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3" r:id="rId2"/>
    <p:sldId id="267" r:id="rId3"/>
    <p:sldId id="280" r:id="rId4"/>
    <p:sldId id="281" r:id="rId5"/>
    <p:sldId id="282" r:id="rId6"/>
    <p:sldId id="283" r:id="rId7"/>
    <p:sldId id="284" r:id="rId8"/>
    <p:sldId id="276" r:id="rId9"/>
    <p:sldId id="277" r:id="rId10"/>
    <p:sldId id="279" r:id="rId11"/>
    <p:sldId id="278" r:id="rId12"/>
    <p:sldId id="275" r:id="rId13"/>
    <p:sldId id="27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 autoAdjust="0"/>
    <p:restoredTop sz="82133" autoAdjust="0"/>
  </p:normalViewPr>
  <p:slideViewPr>
    <p:cSldViewPr snapToGrid="0">
      <p:cViewPr varScale="1">
        <p:scale>
          <a:sx n="52" d="100"/>
          <a:sy n="52" d="100"/>
        </p:scale>
        <p:origin x="43" y="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4914-6658-4BAF-A55E-B427D15CDBF6}" type="datetime1">
              <a:rPr lang="hu-HU" smtClean="0"/>
              <a:t>2025. 04. 02.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T. Elnök Úr, bizottsági tagok, kedves kollégák. Nagy öröm és megtiszteltetés számomra, hogy a következő percekben erre a parányi szakmára irányíthatom a figyelmet. Az egyetemi eljárásrenddel és a pályázatommal összhangban prezentációmban először az újszülött, csecsemő és kisgyermekkorú Tanszék első 5 évének fontosabb eseményeit villantom fel, a második részben pedig a jövőbeni tervekkel foglalkozom.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4998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Trafo</a:t>
            </a:r>
            <a:r>
              <a:rPr lang="hu-HU" dirty="0"/>
              <a:t> hungarikum. Alapszakképesítés. Egységes, országos intézményi lefedettség – </a:t>
            </a:r>
            <a:r>
              <a:rPr lang="hu-HU" dirty="0" err="1"/>
              <a:t>OVSz</a:t>
            </a:r>
            <a:r>
              <a:rPr lang="hu-HU" dirty="0"/>
              <a:t>.</a:t>
            </a:r>
          </a:p>
          <a:p>
            <a:r>
              <a:rPr lang="hu-HU" dirty="0"/>
              <a:t>A graduális tananyagba való beépítés egyik fő kezdeményezője Bari Ferenc SZTE ÁOK dékán volt.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25235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Tanszéki kutatás nagy lendületet kapott.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5671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Klinikai transzfuziológiai mini-projektek.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65820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Elsődleges tanszéki feladat.</a:t>
            </a:r>
          </a:p>
          <a:p>
            <a:r>
              <a:rPr lang="hu-HU" dirty="0"/>
              <a:t>Grémium: részvizsga első </a:t>
            </a:r>
            <a:r>
              <a:rPr lang="hu-HU" dirty="0" err="1"/>
              <a:t>alkalommmal</a:t>
            </a:r>
            <a:r>
              <a:rPr lang="hu-HU" dirty="0"/>
              <a:t>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264458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kapcsolatrendszer ápolása, gondozása.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29014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klasszikus 3 egyetemi láb közül ezen a területen kínálkozik a legnagyobb fejlődési lehetőség. Persze ebbe belejátszik a bázis-hatás is, mélyről indulunk.</a:t>
            </a:r>
          </a:p>
          <a:p>
            <a:r>
              <a:rPr lang="hu-HU" dirty="0"/>
              <a:t>Az irányelv-projektben már vannak részeredményeink: minisztériumi engedély megvan, a szülészeti irányelv pedig már meg is jelent.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BC2356-6549-4111-93BA-A16FC8316CB4}" type="datetime1">
              <a:rPr lang="hu-HU" smtClean="0"/>
              <a:t>2025. 04. 02.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414575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588994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11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477112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8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18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ÁLTALÁNOS ORVOSTUDOMÁNYI KAR</a:t>
            </a: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5474043" y="3311612"/>
            <a:ext cx="1198606" cy="0"/>
          </a:xfrm>
          <a:prstGeom prst="line">
            <a:avLst/>
          </a:prstGeom>
          <a:ln w="25400">
            <a:solidFill>
              <a:srgbClr val="4D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2021-2022_PROJECTS\SEMMELWEIS\2022\1_KARI_CIMEREK\2_ARCULAT\1_AOK_ARCULAT\7_PPT_sablon\0_assets\SE_kari_logok_500px_EGYETEMI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87" y="5090983"/>
            <a:ext cx="1275320" cy="12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1-2022_PROJECTS\SEMMELWEIS\2022\1_KARI_CIMEREK\2_ARCULAT\1_AOK_ARCULAT\7_PPT_sablon\0_assets\AOK_500px_feh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3" y="5090983"/>
            <a:ext cx="1275320" cy="12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6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040125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5474043" y="3744098"/>
            <a:ext cx="1198606" cy="0"/>
          </a:xfrm>
          <a:prstGeom prst="line">
            <a:avLst/>
          </a:prstGeom>
          <a:ln w="25400">
            <a:solidFill>
              <a:srgbClr val="4D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2021-2022_PROJECTS\SEMMELWEIS\2022\1_KARI_CIMEREK\2_ARCULAT\1_AOK_ARCULAT\7_PPT_sablon\0_assets\SE_kari_logok_500px_EGYETEMI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87" y="5090983"/>
            <a:ext cx="1275320" cy="12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2021-2022_PROJECTS\SEMMELWEIS\2022\1_KARI_CIMEREK\2_ARCULAT\1_AOK_ARCULAT\7_PPT_sablon\0_assets\AOK_500px_feh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3" y="5090983"/>
            <a:ext cx="1275320" cy="12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ÁOK Transzfuziológiai Tanszék</a:t>
            </a: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Dr. Tordai Attila,</a:t>
            </a:r>
            <a:br>
              <a:rPr lang="hu-HU" dirty="0"/>
            </a:br>
            <a:r>
              <a:rPr lang="hu-HU" dirty="0"/>
              <a:t>tanszékvezető egyetemi tanár</a:t>
            </a:r>
          </a:p>
        </p:txBody>
      </p:sp>
      <p:sp>
        <p:nvSpPr>
          <p:cNvPr id="14" name="Téglalap 13"/>
          <p:cNvSpPr/>
          <p:nvPr userDrawn="1"/>
        </p:nvSpPr>
        <p:spPr>
          <a:xfrm>
            <a:off x="0" y="6101957"/>
            <a:ext cx="12192000" cy="6202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C9EC460-93F5-724A-BCBE-F8C42248F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8" y="6057161"/>
            <a:ext cx="2543844" cy="8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Transzfuziológiai Tanszék 2019-2025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1524000" y="904461"/>
            <a:ext cx="9144000" cy="1088842"/>
          </a:xfrm>
        </p:spPr>
        <p:txBody>
          <a:bodyPr/>
          <a:lstStyle/>
          <a:p>
            <a:r>
              <a:rPr lang="hu-HU" dirty="0"/>
              <a:t>Beszámoló és jövőbeni tervek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Dr. Tordai Attila tanszékvezető egyetemi tanár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6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BBF8-29C2-3BC3-3A5A-52F89A4D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6BCA2-861A-DAD2-357F-1C419A47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7347"/>
            <a:ext cx="11010900" cy="75882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Kapcsolatrendszer, együttműködések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5A1B72-9A63-A921-E45E-8D602C60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36864"/>
            <a:ext cx="11010900" cy="48260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hu-HU" dirty="0"/>
              <a:t>Együttműködések gondozása, ápolása és bővítése: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dirty="0"/>
              <a:t>-- Oktatás és kutatás: Országos Vérellátó Szolgálat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dirty="0"/>
              <a:t>-- Kutatás: </a:t>
            </a:r>
          </a:p>
          <a:p>
            <a:pPr marL="442913">
              <a:spcBef>
                <a:spcPts val="1200"/>
              </a:spcBef>
            </a:pPr>
            <a:r>
              <a:rPr lang="hu-HU" dirty="0"/>
              <a:t>Laboratóriumi Medicina Intézet, </a:t>
            </a:r>
            <a:r>
              <a:rPr lang="hu-HU" dirty="0" err="1"/>
              <a:t>Orálbiológiai</a:t>
            </a:r>
            <a:r>
              <a:rPr lang="hu-HU" dirty="0"/>
              <a:t> Tanszék, </a:t>
            </a:r>
            <a:r>
              <a:rPr lang="hu-HU" dirty="0" err="1"/>
              <a:t>Parodontológiai</a:t>
            </a:r>
            <a:r>
              <a:rPr lang="hu-HU" dirty="0"/>
              <a:t> Klinika, SE Biofizikai Intézet</a:t>
            </a:r>
          </a:p>
          <a:p>
            <a:pPr marL="442913">
              <a:spcBef>
                <a:spcPts val="1200"/>
              </a:spcBef>
            </a:pPr>
            <a:r>
              <a:rPr lang="hu-HU" dirty="0"/>
              <a:t>DPC, Molekuláris Genetikai Laboratórium</a:t>
            </a:r>
          </a:p>
          <a:p>
            <a:pPr marL="442913">
              <a:spcBef>
                <a:spcPts val="1200"/>
              </a:spcBef>
            </a:pPr>
            <a:r>
              <a:rPr lang="hu-HU" dirty="0"/>
              <a:t>ELTE Anatómiai és Fejlődésbiológiai Tanszék</a:t>
            </a:r>
          </a:p>
          <a:p>
            <a:pPr marL="442913">
              <a:spcBef>
                <a:spcPts val="1200"/>
              </a:spcBef>
            </a:pPr>
            <a:r>
              <a:rPr lang="hu-HU" dirty="0" err="1"/>
              <a:t>Central</a:t>
            </a:r>
            <a:r>
              <a:rPr lang="hu-HU" dirty="0"/>
              <a:t> European PBM </a:t>
            </a:r>
            <a:r>
              <a:rPr lang="hu-HU" dirty="0" err="1"/>
              <a:t>Consortium</a:t>
            </a:r>
            <a:endParaRPr lang="hu-HU" dirty="0"/>
          </a:p>
          <a:p>
            <a:pPr marL="442913">
              <a:spcBef>
                <a:spcPts val="1200"/>
              </a:spcBef>
            </a:pPr>
            <a:r>
              <a:rPr lang="hu-HU" dirty="0" err="1"/>
              <a:t>Université</a:t>
            </a:r>
            <a:r>
              <a:rPr lang="hu-HU" dirty="0"/>
              <a:t> de Paris, </a:t>
            </a:r>
            <a:r>
              <a:rPr lang="fr-FR" dirty="0"/>
              <a:t>Institut de Biologie Valrose, Inserm CRCN, France</a:t>
            </a:r>
            <a:endParaRPr lang="hu-HU" dirty="0"/>
          </a:p>
          <a:p>
            <a:pPr marL="442913">
              <a:spcBef>
                <a:spcPts val="1200"/>
              </a:spcBef>
            </a:pPr>
            <a:r>
              <a:rPr lang="hu-HU" dirty="0"/>
              <a:t>University </a:t>
            </a:r>
            <a:r>
              <a:rPr lang="hu-HU" dirty="0" err="1"/>
              <a:t>Clinic</a:t>
            </a:r>
            <a:r>
              <a:rPr lang="hu-HU" dirty="0"/>
              <a:t> Essen, </a:t>
            </a:r>
            <a:r>
              <a:rPr lang="hu-HU" dirty="0" err="1"/>
              <a:t>Germany</a:t>
            </a:r>
            <a:endParaRPr lang="hu-HU" dirty="0"/>
          </a:p>
          <a:p>
            <a:pPr marL="442913">
              <a:spcBef>
                <a:spcPts val="1200"/>
              </a:spcBef>
            </a:pPr>
            <a:r>
              <a:rPr lang="hu-HU" dirty="0"/>
              <a:t>University of Jordan, Amman, Jordan</a:t>
            </a:r>
          </a:p>
        </p:txBody>
      </p:sp>
    </p:spTree>
    <p:extLst>
      <p:ext uri="{BB962C8B-B14F-4D97-AF65-F5344CB8AC3E}">
        <p14:creationId xmlns:p14="http://schemas.microsoft.com/office/powerpoint/2010/main" val="2088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EF6B-C8E3-AEFE-E2A6-E32FAD7DC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6B7E2B-66F8-9491-8A9F-058010A5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001"/>
            <a:ext cx="10515600" cy="773864"/>
          </a:xfrm>
        </p:spPr>
        <p:txBody>
          <a:bodyPr/>
          <a:lstStyle/>
          <a:p>
            <a:r>
              <a:rPr lang="hu-HU" b="1" dirty="0"/>
              <a:t>Vezetői program -- Betegellátás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FEEBBC-7FD3-7FB5-E432-3978A198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074"/>
            <a:ext cx="10515600" cy="453824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hu-HU" dirty="0"/>
              <a:t>A tanszéki integrálódás folytatása és kiterjesztése a SE betegellátási szervezetébe és tevékenységeibe.</a:t>
            </a:r>
          </a:p>
          <a:p>
            <a:pPr>
              <a:spcBef>
                <a:spcPts val="1800"/>
              </a:spcBef>
            </a:pPr>
            <a:r>
              <a:rPr lang="hu-HU" dirty="0"/>
              <a:t>Tanszéki kezdeményező és vezető szerep betöltése:</a:t>
            </a:r>
          </a:p>
          <a:p>
            <a:pPr marL="625475">
              <a:spcBef>
                <a:spcPts val="1800"/>
              </a:spcBef>
              <a:buFont typeface="Montserrat" panose="00000500000000000000" pitchFamily="2" charset="-18"/>
              <a:buChar char="−"/>
            </a:pPr>
            <a:r>
              <a:rPr lang="hu-HU" dirty="0"/>
              <a:t>SE szintű </a:t>
            </a:r>
            <a:r>
              <a:rPr lang="hu-HU" b="1" u="sng" dirty="0"/>
              <a:t>gyógyintézeti Transzfúziós Bizottság </a:t>
            </a:r>
            <a:r>
              <a:rPr lang="hu-HU" dirty="0"/>
              <a:t>megalakítása, a transzfúziós eljárásrendek aktualizálása és harmonizálása.</a:t>
            </a:r>
          </a:p>
          <a:p>
            <a:pPr marL="625475">
              <a:spcBef>
                <a:spcPts val="1800"/>
              </a:spcBef>
              <a:buFont typeface="Montserrat" panose="00000500000000000000" pitchFamily="2" charset="-18"/>
              <a:buChar char="−"/>
            </a:pPr>
            <a:r>
              <a:rPr lang="hu-HU" dirty="0"/>
              <a:t>A </a:t>
            </a:r>
            <a:r>
              <a:rPr lang="hu-HU" b="1" u="sng" dirty="0"/>
              <a:t>„</a:t>
            </a:r>
            <a:r>
              <a:rPr lang="hu-HU" b="1" u="sng" dirty="0" err="1"/>
              <a:t>Patient</a:t>
            </a:r>
            <a:r>
              <a:rPr lang="hu-HU" b="1" u="sng" dirty="0"/>
              <a:t> </a:t>
            </a:r>
            <a:r>
              <a:rPr lang="hu-HU" b="1" u="sng" dirty="0" err="1"/>
              <a:t>blood</a:t>
            </a:r>
            <a:r>
              <a:rPr lang="hu-HU" b="1" u="sng" dirty="0"/>
              <a:t> management (PBM)” </a:t>
            </a:r>
            <a:r>
              <a:rPr lang="hu-HU" dirty="0"/>
              <a:t>szemlélet elterjesztése és egyes elemeinek bevezetése a SE klinikai transzfuziológiai gyakorlatába.</a:t>
            </a:r>
          </a:p>
          <a:p>
            <a:pPr marL="625475">
              <a:spcBef>
                <a:spcPts val="1800"/>
              </a:spcBef>
              <a:buFont typeface="Montserrat" panose="00000500000000000000" pitchFamily="2" charset="-18"/>
              <a:buChar char="−"/>
            </a:pPr>
            <a:r>
              <a:rPr lang="hu-HU" dirty="0"/>
              <a:t>Országos hatáskörű egészségügyi </a:t>
            </a:r>
            <a:r>
              <a:rPr lang="hu-HU" b="1" u="sng" dirty="0"/>
              <a:t>szakmai irányelvek </a:t>
            </a:r>
            <a:r>
              <a:rPr lang="hu-HU" dirty="0"/>
              <a:t>kidolgozása, publikálása, majd a 2006-os szakmai tartalmú </a:t>
            </a:r>
            <a:r>
              <a:rPr lang="hu-HU" b="1" u="sng" dirty="0"/>
              <a:t>Transzfúziós Szabályzat </a:t>
            </a:r>
            <a:r>
              <a:rPr lang="hu-HU" dirty="0"/>
              <a:t>OVSz által koordinált megújítása.</a:t>
            </a:r>
          </a:p>
        </p:txBody>
      </p:sp>
    </p:spTree>
    <p:extLst>
      <p:ext uri="{BB962C8B-B14F-4D97-AF65-F5344CB8AC3E}">
        <p14:creationId xmlns:p14="http://schemas.microsoft.com/office/powerpoint/2010/main" val="154819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B2EB-EF25-9711-2C9F-D65F766EC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F5B86C5D-3309-C47B-3B18-FDED815973FE}"/>
              </a:ext>
            </a:extLst>
          </p:cNvPr>
          <p:cNvGrpSpPr/>
          <p:nvPr/>
        </p:nvGrpSpPr>
        <p:grpSpPr>
          <a:xfrm>
            <a:off x="4608102" y="53443"/>
            <a:ext cx="3831198" cy="3061854"/>
            <a:chOff x="4577622" y="53443"/>
            <a:chExt cx="3831198" cy="3061854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4FB33713-7192-A5B3-0FC0-77E5BAA8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21521" r="3924" b="9618"/>
            <a:stretch/>
          </p:blipFill>
          <p:spPr>
            <a:xfrm>
              <a:off x="6300095" y="53443"/>
              <a:ext cx="2104051" cy="1386738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7886DEBE-8825-D79B-7F38-4C501DBD9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722"/>
            <a:stretch/>
          </p:blipFill>
          <p:spPr>
            <a:xfrm>
              <a:off x="4577622" y="704672"/>
              <a:ext cx="1406899" cy="2027123"/>
            </a:xfrm>
            <a:prstGeom prst="rect">
              <a:avLst/>
            </a:prstGeom>
          </p:spPr>
        </p:pic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63CC1060-1133-191B-8EEF-27CC0592BD5D}"/>
                </a:ext>
              </a:extLst>
            </p:cNvPr>
            <p:cNvSpPr txBox="1"/>
            <p:nvPr/>
          </p:nvSpPr>
          <p:spPr>
            <a:xfrm>
              <a:off x="4679772" y="2553021"/>
              <a:ext cx="1179982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Enyedi Ágnes</a:t>
              </a:r>
            </a:p>
          </p:txBody>
        </p:sp>
        <p:grpSp>
          <p:nvGrpSpPr>
            <p:cNvPr id="40" name="Csoportba foglalás 39">
              <a:extLst>
                <a:ext uri="{FF2B5EF4-FFF2-40B4-BE49-F238E27FC236}">
                  <a16:creationId xmlns:a16="http://schemas.microsoft.com/office/drawing/2014/main" id="{49312DF2-AC7B-30A9-284D-44FB94D6C5FD}"/>
                </a:ext>
              </a:extLst>
            </p:cNvPr>
            <p:cNvGrpSpPr/>
            <p:nvPr/>
          </p:nvGrpSpPr>
          <p:grpSpPr>
            <a:xfrm>
              <a:off x="6045043" y="1485888"/>
              <a:ext cx="1112094" cy="1629409"/>
              <a:chOff x="6151723" y="1325868"/>
              <a:chExt cx="1112094" cy="1629409"/>
            </a:xfrm>
          </p:grpSpPr>
          <p:pic>
            <p:nvPicPr>
              <p:cNvPr id="24" name="Kép 23" descr="A képen személy, ruházat, Emberi arc, mosoly látható&#10;&#10;Előfordulhat, hogy a mesterséges intelligencia által létrehozott tartalom helytelen.">
                <a:extLst>
                  <a:ext uri="{FF2B5EF4-FFF2-40B4-BE49-F238E27FC236}">
                    <a16:creationId xmlns:a16="http://schemas.microsoft.com/office/drawing/2014/main" id="{1C01EDAF-65C0-F11F-384B-BC8C3105F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72" t="5339" r="21795" b="53877"/>
              <a:stretch/>
            </p:blipFill>
            <p:spPr>
              <a:xfrm>
                <a:off x="6151723" y="1325868"/>
                <a:ext cx="1112094" cy="1599373"/>
              </a:xfrm>
              <a:prstGeom prst="rect">
                <a:avLst/>
              </a:prstGeom>
            </p:spPr>
          </p:pic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348D0C1-E9BB-5296-C94F-CFA1A1A3B718}"/>
                  </a:ext>
                </a:extLst>
              </p:cNvPr>
              <p:cNvSpPr txBox="1"/>
              <p:nvPr/>
            </p:nvSpPr>
            <p:spPr>
              <a:xfrm>
                <a:off x="6173292" y="2786000"/>
                <a:ext cx="1090524" cy="169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hu-HU" sz="1100" b="1" dirty="0">
                    <a:solidFill>
                      <a:srgbClr val="FF0000"/>
                    </a:solidFill>
                  </a:rPr>
                  <a:t>Tóth Sarolta</a:t>
                </a:r>
              </a:p>
            </p:txBody>
          </p:sp>
        </p:grpSp>
        <p:pic>
          <p:nvPicPr>
            <p:cNvPr id="26" name="Kép 25" descr="A képen fedett pályás, Emberi arc, személy, ruházat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0B60D7B0-F966-ED58-82CA-53213B3C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9" t="7182" r="37126" b="22734"/>
            <a:stretch/>
          </p:blipFill>
          <p:spPr>
            <a:xfrm>
              <a:off x="7220964" y="1486152"/>
              <a:ext cx="1096845" cy="1612819"/>
            </a:xfrm>
            <a:prstGeom prst="rect">
              <a:avLst/>
            </a:prstGeom>
          </p:spPr>
        </p:pic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A2BAAB71-0739-9176-9D8C-891CE26376D4}"/>
                </a:ext>
              </a:extLst>
            </p:cNvPr>
            <p:cNvSpPr txBox="1"/>
            <p:nvPr/>
          </p:nvSpPr>
          <p:spPr>
            <a:xfrm>
              <a:off x="7286800" y="2927899"/>
              <a:ext cx="97325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Nagy Réka</a:t>
              </a: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D80A68D5-C0AC-74EE-EE6E-0EB1C9FBA6BF}"/>
                </a:ext>
              </a:extLst>
            </p:cNvPr>
            <p:cNvSpPr txBox="1"/>
            <p:nvPr/>
          </p:nvSpPr>
          <p:spPr>
            <a:xfrm>
              <a:off x="6304769" y="1293032"/>
              <a:ext cx="2104051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Kalcium jelátviteli csoport</a:t>
              </a: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63D885C-6852-0196-95EF-477989D4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8454"/>
            <a:ext cx="10515600" cy="741779"/>
          </a:xfrm>
        </p:spPr>
        <p:txBody>
          <a:bodyPr/>
          <a:lstStyle/>
          <a:p>
            <a:r>
              <a:rPr lang="hu-HU" b="1" dirty="0"/>
              <a:t>Köszönetnyilvánítás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D29D87-6DD6-6CE4-9C9C-DF02722BA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46" y="850233"/>
            <a:ext cx="3553866" cy="5099717"/>
          </a:xfrm>
        </p:spPr>
        <p:txBody>
          <a:bodyPr>
            <a:normAutofit lnSpcReduction="10000"/>
          </a:bodyPr>
          <a:lstStyle/>
          <a:p>
            <a:pPr>
              <a:spcBef>
                <a:spcPts val="3600"/>
              </a:spcBef>
            </a:pPr>
            <a:r>
              <a:rPr lang="hu-HU" dirty="0"/>
              <a:t>Kristóf Szilvia</a:t>
            </a:r>
          </a:p>
          <a:p>
            <a:pPr>
              <a:spcBef>
                <a:spcPts val="3600"/>
              </a:spcBef>
            </a:pPr>
            <a:r>
              <a:rPr lang="hu-HU" dirty="0"/>
              <a:t>Enyedi Ágnes és mtsai</a:t>
            </a:r>
          </a:p>
          <a:p>
            <a:pPr>
              <a:spcBef>
                <a:spcPts val="3600"/>
              </a:spcBef>
            </a:pPr>
            <a:r>
              <a:rPr lang="hu-HU" dirty="0" err="1"/>
              <a:t>Ongrádi</a:t>
            </a:r>
            <a:r>
              <a:rPr lang="hu-HU" dirty="0"/>
              <a:t> József és mtsai</a:t>
            </a:r>
          </a:p>
          <a:p>
            <a:pPr>
              <a:spcBef>
                <a:spcPts val="3600"/>
              </a:spcBef>
            </a:pPr>
            <a:r>
              <a:rPr lang="hu-HU" dirty="0" err="1"/>
              <a:t>Andrikovics</a:t>
            </a:r>
            <a:r>
              <a:rPr lang="hu-HU" dirty="0"/>
              <a:t> Hajnalka és mtsai</a:t>
            </a:r>
          </a:p>
          <a:p>
            <a:pPr>
              <a:spcBef>
                <a:spcPts val="3600"/>
              </a:spcBef>
            </a:pPr>
            <a:r>
              <a:rPr lang="hu-HU" dirty="0"/>
              <a:t>Általam témavezetett </a:t>
            </a:r>
            <a:r>
              <a:rPr lang="hu-HU" dirty="0" err="1"/>
              <a:t>Ph.D</a:t>
            </a:r>
            <a:r>
              <a:rPr lang="hu-HU" dirty="0"/>
              <a:t>. hallgatók</a:t>
            </a:r>
            <a:endParaRPr lang="en-GB" dirty="0"/>
          </a:p>
        </p:txBody>
      </p: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FF42106D-2EDD-16C5-9E46-F219640F7B56}"/>
              </a:ext>
            </a:extLst>
          </p:cNvPr>
          <p:cNvGrpSpPr/>
          <p:nvPr/>
        </p:nvGrpSpPr>
        <p:grpSpPr>
          <a:xfrm>
            <a:off x="3119866" y="540569"/>
            <a:ext cx="1406899" cy="1655949"/>
            <a:chOff x="3119866" y="540569"/>
            <a:chExt cx="1406899" cy="1655949"/>
          </a:xfrm>
        </p:grpSpPr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C8706AF5-8823-C971-9234-3B1552A7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184" b="14402"/>
            <a:stretch/>
          </p:blipFill>
          <p:spPr>
            <a:xfrm>
              <a:off x="3119866" y="540569"/>
              <a:ext cx="1406899" cy="1616363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D861F03F-F2F7-64C7-AD67-3B23A9AF4EA8}"/>
                </a:ext>
              </a:extLst>
            </p:cNvPr>
            <p:cNvSpPr txBox="1"/>
            <p:nvPr/>
          </p:nvSpPr>
          <p:spPr>
            <a:xfrm>
              <a:off x="3231972" y="2027241"/>
              <a:ext cx="1179982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Kristóf Szilvia</a:t>
              </a:r>
            </a:p>
          </p:txBody>
        </p:sp>
      </p:grp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B2E9F8F0-004E-D1A3-8C49-F19ABFDB5FB6}"/>
              </a:ext>
            </a:extLst>
          </p:cNvPr>
          <p:cNvGrpSpPr/>
          <p:nvPr/>
        </p:nvGrpSpPr>
        <p:grpSpPr>
          <a:xfrm>
            <a:off x="3149635" y="2252981"/>
            <a:ext cx="4307323" cy="2470136"/>
            <a:chOff x="3149635" y="2252981"/>
            <a:chExt cx="4307323" cy="2470136"/>
          </a:xfrm>
        </p:grpSpPr>
        <p:pic>
          <p:nvPicPr>
            <p:cNvPr id="30" name="Kép 29" descr="A képen személy, Emberi arc, mosoly, ruházat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FD9EF48D-E902-5109-CB49-91E0FF079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0" t="1953" r="25754" b="34035"/>
            <a:stretch/>
          </p:blipFill>
          <p:spPr>
            <a:xfrm>
              <a:off x="4674001" y="2989692"/>
              <a:ext cx="1094833" cy="1599936"/>
            </a:xfrm>
            <a:prstGeom prst="rect">
              <a:avLst/>
            </a:prstGeom>
          </p:spPr>
        </p:pic>
        <p:pic>
          <p:nvPicPr>
            <p:cNvPr id="32" name="Kép 31" descr="A képen személy, Emberi arc, fedett pályás, ruházat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B8935E40-8C75-8518-3A5C-C50EE4E7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0" t="7368" r="31421" b="38714"/>
            <a:stretch/>
          </p:blipFill>
          <p:spPr>
            <a:xfrm>
              <a:off x="6300095" y="3114110"/>
              <a:ext cx="1156863" cy="1548384"/>
            </a:xfrm>
            <a:prstGeom prst="rect">
              <a:avLst/>
            </a:prstGeom>
          </p:spPr>
        </p:pic>
        <p:pic>
          <p:nvPicPr>
            <p:cNvPr id="34" name="Kép 33" descr="A képen személy, Emberi arc, ruházat, kültéri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F9A7355B-AA16-FF39-D369-47D4DA64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t="13241" r="51977" b="12769"/>
            <a:stretch/>
          </p:blipFill>
          <p:spPr>
            <a:xfrm rot="10800000">
              <a:off x="3149635" y="2252981"/>
              <a:ext cx="1347360" cy="1616362"/>
            </a:xfrm>
            <a:prstGeom prst="rect">
              <a:avLst/>
            </a:prstGeom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FE4C76A-8F26-D6E5-B862-4F09C5DD206C}"/>
                </a:ext>
              </a:extLst>
            </p:cNvPr>
            <p:cNvSpPr txBox="1"/>
            <p:nvPr/>
          </p:nvSpPr>
          <p:spPr>
            <a:xfrm>
              <a:off x="3231972" y="3856041"/>
              <a:ext cx="1179982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 err="1">
                  <a:solidFill>
                    <a:srgbClr val="FF0000"/>
                  </a:solidFill>
                </a:rPr>
                <a:t>Ongrádi</a:t>
              </a:r>
              <a:r>
                <a:rPr lang="hu-HU" sz="1100" b="1" dirty="0">
                  <a:solidFill>
                    <a:srgbClr val="FF0000"/>
                  </a:solidFill>
                </a:rPr>
                <a:t> József</a:t>
              </a:r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E8501581-E762-8F00-ACF5-805FC851489C}"/>
                </a:ext>
              </a:extLst>
            </p:cNvPr>
            <p:cNvSpPr txBox="1"/>
            <p:nvPr/>
          </p:nvSpPr>
          <p:spPr>
            <a:xfrm>
              <a:off x="4649292" y="4538600"/>
              <a:ext cx="109052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 err="1">
                  <a:solidFill>
                    <a:srgbClr val="FF0000"/>
                  </a:solidFill>
                </a:rPr>
                <a:t>Tarcsai</a:t>
              </a:r>
              <a:r>
                <a:rPr lang="hu-HU" sz="1100" b="1" dirty="0">
                  <a:solidFill>
                    <a:srgbClr val="FF0000"/>
                  </a:solidFill>
                </a:rPr>
                <a:t> Kata</a:t>
              </a: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127E6387-E815-67C1-2E1A-B6FF435886C9}"/>
                </a:ext>
              </a:extLst>
            </p:cNvPr>
            <p:cNvSpPr txBox="1"/>
            <p:nvPr/>
          </p:nvSpPr>
          <p:spPr>
            <a:xfrm>
              <a:off x="6302832" y="4553840"/>
              <a:ext cx="113615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 err="1">
                  <a:solidFill>
                    <a:srgbClr val="FF0000"/>
                  </a:solidFill>
                </a:rPr>
                <a:t>Oliga</a:t>
              </a:r>
              <a:r>
                <a:rPr lang="hu-HU" sz="1100" b="1" dirty="0">
                  <a:solidFill>
                    <a:srgbClr val="FF0000"/>
                  </a:solidFill>
                </a:rPr>
                <a:t> </a:t>
              </a:r>
              <a:r>
                <a:rPr lang="hu-HU" sz="1100" b="1" dirty="0" err="1">
                  <a:solidFill>
                    <a:srgbClr val="FF0000"/>
                  </a:solidFill>
                </a:rPr>
                <a:t>Corolciuc</a:t>
              </a:r>
              <a:endParaRPr lang="hu-HU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B2FFD3B5-C4B6-A0CB-5620-DE7C128373D1}"/>
              </a:ext>
            </a:extLst>
          </p:cNvPr>
          <p:cNvGrpSpPr/>
          <p:nvPr/>
        </p:nvGrpSpPr>
        <p:grpSpPr>
          <a:xfrm>
            <a:off x="7787443" y="2635080"/>
            <a:ext cx="4268657" cy="2470483"/>
            <a:chOff x="7787443" y="2635080"/>
            <a:chExt cx="4268657" cy="2470483"/>
          </a:xfrm>
        </p:grpSpPr>
        <p:pic>
          <p:nvPicPr>
            <p:cNvPr id="28" name="Kép 27" descr="A képen ruházat, személy, lábbelik, ember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F967B209-B1C3-F884-B2F4-E9402DC3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4" t="30387" b="4494"/>
            <a:stretch/>
          </p:blipFill>
          <p:spPr>
            <a:xfrm>
              <a:off x="7787443" y="2635080"/>
              <a:ext cx="4268657" cy="2470483"/>
            </a:xfrm>
            <a:prstGeom prst="rect">
              <a:avLst/>
            </a:prstGeom>
          </p:spPr>
        </p:pic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7BB096ED-9977-324E-4D2E-90F45BB2BA52}"/>
                </a:ext>
              </a:extLst>
            </p:cNvPr>
            <p:cNvSpPr txBox="1"/>
            <p:nvPr/>
          </p:nvSpPr>
          <p:spPr>
            <a:xfrm>
              <a:off x="7859172" y="4923722"/>
              <a:ext cx="4158960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 err="1">
                  <a:solidFill>
                    <a:srgbClr val="FF0000"/>
                  </a:solidFill>
                </a:rPr>
                <a:t>Andrikovics</a:t>
              </a:r>
              <a:r>
                <a:rPr lang="hu-HU" sz="1100" b="1" dirty="0">
                  <a:solidFill>
                    <a:srgbClr val="FF0000"/>
                  </a:solidFill>
                </a:rPr>
                <a:t> Hajnalka, DPC Molekuláris Genetikai Labor</a:t>
              </a: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3FCE05BF-858D-2CAA-44E1-8F8F626D474A}"/>
              </a:ext>
            </a:extLst>
          </p:cNvPr>
          <p:cNvGrpSpPr/>
          <p:nvPr/>
        </p:nvGrpSpPr>
        <p:grpSpPr>
          <a:xfrm>
            <a:off x="3621765" y="4739617"/>
            <a:ext cx="6781554" cy="1903740"/>
            <a:chOff x="3621765" y="4739617"/>
            <a:chExt cx="6781554" cy="1903740"/>
          </a:xfrm>
        </p:grpSpPr>
        <p:pic>
          <p:nvPicPr>
            <p:cNvPr id="18" name="Kép 17" descr="A képen ruházat, személy, mosoly, Emberi arc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16066399-32C7-0BDC-2652-DB021FFB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7" t="4495" r="35334" b="47602"/>
            <a:stretch/>
          </p:blipFill>
          <p:spPr>
            <a:xfrm>
              <a:off x="3621765" y="4748463"/>
              <a:ext cx="1210786" cy="1801308"/>
            </a:xfrm>
            <a:prstGeom prst="rect">
              <a:avLst/>
            </a:prstGeom>
          </p:spPr>
        </p:pic>
        <p:pic>
          <p:nvPicPr>
            <p:cNvPr id="20" name="Kép 19" descr="A képen Emberi arc, személy, mosoly, ruházat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AF4FCD56-FF47-9C94-5449-96D8B07C1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6" t="1849" r="15813" b="33631"/>
            <a:stretch/>
          </p:blipFill>
          <p:spPr>
            <a:xfrm>
              <a:off x="5441531" y="4748461"/>
              <a:ext cx="1240355" cy="1801309"/>
            </a:xfrm>
            <a:prstGeom prst="rect">
              <a:avLst/>
            </a:prstGeom>
          </p:spPr>
        </p:pic>
        <p:pic>
          <p:nvPicPr>
            <p:cNvPr id="5" name="Kép 4" descr="A képen Emberi arc, szöveg, Munka, ruházat látható&#10;&#10;Előfordulhat, hogy a mesterséges intelligencia által létrehozott tartalom helytelen.">
              <a:extLst>
                <a:ext uri="{FF2B5EF4-FFF2-40B4-BE49-F238E27FC236}">
                  <a16:creationId xmlns:a16="http://schemas.microsoft.com/office/drawing/2014/main" id="{5842CF88-2D52-E177-6DFF-8F712F8B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74" t="7246" r="20475" b="45058"/>
            <a:stretch/>
          </p:blipFill>
          <p:spPr>
            <a:xfrm>
              <a:off x="9162963" y="4739617"/>
              <a:ext cx="1240356" cy="1746509"/>
            </a:xfrm>
            <a:prstGeom prst="rect">
              <a:avLst/>
            </a:prstGeom>
          </p:spPr>
        </p:pic>
        <p:pic>
          <p:nvPicPr>
            <p:cNvPr id="22" name="Kép 21" descr="A képen személy, ruházat, Emberi arc, fal látható">
              <a:extLst>
                <a:ext uri="{FF2B5EF4-FFF2-40B4-BE49-F238E27FC236}">
                  <a16:creationId xmlns:a16="http://schemas.microsoft.com/office/drawing/2014/main" id="{72543762-0DE9-BA71-B15C-71651F60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8" t="12398" r="55057" b="47396"/>
            <a:stretch/>
          </p:blipFill>
          <p:spPr>
            <a:xfrm>
              <a:off x="7154779" y="4739617"/>
              <a:ext cx="1376444" cy="1724746"/>
            </a:xfrm>
            <a:prstGeom prst="rect">
              <a:avLst/>
            </a:prstGeom>
          </p:spPr>
        </p:pic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BF3D1C9A-CC65-A3C7-FD4A-D83030B6B039}"/>
                </a:ext>
              </a:extLst>
            </p:cNvPr>
            <p:cNvSpPr txBox="1"/>
            <p:nvPr/>
          </p:nvSpPr>
          <p:spPr>
            <a:xfrm>
              <a:off x="3696792" y="6458840"/>
              <a:ext cx="109052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Jónás Alexa</a:t>
              </a:r>
            </a:p>
          </p:txBody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AD88A915-3B54-B58F-FD2A-C8B4A644F751}"/>
                </a:ext>
              </a:extLst>
            </p:cNvPr>
            <p:cNvSpPr txBox="1"/>
            <p:nvPr/>
          </p:nvSpPr>
          <p:spPr>
            <a:xfrm>
              <a:off x="5214489" y="6466460"/>
              <a:ext cx="1681611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Dr. </a:t>
              </a:r>
              <a:r>
                <a:rPr lang="hu-HU" sz="1100" b="1" dirty="0" err="1">
                  <a:solidFill>
                    <a:srgbClr val="FF0000"/>
                  </a:solidFill>
                </a:rPr>
                <a:t>Matusovits</a:t>
              </a:r>
              <a:r>
                <a:rPr lang="hu-HU" sz="1100" b="1" dirty="0">
                  <a:solidFill>
                    <a:srgbClr val="FF0000"/>
                  </a:solidFill>
                </a:rPr>
                <a:t> Andrea</a:t>
              </a:r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469BE868-C089-60A5-BCD3-A9963A87D3A9}"/>
                </a:ext>
              </a:extLst>
            </p:cNvPr>
            <p:cNvSpPr txBox="1"/>
            <p:nvPr/>
          </p:nvSpPr>
          <p:spPr>
            <a:xfrm>
              <a:off x="7224852" y="6458840"/>
              <a:ext cx="1305888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Dr. Kovács Ágnes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3327E83C-E057-41F2-254D-8DB7FDC82B6C}"/>
                </a:ext>
              </a:extLst>
            </p:cNvPr>
            <p:cNvSpPr txBox="1"/>
            <p:nvPr/>
          </p:nvSpPr>
          <p:spPr>
            <a:xfrm>
              <a:off x="9259392" y="6474080"/>
              <a:ext cx="109052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Tóth Eszter</a:t>
              </a:r>
            </a:p>
          </p:txBody>
        </p: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BC2C6BE3-1BA3-1D0F-1F32-28EAAF062CB0}"/>
              </a:ext>
            </a:extLst>
          </p:cNvPr>
          <p:cNvGrpSpPr/>
          <p:nvPr/>
        </p:nvGrpSpPr>
        <p:grpSpPr>
          <a:xfrm>
            <a:off x="8530981" y="53442"/>
            <a:ext cx="3487151" cy="2525495"/>
            <a:chOff x="8530981" y="53442"/>
            <a:chExt cx="3487151" cy="2525495"/>
          </a:xfrm>
        </p:grpSpPr>
        <p:pic>
          <p:nvPicPr>
            <p:cNvPr id="7" name="Kép 6" descr="A képen ruházat, fal, fedett pályás, személy látható">
              <a:extLst>
                <a:ext uri="{FF2B5EF4-FFF2-40B4-BE49-F238E27FC236}">
                  <a16:creationId xmlns:a16="http://schemas.microsoft.com/office/drawing/2014/main" id="{037D3A54-62BF-7F5A-C8F8-AE993B2E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11" r="34568"/>
            <a:stretch/>
          </p:blipFill>
          <p:spPr>
            <a:xfrm>
              <a:off x="8530981" y="53442"/>
              <a:ext cx="3487151" cy="2525495"/>
            </a:xfrm>
            <a:prstGeom prst="rect">
              <a:avLst/>
            </a:prstGeom>
          </p:spPr>
        </p:pic>
        <p:sp>
          <p:nvSpPr>
            <p:cNvPr id="36" name="Szövegdoboz 35">
              <a:extLst>
                <a:ext uri="{FF2B5EF4-FFF2-40B4-BE49-F238E27FC236}">
                  <a16:creationId xmlns:a16="http://schemas.microsoft.com/office/drawing/2014/main" id="{6EE69E86-C175-F031-73C9-10170711D57E}"/>
                </a:ext>
              </a:extLst>
            </p:cNvPr>
            <p:cNvSpPr txBox="1"/>
            <p:nvPr/>
          </p:nvSpPr>
          <p:spPr>
            <a:xfrm>
              <a:off x="10007685" y="2380824"/>
              <a:ext cx="1165191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0000"/>
                  </a:solidFill>
                </a:rPr>
                <a:t>2023 Karácsony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7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2"/>
          </p:nvPr>
        </p:nvSpPr>
        <p:spPr>
          <a:xfrm>
            <a:off x="1524000" y="2136766"/>
            <a:ext cx="9144000" cy="1123815"/>
          </a:xfrm>
        </p:spPr>
        <p:txBody>
          <a:bodyPr/>
          <a:lstStyle/>
          <a:p>
            <a:r>
              <a:rPr lang="hu-HU" dirty="0"/>
              <a:t>Köszönöm a figyelmet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4961"/>
            <a:ext cx="10515600" cy="1325563"/>
          </a:xfrm>
        </p:spPr>
        <p:txBody>
          <a:bodyPr/>
          <a:lstStyle/>
          <a:p>
            <a:r>
              <a:rPr lang="hu-HU" b="1" dirty="0"/>
              <a:t>A Tanszék keletkezése – graduális oktatás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71864"/>
            <a:ext cx="10744200" cy="412432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hu-HU" dirty="0"/>
              <a:t>A végzett orvosok képzési kimeneteli követelményei közé bekerült a „</a:t>
            </a:r>
            <a:r>
              <a:rPr lang="hu-HU" b="1" u="sng" dirty="0"/>
              <a:t>transzfúzió végzése</a:t>
            </a:r>
            <a:r>
              <a:rPr lang="hu-HU" dirty="0"/>
              <a:t>” </a:t>
            </a:r>
            <a:r>
              <a:rPr lang="it-IT" dirty="0"/>
              <a:t>(18/2016. (VIII. 5.) EMMI rendelet)</a:t>
            </a:r>
            <a:r>
              <a:rPr lang="hu-HU" dirty="0"/>
              <a:t>.</a:t>
            </a:r>
          </a:p>
          <a:p>
            <a:pPr>
              <a:spcBef>
                <a:spcPts val="1800"/>
              </a:spcBef>
            </a:pPr>
            <a:r>
              <a:rPr lang="hu-HU" dirty="0"/>
              <a:t>2019. 09. 01.: a Kórélettani Intézet részleges jogutódaként, új szervezeti egységként jött létre a Tanszék.</a:t>
            </a:r>
          </a:p>
          <a:p>
            <a:pPr>
              <a:spcBef>
                <a:spcPts val="1800"/>
              </a:spcBef>
            </a:pPr>
            <a:r>
              <a:rPr lang="hu-HU" dirty="0"/>
              <a:t>Átfogó kurrikulum reform: első tanév 2019/20.</a:t>
            </a:r>
          </a:p>
          <a:p>
            <a:pPr>
              <a:spcBef>
                <a:spcPts val="1800"/>
              </a:spcBef>
            </a:pPr>
            <a:r>
              <a:rPr lang="hu-HU" dirty="0"/>
              <a:t>Új VI. éves, kötelező, 2 kredites tantárgy: „</a:t>
            </a:r>
            <a:r>
              <a:rPr lang="hu-HU" b="1" u="sng" dirty="0"/>
              <a:t>Transzfuziológiai alapok</a:t>
            </a:r>
            <a:r>
              <a:rPr lang="hu-HU" dirty="0"/>
              <a:t>”.</a:t>
            </a:r>
          </a:p>
          <a:p>
            <a:pPr>
              <a:spcBef>
                <a:spcPts val="1800"/>
              </a:spcBef>
            </a:pPr>
            <a:r>
              <a:rPr lang="hu-HU" dirty="0"/>
              <a:t>Országosan  egyeztetett tematika: 4 egyetem és az Országos Vérellátó Szolgálat (OVSz): (a) </a:t>
            </a:r>
            <a:r>
              <a:rPr lang="hu-HU" b="1" u="sng" dirty="0"/>
              <a:t>elméleti</a:t>
            </a:r>
            <a:r>
              <a:rPr lang="hu-HU" dirty="0"/>
              <a:t> blokk, (b) kisebb csoportos </a:t>
            </a:r>
            <a:r>
              <a:rPr lang="hu-HU" b="1" u="sng" dirty="0"/>
              <a:t>gyakorlati</a:t>
            </a:r>
            <a:r>
              <a:rPr lang="hu-HU" dirty="0"/>
              <a:t> blokk az </a:t>
            </a:r>
            <a:r>
              <a:rPr lang="hu-HU" dirty="0" err="1"/>
              <a:t>OVSz-szel</a:t>
            </a:r>
            <a:r>
              <a:rPr lang="hu-HU" dirty="0"/>
              <a:t> együttműködésben és (c) vörösvérsejt transzfúzió </a:t>
            </a:r>
            <a:r>
              <a:rPr lang="hu-HU" b="1" u="sng" dirty="0"/>
              <a:t>nyomon</a:t>
            </a:r>
            <a:r>
              <a:rPr lang="hu-HU" dirty="0"/>
              <a:t> </a:t>
            </a:r>
            <a:r>
              <a:rPr lang="hu-HU" b="1" u="sng" dirty="0"/>
              <a:t>követese</a:t>
            </a:r>
            <a:r>
              <a:rPr lang="hu-HU" dirty="0"/>
              <a:t> (</a:t>
            </a:r>
            <a:r>
              <a:rPr lang="hu-HU" dirty="0" err="1"/>
              <a:t>shadowing</a:t>
            </a:r>
            <a:r>
              <a:rPr lang="hu-HU" dirty="0"/>
              <a:t>) és dokumentálása két betegnél. </a:t>
            </a:r>
          </a:p>
        </p:txBody>
      </p:sp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EAE9A-E6B9-5716-20D3-8F18FAA2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FF2286-82DC-72BA-568E-5034C08D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Posztgraduális oktatás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D6C3B-F968-AC0F-4D7D-C2E91173E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hu-HU" dirty="0"/>
              <a:t>2020-tól kezdve a teljes szakorvosképzési rendszerre kiterjedő megújítás keretében valamennyi szakképzésben </a:t>
            </a:r>
            <a:r>
              <a:rPr lang="hu-HU" b="1" u="sng" dirty="0"/>
              <a:t>kivezetésre</a:t>
            </a:r>
            <a:r>
              <a:rPr lang="hu-HU" dirty="0"/>
              <a:t> </a:t>
            </a:r>
            <a:r>
              <a:rPr lang="hu-HU" b="1" u="sng" dirty="0"/>
              <a:t>került</a:t>
            </a:r>
            <a:r>
              <a:rPr lang="hu-HU" dirty="0"/>
              <a:t> a képzési tervből a „2 hetes transzfúziós tanfolyam” általános kötelezettsége.</a:t>
            </a:r>
          </a:p>
          <a:p>
            <a:pPr>
              <a:spcBef>
                <a:spcPts val="1800"/>
              </a:spcBef>
            </a:pPr>
            <a:r>
              <a:rPr lang="hu-HU" dirty="0"/>
              <a:t>A transzfuziológus rezidens képzési idő jelentősen </a:t>
            </a:r>
            <a:r>
              <a:rPr lang="hu-HU" b="1" u="sng" dirty="0"/>
              <a:t>rövidült</a:t>
            </a:r>
            <a:r>
              <a:rPr lang="hu-HU" dirty="0"/>
              <a:t> 48 hónapról 36 hónapra.</a:t>
            </a:r>
          </a:p>
          <a:p>
            <a:pPr>
              <a:spcBef>
                <a:spcPts val="1800"/>
              </a:spcBef>
            </a:pPr>
            <a:r>
              <a:rPr lang="hu-HU" dirty="0"/>
              <a:t>A transzfuziológia továbbra is </a:t>
            </a:r>
            <a:r>
              <a:rPr lang="hu-HU" b="1" u="sng" dirty="0"/>
              <a:t>hiányszakma</a:t>
            </a:r>
            <a:r>
              <a:rPr lang="hu-HU" dirty="0"/>
              <a:t>: 2017-2025 között 8 év alatt országosan összesen 20 új kolléga tett szakvizsgát (2,5 fő/év).</a:t>
            </a:r>
          </a:p>
        </p:txBody>
      </p:sp>
    </p:spTree>
    <p:extLst>
      <p:ext uri="{BB962C8B-B14F-4D97-AF65-F5344CB8AC3E}">
        <p14:creationId xmlns:p14="http://schemas.microsoft.com/office/powerpoint/2010/main" val="64483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A558-0D1C-5B84-3594-39FDDDC4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393BA9-8412-98BA-1399-CD67B23F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44285"/>
            <a:ext cx="11747500" cy="1325563"/>
          </a:xfrm>
        </p:spPr>
        <p:txBody>
          <a:bodyPr/>
          <a:lstStyle/>
          <a:p>
            <a:r>
              <a:rPr lang="hu-HU" b="1" dirty="0"/>
              <a:t>Kutatási pályázatok, együttműködések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A291F0-1D35-C66D-15F5-BA2F18AA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654"/>
            <a:ext cx="10515600" cy="4124324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hu-HU" dirty="0"/>
              <a:t>NKFI (OTKA) K135757 „A post-transzplantációs </a:t>
            </a:r>
            <a:r>
              <a:rPr lang="hu-HU" dirty="0" err="1"/>
              <a:t>graft</a:t>
            </a:r>
            <a:r>
              <a:rPr lang="hu-HU" dirty="0"/>
              <a:t>-károsodás korai kimutatása donor specifikus szabad plazma DNS nagy érzékenységű </a:t>
            </a:r>
            <a:r>
              <a:rPr lang="hu-HU" dirty="0" err="1"/>
              <a:t>amplifikációjával</a:t>
            </a:r>
            <a:r>
              <a:rPr lang="hu-HU" dirty="0"/>
              <a:t>” 2020-2025 – </a:t>
            </a:r>
            <a:r>
              <a:rPr lang="hu-HU" b="1" u="sng" dirty="0"/>
              <a:t>partner</a:t>
            </a:r>
            <a:r>
              <a:rPr lang="hu-HU" dirty="0"/>
              <a:t>: Dél-Pesti Centrum Kórház (DPC) Molekuláris Diagnosztikai Laboratórium</a:t>
            </a:r>
          </a:p>
          <a:p>
            <a:pPr>
              <a:spcBef>
                <a:spcPts val="3000"/>
              </a:spcBef>
            </a:pPr>
            <a:r>
              <a:rPr lang="hu-HU" dirty="0"/>
              <a:t>NKFI Befektetés a Jövőbe: 2020-1.1 .6-JÖVŐ-2021-00010 „Koronavírus fertőzéssel szemben természetes védettséget adó faktorok vizsgálata és alkalmazása plazmaterápiában”  2021-2024 – </a:t>
            </a:r>
            <a:r>
              <a:rPr lang="hu-HU" b="1" u="sng" dirty="0"/>
              <a:t>partner</a:t>
            </a:r>
            <a:r>
              <a:rPr lang="hu-HU" dirty="0"/>
              <a:t>: OVSz</a:t>
            </a:r>
          </a:p>
          <a:p>
            <a:pPr>
              <a:spcBef>
                <a:spcPts val="3000"/>
              </a:spcBef>
            </a:pPr>
            <a:r>
              <a:rPr lang="hu-HU" dirty="0"/>
              <a:t>A FOK </a:t>
            </a:r>
            <a:r>
              <a:rPr lang="hu-HU" dirty="0" err="1"/>
              <a:t>Parodontológiai</a:t>
            </a:r>
            <a:r>
              <a:rPr lang="hu-HU" dirty="0"/>
              <a:t> Klinika és az </a:t>
            </a:r>
            <a:r>
              <a:rPr lang="hu-HU" dirty="0" err="1"/>
              <a:t>Orálbiológiai</a:t>
            </a:r>
            <a:r>
              <a:rPr lang="hu-HU" dirty="0"/>
              <a:t> Tanszék által koordinált transzlációs kutatás: „Autológ vérlemezke-kivonat hatásának vizsgálata a fogászati csontregenerációban”</a:t>
            </a:r>
          </a:p>
        </p:txBody>
      </p:sp>
    </p:spTree>
    <p:extLst>
      <p:ext uri="{BB962C8B-B14F-4D97-AF65-F5344CB8AC3E}">
        <p14:creationId xmlns:p14="http://schemas.microsoft.com/office/powerpoint/2010/main" val="347343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49CE-3B72-3FE4-A63A-168C7040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35E1D3-A347-0492-7772-8CE4344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9"/>
            <a:ext cx="10515600" cy="1325563"/>
          </a:xfrm>
        </p:spPr>
        <p:txBody>
          <a:bodyPr/>
          <a:lstStyle/>
          <a:p>
            <a:r>
              <a:rPr lang="hu-HU" b="1" dirty="0"/>
              <a:t>A Kalcium jelátviteli kutatócsoport csatlakozása – 2020. március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70C188-A4A9-AD7E-3155-86F0E177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1520828"/>
            <a:ext cx="4311312" cy="44291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hu-HU" dirty="0"/>
              <a:t>Átvétellel a II. Patológiai Intézetből. </a:t>
            </a:r>
          </a:p>
          <a:p>
            <a:pPr>
              <a:spcBef>
                <a:spcPts val="1800"/>
              </a:spcBef>
            </a:pPr>
            <a:r>
              <a:rPr lang="hu-HU" b="1" u="sng" dirty="0"/>
              <a:t>Enyedi</a:t>
            </a:r>
            <a:r>
              <a:rPr lang="hu-HU" dirty="0"/>
              <a:t> </a:t>
            </a:r>
            <a:r>
              <a:rPr lang="hu-HU" b="1" u="sng" dirty="0"/>
              <a:t>Ágnes</a:t>
            </a:r>
            <a:r>
              <a:rPr lang="hu-HU" dirty="0"/>
              <a:t> tud. tanácsadó vezetésével, 1 teljes állású posztdoktor kutatóval, 2 </a:t>
            </a:r>
            <a:r>
              <a:rPr lang="hu-HU" dirty="0" err="1"/>
              <a:t>Ph.D</a:t>
            </a:r>
            <a:r>
              <a:rPr lang="hu-HU" dirty="0"/>
              <a:t>. hallgatóval, 2 szakdolgozóval.</a:t>
            </a:r>
          </a:p>
          <a:p>
            <a:pPr>
              <a:spcBef>
                <a:spcPts val="1800"/>
              </a:spcBef>
            </a:pPr>
            <a:r>
              <a:rPr lang="hu-HU" dirty="0"/>
              <a:t>Pályázati források: 2 db NKFI (OTKA), 1 Tudományterületi Kiválósági Program (TKP), partnerként HU-</a:t>
            </a:r>
            <a:r>
              <a:rPr lang="hu-HU" dirty="0" err="1"/>
              <a:t>RIZONt</a:t>
            </a:r>
            <a:r>
              <a:rPr lang="hu-HU" dirty="0"/>
              <a:t> kollaborációs projekt.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671DB2F3-ADEC-E58D-1EE4-0FE375123F32}"/>
              </a:ext>
            </a:extLst>
          </p:cNvPr>
          <p:cNvGrpSpPr/>
          <p:nvPr/>
        </p:nvGrpSpPr>
        <p:grpSpPr>
          <a:xfrm>
            <a:off x="4223608" y="1342945"/>
            <a:ext cx="7868124" cy="4951032"/>
            <a:chOff x="4223608" y="1342945"/>
            <a:chExt cx="7868124" cy="4951032"/>
          </a:xfrm>
        </p:grpSpPr>
        <p:pic>
          <p:nvPicPr>
            <p:cNvPr id="5" name="Kép 4" descr="A képen szöveg, képernyőkép, Webhely, Weblap látható">
              <a:extLst>
                <a:ext uri="{FF2B5EF4-FFF2-40B4-BE49-F238E27FC236}">
                  <a16:creationId xmlns:a16="http://schemas.microsoft.com/office/drawing/2014/main" id="{762B377B-4561-8B86-D17F-404F8E628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608" y="2764964"/>
              <a:ext cx="3860110" cy="3529013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C9C41CA6-DE01-4D5B-7157-143DF0E3E8EF}"/>
                </a:ext>
              </a:extLst>
            </p:cNvPr>
            <p:cNvSpPr txBox="1"/>
            <p:nvPr/>
          </p:nvSpPr>
          <p:spPr>
            <a:xfrm>
              <a:off x="4223608" y="1342945"/>
              <a:ext cx="3027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Meghívott előadó Gordon-konferencián: 2022. jún. </a:t>
              </a:r>
              <a:r>
                <a:rPr lang="hu-HU" dirty="0" err="1"/>
                <a:t>Ventura</a:t>
              </a:r>
              <a:r>
                <a:rPr lang="hu-HU" dirty="0"/>
                <a:t>, CA, USA</a:t>
              </a:r>
            </a:p>
          </p:txBody>
        </p:sp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6B8E99B7-110B-58D2-1FD3-39482044FCD7}"/>
                </a:ext>
              </a:extLst>
            </p:cNvPr>
            <p:cNvSpPr txBox="1"/>
            <p:nvPr/>
          </p:nvSpPr>
          <p:spPr>
            <a:xfrm>
              <a:off x="7168533" y="1407549"/>
              <a:ext cx="4923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Randa </a:t>
              </a:r>
              <a:r>
                <a:rPr lang="hu-HU" b="1" dirty="0" err="1"/>
                <a:t>Naffa</a:t>
              </a:r>
              <a:r>
                <a:rPr lang="hu-HU" b="1" dirty="0"/>
                <a:t> </a:t>
              </a:r>
              <a:r>
                <a:rPr lang="hu-HU" b="1" dirty="0" err="1"/>
                <a:t>Ph.D</a:t>
              </a:r>
              <a:r>
                <a:rPr lang="hu-HU" b="1" dirty="0"/>
                <a:t>. fokozat 2022-ben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8BB9A4AA-7AAE-001B-E84B-3B19C67C38EE}"/>
              </a:ext>
            </a:extLst>
          </p:cNvPr>
          <p:cNvGrpSpPr/>
          <p:nvPr/>
        </p:nvGrpSpPr>
        <p:grpSpPr>
          <a:xfrm>
            <a:off x="6971614" y="1855865"/>
            <a:ext cx="5220386" cy="3940462"/>
            <a:chOff x="1180414" y="775917"/>
            <a:chExt cx="9831172" cy="5673534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B3CBFC07-E36A-7ACB-1293-3099B79D4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388" y="775917"/>
              <a:ext cx="9669224" cy="5306165"/>
            </a:xfrm>
            <a:prstGeom prst="rect">
              <a:avLst/>
            </a:prstGeom>
          </p:spPr>
        </p:pic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D57F6762-3F0F-8C74-FDD1-44FEA373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0414" y="6087450"/>
              <a:ext cx="9831172" cy="3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6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C546-1016-094D-6F50-CC4DDF6A3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43956D-092F-2823-42A4-BB5B77C9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08453"/>
            <a:ext cx="10802937" cy="1325563"/>
          </a:xfrm>
        </p:spPr>
        <p:txBody>
          <a:bodyPr/>
          <a:lstStyle/>
          <a:p>
            <a:r>
              <a:rPr lang="hu-HU" b="1" dirty="0"/>
              <a:t>Mikrobiológiai-virológiai kutatások – 2020. decembertől</a:t>
            </a:r>
            <a:endParaRPr lang="en-GB" b="1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1F8076E4-7306-D24D-23D3-221C9A82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68" y="1488744"/>
            <a:ext cx="3428995" cy="4429122"/>
          </a:xfrm>
        </p:spPr>
        <p:txBody>
          <a:bodyPr>
            <a:normAutofit/>
          </a:bodyPr>
          <a:lstStyle/>
          <a:p>
            <a:r>
              <a:rPr lang="hu-HU" dirty="0"/>
              <a:t>Átvétellel a Mikrobiológiai Intézetből. </a:t>
            </a:r>
          </a:p>
          <a:p>
            <a:r>
              <a:rPr lang="hu-HU" b="1" u="sng" dirty="0" err="1"/>
              <a:t>Ongrádi</a:t>
            </a:r>
            <a:r>
              <a:rPr lang="hu-HU" dirty="0"/>
              <a:t> </a:t>
            </a:r>
            <a:r>
              <a:rPr lang="hu-HU" b="1" u="sng" dirty="0"/>
              <a:t>József</a:t>
            </a:r>
            <a:r>
              <a:rPr lang="hu-HU" dirty="0"/>
              <a:t> e. docens vezetésével, 2 </a:t>
            </a:r>
            <a:r>
              <a:rPr lang="hu-HU" dirty="0" err="1"/>
              <a:t>Ph.D</a:t>
            </a:r>
            <a:r>
              <a:rPr lang="hu-HU" dirty="0"/>
              <a:t>. hallgatóval.</a:t>
            </a:r>
          </a:p>
          <a:p>
            <a:r>
              <a:rPr lang="hu-HU" dirty="0"/>
              <a:t>Pályázati források: Stipendium Hungaricum, </a:t>
            </a:r>
            <a:r>
              <a:rPr lang="hu-HU" dirty="0" err="1"/>
              <a:t>Biropharma</a:t>
            </a:r>
            <a:r>
              <a:rPr lang="hu-HU" dirty="0"/>
              <a:t> Kft.</a:t>
            </a: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2161ABB4-6B1C-D6AA-52E2-E3F42ABF321A}"/>
              </a:ext>
            </a:extLst>
          </p:cNvPr>
          <p:cNvGrpSpPr/>
          <p:nvPr/>
        </p:nvGrpSpPr>
        <p:grpSpPr>
          <a:xfrm>
            <a:off x="3518133" y="1302756"/>
            <a:ext cx="4021657" cy="5555244"/>
            <a:chOff x="2427270" y="0"/>
            <a:chExt cx="7342374" cy="7892707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9D72867-5279-741C-7856-6482A15DB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7270" y="0"/>
              <a:ext cx="7337460" cy="6858000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8C89E9F7-1419-41BE-8447-9FCE72D0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757" r="5191" b="39634"/>
            <a:stretch/>
          </p:blipFill>
          <p:spPr>
            <a:xfrm>
              <a:off x="2427270" y="6748321"/>
              <a:ext cx="7342374" cy="1144386"/>
            </a:xfrm>
            <a:prstGeom prst="rect">
              <a:avLst/>
            </a:prstGeom>
          </p:spPr>
        </p:pic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29393894-FBEF-3E5A-3423-17959BAA14D2}"/>
              </a:ext>
            </a:extLst>
          </p:cNvPr>
          <p:cNvGrpSpPr/>
          <p:nvPr/>
        </p:nvGrpSpPr>
        <p:grpSpPr>
          <a:xfrm>
            <a:off x="7003188" y="878163"/>
            <a:ext cx="5165094" cy="5835512"/>
            <a:chOff x="7003188" y="878163"/>
            <a:chExt cx="5165094" cy="5835512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1DD9A0FC-E8E4-CD9B-CD37-08ABA33D3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188" y="2789408"/>
              <a:ext cx="5088544" cy="1882468"/>
            </a:xfrm>
            <a:prstGeom prst="rect">
              <a:avLst/>
            </a:prstGeom>
          </p:spPr>
        </p:pic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97077E48-CD22-C208-0260-27C415D4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188" y="1315120"/>
              <a:ext cx="5165094" cy="1354859"/>
            </a:xfrm>
            <a:prstGeom prst="rect">
              <a:avLst/>
            </a:prstGeom>
          </p:spPr>
        </p:pic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871013C8-22A8-BBB0-95FA-E2ED5A10329E}"/>
                </a:ext>
              </a:extLst>
            </p:cNvPr>
            <p:cNvSpPr txBox="1"/>
            <p:nvPr/>
          </p:nvSpPr>
          <p:spPr>
            <a:xfrm>
              <a:off x="7168533" y="878163"/>
              <a:ext cx="4923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err="1"/>
                <a:t>Tarcsai</a:t>
              </a:r>
              <a:r>
                <a:rPr lang="hu-HU" b="1" dirty="0"/>
                <a:t> Katalin </a:t>
              </a:r>
              <a:r>
                <a:rPr lang="hu-HU" b="1" dirty="0" err="1"/>
                <a:t>Ph.D</a:t>
              </a:r>
              <a:r>
                <a:rPr lang="hu-HU" b="1" dirty="0"/>
                <a:t>. fokozat 2024-ben</a:t>
              </a:r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4D3E6AA7-BEE7-5E00-BC72-BF129A51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189" y="4831207"/>
              <a:ext cx="5088544" cy="1882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9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ABBDC-5CE4-561E-9C28-B9BCC4A1F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F7598-90D7-6921-025B-8B93A317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Kezdeti bekapcsolódás a SE klinikai transzfuziológiai tevékenységeibe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C13212-4C00-787E-45B2-A740186F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u="sng" dirty="0"/>
              <a:t>Irradiált</a:t>
            </a:r>
            <a:r>
              <a:rPr lang="hu-HU" dirty="0"/>
              <a:t> </a:t>
            </a:r>
            <a:r>
              <a:rPr lang="hu-HU" b="1" u="sng" dirty="0"/>
              <a:t>vérkészítmény-indikációk</a:t>
            </a:r>
            <a:r>
              <a:rPr lang="hu-HU" dirty="0"/>
              <a:t> </a:t>
            </a:r>
            <a:r>
              <a:rPr lang="hu-HU" dirty="0" err="1"/>
              <a:t>aktualizációja</a:t>
            </a:r>
            <a:r>
              <a:rPr lang="hu-HU" dirty="0"/>
              <a:t> gyermekgyógyászati területeken (II. Gyerekklinika). </a:t>
            </a:r>
          </a:p>
          <a:p>
            <a:r>
              <a:rPr lang="hu-HU" dirty="0"/>
              <a:t>Szakértői tevékenység és változtatási javaslatok </a:t>
            </a:r>
            <a:r>
              <a:rPr lang="hu-HU" b="1" u="sng" dirty="0"/>
              <a:t>ABO</a:t>
            </a:r>
            <a:r>
              <a:rPr lang="hu-HU" dirty="0"/>
              <a:t> </a:t>
            </a:r>
            <a:r>
              <a:rPr lang="hu-HU" b="1" u="sng" dirty="0"/>
              <a:t>vércsoport-</a:t>
            </a:r>
            <a:r>
              <a:rPr lang="hu-HU" b="1" u="sng" dirty="0" err="1"/>
              <a:t>tévesztéses</a:t>
            </a:r>
            <a:r>
              <a:rPr lang="hu-HU" dirty="0"/>
              <a:t> vörösvérsejt-transzfúziós esetek kapcsán. </a:t>
            </a:r>
          </a:p>
          <a:p>
            <a:r>
              <a:rPr lang="hu-HU" dirty="0"/>
              <a:t>Szakértői tevékenység és továbbképzés </a:t>
            </a:r>
            <a:r>
              <a:rPr lang="hu-HU" b="1" u="sng" dirty="0"/>
              <a:t>ágy</a:t>
            </a:r>
            <a:r>
              <a:rPr lang="hu-HU" u="sng" dirty="0"/>
              <a:t> </a:t>
            </a:r>
            <a:r>
              <a:rPr lang="hu-HU" b="1" u="sng" dirty="0"/>
              <a:t>melletti</a:t>
            </a:r>
            <a:r>
              <a:rPr lang="hu-HU" u="sng" dirty="0"/>
              <a:t> </a:t>
            </a:r>
            <a:r>
              <a:rPr lang="hu-HU" b="1" u="sng" dirty="0"/>
              <a:t>vércsoport</a:t>
            </a:r>
            <a:r>
              <a:rPr lang="hu-HU" u="sng" dirty="0"/>
              <a:t> </a:t>
            </a:r>
            <a:r>
              <a:rPr lang="hu-HU" dirty="0"/>
              <a:t>meghatározás nem egyezősége kapcsán (Sürgősségi Klinika, Laboratóriumi Medicina Intézet).</a:t>
            </a:r>
          </a:p>
          <a:p>
            <a:r>
              <a:rPr lang="hu-HU" dirty="0"/>
              <a:t>Részvétel klinikai szintű „</a:t>
            </a:r>
            <a:r>
              <a:rPr lang="hu-HU" b="1" u="sng" dirty="0"/>
              <a:t>Masszív transzfúziós </a:t>
            </a:r>
            <a:r>
              <a:rPr lang="hu-HU" dirty="0"/>
              <a:t>protokoll” kidolgozásában (Sürgősségi Klinika).</a:t>
            </a:r>
          </a:p>
          <a:p>
            <a:r>
              <a:rPr lang="hu-HU" dirty="0"/>
              <a:t>Gyógyintézeti „</a:t>
            </a:r>
            <a:r>
              <a:rPr lang="hu-HU" dirty="0" err="1"/>
              <a:t>Hemovigilancia</a:t>
            </a:r>
            <a:r>
              <a:rPr lang="hu-HU" dirty="0"/>
              <a:t> eljárásrend vérkészítmény </a:t>
            </a:r>
            <a:r>
              <a:rPr lang="hu-HU" b="1" u="sng" dirty="0" err="1"/>
              <a:t>parvovírus</a:t>
            </a:r>
            <a:r>
              <a:rPr lang="hu-HU" b="1" u="sng" dirty="0"/>
              <a:t> B19 pozitivitás </a:t>
            </a:r>
            <a:r>
              <a:rPr lang="hu-HU" dirty="0"/>
              <a:t>utólagos megismerésekor” kidolgozása (OVSz, Klinikai Központ).</a:t>
            </a:r>
          </a:p>
        </p:txBody>
      </p:sp>
    </p:spTree>
    <p:extLst>
      <p:ext uri="{BB962C8B-B14F-4D97-AF65-F5344CB8AC3E}">
        <p14:creationId xmlns:p14="http://schemas.microsoft.com/office/powerpoint/2010/main" val="74626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B3E3-38E1-DD16-C227-9B1DBB0C5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49AF8D-18A4-1DCF-94DE-E8ED8997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6"/>
            <a:ext cx="10515600" cy="985848"/>
          </a:xfrm>
        </p:spPr>
        <p:txBody>
          <a:bodyPr/>
          <a:lstStyle/>
          <a:p>
            <a:r>
              <a:rPr lang="hu-HU" b="1" dirty="0"/>
              <a:t>Vezetői program -- Oktatás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ED0F1E-2AC5-B122-567F-7CEABDB7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75" y="963640"/>
            <a:ext cx="11336337" cy="425926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hu-HU" sz="2200" dirty="0"/>
              <a:t>A </a:t>
            </a:r>
            <a:r>
              <a:rPr lang="hu-HU" sz="2200" b="1" u="sng" dirty="0"/>
              <a:t>„Transzfuziológiai alapok” </a:t>
            </a:r>
            <a:r>
              <a:rPr lang="hu-HU" sz="2200" dirty="0"/>
              <a:t>tantárgy oktatási és szervezési feladatainak hatékony ellátása, különösen: (i) a kurrikulum folyamatos </a:t>
            </a:r>
            <a:r>
              <a:rPr lang="hu-HU" sz="2200" dirty="0" err="1"/>
              <a:t>aktualizációja</a:t>
            </a:r>
            <a:r>
              <a:rPr lang="hu-HU" sz="2200" dirty="0"/>
              <a:t>, (ii) a hallgatói igények és visszajelzések (OMHV) figyelembevétele (iii) az elméleti számonkérésre használt tesztkérdés-</a:t>
            </a:r>
            <a:r>
              <a:rPr lang="hu-HU" sz="2200" dirty="0" err="1"/>
              <a:t>pool</a:t>
            </a:r>
            <a:r>
              <a:rPr lang="hu-HU" sz="2200" dirty="0"/>
              <a:t> fejlesztése.</a:t>
            </a:r>
          </a:p>
          <a:p>
            <a:pPr>
              <a:spcBef>
                <a:spcPts val="1800"/>
              </a:spcBef>
            </a:pPr>
            <a:r>
              <a:rPr lang="hu-HU" sz="2200" dirty="0"/>
              <a:t>A tantárgyi </a:t>
            </a:r>
            <a:r>
              <a:rPr lang="hu-HU" sz="2200" b="1" u="sng" dirty="0"/>
              <a:t>gyakorlati oktatás</a:t>
            </a:r>
            <a:r>
              <a:rPr lang="hu-HU" sz="2200" dirty="0"/>
              <a:t> személyi és tárgyi feltételeinek megteremtése egyetemünkön, és az angol nyelvű gyakorlati képzés megindítása. Együttműködés kialakítása a Laboratóriumi Medicina Intézettel (oktatók, oktató laborok).</a:t>
            </a:r>
          </a:p>
          <a:p>
            <a:pPr>
              <a:spcBef>
                <a:spcPts val="1800"/>
              </a:spcBef>
            </a:pPr>
            <a:r>
              <a:rPr lang="hu-HU" sz="2200" dirty="0"/>
              <a:t>Oktatással kapcsolatos folyamatos </a:t>
            </a:r>
            <a:r>
              <a:rPr lang="hu-HU" sz="2200" b="1" u="sng" dirty="0"/>
              <a:t>egyeztetés</a:t>
            </a:r>
            <a:r>
              <a:rPr lang="hu-HU" sz="2200" dirty="0"/>
              <a:t> az Országos Vérellátó Szolgálattal és a hazai társ-egyetemek transzfuziológiai szervezeti egységeivel.</a:t>
            </a:r>
          </a:p>
          <a:p>
            <a:pPr>
              <a:spcBef>
                <a:spcPts val="1800"/>
              </a:spcBef>
            </a:pPr>
            <a:r>
              <a:rPr lang="hu-HU" sz="2200" b="1" u="sng" dirty="0"/>
              <a:t>Grémium-elnöki </a:t>
            </a:r>
            <a:r>
              <a:rPr lang="hu-HU" sz="2200" dirty="0"/>
              <a:t>feladatok ellátása a megújított és rövidített képzési idejű transzfuziológiai rezidens képzésben a kis szakma szakorvos-utánpótlásának elősegítése.</a:t>
            </a:r>
          </a:p>
        </p:txBody>
      </p:sp>
    </p:spTree>
    <p:extLst>
      <p:ext uri="{BB962C8B-B14F-4D97-AF65-F5344CB8AC3E}">
        <p14:creationId xmlns:p14="http://schemas.microsoft.com/office/powerpoint/2010/main" val="166567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945B-9C20-BCE5-BE31-0E442C5D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F70518-A3B6-5925-97F3-8D3D1085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Vezetői program -- Kutatás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9B5D6A-11DE-0E07-968E-B5C257A10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hu-HU" dirty="0"/>
              <a:t>A projekt-indítás és megvalósítás, illetve a pályázati és együttműködési forrás-bevonás középvezetői elősegítése </a:t>
            </a:r>
            <a:r>
              <a:rPr lang="hu-HU" b="1" u="sng" dirty="0"/>
              <a:t>valamennyi Tanszéki kutatási projekt </a:t>
            </a:r>
            <a:r>
              <a:rPr lang="hu-HU" dirty="0"/>
              <a:t>területén. 1-1 beadott NKP Starting, illetve Advanced pályázat.</a:t>
            </a:r>
          </a:p>
          <a:p>
            <a:pPr>
              <a:spcBef>
                <a:spcPts val="2400"/>
              </a:spcBef>
            </a:pPr>
            <a:r>
              <a:rPr lang="hu-HU" dirty="0"/>
              <a:t>A </a:t>
            </a:r>
            <a:r>
              <a:rPr lang="hu-HU" b="1" u="sng" dirty="0" err="1"/>
              <a:t>Ph.D</a:t>
            </a:r>
            <a:r>
              <a:rPr lang="hu-HU" b="1" u="sng" dirty="0"/>
              <a:t>. hallgatók </a:t>
            </a:r>
            <a:r>
              <a:rPr lang="hu-HU" dirty="0"/>
              <a:t>által végzett kutatási tevékenységek egyéni igényekhez igazodó elősegítése.</a:t>
            </a:r>
          </a:p>
          <a:p>
            <a:pPr>
              <a:spcBef>
                <a:spcPts val="2400"/>
              </a:spcBef>
            </a:pPr>
            <a:r>
              <a:rPr lang="hu-HU" dirty="0"/>
              <a:t>Saját szakmai részvétel transzfuziológiai és hematológiai, </a:t>
            </a:r>
            <a:r>
              <a:rPr lang="hu-HU" dirty="0" err="1"/>
              <a:t>klinikumhoz</a:t>
            </a:r>
            <a:r>
              <a:rPr lang="hu-HU" dirty="0"/>
              <a:t> közeli, transzlációs kutatási projektekben.</a:t>
            </a:r>
          </a:p>
        </p:txBody>
      </p:sp>
    </p:spTree>
    <p:extLst>
      <p:ext uri="{BB962C8B-B14F-4D97-AF65-F5344CB8AC3E}">
        <p14:creationId xmlns:p14="http://schemas.microsoft.com/office/powerpoint/2010/main" val="3558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0</TotalTime>
  <Words>1084</Words>
  <Application>Microsoft Office PowerPoint</Application>
  <PresentationFormat>Szélesvásznú</PresentationFormat>
  <Paragraphs>105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Montserrat</vt:lpstr>
      <vt:lpstr>Office-téma</vt:lpstr>
      <vt:lpstr>PowerPoint-bemutató</vt:lpstr>
      <vt:lpstr>A Tanszék keletkezése – graduális oktatás</vt:lpstr>
      <vt:lpstr>Posztgraduális oktatás</vt:lpstr>
      <vt:lpstr>Kutatási pályázatok, együttműködések</vt:lpstr>
      <vt:lpstr>A Kalcium jelátviteli kutatócsoport csatlakozása – 2020. március</vt:lpstr>
      <vt:lpstr>Mikrobiológiai-virológiai kutatások – 2020. decembertől</vt:lpstr>
      <vt:lpstr>Kezdeti bekapcsolódás a SE klinikai transzfuziológiai tevékenységeibe</vt:lpstr>
      <vt:lpstr>Vezetői program -- Oktatás</vt:lpstr>
      <vt:lpstr>Vezetői program -- Kutatás</vt:lpstr>
      <vt:lpstr>Kapcsolatrendszer, együttműködések</vt:lpstr>
      <vt:lpstr>Vezetői program -- Betegellátás</vt:lpstr>
      <vt:lpstr>Köszönetnyilvánítás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Attila Tordai</cp:lastModifiedBy>
  <cp:revision>95</cp:revision>
  <dcterms:created xsi:type="dcterms:W3CDTF">2021-11-08T12:50:52Z</dcterms:created>
  <dcterms:modified xsi:type="dcterms:W3CDTF">2025-04-02T09:09:26Z</dcterms:modified>
</cp:coreProperties>
</file>