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0D30"/>
    <a:srgbClr val="DBBFA3"/>
    <a:srgbClr val="CBD3E0"/>
    <a:srgbClr val="D3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7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58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1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1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1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3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3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0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4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06FC-5D64-4BDB-B033-4E1F8E7E05D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2252-5D4F-402B-917B-67288ACF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13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rngmu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F598638-0171-D91D-D574-0B498F9A0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7631"/>
            <a:ext cx="6858000" cy="101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1.png">
            <a:extLst>
              <a:ext uri="{FF2B5EF4-FFF2-40B4-BE49-F238E27FC236}">
                <a16:creationId xmlns:a16="http://schemas.microsoft.com/office/drawing/2014/main" id="{A6192005-0666-0CCD-9E78-C03BB0C443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27" y="388302"/>
            <a:ext cx="1014095" cy="1014095"/>
          </a:xfrm>
          <a:prstGeom prst="rect">
            <a:avLst/>
          </a:prstGeom>
        </p:spPr>
      </p:pic>
      <p:pic>
        <p:nvPicPr>
          <p:cNvPr id="3" name="image2.png">
            <a:extLst>
              <a:ext uri="{FF2B5EF4-FFF2-40B4-BE49-F238E27FC236}">
                <a16:creationId xmlns:a16="http://schemas.microsoft.com/office/drawing/2014/main" id="{A4E7A926-75D1-53E8-5683-1040A9F3D2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33" y="388302"/>
            <a:ext cx="1043940" cy="10236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E998D7-886D-6047-F0E9-FA5FE9064C5F}"/>
              </a:ext>
            </a:extLst>
          </p:cNvPr>
          <p:cNvSpPr txBox="1"/>
          <p:nvPr/>
        </p:nvSpPr>
        <p:spPr>
          <a:xfrm>
            <a:off x="707847" y="1356526"/>
            <a:ext cx="5523726" cy="1533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035" marR="249555" algn="ctr">
              <a:lnSpc>
                <a:spcPts val="2435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4400" b="1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IX</a:t>
            </a:r>
            <a:endParaRPr lang="ru-RU" sz="4400" dirty="0">
              <a:solidFill>
                <a:srgbClr val="750D3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" marR="250825" algn="ctr">
              <a:spcBef>
                <a:spcPts val="110"/>
              </a:spcBef>
              <a:spcAft>
                <a:spcPts val="0"/>
              </a:spcAft>
            </a:pPr>
            <a:r>
              <a:rPr lang="en-US" sz="1800" b="1" spc="-10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INTERNATIONAL BURDENKO SCIENTIFIC CONFERENCE </a:t>
            </a:r>
            <a:endParaRPr lang="ru-RU" sz="1800" b="1" spc="-10" dirty="0">
              <a:solidFill>
                <a:srgbClr val="750D3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53035" marR="250825" algn="ctr">
              <a:spcBef>
                <a:spcPts val="110"/>
              </a:spcBef>
              <a:spcAft>
                <a:spcPts val="0"/>
              </a:spcAft>
            </a:pPr>
            <a:r>
              <a:rPr lang="en-US" sz="1800" spc="-10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DEDICATED TO THE DECADE OF SCIENCE AND TECHNOLOGY</a:t>
            </a:r>
            <a:endParaRPr lang="ru-RU" dirty="0">
              <a:solidFill>
                <a:srgbClr val="750D3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C392C-5B9D-9DE6-74B6-C2BFA9CB2104}"/>
              </a:ext>
            </a:extLst>
          </p:cNvPr>
          <p:cNvSpPr txBox="1"/>
          <p:nvPr/>
        </p:nvSpPr>
        <p:spPr>
          <a:xfrm>
            <a:off x="597535" y="3345347"/>
            <a:ext cx="5731510" cy="1554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Scientific Association is pleased to invite you to participate in the </a:t>
            </a:r>
            <a:r>
              <a:rPr lang="en-US" sz="1800" b="1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XIX INTERNATIONAL BURDENKO SCIENTIFIC CONFERENCE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is dedicated to the decade of science and technology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to be held </a:t>
            </a:r>
            <a:r>
              <a:rPr lang="en-US" sz="1800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April 20-22, 2023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Voronezh N.N.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Burdenko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State Medical University.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6DBB52-1258-E7B3-8A26-577EDD427165}"/>
              </a:ext>
            </a:extLst>
          </p:cNvPr>
          <p:cNvSpPr txBox="1"/>
          <p:nvPr/>
        </p:nvSpPr>
        <p:spPr>
          <a:xfrm>
            <a:off x="546377" y="5054287"/>
            <a:ext cx="58380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Burdenko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Conference offers a unique platform for exchange of ideas among medical students and young researchers in medical and biomedical areas of science.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104AF3-4949-726F-762E-AF9008745470}"/>
              </a:ext>
            </a:extLst>
          </p:cNvPr>
          <p:cNvSpPr txBox="1"/>
          <p:nvPr/>
        </p:nvSpPr>
        <p:spPr>
          <a:xfrm>
            <a:off x="563244" y="6132349"/>
            <a:ext cx="57315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Conference will include the traditional Forum </a:t>
            </a:r>
            <a:r>
              <a:rPr lang="ru-RU" dirty="0">
                <a:solidFill>
                  <a:srgbClr val="750D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>
                <a:solidFill>
                  <a:srgbClr val="750D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Medicine of the 21 century -medicine without frontiers!</a:t>
            </a:r>
            <a:r>
              <a:rPr lang="ru-RU" dirty="0">
                <a:solidFill>
                  <a:srgbClr val="750D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welcome to present results of basic and clinical research in different medicine disciplines.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6EA988-0FAF-1081-2B75-D461CA949626}"/>
              </a:ext>
            </a:extLst>
          </p:cNvPr>
          <p:cNvSpPr txBox="1"/>
          <p:nvPr/>
        </p:nvSpPr>
        <p:spPr>
          <a:xfrm>
            <a:off x="626427" y="7378651"/>
            <a:ext cx="5731511" cy="2139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50D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include but are not limited to: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medicine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Dentistry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Pharmacology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D4E473-8B13-660E-014C-D6DAA363DAD9}"/>
              </a:ext>
            </a:extLst>
          </p:cNvPr>
          <p:cNvSpPr txBox="1"/>
          <p:nvPr/>
        </p:nvSpPr>
        <p:spPr>
          <a:xfrm>
            <a:off x="1691640" y="2922955"/>
            <a:ext cx="3543300" cy="399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Dear colleagues,</a:t>
            </a:r>
          </a:p>
        </p:txBody>
      </p:sp>
    </p:spTree>
    <p:extLst>
      <p:ext uri="{BB962C8B-B14F-4D97-AF65-F5344CB8AC3E}">
        <p14:creationId xmlns:p14="http://schemas.microsoft.com/office/powerpoint/2010/main" val="323657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F598638-0171-D91D-D574-0B498F9A0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7631"/>
            <a:ext cx="6858000" cy="101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9152EBF-7D19-3528-9E7F-BF1AD1E1EFC9}"/>
              </a:ext>
            </a:extLst>
          </p:cNvPr>
          <p:cNvSpPr/>
          <p:nvPr/>
        </p:nvSpPr>
        <p:spPr>
          <a:xfrm>
            <a:off x="1516322" y="5950840"/>
            <a:ext cx="3800475" cy="575728"/>
          </a:xfrm>
          <a:prstGeom prst="roundRect">
            <a:avLst/>
          </a:prstGeom>
          <a:solidFill>
            <a:srgbClr val="750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http://vrngmu.ru/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C4A5051-08A2-0412-4A11-97760C6FF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image6.png">
            <a:extLst>
              <a:ext uri="{FF2B5EF4-FFF2-40B4-BE49-F238E27FC236}">
                <a16:creationId xmlns:a16="http://schemas.microsoft.com/office/drawing/2014/main" id="{4587E46F-36C2-8DA6-5FD5-8AC88101B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584" y="8406447"/>
            <a:ext cx="1643063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DE85AE74-7834-EDEF-8B6E-6F4CBDD0D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099" y="8618744"/>
            <a:ext cx="61466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692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2650" algn="l"/>
              </a:tabLst>
            </a:pP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King regards,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2650" algn="l"/>
              </a:tabLst>
            </a:pP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Rector of VSNU named after </a:t>
            </a:r>
            <a:r>
              <a:rPr kumimoji="0" lang="en-US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N.N.Burdenko</a:t>
            </a:r>
            <a:endParaRPr kumimoji="0" lang="en-US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kumimoji="0" lang="en-US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Esaulenko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C8E4ABE-7278-5E3D-169C-A69AC98674FE}"/>
              </a:ext>
            </a:extLst>
          </p:cNvPr>
          <p:cNvSpPr/>
          <p:nvPr/>
        </p:nvSpPr>
        <p:spPr>
          <a:xfrm>
            <a:off x="1516324" y="5178014"/>
            <a:ext cx="3800475" cy="575728"/>
          </a:xfrm>
          <a:prstGeom prst="roundRect">
            <a:avLst/>
          </a:prstGeom>
          <a:solidFill>
            <a:srgbClr val="750D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http://vrngmu.ru/</a:t>
            </a:r>
            <a:endParaRPr lang="ru-RU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53AA24-505C-467C-46B4-CEE6EEB8E51B}"/>
              </a:ext>
            </a:extLst>
          </p:cNvPr>
          <p:cNvSpPr txBox="1"/>
          <p:nvPr/>
        </p:nvSpPr>
        <p:spPr>
          <a:xfrm>
            <a:off x="546099" y="606104"/>
            <a:ext cx="5765800" cy="461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forum's working language is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English.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formats of participation are as follows:</a:t>
            </a:r>
            <a:endParaRPr lang="ru-RU" b="1" dirty="0">
              <a:solidFill>
                <a:srgbClr val="750D3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presentation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 to 15 min including discussion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presentation up to 15 min including discussion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publication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best presentations will be awarded with Diplomas of I, II and III degree.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participants’ papers will be published in the Conference Proceedings and in the Russian Science Citation Index system.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Further information including the conference program and time will be available at the official websites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E12163-A1C8-850D-0648-4B35DD1E1E39}"/>
              </a:ext>
            </a:extLst>
          </p:cNvPr>
          <p:cNvSpPr txBox="1"/>
          <p:nvPr/>
        </p:nvSpPr>
        <p:spPr>
          <a:xfrm>
            <a:off x="546099" y="6843444"/>
            <a:ext cx="5765800" cy="1494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further questions, please contact the Conference Coordinator via the conference email </a:t>
            </a:r>
            <a:r>
              <a:rPr lang="en-US" sz="1600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sno.vsmu@gmail.com.</a:t>
            </a:r>
            <a:endParaRPr lang="ru-RU" sz="1600" dirty="0">
              <a:solidFill>
                <a:srgbClr val="750D3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 are looking forward to seeing you at the conference, which will be held in online format with the usage of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600" dirty="0" err="1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Voov</a:t>
            </a:r>
            <a:r>
              <a:rPr lang="en-US" sz="1600" dirty="0">
                <a:solidFill>
                  <a:srgbClr val="750D3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Meeting” 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36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281</Words>
  <Application>Microsoft Office PowerPoint</Application>
  <PresentationFormat>A4 (210x297 mm)</PresentationFormat>
  <Paragraphs>29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Епихина</dc:creator>
  <cp:lastModifiedBy>Medsol</cp:lastModifiedBy>
  <cp:revision>12</cp:revision>
  <dcterms:created xsi:type="dcterms:W3CDTF">2022-10-29T10:30:33Z</dcterms:created>
  <dcterms:modified xsi:type="dcterms:W3CDTF">2022-12-05T11:08:51Z</dcterms:modified>
</cp:coreProperties>
</file>