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57" r:id="rId3"/>
    <p:sldId id="264" r:id="rId4"/>
    <p:sldId id="257" r:id="rId5"/>
    <p:sldId id="258" r:id="rId6"/>
    <p:sldId id="260" r:id="rId7"/>
    <p:sldId id="358" r:id="rId8"/>
    <p:sldId id="259" r:id="rId9"/>
    <p:sldId id="263" r:id="rId10"/>
    <p:sldId id="261" r:id="rId11"/>
    <p:sldId id="265" r:id="rId12"/>
    <p:sldId id="348" r:id="rId13"/>
    <p:sldId id="349" r:id="rId14"/>
    <p:sldId id="350" r:id="rId15"/>
    <p:sldId id="351" r:id="rId16"/>
    <p:sldId id="331" r:id="rId17"/>
    <p:sldId id="262" r:id="rId18"/>
    <p:sldId id="352" r:id="rId19"/>
    <p:sldId id="353" r:id="rId20"/>
    <p:sldId id="354" r:id="rId21"/>
    <p:sldId id="355" r:id="rId22"/>
    <p:sldId id="356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/>
    <p:restoredTop sz="95820"/>
  </p:normalViewPr>
  <p:slideViewPr>
    <p:cSldViewPr snapToGrid="0" snapToObjects="1">
      <p:cViewPr varScale="1">
        <p:scale>
          <a:sx n="107" d="100"/>
          <a:sy n="107" d="100"/>
        </p:scale>
        <p:origin x="129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76B86-0F30-45C5-AD9B-6004DE85637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D8615EE-187B-4A28-84F9-E76F6E42B7ED}">
      <dgm:prSet/>
      <dgm:spPr/>
      <dgm:t>
        <a:bodyPr/>
        <a:lstStyle/>
        <a:p>
          <a:r>
            <a:rPr lang="hu-HU"/>
            <a:t>Oktatunk-e ilyet?</a:t>
          </a:r>
          <a:endParaRPr lang="en-US"/>
        </a:p>
      </dgm:t>
    </dgm:pt>
    <dgm:pt modelId="{D2D49015-321B-46D3-8F4C-578A867E17C5}" type="parTrans" cxnId="{AFED6379-F5B2-4AE9-83C2-62419571085A}">
      <dgm:prSet/>
      <dgm:spPr/>
      <dgm:t>
        <a:bodyPr/>
        <a:lstStyle/>
        <a:p>
          <a:endParaRPr lang="en-US"/>
        </a:p>
      </dgm:t>
    </dgm:pt>
    <dgm:pt modelId="{5182B991-6D34-478C-A1A9-03E4929759FD}" type="sibTrans" cxnId="{AFED6379-F5B2-4AE9-83C2-62419571085A}">
      <dgm:prSet/>
      <dgm:spPr/>
      <dgm:t>
        <a:bodyPr/>
        <a:lstStyle/>
        <a:p>
          <a:endParaRPr lang="en-US"/>
        </a:p>
      </dgm:t>
    </dgm:pt>
    <dgm:pt modelId="{0D44EE6F-E439-4860-BBBD-AACC624D0794}">
      <dgm:prSet/>
      <dgm:spPr/>
      <dgm:t>
        <a:bodyPr/>
        <a:lstStyle/>
        <a:p>
          <a:r>
            <a:rPr lang="hu-HU"/>
            <a:t>Ha igen, milyen módon?</a:t>
          </a:r>
          <a:endParaRPr lang="en-US"/>
        </a:p>
      </dgm:t>
    </dgm:pt>
    <dgm:pt modelId="{58468EBA-FC78-4941-82F0-68D6DD0F7C1F}" type="parTrans" cxnId="{94DF4717-D7E7-414C-9104-D3B8CA60599B}">
      <dgm:prSet/>
      <dgm:spPr/>
      <dgm:t>
        <a:bodyPr/>
        <a:lstStyle/>
        <a:p>
          <a:endParaRPr lang="en-US"/>
        </a:p>
      </dgm:t>
    </dgm:pt>
    <dgm:pt modelId="{11D3C168-9303-4563-97EA-668DD5935876}" type="sibTrans" cxnId="{94DF4717-D7E7-414C-9104-D3B8CA60599B}">
      <dgm:prSet/>
      <dgm:spPr/>
      <dgm:t>
        <a:bodyPr/>
        <a:lstStyle/>
        <a:p>
          <a:endParaRPr lang="en-US"/>
        </a:p>
      </dgm:t>
    </dgm:pt>
    <dgm:pt modelId="{149FEF07-4F13-4463-9CBB-A135B6BF868B}">
      <dgm:prSet/>
      <dgm:spPr/>
      <dgm:t>
        <a:bodyPr/>
        <a:lstStyle/>
        <a:p>
          <a:r>
            <a:rPr lang="hu-HU"/>
            <a:t>Tudjuk-e egyáltalán PONTOSAN, hogy miről is van szó?</a:t>
          </a:r>
          <a:endParaRPr lang="en-US"/>
        </a:p>
      </dgm:t>
    </dgm:pt>
    <dgm:pt modelId="{8C444FA5-F4D9-4EB9-BAD0-4B4138A48435}" type="parTrans" cxnId="{BD5D6C1D-F32A-4AE2-BB52-C6231EF162C2}">
      <dgm:prSet/>
      <dgm:spPr/>
      <dgm:t>
        <a:bodyPr/>
        <a:lstStyle/>
        <a:p>
          <a:endParaRPr lang="en-US"/>
        </a:p>
      </dgm:t>
    </dgm:pt>
    <dgm:pt modelId="{E0207315-3F6C-44F1-8FA8-432312573991}" type="sibTrans" cxnId="{BD5D6C1D-F32A-4AE2-BB52-C6231EF162C2}">
      <dgm:prSet/>
      <dgm:spPr/>
      <dgm:t>
        <a:bodyPr/>
        <a:lstStyle/>
        <a:p>
          <a:endParaRPr lang="en-US"/>
        </a:p>
      </dgm:t>
    </dgm:pt>
    <dgm:pt modelId="{7FAE1FF6-E9F9-0141-93A6-0AE047F72656}" type="pres">
      <dgm:prSet presAssocID="{96976B86-0F30-45C5-AD9B-6004DE85637B}" presName="linear" presStyleCnt="0">
        <dgm:presLayoutVars>
          <dgm:animLvl val="lvl"/>
          <dgm:resizeHandles val="exact"/>
        </dgm:presLayoutVars>
      </dgm:prSet>
      <dgm:spPr/>
    </dgm:pt>
    <dgm:pt modelId="{E9DE498C-4F16-D540-85A3-2C992106C059}" type="pres">
      <dgm:prSet presAssocID="{9D8615EE-187B-4A28-84F9-E76F6E42B7E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55D4318-0C93-4947-9077-96EECFA98707}" type="pres">
      <dgm:prSet presAssocID="{5182B991-6D34-478C-A1A9-03E4929759FD}" presName="spacer" presStyleCnt="0"/>
      <dgm:spPr/>
    </dgm:pt>
    <dgm:pt modelId="{C810E2E5-48AC-AE40-848B-C02754AE19A4}" type="pres">
      <dgm:prSet presAssocID="{0D44EE6F-E439-4860-BBBD-AACC624D079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33E9983-38EB-474A-8F65-612B258B1700}" type="pres">
      <dgm:prSet presAssocID="{11D3C168-9303-4563-97EA-668DD5935876}" presName="spacer" presStyleCnt="0"/>
      <dgm:spPr/>
    </dgm:pt>
    <dgm:pt modelId="{3DE63E70-B082-C840-AF7A-BF319BF2A8DF}" type="pres">
      <dgm:prSet presAssocID="{149FEF07-4F13-4463-9CBB-A135B6BF868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4DF4717-D7E7-414C-9104-D3B8CA60599B}" srcId="{96976B86-0F30-45C5-AD9B-6004DE85637B}" destId="{0D44EE6F-E439-4860-BBBD-AACC624D0794}" srcOrd="1" destOrd="0" parTransId="{58468EBA-FC78-4941-82F0-68D6DD0F7C1F}" sibTransId="{11D3C168-9303-4563-97EA-668DD5935876}"/>
    <dgm:cxn modelId="{BD5D6C1D-F32A-4AE2-BB52-C6231EF162C2}" srcId="{96976B86-0F30-45C5-AD9B-6004DE85637B}" destId="{149FEF07-4F13-4463-9CBB-A135B6BF868B}" srcOrd="2" destOrd="0" parTransId="{8C444FA5-F4D9-4EB9-BAD0-4B4138A48435}" sibTransId="{E0207315-3F6C-44F1-8FA8-432312573991}"/>
    <dgm:cxn modelId="{AFED6379-F5B2-4AE9-83C2-62419571085A}" srcId="{96976B86-0F30-45C5-AD9B-6004DE85637B}" destId="{9D8615EE-187B-4A28-84F9-E76F6E42B7ED}" srcOrd="0" destOrd="0" parTransId="{D2D49015-321B-46D3-8F4C-578A867E17C5}" sibTransId="{5182B991-6D34-478C-A1A9-03E4929759FD}"/>
    <dgm:cxn modelId="{F0EECEA5-F6E5-4542-9995-AC8C63CA23CA}" type="presOf" srcId="{149FEF07-4F13-4463-9CBB-A135B6BF868B}" destId="{3DE63E70-B082-C840-AF7A-BF319BF2A8DF}" srcOrd="0" destOrd="0" presId="urn:microsoft.com/office/officeart/2005/8/layout/vList2"/>
    <dgm:cxn modelId="{1B1766AC-236D-614A-A1BB-A7B9CFA1962C}" type="presOf" srcId="{96976B86-0F30-45C5-AD9B-6004DE85637B}" destId="{7FAE1FF6-E9F9-0141-93A6-0AE047F72656}" srcOrd="0" destOrd="0" presId="urn:microsoft.com/office/officeart/2005/8/layout/vList2"/>
    <dgm:cxn modelId="{E1A4BDCA-B0A2-FB44-BA34-55E64EF5FF2F}" type="presOf" srcId="{9D8615EE-187B-4A28-84F9-E76F6E42B7ED}" destId="{E9DE498C-4F16-D540-85A3-2C992106C059}" srcOrd="0" destOrd="0" presId="urn:microsoft.com/office/officeart/2005/8/layout/vList2"/>
    <dgm:cxn modelId="{991342F9-DD6B-5142-821C-485D394D6B09}" type="presOf" srcId="{0D44EE6F-E439-4860-BBBD-AACC624D0794}" destId="{C810E2E5-48AC-AE40-848B-C02754AE19A4}" srcOrd="0" destOrd="0" presId="urn:microsoft.com/office/officeart/2005/8/layout/vList2"/>
    <dgm:cxn modelId="{7EA4C11C-27F9-124D-A3AB-BBBB70289B9F}" type="presParOf" srcId="{7FAE1FF6-E9F9-0141-93A6-0AE047F72656}" destId="{E9DE498C-4F16-D540-85A3-2C992106C059}" srcOrd="0" destOrd="0" presId="urn:microsoft.com/office/officeart/2005/8/layout/vList2"/>
    <dgm:cxn modelId="{D91A874E-2125-0E47-AF8B-32CC0239E490}" type="presParOf" srcId="{7FAE1FF6-E9F9-0141-93A6-0AE047F72656}" destId="{755D4318-0C93-4947-9077-96EECFA98707}" srcOrd="1" destOrd="0" presId="urn:microsoft.com/office/officeart/2005/8/layout/vList2"/>
    <dgm:cxn modelId="{FBDBCE38-C9AA-2C44-B7B0-0632880D8DF7}" type="presParOf" srcId="{7FAE1FF6-E9F9-0141-93A6-0AE047F72656}" destId="{C810E2E5-48AC-AE40-848B-C02754AE19A4}" srcOrd="2" destOrd="0" presId="urn:microsoft.com/office/officeart/2005/8/layout/vList2"/>
    <dgm:cxn modelId="{88321129-84E6-034F-9FE5-9D5F58755BB0}" type="presParOf" srcId="{7FAE1FF6-E9F9-0141-93A6-0AE047F72656}" destId="{233E9983-38EB-474A-8F65-612B258B1700}" srcOrd="3" destOrd="0" presId="urn:microsoft.com/office/officeart/2005/8/layout/vList2"/>
    <dgm:cxn modelId="{698EAA93-502C-A244-8284-0E9F62BEAC6C}" type="presParOf" srcId="{7FAE1FF6-E9F9-0141-93A6-0AE047F72656}" destId="{3DE63E70-B082-C840-AF7A-BF319BF2A8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E498C-4F16-D540-85A3-2C992106C059}">
      <dsp:nvSpPr>
        <dsp:cNvPr id="0" name=""/>
        <dsp:cNvSpPr/>
      </dsp:nvSpPr>
      <dsp:spPr>
        <a:xfrm>
          <a:off x="0" y="341714"/>
          <a:ext cx="6253721" cy="13903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500" kern="1200"/>
            <a:t>Oktatunk-e ilyet?</a:t>
          </a:r>
          <a:endParaRPr lang="en-US" sz="3500" kern="1200"/>
        </a:p>
      </dsp:txBody>
      <dsp:txXfrm>
        <a:off x="67873" y="409587"/>
        <a:ext cx="6117975" cy="1254634"/>
      </dsp:txXfrm>
    </dsp:sp>
    <dsp:sp modelId="{C810E2E5-48AC-AE40-848B-C02754AE19A4}">
      <dsp:nvSpPr>
        <dsp:cNvPr id="0" name=""/>
        <dsp:cNvSpPr/>
      </dsp:nvSpPr>
      <dsp:spPr>
        <a:xfrm>
          <a:off x="0" y="1832894"/>
          <a:ext cx="6253721" cy="13903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500" kern="1200"/>
            <a:t>Ha igen, milyen módon?</a:t>
          </a:r>
          <a:endParaRPr lang="en-US" sz="3500" kern="1200"/>
        </a:p>
      </dsp:txBody>
      <dsp:txXfrm>
        <a:off x="67873" y="1900767"/>
        <a:ext cx="6117975" cy="1254634"/>
      </dsp:txXfrm>
    </dsp:sp>
    <dsp:sp modelId="{3DE63E70-B082-C840-AF7A-BF319BF2A8DF}">
      <dsp:nvSpPr>
        <dsp:cNvPr id="0" name=""/>
        <dsp:cNvSpPr/>
      </dsp:nvSpPr>
      <dsp:spPr>
        <a:xfrm>
          <a:off x="0" y="3324075"/>
          <a:ext cx="6253721" cy="13903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500" kern="1200"/>
            <a:t>Tudjuk-e egyáltalán PONTOSAN, hogy miről is van szó?</a:t>
          </a:r>
          <a:endParaRPr lang="en-US" sz="3500" kern="1200"/>
        </a:p>
      </dsp:txBody>
      <dsp:txXfrm>
        <a:off x="67873" y="3391948"/>
        <a:ext cx="6117975" cy="1254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46C56C-405B-5BC5-3298-1A3EADCDE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040B9FA-6E17-7F96-43B8-672F01E6E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470AD16-B673-7BE6-DC7B-6CAFD8988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5215-8179-9A4D-BC55-8F0686336471}" type="datetimeFigureOut">
              <a:rPr lang="hu-HU" smtClean="0"/>
              <a:t>2022. 05. 03.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46E0163-090E-3BF1-90D2-BD6080180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99F5D59-4F9B-FDE2-FA30-BDA80879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D7EF-1FAC-F948-834D-74570034A2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256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F20FAA-93ED-ED93-4E14-A9E3E8AD2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D97735C-8F57-C382-C0E0-7CD6B651C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779F4B3-4727-6758-46E8-268E33EDD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5215-8179-9A4D-BC55-8F0686336471}" type="datetimeFigureOut">
              <a:rPr lang="hu-HU" smtClean="0"/>
              <a:t>2022. 05. 03.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AEB01B7-E36A-93F7-6E28-FA4F92F1E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81F267F-D39C-4996-FBFD-A55971BE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D7EF-1FAC-F948-834D-74570034A2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250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754877C-AC8D-A20A-FABF-70A1C68FF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80FB497-5885-7E53-BD9B-B31F12B43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E9F390C-F264-C3FB-DE4F-9AEA063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5215-8179-9A4D-BC55-8F0686336471}" type="datetimeFigureOut">
              <a:rPr lang="hu-HU" smtClean="0"/>
              <a:t>2022. 05. 03.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32147A3-71A3-BA9D-342D-AA32F3A7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7864FFD-9C2B-B085-0FEA-C9DA31DBF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D7EF-1FAC-F948-834D-74570034A2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298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822F27-1755-0428-7748-E50482CB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FDC78A4-CE7D-0CCB-E44E-F220847D2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AA58FB4-9D38-4CC0-AE84-618477416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5215-8179-9A4D-BC55-8F0686336471}" type="datetimeFigureOut">
              <a:rPr lang="hu-HU" smtClean="0"/>
              <a:t>2022. 05. 03.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6DFF627-098F-7A53-5BE6-FCA594384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5CBE8E1-ADC9-C85D-2333-8EACD5638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D7EF-1FAC-F948-834D-74570034A2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657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9BCD06-478B-4180-CEE6-FEE26A232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ACBB06-C2B5-6AAE-B1B2-54A8D54D9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C8BF715-9FA6-3F7C-F4BD-E5E59D28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5215-8179-9A4D-BC55-8F0686336471}" type="datetimeFigureOut">
              <a:rPr lang="hu-HU" smtClean="0"/>
              <a:t>2022. 05. 03.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6A5BA1A-0B81-0BBB-589A-8EDD90CC0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75FA229-C27B-041D-2924-9F605F7E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D7EF-1FAC-F948-834D-74570034A2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065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391151-5FBE-C8FE-79F2-D88FF674F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7565BB9-6FB8-0144-0B5A-AF2D18640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F542C65-DBED-CEAE-0AAA-A304EFDBA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3A87167-9851-19BE-D0EA-2E034E76D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5215-8179-9A4D-BC55-8F0686336471}" type="datetimeFigureOut">
              <a:rPr lang="hu-HU" smtClean="0"/>
              <a:t>2022. 05. 03.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1E13B1C-4F47-80BB-B00B-8755856F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B1653A4-BA0D-A87B-3959-C3543579C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D7EF-1FAC-F948-834D-74570034A2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362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EEF554-EC01-6F18-FD10-9D524200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451C373-61A9-0464-FA26-AD406650F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E16294D-7997-474D-AB7D-94A519115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6EA7626-C932-43FF-32AF-63DFAB43E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9D1BA4F-C9FA-8DC8-7B69-E09E2F14B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90E6F03-B074-CD06-F653-BECF257C6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5215-8179-9A4D-BC55-8F0686336471}" type="datetimeFigureOut">
              <a:rPr lang="hu-HU" smtClean="0"/>
              <a:t>2022. 05. 03.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3182B09E-3DD5-FEEF-04BD-8068B7713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7AEA668-875B-804A-2A56-BF8078B9C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D7EF-1FAC-F948-834D-74570034A2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648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543BAF-D434-8FEB-9AC7-EA0C4AB7C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DBCF76E-9E1C-3A06-66F3-ADA486046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5215-8179-9A4D-BC55-8F0686336471}" type="datetimeFigureOut">
              <a:rPr lang="hu-HU" smtClean="0"/>
              <a:t>2022. 05. 03.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ADEF8C4-C657-C488-7B78-34C02CE8F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886AFEF-C387-F0D7-2016-B6427FA9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D7EF-1FAC-F948-834D-74570034A2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904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7AEBB03-5788-5737-7004-7E9CA054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5215-8179-9A4D-BC55-8F0686336471}" type="datetimeFigureOut">
              <a:rPr lang="hu-HU" smtClean="0"/>
              <a:t>2022. 05. 03.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2497EE7-2343-1B84-629C-BA047D20F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DD5F53A-247E-1315-7234-A908F2AEF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D7EF-1FAC-F948-834D-74570034A2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390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F4BC08-2D55-0750-F848-7C0A1589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45A2AA-E48C-253C-5118-BB3B0FE23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FDA1AF9-EE23-7504-12D9-D80137FD0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D158351-5007-D20D-C99B-E17F1DEF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5215-8179-9A4D-BC55-8F0686336471}" type="datetimeFigureOut">
              <a:rPr lang="hu-HU" smtClean="0"/>
              <a:t>2022. 05. 03.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E82D140-2BBD-57E0-483A-41678A20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BED777B-F221-8CA4-4251-B17E1DF5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D7EF-1FAC-F948-834D-74570034A2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089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69ECE4-86FF-F18C-B38A-F019E889E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FD0C518-81B6-17BA-4A2E-CBEAE35D8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FBCE359-B14F-711E-3664-88AD651F3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D8B6393-D9A6-9FF6-A15B-54E4BF75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5215-8179-9A4D-BC55-8F0686336471}" type="datetimeFigureOut">
              <a:rPr lang="hu-HU" smtClean="0"/>
              <a:t>2022. 05. 03.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D5AB3BA-E2C1-28D1-D72B-A4EF777D8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01666E0-0AC3-131A-C187-33556B458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D7EF-1FAC-F948-834D-74570034A2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056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75DE9DF9-CCF8-B367-9592-1C26D6BA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49610CD-AF9D-AE16-AF4E-5808222F2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6A1A7FD-81AD-9164-9DBF-D7ABFBF2A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85215-8179-9A4D-BC55-8F0686336471}" type="datetimeFigureOut">
              <a:rPr lang="hu-HU" smtClean="0"/>
              <a:t>2022. 05. 03.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5793354-E199-5D30-1653-ED8B55B16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31B5237-1B3C-75A3-D205-6C172A8B9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CD7EF-1FAC-F948-834D-74570034A2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303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D1F585-27E2-3D37-4369-FDE0D17C3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259" y="1186205"/>
            <a:ext cx="10511481" cy="312626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latin typeface="+mn-lt"/>
              </a:rPr>
              <a:t>A technikai és nem technikai készségek szerepe a diagnosztikus és terápiás folyamatokban sürgősségi ellátás során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78C62CA-E7D0-8B1A-A44B-3C20A6049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967138"/>
            <a:ext cx="9144000" cy="1651375"/>
          </a:xfrm>
        </p:spPr>
        <p:txBody>
          <a:bodyPr>
            <a:normAutofit lnSpcReduction="10000"/>
          </a:bodyPr>
          <a:lstStyle/>
          <a:p>
            <a:r>
              <a:rPr lang="hu-HU" dirty="0"/>
              <a:t>Nagy Tamás</a:t>
            </a:r>
          </a:p>
          <a:p>
            <a:r>
              <a:rPr lang="hu-HU" dirty="0"/>
              <a:t>SE ÁOK AITK // SE ETK</a:t>
            </a:r>
          </a:p>
          <a:p>
            <a:endParaRPr lang="hu-HU" dirty="0"/>
          </a:p>
          <a:p>
            <a:r>
              <a:rPr lang="hu-HU" sz="1800" dirty="0"/>
              <a:t>Témavezető: Prof. Dr. Székely Andrea // Szakértő segítő: Dr. Kovács Enikő</a:t>
            </a:r>
          </a:p>
        </p:txBody>
      </p:sp>
    </p:spTree>
    <p:extLst>
      <p:ext uri="{BB962C8B-B14F-4D97-AF65-F5344CB8AC3E}">
        <p14:creationId xmlns:p14="http://schemas.microsoft.com/office/powerpoint/2010/main" val="643406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4BC9052B-9BBD-4689-9A76-625E116CC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7" y="1649"/>
            <a:ext cx="10308656" cy="6856836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707C9BE6-8D86-4BA8-B315-EAB87BCD9796}"/>
              </a:ext>
            </a:extLst>
          </p:cNvPr>
          <p:cNvSpPr txBox="1"/>
          <p:nvPr/>
        </p:nvSpPr>
        <p:spPr>
          <a:xfrm>
            <a:off x="3670506" y="519764"/>
            <a:ext cx="219214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Ellátó</a:t>
            </a:r>
          </a:p>
          <a:p>
            <a:pPr algn="ctr"/>
            <a:r>
              <a:rPr lang="hu-HU" sz="1400" b="1" dirty="0"/>
              <a:t>Tudás / Készség / Képesség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C0864E2-4EBA-4DE0-848B-D0EBD4DA6B2A}"/>
              </a:ext>
            </a:extLst>
          </p:cNvPr>
          <p:cNvSpPr txBox="1"/>
          <p:nvPr/>
        </p:nvSpPr>
        <p:spPr>
          <a:xfrm>
            <a:off x="8154578" y="5244164"/>
            <a:ext cx="10365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b="1" dirty="0"/>
              <a:t>Éberség</a:t>
            </a:r>
          </a:p>
          <a:p>
            <a:pPr algn="ctr"/>
            <a:r>
              <a:rPr lang="hu-HU" b="1" dirty="0"/>
              <a:t>Figyelem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62845E4-4649-4FBC-A233-D6784E87B805}"/>
              </a:ext>
            </a:extLst>
          </p:cNvPr>
          <p:cNvSpPr txBox="1"/>
          <p:nvPr/>
        </p:nvSpPr>
        <p:spPr>
          <a:xfrm>
            <a:off x="4848471" y="5876571"/>
            <a:ext cx="15427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/>
              <a:t>Crisis</a:t>
            </a:r>
            <a:r>
              <a:rPr lang="hu-HU" b="1" dirty="0"/>
              <a:t> </a:t>
            </a:r>
            <a:r>
              <a:rPr lang="hu-HU" b="1" dirty="0" err="1"/>
              <a:t>Resource</a:t>
            </a:r>
            <a:r>
              <a:rPr lang="hu-HU" b="1" dirty="0"/>
              <a:t> Management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6EDDFEF-E79F-4BCF-9C8C-02FD3C6D0C7D}"/>
              </a:ext>
            </a:extLst>
          </p:cNvPr>
          <p:cNvSpPr txBox="1"/>
          <p:nvPr/>
        </p:nvSpPr>
        <p:spPr>
          <a:xfrm>
            <a:off x="1463042" y="681789"/>
            <a:ext cx="207999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Beteg</a:t>
            </a:r>
          </a:p>
          <a:p>
            <a:pPr algn="ctr"/>
            <a:r>
              <a:rPr lang="hu-HU" sz="1400" b="1" dirty="0"/>
              <a:t>Rugalmasság / Tartalékok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8BE9A991-3DE4-4EA6-85BE-241D2CCA327C}"/>
              </a:ext>
            </a:extLst>
          </p:cNvPr>
          <p:cNvSpPr txBox="1"/>
          <p:nvPr/>
        </p:nvSpPr>
        <p:spPr>
          <a:xfrm>
            <a:off x="9249256" y="1019261"/>
            <a:ext cx="171027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</a:rPr>
              <a:t>Eltérés a </a:t>
            </a:r>
          </a:p>
          <a:p>
            <a:pPr algn="ctr"/>
            <a:r>
              <a:rPr lang="hu-HU" sz="2400" b="1" dirty="0">
                <a:solidFill>
                  <a:srgbClr val="C00000"/>
                </a:solidFill>
              </a:rPr>
              <a:t>biztonságos</a:t>
            </a:r>
          </a:p>
          <a:p>
            <a:pPr algn="ctr"/>
            <a:r>
              <a:rPr lang="hu-HU" sz="2400" b="1" dirty="0">
                <a:solidFill>
                  <a:srgbClr val="C00000"/>
                </a:solidFill>
              </a:rPr>
              <a:t>gyakorlattól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7183AD3D-EC25-46B0-A4AD-1FA36BC6C769}"/>
              </a:ext>
            </a:extLst>
          </p:cNvPr>
          <p:cNvSpPr txBox="1"/>
          <p:nvPr/>
        </p:nvSpPr>
        <p:spPr>
          <a:xfrm>
            <a:off x="1463042" y="4502002"/>
            <a:ext cx="133791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C00000"/>
                </a:solidFill>
              </a:rPr>
              <a:t>Sérül a </a:t>
            </a:r>
          </a:p>
          <a:p>
            <a:pPr algn="ctr"/>
            <a:r>
              <a:rPr lang="hu-HU" sz="2800" b="1" dirty="0">
                <a:solidFill>
                  <a:srgbClr val="C00000"/>
                </a:solidFill>
              </a:rPr>
              <a:t>beteg</a:t>
            </a:r>
          </a:p>
        </p:txBody>
      </p:sp>
    </p:spTree>
    <p:extLst>
      <p:ext uri="{BB962C8B-B14F-4D97-AF65-F5344CB8AC3E}">
        <p14:creationId xmlns:p14="http://schemas.microsoft.com/office/powerpoint/2010/main" val="185678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E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96974C-B57D-4575-8A7F-6C6983EFA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727"/>
            <a:ext cx="10515600" cy="5910547"/>
          </a:xfrm>
        </p:spPr>
        <p:txBody>
          <a:bodyPr>
            <a:noAutofit/>
          </a:bodyPr>
          <a:lstStyle/>
          <a:p>
            <a:pPr algn="ctr"/>
            <a:r>
              <a:rPr lang="hu-HU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esetek több, mint</a:t>
            </a:r>
            <a:br>
              <a:rPr lang="hu-HU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19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70 %-ban</a:t>
            </a:r>
            <a:br>
              <a:rPr lang="hu-HU" sz="19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hu-H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történik olyan, aminek nem kellett volna</a:t>
            </a:r>
            <a:endParaRPr lang="hu-HU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1248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96974C-B57D-4575-8A7F-6C6983EFA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727"/>
            <a:ext cx="10515600" cy="5910547"/>
          </a:xfrm>
        </p:spPr>
        <p:txBody>
          <a:bodyPr>
            <a:no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1984-es vizsgálat alapján az aneszteziológiai incidensekhez a humán faktor</a:t>
            </a:r>
            <a:br>
              <a:rPr lang="hu-HU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19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80 %-ban</a:t>
            </a:r>
            <a:br>
              <a:rPr lang="hu-HU" sz="19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hu-H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hozzájárult…</a:t>
            </a:r>
            <a:endParaRPr lang="hu-HU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5747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0A3314-4B8C-4773-9D62-D21A84CC6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47431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hu-HU" sz="7200" dirty="0">
                <a:solidFill>
                  <a:schemeClr val="bg1"/>
                </a:solidFill>
              </a:rPr>
              <a:t>figyelmetlenség</a:t>
            </a:r>
            <a:br>
              <a:rPr lang="hu-HU" sz="7200" dirty="0">
                <a:solidFill>
                  <a:schemeClr val="bg1"/>
                </a:solidFill>
              </a:rPr>
            </a:br>
            <a:r>
              <a:rPr lang="hu-HU" sz="7200" dirty="0">
                <a:solidFill>
                  <a:schemeClr val="bg1"/>
                </a:solidFill>
              </a:rPr>
              <a:t>az ellenőrzés hiánya</a:t>
            </a:r>
            <a:br>
              <a:rPr lang="hu-HU" sz="7200" dirty="0">
                <a:solidFill>
                  <a:schemeClr val="bg1"/>
                </a:solidFill>
              </a:rPr>
            </a:br>
            <a:r>
              <a:rPr lang="hu-HU" sz="7200" dirty="0">
                <a:solidFill>
                  <a:schemeClr val="bg1"/>
                </a:solidFill>
              </a:rPr>
              <a:t>figyelemelterelés</a:t>
            </a:r>
            <a:br>
              <a:rPr lang="hu-HU" sz="7200" dirty="0">
                <a:solidFill>
                  <a:schemeClr val="bg1"/>
                </a:solidFill>
              </a:rPr>
            </a:br>
            <a:r>
              <a:rPr lang="hu-HU" sz="7200" dirty="0">
                <a:solidFill>
                  <a:schemeClr val="bg1"/>
                </a:solidFill>
              </a:rPr>
              <a:t>fáradtság, alváshiány</a:t>
            </a:r>
            <a:br>
              <a:rPr lang="hu-HU" sz="7200" dirty="0">
                <a:solidFill>
                  <a:schemeClr val="bg1"/>
                </a:solidFill>
              </a:rPr>
            </a:br>
            <a:r>
              <a:rPr lang="hu-HU" sz="7200" dirty="0">
                <a:solidFill>
                  <a:schemeClr val="bg1"/>
                </a:solidFill>
              </a:rPr>
              <a:t>rossz kommunikáció</a:t>
            </a:r>
            <a:br>
              <a:rPr lang="hu-HU" sz="7200" dirty="0">
                <a:solidFill>
                  <a:schemeClr val="bg1"/>
                </a:solidFill>
              </a:rPr>
            </a:br>
            <a:br>
              <a:rPr lang="hu-HU" sz="7200" dirty="0">
                <a:solidFill>
                  <a:schemeClr val="bg1"/>
                </a:solidFill>
              </a:rPr>
            </a:br>
            <a:r>
              <a:rPr lang="hu-HU" sz="2000" i="1" dirty="0" err="1">
                <a:solidFill>
                  <a:schemeClr val="bg1"/>
                </a:solidFill>
              </a:rPr>
              <a:t>Copra</a:t>
            </a:r>
            <a:r>
              <a:rPr lang="hu-HU" sz="2000" i="1" dirty="0">
                <a:solidFill>
                  <a:schemeClr val="bg1"/>
                </a:solidFill>
              </a:rPr>
              <a:t> </a:t>
            </a:r>
            <a:r>
              <a:rPr lang="hu-HU" sz="2000" i="1" dirty="0" err="1">
                <a:solidFill>
                  <a:schemeClr val="bg1"/>
                </a:solidFill>
              </a:rPr>
              <a:t>et</a:t>
            </a:r>
            <a:r>
              <a:rPr lang="hu-HU" sz="2000" i="1" dirty="0">
                <a:solidFill>
                  <a:schemeClr val="bg1"/>
                </a:solidFill>
              </a:rPr>
              <a:t> </a:t>
            </a:r>
            <a:r>
              <a:rPr lang="hu-HU" sz="2000" i="1" dirty="0" err="1">
                <a:solidFill>
                  <a:schemeClr val="bg1"/>
                </a:solidFill>
              </a:rPr>
              <a:t>al</a:t>
            </a:r>
            <a:r>
              <a:rPr lang="hu-HU" sz="2000" i="1" dirty="0">
                <a:solidFill>
                  <a:schemeClr val="bg1"/>
                </a:solidFill>
              </a:rPr>
              <a:t>., BJA, 1984</a:t>
            </a:r>
            <a:endParaRPr lang="hu-HU" sz="7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01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9E60ED-DA52-4B8C-B6D7-010930667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/>
              <a:t>Humán faktor a major légúti komplikációk során</a:t>
            </a:r>
            <a:br>
              <a:rPr lang="hu-HU" sz="4000" dirty="0"/>
            </a:br>
            <a:r>
              <a:rPr lang="hu-HU" sz="2000" i="1" dirty="0"/>
              <a:t>NAP4, Shaw J. </a:t>
            </a:r>
            <a:r>
              <a:rPr lang="hu-HU" sz="2000" i="1" dirty="0" err="1"/>
              <a:t>et</a:t>
            </a:r>
            <a:r>
              <a:rPr lang="hu-HU" sz="2000" i="1" dirty="0"/>
              <a:t> </a:t>
            </a:r>
            <a:r>
              <a:rPr lang="hu-HU" sz="2000" i="1" dirty="0" err="1"/>
              <a:t>al</a:t>
            </a:r>
            <a:r>
              <a:rPr lang="hu-HU" sz="2000" i="1" dirty="0"/>
              <a:t>, 2011. – </a:t>
            </a:r>
            <a:r>
              <a:rPr lang="hu-HU" sz="2000" i="1" dirty="0" err="1"/>
              <a:t>Flin</a:t>
            </a:r>
            <a:r>
              <a:rPr lang="hu-HU" sz="2000" i="1" dirty="0"/>
              <a:t> R. </a:t>
            </a:r>
            <a:r>
              <a:rPr lang="hu-HU" sz="2000" i="1" dirty="0" err="1"/>
              <a:t>et</a:t>
            </a:r>
            <a:r>
              <a:rPr lang="hu-HU" sz="2000" i="1" dirty="0"/>
              <a:t> </a:t>
            </a:r>
            <a:r>
              <a:rPr lang="hu-HU" sz="2000" i="1" dirty="0" err="1"/>
              <a:t>al</a:t>
            </a:r>
            <a:r>
              <a:rPr lang="hu-HU" sz="2000" i="1" dirty="0"/>
              <a:t>, </a:t>
            </a:r>
            <a:r>
              <a:rPr lang="hu-HU" sz="2000" i="1" dirty="0" err="1"/>
              <a:t>Anaesthesia</a:t>
            </a:r>
            <a:r>
              <a:rPr lang="hu-HU" sz="2000" i="1" dirty="0"/>
              <a:t>, 2013.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E500AC-4453-4765-A55C-987A1CB0F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u-HU" sz="5400" b="1" dirty="0">
                <a:solidFill>
                  <a:srgbClr val="FF9966"/>
                </a:solidFill>
              </a:rPr>
              <a:t>100%-ban jelen volt</a:t>
            </a:r>
          </a:p>
          <a:p>
            <a:pPr marL="0" indent="0" algn="ctr">
              <a:buNone/>
            </a:pPr>
            <a:r>
              <a:rPr lang="hu-HU" sz="6600" b="1" dirty="0">
                <a:solidFill>
                  <a:srgbClr val="FF7C80"/>
                </a:solidFill>
              </a:rPr>
              <a:t>40%-ban hozzájárult</a:t>
            </a:r>
          </a:p>
          <a:p>
            <a:pPr marL="0" indent="0" algn="ctr">
              <a:buNone/>
            </a:pPr>
            <a:r>
              <a:rPr lang="hu-HU" sz="8000" b="1" dirty="0">
                <a:solidFill>
                  <a:srgbClr val="FF0000"/>
                </a:solidFill>
              </a:rPr>
              <a:t>25%-ban fő ok volt</a:t>
            </a:r>
          </a:p>
        </p:txBody>
      </p:sp>
    </p:spTree>
    <p:extLst>
      <p:ext uri="{BB962C8B-B14F-4D97-AF65-F5344CB8AC3E}">
        <p14:creationId xmlns:p14="http://schemas.microsoft.com/office/powerpoint/2010/main" val="1132840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D66D3904-E5AF-45CA-BA60-7AEDBC4AF8CB}"/>
              </a:ext>
            </a:extLst>
          </p:cNvPr>
          <p:cNvSpPr/>
          <p:nvPr/>
        </p:nvSpPr>
        <p:spPr>
          <a:xfrm>
            <a:off x="2069431" y="636470"/>
            <a:ext cx="3946358" cy="261807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Csapatmunka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Teamwork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1C305417-14B7-4113-9D0D-5EEA04DC8B7B}"/>
              </a:ext>
            </a:extLst>
          </p:cNvPr>
          <p:cNvSpPr/>
          <p:nvPr/>
        </p:nvSpPr>
        <p:spPr>
          <a:xfrm>
            <a:off x="6176211" y="636470"/>
            <a:ext cx="3946358" cy="2618071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Feladatkezelés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Task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management)</a:t>
            </a: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C19BB618-0181-42A3-BB12-73DD44A91196}"/>
              </a:ext>
            </a:extLst>
          </p:cNvPr>
          <p:cNvSpPr/>
          <p:nvPr/>
        </p:nvSpPr>
        <p:spPr>
          <a:xfrm>
            <a:off x="2000450" y="3603459"/>
            <a:ext cx="3946358" cy="261807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Helyzettudatosság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Situational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awareness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9BA27907-E190-4DFE-8E94-5FF06E640923}"/>
              </a:ext>
            </a:extLst>
          </p:cNvPr>
          <p:cNvSpPr/>
          <p:nvPr/>
        </p:nvSpPr>
        <p:spPr>
          <a:xfrm>
            <a:off x="6245192" y="3603458"/>
            <a:ext cx="3946358" cy="26180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Döntéshozatal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(Decision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making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A1257375-A287-4688-89B8-0A4C3440E9D7}"/>
              </a:ext>
            </a:extLst>
          </p:cNvPr>
          <p:cNvSpPr/>
          <p:nvPr/>
        </p:nvSpPr>
        <p:spPr>
          <a:xfrm>
            <a:off x="3467501" y="2687855"/>
            <a:ext cx="5256998" cy="148229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Kommunikáció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415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40E0C8-28CB-4FEB-95F2-1B2F1EFA2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5950"/>
            <a:ext cx="10515600" cy="5626100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>
                <a:solidFill>
                  <a:schemeClr val="bg1"/>
                </a:solidFill>
              </a:rPr>
              <a:t>A napi rutinba való beépítés valódi gátja:</a:t>
            </a:r>
            <a:br>
              <a:rPr lang="hu-HU" sz="5400" b="1" dirty="0">
                <a:solidFill>
                  <a:schemeClr val="bg1"/>
                </a:solidFill>
              </a:rPr>
            </a:br>
            <a:br>
              <a:rPr lang="hu-HU" sz="5400" b="1" dirty="0">
                <a:solidFill>
                  <a:schemeClr val="bg1"/>
                </a:solidFill>
              </a:rPr>
            </a:br>
            <a:r>
              <a:rPr lang="hu-HU" sz="7200" b="1" dirty="0">
                <a:solidFill>
                  <a:srgbClr val="FFFF00"/>
                </a:solidFill>
              </a:rPr>
              <a:t>„Nem így szoktuk csinálni!”</a:t>
            </a:r>
            <a:endParaRPr lang="hu-HU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75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3B9DE9E5-F0CA-7190-7E90-A57118256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hu-HU" sz="3400" dirty="0"/>
              <a:t>KONFLIKTUS?</a:t>
            </a:r>
            <a:br>
              <a:rPr lang="hu-HU" sz="3400" dirty="0"/>
            </a:br>
            <a:r>
              <a:rPr lang="hu-HU" sz="3400" dirty="0"/>
              <a:t>Kutatás – célok </a:t>
            </a:r>
            <a:br>
              <a:rPr lang="hu-HU" sz="3400" dirty="0"/>
            </a:br>
            <a:r>
              <a:rPr lang="hu-HU" sz="2400" b="1" i="1" dirty="0">
                <a:latin typeface="+mn-lt"/>
              </a:rPr>
              <a:t>1. A nem-technikai készségek oktatásának felmérése a graduális egészségügyi képzésben Magyarországon (kérdőíves felmérés)</a:t>
            </a:r>
            <a:r>
              <a:rPr lang="hu-HU" sz="2400" b="1" i="1" dirty="0">
                <a:effectLst/>
                <a:latin typeface="+mn-lt"/>
              </a:rPr>
              <a:t> </a:t>
            </a:r>
            <a:endParaRPr lang="hu-HU" sz="3400" b="1" i="1" dirty="0">
              <a:latin typeface="+mn-lt"/>
            </a:endParaRPr>
          </a:p>
        </p:txBody>
      </p:sp>
      <p:graphicFrame>
        <p:nvGraphicFramePr>
          <p:cNvPr id="75" name="Tartalom helye 2">
            <a:extLst>
              <a:ext uri="{FF2B5EF4-FFF2-40B4-BE49-F238E27FC236}">
                <a16:creationId xmlns:a16="http://schemas.microsoft.com/office/drawing/2014/main" id="{8AA18DBE-B216-1D1B-C3FE-FCAA455191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587477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2628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Űrlapok-válaszdiagram. Kérdés címe: Oktatnak-e a graduális képzés során, az Önök által oktatott tárgy(ak) keretén belül tudatosan nem-technikai készségeket (például kommunikációs beteggel vagy a kollégákkal, csapatvezetés, helyzettudatosság, visszajelzés, döntéshozatal stb)?. Válaszok száma: 60 válasz.">
            <a:extLst>
              <a:ext uri="{FF2B5EF4-FFF2-40B4-BE49-F238E27FC236}">
                <a16:creationId xmlns:a16="http://schemas.microsoft.com/office/drawing/2014/main" id="{FCC0BBF9-35EA-9112-301A-B8E177CB77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961728"/>
            <a:ext cx="10905066" cy="49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128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2" descr="Űrlapok-válaszdiagram. Kérdés címe: Mely módszerekkel oktatnak nem-technikai készségeket intézményükben a graduális képzés során? Több válasz is megjelölhető.. Válaszok száma: 43 válasz.">
            <a:extLst>
              <a:ext uri="{FF2B5EF4-FFF2-40B4-BE49-F238E27FC236}">
                <a16:creationId xmlns:a16="http://schemas.microsoft.com/office/drawing/2014/main" id="{A9C94331-B86B-4883-46B6-1BCDCD110E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6" b="-1"/>
          <a:stretch/>
        </p:blipFill>
        <p:spPr bwMode="auto">
          <a:xfrm>
            <a:off x="838199" y="735153"/>
            <a:ext cx="10515602" cy="538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12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D1F585-27E2-3D37-4369-FDE0D17C3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259" y="1340582"/>
            <a:ext cx="10511481" cy="2242795"/>
          </a:xfrm>
        </p:spPr>
        <p:txBody>
          <a:bodyPr>
            <a:normAutofit/>
          </a:bodyPr>
          <a:lstStyle/>
          <a:p>
            <a:r>
              <a:rPr lang="hu-HU" sz="4400" dirty="0">
                <a:latin typeface="+mn-lt"/>
              </a:rPr>
              <a:t>ESZMÉLETI ÉS TRANSZLÁCIÓS ORVOSTUDOMÁNYOK DOKTORI ISKOLA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78C62CA-E7D0-8B1A-A44B-3C20A6049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583377"/>
            <a:ext cx="9144000" cy="1651375"/>
          </a:xfrm>
        </p:spPr>
        <p:txBody>
          <a:bodyPr>
            <a:normAutofit/>
          </a:bodyPr>
          <a:lstStyle/>
          <a:p>
            <a:r>
              <a:rPr lang="hu-HU" dirty="0"/>
              <a:t>Mit keresek én itt?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672316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9576A6-4012-AEE1-303F-8E683FCF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0700"/>
            <a:ext cx="10515600" cy="104298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b="1" dirty="0" err="1"/>
              <a:t>Dorothy</a:t>
            </a:r>
            <a:r>
              <a:rPr lang="hu-HU" sz="2800" b="1" dirty="0"/>
              <a:t> Kelly</a:t>
            </a:r>
            <a:br>
              <a:rPr lang="hu-HU" sz="2800" dirty="0"/>
            </a:br>
            <a:r>
              <a:rPr lang="hu-HU" sz="2800" dirty="0"/>
              <a:t>PAN-AM // UNITED Airlines</a:t>
            </a:r>
            <a:br>
              <a:rPr lang="hu-HU" sz="2800" dirty="0"/>
            </a:br>
            <a:r>
              <a:rPr lang="hu-HU" sz="2200" i="1" dirty="0"/>
              <a:t>bátorság – fegyelem – akarat</a:t>
            </a:r>
            <a:endParaRPr lang="hu-HU" sz="2800" i="1" dirty="0"/>
          </a:p>
        </p:txBody>
      </p:sp>
      <p:pic>
        <p:nvPicPr>
          <p:cNvPr id="5" name="Kép 4" descr="A képen szöveg, személy, férfi, ablak látható&#10;&#10;Automatikusan generált leírás">
            <a:extLst>
              <a:ext uri="{FF2B5EF4-FFF2-40B4-BE49-F238E27FC236}">
                <a16:creationId xmlns:a16="http://schemas.microsoft.com/office/drawing/2014/main" id="{A325DFF1-7236-21AF-589D-8769A6CFE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80340"/>
            <a:ext cx="6553200" cy="52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17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égbolt, kültéri, fű, felhők látható&#10;&#10;Automatikusan generált leírás">
            <a:extLst>
              <a:ext uri="{FF2B5EF4-FFF2-40B4-BE49-F238E27FC236}">
                <a16:creationId xmlns:a16="http://schemas.microsoft.com/office/drawing/2014/main" id="{FEFB0920-4316-E500-DC9B-02C0026D6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368"/>
            <a:ext cx="12192000" cy="548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25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7EE2C4-03EC-5377-F285-931DF4964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hu-HU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623487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természet, part látható&#10;&#10;Automatikusan generált leírás">
            <a:extLst>
              <a:ext uri="{FF2B5EF4-FFF2-40B4-BE49-F238E27FC236}">
                <a16:creationId xmlns:a16="http://schemas.microsoft.com/office/drawing/2014/main" id="{4FB0CB4D-590B-9126-2AD5-5C7B9C42F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13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69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B8C1E1-773B-1CF6-C269-0BFBF347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74832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latin typeface="+mn-lt"/>
              </a:rPr>
              <a:t>Kanári-szigetek – Los </a:t>
            </a:r>
            <a:r>
              <a:rPr lang="hu-HU" b="1" dirty="0" err="1">
                <a:latin typeface="+mn-lt"/>
              </a:rPr>
              <a:t>Rodeos</a:t>
            </a:r>
            <a:r>
              <a:rPr lang="hu-HU" b="1" dirty="0">
                <a:latin typeface="+mn-lt"/>
              </a:rPr>
              <a:t> Airport</a:t>
            </a:r>
            <a:br>
              <a:rPr lang="hu-HU" dirty="0"/>
            </a:br>
            <a:r>
              <a:rPr lang="hu-HU" dirty="0"/>
              <a:t>1977. március 27.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30C69682-8F7D-2A0A-B22B-464308C1E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1163" y="1959614"/>
            <a:ext cx="3728053" cy="2175669"/>
          </a:xfrm>
        </p:spPr>
      </p:pic>
      <p:pic>
        <p:nvPicPr>
          <p:cNvPr id="7" name="Ábra 6">
            <a:extLst>
              <a:ext uri="{FF2B5EF4-FFF2-40B4-BE49-F238E27FC236}">
                <a16:creationId xmlns:a16="http://schemas.microsoft.com/office/drawing/2014/main" id="{A8D531BB-5D28-C964-A42E-73A07B954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6800" y="1858617"/>
            <a:ext cx="2628900" cy="26162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D829FF92-3FB8-4AE7-459B-C92F03B4CAA0}"/>
              </a:ext>
            </a:extLst>
          </p:cNvPr>
          <p:cNvSpPr txBox="1"/>
          <p:nvPr/>
        </p:nvSpPr>
        <p:spPr>
          <a:xfrm>
            <a:off x="376341" y="4641087"/>
            <a:ext cx="57298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/>
              <a:t>PAN-AM 1736 </a:t>
            </a:r>
            <a:r>
              <a:rPr lang="hu-HU" sz="2400" dirty="0"/>
              <a:t>Boeing 747-121</a:t>
            </a:r>
          </a:p>
          <a:p>
            <a:pPr algn="ctr"/>
            <a:r>
              <a:rPr lang="hu-HU" dirty="0"/>
              <a:t>Los Angeles-New York-Kanári-szigetek (Tenerife, Las </a:t>
            </a:r>
            <a:r>
              <a:rPr lang="hu-HU" dirty="0" err="1"/>
              <a:t>Palmas</a:t>
            </a:r>
            <a:r>
              <a:rPr lang="hu-HU" dirty="0"/>
              <a:t>)</a:t>
            </a:r>
          </a:p>
          <a:p>
            <a:pPr algn="ctr"/>
            <a:endParaRPr lang="hu-HU" dirty="0"/>
          </a:p>
          <a:p>
            <a:pPr algn="ctr"/>
            <a:r>
              <a:rPr lang="hu-HU" sz="2400" dirty="0"/>
              <a:t>Legénység: 16 fő</a:t>
            </a:r>
          </a:p>
          <a:p>
            <a:pPr algn="ctr"/>
            <a:r>
              <a:rPr lang="hu-HU" sz="2400" dirty="0"/>
              <a:t>Utas: 380 fő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D213E10-9810-8C2D-523D-80C18D62A856}"/>
              </a:ext>
            </a:extLst>
          </p:cNvPr>
          <p:cNvSpPr txBox="1"/>
          <p:nvPr/>
        </p:nvSpPr>
        <p:spPr>
          <a:xfrm>
            <a:off x="6750751" y="4641087"/>
            <a:ext cx="48288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/>
              <a:t>KLM 4805 </a:t>
            </a:r>
            <a:r>
              <a:rPr lang="hu-HU" sz="2400" dirty="0"/>
              <a:t>Boeing 747-206B</a:t>
            </a:r>
          </a:p>
          <a:p>
            <a:pPr algn="ctr"/>
            <a:r>
              <a:rPr lang="hu-HU" dirty="0"/>
              <a:t>Amsterdam-Kanári-szigetek (Tenerife, Las </a:t>
            </a:r>
            <a:r>
              <a:rPr lang="hu-HU" dirty="0" err="1"/>
              <a:t>Palmas</a:t>
            </a:r>
            <a:r>
              <a:rPr lang="hu-HU" dirty="0"/>
              <a:t>)</a:t>
            </a:r>
          </a:p>
          <a:p>
            <a:pPr algn="ctr"/>
            <a:endParaRPr lang="hu-HU" dirty="0"/>
          </a:p>
          <a:p>
            <a:pPr algn="ctr"/>
            <a:r>
              <a:rPr lang="hu-HU" sz="2400" dirty="0"/>
              <a:t>Legénység: 14 fő</a:t>
            </a:r>
          </a:p>
          <a:p>
            <a:pPr algn="ctr"/>
            <a:r>
              <a:rPr lang="hu-HU" sz="2400" dirty="0"/>
              <a:t>Utas: 234 fő</a:t>
            </a:r>
          </a:p>
        </p:txBody>
      </p:sp>
    </p:spTree>
    <p:extLst>
      <p:ext uri="{BB962C8B-B14F-4D97-AF65-F5344CB8AC3E}">
        <p14:creationId xmlns:p14="http://schemas.microsoft.com/office/powerpoint/2010/main" val="1348073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kültéri, égbolt, hegy, természet látható&#10;&#10;Automatikusan generált leírás">
            <a:extLst>
              <a:ext uri="{FF2B5EF4-FFF2-40B4-BE49-F238E27FC236}">
                <a16:creationId xmlns:a16="http://schemas.microsoft.com/office/drawing/2014/main" id="{73580413-511C-0DAD-23A3-86D5CDA10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32" b="10450"/>
          <a:stretch/>
        </p:blipFill>
        <p:spPr>
          <a:xfrm>
            <a:off x="-59366" y="0"/>
            <a:ext cx="1231073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7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02D8EE-88AE-CAD0-8715-1BF3933A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/>
          <a:lstStyle/>
          <a:p>
            <a:r>
              <a:rPr lang="hu-HU" dirty="0"/>
              <a:t>Tényezők – amik összejátszanak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0D04E49-8098-6C62-F679-5E7910B5449B}"/>
              </a:ext>
            </a:extLst>
          </p:cNvPr>
          <p:cNvSpPr txBox="1"/>
          <p:nvPr/>
        </p:nvSpPr>
        <p:spPr>
          <a:xfrm>
            <a:off x="838201" y="1288871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Terrorcselekmény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12 óra körül terrorista robbantás Las </a:t>
            </a:r>
            <a:r>
              <a:rPr lang="hu-HU" dirty="0" err="1"/>
              <a:t>Palmas</a:t>
            </a:r>
            <a:r>
              <a:rPr lang="hu-HU" dirty="0"/>
              <a:t> (</a:t>
            </a:r>
            <a:r>
              <a:rPr lang="hu-HU" dirty="0" err="1"/>
              <a:t>Gando</a:t>
            </a:r>
            <a:r>
              <a:rPr lang="hu-HU" dirty="0"/>
              <a:t>) repülőterén – </a:t>
            </a:r>
            <a:r>
              <a:rPr lang="hu-HU" dirty="0">
                <a:solidFill>
                  <a:srgbClr val="FF0000"/>
                </a:solidFill>
              </a:rPr>
              <a:t>fenyegetés</a:t>
            </a:r>
            <a:r>
              <a:rPr lang="hu-HU" dirty="0"/>
              <a:t> további robbantásokkal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Járat </a:t>
            </a:r>
            <a:r>
              <a:rPr lang="hu-HU" dirty="0">
                <a:solidFill>
                  <a:srgbClr val="FF0000"/>
                </a:solidFill>
              </a:rPr>
              <a:t>átirányítás</a:t>
            </a:r>
            <a:r>
              <a:rPr lang="hu-HU" dirty="0"/>
              <a:t> – Tenerife </a:t>
            </a:r>
            <a:r>
              <a:rPr lang="hu-HU" dirty="0" err="1"/>
              <a:t>Norte</a:t>
            </a:r>
            <a:r>
              <a:rPr lang="hu-HU" dirty="0"/>
              <a:t> (Los </a:t>
            </a:r>
            <a:r>
              <a:rPr lang="hu-HU" dirty="0" err="1"/>
              <a:t>Rodeos</a:t>
            </a:r>
            <a:r>
              <a:rPr lang="hu-HU" dirty="0"/>
              <a:t>) – kis méretű légikikötő</a:t>
            </a:r>
          </a:p>
        </p:txBody>
      </p:sp>
    </p:spTree>
    <p:extLst>
      <p:ext uri="{BB962C8B-B14F-4D97-AF65-F5344CB8AC3E}">
        <p14:creationId xmlns:p14="http://schemas.microsoft.com/office/powerpoint/2010/main" val="3115311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02D8EE-88AE-CAD0-8715-1BF3933A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/>
          <a:lstStyle/>
          <a:p>
            <a:r>
              <a:rPr lang="hu-HU" dirty="0"/>
              <a:t>Tényezők – amik összejátszanak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0D04E49-8098-6C62-F679-5E7910B5449B}"/>
              </a:ext>
            </a:extLst>
          </p:cNvPr>
          <p:cNvSpPr txBox="1"/>
          <p:nvPr/>
        </p:nvSpPr>
        <p:spPr>
          <a:xfrm>
            <a:off x="838201" y="1288871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Terrorcselekmény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12 óra körül terrorista robbantás Las </a:t>
            </a:r>
            <a:r>
              <a:rPr lang="hu-HU" dirty="0" err="1"/>
              <a:t>Palmas</a:t>
            </a:r>
            <a:r>
              <a:rPr lang="hu-HU" dirty="0"/>
              <a:t> (</a:t>
            </a:r>
            <a:r>
              <a:rPr lang="hu-HU" dirty="0" err="1"/>
              <a:t>Gando</a:t>
            </a:r>
            <a:r>
              <a:rPr lang="hu-HU" dirty="0"/>
              <a:t>) repülőterén – </a:t>
            </a:r>
            <a:r>
              <a:rPr lang="hu-HU" dirty="0">
                <a:solidFill>
                  <a:srgbClr val="FF0000"/>
                </a:solidFill>
              </a:rPr>
              <a:t>fenyegetés</a:t>
            </a:r>
            <a:r>
              <a:rPr lang="hu-HU" dirty="0"/>
              <a:t> további robbantásokkal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Járat </a:t>
            </a:r>
            <a:r>
              <a:rPr lang="hu-HU" dirty="0">
                <a:solidFill>
                  <a:srgbClr val="FF0000"/>
                </a:solidFill>
              </a:rPr>
              <a:t>átirányítás</a:t>
            </a:r>
            <a:r>
              <a:rPr lang="hu-HU" dirty="0"/>
              <a:t> – Tenerife </a:t>
            </a:r>
            <a:r>
              <a:rPr lang="hu-HU" dirty="0" err="1"/>
              <a:t>Norte</a:t>
            </a:r>
            <a:r>
              <a:rPr lang="hu-HU" dirty="0"/>
              <a:t> (Los </a:t>
            </a:r>
            <a:r>
              <a:rPr lang="hu-HU" dirty="0" err="1"/>
              <a:t>Rodeos</a:t>
            </a:r>
            <a:r>
              <a:rPr lang="hu-HU" dirty="0"/>
              <a:t>) – kis méretű légikikötő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AA738C0-52F7-C8CE-A7CE-65168FF8E2C4}"/>
              </a:ext>
            </a:extLst>
          </p:cNvPr>
          <p:cNvSpPr txBox="1"/>
          <p:nvPr/>
        </p:nvSpPr>
        <p:spPr>
          <a:xfrm>
            <a:off x="838199" y="5405452"/>
            <a:ext cx="490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Időjárás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Sűrű köd a Los </a:t>
            </a:r>
            <a:r>
              <a:rPr lang="hu-HU" dirty="0" err="1"/>
              <a:t>Rodeos</a:t>
            </a:r>
            <a:r>
              <a:rPr lang="hu-HU" dirty="0"/>
              <a:t> repülőtéren, </a:t>
            </a:r>
            <a:r>
              <a:rPr lang="hu-HU" dirty="0">
                <a:solidFill>
                  <a:srgbClr val="FF0000"/>
                </a:solidFill>
              </a:rPr>
              <a:t>rossz látási viszonyok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F354FAB-E0DF-CD0B-14C9-EB69F0A22F79}"/>
              </a:ext>
            </a:extLst>
          </p:cNvPr>
          <p:cNvSpPr txBox="1"/>
          <p:nvPr/>
        </p:nvSpPr>
        <p:spPr>
          <a:xfrm>
            <a:off x="838199" y="3208662"/>
            <a:ext cx="49699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Technika és gyakorlat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FF0000"/>
                </a:solidFill>
              </a:rPr>
              <a:t>Rosszabb műszerezettség</a:t>
            </a:r>
            <a:r>
              <a:rPr lang="hu-HU" dirty="0"/>
              <a:t>ű repülőtér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FF0000"/>
                </a:solidFill>
              </a:rPr>
              <a:t>Kisebb gyakorlat</a:t>
            </a:r>
            <a:r>
              <a:rPr lang="hu-HU" dirty="0"/>
              <a:t>tal rendelkező dolgozók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FF0000"/>
                </a:solidFill>
              </a:rPr>
              <a:t>Káosz</a:t>
            </a:r>
            <a:r>
              <a:rPr lang="hu-HU" dirty="0"/>
              <a:t> az érkező nagy gépek miatt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pályavilágítás középvonali része </a:t>
            </a:r>
            <a:r>
              <a:rPr lang="hu-HU" dirty="0">
                <a:solidFill>
                  <a:srgbClr val="FF0000"/>
                </a:solidFill>
              </a:rPr>
              <a:t>üzemképtelen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FF0000"/>
                </a:solidFill>
              </a:rPr>
              <a:t>Nincs</a:t>
            </a:r>
            <a:r>
              <a:rPr lang="hu-HU" dirty="0"/>
              <a:t> földi radar – nem tudni hol járnak a gépek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Nyelv</a:t>
            </a:r>
            <a:r>
              <a:rPr lang="hu-HU" dirty="0">
                <a:solidFill>
                  <a:srgbClr val="FF0000"/>
                </a:solidFill>
              </a:rPr>
              <a:t>tudás</a:t>
            </a:r>
            <a:r>
              <a:rPr lang="hu-HU" dirty="0"/>
              <a:t> – más angol akcentus - </a:t>
            </a:r>
            <a:r>
              <a:rPr lang="hu-HU" dirty="0">
                <a:solidFill>
                  <a:srgbClr val="FF0000"/>
                </a:solidFill>
              </a:rPr>
              <a:t>félreértés</a:t>
            </a:r>
            <a:r>
              <a:rPr lang="hu-HU" dirty="0"/>
              <a:t>ek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5204F7F-74A8-0948-D6BF-716DFF9AB3CB}"/>
              </a:ext>
            </a:extLst>
          </p:cNvPr>
          <p:cNvSpPr txBox="1"/>
          <p:nvPr/>
        </p:nvSpPr>
        <p:spPr>
          <a:xfrm>
            <a:off x="6842761" y="1284519"/>
            <a:ext cx="5257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Humán tényező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FF0000"/>
                </a:solidFill>
              </a:rPr>
              <a:t>Időnyerés</a:t>
            </a:r>
            <a:r>
              <a:rPr lang="hu-HU" dirty="0"/>
              <a:t> – jelentősebb üzemanyag felvétel (holland kapitány döntése)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Blokkolt gurulóút – az amerikai személyzet </a:t>
            </a:r>
            <a:r>
              <a:rPr lang="hu-HU" dirty="0">
                <a:solidFill>
                  <a:srgbClr val="FF0000"/>
                </a:solidFill>
              </a:rPr>
              <a:t>türelmetlen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Irányítás – a két nagy gép egyszerre kap hajtóműindítási engedélyt – PAN-AM normál pályairány // KLM pályán végig gurítva, fordul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Kiadott utasítások </a:t>
            </a:r>
            <a:r>
              <a:rPr lang="hu-HU" dirty="0">
                <a:solidFill>
                  <a:srgbClr val="FF0000"/>
                </a:solidFill>
              </a:rPr>
              <a:t>többszörös félreértés</a:t>
            </a:r>
            <a:r>
              <a:rPr lang="hu-HU" dirty="0"/>
              <a:t>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KLM kapitány - „</a:t>
            </a:r>
            <a:r>
              <a:rPr lang="hu-HU" dirty="0" err="1"/>
              <a:t>after</a:t>
            </a:r>
            <a:r>
              <a:rPr lang="hu-HU" dirty="0"/>
              <a:t> </a:t>
            </a:r>
            <a:r>
              <a:rPr lang="hu-HU" dirty="0" err="1"/>
              <a:t>takeoff</a:t>
            </a:r>
            <a:r>
              <a:rPr lang="hu-HU" dirty="0"/>
              <a:t>” </a:t>
            </a:r>
            <a:r>
              <a:rPr lang="hu-HU" dirty="0">
                <a:solidFill>
                  <a:srgbClr val="FF0000"/>
                </a:solidFill>
              </a:rPr>
              <a:t>félreértés</a:t>
            </a:r>
            <a:r>
              <a:rPr lang="hu-HU" dirty="0"/>
              <a:t>e – gázkarokat teljesen előre tolva megkezdi a felszállást – az irányító várakozást kér – a kapitány ezzel </a:t>
            </a:r>
            <a:r>
              <a:rPr lang="hu-HU" dirty="0">
                <a:solidFill>
                  <a:srgbClr val="FF0000"/>
                </a:solidFill>
              </a:rPr>
              <a:t>nem törődik </a:t>
            </a:r>
            <a:r>
              <a:rPr lang="hu-HU" dirty="0"/>
              <a:t>már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PAN-AM gép jelzi, hogy még a pályán van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két rádió adás </a:t>
            </a:r>
            <a:r>
              <a:rPr lang="hu-HU" dirty="0">
                <a:solidFill>
                  <a:srgbClr val="FF0000"/>
                </a:solidFill>
              </a:rPr>
              <a:t>egyszerre</a:t>
            </a:r>
            <a:r>
              <a:rPr lang="hu-HU" dirty="0"/>
              <a:t> ment ki és </a:t>
            </a:r>
            <a:r>
              <a:rPr lang="hu-HU" dirty="0">
                <a:solidFill>
                  <a:srgbClr val="FF0000"/>
                </a:solidFill>
              </a:rPr>
              <a:t>blokkolta</a:t>
            </a:r>
            <a:r>
              <a:rPr lang="hu-HU" dirty="0"/>
              <a:t> egymást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PAN-AM kapitánya fordítani próbálja a gépet a futópályáról – keresztbe fordítja a gépet a KLM gép előtt - </a:t>
            </a:r>
            <a:r>
              <a:rPr lang="hu-HU" dirty="0">
                <a:solidFill>
                  <a:srgbClr val="FF0000"/>
                </a:solidFill>
              </a:rPr>
              <a:t>menekülés</a:t>
            </a:r>
          </a:p>
        </p:txBody>
      </p:sp>
    </p:spTree>
    <p:extLst>
      <p:ext uri="{BB962C8B-B14F-4D97-AF65-F5344CB8AC3E}">
        <p14:creationId xmlns:p14="http://schemas.microsoft.com/office/powerpoint/2010/main" val="316300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2D350D6E-3447-1910-2AFC-6645E6711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80"/>
          <a:stretch/>
        </p:blipFill>
        <p:spPr>
          <a:xfrm>
            <a:off x="1400435" y="60968"/>
            <a:ext cx="9712411" cy="6736063"/>
          </a:xfrm>
        </p:spPr>
      </p:pic>
    </p:spTree>
    <p:extLst>
      <p:ext uri="{BB962C8B-B14F-4D97-AF65-F5344CB8AC3E}">
        <p14:creationId xmlns:p14="http://schemas.microsoft.com/office/powerpoint/2010/main" val="3615611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 descr="A képen kültéri, talaj, régi látható&#10;&#10;Automatikusan generált leírás">
            <a:extLst>
              <a:ext uri="{FF2B5EF4-FFF2-40B4-BE49-F238E27FC236}">
                <a16:creationId xmlns:a16="http://schemas.microsoft.com/office/drawing/2014/main" id="{25CB03C3-3626-7423-2E62-58D32E50E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3643"/>
            <a:ext cx="4008209" cy="2961167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0B8C1E1-773B-1CF6-C269-0BFBF347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143" y="365126"/>
            <a:ext cx="3944984" cy="1420131"/>
          </a:xfrm>
        </p:spPr>
        <p:txBody>
          <a:bodyPr>
            <a:normAutofit/>
          </a:bodyPr>
          <a:lstStyle/>
          <a:p>
            <a:r>
              <a:rPr lang="hu-HU" sz="1800" b="1" dirty="0">
                <a:solidFill>
                  <a:schemeClr val="bg1"/>
                </a:solidFill>
                <a:latin typeface="+mn-lt"/>
              </a:rPr>
              <a:t>Kanári-szigetek – Los </a:t>
            </a:r>
            <a:r>
              <a:rPr lang="hu-HU" sz="1800" b="1" dirty="0" err="1">
                <a:solidFill>
                  <a:schemeClr val="bg1"/>
                </a:solidFill>
                <a:latin typeface="+mn-lt"/>
              </a:rPr>
              <a:t>Rodeos</a:t>
            </a:r>
            <a:r>
              <a:rPr lang="hu-HU" sz="1800" b="1" dirty="0">
                <a:solidFill>
                  <a:schemeClr val="bg1"/>
                </a:solidFill>
                <a:latin typeface="+mn-lt"/>
              </a:rPr>
              <a:t> Airport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sz="2800" dirty="0">
                <a:solidFill>
                  <a:schemeClr val="bg1"/>
                </a:solidFill>
              </a:rPr>
              <a:t>1977. március 27.</a:t>
            </a:r>
            <a:br>
              <a:rPr lang="hu-HU" sz="2800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583 halott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D829FF92-3FB8-4AE7-459B-C92F03B4CAA0}"/>
              </a:ext>
            </a:extLst>
          </p:cNvPr>
          <p:cNvSpPr txBox="1"/>
          <p:nvPr/>
        </p:nvSpPr>
        <p:spPr>
          <a:xfrm>
            <a:off x="8064143" y="4450078"/>
            <a:ext cx="3801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PAN-AM 1736 </a:t>
            </a:r>
            <a:r>
              <a:rPr lang="hu-HU" dirty="0">
                <a:solidFill>
                  <a:schemeClr val="bg1"/>
                </a:solidFill>
              </a:rPr>
              <a:t>Boeing 747-121</a:t>
            </a:r>
          </a:p>
          <a:p>
            <a:r>
              <a:rPr lang="hu-HU" sz="1400" dirty="0">
                <a:solidFill>
                  <a:schemeClr val="bg1"/>
                </a:solidFill>
              </a:rPr>
              <a:t>Los Angeles-New York-Kanári-szigetek </a:t>
            </a:r>
          </a:p>
          <a:p>
            <a:r>
              <a:rPr lang="hu-HU" sz="1400" dirty="0">
                <a:solidFill>
                  <a:schemeClr val="bg1"/>
                </a:solidFill>
              </a:rPr>
              <a:t>(Tenerife, Las </a:t>
            </a:r>
            <a:r>
              <a:rPr lang="hu-HU" sz="1400" dirty="0" err="1">
                <a:solidFill>
                  <a:schemeClr val="bg1"/>
                </a:solidFill>
              </a:rPr>
              <a:t>Palmas</a:t>
            </a:r>
            <a:r>
              <a:rPr lang="hu-HU" sz="1400" dirty="0">
                <a:solidFill>
                  <a:schemeClr val="bg1"/>
                </a:solidFill>
              </a:rPr>
              <a:t>)</a:t>
            </a:r>
          </a:p>
          <a:p>
            <a:endParaRPr lang="hu-HU" sz="1400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Legénység: 16 fő – 9 halott</a:t>
            </a:r>
          </a:p>
          <a:p>
            <a:r>
              <a:rPr lang="hu-HU" dirty="0">
                <a:solidFill>
                  <a:schemeClr val="bg1"/>
                </a:solidFill>
              </a:rPr>
              <a:t>Utas: 380 fő – 326 halott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D213E10-9810-8C2D-523D-80C18D62A856}"/>
              </a:ext>
            </a:extLst>
          </p:cNvPr>
          <p:cNvSpPr txBox="1"/>
          <p:nvPr/>
        </p:nvSpPr>
        <p:spPr>
          <a:xfrm>
            <a:off x="8064143" y="2484447"/>
            <a:ext cx="28099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KLM 4805 </a:t>
            </a:r>
            <a:r>
              <a:rPr lang="hu-HU" dirty="0">
                <a:solidFill>
                  <a:schemeClr val="bg1"/>
                </a:solidFill>
              </a:rPr>
              <a:t>Boeing 747-206B</a:t>
            </a:r>
          </a:p>
          <a:p>
            <a:r>
              <a:rPr lang="hu-HU" sz="1400" dirty="0">
                <a:solidFill>
                  <a:schemeClr val="bg1"/>
                </a:solidFill>
              </a:rPr>
              <a:t>Amsterdam-Kanári-szigetek </a:t>
            </a:r>
          </a:p>
          <a:p>
            <a:r>
              <a:rPr lang="hu-HU" sz="1400" dirty="0">
                <a:solidFill>
                  <a:schemeClr val="bg1"/>
                </a:solidFill>
              </a:rPr>
              <a:t>(Tenerife, Las </a:t>
            </a:r>
            <a:r>
              <a:rPr lang="hu-HU" sz="1400" dirty="0" err="1">
                <a:solidFill>
                  <a:schemeClr val="bg1"/>
                </a:solidFill>
              </a:rPr>
              <a:t>Palmas</a:t>
            </a:r>
            <a:r>
              <a:rPr lang="hu-HU" sz="1400" dirty="0">
                <a:solidFill>
                  <a:schemeClr val="bg1"/>
                </a:solidFill>
              </a:rPr>
              <a:t>)</a:t>
            </a:r>
          </a:p>
          <a:p>
            <a:endParaRPr lang="hu-HU" sz="1400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Legénység: 14 fő – 14 halott</a:t>
            </a:r>
          </a:p>
          <a:p>
            <a:r>
              <a:rPr lang="hu-HU" dirty="0">
                <a:solidFill>
                  <a:schemeClr val="bg1"/>
                </a:solidFill>
              </a:rPr>
              <a:t>Utas: 234 fő - 234 halott</a:t>
            </a:r>
          </a:p>
        </p:txBody>
      </p:sp>
      <p:pic>
        <p:nvPicPr>
          <p:cNvPr id="12" name="Kép 11" descr="A képen szöveg, kültéri, régi látható&#10;&#10;Automatikusan generált leírás">
            <a:extLst>
              <a:ext uri="{FF2B5EF4-FFF2-40B4-BE49-F238E27FC236}">
                <a16:creationId xmlns:a16="http://schemas.microsoft.com/office/drawing/2014/main" id="{4CB4255B-97EE-FB6F-DBD2-FD3DEF5FE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5"/>
          <a:stretch/>
        </p:blipFill>
        <p:spPr>
          <a:xfrm>
            <a:off x="3762103" y="3896832"/>
            <a:ext cx="4153988" cy="2961168"/>
          </a:xfrm>
          <a:prstGeom prst="rect">
            <a:avLst/>
          </a:prstGeom>
        </p:spPr>
      </p:pic>
      <p:pic>
        <p:nvPicPr>
          <p:cNvPr id="16" name="Kép 15" descr="A képen kültéri látható&#10;&#10;Automatikusan generált leírás">
            <a:extLst>
              <a:ext uri="{FF2B5EF4-FFF2-40B4-BE49-F238E27FC236}">
                <a16:creationId xmlns:a16="http://schemas.microsoft.com/office/drawing/2014/main" id="{B7834E9E-6672-1DE1-9AA6-64507FDCDF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302"/>
          <a:stretch/>
        </p:blipFill>
        <p:spPr>
          <a:xfrm>
            <a:off x="-13059" y="0"/>
            <a:ext cx="7916089" cy="389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62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614</Words>
  <Application>Microsoft Macintosh PowerPoint</Application>
  <PresentationFormat>Szélesvásznú</PresentationFormat>
  <Paragraphs>93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Office-téma</vt:lpstr>
      <vt:lpstr>A technikai és nem technikai készségek szerepe a diagnosztikus és terápiás folyamatokban sürgősségi ellátás során</vt:lpstr>
      <vt:lpstr>ESZMÉLETI ÉS TRANSZLÁCIÓS ORVOSTUDOMÁNYOK DOKTORI ISKOLA</vt:lpstr>
      <vt:lpstr>PowerPoint-bemutató</vt:lpstr>
      <vt:lpstr>Kanári-szigetek – Los Rodeos Airport 1977. március 27.</vt:lpstr>
      <vt:lpstr>PowerPoint-bemutató</vt:lpstr>
      <vt:lpstr>Tényezők – amik összejátszanak</vt:lpstr>
      <vt:lpstr>Tényezők – amik összejátszanak</vt:lpstr>
      <vt:lpstr>PowerPoint-bemutató</vt:lpstr>
      <vt:lpstr>Kanári-szigetek – Los Rodeos Airport 1977. március 27. 583 halott</vt:lpstr>
      <vt:lpstr>PowerPoint-bemutató</vt:lpstr>
      <vt:lpstr>az esetek több, mint 70 %-ban történik olyan, aminek nem kellett volna</vt:lpstr>
      <vt:lpstr>1984-es vizsgálat alapján az aneszteziológiai incidensekhez a humán faktor 80 %-ban hozzájárult…</vt:lpstr>
      <vt:lpstr>figyelmetlenség az ellenőrzés hiánya figyelemelterelés fáradtság, alváshiány rossz kommunikáció  Copra et al., BJA, 1984</vt:lpstr>
      <vt:lpstr>Humán faktor a major légúti komplikációk során NAP4, Shaw J. et al, 2011. – Flin R. et al, Anaesthesia, 2013.</vt:lpstr>
      <vt:lpstr>PowerPoint-bemutató</vt:lpstr>
      <vt:lpstr>A napi rutinba való beépítés valódi gátja:  „Nem így szoktuk csinálni!”</vt:lpstr>
      <vt:lpstr>KONFLIKTUS? Kutatás – célok  1. A nem-technikai készségek oktatásának felmérése a graduális egészségügyi képzésben Magyarországon (kérdőíves felmérés) </vt:lpstr>
      <vt:lpstr>PowerPoint-bemutató</vt:lpstr>
      <vt:lpstr>PowerPoint-bemutató</vt:lpstr>
      <vt:lpstr>Dorothy Kelly PAN-AM // UNITED Airlines bátorság – fegyelem – akarat</vt:lpstr>
      <vt:lpstr>PowerPoint-bemutató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technikai és nem technikai készségek szerepe a diagnosztikus és terápiás folyamatokban sürgősségi ellátás során</dc:title>
  <dc:creator>Tamás Nagy</dc:creator>
  <cp:lastModifiedBy>Tamás Nagy</cp:lastModifiedBy>
  <cp:revision>6</cp:revision>
  <dcterms:created xsi:type="dcterms:W3CDTF">2022-05-02T08:24:01Z</dcterms:created>
  <dcterms:modified xsi:type="dcterms:W3CDTF">2022-05-03T16:20:47Z</dcterms:modified>
</cp:coreProperties>
</file>