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9"/>
  </p:notesMasterIdLst>
  <p:handoutMasterIdLst>
    <p:handoutMasterId r:id="rId10"/>
  </p:handoutMasterIdLst>
  <p:sldIdLst>
    <p:sldId id="272" r:id="rId2"/>
    <p:sldId id="266" r:id="rId3"/>
    <p:sldId id="267" r:id="rId4"/>
    <p:sldId id="268" r:id="rId5"/>
    <p:sldId id="269" r:id="rId6"/>
    <p:sldId id="264" r:id="rId7"/>
    <p:sldId id="271" r:id="rId8"/>
  </p:sldIdLst>
  <p:sldSz cx="12192000" cy="6858000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Közepesen sötét stílus 2 – 1. jelölőszín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Közepesen sötét stílus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645" autoAdjust="0"/>
    <p:restoredTop sz="95330" autoAdjust="0"/>
  </p:normalViewPr>
  <p:slideViewPr>
    <p:cSldViewPr snapToGrid="0">
      <p:cViewPr varScale="1">
        <p:scale>
          <a:sx n="115" d="100"/>
          <a:sy n="115" d="100"/>
        </p:scale>
        <p:origin x="678" y="102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9" d="100"/>
          <a:sy n="89" d="100"/>
        </p:scale>
        <p:origin x="3798" y="7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hu-H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128" b="1" i="0" u="none" strike="noStrike" kern="1200" cap="all" spc="120" normalizeH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hu-HU" dirty="0">
                <a:latin typeface="Trebuchet MS" panose="020B0603020202020204" pitchFamily="34" charset="0"/>
              </a:rPr>
              <a:t>Diagramcím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128" b="1" i="0" u="none" strike="noStrike" kern="1200" cap="all" spc="120" normalizeH="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hu-HU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Munka1!$B$1</c:f>
              <c:strCache>
                <c:ptCount val="1"/>
                <c:pt idx="0">
                  <c:v>1. adatsor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1064" b="0" i="0" u="none" strike="noStrike" kern="1200" baseline="0">
                    <a:solidFill>
                      <a:schemeClr val="tx1"/>
                    </a:solidFill>
                    <a:latin typeface="Trebuchet MS" panose="020B0603020202020204" pitchFamily="34" charset="0"/>
                    <a:ea typeface="+mn-ea"/>
                    <a:cs typeface="+mn-cs"/>
                  </a:defRPr>
                </a:pPr>
                <a:endParaRPr lang="hu-H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Munka1!$A$2:$A$5</c:f>
              <c:strCache>
                <c:ptCount val="4"/>
                <c:pt idx="0">
                  <c:v>Kategória 1</c:v>
                </c:pt>
                <c:pt idx="1">
                  <c:v>Kategória 2</c:v>
                </c:pt>
                <c:pt idx="2">
                  <c:v>Kategória 3</c:v>
                </c:pt>
                <c:pt idx="3">
                  <c:v>Kategória 4</c:v>
                </c:pt>
              </c:strCache>
            </c:strRef>
          </c:cat>
          <c:val>
            <c:numRef>
              <c:f>Munka1!$B$2:$B$5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402-423E-894D-CF094D4A3DB3}"/>
            </c:ext>
          </c:extLst>
        </c:ser>
        <c:ser>
          <c:idx val="1"/>
          <c:order val="1"/>
          <c:tx>
            <c:strRef>
              <c:f>Munka1!$C$1</c:f>
              <c:strCache>
                <c:ptCount val="1"/>
                <c:pt idx="0">
                  <c:v>2. adatsor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1064" b="0" i="0" u="none" strike="noStrike" kern="1200" baseline="0">
                    <a:solidFill>
                      <a:schemeClr val="tx1"/>
                    </a:solidFill>
                    <a:latin typeface="Trebuchet MS" panose="020B0603020202020204" pitchFamily="34" charset="0"/>
                    <a:ea typeface="+mn-ea"/>
                    <a:cs typeface="+mn-cs"/>
                  </a:defRPr>
                </a:pPr>
                <a:endParaRPr lang="hu-H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Munka1!$A$2:$A$5</c:f>
              <c:strCache>
                <c:ptCount val="4"/>
                <c:pt idx="0">
                  <c:v>Kategória 1</c:v>
                </c:pt>
                <c:pt idx="1">
                  <c:v>Kategória 2</c:v>
                </c:pt>
                <c:pt idx="2">
                  <c:v>Kategória 3</c:v>
                </c:pt>
                <c:pt idx="3">
                  <c:v>Kategória 4</c:v>
                </c:pt>
              </c:strCache>
            </c:strRef>
          </c:cat>
          <c:val>
            <c:numRef>
              <c:f>Munka1!$C$2:$C$5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C402-423E-894D-CF094D4A3DB3}"/>
            </c:ext>
          </c:extLst>
        </c:ser>
        <c:ser>
          <c:idx val="2"/>
          <c:order val="2"/>
          <c:tx>
            <c:strRef>
              <c:f>Munka1!$D$1</c:f>
              <c:strCache>
                <c:ptCount val="1"/>
                <c:pt idx="0">
                  <c:v>3. adatsor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1064" b="0" i="0" u="none" strike="noStrike" kern="1200" baseline="0">
                    <a:solidFill>
                      <a:schemeClr val="tx1"/>
                    </a:solidFill>
                    <a:latin typeface="Trebuchet MS" panose="020B0603020202020204" pitchFamily="34" charset="0"/>
                    <a:ea typeface="+mn-ea"/>
                    <a:cs typeface="+mn-cs"/>
                  </a:defRPr>
                </a:pPr>
                <a:endParaRPr lang="hu-H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Munka1!$A$2:$A$5</c:f>
              <c:strCache>
                <c:ptCount val="4"/>
                <c:pt idx="0">
                  <c:v>Kategória 1</c:v>
                </c:pt>
                <c:pt idx="1">
                  <c:v>Kategória 2</c:v>
                </c:pt>
                <c:pt idx="2">
                  <c:v>Kategória 3</c:v>
                </c:pt>
                <c:pt idx="3">
                  <c:v>Kategória 4</c:v>
                </c:pt>
              </c:strCache>
            </c:strRef>
          </c:cat>
          <c:val>
            <c:numRef>
              <c:f>Munka1!$D$2:$D$5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C402-423E-894D-CF094D4A3DB3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444"/>
        <c:overlap val="-90"/>
        <c:axId val="968346591"/>
        <c:axId val="968350335"/>
      </c:barChart>
      <c:catAx>
        <c:axId val="968346591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64" b="0" i="0" u="none" strike="noStrike" kern="1200" cap="all" spc="120" normalizeH="0" baseline="0">
                <a:solidFill>
                  <a:schemeClr val="tx1"/>
                </a:solidFill>
                <a:latin typeface="Trebuchet MS" panose="020B0603020202020204" pitchFamily="34" charset="0"/>
                <a:ea typeface="+mn-ea"/>
                <a:cs typeface="+mn-cs"/>
              </a:defRPr>
            </a:pPr>
            <a:endParaRPr lang="hu-HU"/>
          </a:p>
        </c:txPr>
        <c:crossAx val="968350335"/>
        <c:crosses val="autoZero"/>
        <c:auto val="1"/>
        <c:lblAlgn val="ctr"/>
        <c:lblOffset val="100"/>
        <c:noMultiLvlLbl val="0"/>
      </c:catAx>
      <c:valAx>
        <c:axId val="968350335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968346591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egendEntry>
        <c:idx val="0"/>
        <c:txPr>
          <a:bodyPr rot="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/>
                </a:solidFill>
                <a:latin typeface="Trebuchet MS" panose="020B0603020202020204" pitchFamily="34" charset="0"/>
                <a:ea typeface="+mn-ea"/>
                <a:cs typeface="+mn-cs"/>
              </a:defRPr>
            </a:pPr>
            <a:endParaRPr lang="hu-HU"/>
          </a:p>
        </c:txPr>
      </c:legendEntry>
      <c:legendEntry>
        <c:idx val="1"/>
        <c:txPr>
          <a:bodyPr rot="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/>
                </a:solidFill>
                <a:latin typeface="Trebuchet MS" panose="020B0603020202020204" pitchFamily="34" charset="0"/>
                <a:ea typeface="+mn-ea"/>
                <a:cs typeface="+mn-cs"/>
              </a:defRPr>
            </a:pPr>
            <a:endParaRPr lang="hu-HU"/>
          </a:p>
        </c:txPr>
      </c:legendEntry>
      <c:legendEntry>
        <c:idx val="2"/>
        <c:txPr>
          <a:bodyPr rot="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/>
                </a:solidFill>
                <a:latin typeface="Trebuchet MS" panose="020B0603020202020204" pitchFamily="34" charset="0"/>
                <a:ea typeface="+mn-ea"/>
                <a:cs typeface="+mn-cs"/>
              </a:defRPr>
            </a:pPr>
            <a:endParaRPr lang="hu-HU"/>
          </a:p>
        </c:txPr>
      </c:legendEntry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hu-H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hu-HU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64" kern="1200" cap="all" spc="12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50000"/>
        <a:lumOff val="50000"/>
      </a:schemeClr>
    </cs:fontRef>
    <cs:defRPr sz="1064" b="0" i="0" u="none" strike="noStrike" kern="1200" baseline="0"/>
    <cs:bodyPr rot="-5400000" spcFirstLastPara="1" vertOverflow="clip" horzOverflow="clip" vert="horz" wrap="square" lIns="38100" tIns="19050" rIns="38100" bIns="19050" anchor="ctr" anchorCtr="1">
      <a:spAutoFit/>
    </cs:bodyPr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phClr"/>
        </a:solidFill>
        <a:round/>
      </a:ln>
    </cs:spPr>
  </cs:dataPointMarker>
  <cs:dataPointMarkerLayout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15000"/>
            <a:lumOff val="8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cap="all" spc="12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064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60A5477-3F7E-4669-877F-CAC33A174F79}" type="datetime1">
              <a:rPr lang="hu-HU" smtClean="0"/>
              <a:t>2025.10.28.</a:t>
            </a:fld>
            <a:endParaRPr lang="hu-HU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hu-HU"/>
              <a:t>Semmelweis Egyetem | Szervezeti egység neve</a:t>
            </a:r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5B6BBF8-0AC3-4F5C-9C46-904244B91639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09581194"/>
      </p:ext>
    </p:extLst>
  </p:cSld>
  <p:clrMap bg1="lt1" tx1="dk1" bg2="lt2" tx2="dk2" accent1="accent1" accent2="accent2" accent3="accent3" accent4="accent4" accent5="accent5" accent6="accent6" hlink="hlink" folHlink="folHlink"/>
  <p:hf sldNum="0" hd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D77263F-A963-4716-9E0B-336AF0E39782}" type="datetime1">
              <a:rPr lang="hu-HU" smtClean="0"/>
              <a:t>2025.10.28.</a:t>
            </a:fld>
            <a:endParaRPr lang="hu-HU"/>
          </a:p>
        </p:txBody>
      </p:sp>
      <p:sp>
        <p:nvSpPr>
          <p:cNvPr id="4" name="Diakép hely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u-HU"/>
          </a:p>
        </p:txBody>
      </p:sp>
      <p:sp>
        <p:nvSpPr>
          <p:cNvPr id="5" name="Jegyzetek hely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hu-HU"/>
              <a:t>Semmelweis Egyetem | Szervezeti egység neve</a:t>
            </a:r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D08844E-4E9E-4762-B238-A0CB0F62D7D5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097450316"/>
      </p:ext>
    </p:extLst>
  </p:cSld>
  <p:clrMap bg1="lt1" tx1="dk1" bg2="lt2" tx2="dk2" accent1="accent1" accent2="accent2" accent3="accent3" accent4="accent4" accent5="accent5" accent6="accent6" hlink="hlink" folHlink="folHlink"/>
  <p:hf sldNum="0" hdr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ímdia">
    <p:bg>
      <p:bgPr>
        <a:blipFill dpi="0" rotWithShape="1">
          <a:blip r:embed="rId2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zöveg helye 16"/>
          <p:cNvSpPr>
            <a:spLocks noGrp="1"/>
          </p:cNvSpPr>
          <p:nvPr>
            <p:ph type="body" sz="quarter" idx="13" hasCustomPrompt="1"/>
          </p:nvPr>
        </p:nvSpPr>
        <p:spPr>
          <a:xfrm>
            <a:off x="1524000" y="2458369"/>
            <a:ext cx="9144000" cy="395427"/>
          </a:xfrm>
        </p:spPr>
        <p:txBody>
          <a:bodyPr anchor="ctr">
            <a:no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>
                <a:solidFill>
                  <a:schemeClr val="bg2"/>
                </a:solidFill>
              </a:defRPr>
            </a:lvl1pPr>
          </a:lstStyle>
          <a:p>
            <a:r>
              <a:rPr lang="hu-HU" dirty="0"/>
              <a:t>Előadás alcíme</a:t>
            </a:r>
          </a:p>
        </p:txBody>
      </p:sp>
      <p:sp>
        <p:nvSpPr>
          <p:cNvPr id="8" name="Szöveg helye 14"/>
          <p:cNvSpPr>
            <a:spLocks noGrp="1"/>
          </p:cNvSpPr>
          <p:nvPr>
            <p:ph type="body" sz="quarter" idx="12" hasCustomPrompt="1"/>
          </p:nvPr>
        </p:nvSpPr>
        <p:spPr>
          <a:xfrm>
            <a:off x="1524000" y="1346487"/>
            <a:ext cx="9144000" cy="1088842"/>
          </a:xfrm>
        </p:spPr>
        <p:txBody>
          <a:bodyPr anchor="ctr">
            <a:noAutofit/>
          </a:bodyPr>
          <a:lstStyle>
            <a:lvl1pPr marL="0" indent="0" algn="ctr">
              <a:buNone/>
              <a:defRPr sz="60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hu-HU" dirty="0"/>
              <a:t>Előadás címe</a:t>
            </a:r>
          </a:p>
        </p:txBody>
      </p:sp>
      <p:sp>
        <p:nvSpPr>
          <p:cNvPr id="15" name="Szöveg helye 14"/>
          <p:cNvSpPr>
            <a:spLocks noGrp="1"/>
          </p:cNvSpPr>
          <p:nvPr>
            <p:ph type="body" sz="quarter" idx="10" hasCustomPrompt="1"/>
          </p:nvPr>
        </p:nvSpPr>
        <p:spPr>
          <a:xfrm>
            <a:off x="1524000" y="3971597"/>
            <a:ext cx="9144000" cy="316208"/>
          </a:xfrm>
        </p:spPr>
        <p:txBody>
          <a:bodyPr anchor="ctr">
            <a:noAutofit/>
          </a:bodyPr>
          <a:lstStyle>
            <a:lvl1pPr marL="0" indent="0" algn="ctr">
              <a:buNone/>
              <a:defRPr sz="2400" baseline="0">
                <a:solidFill>
                  <a:schemeClr val="bg1"/>
                </a:solidFill>
              </a:defRPr>
            </a:lvl1pPr>
          </a:lstStyle>
          <a:p>
            <a:r>
              <a:rPr lang="hu-HU" dirty="0"/>
              <a:t>Dr. Minta Mihály</a:t>
            </a:r>
          </a:p>
        </p:txBody>
      </p:sp>
      <p:sp>
        <p:nvSpPr>
          <p:cNvPr id="17" name="Szöveg helye 16"/>
          <p:cNvSpPr>
            <a:spLocks noGrp="1"/>
          </p:cNvSpPr>
          <p:nvPr>
            <p:ph type="body" sz="quarter" idx="11" hasCustomPrompt="1"/>
          </p:nvPr>
        </p:nvSpPr>
        <p:spPr>
          <a:xfrm>
            <a:off x="1524000" y="4375943"/>
            <a:ext cx="9144000" cy="704850"/>
          </a:xfrm>
        </p:spPr>
        <p:txBody>
          <a:bodyPr wrap="square" anchor="ctr">
            <a:no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600" baseline="0">
                <a:solidFill>
                  <a:schemeClr val="bg2"/>
                </a:solidFill>
              </a:defRPr>
            </a:lvl1pPr>
          </a:lstStyle>
          <a:p>
            <a:pPr>
              <a:spcBef>
                <a:spcPts val="300"/>
              </a:spcBef>
            </a:pPr>
            <a:r>
              <a:rPr lang="hu-HU" dirty="0"/>
              <a:t>SEMMELWEIS EGYETEM ÁLTALÁNOS ORVOSTUDOMÁNYI KAR REHABILITÁCIÓS KLINIKA ÉS TANSZÉK</a:t>
            </a:r>
          </a:p>
        </p:txBody>
      </p:sp>
      <p:pic>
        <p:nvPicPr>
          <p:cNvPr id="7" name="Kép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5318" y="5778500"/>
            <a:ext cx="2761364" cy="9204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54368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124325"/>
          </a:xfrm>
        </p:spPr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30336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04287" y="368301"/>
            <a:ext cx="2447926" cy="5581650"/>
          </a:xfrm>
        </p:spPr>
        <p:txBody>
          <a:bodyPr vert="eaVert"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8302"/>
            <a:ext cx="7734300" cy="5581650"/>
          </a:xfrm>
        </p:spPr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584962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Záródia">
    <p:bg>
      <p:bgPr>
        <a:blipFill dpi="0" rotWithShape="1">
          <a:blip r:embed="rId2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zöveg helye 14"/>
          <p:cNvSpPr>
            <a:spLocks noGrp="1"/>
          </p:cNvSpPr>
          <p:nvPr>
            <p:ph type="body" sz="quarter" idx="12" hasCustomPrompt="1"/>
          </p:nvPr>
        </p:nvSpPr>
        <p:spPr>
          <a:xfrm>
            <a:off x="1524000" y="2386148"/>
            <a:ext cx="9144000" cy="1123815"/>
          </a:xfrm>
        </p:spPr>
        <p:txBody>
          <a:bodyPr anchor="ctr">
            <a:noAutofit/>
          </a:bodyPr>
          <a:lstStyle>
            <a:lvl1pPr marL="0" indent="0" algn="ctr">
              <a:buNone/>
              <a:defRPr sz="60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hu-HU" dirty="0"/>
              <a:t>Köszönöm a figyelmet!</a:t>
            </a:r>
          </a:p>
        </p:txBody>
      </p:sp>
      <p:sp>
        <p:nvSpPr>
          <p:cNvPr id="15" name="Szöveg helye 14"/>
          <p:cNvSpPr>
            <a:spLocks noGrp="1"/>
          </p:cNvSpPr>
          <p:nvPr>
            <p:ph type="body" sz="quarter" idx="10" hasCustomPrompt="1"/>
          </p:nvPr>
        </p:nvSpPr>
        <p:spPr>
          <a:xfrm>
            <a:off x="1524000" y="3683866"/>
            <a:ext cx="9144000" cy="316208"/>
          </a:xfrm>
        </p:spPr>
        <p:txBody>
          <a:bodyPr anchor="ctr">
            <a:noAutofit/>
          </a:bodyPr>
          <a:lstStyle>
            <a:lvl1pPr marL="0" indent="0" algn="ctr">
              <a:buNone/>
              <a:defRPr sz="2400" baseline="0">
                <a:solidFill>
                  <a:schemeClr val="bg2"/>
                </a:solidFill>
              </a:defRPr>
            </a:lvl1pPr>
          </a:lstStyle>
          <a:p>
            <a:r>
              <a:rPr lang="hu-HU" dirty="0"/>
              <a:t>Dr. Minta Mihály</a:t>
            </a:r>
          </a:p>
        </p:txBody>
      </p:sp>
      <p:pic>
        <p:nvPicPr>
          <p:cNvPr id="7" name="Kép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5318" y="5778500"/>
            <a:ext cx="2761364" cy="9204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16857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hu-HU" dirty="0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6"/>
            <a:ext cx="10515600" cy="4124324"/>
          </a:xfrm>
        </p:spPr>
        <p:txBody>
          <a:bodyPr/>
          <a:lstStyle/>
          <a:p>
            <a:pPr lvl="0"/>
            <a:r>
              <a:rPr lang="hu-HU" dirty="0"/>
              <a:t>Mintaszöveg szerkesztése</a:t>
            </a:r>
          </a:p>
          <a:p>
            <a:pPr lvl="1"/>
            <a:r>
              <a:rPr lang="hu-HU" dirty="0"/>
              <a:t>Második szint</a:t>
            </a:r>
          </a:p>
          <a:p>
            <a:pPr lvl="2"/>
            <a:r>
              <a:rPr lang="hu-HU" dirty="0"/>
              <a:t>Harmadik szint</a:t>
            </a:r>
          </a:p>
          <a:p>
            <a:pPr lvl="3"/>
            <a:r>
              <a:rPr lang="hu-HU" dirty="0"/>
              <a:t>Negyedik szint</a:t>
            </a:r>
          </a:p>
          <a:p>
            <a:pPr lvl="4"/>
            <a:r>
              <a:rPr lang="hu-HU" dirty="0"/>
              <a:t>Ötödik szint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26447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808163"/>
            <a:ext cx="10515600" cy="2615166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u-HU" dirty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450317"/>
            <a:ext cx="10515600" cy="1499633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dirty="0"/>
              <a:t>Mintaszöveg szerkesztése</a:t>
            </a:r>
          </a:p>
        </p:txBody>
      </p:sp>
    </p:spTree>
    <p:extLst>
      <p:ext uri="{BB962C8B-B14F-4D97-AF65-F5344CB8AC3E}">
        <p14:creationId xmlns:p14="http://schemas.microsoft.com/office/powerpoint/2010/main" val="23622854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08163"/>
            <a:ext cx="5181600" cy="4141787"/>
          </a:xfrm>
        </p:spPr>
        <p:txBody>
          <a:bodyPr/>
          <a:lstStyle/>
          <a:p>
            <a:pPr lvl="0"/>
            <a:r>
              <a:rPr lang="hu-HU" dirty="0"/>
              <a:t>Mintaszöveg szerkesztése</a:t>
            </a:r>
          </a:p>
          <a:p>
            <a:pPr lvl="1"/>
            <a:r>
              <a:rPr lang="hu-HU" dirty="0"/>
              <a:t>Második szint</a:t>
            </a:r>
          </a:p>
          <a:p>
            <a:pPr lvl="2"/>
            <a:r>
              <a:rPr lang="hu-HU" dirty="0"/>
              <a:t>Harmadik szint</a:t>
            </a:r>
          </a:p>
          <a:p>
            <a:pPr lvl="3"/>
            <a:r>
              <a:rPr lang="hu-HU" dirty="0"/>
              <a:t>Negyedik szint</a:t>
            </a:r>
          </a:p>
          <a:p>
            <a:pPr lvl="4"/>
            <a:r>
              <a:rPr lang="hu-HU" dirty="0"/>
              <a:t>Ötödik szint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08163"/>
            <a:ext cx="5181600" cy="4141787"/>
          </a:xfrm>
        </p:spPr>
        <p:txBody>
          <a:bodyPr/>
          <a:lstStyle/>
          <a:p>
            <a:pPr lvl="0"/>
            <a:r>
              <a:rPr lang="hu-HU" dirty="0"/>
              <a:t>Mintaszöveg szerkesztése</a:t>
            </a:r>
          </a:p>
          <a:p>
            <a:pPr lvl="1"/>
            <a:r>
              <a:rPr lang="hu-HU" dirty="0"/>
              <a:t>Második szint</a:t>
            </a:r>
          </a:p>
          <a:p>
            <a:pPr lvl="2"/>
            <a:r>
              <a:rPr lang="hu-HU" dirty="0"/>
              <a:t>Harmadik szint</a:t>
            </a:r>
          </a:p>
          <a:p>
            <a:pPr lvl="3"/>
            <a:r>
              <a:rPr lang="hu-HU" dirty="0"/>
              <a:t>Negyedik szint</a:t>
            </a:r>
          </a:p>
          <a:p>
            <a:pPr lvl="4"/>
            <a:r>
              <a:rPr lang="hu-HU" dirty="0"/>
              <a:t>Ötödik szint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40210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u-HU" dirty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808163"/>
            <a:ext cx="5157787" cy="696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dirty="0"/>
              <a:t>Mintaszöveg szerkesztése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444876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808163"/>
            <a:ext cx="5183188" cy="696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444875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85902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82833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Egyenes összekötő 8"/>
          <p:cNvCxnSpPr/>
          <p:nvPr userDrawn="1"/>
        </p:nvCxnSpPr>
        <p:spPr>
          <a:xfrm>
            <a:off x="3299294" y="6234496"/>
            <a:ext cx="1" cy="54000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Egyenes összekötő 15"/>
          <p:cNvCxnSpPr/>
          <p:nvPr userDrawn="1"/>
        </p:nvCxnSpPr>
        <p:spPr>
          <a:xfrm>
            <a:off x="8906622" y="6234496"/>
            <a:ext cx="1" cy="54000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849971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368301"/>
            <a:ext cx="6172200" cy="5581649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1808163"/>
            <a:ext cx="3932237" cy="4141787"/>
          </a:xfrm>
        </p:spPr>
        <p:txBody>
          <a:bodyPr/>
          <a:lstStyle>
            <a:lvl1pPr marL="285750" indent="-285750">
              <a:buFont typeface="Arial" panose="020B0604020202020204" pitchFamily="34" charset="0"/>
              <a:buChar char="•"/>
              <a:defRPr sz="2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3933825" cy="1325563"/>
          </a:xfrm>
        </p:spPr>
        <p:txBody>
          <a:bodyPr/>
          <a:lstStyle/>
          <a:p>
            <a:r>
              <a:rPr lang="hu-HU" dirty="0"/>
              <a:t>Mintacím szerkesztése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24541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315268" y="0"/>
            <a:ext cx="6876732" cy="613473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u-HU" dirty="0"/>
              <a:t>Kép beszúrásához kattintson az ikonra</a:t>
            </a:r>
            <a:endParaRPr lang="en-US" dirty="0"/>
          </a:p>
        </p:txBody>
      </p:sp>
      <p:sp>
        <p:nvSpPr>
          <p:cNvPr id="7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1808163"/>
            <a:ext cx="3932237" cy="4141787"/>
          </a:xfrm>
        </p:spPr>
        <p:txBody>
          <a:bodyPr/>
          <a:lstStyle>
            <a:lvl1pPr marL="285750" indent="-285750">
              <a:buFont typeface="Arial" panose="020B0604020202020204" pitchFamily="34" charset="0"/>
              <a:buChar char="•"/>
              <a:defRPr sz="2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3933825" cy="1325563"/>
          </a:xfrm>
        </p:spPr>
        <p:txBody>
          <a:bodyPr/>
          <a:lstStyle/>
          <a:p>
            <a:r>
              <a:rPr lang="hu-HU" dirty="0"/>
              <a:t>Mintacím szerkesztése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89498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 dirty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410"/>
            <a:ext cx="10515600" cy="41236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dirty="0"/>
              <a:t>Mintaszöveg szerkesztése</a:t>
            </a:r>
          </a:p>
          <a:p>
            <a:pPr lvl="1"/>
            <a:r>
              <a:rPr lang="hu-HU" dirty="0"/>
              <a:t>Második szint</a:t>
            </a:r>
          </a:p>
          <a:p>
            <a:pPr lvl="2"/>
            <a:r>
              <a:rPr lang="hu-HU" dirty="0"/>
              <a:t>Harmadik szint</a:t>
            </a:r>
          </a:p>
          <a:p>
            <a:pPr lvl="3"/>
            <a:r>
              <a:rPr lang="hu-HU" dirty="0"/>
              <a:t>Negyedik szint</a:t>
            </a:r>
          </a:p>
          <a:p>
            <a:pPr lvl="4"/>
            <a:r>
              <a:rPr lang="hu-HU" dirty="0"/>
              <a:t>Ötödik szint</a:t>
            </a:r>
            <a:endParaRPr lang="en-US" dirty="0"/>
          </a:p>
        </p:txBody>
      </p:sp>
      <p:cxnSp>
        <p:nvCxnSpPr>
          <p:cNvPr id="11" name="Egyenes összekötő 10"/>
          <p:cNvCxnSpPr/>
          <p:nvPr userDrawn="1"/>
        </p:nvCxnSpPr>
        <p:spPr>
          <a:xfrm>
            <a:off x="3012564" y="6269355"/>
            <a:ext cx="1" cy="451485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Szöveg helye 4"/>
          <p:cNvSpPr txBox="1">
            <a:spLocks/>
          </p:cNvSpPr>
          <p:nvPr userDrawn="1"/>
        </p:nvSpPr>
        <p:spPr>
          <a:xfrm>
            <a:off x="3012564" y="6163978"/>
            <a:ext cx="6173121" cy="681037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hu-HU" sz="1200" b="1" dirty="0">
              <a:solidFill>
                <a:schemeClr val="bg2"/>
              </a:solidFill>
            </a:endParaRPr>
          </a:p>
        </p:txBody>
      </p:sp>
      <p:sp>
        <p:nvSpPr>
          <p:cNvPr id="4" name="Téglalap 3"/>
          <p:cNvSpPr/>
          <p:nvPr userDrawn="1"/>
        </p:nvSpPr>
        <p:spPr>
          <a:xfrm>
            <a:off x="-4128" y="6145282"/>
            <a:ext cx="12192000" cy="720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6" name="Egyenes összekötő 15"/>
          <p:cNvCxnSpPr/>
          <p:nvPr userDrawn="1"/>
        </p:nvCxnSpPr>
        <p:spPr>
          <a:xfrm>
            <a:off x="3299294" y="6234496"/>
            <a:ext cx="1" cy="54000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Egyenes összekötő 19"/>
          <p:cNvCxnSpPr/>
          <p:nvPr userDrawn="1"/>
        </p:nvCxnSpPr>
        <p:spPr>
          <a:xfrm>
            <a:off x="8906622" y="6234496"/>
            <a:ext cx="1" cy="54000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Szöveg helye 4"/>
          <p:cNvSpPr txBox="1">
            <a:spLocks/>
          </p:cNvSpPr>
          <p:nvPr userDrawn="1"/>
        </p:nvSpPr>
        <p:spPr>
          <a:xfrm>
            <a:off x="3283585" y="6134735"/>
            <a:ext cx="5616575" cy="720000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 kern="1200" baseline="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u-HU" dirty="0">
                <a:latin typeface="Trebuchet MS" panose="020B0603020202020204" pitchFamily="34" charset="0"/>
              </a:rPr>
              <a:t>ÁOK REHABILITÁCIÓS KLINIKA ÉS TANSZÉK</a:t>
            </a:r>
          </a:p>
        </p:txBody>
      </p:sp>
      <p:sp>
        <p:nvSpPr>
          <p:cNvPr id="13" name="Szöveg helye 6"/>
          <p:cNvSpPr txBox="1">
            <a:spLocks/>
          </p:cNvSpPr>
          <p:nvPr userDrawn="1"/>
        </p:nvSpPr>
        <p:spPr>
          <a:xfrm>
            <a:off x="8904288" y="6134735"/>
            <a:ext cx="3287712" cy="720000"/>
          </a:xfrm>
          <a:prstGeom prst="rect">
            <a:avLst/>
          </a:prstGeom>
        </p:spPr>
        <p:txBody>
          <a:bodyPr numCol="1" anchor="ctr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 i="0" kern="1200" baseline="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u-HU" dirty="0">
                <a:latin typeface="Trebuchet MS" panose="020B0603020202020204" pitchFamily="34" charset="0"/>
              </a:rPr>
              <a:t>Dr. Minta Mihály,</a:t>
            </a:r>
            <a:br>
              <a:rPr lang="hu-HU" dirty="0">
                <a:latin typeface="Trebuchet MS" panose="020B0603020202020204" pitchFamily="34" charset="0"/>
              </a:rPr>
            </a:br>
            <a:r>
              <a:rPr lang="hu-HU" dirty="0">
                <a:latin typeface="Trebuchet MS" panose="020B0603020202020204" pitchFamily="34" charset="0"/>
              </a:rPr>
              <a:t>titulus</a:t>
            </a:r>
          </a:p>
        </p:txBody>
      </p:sp>
      <p:pic>
        <p:nvPicPr>
          <p:cNvPr id="6" name="Kép 5">
            <a:extLst>
              <a:ext uri="{FF2B5EF4-FFF2-40B4-BE49-F238E27FC236}">
                <a16:creationId xmlns:a16="http://schemas.microsoft.com/office/drawing/2014/main" id="{4C9EC460-93F5-724A-BCBE-F8C42248F0C1}"/>
              </a:ext>
            </a:extLst>
          </p:cNvPr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368" y="6057161"/>
            <a:ext cx="2543844" cy="847948"/>
          </a:xfrm>
          <a:prstGeom prst="rect">
            <a:avLst/>
          </a:prstGeom>
        </p:spPr>
      </p:pic>
      <p:pic>
        <p:nvPicPr>
          <p:cNvPr id="14" name="Picture 3" descr="A white logo with leaves in a circle&#10;&#10;Description automatically generated">
            <a:extLst>
              <a:ext uri="{FF2B5EF4-FFF2-40B4-BE49-F238E27FC236}">
                <a16:creationId xmlns:a16="http://schemas.microsoft.com/office/drawing/2014/main" id="{6F044D87-D3DC-4B3E-A89F-0D52C158A46C}"/>
              </a:ext>
            </a:extLst>
          </p:cNvPr>
          <p:cNvPicPr>
            <a:picLocks noChangeAspect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2418" y="6175236"/>
            <a:ext cx="675233" cy="6752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04331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  <p:sldLayoutId id="2147483696" r:id="rId12"/>
  </p:sldLayoutIdLst>
  <p:hf sldNum="0"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Trebuchet MS" panose="020B0603020202020204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Trebuchet MS" panose="020B0603020202020204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Trebuchet MS" panose="020B060302020202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Trebuchet MS" panose="020B06030202020202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Trebuchet MS" panose="020B06030202020202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Trebuchet MS" panose="020B0603020202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  <p15:guide id="3" pos="2071" userDrawn="1">
          <p15:clr>
            <a:srgbClr val="F26B43"/>
          </p15:clr>
        </p15:guide>
        <p15:guide id="4" pos="5609" userDrawn="1">
          <p15:clr>
            <a:srgbClr val="F26B43"/>
          </p15:clr>
        </p15:guide>
        <p15:guide id="5" orient="horz" pos="3748" userDrawn="1">
          <p15:clr>
            <a:srgbClr val="F26B43"/>
          </p15:clr>
        </p15:guide>
        <p15:guide id="6" orient="horz" pos="1071" userDrawn="1">
          <p15:clr>
            <a:srgbClr val="F26B43"/>
          </p15:clr>
        </p15:guide>
        <p15:guide id="7" pos="347" userDrawn="1">
          <p15:clr>
            <a:srgbClr val="F26B43"/>
          </p15:clr>
        </p15:guide>
        <p15:guide id="8" orient="horz" pos="232" userDrawn="1">
          <p15:clr>
            <a:srgbClr val="F26B43"/>
          </p15:clr>
        </p15:guide>
        <p15:guide id="9" pos="7151" userDrawn="1">
          <p15:clr>
            <a:srgbClr val="F26B43"/>
          </p15:clr>
        </p15:guide>
        <p15:guide id="10" pos="529" userDrawn="1">
          <p15:clr>
            <a:srgbClr val="F26B43"/>
          </p15:clr>
        </p15:guide>
        <p15:guide id="11" orient="horz" pos="1139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zöveg helye 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3" name="Szöveg helye 2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Szöveg helye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>
              <a:spcBef>
                <a:spcPts val="300"/>
              </a:spcBef>
            </a:pP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98567078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Diagram oldal címe</a:t>
            </a:r>
            <a:endParaRPr lang="en-GB" dirty="0"/>
          </a:p>
        </p:txBody>
      </p:sp>
      <p:graphicFrame>
        <p:nvGraphicFramePr>
          <p:cNvPr id="6" name="Tartalom helye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64594699"/>
              </p:ext>
            </p:extLst>
          </p:nvPr>
        </p:nvGraphicFramePr>
        <p:xfrm>
          <a:off x="838200" y="1825625"/>
          <a:ext cx="10515600" cy="43037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51893811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Szöveges dia</a:t>
            </a:r>
            <a:endParaRPr lang="en-GB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 err="1"/>
              <a:t>Lorem</a:t>
            </a:r>
            <a:r>
              <a:rPr lang="hu-HU" dirty="0"/>
              <a:t> </a:t>
            </a:r>
            <a:r>
              <a:rPr lang="hu-HU" dirty="0" err="1"/>
              <a:t>ipsum</a:t>
            </a:r>
            <a:r>
              <a:rPr lang="hu-HU" dirty="0"/>
              <a:t> </a:t>
            </a:r>
            <a:r>
              <a:rPr lang="hu-HU" dirty="0" err="1"/>
              <a:t>dolor</a:t>
            </a:r>
            <a:r>
              <a:rPr lang="hu-HU" dirty="0"/>
              <a:t> </a:t>
            </a:r>
            <a:r>
              <a:rPr lang="hu-HU" dirty="0" err="1"/>
              <a:t>sit</a:t>
            </a:r>
            <a:r>
              <a:rPr lang="hu-HU" dirty="0"/>
              <a:t> </a:t>
            </a:r>
            <a:r>
              <a:rPr lang="hu-HU" dirty="0" err="1"/>
              <a:t>amet</a:t>
            </a:r>
            <a:r>
              <a:rPr lang="hu-HU" dirty="0"/>
              <a:t>, </a:t>
            </a:r>
            <a:r>
              <a:rPr lang="hu-HU" dirty="0" err="1"/>
              <a:t>consectetur</a:t>
            </a:r>
            <a:r>
              <a:rPr lang="hu-HU" dirty="0"/>
              <a:t> </a:t>
            </a:r>
            <a:r>
              <a:rPr lang="hu-HU" dirty="0" err="1"/>
              <a:t>adipiscing</a:t>
            </a:r>
            <a:r>
              <a:rPr lang="hu-HU" dirty="0"/>
              <a:t> elit, </a:t>
            </a:r>
            <a:r>
              <a:rPr lang="hu-HU" dirty="0" err="1"/>
              <a:t>sed</a:t>
            </a:r>
            <a:r>
              <a:rPr lang="hu-HU" dirty="0"/>
              <a:t> </a:t>
            </a:r>
            <a:r>
              <a:rPr lang="hu-HU" dirty="0" err="1"/>
              <a:t>do</a:t>
            </a:r>
            <a:r>
              <a:rPr lang="hu-HU" dirty="0"/>
              <a:t> </a:t>
            </a:r>
            <a:r>
              <a:rPr lang="hu-HU" dirty="0" err="1"/>
              <a:t>eiusmod</a:t>
            </a:r>
            <a:r>
              <a:rPr lang="hu-HU" dirty="0"/>
              <a:t> </a:t>
            </a:r>
            <a:r>
              <a:rPr lang="hu-HU" dirty="0" err="1"/>
              <a:t>tempor</a:t>
            </a:r>
            <a:r>
              <a:rPr lang="hu-HU" dirty="0"/>
              <a:t> </a:t>
            </a:r>
            <a:r>
              <a:rPr lang="hu-HU" dirty="0" err="1"/>
              <a:t>incididunt</a:t>
            </a:r>
            <a:r>
              <a:rPr lang="hu-HU" dirty="0"/>
              <a:t> </a:t>
            </a:r>
            <a:r>
              <a:rPr lang="hu-HU" dirty="0" err="1"/>
              <a:t>ut</a:t>
            </a:r>
            <a:r>
              <a:rPr lang="hu-HU" dirty="0"/>
              <a:t> </a:t>
            </a:r>
            <a:r>
              <a:rPr lang="hu-HU" dirty="0" err="1"/>
              <a:t>labore</a:t>
            </a:r>
            <a:r>
              <a:rPr lang="hu-HU" dirty="0"/>
              <a:t> et </a:t>
            </a:r>
            <a:r>
              <a:rPr lang="hu-HU" dirty="0" err="1"/>
              <a:t>dolore</a:t>
            </a:r>
            <a:r>
              <a:rPr lang="hu-HU" dirty="0"/>
              <a:t> </a:t>
            </a:r>
            <a:r>
              <a:rPr lang="hu-HU" dirty="0" err="1"/>
              <a:t>magna</a:t>
            </a:r>
            <a:r>
              <a:rPr lang="hu-HU" dirty="0"/>
              <a:t> </a:t>
            </a:r>
            <a:r>
              <a:rPr lang="hu-HU" dirty="0" err="1"/>
              <a:t>aliqua</a:t>
            </a:r>
            <a:r>
              <a:rPr lang="hu-HU" dirty="0"/>
              <a:t>. </a:t>
            </a:r>
            <a:r>
              <a:rPr lang="hu-HU" dirty="0" err="1"/>
              <a:t>Ut</a:t>
            </a:r>
            <a:r>
              <a:rPr lang="hu-HU" dirty="0"/>
              <a:t> </a:t>
            </a:r>
            <a:r>
              <a:rPr lang="hu-HU" dirty="0" err="1"/>
              <a:t>enim</a:t>
            </a:r>
            <a:r>
              <a:rPr lang="hu-HU" dirty="0"/>
              <a:t> ad minim </a:t>
            </a:r>
            <a:r>
              <a:rPr lang="hu-HU" dirty="0" err="1"/>
              <a:t>veniam</a:t>
            </a:r>
            <a:r>
              <a:rPr lang="hu-HU" dirty="0"/>
              <a:t>, </a:t>
            </a:r>
            <a:r>
              <a:rPr lang="hu-HU" dirty="0" err="1"/>
              <a:t>quis</a:t>
            </a:r>
            <a:r>
              <a:rPr lang="hu-HU" dirty="0"/>
              <a:t> </a:t>
            </a:r>
            <a:r>
              <a:rPr lang="hu-HU" dirty="0" err="1"/>
              <a:t>nostrud</a:t>
            </a:r>
            <a:r>
              <a:rPr lang="hu-HU" dirty="0"/>
              <a:t> </a:t>
            </a:r>
            <a:r>
              <a:rPr lang="hu-HU" dirty="0" err="1"/>
              <a:t>exercitation</a:t>
            </a:r>
            <a:r>
              <a:rPr lang="hu-HU" dirty="0"/>
              <a:t> </a:t>
            </a:r>
            <a:r>
              <a:rPr lang="hu-HU" dirty="0" err="1"/>
              <a:t>ullamco</a:t>
            </a:r>
            <a:r>
              <a:rPr lang="hu-HU" dirty="0"/>
              <a:t> </a:t>
            </a:r>
            <a:r>
              <a:rPr lang="hu-HU" dirty="0" err="1"/>
              <a:t>laboris</a:t>
            </a:r>
            <a:r>
              <a:rPr lang="hu-HU" dirty="0"/>
              <a:t> </a:t>
            </a:r>
            <a:r>
              <a:rPr lang="hu-HU" dirty="0" err="1"/>
              <a:t>nisi</a:t>
            </a:r>
            <a:r>
              <a:rPr lang="hu-HU" dirty="0"/>
              <a:t> </a:t>
            </a:r>
            <a:r>
              <a:rPr lang="hu-HU" dirty="0" err="1"/>
              <a:t>ut</a:t>
            </a:r>
            <a:r>
              <a:rPr lang="hu-HU" dirty="0"/>
              <a:t> </a:t>
            </a:r>
            <a:r>
              <a:rPr lang="hu-HU" dirty="0" err="1"/>
              <a:t>aliquip</a:t>
            </a:r>
            <a:r>
              <a:rPr lang="hu-HU" dirty="0"/>
              <a:t> ex </a:t>
            </a:r>
            <a:r>
              <a:rPr lang="hu-HU" dirty="0" err="1"/>
              <a:t>ea</a:t>
            </a:r>
            <a:r>
              <a:rPr lang="hu-HU" dirty="0"/>
              <a:t> </a:t>
            </a:r>
            <a:r>
              <a:rPr lang="hu-HU" dirty="0" err="1"/>
              <a:t>commodo</a:t>
            </a:r>
            <a:r>
              <a:rPr lang="hu-HU" dirty="0"/>
              <a:t> </a:t>
            </a:r>
            <a:r>
              <a:rPr lang="hu-HU" dirty="0" err="1"/>
              <a:t>consequat</a:t>
            </a:r>
            <a:r>
              <a:rPr lang="hu-HU" dirty="0"/>
              <a:t>. </a:t>
            </a:r>
            <a:r>
              <a:rPr lang="hu-HU" dirty="0" err="1"/>
              <a:t>Duis</a:t>
            </a:r>
            <a:r>
              <a:rPr lang="hu-HU" dirty="0"/>
              <a:t> </a:t>
            </a:r>
            <a:r>
              <a:rPr lang="hu-HU" dirty="0" err="1"/>
              <a:t>aute</a:t>
            </a:r>
            <a:r>
              <a:rPr lang="hu-HU" dirty="0"/>
              <a:t> </a:t>
            </a:r>
            <a:r>
              <a:rPr lang="hu-HU" dirty="0" err="1"/>
              <a:t>irure</a:t>
            </a:r>
            <a:r>
              <a:rPr lang="hu-HU" dirty="0"/>
              <a:t> </a:t>
            </a:r>
            <a:r>
              <a:rPr lang="hu-HU" dirty="0" err="1"/>
              <a:t>dolor</a:t>
            </a:r>
            <a:r>
              <a:rPr lang="hu-HU" dirty="0"/>
              <a:t> in </a:t>
            </a:r>
            <a:r>
              <a:rPr lang="hu-HU" dirty="0" err="1"/>
              <a:t>reprehenderit</a:t>
            </a:r>
            <a:r>
              <a:rPr lang="hu-HU" dirty="0"/>
              <a:t> in </a:t>
            </a:r>
            <a:r>
              <a:rPr lang="hu-HU" dirty="0" err="1"/>
              <a:t>voluptate</a:t>
            </a:r>
            <a:r>
              <a:rPr lang="hu-HU" dirty="0"/>
              <a:t> </a:t>
            </a:r>
            <a:r>
              <a:rPr lang="hu-HU" dirty="0" err="1"/>
              <a:t>velit</a:t>
            </a:r>
            <a:r>
              <a:rPr lang="hu-HU" dirty="0"/>
              <a:t> esse </a:t>
            </a:r>
            <a:r>
              <a:rPr lang="hu-HU" dirty="0" err="1"/>
              <a:t>cillum</a:t>
            </a:r>
            <a:r>
              <a:rPr lang="hu-HU" dirty="0"/>
              <a:t> </a:t>
            </a:r>
            <a:r>
              <a:rPr lang="hu-HU" dirty="0" err="1"/>
              <a:t>dolore</a:t>
            </a:r>
            <a:r>
              <a:rPr lang="hu-HU" dirty="0"/>
              <a:t> </a:t>
            </a:r>
            <a:r>
              <a:rPr lang="hu-HU" dirty="0" err="1"/>
              <a:t>eu</a:t>
            </a:r>
            <a:r>
              <a:rPr lang="hu-HU" dirty="0"/>
              <a:t> </a:t>
            </a:r>
            <a:r>
              <a:rPr lang="hu-HU" dirty="0" err="1"/>
              <a:t>fugiat</a:t>
            </a:r>
            <a:r>
              <a:rPr lang="hu-HU" dirty="0"/>
              <a:t> nulla </a:t>
            </a:r>
            <a:r>
              <a:rPr lang="hu-HU" dirty="0" err="1"/>
              <a:t>pariatur</a:t>
            </a:r>
            <a:r>
              <a:rPr lang="hu-HU" dirty="0"/>
              <a:t>. </a:t>
            </a:r>
            <a:r>
              <a:rPr lang="hu-HU" dirty="0" err="1"/>
              <a:t>Excepteur</a:t>
            </a:r>
            <a:r>
              <a:rPr lang="hu-HU" dirty="0"/>
              <a:t> sint </a:t>
            </a:r>
            <a:r>
              <a:rPr lang="hu-HU" dirty="0" err="1"/>
              <a:t>occaecat</a:t>
            </a:r>
            <a:r>
              <a:rPr lang="hu-HU" dirty="0"/>
              <a:t> </a:t>
            </a:r>
            <a:r>
              <a:rPr lang="hu-HU" dirty="0" err="1"/>
              <a:t>cupidatat</a:t>
            </a:r>
            <a:r>
              <a:rPr lang="hu-HU" dirty="0"/>
              <a:t> non </a:t>
            </a:r>
            <a:r>
              <a:rPr lang="hu-HU" dirty="0" err="1"/>
              <a:t>proident</a:t>
            </a:r>
            <a:r>
              <a:rPr lang="hu-HU" dirty="0"/>
              <a:t>, </a:t>
            </a:r>
            <a:r>
              <a:rPr lang="hu-HU" dirty="0" err="1"/>
              <a:t>sunt</a:t>
            </a:r>
            <a:r>
              <a:rPr lang="hu-HU" dirty="0"/>
              <a:t> in culpa </a:t>
            </a:r>
            <a:r>
              <a:rPr lang="hu-HU" dirty="0" err="1"/>
              <a:t>qui</a:t>
            </a:r>
            <a:r>
              <a:rPr lang="hu-HU" dirty="0"/>
              <a:t> </a:t>
            </a:r>
            <a:r>
              <a:rPr lang="hu-HU" dirty="0" err="1"/>
              <a:t>officia</a:t>
            </a:r>
            <a:r>
              <a:rPr lang="hu-HU" dirty="0"/>
              <a:t> </a:t>
            </a:r>
            <a:r>
              <a:rPr lang="hu-HU" dirty="0" err="1"/>
              <a:t>deserunt</a:t>
            </a:r>
            <a:r>
              <a:rPr lang="hu-HU" dirty="0"/>
              <a:t> mollit anim </a:t>
            </a:r>
            <a:r>
              <a:rPr lang="hu-HU" dirty="0" err="1"/>
              <a:t>id</a:t>
            </a:r>
            <a:r>
              <a:rPr lang="hu-HU" dirty="0"/>
              <a:t> est </a:t>
            </a:r>
            <a:r>
              <a:rPr lang="hu-HU" dirty="0" err="1"/>
              <a:t>laborum</a:t>
            </a:r>
            <a:r>
              <a:rPr lang="hu-HU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89091542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Felsorolás és táblázat</a:t>
            </a:r>
            <a:endParaRPr lang="en-GB" dirty="0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hu-HU" dirty="0"/>
              <a:t>Felsorolás</a:t>
            </a:r>
          </a:p>
          <a:p>
            <a:r>
              <a:rPr lang="hu-HU" dirty="0"/>
              <a:t>Pontokba szedve</a:t>
            </a:r>
          </a:p>
          <a:p>
            <a:r>
              <a:rPr lang="hu-HU" dirty="0"/>
              <a:t>Rövid címek, címszavak</a:t>
            </a:r>
          </a:p>
          <a:p>
            <a:endParaRPr lang="en-GB" dirty="0"/>
          </a:p>
        </p:txBody>
      </p:sp>
      <p:graphicFrame>
        <p:nvGraphicFramePr>
          <p:cNvPr id="6" name="Tartalom helye 5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1474601561"/>
              </p:ext>
            </p:extLst>
          </p:nvPr>
        </p:nvGraphicFramePr>
        <p:xfrm>
          <a:off x="6096001" y="1808159"/>
          <a:ext cx="5257800" cy="414179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51560">
                  <a:extLst>
                    <a:ext uri="{9D8B030D-6E8A-4147-A177-3AD203B41FA5}">
                      <a16:colId xmlns:a16="http://schemas.microsoft.com/office/drawing/2014/main" val="2205580114"/>
                    </a:ext>
                  </a:extLst>
                </a:gridCol>
                <a:gridCol w="1051560">
                  <a:extLst>
                    <a:ext uri="{9D8B030D-6E8A-4147-A177-3AD203B41FA5}">
                      <a16:colId xmlns:a16="http://schemas.microsoft.com/office/drawing/2014/main" val="413782483"/>
                    </a:ext>
                  </a:extLst>
                </a:gridCol>
                <a:gridCol w="1051560">
                  <a:extLst>
                    <a:ext uri="{9D8B030D-6E8A-4147-A177-3AD203B41FA5}">
                      <a16:colId xmlns:a16="http://schemas.microsoft.com/office/drawing/2014/main" val="3517026804"/>
                    </a:ext>
                  </a:extLst>
                </a:gridCol>
                <a:gridCol w="1051560">
                  <a:extLst>
                    <a:ext uri="{9D8B030D-6E8A-4147-A177-3AD203B41FA5}">
                      <a16:colId xmlns:a16="http://schemas.microsoft.com/office/drawing/2014/main" val="4063812546"/>
                    </a:ext>
                  </a:extLst>
                </a:gridCol>
                <a:gridCol w="1051560">
                  <a:extLst>
                    <a:ext uri="{9D8B030D-6E8A-4147-A177-3AD203B41FA5}">
                      <a16:colId xmlns:a16="http://schemas.microsoft.com/office/drawing/2014/main" val="1860556500"/>
                    </a:ext>
                  </a:extLst>
                </a:gridCol>
              </a:tblGrid>
              <a:tr h="556604">
                <a:tc>
                  <a:txBody>
                    <a:bodyPr/>
                    <a:lstStyle/>
                    <a:p>
                      <a:pPr algn="ctr"/>
                      <a:r>
                        <a:rPr lang="hu-HU" sz="1400" dirty="0">
                          <a:latin typeface="Trebuchet MS" panose="020B0603020202020204" pitchFamily="34" charset="0"/>
                        </a:rPr>
                        <a:t>Oszlop 1</a:t>
                      </a:r>
                      <a:endParaRPr lang="en-GB" sz="1400" dirty="0">
                        <a:latin typeface="Trebuchet MS" panose="020B0603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400" dirty="0">
                          <a:latin typeface="Trebuchet MS" panose="020B0603020202020204" pitchFamily="34" charset="0"/>
                        </a:rPr>
                        <a:t>Oszlop 2</a:t>
                      </a:r>
                      <a:endParaRPr lang="en-GB" sz="1400" dirty="0">
                        <a:latin typeface="Trebuchet MS" panose="020B0603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400" dirty="0">
                          <a:latin typeface="Trebuchet MS" panose="020B0603020202020204" pitchFamily="34" charset="0"/>
                        </a:rPr>
                        <a:t>Oszlop 3</a:t>
                      </a:r>
                      <a:endParaRPr lang="en-GB" sz="1400" dirty="0">
                        <a:latin typeface="Trebuchet MS" panose="020B0603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400" dirty="0">
                          <a:latin typeface="Trebuchet MS" panose="020B0603020202020204" pitchFamily="34" charset="0"/>
                        </a:rPr>
                        <a:t>Oszlop 4</a:t>
                      </a:r>
                      <a:endParaRPr lang="en-GB" sz="1400" dirty="0">
                        <a:latin typeface="Trebuchet MS" panose="020B0603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400" dirty="0">
                          <a:latin typeface="Trebuchet MS" panose="020B0603020202020204" pitchFamily="34" charset="0"/>
                        </a:rPr>
                        <a:t>Oszlop 5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635421379"/>
                  </a:ext>
                </a:extLst>
              </a:tr>
              <a:tr h="398354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29962540"/>
                  </a:ext>
                </a:extLst>
              </a:tr>
              <a:tr h="398354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49701932"/>
                  </a:ext>
                </a:extLst>
              </a:tr>
              <a:tr h="398354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49809816"/>
                  </a:ext>
                </a:extLst>
              </a:tr>
              <a:tr h="398354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24556697"/>
                  </a:ext>
                </a:extLst>
              </a:tr>
              <a:tr h="398354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37252494"/>
                  </a:ext>
                </a:extLst>
              </a:tr>
              <a:tr h="398354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50523947"/>
                  </a:ext>
                </a:extLst>
              </a:tr>
              <a:tr h="398354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4690771"/>
                  </a:ext>
                </a:extLst>
              </a:tr>
              <a:tr h="398354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23830509"/>
                  </a:ext>
                </a:extLst>
              </a:tr>
              <a:tr h="398354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8362601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0017968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zöveg helye 2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hu-HU" dirty="0"/>
              <a:t>Felsorolás</a:t>
            </a:r>
          </a:p>
          <a:p>
            <a:r>
              <a:rPr lang="hu-HU" dirty="0"/>
              <a:t>Pontokba szedve</a:t>
            </a:r>
          </a:p>
          <a:p>
            <a:r>
              <a:rPr lang="hu-HU" dirty="0"/>
              <a:t>Rövid címek, címszavak</a:t>
            </a:r>
          </a:p>
        </p:txBody>
      </p:sp>
      <p:sp>
        <p:nvSpPr>
          <p:cNvPr id="4" name="Cím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Felsorolás</a:t>
            </a:r>
            <a:br>
              <a:rPr lang="hu-HU" dirty="0"/>
            </a:br>
            <a:r>
              <a:rPr lang="hu-HU" dirty="0"/>
              <a:t>és kép</a:t>
            </a:r>
            <a:endParaRPr lang="en-GB" dirty="0"/>
          </a:p>
        </p:txBody>
      </p:sp>
      <p:pic>
        <p:nvPicPr>
          <p:cNvPr id="8" name="Kép helye 6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934" r="15934"/>
          <a:stretch>
            <a:fillRect/>
          </a:stretch>
        </p:blipFill>
        <p:spPr>
          <a:xfrm>
            <a:off x="5315268" y="0"/>
            <a:ext cx="6876732" cy="6134735"/>
          </a:xfrm>
        </p:spPr>
      </p:pic>
    </p:spTree>
    <p:extLst>
      <p:ext uri="{BB962C8B-B14F-4D97-AF65-F5344CB8AC3E}">
        <p14:creationId xmlns:p14="http://schemas.microsoft.com/office/powerpoint/2010/main" val="401036751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8024658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zöveg helye 6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zöveg helye 5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4161774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éma">
  <a:themeElements>
    <a:clrScheme name="Semmelweis Egyetem">
      <a:dk1>
        <a:srgbClr val="242F62"/>
      </a:dk1>
      <a:lt1>
        <a:sysClr val="window" lastClr="FFFFFF"/>
      </a:lt1>
      <a:dk2>
        <a:srgbClr val="242F62"/>
      </a:dk2>
      <a:lt2>
        <a:srgbClr val="E3D496"/>
      </a:lt2>
      <a:accent1>
        <a:srgbClr val="B3A16E"/>
      </a:accent1>
      <a:accent2>
        <a:srgbClr val="E3D496"/>
      </a:accent2>
      <a:accent3>
        <a:srgbClr val="B3A16E"/>
      </a:accent3>
      <a:accent4>
        <a:srgbClr val="E3D496"/>
      </a:accent4>
      <a:accent5>
        <a:srgbClr val="B3A16E"/>
      </a:accent5>
      <a:accent6>
        <a:srgbClr val="E3D496"/>
      </a:accent6>
      <a:hlink>
        <a:srgbClr val="B3A16E"/>
      </a:hlink>
      <a:folHlink>
        <a:srgbClr val="B3A16E"/>
      </a:folHlink>
    </a:clrScheme>
    <a:fontScheme name="7. egyéni séma">
      <a:majorFont>
        <a:latin typeface="Trebuchet MS"/>
        <a:ea typeface=""/>
        <a:cs typeface=""/>
      </a:majorFont>
      <a:minorFont>
        <a:latin typeface="Trebuchet MS"/>
        <a:ea typeface=""/>
        <a:cs typeface=""/>
      </a:minorFont>
    </a:fontScheme>
    <a:fmtScheme name="Office-té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emutató1" id="{DDB0DDBD-6287-4501-BD40-D641BDBF5C6F}" vid="{15285A77-5A02-4D46-8F1F-1AC551FF6B67}"/>
    </a:ext>
  </a:extLst>
</a:theme>
</file>

<file path=ppt/theme/theme2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HUN_PPT_sablon_1108</Template>
  <TotalTime>387</TotalTime>
  <Words>114</Words>
  <Application>Microsoft Office PowerPoint</Application>
  <PresentationFormat>Szélesvásznú</PresentationFormat>
  <Paragraphs>17</Paragraphs>
  <Slides>7</Slides>
  <Notes>0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3</vt:i4>
      </vt:variant>
      <vt:variant>
        <vt:lpstr>Téma</vt:lpstr>
      </vt:variant>
      <vt:variant>
        <vt:i4>1</vt:i4>
      </vt:variant>
      <vt:variant>
        <vt:lpstr>Diacímek</vt:lpstr>
      </vt:variant>
      <vt:variant>
        <vt:i4>7</vt:i4>
      </vt:variant>
    </vt:vector>
  </HeadingPairs>
  <TitlesOfParts>
    <vt:vector size="11" baseType="lpstr">
      <vt:lpstr>Arial</vt:lpstr>
      <vt:lpstr>Calibri</vt:lpstr>
      <vt:lpstr>Trebuchet MS</vt:lpstr>
      <vt:lpstr>Office-téma</vt:lpstr>
      <vt:lpstr>PowerPoint-bemutató</vt:lpstr>
      <vt:lpstr>Diagram oldal címe</vt:lpstr>
      <vt:lpstr>Szöveges dia</vt:lpstr>
      <vt:lpstr>Felsorolás és táblázat</vt:lpstr>
      <vt:lpstr>Felsorolás és kép</vt:lpstr>
      <vt:lpstr>PowerPoint-bemutató</vt:lpstr>
      <vt:lpstr>PowerPoint-bemutató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Prezentáció címe</dc:title>
  <dc:creator>Pátrovics András Rodrigó</dc:creator>
  <cp:lastModifiedBy>Dr. Révay Edit</cp:lastModifiedBy>
  <cp:revision>61</cp:revision>
  <dcterms:created xsi:type="dcterms:W3CDTF">2021-11-08T12:50:52Z</dcterms:created>
  <dcterms:modified xsi:type="dcterms:W3CDTF">2025-10-28T14:12:41Z</dcterms:modified>
</cp:coreProperties>
</file>