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21"/>
  </p:notesMasterIdLst>
  <p:sldIdLst>
    <p:sldId id="256" r:id="rId5"/>
    <p:sldId id="269" r:id="rId6"/>
    <p:sldId id="257" r:id="rId7"/>
    <p:sldId id="258" r:id="rId8"/>
    <p:sldId id="271" r:id="rId9"/>
    <p:sldId id="259" r:id="rId10"/>
    <p:sldId id="263" r:id="rId11"/>
    <p:sldId id="260" r:id="rId12"/>
    <p:sldId id="261" r:id="rId13"/>
    <p:sldId id="268" r:id="rId14"/>
    <p:sldId id="264" r:id="rId15"/>
    <p:sldId id="265" r:id="rId16"/>
    <p:sldId id="266" r:id="rId17"/>
    <p:sldId id="267" r:id="rId18"/>
    <p:sldId id="262" r:id="rId19"/>
    <p:sldId id="270" r:id="rId20"/>
  </p:sldIdLst>
  <p:sldSz cx="12384088" cy="6983413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1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812800"/>
            <a:ext cx="0" cy="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 Condensed" charset="0"/>
                <a:cs typeface="DejaVu Sans Condensed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9900" y="0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 Condensed" charset="0"/>
                <a:cs typeface="DejaVu Sans Condensed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 Condensed" charset="0"/>
                <a:cs typeface="DejaVu Sans Condensed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9900" y="10156825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 Condensed" charset="0"/>
                <a:cs typeface="DejaVu Sans Condensed" charset="0"/>
              </a:defRPr>
            </a:lvl1pPr>
          </a:lstStyle>
          <a:p>
            <a:pPr>
              <a:defRPr/>
            </a:pPr>
            <a:fld id="{9A56A622-45E8-46C8-B1B9-4CB052ACD43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86878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751FB24-080D-4E5B-BB3C-0895A9E72617}" type="slidenum">
              <a:rPr lang="hu-HU" smtClean="0"/>
              <a:pPr/>
              <a:t>1</a:t>
            </a:fld>
            <a:endParaRPr lang="hu-HU"/>
          </a:p>
        </p:txBody>
      </p:sp>
      <p:sp>
        <p:nvSpPr>
          <p:cNvPr id="143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81280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9A56A622-45E8-46C8-B1B9-4CB052ACD437}" type="slidenum">
              <a:rPr lang="hu-HU" smtClean="0"/>
              <a:pPr>
                <a:defRPr/>
              </a:pPr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1620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318DD7C-F9C3-4371-A55B-C990D431524B}" type="slidenum">
              <a:rPr lang="hu-HU" smtClean="0"/>
              <a:pPr/>
              <a:t>3</a:t>
            </a:fld>
            <a:endParaRPr lang="hu-HU"/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81280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2C891B4-9638-40A1-800C-785E55AD01C5}" type="slidenum">
              <a:rPr lang="hu-HU" smtClean="0"/>
              <a:pPr/>
              <a:t>4</a:t>
            </a:fld>
            <a:endParaRPr lang="hu-HU"/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81280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868CAB9-380D-4738-94B0-1C86432813FC}" type="slidenum">
              <a:rPr lang="hu-HU" smtClean="0"/>
              <a:pPr/>
              <a:t>6</a:t>
            </a:fld>
            <a:endParaRPr lang="hu-HU"/>
          </a:p>
        </p:txBody>
      </p:sp>
      <p:sp>
        <p:nvSpPr>
          <p:cNvPr id="174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81280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4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3AA9D8C-0BE0-4C3F-9DD1-ABFBA3C30E3E}" type="slidenum">
              <a:rPr lang="hu-HU" smtClean="0"/>
              <a:pPr/>
              <a:t>8</a:t>
            </a:fld>
            <a:endParaRPr lang="hu-HU"/>
          </a:p>
        </p:txBody>
      </p:sp>
      <p:sp>
        <p:nvSpPr>
          <p:cNvPr id="184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81280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579990A-FFEE-41B9-9CE1-2601BDF191A3}" type="slidenum">
              <a:rPr lang="hu-HU" smtClean="0"/>
              <a:pPr/>
              <a:t>9</a:t>
            </a:fld>
            <a:endParaRPr lang="hu-HU"/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81280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28688" y="2170113"/>
            <a:ext cx="10526712" cy="14954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857375" y="3957638"/>
            <a:ext cx="8669338" cy="17843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56EDE-BC6D-4E89-8A1C-26EABF41BE7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89B62-956F-4F4E-8BFB-8E7A3277F98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77900" y="4487863"/>
            <a:ext cx="10526713" cy="138588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977900" y="2959100"/>
            <a:ext cx="10526713" cy="152876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970D0-68F7-4955-A489-4AC34CE9809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008063" y="1728788"/>
            <a:ext cx="5106987" cy="4049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267450" y="1728788"/>
            <a:ext cx="5106988" cy="4049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C74CD-3A78-40BE-AB98-F4F0263E396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9125" y="279400"/>
            <a:ext cx="11145838" cy="1163638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19125" y="1563688"/>
            <a:ext cx="5472113" cy="650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125" y="2214563"/>
            <a:ext cx="5472113" cy="40243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91263" y="1563688"/>
            <a:ext cx="5473700" cy="650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291263" y="2214563"/>
            <a:ext cx="5473700" cy="40243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142E6-DD3D-452A-B254-BB0623F0212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F689A-30EF-4744-A4E0-A1845651C3A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7BAB3-83DA-441E-83A0-E82838B64C2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9125" y="277813"/>
            <a:ext cx="4075113" cy="11842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841875" y="277813"/>
            <a:ext cx="6923088" cy="59610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19125" y="1462088"/>
            <a:ext cx="4075113" cy="47767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0FD70-2617-4F7F-AFA9-9219993BF00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27288" y="4887913"/>
            <a:ext cx="7431087" cy="577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427288" y="623888"/>
            <a:ext cx="7431087" cy="41894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427288" y="5465763"/>
            <a:ext cx="7431087" cy="819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CD955-1634-4207-A9F8-938D69D8AA0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B1D98-6E55-4381-B3BF-A1D4950EB5E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948738" y="395288"/>
            <a:ext cx="2786062" cy="5383212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90550" y="395288"/>
            <a:ext cx="8205788" cy="5383212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94B4C-51B1-487F-AFDA-3518C3C4D51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90550" y="395288"/>
            <a:ext cx="11144250" cy="1163637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296EB-1EE2-4433-8F2F-E3D25349D37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2380913" cy="6986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90550" y="395288"/>
            <a:ext cx="11144250" cy="1163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08063" y="1728788"/>
            <a:ext cx="10366375" cy="4049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42336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619125" y="6362700"/>
            <a:ext cx="2882900" cy="47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 Condensed" charset="0"/>
                <a:cs typeface="DejaVu Sans Condensed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4235450" y="6362700"/>
            <a:ext cx="3922713" cy="47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 Condensed" charset="0"/>
                <a:cs typeface="DejaVu Sans Condensed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8878888" y="6362700"/>
            <a:ext cx="2882900" cy="47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 Condensed" charset="0"/>
                <a:cs typeface="DejaVu Sans Condensed" charset="0"/>
              </a:defRPr>
            </a:lvl1pPr>
          </a:lstStyle>
          <a:p>
            <a:pPr>
              <a:defRPr/>
            </a:pPr>
            <a:fld id="{FE5353BA-33EE-4D23-B9DF-7CE7A14ED8B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333333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333333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333333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333333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333333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333333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333333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333333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phd.titkarsag@semmelweis.h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emmelweis.hu/phd/en/doctoral-office-hours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lib.semmelweis.hu/phd_mtmt_registratio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phdhalasztasok@semmelweis.hu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kigazolvany.hu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semmelweis.hu/informatika/szolgaltatasok/tudasbazis/utmutatok-leirasok/hallgatoknak/hallgatoi-email-cim-aktivalasa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215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>
          <a:xfrm>
            <a:off x="590550" y="-168275"/>
            <a:ext cx="11145838" cy="2295525"/>
          </a:xfrm>
        </p:spPr>
        <p:txBody>
          <a:bodyPr tIns="4762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hu-HU" b="1" dirty="0">
                <a:solidFill>
                  <a:srgbClr val="0000FF"/>
                </a:solidFill>
              </a:rPr>
              <a:t>Semmelweis University</a:t>
            </a:r>
            <a:br>
              <a:rPr lang="hu-HU" b="1" dirty="0">
                <a:solidFill>
                  <a:srgbClr val="0000FF"/>
                </a:solidFill>
              </a:rPr>
            </a:br>
            <a:r>
              <a:rPr lang="hu-HU" b="1" dirty="0">
                <a:solidFill>
                  <a:srgbClr val="0000FF"/>
                </a:solidFill>
              </a:rPr>
              <a:t> </a:t>
            </a:r>
            <a:br>
              <a:rPr lang="hu-HU" b="1" dirty="0"/>
            </a:br>
            <a:r>
              <a:rPr lang="hu-HU" b="1" dirty="0">
                <a:solidFill>
                  <a:srgbClr val="000000"/>
                </a:solidFill>
              </a:rPr>
              <a:t>2026/2027</a:t>
            </a:r>
            <a:br>
              <a:rPr lang="hu-HU" b="1" dirty="0">
                <a:solidFill>
                  <a:srgbClr val="000000"/>
                </a:solidFill>
              </a:rPr>
            </a:br>
            <a:br>
              <a:rPr lang="hu-HU" b="1" dirty="0">
                <a:solidFill>
                  <a:srgbClr val="000000"/>
                </a:solidFill>
              </a:rPr>
            </a:br>
            <a:endParaRPr lang="hu-HU" b="1" dirty="0">
              <a:solidFill>
                <a:srgbClr val="000000"/>
              </a:solidFill>
            </a:endParaRP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979487" y="2735262"/>
            <a:ext cx="10367962" cy="3816350"/>
          </a:xfrm>
        </p:spPr>
        <p:txBody>
          <a:bodyPr tIns="28224"/>
          <a:lstStyle/>
          <a:p>
            <a:pPr marL="0" indent="0" algn="ctr" eaLnBrk="1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b="1" dirty="0" err="1">
                <a:solidFill>
                  <a:srgbClr val="000000"/>
                </a:solidFill>
              </a:rPr>
              <a:t>Welcome</a:t>
            </a:r>
            <a:r>
              <a:rPr lang="hu-HU" b="1" dirty="0">
                <a:solidFill>
                  <a:srgbClr val="000000"/>
                </a:solidFill>
              </a:rPr>
              <a:t> </a:t>
            </a:r>
            <a:r>
              <a:rPr lang="hu-HU" b="1" dirty="0" err="1">
                <a:solidFill>
                  <a:srgbClr val="000000"/>
                </a:solidFill>
              </a:rPr>
              <a:t>First</a:t>
            </a:r>
            <a:r>
              <a:rPr lang="hu-HU" b="1" dirty="0">
                <a:solidFill>
                  <a:srgbClr val="000000"/>
                </a:solidFill>
              </a:rPr>
              <a:t>-Year PhD </a:t>
            </a:r>
            <a:r>
              <a:rPr lang="hu-HU" b="1" dirty="0" err="1">
                <a:solidFill>
                  <a:srgbClr val="000000"/>
                </a:solidFill>
              </a:rPr>
              <a:t>Students</a:t>
            </a:r>
            <a:r>
              <a:rPr lang="hu-HU" b="1" dirty="0">
                <a:solidFill>
                  <a:srgbClr val="000000"/>
                </a:solidFill>
              </a:rPr>
              <a:t>!</a:t>
            </a:r>
          </a:p>
          <a:p>
            <a:pPr marL="0" indent="0" algn="ctr" eaLnBrk="1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b="1" dirty="0">
              <a:solidFill>
                <a:srgbClr val="000000"/>
              </a:solidFill>
            </a:endParaRPr>
          </a:p>
          <a:p>
            <a:pPr marL="0" indent="0" algn="ctr" eaLnBrk="1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b="1" dirty="0">
              <a:solidFill>
                <a:srgbClr val="000000"/>
              </a:solidFill>
            </a:endParaRPr>
          </a:p>
          <a:p>
            <a:pPr marL="0" indent="0" algn="ctr" eaLnBrk="1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b="1" dirty="0">
              <a:solidFill>
                <a:srgbClr val="000000"/>
              </a:solidFill>
            </a:endParaRPr>
          </a:p>
          <a:p>
            <a:pPr marL="0" indent="0" algn="ctr" eaLnBrk="1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b="1" dirty="0">
              <a:solidFill>
                <a:srgbClr val="000000"/>
              </a:solidFill>
            </a:endParaRPr>
          </a:p>
          <a:p>
            <a:pPr marL="0" indent="0" algn="ctr" eaLnBrk="1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>
              <a:solidFill>
                <a:srgbClr val="000000"/>
              </a:solidFill>
            </a:endParaRP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C4DEBAEE-19E5-A6DD-5712-A839EEB72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421" y="3154390"/>
            <a:ext cx="2978095" cy="297809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95D505-1E53-679D-0FCA-2BEBCC3F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800" dirty="0">
                <a:solidFill>
                  <a:schemeClr val="accent2"/>
                </a:solidFill>
              </a:rPr>
              <a:t>Semmelweis University Doctoral </a:t>
            </a:r>
            <a:r>
              <a:rPr lang="hu-HU" sz="4800" dirty="0" err="1">
                <a:solidFill>
                  <a:schemeClr val="accent2"/>
                </a:solidFill>
              </a:rPr>
              <a:t>School</a:t>
            </a:r>
            <a:endParaRPr lang="hu-HU" sz="4800" dirty="0">
              <a:solidFill>
                <a:schemeClr val="accent2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09951257-A373-FE2A-F04A-5ABFE8F304B8}"/>
              </a:ext>
            </a:extLst>
          </p:cNvPr>
          <p:cNvSpPr txBox="1"/>
          <p:nvPr/>
        </p:nvSpPr>
        <p:spPr>
          <a:xfrm>
            <a:off x="3096419" y="1712089"/>
            <a:ext cx="6191250" cy="8908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400" b="1" i="0" u="none" strike="noStrike" dirty="0" err="1">
                <a:solidFill>
                  <a:srgbClr val="000000"/>
                </a:solidFill>
                <a:effectLst/>
                <a:latin typeface="+mj-lt"/>
              </a:rPr>
              <a:t>Divisions</a:t>
            </a:r>
            <a:r>
              <a:rPr lang="hu-HU" sz="2400" b="1" i="0" u="none" strike="noStrike" dirty="0">
                <a:solidFill>
                  <a:srgbClr val="000000"/>
                </a:solidFill>
                <a:effectLst/>
                <a:latin typeface="+mj-lt"/>
              </a:rPr>
              <a:t> of </a:t>
            </a:r>
            <a:r>
              <a:rPr lang="hu-HU" sz="2400" b="1" i="0" u="none" strike="noStrike" dirty="0" err="1">
                <a:solidFill>
                  <a:srgbClr val="000000"/>
                </a:solidFill>
                <a:effectLst/>
                <a:latin typeface="+mj-lt"/>
              </a:rPr>
              <a:t>the</a:t>
            </a:r>
            <a:r>
              <a:rPr lang="hu-HU" sz="2400" b="1" i="0" u="none" strike="noStrike" dirty="0">
                <a:solidFill>
                  <a:srgbClr val="000000"/>
                </a:solidFill>
                <a:effectLst/>
                <a:latin typeface="+mj-lt"/>
              </a:rPr>
              <a:t> Doctoral </a:t>
            </a:r>
            <a:r>
              <a:rPr lang="hu-HU" sz="2400" b="1" i="0" u="none" strike="noStrike" dirty="0" err="1">
                <a:solidFill>
                  <a:srgbClr val="000000"/>
                </a:solidFill>
                <a:effectLst/>
                <a:latin typeface="+mj-lt"/>
              </a:rPr>
              <a:t>School</a:t>
            </a:r>
            <a:r>
              <a:rPr lang="hu-HU" sz="2400" b="1" i="0" u="none" strike="noStrike" dirty="0">
                <a:solidFill>
                  <a:srgbClr val="000000"/>
                </a:solidFill>
                <a:effectLst/>
                <a:latin typeface="+mj-lt"/>
              </a:rPr>
              <a:t>/TMK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sz="1400" b="1" dirty="0">
                <a:solidFill>
                  <a:srgbClr val="000000"/>
                </a:solidFill>
                <a:latin typeface="+mj-lt"/>
              </a:rPr>
              <a:t>Cardiovascular Medicine and Research Division</a:t>
            </a:r>
            <a:r>
              <a:rPr lang="hu-HU" sz="1400" b="1" dirty="0">
                <a:latin typeface="+mj-lt"/>
              </a:rPr>
              <a:t> 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sz="1400" b="1" dirty="0">
                <a:latin typeface="+mj-lt"/>
              </a:rPr>
              <a:t>Theoretical and Translational Medicine Division</a:t>
            </a:r>
            <a:endParaRPr lang="hu-HU" sz="1400" b="1" dirty="0">
              <a:latin typeface="+mj-lt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Dental</a:t>
            </a:r>
            <a:r>
              <a:rPr lang="hu-HU" sz="1400" b="1" dirty="0">
                <a:solidFill>
                  <a:srgbClr val="000000"/>
                </a:solidFill>
                <a:latin typeface="+mj-lt"/>
              </a:rPr>
              <a:t> Research </a:t>
            </a: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Division</a:t>
            </a:r>
            <a:r>
              <a:rPr lang="hu-HU" sz="1400" b="1" dirty="0">
                <a:latin typeface="+mj-lt"/>
              </a:rPr>
              <a:t> 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Surgical</a:t>
            </a:r>
            <a:r>
              <a:rPr lang="hu-HU" sz="1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Medicine</a:t>
            </a:r>
            <a:r>
              <a:rPr lang="hu-HU" sz="1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Division</a:t>
            </a:r>
            <a:endParaRPr lang="hu-HU" sz="1400" b="1" dirty="0">
              <a:solidFill>
                <a:srgbClr val="000000"/>
              </a:solidFill>
              <a:latin typeface="+mj-lt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it-IT" sz="1400" b="1" dirty="0">
                <a:latin typeface="+mj-lt"/>
              </a:rPr>
              <a:t>Károly Rácz Conservative Medicine Division</a:t>
            </a:r>
            <a:endParaRPr lang="hu-HU" sz="1400" b="1" dirty="0">
              <a:latin typeface="+mj-lt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sz="1400" b="1" dirty="0">
                <a:solidFill>
                  <a:srgbClr val="000000"/>
                </a:solidFill>
                <a:latin typeface="+mj-lt"/>
              </a:rPr>
              <a:t>Pharmaceutical Sciences and Health Technologies Division</a:t>
            </a:r>
            <a:endParaRPr lang="hu-HU" sz="1400" b="1" dirty="0">
              <a:solidFill>
                <a:srgbClr val="000000"/>
              </a:solidFill>
              <a:latin typeface="+mj-lt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Mental</a:t>
            </a:r>
            <a:r>
              <a:rPr lang="hu-HU" sz="1400" b="1" dirty="0">
                <a:solidFill>
                  <a:srgbClr val="000000"/>
                </a:solidFill>
                <a:latin typeface="+mj-lt"/>
              </a:rPr>
              <a:t> Health </a:t>
            </a: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Sciences</a:t>
            </a:r>
            <a:r>
              <a:rPr lang="hu-HU" sz="1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Division</a:t>
            </a:r>
            <a:endParaRPr lang="hu-HU" sz="1400" b="1" dirty="0">
              <a:solidFill>
                <a:srgbClr val="000000"/>
              </a:solidFill>
              <a:latin typeface="+mj-lt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dirty="0">
                <a:solidFill>
                  <a:srgbClr val="000000"/>
                </a:solidFill>
                <a:latin typeface="+mj-lt"/>
              </a:rPr>
              <a:t>János </a:t>
            </a: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Szentágothai</a:t>
            </a:r>
            <a:r>
              <a:rPr lang="hu-HU" sz="1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Neurosciences</a:t>
            </a:r>
            <a:r>
              <a:rPr lang="hu-HU" sz="1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Division</a:t>
            </a:r>
            <a:endParaRPr lang="hu-HU" sz="1400" b="1" dirty="0">
              <a:solidFill>
                <a:srgbClr val="000000"/>
              </a:solidFill>
              <a:latin typeface="+mj-lt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Molecular</a:t>
            </a:r>
            <a:r>
              <a:rPr lang="hu-HU" sz="1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Medicine</a:t>
            </a:r>
            <a:r>
              <a:rPr lang="hu-HU" sz="1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Division</a:t>
            </a:r>
            <a:endParaRPr lang="hu-HU" sz="1400" b="1" dirty="0">
              <a:solidFill>
                <a:srgbClr val="000000"/>
              </a:solidFill>
              <a:latin typeface="+mj-lt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Pathological</a:t>
            </a:r>
            <a:r>
              <a:rPr lang="hu-HU" sz="1400" b="1" dirty="0">
                <a:solidFill>
                  <a:srgbClr val="000000"/>
                </a:solidFill>
                <a:latin typeface="+mj-lt"/>
              </a:rPr>
              <a:t> and </a:t>
            </a: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Oncological</a:t>
            </a:r>
            <a:r>
              <a:rPr lang="hu-HU" sz="1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Division</a:t>
            </a:r>
            <a:endParaRPr lang="hu-HU" sz="1400" b="1" dirty="0">
              <a:solidFill>
                <a:srgbClr val="000000"/>
              </a:solidFill>
              <a:latin typeface="+mj-lt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dirty="0">
                <a:solidFill>
                  <a:srgbClr val="000000"/>
                </a:solidFill>
                <a:latin typeface="+mj-lt"/>
              </a:rPr>
              <a:t>Health </a:t>
            </a: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Sciences</a:t>
            </a:r>
            <a:r>
              <a:rPr lang="hu-HU" sz="1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hu-HU" sz="1400" b="1" dirty="0" err="1">
                <a:solidFill>
                  <a:srgbClr val="000000"/>
                </a:solidFill>
                <a:latin typeface="+mj-lt"/>
              </a:rPr>
              <a:t>Division</a:t>
            </a:r>
            <a:endParaRPr lang="hu-HU" sz="1400" b="1" dirty="0">
              <a:latin typeface="+mj-lt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sz="1400" b="1" dirty="0">
                <a:solidFill>
                  <a:srgbClr val="000000"/>
                </a:solidFill>
                <a:latin typeface="+mj-lt"/>
              </a:rPr>
              <a:t>John Von Neumann Data Science Division (accreditation in progress)</a:t>
            </a:r>
            <a:endParaRPr lang="hu-HU" sz="14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sz="1400" b="1" dirty="0"/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sz="1400" b="1" dirty="0"/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sz="1400" b="1" dirty="0"/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1400" b="1" kern="0" dirty="0">
              <a:solidFill>
                <a:srgbClr val="333333"/>
              </a:solidFill>
              <a:latin typeface="Arial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1400" b="1" kern="0" dirty="0">
              <a:solidFill>
                <a:srgbClr val="333333"/>
              </a:solidFill>
              <a:latin typeface="Arial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1400" b="1" kern="0" dirty="0">
              <a:solidFill>
                <a:srgbClr val="333333"/>
              </a:solidFill>
              <a:latin typeface="Arial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1400" b="1" kern="0" dirty="0">
              <a:solidFill>
                <a:srgbClr val="333333"/>
              </a:solidFill>
              <a:latin typeface="Arial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1400" b="1" kern="0" dirty="0">
              <a:solidFill>
                <a:srgbClr val="333333"/>
              </a:solidFill>
              <a:latin typeface="Arial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1800" b="1" kern="0" dirty="0">
              <a:solidFill>
                <a:srgbClr val="333333"/>
              </a:solidFill>
              <a:latin typeface="Arial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1800" b="1" kern="0" dirty="0">
              <a:solidFill>
                <a:srgbClr val="33333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1905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590550" y="395288"/>
            <a:ext cx="11145838" cy="1165225"/>
          </a:xfrm>
        </p:spPr>
        <p:txBody>
          <a:bodyPr tIns="4762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hu-HU" b="1" dirty="0">
                <a:solidFill>
                  <a:schemeClr val="accent2"/>
                </a:solidFill>
              </a:rPr>
              <a:t>Doctoral Office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08063" y="1728788"/>
            <a:ext cx="10367962" cy="4051300"/>
          </a:xfrm>
        </p:spPr>
        <p:txBody>
          <a:bodyPr tIns="28224"/>
          <a:lstStyle/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sz="2800" b="1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</p:txBody>
      </p:sp>
      <p:sp>
        <p:nvSpPr>
          <p:cNvPr id="2" name="Téglalap 1"/>
          <p:cNvSpPr/>
          <p:nvPr/>
        </p:nvSpPr>
        <p:spPr>
          <a:xfrm>
            <a:off x="2023009" y="977900"/>
            <a:ext cx="8280920" cy="5757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2800" b="1" kern="0" dirty="0">
              <a:solidFill>
                <a:srgbClr val="333333"/>
              </a:solidFill>
              <a:latin typeface="Arial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altLang="hu-HU" sz="2800" b="1" kern="0" dirty="0" err="1">
                <a:solidFill>
                  <a:srgbClr val="333333"/>
                </a:solidFill>
                <a:latin typeface="Arial"/>
              </a:rPr>
              <a:t>Academic</a:t>
            </a: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 </a:t>
            </a:r>
            <a:r>
              <a:rPr lang="hu-HU" altLang="hu-HU" sz="2800" b="1" kern="0" dirty="0" err="1">
                <a:solidFill>
                  <a:srgbClr val="333333"/>
                </a:solidFill>
                <a:latin typeface="Arial"/>
              </a:rPr>
              <a:t>Affairs</a:t>
            </a: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 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Online </a:t>
            </a:r>
            <a:r>
              <a:rPr lang="hu-HU" altLang="hu-HU" sz="2800" b="1" kern="0" dirty="0" err="1">
                <a:solidFill>
                  <a:srgbClr val="333333"/>
                </a:solidFill>
                <a:latin typeface="Arial"/>
              </a:rPr>
              <a:t>Administration</a:t>
            </a: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 </a:t>
            </a:r>
            <a:r>
              <a:rPr lang="hu-HU" altLang="hu-HU" sz="2800" b="1" kern="0" dirty="0">
                <a:solidFill>
                  <a:srgbClr val="333333"/>
                </a:solidFill>
                <a:latin typeface="Arial"/>
                <a:hlinkClick r:id="rId3"/>
              </a:rPr>
              <a:t>phd.titkarsag@semmelweis.hu</a:t>
            </a:r>
            <a:endParaRPr lang="hu-HU" altLang="hu-HU" sz="2800" b="1" kern="0" dirty="0">
              <a:solidFill>
                <a:srgbClr val="333333"/>
              </a:solidFill>
              <a:latin typeface="Arial"/>
            </a:endParaRPr>
          </a:p>
          <a:p>
            <a:pPr marL="107950" lvl="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altLang="hu-HU" sz="2800" b="1" kern="0" dirty="0" err="1">
                <a:solidFill>
                  <a:srgbClr val="333333"/>
                </a:solidFill>
                <a:latin typeface="Arial"/>
              </a:rPr>
              <a:t>By</a:t>
            </a: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 </a:t>
            </a:r>
            <a:r>
              <a:rPr lang="hu-HU" altLang="hu-HU" sz="2800" b="1" kern="0" dirty="0" err="1">
                <a:solidFill>
                  <a:srgbClr val="333333"/>
                </a:solidFill>
                <a:latin typeface="Arial"/>
              </a:rPr>
              <a:t>Phone</a:t>
            </a: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 </a:t>
            </a:r>
          </a:p>
          <a:p>
            <a:pPr marL="107950" lvl="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altLang="hu-HU" sz="2800" b="1" kern="0" dirty="0">
                <a:solidFill>
                  <a:srgbClr val="333333"/>
                </a:solidFill>
                <a:latin typeface="Arial"/>
              </a:rPr>
              <a:t>Contact Information on the Website</a:t>
            </a: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: </a:t>
            </a:r>
            <a:r>
              <a:rPr lang="hu-HU" altLang="hu-HU" sz="2800" b="1" kern="0" dirty="0">
                <a:solidFill>
                  <a:srgbClr val="333333"/>
                </a:solidFill>
                <a:latin typeface="Arial"/>
                <a:hlinkClick r:id="rId4"/>
              </a:rPr>
              <a:t>https://semmelweis.hu/phd/en/doctoral-office-hours/</a:t>
            </a:r>
            <a:endParaRPr lang="hu-HU" altLang="hu-HU" sz="2800" b="1" kern="0" dirty="0">
              <a:solidFill>
                <a:srgbClr val="333333"/>
              </a:solidFill>
              <a:latin typeface="Arial"/>
            </a:endParaRPr>
          </a:p>
          <a:p>
            <a:pPr marL="107950" lvl="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altLang="hu-HU" sz="2800" b="1" kern="0" dirty="0" err="1">
                <a:solidFill>
                  <a:srgbClr val="333333"/>
                </a:solidFill>
                <a:latin typeface="Arial"/>
              </a:rPr>
              <a:t>Tuesday</a:t>
            </a: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: 13.00-17.00</a:t>
            </a:r>
          </a:p>
          <a:p>
            <a:pPr marL="107950" lvl="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altLang="hu-HU" sz="2800" b="1" kern="0" dirty="0" err="1">
                <a:solidFill>
                  <a:srgbClr val="333333"/>
                </a:solidFill>
                <a:latin typeface="Arial"/>
              </a:rPr>
              <a:t>Thursday</a:t>
            </a: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: 13.00-16.00</a:t>
            </a:r>
          </a:p>
          <a:p>
            <a:pPr marL="107950" lvl="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 </a:t>
            </a:r>
            <a:r>
              <a:rPr lang="hu-HU" altLang="hu-HU" sz="2800" b="1" kern="0" dirty="0" err="1">
                <a:solidFill>
                  <a:srgbClr val="333333"/>
                </a:solidFill>
                <a:latin typeface="Arial"/>
              </a:rPr>
              <a:t>Friday</a:t>
            </a: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: 8.30-13.00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590550" y="395288"/>
            <a:ext cx="11145838" cy="1165225"/>
          </a:xfrm>
        </p:spPr>
        <p:txBody>
          <a:bodyPr tIns="4762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hu-HU" b="1" dirty="0" err="1">
                <a:solidFill>
                  <a:schemeClr val="accent2"/>
                </a:solidFill>
              </a:rPr>
              <a:t>Registration</a:t>
            </a:r>
            <a:endParaRPr lang="hu-HU" b="1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08063" y="1728788"/>
            <a:ext cx="10367962" cy="4051300"/>
          </a:xfrm>
        </p:spPr>
        <p:txBody>
          <a:bodyPr tIns="28224"/>
          <a:lstStyle/>
          <a:p>
            <a:pPr marL="431800" indent="-323850" algn="ctr" eaLnBrk="1">
              <a:buClrTx/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400" b="1" dirty="0" err="1"/>
              <a:t>Registration</a:t>
            </a:r>
            <a:r>
              <a:rPr lang="hu-HU" sz="2400" b="1" dirty="0"/>
              <a:t> in </a:t>
            </a:r>
            <a:r>
              <a:rPr lang="hu-HU" sz="2400" b="1" dirty="0" err="1"/>
              <a:t>the</a:t>
            </a:r>
            <a:r>
              <a:rPr lang="hu-HU" sz="2400" b="1" dirty="0"/>
              <a:t> Neptun System </a:t>
            </a:r>
            <a:r>
              <a:rPr lang="hu-HU" sz="2400" b="1" dirty="0" err="1"/>
              <a:t>by</a:t>
            </a:r>
            <a:r>
              <a:rPr lang="hu-HU" sz="2400" b="1" dirty="0"/>
              <a:t> </a:t>
            </a:r>
            <a:r>
              <a:rPr lang="hu-HU" sz="2400" b="1" dirty="0" err="1"/>
              <a:t>September</a:t>
            </a:r>
            <a:r>
              <a:rPr lang="hu-HU" sz="2400" b="1" dirty="0"/>
              <a:t> 6; </a:t>
            </a:r>
            <a:r>
              <a:rPr lang="hu-HU" sz="2400" b="1" dirty="0" err="1"/>
              <a:t>after</a:t>
            </a:r>
            <a:r>
              <a:rPr lang="hu-HU" sz="2400" b="1" dirty="0"/>
              <a:t> </a:t>
            </a:r>
            <a:r>
              <a:rPr lang="hu-HU" sz="2400" b="1" dirty="0" err="1"/>
              <a:t>that</a:t>
            </a:r>
            <a:r>
              <a:rPr lang="hu-HU" sz="2400" b="1" dirty="0"/>
              <a:t>, </a:t>
            </a:r>
            <a:r>
              <a:rPr lang="hu-HU" sz="2400" b="1" dirty="0" err="1"/>
              <a:t>late</a:t>
            </a:r>
            <a:r>
              <a:rPr lang="hu-HU" sz="2400" b="1" dirty="0"/>
              <a:t> </a:t>
            </a:r>
            <a:r>
              <a:rPr lang="hu-HU" sz="2400" b="1" dirty="0" err="1"/>
              <a:t>registration</a:t>
            </a:r>
            <a:r>
              <a:rPr lang="hu-HU" sz="2400" b="1" dirty="0"/>
              <a:t> is </a:t>
            </a:r>
            <a:r>
              <a:rPr lang="hu-HU" sz="2400" b="1" dirty="0" err="1"/>
              <a:t>subject</a:t>
            </a:r>
            <a:r>
              <a:rPr lang="hu-HU" sz="2400" b="1" dirty="0"/>
              <a:t> </a:t>
            </a:r>
            <a:r>
              <a:rPr lang="hu-HU" sz="2400" b="1" dirty="0" err="1"/>
              <a:t>to</a:t>
            </a:r>
            <a:r>
              <a:rPr lang="hu-HU" sz="2400" b="1" dirty="0"/>
              <a:t> a </a:t>
            </a:r>
            <a:r>
              <a:rPr lang="hu-HU" sz="2400" b="1" dirty="0" err="1"/>
              <a:t>fee</a:t>
            </a:r>
            <a:r>
              <a:rPr lang="hu-HU" sz="2400" b="1" dirty="0"/>
              <a:t> </a:t>
            </a:r>
          </a:p>
          <a:p>
            <a:pPr marL="431800" indent="-323850" algn="ctr" eaLnBrk="1">
              <a:buClrTx/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 </a:t>
            </a:r>
            <a:r>
              <a:rPr lang="hu-HU" sz="2400" b="1" dirty="0" err="1"/>
              <a:t>Submission</a:t>
            </a:r>
            <a:r>
              <a:rPr lang="hu-HU" sz="2400" b="1" dirty="0"/>
              <a:t> of </a:t>
            </a:r>
            <a:r>
              <a:rPr lang="hu-HU" sz="2400" b="1" dirty="0" err="1"/>
              <a:t>the</a:t>
            </a:r>
            <a:r>
              <a:rPr lang="hu-HU" sz="2400" b="1" dirty="0"/>
              <a:t> </a:t>
            </a:r>
            <a:r>
              <a:rPr lang="hu-HU" sz="2400" b="1" dirty="0" err="1"/>
              <a:t>Registration</a:t>
            </a:r>
            <a:r>
              <a:rPr lang="hu-HU" sz="2400" b="1" dirty="0"/>
              <a:t> </a:t>
            </a:r>
            <a:r>
              <a:rPr lang="hu-HU" sz="2400" b="1" dirty="0" err="1"/>
              <a:t>Form</a:t>
            </a:r>
            <a:endParaRPr lang="hu-HU" sz="2400" b="1" dirty="0"/>
          </a:p>
          <a:p>
            <a:pPr marL="431800" indent="-323850" algn="ctr" eaLnBrk="1">
              <a:buClrTx/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sz="2400" b="1" u="sng" dirty="0"/>
              <a:t>By registering, the student acknowledges that they are familiar with and will comply with the University’s and the doctoral </a:t>
            </a:r>
            <a:r>
              <a:rPr lang="en-US" sz="2400" b="1" u="sng" dirty="0" err="1"/>
              <a:t>programme’s</a:t>
            </a:r>
            <a:r>
              <a:rPr lang="en-US" sz="2400" b="1" u="sng" dirty="0"/>
              <a:t> applicable regulations (Doctoral Regulations – new version)</a:t>
            </a:r>
            <a:endParaRPr lang="hu-HU" sz="2400" b="1" u="sng" dirty="0"/>
          </a:p>
          <a:p>
            <a:pPr marL="431800" indent="-323850" algn="ctr" eaLnBrk="1">
              <a:buClrTx/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 </a:t>
            </a:r>
            <a:r>
              <a:rPr lang="hu-HU" sz="2400" b="1" dirty="0" err="1"/>
              <a:t>Submission</a:t>
            </a:r>
            <a:r>
              <a:rPr lang="hu-HU" sz="2400" b="1" dirty="0"/>
              <a:t> of </a:t>
            </a:r>
            <a:r>
              <a:rPr lang="hu-HU" sz="2400" b="1" dirty="0" err="1"/>
              <a:t>the</a:t>
            </a:r>
            <a:r>
              <a:rPr lang="hu-HU" sz="2400" b="1" dirty="0"/>
              <a:t> </a:t>
            </a:r>
            <a:r>
              <a:rPr lang="hu-HU" sz="2400" b="1" dirty="0" err="1"/>
              <a:t>Student</a:t>
            </a:r>
            <a:r>
              <a:rPr lang="hu-HU" sz="2400" b="1" dirty="0"/>
              <a:t> </a:t>
            </a:r>
            <a:r>
              <a:rPr lang="hu-HU" sz="2400" b="1" dirty="0" err="1"/>
              <a:t>Training</a:t>
            </a:r>
            <a:r>
              <a:rPr lang="hu-HU" sz="2400" b="1" dirty="0"/>
              <a:t> </a:t>
            </a:r>
            <a:r>
              <a:rPr lang="hu-HU" sz="2400" b="1" dirty="0" err="1"/>
              <a:t>Agreement</a:t>
            </a:r>
            <a:r>
              <a:rPr lang="hu-HU" sz="2400" b="1" dirty="0"/>
              <a:t> (in 2 </a:t>
            </a:r>
            <a:r>
              <a:rPr lang="hu-HU" sz="2400" b="1" dirty="0" err="1"/>
              <a:t>copies</a:t>
            </a:r>
            <a:r>
              <a:rPr lang="hu-HU" sz="2400" b="1" dirty="0"/>
              <a:t>)</a:t>
            </a:r>
          </a:p>
          <a:p>
            <a:pPr marL="431800" indent="-323850" algn="ctr" eaLnBrk="1">
              <a:buClrTx/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 </a:t>
            </a:r>
            <a:r>
              <a:rPr lang="hu-HU" sz="2400" b="1" dirty="0" err="1"/>
              <a:t>Diplomas</a:t>
            </a:r>
            <a:r>
              <a:rPr lang="hu-HU" sz="2400" b="1" dirty="0"/>
              <a:t>: </a:t>
            </a:r>
            <a:r>
              <a:rPr lang="hu-HU" sz="2400" b="1" dirty="0" err="1"/>
              <a:t>presentation</a:t>
            </a:r>
            <a:r>
              <a:rPr lang="hu-HU" sz="2400" b="1" dirty="0"/>
              <a:t> of </a:t>
            </a:r>
            <a:r>
              <a:rPr lang="hu-HU" sz="2400" b="1" dirty="0" err="1"/>
              <a:t>the</a:t>
            </a:r>
            <a:r>
              <a:rPr lang="hu-HU" sz="2400" b="1" dirty="0"/>
              <a:t> </a:t>
            </a:r>
            <a:r>
              <a:rPr lang="hu-HU" sz="2400" b="1" dirty="0" err="1"/>
              <a:t>original</a:t>
            </a:r>
            <a:r>
              <a:rPr lang="hu-HU" sz="2400" b="1" dirty="0"/>
              <a:t> </a:t>
            </a:r>
            <a:r>
              <a:rPr lang="hu-HU" sz="2400" b="1" dirty="0" err="1"/>
              <a:t>degree</a:t>
            </a:r>
            <a:r>
              <a:rPr lang="hu-HU" sz="2400" b="1" dirty="0"/>
              <a:t> </a:t>
            </a:r>
            <a:r>
              <a:rPr lang="hu-HU" sz="2400" b="1" dirty="0" err="1"/>
              <a:t>certificate</a:t>
            </a:r>
            <a:r>
              <a:rPr lang="hu-HU" sz="2400" b="1" dirty="0"/>
              <a:t> and </a:t>
            </a:r>
            <a:r>
              <a:rPr lang="hu-HU" sz="2400" b="1" dirty="0" err="1"/>
              <a:t>language</a:t>
            </a:r>
            <a:r>
              <a:rPr lang="hu-HU" sz="2400" b="1" dirty="0"/>
              <a:t> </a:t>
            </a:r>
            <a:r>
              <a:rPr lang="hu-HU" sz="2400" b="1" dirty="0" err="1"/>
              <a:t>examination</a:t>
            </a:r>
            <a:r>
              <a:rPr lang="hu-HU" sz="2400" b="1" dirty="0"/>
              <a:t> </a:t>
            </a:r>
            <a:r>
              <a:rPr lang="hu-HU" sz="2400" b="1" dirty="0" err="1"/>
              <a:t>certificate</a:t>
            </a:r>
            <a:r>
              <a:rPr lang="hu-HU" sz="2400" b="1" dirty="0"/>
              <a:t>(s), and </a:t>
            </a:r>
            <a:r>
              <a:rPr lang="hu-HU" sz="2400" b="1" dirty="0" err="1"/>
              <a:t>submission</a:t>
            </a:r>
            <a:r>
              <a:rPr lang="hu-HU" sz="2400" b="1" dirty="0"/>
              <a:t> of </a:t>
            </a:r>
            <a:r>
              <a:rPr lang="hu-HU" sz="2400" b="1" dirty="0" err="1"/>
              <a:t>copies</a:t>
            </a:r>
            <a:r>
              <a:rPr lang="hu-HU" sz="2400" b="1" dirty="0"/>
              <a:t> </a:t>
            </a:r>
            <a:r>
              <a:rPr lang="hu-HU" sz="2400" b="1" dirty="0" err="1"/>
              <a:t>thereof</a:t>
            </a:r>
            <a:endParaRPr lang="hu-HU" sz="2400" b="1" dirty="0"/>
          </a:p>
          <a:p>
            <a:pPr marL="431800" indent="-323850" algn="ctr" eaLnBrk="1">
              <a:buClrTx/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400" b="1" dirty="0" err="1"/>
              <a:t>Submission</a:t>
            </a:r>
            <a:r>
              <a:rPr lang="hu-HU" sz="2400" b="1" dirty="0"/>
              <a:t> of </a:t>
            </a:r>
            <a:r>
              <a:rPr lang="hu-HU" sz="2400" b="1" dirty="0" err="1"/>
              <a:t>the</a:t>
            </a:r>
            <a:r>
              <a:rPr lang="hu-HU" sz="2400" b="1" dirty="0"/>
              <a:t> </a:t>
            </a:r>
            <a:r>
              <a:rPr lang="hu-HU" sz="2400" b="1" dirty="0" err="1"/>
              <a:t>Original</a:t>
            </a:r>
            <a:r>
              <a:rPr lang="hu-HU" sz="2400" b="1" dirty="0"/>
              <a:t> </a:t>
            </a:r>
            <a:r>
              <a:rPr lang="hu-HU" sz="2400" b="1" dirty="0" err="1"/>
              <a:t>Certificate</a:t>
            </a:r>
            <a:r>
              <a:rPr lang="hu-HU" sz="2400" b="1" dirty="0"/>
              <a:t> of Good </a:t>
            </a:r>
            <a:r>
              <a:rPr lang="hu-HU" sz="2400" b="1" dirty="0" err="1"/>
              <a:t>Conduct</a:t>
            </a:r>
            <a:endParaRPr lang="hu-HU" sz="24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36F62E4-8D0E-6950-490C-85A4A776A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chemeClr val="accent2"/>
                </a:solidFill>
              </a:rPr>
              <a:t>MTMT </a:t>
            </a:r>
            <a:r>
              <a:rPr lang="hu-HU" b="1" dirty="0" err="1">
                <a:solidFill>
                  <a:schemeClr val="accent2"/>
                </a:solidFill>
              </a:rPr>
              <a:t>Registration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95B07BA-2B25-A5DA-83BF-712B227AD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856" y="1784771"/>
            <a:ext cx="10366375" cy="4049712"/>
          </a:xfrm>
        </p:spPr>
        <p:txBody>
          <a:bodyPr/>
          <a:lstStyle/>
          <a:p>
            <a:pPr algn="ctr"/>
            <a:r>
              <a:rPr lang="hu-HU" b="1" dirty="0"/>
              <a:t>The </a:t>
            </a:r>
            <a:r>
              <a:rPr lang="hu-HU" b="1" dirty="0" err="1"/>
              <a:t>possession</a:t>
            </a:r>
            <a:r>
              <a:rPr lang="hu-HU" b="1" dirty="0"/>
              <a:t> of an MTMT </a:t>
            </a:r>
            <a:r>
              <a:rPr lang="hu-HU" b="1" dirty="0" err="1"/>
              <a:t>identifier</a:t>
            </a:r>
            <a:r>
              <a:rPr lang="hu-HU" b="1" dirty="0"/>
              <a:t>, </a:t>
            </a:r>
            <a:r>
              <a:rPr lang="hu-HU" b="1" dirty="0" err="1"/>
              <a:t>which</a:t>
            </a:r>
            <a:r>
              <a:rPr lang="hu-HU" b="1" dirty="0"/>
              <a:t> </a:t>
            </a:r>
            <a:r>
              <a:rPr lang="hu-HU" b="1" dirty="0" err="1"/>
              <a:t>requires</a:t>
            </a:r>
            <a:r>
              <a:rPr lang="hu-HU" b="1" dirty="0"/>
              <a:t> MTMT </a:t>
            </a:r>
            <a:r>
              <a:rPr lang="hu-HU" b="1" dirty="0" err="1"/>
              <a:t>registration</a:t>
            </a:r>
            <a:r>
              <a:rPr lang="hu-HU" b="1" dirty="0"/>
              <a:t>, is a </a:t>
            </a:r>
            <a:r>
              <a:rPr lang="hu-HU" b="1" dirty="0" err="1"/>
              <a:t>prerequisite</a:t>
            </a:r>
            <a:r>
              <a:rPr lang="hu-HU" b="1" dirty="0"/>
              <a:t> for </a:t>
            </a:r>
            <a:r>
              <a:rPr lang="hu-HU" b="1" dirty="0" err="1"/>
              <a:t>enrolment</a:t>
            </a:r>
            <a:endParaRPr lang="hu-HU" b="1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have</a:t>
            </a:r>
            <a:r>
              <a:rPr lang="hu-HU" dirty="0"/>
              <a:t> </a:t>
            </a:r>
            <a:r>
              <a:rPr lang="hu-HU" dirty="0" err="1"/>
              <a:t>already</a:t>
            </a:r>
            <a:r>
              <a:rPr lang="hu-HU" dirty="0"/>
              <a:t> </a:t>
            </a:r>
            <a:r>
              <a:rPr lang="hu-HU" dirty="0" err="1"/>
              <a:t>registered</a:t>
            </a:r>
            <a:r>
              <a:rPr lang="hu-HU" dirty="0"/>
              <a:t>, </a:t>
            </a:r>
            <a:r>
              <a:rPr lang="hu-HU" dirty="0" err="1"/>
              <a:t>please</a:t>
            </a:r>
            <a:r>
              <a:rPr lang="hu-HU" dirty="0"/>
              <a:t> </a:t>
            </a:r>
            <a:r>
              <a:rPr lang="hu-HU" dirty="0" err="1"/>
              <a:t>check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Doctoral </a:t>
            </a:r>
            <a:r>
              <a:rPr lang="hu-HU" dirty="0" err="1"/>
              <a:t>School</a:t>
            </a:r>
            <a:r>
              <a:rPr lang="hu-HU" dirty="0"/>
              <a:t> is </a:t>
            </a:r>
            <a:r>
              <a:rPr lang="hu-HU" dirty="0" err="1"/>
              <a:t>also</a:t>
            </a:r>
            <a:r>
              <a:rPr lang="hu-HU" dirty="0"/>
              <a:t> </a:t>
            </a:r>
            <a:r>
              <a:rPr lang="hu-HU" dirty="0" err="1"/>
              <a:t>assigned</a:t>
            </a:r>
            <a:r>
              <a:rPr lang="hu-HU" dirty="0"/>
              <a:t> </a:t>
            </a:r>
            <a:r>
              <a:rPr lang="hu-HU" dirty="0" err="1"/>
              <a:t>as</a:t>
            </a:r>
            <a:r>
              <a:rPr lang="hu-HU" dirty="0"/>
              <a:t> </a:t>
            </a:r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workplace</a:t>
            </a:r>
            <a:r>
              <a:rPr lang="hu-HU" dirty="0"/>
              <a:t> </a:t>
            </a:r>
            <a:r>
              <a:rPr lang="hu-HU" dirty="0" err="1"/>
              <a:t>affiliation</a:t>
            </a:r>
            <a:endParaRPr lang="hu-HU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yet</a:t>
            </a:r>
            <a:r>
              <a:rPr lang="hu-HU" dirty="0"/>
              <a:t> </a:t>
            </a:r>
            <a:r>
              <a:rPr lang="hu-HU" dirty="0" err="1"/>
              <a:t>have</a:t>
            </a:r>
            <a:r>
              <a:rPr lang="hu-HU" dirty="0"/>
              <a:t> an MTMT </a:t>
            </a:r>
            <a:r>
              <a:rPr lang="hu-HU" dirty="0" err="1"/>
              <a:t>profile</a:t>
            </a:r>
            <a:r>
              <a:rPr lang="hu-HU" dirty="0"/>
              <a:t>,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information</a:t>
            </a:r>
            <a:r>
              <a:rPr lang="hu-HU" dirty="0"/>
              <a:t> </a:t>
            </a:r>
            <a:r>
              <a:rPr lang="hu-HU" dirty="0" err="1"/>
              <a:t>available</a:t>
            </a:r>
            <a:r>
              <a:rPr lang="hu-HU" dirty="0"/>
              <a:t> </a:t>
            </a:r>
            <a:r>
              <a:rPr lang="hu-HU" dirty="0" err="1"/>
              <a:t>at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link </a:t>
            </a:r>
            <a:r>
              <a:rPr lang="hu-HU" dirty="0" err="1"/>
              <a:t>below</a:t>
            </a:r>
            <a:r>
              <a:rPr lang="hu-HU" dirty="0"/>
              <a:t> </a:t>
            </a:r>
            <a:r>
              <a:rPr lang="hu-HU" dirty="0" err="1"/>
              <a:t>may</a:t>
            </a:r>
            <a:r>
              <a:rPr lang="hu-HU" dirty="0"/>
              <a:t> be </a:t>
            </a:r>
            <a:r>
              <a:rPr lang="hu-HU" dirty="0" err="1"/>
              <a:t>helpful</a:t>
            </a:r>
            <a:r>
              <a:rPr lang="hu-HU" dirty="0"/>
              <a:t>:</a:t>
            </a:r>
          </a:p>
          <a:p>
            <a:pPr marL="0" indent="0" algn="ctr"/>
            <a:r>
              <a:rPr lang="hu-HU" dirty="0">
                <a:hlinkClick r:id="rId2"/>
              </a:rPr>
              <a:t>https://lib.semmelweis.hu/phd_mtmt_registration</a:t>
            </a:r>
            <a:endParaRPr lang="hu-HU" dirty="0"/>
          </a:p>
          <a:p>
            <a:pPr marL="0" indent="0"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98526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590550" y="395288"/>
            <a:ext cx="11145838" cy="1165225"/>
          </a:xfrm>
        </p:spPr>
        <p:txBody>
          <a:bodyPr tIns="4762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hu-HU" b="1" dirty="0" err="1">
                <a:solidFill>
                  <a:schemeClr val="accent2"/>
                </a:solidFill>
              </a:rPr>
              <a:t>Course</a:t>
            </a:r>
            <a:r>
              <a:rPr lang="hu-HU" b="1" dirty="0">
                <a:solidFill>
                  <a:schemeClr val="accent2"/>
                </a:solidFill>
              </a:rPr>
              <a:t> </a:t>
            </a:r>
            <a:r>
              <a:rPr lang="hu-HU" b="1" dirty="0" err="1">
                <a:solidFill>
                  <a:schemeClr val="accent2"/>
                </a:solidFill>
              </a:rPr>
              <a:t>Registration</a:t>
            </a:r>
            <a:r>
              <a:rPr lang="hu-HU" b="1" dirty="0">
                <a:solidFill>
                  <a:schemeClr val="accent2"/>
                </a:solidFill>
              </a:rPr>
              <a:t> I.</a:t>
            </a:r>
            <a:endParaRPr lang="hu-HU" dirty="0">
              <a:solidFill>
                <a:schemeClr val="accent2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08063" y="1852160"/>
            <a:ext cx="10367962" cy="5075237"/>
          </a:xfrm>
        </p:spPr>
        <p:txBody>
          <a:bodyPr tIns="28224"/>
          <a:lstStyle/>
          <a:p>
            <a:pPr marL="431800" indent="-32385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b="1" dirty="0" err="1"/>
              <a:t>Course</a:t>
            </a:r>
            <a:r>
              <a:rPr lang="hu-HU" b="1" dirty="0"/>
              <a:t> </a:t>
            </a:r>
            <a:r>
              <a:rPr lang="hu-HU" b="1" dirty="0" err="1"/>
              <a:t>Registration</a:t>
            </a:r>
            <a:r>
              <a:rPr lang="hu-HU" b="1" dirty="0"/>
              <a:t>: </a:t>
            </a:r>
            <a:r>
              <a:rPr lang="hu-HU" b="1" dirty="0" err="1"/>
              <a:t>by</a:t>
            </a:r>
            <a:r>
              <a:rPr lang="hu-HU" b="1" dirty="0"/>
              <a:t> </a:t>
            </a:r>
            <a:r>
              <a:rPr lang="hu-HU" b="1" dirty="0" err="1"/>
              <a:t>September</a:t>
            </a:r>
            <a:r>
              <a:rPr lang="hu-HU" b="1" dirty="0"/>
              <a:t> 6, 2026; a </a:t>
            </a:r>
            <a:r>
              <a:rPr lang="hu-HU" b="1" dirty="0" err="1"/>
              <a:t>late</a:t>
            </a:r>
            <a:r>
              <a:rPr lang="hu-HU" b="1" dirty="0"/>
              <a:t> </a:t>
            </a:r>
            <a:r>
              <a:rPr lang="hu-HU" b="1" dirty="0" err="1"/>
              <a:t>registration</a:t>
            </a:r>
            <a:r>
              <a:rPr lang="hu-HU" b="1" dirty="0"/>
              <a:t> </a:t>
            </a:r>
            <a:r>
              <a:rPr lang="hu-HU" b="1" dirty="0" err="1"/>
              <a:t>fee</a:t>
            </a:r>
            <a:r>
              <a:rPr lang="hu-HU" b="1" dirty="0"/>
              <a:t> </a:t>
            </a:r>
            <a:r>
              <a:rPr lang="hu-HU" b="1" dirty="0" err="1"/>
              <a:t>applies</a:t>
            </a:r>
            <a:r>
              <a:rPr lang="hu-HU" b="1" dirty="0"/>
              <a:t> </a:t>
            </a:r>
            <a:r>
              <a:rPr lang="hu-HU" b="1" dirty="0" err="1"/>
              <a:t>thereafter</a:t>
            </a:r>
            <a:endParaRPr lang="hu-HU" b="1" dirty="0"/>
          </a:p>
          <a:p>
            <a:pPr marL="431800" indent="-32385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b="1" dirty="0" err="1"/>
              <a:t>Two</a:t>
            </a:r>
            <a:r>
              <a:rPr lang="hu-HU" b="1" dirty="0"/>
              <a:t>-Year </a:t>
            </a:r>
            <a:r>
              <a:rPr lang="hu-HU" b="1" dirty="0" err="1"/>
              <a:t>Course</a:t>
            </a:r>
            <a:r>
              <a:rPr lang="hu-HU" b="1" dirty="0"/>
              <a:t> </a:t>
            </a:r>
            <a:r>
              <a:rPr lang="hu-HU" b="1" dirty="0" err="1"/>
              <a:t>Plan</a:t>
            </a:r>
            <a:r>
              <a:rPr lang="hu-HU" b="1" dirty="0"/>
              <a:t>: </a:t>
            </a:r>
            <a:r>
              <a:rPr lang="hu-HU" b="1" dirty="0" err="1"/>
              <a:t>Available</a:t>
            </a:r>
            <a:r>
              <a:rPr lang="hu-HU" b="1" dirty="0"/>
              <a:t> </a:t>
            </a:r>
            <a:r>
              <a:rPr lang="hu-HU" b="1" dirty="0" err="1"/>
              <a:t>on</a:t>
            </a:r>
            <a:r>
              <a:rPr lang="hu-HU" b="1" dirty="0"/>
              <a:t> </a:t>
            </a:r>
            <a:r>
              <a:rPr lang="hu-HU" b="1" dirty="0" err="1"/>
              <a:t>the</a:t>
            </a:r>
            <a:r>
              <a:rPr lang="hu-HU" b="1" dirty="0"/>
              <a:t> Doctoral </a:t>
            </a:r>
            <a:r>
              <a:rPr lang="hu-HU" b="1" dirty="0" err="1"/>
              <a:t>Divisions</a:t>
            </a:r>
            <a:r>
              <a:rPr lang="hu-HU" b="1" dirty="0"/>
              <a:t>’ </a:t>
            </a:r>
            <a:r>
              <a:rPr lang="hu-HU" b="1" dirty="0" err="1"/>
              <a:t>Websites</a:t>
            </a:r>
            <a:endParaRPr lang="hu-HU" sz="2800" b="1" dirty="0"/>
          </a:p>
          <a:p>
            <a:pPr marL="107950" indent="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b="1" dirty="0" err="1"/>
              <a:t>Some</a:t>
            </a:r>
            <a:r>
              <a:rPr lang="hu-HU" b="1" dirty="0"/>
              <a:t> Doctoral </a:t>
            </a:r>
            <a:r>
              <a:rPr lang="hu-HU" b="1" dirty="0" err="1"/>
              <a:t>Divisions</a:t>
            </a:r>
            <a:r>
              <a:rPr lang="hu-HU" b="1" dirty="0"/>
              <a:t> </a:t>
            </a:r>
            <a:r>
              <a:rPr lang="hu-HU" b="1" dirty="0" err="1"/>
              <a:t>may</a:t>
            </a:r>
            <a:r>
              <a:rPr lang="hu-HU" b="1" dirty="0"/>
              <a:t> </a:t>
            </a:r>
            <a:r>
              <a:rPr lang="hu-HU" b="1" dirty="0" err="1"/>
              <a:t>require</a:t>
            </a:r>
            <a:r>
              <a:rPr lang="hu-HU" b="1" dirty="0"/>
              <a:t> </a:t>
            </a:r>
            <a:r>
              <a:rPr lang="hu-HU" b="1" dirty="0" err="1"/>
              <a:t>preparatory</a:t>
            </a:r>
            <a:r>
              <a:rPr lang="hu-HU" b="1" dirty="0"/>
              <a:t> </a:t>
            </a:r>
            <a:r>
              <a:rPr lang="hu-HU" b="1" dirty="0" err="1"/>
              <a:t>courses</a:t>
            </a:r>
            <a:r>
              <a:rPr lang="hu-HU" b="1" dirty="0"/>
              <a:t>; </a:t>
            </a:r>
            <a:r>
              <a:rPr lang="hu-HU" b="1" dirty="0" err="1"/>
              <a:t>these</a:t>
            </a:r>
            <a:r>
              <a:rPr lang="hu-HU" b="1" dirty="0"/>
              <a:t> </a:t>
            </a:r>
            <a:r>
              <a:rPr lang="hu-HU" b="1" dirty="0" err="1"/>
              <a:t>are</a:t>
            </a:r>
            <a:r>
              <a:rPr lang="hu-HU" b="1" dirty="0"/>
              <a:t> </a:t>
            </a:r>
            <a:r>
              <a:rPr lang="hu-HU" b="1" dirty="0" err="1"/>
              <a:t>mandatory</a:t>
            </a:r>
            <a:r>
              <a:rPr lang="hu-HU" b="1" dirty="0"/>
              <a:t>, and </a:t>
            </a:r>
            <a:r>
              <a:rPr lang="hu-HU" b="1" dirty="0" err="1"/>
              <a:t>course</a:t>
            </a:r>
            <a:r>
              <a:rPr lang="hu-HU" b="1" dirty="0"/>
              <a:t> </a:t>
            </a:r>
            <a:r>
              <a:rPr lang="hu-HU" b="1" dirty="0" err="1"/>
              <a:t>registration</a:t>
            </a:r>
            <a:r>
              <a:rPr lang="hu-HU" b="1" dirty="0"/>
              <a:t> </a:t>
            </a:r>
            <a:r>
              <a:rPr lang="hu-HU" b="1" dirty="0" err="1"/>
              <a:t>should</a:t>
            </a:r>
            <a:r>
              <a:rPr lang="hu-HU" b="1" dirty="0"/>
              <a:t> be </a:t>
            </a:r>
            <a:r>
              <a:rPr lang="hu-HU" b="1" dirty="0" err="1"/>
              <a:t>arranged</a:t>
            </a:r>
            <a:r>
              <a:rPr lang="hu-HU" b="1" dirty="0"/>
              <a:t> in </a:t>
            </a:r>
            <a:r>
              <a:rPr lang="hu-HU" b="1" dirty="0" err="1"/>
              <a:t>consultation</a:t>
            </a:r>
            <a:r>
              <a:rPr lang="hu-HU" b="1" dirty="0"/>
              <a:t> </a:t>
            </a:r>
            <a:r>
              <a:rPr lang="hu-HU" b="1" dirty="0" err="1"/>
              <a:t>with</a:t>
            </a:r>
            <a:r>
              <a:rPr lang="hu-HU" b="1" dirty="0"/>
              <a:t> </a:t>
            </a:r>
            <a:r>
              <a:rPr lang="hu-HU" b="1" dirty="0" err="1"/>
              <a:t>the</a:t>
            </a:r>
            <a:r>
              <a:rPr lang="hu-HU" b="1" dirty="0"/>
              <a:t> </a:t>
            </a:r>
            <a:r>
              <a:rPr lang="hu-HU" b="1" dirty="0" err="1"/>
              <a:t>supervisor</a:t>
            </a:r>
            <a:endParaRPr lang="hu-HU" b="1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hu-HU" b="1" dirty="0" err="1">
                <a:solidFill>
                  <a:schemeClr val="accent2"/>
                </a:solidFill>
              </a:rPr>
              <a:t>Course</a:t>
            </a:r>
            <a:r>
              <a:rPr lang="hu-HU" b="1" dirty="0">
                <a:solidFill>
                  <a:schemeClr val="accent2"/>
                </a:solidFill>
              </a:rPr>
              <a:t> </a:t>
            </a:r>
            <a:r>
              <a:rPr lang="hu-HU" b="1" dirty="0" err="1">
                <a:solidFill>
                  <a:schemeClr val="accent2"/>
                </a:solidFill>
              </a:rPr>
              <a:t>Registration</a:t>
            </a:r>
            <a:r>
              <a:rPr lang="hu-HU" b="1" dirty="0">
                <a:solidFill>
                  <a:schemeClr val="accent2"/>
                </a:solidFill>
              </a:rPr>
              <a:t> II.</a:t>
            </a:r>
          </a:p>
        </p:txBody>
      </p:sp>
      <p:sp>
        <p:nvSpPr>
          <p:cNvPr id="6147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b="1" dirty="0" err="1"/>
              <a:t>Academic</a:t>
            </a:r>
            <a:r>
              <a:rPr lang="hu-HU" b="1" dirty="0"/>
              <a:t> </a:t>
            </a:r>
            <a:r>
              <a:rPr lang="hu-HU" b="1" dirty="0" err="1"/>
              <a:t>Credits</a:t>
            </a:r>
            <a:r>
              <a:rPr lang="hu-HU" b="1" dirty="0"/>
              <a:t>: </a:t>
            </a:r>
          </a:p>
          <a:p>
            <a:pPr marL="107950" indent="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400" b="1" dirty="0"/>
              <a:t>A </a:t>
            </a:r>
            <a:r>
              <a:rPr lang="hu-HU" sz="2400" b="1" dirty="0" err="1"/>
              <a:t>total</a:t>
            </a:r>
            <a:r>
              <a:rPr lang="hu-HU" sz="2400" b="1" dirty="0"/>
              <a:t> of 16 </a:t>
            </a:r>
            <a:r>
              <a:rPr lang="hu-HU" sz="2400" b="1" dirty="0" err="1"/>
              <a:t>academic</a:t>
            </a:r>
            <a:r>
              <a:rPr lang="hu-HU" sz="2400" b="1" dirty="0"/>
              <a:t> </a:t>
            </a:r>
            <a:r>
              <a:rPr lang="hu-HU" sz="2400" b="1" dirty="0" err="1"/>
              <a:t>credits</a:t>
            </a:r>
            <a:r>
              <a:rPr lang="hu-HU" sz="2400" b="1" dirty="0"/>
              <a:t> must be </a:t>
            </a:r>
            <a:r>
              <a:rPr lang="hu-HU" sz="2400" b="1" dirty="0" err="1"/>
              <a:t>earned</a:t>
            </a:r>
            <a:r>
              <a:rPr lang="hu-HU" sz="2400" b="1" dirty="0"/>
              <a:t> </a:t>
            </a:r>
            <a:r>
              <a:rPr lang="hu-HU" sz="2400" b="1" dirty="0" err="1"/>
              <a:t>during</a:t>
            </a:r>
            <a:r>
              <a:rPr lang="hu-HU" sz="2400" b="1" dirty="0"/>
              <a:t> </a:t>
            </a:r>
            <a:r>
              <a:rPr lang="hu-HU" sz="2400" b="1" dirty="0" err="1"/>
              <a:t>the</a:t>
            </a:r>
            <a:r>
              <a:rPr lang="hu-HU" sz="2400" b="1" dirty="0"/>
              <a:t> </a:t>
            </a:r>
            <a:r>
              <a:rPr lang="hu-HU" sz="2400" b="1" dirty="0" err="1"/>
              <a:t>programme</a:t>
            </a:r>
            <a:r>
              <a:rPr lang="hu-HU" sz="2400" b="1" dirty="0"/>
              <a:t>, </a:t>
            </a:r>
            <a:r>
              <a:rPr lang="hu-HU" sz="2400" b="1" dirty="0" err="1"/>
              <a:t>including</a:t>
            </a:r>
            <a:r>
              <a:rPr lang="hu-HU" sz="2400" b="1" dirty="0"/>
              <a:t> 8 </a:t>
            </a:r>
            <a:r>
              <a:rPr lang="hu-HU" sz="2400" b="1" dirty="0" err="1"/>
              <a:t>credits</a:t>
            </a:r>
            <a:r>
              <a:rPr lang="hu-HU" sz="2400" b="1" dirty="0"/>
              <a:t> </a:t>
            </a:r>
            <a:r>
              <a:rPr lang="hu-HU" sz="2400" b="1" dirty="0" err="1"/>
              <a:t>from</a:t>
            </a:r>
            <a:r>
              <a:rPr lang="hu-HU" sz="2400" b="1" dirty="0"/>
              <a:t> </a:t>
            </a:r>
            <a:r>
              <a:rPr lang="hu-HU" sz="2400" b="1" dirty="0" err="1"/>
              <a:t>compulsory</a:t>
            </a:r>
            <a:r>
              <a:rPr lang="hu-HU" sz="2400" b="1" dirty="0"/>
              <a:t> </a:t>
            </a:r>
            <a:r>
              <a:rPr lang="hu-HU" sz="2400" b="1" dirty="0" err="1"/>
              <a:t>elective</a:t>
            </a:r>
            <a:r>
              <a:rPr lang="hu-HU" sz="2400" b="1" dirty="0"/>
              <a:t> </a:t>
            </a:r>
            <a:r>
              <a:rPr lang="hu-HU" sz="2400" b="1" dirty="0" err="1"/>
              <a:t>courses</a:t>
            </a:r>
            <a:r>
              <a:rPr lang="hu-HU" sz="2400" b="1" dirty="0"/>
              <a:t> </a:t>
            </a:r>
          </a:p>
          <a:p>
            <a:pPr marL="107950" indent="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400" b="1" dirty="0"/>
              <a:t>(</a:t>
            </a:r>
            <a:r>
              <a:rPr lang="en-US" sz="2400" b="1" dirty="0"/>
              <a:t>Code available on the Doctoral School’s website: 00…-KV</a:t>
            </a:r>
            <a:endParaRPr lang="hu-HU" sz="2400" b="1" dirty="0"/>
          </a:p>
          <a:p>
            <a:pPr marL="107950" indent="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400" b="1" dirty="0"/>
              <a:t>In Neptun: DI00…KV)</a:t>
            </a:r>
          </a:p>
          <a:p>
            <a:pPr marL="431800" indent="-32385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sz="2800" b="1" dirty="0"/>
              <a:t>Recognition of credits earned through external courses:</a:t>
            </a:r>
            <a:endParaRPr lang="hu-HU" sz="2800" b="1" dirty="0"/>
          </a:p>
          <a:p>
            <a:pPr marL="107950" indent="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sz="2400" b="1" dirty="0"/>
              <a:t>Submit an application by email to the Doctoral Office, attaching proof of completion of the external course, the course description, and a supervisor’s statement confirming that the course is related to the student's research topic (Doctoral Regulations)</a:t>
            </a:r>
            <a:endParaRPr lang="hu-HU" sz="2400" b="1" dirty="0"/>
          </a:p>
          <a:p>
            <a:pPr marL="431800" indent="-32385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590550" y="395288"/>
            <a:ext cx="11145838" cy="1165225"/>
          </a:xfrm>
        </p:spPr>
        <p:txBody>
          <a:bodyPr tIns="4762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hu-HU" b="1" dirty="0" err="1">
                <a:solidFill>
                  <a:schemeClr val="accent2"/>
                </a:solidFill>
              </a:rPr>
              <a:t>Credits</a:t>
            </a:r>
            <a:r>
              <a:rPr lang="hu-HU" b="1" dirty="0"/>
              <a:t> 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07468" y="1691506"/>
            <a:ext cx="10367962" cy="4051300"/>
          </a:xfrm>
        </p:spPr>
        <p:txBody>
          <a:bodyPr tIns="28224"/>
          <a:lstStyle/>
          <a:p>
            <a:pPr marL="431800" indent="-32385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sz="2800" b="1" dirty="0"/>
          </a:p>
          <a:p>
            <a:pPr marL="431800" indent="-32385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b="1" dirty="0"/>
              <a:t>Confirmation in Neptun at the End of the Semester</a:t>
            </a:r>
            <a:r>
              <a:rPr lang="hu-HU" b="1" dirty="0"/>
              <a:t>:</a:t>
            </a:r>
          </a:p>
          <a:p>
            <a:pPr marL="431800" indent="-323850" algn="ctr" eaLnBrk="1">
              <a:buClrTx/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 err="1"/>
              <a:t>Academic</a:t>
            </a:r>
            <a:r>
              <a:rPr lang="hu-HU" sz="2800" b="1" dirty="0"/>
              <a:t> </a:t>
            </a:r>
            <a:r>
              <a:rPr lang="hu-HU" sz="2800" b="1" dirty="0" err="1"/>
              <a:t>credits</a:t>
            </a:r>
            <a:r>
              <a:rPr lang="hu-HU" sz="2800" b="1" dirty="0"/>
              <a:t>: </a:t>
            </a:r>
            <a:r>
              <a:rPr lang="hu-HU" sz="2800" b="1" dirty="0" err="1"/>
              <a:t>course</a:t>
            </a:r>
            <a:r>
              <a:rPr lang="hu-HU" sz="2800" b="1" dirty="0"/>
              <a:t> </a:t>
            </a:r>
            <a:r>
              <a:rPr lang="hu-HU" sz="2800" b="1" dirty="0" err="1"/>
              <a:t>instructors</a:t>
            </a:r>
            <a:endParaRPr lang="hu-HU" sz="2800" b="1" dirty="0"/>
          </a:p>
          <a:p>
            <a:pPr marL="431800" indent="-323850" algn="ctr" eaLnBrk="1">
              <a:buClrTx/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sz="2800" b="1" dirty="0"/>
              <a:t>Research progress: to be signed by the supervisor; under the new Higher Education Act, failure to meet the requirements may result in reclassification</a:t>
            </a:r>
            <a:endParaRPr lang="hu-HU" sz="2800" b="1" dirty="0"/>
          </a:p>
          <a:p>
            <a:pPr marL="431800" indent="-323850" algn="ctr" eaLnBrk="1">
              <a:buClrTx/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n-US" sz="2800" b="1" dirty="0"/>
              <a:t>Please always check the credits recorded in Neptun</a:t>
            </a:r>
            <a:endParaRPr lang="hu-HU" sz="2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590550" y="395288"/>
            <a:ext cx="11145838" cy="1165225"/>
          </a:xfrm>
        </p:spPr>
        <p:txBody>
          <a:bodyPr tIns="4762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hu-HU" b="1" dirty="0" err="1">
                <a:solidFill>
                  <a:schemeClr val="accent2"/>
                </a:solidFill>
              </a:rPr>
              <a:t>Scholarship</a:t>
            </a:r>
            <a:endParaRPr lang="hu-HU" b="1" dirty="0">
              <a:solidFill>
                <a:schemeClr val="accent2"/>
              </a:solidFill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08063" y="1728788"/>
            <a:ext cx="10367962" cy="4051300"/>
          </a:xfrm>
        </p:spPr>
        <p:txBody>
          <a:bodyPr tIns="28224"/>
          <a:lstStyle/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b="1" dirty="0" err="1"/>
              <a:t>Important</a:t>
            </a:r>
            <a:r>
              <a:rPr lang="hu-HU" b="1" dirty="0"/>
              <a:t> for </a:t>
            </a:r>
            <a:r>
              <a:rPr lang="hu-HU" b="1" dirty="0" err="1"/>
              <a:t>Scholarship</a:t>
            </a:r>
            <a:r>
              <a:rPr lang="hu-HU" b="1" dirty="0"/>
              <a:t> </a:t>
            </a:r>
            <a:r>
              <a:rPr lang="hu-HU" b="1" dirty="0" err="1"/>
              <a:t>Payments</a:t>
            </a:r>
            <a:endParaRPr lang="hu-HU" b="1" dirty="0"/>
          </a:p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400" b="1" dirty="0"/>
              <a:t> </a:t>
            </a:r>
            <a:r>
              <a:rPr lang="en-US" sz="2400" b="1" dirty="0"/>
              <a:t>To be entered by the student in </a:t>
            </a:r>
            <a:r>
              <a:rPr lang="hu-HU" sz="2400" b="1" dirty="0"/>
              <a:t>Neptun</a:t>
            </a:r>
            <a:r>
              <a:rPr lang="en-US" sz="2400" b="1" dirty="0"/>
              <a:t>:</a:t>
            </a:r>
            <a:endParaRPr lang="hu-HU" sz="2400" b="1" dirty="0"/>
          </a:p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400" b="1" dirty="0"/>
              <a:t> </a:t>
            </a:r>
            <a:r>
              <a:rPr lang="en-US" sz="2400" b="1" dirty="0"/>
              <a:t>tax identification number, social security number (TAJ), bank account number addresses (permanent address, residence address, mailing address, telephone number, email address)</a:t>
            </a:r>
            <a:r>
              <a:rPr lang="hu-HU" sz="2400" b="1" dirty="0"/>
              <a:t> </a:t>
            </a:r>
          </a:p>
          <a:p>
            <a:pPr marL="431800" indent="-32385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sz="1600" b="1" dirty="0"/>
          </a:p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I.  </a:t>
            </a:r>
            <a:r>
              <a:rPr lang="hu-HU" sz="2800" b="1" dirty="0" err="1"/>
              <a:t>Semester</a:t>
            </a:r>
            <a:r>
              <a:rPr lang="hu-HU" sz="2800" b="1" dirty="0"/>
              <a:t>: </a:t>
            </a:r>
            <a:r>
              <a:rPr lang="hu-HU" sz="2800" b="1" dirty="0" err="1"/>
              <a:t>September</a:t>
            </a:r>
            <a:r>
              <a:rPr lang="hu-HU" sz="2800" b="1" dirty="0"/>
              <a:t> 1 - </a:t>
            </a:r>
            <a:r>
              <a:rPr lang="hu-HU" sz="2800" b="1" dirty="0" err="1"/>
              <a:t>January</a:t>
            </a:r>
            <a:r>
              <a:rPr lang="hu-HU" sz="2800" b="1" dirty="0"/>
              <a:t> 31</a:t>
            </a:r>
          </a:p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(</a:t>
            </a:r>
            <a:r>
              <a:rPr lang="en-US" sz="2800" b="1" dirty="0"/>
              <a:t>The University can transfer September scholarship payments only at the beginning of October</a:t>
            </a:r>
            <a:endParaRPr lang="hu-HU" sz="2800" b="1" dirty="0"/>
          </a:p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II. </a:t>
            </a:r>
            <a:r>
              <a:rPr lang="hu-HU" sz="2800" b="1" dirty="0" err="1"/>
              <a:t>Semester</a:t>
            </a:r>
            <a:r>
              <a:rPr lang="hu-HU" sz="2800" b="1" dirty="0"/>
              <a:t>: </a:t>
            </a:r>
            <a:r>
              <a:rPr lang="hu-HU" sz="2800" b="1" dirty="0" err="1"/>
              <a:t>February</a:t>
            </a:r>
            <a:r>
              <a:rPr lang="hu-HU" sz="2800" b="1" dirty="0"/>
              <a:t> 1 - August 31 </a:t>
            </a:r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2519636" y="977900"/>
            <a:ext cx="2627312" cy="546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8224" rIns="0" bIns="0"/>
          <a:lstStyle/>
          <a:p>
            <a:pPr marL="431800" indent="-323850">
              <a:spcAft>
                <a:spcPts val="1425"/>
              </a:spcAft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</a:tabLst>
            </a:pPr>
            <a:endParaRPr lang="hu-HU" sz="3200">
              <a:solidFill>
                <a:srgbClr val="333333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E9D9BB-985B-3EF7-0FB8-4E2EA8F37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>
                <a:solidFill>
                  <a:schemeClr val="accent2"/>
                </a:solidFill>
              </a:rPr>
              <a:t>Tuition</a:t>
            </a:r>
            <a:r>
              <a:rPr lang="hu-HU" b="1" dirty="0">
                <a:solidFill>
                  <a:schemeClr val="accent2"/>
                </a:solidFill>
              </a:rPr>
              <a:t> </a:t>
            </a:r>
            <a:r>
              <a:rPr lang="hu-HU" b="1" dirty="0" err="1">
                <a:solidFill>
                  <a:schemeClr val="accent2"/>
                </a:solidFill>
              </a:rPr>
              <a:t>Fee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6CE99A1-4860-987D-4AAD-2DFCA1804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487" y="1791153"/>
            <a:ext cx="10366375" cy="4049712"/>
          </a:xfrm>
        </p:spPr>
        <p:txBody>
          <a:bodyPr/>
          <a:lstStyle/>
          <a:p>
            <a:pPr algn="ctr">
              <a:buFont typeface="Arial" charset="0"/>
              <a:buChar char="•"/>
            </a:pPr>
            <a:r>
              <a:rPr lang="hu-HU" altLang="hu-HU" sz="2800" b="1" dirty="0" err="1"/>
              <a:t>costs</a:t>
            </a:r>
            <a:r>
              <a:rPr lang="hu-HU" altLang="hu-HU" sz="2800" b="1" dirty="0"/>
              <a:t> </a:t>
            </a:r>
            <a:r>
              <a:rPr lang="hu-HU" altLang="hu-HU" sz="2800" b="1" dirty="0" err="1"/>
              <a:t>due</a:t>
            </a:r>
            <a:r>
              <a:rPr lang="hu-HU" altLang="hu-HU" sz="2800" b="1" dirty="0"/>
              <a:t> </a:t>
            </a:r>
            <a:r>
              <a:rPr lang="hu-HU" altLang="hu-HU" sz="2800" b="1" dirty="0" err="1"/>
              <a:t>to</a:t>
            </a:r>
            <a:r>
              <a:rPr lang="hu-HU" altLang="hu-HU" sz="2800" b="1" dirty="0"/>
              <a:t> </a:t>
            </a:r>
            <a:r>
              <a:rPr lang="hu-HU" altLang="hu-HU" sz="2800" b="1" dirty="0" err="1"/>
              <a:t>the</a:t>
            </a:r>
            <a:r>
              <a:rPr lang="hu-HU" altLang="hu-HU" sz="2800" b="1" dirty="0"/>
              <a:t> </a:t>
            </a:r>
            <a:r>
              <a:rPr lang="hu-HU" altLang="hu-HU" sz="2800" b="1" dirty="0" err="1"/>
              <a:t>contracts</a:t>
            </a:r>
            <a:endParaRPr lang="hu-HU" altLang="hu-HU" sz="2800" b="1" dirty="0"/>
          </a:p>
          <a:p>
            <a:pPr algn="ctr">
              <a:buFont typeface="Arial" charset="0"/>
              <a:buChar char="•"/>
            </a:pPr>
            <a:r>
              <a:rPr lang="hu-HU" altLang="hu-HU" sz="2800" b="1" dirty="0"/>
              <a:t>minimum 20% (</a:t>
            </a:r>
            <a:r>
              <a:rPr lang="hu-HU" sz="2800" b="1" dirty="0" err="1"/>
              <a:t>Reduced</a:t>
            </a:r>
            <a:r>
              <a:rPr lang="hu-HU" sz="2800" b="1" dirty="0"/>
              <a:t> </a:t>
            </a:r>
            <a:r>
              <a:rPr lang="hu-HU" sz="2800" b="1" dirty="0" err="1"/>
              <a:t>Tuition</a:t>
            </a:r>
            <a:r>
              <a:rPr lang="hu-HU" sz="2800" b="1" dirty="0"/>
              <a:t> </a:t>
            </a:r>
            <a:r>
              <a:rPr lang="hu-HU" sz="2800" b="1" dirty="0" err="1"/>
              <a:t>Fee</a:t>
            </a:r>
            <a:r>
              <a:rPr lang="hu-HU" sz="2800" b="1" dirty="0"/>
              <a:t> </a:t>
            </a:r>
            <a:r>
              <a:rPr lang="hu-HU" sz="2800" b="1" dirty="0" err="1"/>
              <a:t>Based</a:t>
            </a:r>
            <a:r>
              <a:rPr lang="hu-HU" sz="2800" b="1" dirty="0"/>
              <a:t> </a:t>
            </a:r>
            <a:r>
              <a:rPr lang="hu-HU" sz="2800" b="1" dirty="0" err="1"/>
              <a:t>on</a:t>
            </a:r>
            <a:r>
              <a:rPr lang="hu-HU" sz="2800" b="1" dirty="0"/>
              <a:t> a </a:t>
            </a:r>
            <a:r>
              <a:rPr lang="hu-HU" sz="2800" b="1" dirty="0" err="1"/>
              <a:t>Cooperation</a:t>
            </a:r>
            <a:r>
              <a:rPr lang="hu-HU" sz="2800" b="1" dirty="0"/>
              <a:t> </a:t>
            </a:r>
            <a:r>
              <a:rPr lang="hu-HU" sz="2800" b="1" dirty="0" err="1"/>
              <a:t>Agreement</a:t>
            </a:r>
            <a:r>
              <a:rPr lang="hu-HU" altLang="hu-HU" sz="2800" b="1" dirty="0"/>
              <a:t>)</a:t>
            </a:r>
          </a:p>
          <a:p>
            <a:pPr algn="ctr">
              <a:buFont typeface="Arial" charset="0"/>
              <a:buChar char="•"/>
            </a:pPr>
            <a:r>
              <a:rPr lang="hu-HU" sz="2800" b="1" dirty="0" err="1"/>
              <a:t>Payment</a:t>
            </a:r>
            <a:r>
              <a:rPr lang="hu-HU" sz="2800" b="1" dirty="0"/>
              <a:t> </a:t>
            </a:r>
            <a:r>
              <a:rPr lang="hu-HU" sz="2800" b="1" dirty="0" err="1"/>
              <a:t>through</a:t>
            </a:r>
            <a:r>
              <a:rPr lang="hu-HU" sz="2800" b="1" dirty="0"/>
              <a:t> </a:t>
            </a:r>
            <a:r>
              <a:rPr lang="hu-HU" sz="2800" b="1" dirty="0" err="1"/>
              <a:t>the</a:t>
            </a:r>
            <a:r>
              <a:rPr lang="hu-HU" sz="2800" b="1" dirty="0"/>
              <a:t> Neptun System: </a:t>
            </a:r>
          </a:p>
          <a:p>
            <a:pPr algn="ctr">
              <a:buFont typeface="Arial" charset="0"/>
              <a:buChar char="•"/>
            </a:pPr>
            <a:r>
              <a:rPr lang="hu-HU" sz="2800" b="1" dirty="0" err="1"/>
              <a:t>Deadline</a:t>
            </a:r>
            <a:r>
              <a:rPr lang="hu-HU" sz="2800" b="1" dirty="0"/>
              <a:t>: </a:t>
            </a:r>
            <a:r>
              <a:rPr lang="hu-HU" altLang="hu-HU" sz="2800" b="1" dirty="0" err="1"/>
              <a:t>September</a:t>
            </a:r>
            <a:r>
              <a:rPr lang="hu-HU" altLang="hu-HU" sz="2800" b="1" dirty="0"/>
              <a:t> 30</a:t>
            </a:r>
          </a:p>
          <a:p>
            <a:pPr algn="ctr">
              <a:buFont typeface="Arial" charset="0"/>
              <a:buChar char="•"/>
            </a:pPr>
            <a:r>
              <a:rPr lang="en-US" altLang="hu-HU" sz="2800" b="1" dirty="0"/>
              <a:t>Payment not made through Neptun (e.g. for students whose tuition fee is covered through an internal transfer from a departmental or clinical budget within Semmelweis University)</a:t>
            </a:r>
            <a:endParaRPr lang="hu-HU" altLang="hu-HU" sz="2800" b="1" dirty="0"/>
          </a:p>
          <a:p>
            <a:pPr algn="ctr"/>
            <a:r>
              <a:rPr lang="hu-HU" sz="2400" b="1" dirty="0"/>
              <a:t>(</a:t>
            </a:r>
            <a:r>
              <a:rPr lang="hu-HU" sz="2400" b="1" dirty="0" err="1"/>
              <a:t>Administrator</a:t>
            </a:r>
            <a:r>
              <a:rPr lang="hu-HU" altLang="hu-HU" sz="2400" b="1" dirty="0"/>
              <a:t>: Mónika Baracsi)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20079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hu-HU" sz="4000" b="1" dirty="0" err="1">
                <a:solidFill>
                  <a:schemeClr val="accent2"/>
                </a:solidFill>
              </a:rPr>
              <a:t>Suspension</a:t>
            </a:r>
            <a:r>
              <a:rPr lang="hu-HU" sz="4000" b="1" dirty="0">
                <a:solidFill>
                  <a:schemeClr val="accent2"/>
                </a:solidFill>
              </a:rPr>
              <a:t> of Student Status</a:t>
            </a:r>
            <a:br>
              <a:rPr lang="hu-HU" sz="4000" b="1" dirty="0">
                <a:solidFill>
                  <a:schemeClr val="accent2"/>
                </a:solidFill>
              </a:rPr>
            </a:br>
            <a:r>
              <a:rPr lang="hu-HU" sz="4000" b="1" dirty="0">
                <a:solidFill>
                  <a:schemeClr val="accent2"/>
                </a:solidFill>
              </a:rPr>
              <a:t>(</a:t>
            </a:r>
            <a:r>
              <a:rPr lang="hu-HU" sz="4000" b="1" dirty="0" err="1">
                <a:solidFill>
                  <a:schemeClr val="accent2"/>
                </a:solidFill>
              </a:rPr>
              <a:t>passive</a:t>
            </a:r>
            <a:r>
              <a:rPr lang="hu-HU" sz="4000" b="1" dirty="0">
                <a:solidFill>
                  <a:schemeClr val="accent2"/>
                </a:solidFill>
              </a:rPr>
              <a:t> </a:t>
            </a:r>
            <a:r>
              <a:rPr lang="hu-HU" sz="4000" b="1" dirty="0" err="1">
                <a:solidFill>
                  <a:schemeClr val="accent2"/>
                </a:solidFill>
              </a:rPr>
              <a:t>semesters</a:t>
            </a:r>
            <a:r>
              <a:rPr lang="hu-HU" sz="4000" b="1" dirty="0">
                <a:solidFill>
                  <a:schemeClr val="accent2"/>
                </a:solidFill>
              </a:rPr>
              <a:t>) </a:t>
            </a:r>
          </a:p>
        </p:txBody>
      </p:sp>
      <p:sp>
        <p:nvSpPr>
          <p:cNvPr id="9219" name="Tartalom helye 2"/>
          <p:cNvSpPr>
            <a:spLocks noGrp="1"/>
          </p:cNvSpPr>
          <p:nvPr>
            <p:ph idx="1"/>
          </p:nvPr>
        </p:nvSpPr>
        <p:spPr>
          <a:xfrm>
            <a:off x="979487" y="1189378"/>
            <a:ext cx="10366375" cy="4049712"/>
          </a:xfrm>
        </p:spPr>
        <p:txBody>
          <a:bodyPr/>
          <a:lstStyle/>
          <a:p>
            <a:pPr algn="ctr" eaLnBrk="1"/>
            <a:endParaRPr lang="hu-HU" b="1" dirty="0"/>
          </a:p>
          <a:p>
            <a:pPr marL="457200" indent="-457200" algn="ctr" eaLnBrk="1">
              <a:buFont typeface="Arial" panose="020B0604020202020204" pitchFamily="34" charset="0"/>
              <a:buChar char="•"/>
            </a:pPr>
            <a:r>
              <a:rPr lang="en-US" sz="2800" b="1" dirty="0"/>
              <a:t>During the training and research phase: up to two suspensions are permitted, each for a maximum of two semesters, with a total maximum duration of two years</a:t>
            </a:r>
            <a:endParaRPr lang="hu-HU" sz="2800" b="1" dirty="0"/>
          </a:p>
          <a:p>
            <a:pPr marL="0" indent="0" algn="ctr" eaLnBrk="1"/>
            <a:r>
              <a:rPr lang="en-US" sz="2800" b="1" dirty="0"/>
              <a:t>During the Research and Dissertation Phase: suspension is permitted for a maximum of two semesters</a:t>
            </a:r>
            <a:r>
              <a:rPr lang="hu-HU" sz="2800" b="1" dirty="0"/>
              <a:t> </a:t>
            </a:r>
          </a:p>
          <a:p>
            <a:pPr algn="ctr" eaLnBrk="1">
              <a:buFont typeface="Arial" charset="0"/>
              <a:buChar char="•"/>
            </a:pPr>
            <a:r>
              <a:rPr lang="hu-HU" sz="2800" b="1" dirty="0"/>
              <a:t>A </a:t>
            </a:r>
            <a:r>
              <a:rPr lang="en-US" sz="2800" b="1" dirty="0"/>
              <a:t>form must be completed and signed by the supervisor</a:t>
            </a:r>
            <a:r>
              <a:rPr lang="hu-HU" sz="2800" b="1" dirty="0"/>
              <a:t>, c</a:t>
            </a:r>
            <a:r>
              <a:rPr lang="en-US" sz="2800" b="1" dirty="0" err="1"/>
              <a:t>omplete</a:t>
            </a:r>
            <a:r>
              <a:rPr lang="en-US" sz="2800" b="1" dirty="0"/>
              <a:t> the questionnaire included in the form</a:t>
            </a:r>
            <a:endParaRPr lang="hu-HU" sz="2800" b="1" dirty="0"/>
          </a:p>
          <a:p>
            <a:pPr algn="ctr" eaLnBrk="1">
              <a:buFont typeface="Arial" charset="0"/>
              <a:buChar char="•"/>
            </a:pPr>
            <a:r>
              <a:rPr lang="en-US" sz="2800" b="1" dirty="0"/>
              <a:t>Send it by email to</a:t>
            </a:r>
            <a:r>
              <a:rPr lang="hu-HU" sz="2800" b="1" dirty="0"/>
              <a:t> </a:t>
            </a:r>
            <a:r>
              <a:rPr lang="hu-HU" sz="2800" b="1" dirty="0">
                <a:hlinkClick r:id="rId2"/>
              </a:rPr>
              <a:t>phdhalasztasok@semmelweis.hu</a:t>
            </a:r>
            <a:endParaRPr lang="hu-HU" sz="2800" b="1" dirty="0"/>
          </a:p>
          <a:p>
            <a:pPr algn="ctr" eaLnBrk="1">
              <a:buFont typeface="Arial" charset="0"/>
              <a:buChar char="•"/>
            </a:pPr>
            <a:r>
              <a:rPr lang="en-US" sz="2800" b="1" dirty="0"/>
              <a:t>Student status may be suspended for a total of up to two years</a:t>
            </a:r>
            <a:endParaRPr lang="hu-HU" sz="2800" b="1" dirty="0"/>
          </a:p>
          <a:p>
            <a:pPr algn="ctr" eaLnBrk="1">
              <a:buFont typeface="Arial" charset="0"/>
              <a:buChar char="•"/>
            </a:pPr>
            <a:endParaRPr lang="hu-HU" sz="28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ím 1"/>
          <p:cNvSpPr>
            <a:spLocks noGrp="1"/>
          </p:cNvSpPr>
          <p:nvPr>
            <p:ph type="title"/>
          </p:nvPr>
        </p:nvSpPr>
        <p:spPr>
          <a:xfrm>
            <a:off x="477004" y="205558"/>
            <a:ext cx="11144250" cy="1163637"/>
          </a:xfrm>
        </p:spPr>
        <p:txBody>
          <a:bodyPr/>
          <a:lstStyle/>
          <a:p>
            <a:pPr eaLnBrk="1"/>
            <a:r>
              <a:rPr lang="en-US" b="1" dirty="0">
                <a:solidFill>
                  <a:schemeClr val="accent2"/>
                </a:solidFill>
              </a:rPr>
              <a:t>Application for a Student ID Card</a:t>
            </a:r>
            <a:endParaRPr lang="hu-HU" b="1" dirty="0">
              <a:solidFill>
                <a:schemeClr val="accent2"/>
              </a:solidFill>
            </a:endParaRPr>
          </a:p>
        </p:txBody>
      </p:sp>
      <p:sp>
        <p:nvSpPr>
          <p:cNvPr id="5" name="Tartalom helye 2"/>
          <p:cNvSpPr txBox="1">
            <a:spLocks/>
          </p:cNvSpPr>
          <p:nvPr/>
        </p:nvSpPr>
        <p:spPr bwMode="auto">
          <a:xfrm>
            <a:off x="798475" y="1685343"/>
            <a:ext cx="10787138" cy="547722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42336" rIns="0" bIns="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AutoNum type="arabi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Obtaining a NEK Data Sheet at the Government Office</a:t>
            </a: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AutoNum type="arabicPeriod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Apply through the Neptun system using your NEK identifier (</a:t>
            </a: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 data submitted at the Government Office and the data entered into Neptun must match exactly</a:t>
            </a: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 </a:t>
            </a:r>
            <a:r>
              <a:rPr kumimoji="0" lang="hu-H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</a:t>
            </a: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only be submitted using the address listed on the address card</a:t>
            </a: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student ID card will be delivered to the Doctoral Office</a:t>
            </a: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w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 will send a notification via Neptun once it has arrived, and it can then be collected during office hours</a:t>
            </a:r>
            <a:endParaRPr kumimoji="0" lang="hu-HU" sz="17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Please obtain a validation sticker for your student ID card from the Doctoral Office in each active semester</a:t>
            </a: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Student ID cards applied for in early September are expected to arrive in the second half of October</a:t>
            </a: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hu-HU" sz="17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hu-HU" sz="23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hu-HU" sz="23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Student ID Card</a:t>
            </a:r>
            <a:endParaRPr lang="hu-HU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>
              <a:buFont typeface="Arial" pitchFamily="34" charset="0"/>
              <a:buChar char="•"/>
            </a:pPr>
            <a:r>
              <a:rPr lang="hu-HU" b="1" dirty="0" err="1"/>
              <a:t>Temporary</a:t>
            </a:r>
            <a:r>
              <a:rPr lang="hu-HU" b="1" dirty="0"/>
              <a:t> </a:t>
            </a:r>
            <a:r>
              <a:rPr lang="hu-HU" b="1" dirty="0" err="1"/>
              <a:t>Student</a:t>
            </a:r>
            <a:r>
              <a:rPr lang="hu-HU" b="1" dirty="0"/>
              <a:t> ID </a:t>
            </a:r>
            <a:r>
              <a:rPr lang="hu-HU" b="1" dirty="0" err="1"/>
              <a:t>Card</a:t>
            </a:r>
            <a:r>
              <a:rPr lang="hu-HU" b="1" u="sng" dirty="0"/>
              <a:t>:</a:t>
            </a:r>
          </a:p>
          <a:p>
            <a:pPr algn="ctr" eaLnBrk="1"/>
            <a:r>
              <a:rPr lang="hu-HU" b="1" dirty="0" err="1"/>
              <a:t>Issued</a:t>
            </a:r>
            <a:r>
              <a:rPr lang="hu-HU" b="1" dirty="0"/>
              <a:t> </a:t>
            </a:r>
            <a:r>
              <a:rPr lang="hu-HU" b="1" dirty="0" err="1"/>
              <a:t>by</a:t>
            </a:r>
            <a:r>
              <a:rPr lang="hu-HU" b="1" dirty="0"/>
              <a:t> </a:t>
            </a:r>
            <a:r>
              <a:rPr lang="hu-HU" b="1" dirty="0" err="1"/>
              <a:t>the</a:t>
            </a:r>
            <a:r>
              <a:rPr lang="hu-HU" b="1" dirty="0"/>
              <a:t> Doctoral Office and </a:t>
            </a:r>
            <a:r>
              <a:rPr lang="hu-HU" b="1" dirty="0" err="1"/>
              <a:t>valid</a:t>
            </a:r>
            <a:r>
              <a:rPr lang="hu-HU" b="1" dirty="0"/>
              <a:t> for 60 </a:t>
            </a:r>
            <a:r>
              <a:rPr lang="hu-HU" b="1" dirty="0" err="1"/>
              <a:t>days</a:t>
            </a:r>
            <a:endParaRPr lang="hu-HU" b="1" dirty="0"/>
          </a:p>
          <a:p>
            <a:pPr algn="ctr" eaLnBrk="1"/>
            <a:r>
              <a:rPr lang="hu-HU" b="1" dirty="0" err="1"/>
              <a:t>Requirement</a:t>
            </a:r>
            <a:r>
              <a:rPr lang="hu-HU" b="1" dirty="0"/>
              <a:t> for </a:t>
            </a:r>
            <a:r>
              <a:rPr lang="hu-HU" b="1" dirty="0" err="1"/>
              <a:t>issuance</a:t>
            </a:r>
            <a:r>
              <a:rPr lang="hu-HU" b="1" dirty="0"/>
              <a:t>: </a:t>
            </a:r>
            <a:r>
              <a:rPr lang="hu-HU" b="1" dirty="0" err="1"/>
              <a:t>application</a:t>
            </a:r>
            <a:r>
              <a:rPr lang="hu-HU" b="1" dirty="0"/>
              <a:t> for a </a:t>
            </a:r>
            <a:r>
              <a:rPr lang="hu-HU" b="1" dirty="0" err="1"/>
              <a:t>permanent</a:t>
            </a:r>
            <a:r>
              <a:rPr lang="hu-HU" b="1" dirty="0"/>
              <a:t> </a:t>
            </a:r>
            <a:r>
              <a:rPr lang="hu-HU" b="1" dirty="0" err="1"/>
              <a:t>student</a:t>
            </a:r>
            <a:r>
              <a:rPr lang="hu-HU" b="1" dirty="0"/>
              <a:t> ID </a:t>
            </a:r>
            <a:r>
              <a:rPr lang="hu-HU" b="1" dirty="0" err="1"/>
              <a:t>card</a:t>
            </a:r>
            <a:r>
              <a:rPr lang="hu-HU" b="1" dirty="0"/>
              <a:t> in Neptun</a:t>
            </a:r>
          </a:p>
          <a:p>
            <a:pPr lvl="0" algn="ctr" eaLnBrk="1">
              <a:buFont typeface="Arial" pitchFamily="34" charset="0"/>
              <a:buChar char="•"/>
            </a:pPr>
            <a:r>
              <a:rPr lang="hu-HU" b="1" dirty="0" err="1"/>
              <a:t>Details</a:t>
            </a:r>
            <a:r>
              <a:rPr lang="hu-HU" b="1" dirty="0"/>
              <a:t>: </a:t>
            </a:r>
            <a:r>
              <a:rPr lang="hu-HU" b="1" dirty="0">
                <a:hlinkClick r:id="rId2"/>
              </a:rPr>
              <a:t>http://www.diakigazolvany.hu/</a:t>
            </a:r>
            <a:endParaRPr lang="hu-HU" b="1" dirty="0"/>
          </a:p>
          <a:p>
            <a:pPr lvl="0" algn="ctr" eaLnBrk="1">
              <a:buFont typeface="Arial" pitchFamily="34" charset="0"/>
              <a:buChar char="•"/>
            </a:pPr>
            <a:r>
              <a:rPr lang="en-US" b="1" dirty="0"/>
              <a:t>It must be collected in person from the Doctoral Office</a:t>
            </a:r>
            <a:r>
              <a:rPr lang="hu-HU" b="1" dirty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FBE564-5380-46E0-A21E-8AD4C0470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chemeClr val="accent2"/>
                </a:solidFill>
              </a:rPr>
              <a:t>University Email </a:t>
            </a:r>
            <a:r>
              <a:rPr lang="hu-HU" b="1" dirty="0" err="1">
                <a:solidFill>
                  <a:schemeClr val="accent2"/>
                </a:solidFill>
              </a:rPr>
              <a:t>Address</a:t>
            </a:r>
            <a:endParaRPr lang="hu-HU" b="1" dirty="0">
              <a:solidFill>
                <a:schemeClr val="accent2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A341F1D-C7F4-4AF6-96F2-BC881ADFB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br>
              <a:rPr lang="hu-HU" sz="2800" dirty="0"/>
            </a:br>
            <a:r>
              <a:rPr lang="en-US" sz="2800" b="1" dirty="0"/>
              <a:t>The University creates a PhD email account for every student. Its use is mandatory, and it is the default email address in Neptun</a:t>
            </a:r>
            <a:r>
              <a:rPr lang="hu-HU" sz="2800" b="1" dirty="0"/>
              <a:t> </a:t>
            </a:r>
          </a:p>
          <a:p>
            <a:pPr algn="ctr"/>
            <a:r>
              <a:rPr lang="en-US" sz="2800" b="1" dirty="0">
                <a:effectLst/>
                <a:ea typeface="Calibri" panose="020F0502020204030204" pitchFamily="34" charset="0"/>
              </a:rPr>
              <a:t>Instructions for Activating the Student Email Account</a:t>
            </a:r>
            <a:r>
              <a:rPr lang="hu-HU" sz="2800" b="1" dirty="0">
                <a:effectLst/>
                <a:ea typeface="Calibri" panose="020F0502020204030204" pitchFamily="34" charset="0"/>
              </a:rPr>
              <a:t>:</a:t>
            </a:r>
          </a:p>
          <a:p>
            <a:pPr algn="ctr"/>
            <a:r>
              <a:rPr lang="hu-HU" sz="2800" b="1" u="sng" dirty="0">
                <a:solidFill>
                  <a:srgbClr val="0563C1"/>
                </a:solidFill>
                <a:ea typeface="Calibri" panose="020F0502020204030204" pitchFamily="34" charset="0"/>
                <a:hlinkClick r:id="rId2"/>
              </a:rPr>
              <a:t>https://semmelweis.hu/informatika/szolgaltatasok/tudasbazis/utmutatok-leirasok/hallgatoknak/hallgatoi-email-cim-aktivalasa/</a:t>
            </a:r>
            <a:endParaRPr lang="hu-HU" sz="2800" b="1" u="sng" dirty="0">
              <a:solidFill>
                <a:srgbClr val="0563C1"/>
              </a:solidFill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effectLst/>
                <a:ea typeface="Calibri" panose="020F0502020204030204" pitchFamily="34" charset="0"/>
              </a:rPr>
              <a:t>This email address cannot be forwarded, therefore Neptun messages will be sent only to this address</a:t>
            </a:r>
            <a:endParaRPr lang="hu-HU" sz="2800" b="1" dirty="0">
              <a:effectLst/>
              <a:ea typeface="Calibri" panose="020F0502020204030204" pitchFamily="34" charset="0"/>
            </a:endParaRPr>
          </a:p>
          <a:p>
            <a:pPr algn="just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51262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br>
              <a:rPr lang="hu-HU" sz="5400" b="1" dirty="0">
                <a:solidFill>
                  <a:schemeClr val="accent2"/>
                </a:solidFill>
              </a:rPr>
            </a:br>
            <a:r>
              <a:rPr lang="hu-HU" sz="5400" b="1" dirty="0" err="1">
                <a:solidFill>
                  <a:schemeClr val="accent2"/>
                </a:solidFill>
              </a:rPr>
              <a:t>Employment</a:t>
            </a:r>
            <a:br>
              <a:rPr lang="hu-HU" sz="2800" b="1" dirty="0">
                <a:solidFill>
                  <a:schemeClr val="accent2"/>
                </a:solidFill>
              </a:rPr>
            </a:br>
            <a:endParaRPr lang="hu-HU" b="1" dirty="0">
              <a:solidFill>
                <a:schemeClr val="accent2"/>
              </a:solidFill>
            </a:endParaRPr>
          </a:p>
        </p:txBody>
      </p:sp>
      <p:sp>
        <p:nvSpPr>
          <p:cNvPr id="11267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endParaRPr lang="hu-HU" dirty="0"/>
          </a:p>
          <a:p>
            <a:pPr eaLnBrk="1"/>
            <a:endParaRPr lang="hu-HU" dirty="0"/>
          </a:p>
          <a:p>
            <a:pPr algn="ctr" eaLnBrk="1"/>
            <a:r>
              <a:rPr lang="en-US" b="1" dirty="0"/>
              <a:t>Full-time employment of a PhD student receiving a state scholarship </a:t>
            </a:r>
            <a:r>
              <a:rPr lang="hu-HU" b="1" dirty="0" err="1"/>
              <a:t>does</a:t>
            </a:r>
            <a:r>
              <a:rPr lang="hu-HU" b="1" dirty="0"/>
              <a:t> </a:t>
            </a:r>
            <a:r>
              <a:rPr lang="hu-HU" b="1" dirty="0" err="1"/>
              <a:t>not</a:t>
            </a:r>
            <a:r>
              <a:rPr lang="hu-HU" b="1" dirty="0"/>
              <a:t> </a:t>
            </a:r>
            <a:r>
              <a:rPr lang="en-US" b="1" dirty="0"/>
              <a:t>require approval by the Doctoral Council (EDT)</a:t>
            </a:r>
            <a:endParaRPr lang="hu-HU" b="1" dirty="0"/>
          </a:p>
          <a:p>
            <a:pPr eaLnBrk="1"/>
            <a:endParaRPr lang="hu-H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1ADF3E-C297-E27F-54A3-04635525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Thank You for Your Attention</a:t>
            </a:r>
            <a:r>
              <a:rPr lang="hu-HU" b="1" dirty="0">
                <a:solidFill>
                  <a:schemeClr val="accent2"/>
                </a:solidFill>
              </a:rPr>
              <a:t>!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CCC277-DC0D-20BB-6ED6-33CB078FD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endParaRPr lang="hu-HU" b="1" dirty="0"/>
          </a:p>
          <a:p>
            <a:pPr eaLnBrk="1"/>
            <a:endParaRPr lang="hu-HU" b="1" dirty="0"/>
          </a:p>
          <a:p>
            <a:pPr algn="ctr" eaLnBrk="1"/>
            <a:r>
              <a:rPr lang="en-US" b="1" dirty="0"/>
              <a:t>We wish you a successful academic year and productive research work</a:t>
            </a:r>
            <a:r>
              <a:rPr lang="hu-HU" b="1" dirty="0"/>
              <a:t>!</a:t>
            </a:r>
          </a:p>
          <a:p>
            <a:pPr algn="ctr" eaLnBrk="1"/>
            <a:r>
              <a:rPr lang="hu-HU" b="1" dirty="0">
                <a:solidFill>
                  <a:schemeClr val="accent2"/>
                </a:solidFill>
              </a:rPr>
              <a:t>Semmelweis University Doctoral Office</a:t>
            </a:r>
            <a:endParaRPr lang="hu-HU" b="1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44040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Arial"/>
        <a:ea typeface="Droid Sans Fallback"/>
        <a:cs typeface="Droid Sans Fallback"/>
      </a:majorFont>
      <a:minorFont>
        <a:latin typeface="Arial"/>
        <a:ea typeface="Droid Sans Fallback"/>
        <a:cs typeface="Droid Sans Fallbac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2070BB6FE249A243843D55A0A5B2CFD4" ma:contentTypeVersion="15" ma:contentTypeDescription="Új dokumentum létrehozása." ma:contentTypeScope="" ma:versionID="dd4a472da6c62176cc6373c9bc267bb6">
  <xsd:schema xmlns:xsd="http://www.w3.org/2001/XMLSchema" xmlns:xs="http://www.w3.org/2001/XMLSchema" xmlns:p="http://schemas.microsoft.com/office/2006/metadata/properties" xmlns:ns2="93abb803-7b60-4876-8609-52cb4238f427" xmlns:ns3="e0640bde-acc8-49d2-88db-90e0d436ff47" targetNamespace="http://schemas.microsoft.com/office/2006/metadata/properties" ma:root="true" ma:fieldsID="052f7724fd362e042f1dd7c87c17706f" ns2:_="" ns3:_="">
    <xsd:import namespace="93abb803-7b60-4876-8609-52cb4238f427"/>
    <xsd:import namespace="e0640bde-acc8-49d2-88db-90e0d436ff4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abb803-7b60-4876-8609-52cb4238f42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c0fe3ba-9765-47b9-a4a9-0070ff011d71}" ma:internalName="TaxCatchAll" ma:showField="CatchAllData" ma:web="93abb803-7b60-4876-8609-52cb4238f4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640bde-acc8-49d2-88db-90e0d436ff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Képcímkék" ma:readOnly="false" ma:fieldId="{5cf76f15-5ced-4ddc-b409-7134ff3c332f}" ma:taxonomyMulti="true" ma:sspId="1323a659-14ea-4466-8044-9b1bfca8b4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0640bde-acc8-49d2-88db-90e0d436ff47">
      <Terms xmlns="http://schemas.microsoft.com/office/infopath/2007/PartnerControls"/>
    </lcf76f155ced4ddcb4097134ff3c332f>
    <TaxCatchAll xmlns="93abb803-7b60-4876-8609-52cb4238f427" xsi:nil="true"/>
  </documentManagement>
</p:properties>
</file>

<file path=customXml/itemProps1.xml><?xml version="1.0" encoding="utf-8"?>
<ds:datastoreItem xmlns:ds="http://schemas.openxmlformats.org/officeDocument/2006/customXml" ds:itemID="{34998BA7-DB6C-489F-90B2-7845D93B3F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abb803-7b60-4876-8609-52cb4238f427"/>
    <ds:schemaRef ds:uri="e0640bde-acc8-49d2-88db-90e0d436ff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863E84-DBBE-4C9E-8F3A-8F261D3C29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5041C8-5542-4358-923B-74C11DBC274B}">
  <ds:schemaRefs>
    <ds:schemaRef ds:uri="93abb803-7b60-4876-8609-52cb4238f427"/>
    <ds:schemaRef ds:uri="e0640bde-acc8-49d2-88db-90e0d436ff47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Abstract Yellow</Template>
  <TotalTime>8</TotalTime>
  <Words>1041</Words>
  <Application>Microsoft Office PowerPoint</Application>
  <PresentationFormat>Egyéni</PresentationFormat>
  <Paragraphs>128</Paragraphs>
  <Slides>16</Slides>
  <Notes>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Office-téma</vt:lpstr>
      <vt:lpstr>Semmelweis University   2026/2027  </vt:lpstr>
      <vt:lpstr>Semmelweis University Doctoral School</vt:lpstr>
      <vt:lpstr>Doctoral Office</vt:lpstr>
      <vt:lpstr>Registration</vt:lpstr>
      <vt:lpstr>MTMT Registration</vt:lpstr>
      <vt:lpstr>Course Registration I.</vt:lpstr>
      <vt:lpstr>Course Registration II.</vt:lpstr>
      <vt:lpstr>Credits </vt:lpstr>
      <vt:lpstr>Scholarship</vt:lpstr>
      <vt:lpstr>Tuition Fee</vt:lpstr>
      <vt:lpstr>Suspension of Student Status (passive semesters) </vt:lpstr>
      <vt:lpstr>Application for a Student ID Card</vt:lpstr>
      <vt:lpstr>Student ID Card</vt:lpstr>
      <vt:lpstr>University Email Address</vt:lpstr>
      <vt:lpstr> Employment 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Yellow</dc:title>
  <dc:creator>Krisztina Tölgyesi-Lovász</dc:creator>
  <cp:lastModifiedBy>Fodor Zsolt (oktatási rendszeradminisztrátor)</cp:lastModifiedBy>
  <cp:revision>27</cp:revision>
  <cp:lastPrinted>1601-01-01T00:00:00Z</cp:lastPrinted>
  <dcterms:created xsi:type="dcterms:W3CDTF">2013-09-01T13:16:40Z</dcterms:created>
  <dcterms:modified xsi:type="dcterms:W3CDTF">2026-09-01T13:50:32Z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0x0101002070BB6FE249A243843D55A0A5B2CFD4</vt:lpwstr>
  </property>
  <property fmtid="{D5CDD505-2E9C-101B-9397-08002B2CF9AE}" pid="3" name="MediaServiceImageTags">
    <vt:lpwstr/>
  </property>
</Properties>
</file>