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handoutMasterIdLst>
    <p:handoutMasterId r:id="rId7"/>
  </p:handoutMasterIdLst>
  <p:sldIdLst>
    <p:sldId id="2286" r:id="rId5"/>
  </p:sldIdLst>
  <p:sldSz cx="12192000" cy="6858000"/>
  <p:notesSz cx="6797675"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496"/>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11" autoAdjust="0"/>
    <p:restoredTop sz="94660"/>
  </p:normalViewPr>
  <p:slideViewPr>
    <p:cSldViewPr snapToGrid="0">
      <p:cViewPr varScale="1">
        <p:scale>
          <a:sx n="105" d="100"/>
          <a:sy n="105" d="100"/>
        </p:scale>
        <p:origin x="1032" y="96"/>
      </p:cViewPr>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9240FE-AE28-B145-9A09-6A872A2389BC}" type="doc">
      <dgm:prSet loTypeId="urn:microsoft.com/office/officeart/2005/8/layout/pyramid1" loCatId="" qsTypeId="urn:microsoft.com/office/officeart/2005/8/quickstyle/simple1" qsCatId="simple" csTypeId="urn:microsoft.com/office/officeart/2005/8/colors/accent1_2" csCatId="accent1" phldr="1"/>
      <dgm:spPr/>
    </dgm:pt>
    <dgm:pt modelId="{8B025C9C-2BDF-5748-8A08-0941E91D858D}">
      <dgm:prSet phldrT="[Szöveg]"/>
      <dgm:spPr>
        <a:ln>
          <a:solidFill>
            <a:schemeClr val="tx1"/>
          </a:solidFill>
        </a:ln>
      </dgm:spPr>
      <dgm:t>
        <a:bodyPr/>
        <a:lstStyle/>
        <a:p>
          <a:r>
            <a:rPr lang="hu-HU" dirty="0"/>
            <a:t> </a:t>
          </a:r>
        </a:p>
      </dgm:t>
    </dgm:pt>
    <dgm:pt modelId="{E9583277-1A96-4942-8DB9-4DD635A8F5AB}" type="parTrans" cxnId="{26A0E927-1FDC-4A4F-837D-19BDE375F6D3}">
      <dgm:prSet/>
      <dgm:spPr/>
      <dgm:t>
        <a:bodyPr/>
        <a:lstStyle/>
        <a:p>
          <a:endParaRPr lang="hu-HU"/>
        </a:p>
      </dgm:t>
    </dgm:pt>
    <dgm:pt modelId="{1C2805DB-075E-4A4A-AB70-6CA1A6E2EEF0}" type="sibTrans" cxnId="{26A0E927-1FDC-4A4F-837D-19BDE375F6D3}">
      <dgm:prSet/>
      <dgm:spPr/>
      <dgm:t>
        <a:bodyPr/>
        <a:lstStyle/>
        <a:p>
          <a:endParaRPr lang="hu-HU"/>
        </a:p>
      </dgm:t>
    </dgm:pt>
    <dgm:pt modelId="{A93FEDB9-94A9-4A45-9F08-05425848479E}">
      <dgm:prSet phldrT="[Szöveg]"/>
      <dgm:spPr>
        <a:solidFill>
          <a:schemeClr val="accent2"/>
        </a:solidFill>
        <a:ln>
          <a:solidFill>
            <a:schemeClr val="tx1"/>
          </a:solidFill>
        </a:ln>
      </dgm:spPr>
      <dgm:t>
        <a:bodyPr/>
        <a:lstStyle/>
        <a:p>
          <a:endParaRPr lang="hu-HU" dirty="0"/>
        </a:p>
      </dgm:t>
    </dgm:pt>
    <dgm:pt modelId="{FCF6D397-D184-454C-80C0-EA410D0DDB03}" type="sibTrans" cxnId="{14224896-70E7-454A-88F7-2E811731615D}">
      <dgm:prSet/>
      <dgm:spPr/>
      <dgm:t>
        <a:bodyPr/>
        <a:lstStyle/>
        <a:p>
          <a:endParaRPr lang="hu-HU"/>
        </a:p>
      </dgm:t>
    </dgm:pt>
    <dgm:pt modelId="{9CFDE582-FE19-4840-96EA-AF7C020DD009}" type="parTrans" cxnId="{14224896-70E7-454A-88F7-2E811731615D}">
      <dgm:prSet/>
      <dgm:spPr/>
      <dgm:t>
        <a:bodyPr/>
        <a:lstStyle/>
        <a:p>
          <a:endParaRPr lang="hu-HU"/>
        </a:p>
      </dgm:t>
    </dgm:pt>
    <dgm:pt modelId="{6F407076-3869-574D-8E26-8A113937904D}">
      <dgm:prSet phldrT="[Szöveg]"/>
      <dgm:spPr>
        <a:solidFill>
          <a:schemeClr val="bg1">
            <a:lumMod val="50000"/>
          </a:schemeClr>
        </a:solidFill>
        <a:ln>
          <a:solidFill>
            <a:schemeClr val="tx1"/>
          </a:solidFill>
        </a:ln>
      </dgm:spPr>
      <dgm:t>
        <a:bodyPr/>
        <a:lstStyle/>
        <a:p>
          <a:r>
            <a:rPr lang="hu-HU" dirty="0"/>
            <a:t> </a:t>
          </a:r>
        </a:p>
      </dgm:t>
    </dgm:pt>
    <dgm:pt modelId="{AF357705-7353-7E48-95ED-EB16971C1B99}" type="sibTrans" cxnId="{F8ABA97E-9109-9649-BC15-D4212545B3FA}">
      <dgm:prSet/>
      <dgm:spPr/>
      <dgm:t>
        <a:bodyPr/>
        <a:lstStyle/>
        <a:p>
          <a:endParaRPr lang="hu-HU"/>
        </a:p>
      </dgm:t>
    </dgm:pt>
    <dgm:pt modelId="{89931A03-F2D3-FA4F-B68E-BE590A0405D7}" type="parTrans" cxnId="{F8ABA97E-9109-9649-BC15-D4212545B3FA}">
      <dgm:prSet/>
      <dgm:spPr/>
      <dgm:t>
        <a:bodyPr/>
        <a:lstStyle/>
        <a:p>
          <a:endParaRPr lang="hu-HU"/>
        </a:p>
      </dgm:t>
    </dgm:pt>
    <dgm:pt modelId="{2174DB8E-B66B-5C4B-849D-451F2A3FE41A}">
      <dgm:prSet phldrT="[Szöveg]"/>
      <dgm:spPr>
        <a:noFill/>
        <a:ln>
          <a:solidFill>
            <a:schemeClr val="tx1"/>
          </a:solidFill>
        </a:ln>
      </dgm:spPr>
      <dgm:t>
        <a:bodyPr/>
        <a:lstStyle/>
        <a:p>
          <a:r>
            <a:rPr lang="hu-HU" dirty="0"/>
            <a:t> </a:t>
          </a:r>
        </a:p>
      </dgm:t>
    </dgm:pt>
    <dgm:pt modelId="{F4942C4E-E1BA-F746-9575-3B628EFB646A}" type="parTrans" cxnId="{FB1F54AF-62AE-D34A-B767-EFB27FF766EF}">
      <dgm:prSet/>
      <dgm:spPr/>
      <dgm:t>
        <a:bodyPr/>
        <a:lstStyle/>
        <a:p>
          <a:endParaRPr lang="hu-HU"/>
        </a:p>
      </dgm:t>
    </dgm:pt>
    <dgm:pt modelId="{CAB152AA-AEDC-8041-8B3B-EBDA79D91E2E}" type="sibTrans" cxnId="{FB1F54AF-62AE-D34A-B767-EFB27FF766EF}">
      <dgm:prSet/>
      <dgm:spPr/>
      <dgm:t>
        <a:bodyPr/>
        <a:lstStyle/>
        <a:p>
          <a:endParaRPr lang="hu-HU"/>
        </a:p>
      </dgm:t>
    </dgm:pt>
    <dgm:pt modelId="{5FD3DFB9-5DAF-E943-8E98-D4842B820230}" type="pres">
      <dgm:prSet presAssocID="{549240FE-AE28-B145-9A09-6A872A2389BC}" presName="Name0" presStyleCnt="0">
        <dgm:presLayoutVars>
          <dgm:dir/>
          <dgm:animLvl val="lvl"/>
          <dgm:resizeHandles val="exact"/>
        </dgm:presLayoutVars>
      </dgm:prSet>
      <dgm:spPr/>
    </dgm:pt>
    <dgm:pt modelId="{7D7C42F6-2691-5B4C-93AA-2C8235FE7737}" type="pres">
      <dgm:prSet presAssocID="{A93FEDB9-94A9-4A45-9F08-05425848479E}" presName="Name8" presStyleCnt="0"/>
      <dgm:spPr/>
    </dgm:pt>
    <dgm:pt modelId="{EA5C4BD2-4828-6B4B-84BA-383E46E9CBA9}" type="pres">
      <dgm:prSet presAssocID="{A93FEDB9-94A9-4A45-9F08-05425848479E}" presName="level" presStyleLbl="node1" presStyleIdx="0" presStyleCnt="4" custScaleY="131610">
        <dgm:presLayoutVars>
          <dgm:chMax val="1"/>
          <dgm:bulletEnabled val="1"/>
        </dgm:presLayoutVars>
      </dgm:prSet>
      <dgm:spPr/>
    </dgm:pt>
    <dgm:pt modelId="{FC285FB7-AB40-8241-BC43-BDE2EC46C89A}" type="pres">
      <dgm:prSet presAssocID="{A93FEDB9-94A9-4A45-9F08-05425848479E}" presName="levelTx" presStyleLbl="revTx" presStyleIdx="0" presStyleCnt="0">
        <dgm:presLayoutVars>
          <dgm:chMax val="1"/>
          <dgm:bulletEnabled val="1"/>
        </dgm:presLayoutVars>
      </dgm:prSet>
      <dgm:spPr/>
    </dgm:pt>
    <dgm:pt modelId="{569C624D-E516-CD43-9799-8F6F56546990}" type="pres">
      <dgm:prSet presAssocID="{6F407076-3869-574D-8E26-8A113937904D}" presName="Name8" presStyleCnt="0"/>
      <dgm:spPr/>
    </dgm:pt>
    <dgm:pt modelId="{0943D030-19A9-E147-9B0C-518E8FFF1071}" type="pres">
      <dgm:prSet presAssocID="{6F407076-3869-574D-8E26-8A113937904D}" presName="level" presStyleLbl="node1" presStyleIdx="1" presStyleCnt="4" custScaleY="161923">
        <dgm:presLayoutVars>
          <dgm:chMax val="1"/>
          <dgm:bulletEnabled val="1"/>
        </dgm:presLayoutVars>
      </dgm:prSet>
      <dgm:spPr/>
    </dgm:pt>
    <dgm:pt modelId="{D20141B4-6D84-5D45-89AC-03C133FC64D8}" type="pres">
      <dgm:prSet presAssocID="{6F407076-3869-574D-8E26-8A113937904D}" presName="levelTx" presStyleLbl="revTx" presStyleIdx="0" presStyleCnt="0">
        <dgm:presLayoutVars>
          <dgm:chMax val="1"/>
          <dgm:bulletEnabled val="1"/>
        </dgm:presLayoutVars>
      </dgm:prSet>
      <dgm:spPr/>
    </dgm:pt>
    <dgm:pt modelId="{6F3F6E47-CFB8-A34C-AB3E-005A4A2BCF6F}" type="pres">
      <dgm:prSet presAssocID="{8B025C9C-2BDF-5748-8A08-0941E91D858D}" presName="Name8" presStyleCnt="0"/>
      <dgm:spPr/>
    </dgm:pt>
    <dgm:pt modelId="{B57F14EA-DA02-6944-9B45-05C980C8EF3B}" type="pres">
      <dgm:prSet presAssocID="{8B025C9C-2BDF-5748-8A08-0941E91D858D}" presName="level" presStyleLbl="node1" presStyleIdx="2" presStyleCnt="4" custScaleY="158615" custLinFactNeighborX="134" custLinFactNeighborY="603">
        <dgm:presLayoutVars>
          <dgm:chMax val="1"/>
          <dgm:bulletEnabled val="1"/>
        </dgm:presLayoutVars>
      </dgm:prSet>
      <dgm:spPr/>
    </dgm:pt>
    <dgm:pt modelId="{012A40EA-DB48-2345-93D1-3FB0EE454CC5}" type="pres">
      <dgm:prSet presAssocID="{8B025C9C-2BDF-5748-8A08-0941E91D858D}" presName="levelTx" presStyleLbl="revTx" presStyleIdx="0" presStyleCnt="0">
        <dgm:presLayoutVars>
          <dgm:chMax val="1"/>
          <dgm:bulletEnabled val="1"/>
        </dgm:presLayoutVars>
      </dgm:prSet>
      <dgm:spPr/>
    </dgm:pt>
    <dgm:pt modelId="{821E25BB-8E85-A04F-B63B-3FF92C411016}" type="pres">
      <dgm:prSet presAssocID="{2174DB8E-B66B-5C4B-849D-451F2A3FE41A}" presName="Name8" presStyleCnt="0"/>
      <dgm:spPr/>
    </dgm:pt>
    <dgm:pt modelId="{D280D25B-D33F-1345-BC05-257D088434DA}" type="pres">
      <dgm:prSet presAssocID="{2174DB8E-B66B-5C4B-849D-451F2A3FE41A}" presName="level" presStyleLbl="node1" presStyleIdx="3" presStyleCnt="4" custScaleY="77253">
        <dgm:presLayoutVars>
          <dgm:chMax val="1"/>
          <dgm:bulletEnabled val="1"/>
        </dgm:presLayoutVars>
      </dgm:prSet>
      <dgm:spPr/>
    </dgm:pt>
    <dgm:pt modelId="{FE3F51A9-32E3-C742-9E7C-10A1F880A3DE}" type="pres">
      <dgm:prSet presAssocID="{2174DB8E-B66B-5C4B-849D-451F2A3FE41A}" presName="levelTx" presStyleLbl="revTx" presStyleIdx="0" presStyleCnt="0">
        <dgm:presLayoutVars>
          <dgm:chMax val="1"/>
          <dgm:bulletEnabled val="1"/>
        </dgm:presLayoutVars>
      </dgm:prSet>
      <dgm:spPr/>
    </dgm:pt>
  </dgm:ptLst>
  <dgm:cxnLst>
    <dgm:cxn modelId="{8835B709-931B-394E-A809-7802CAA85E03}" type="presOf" srcId="{6F407076-3869-574D-8E26-8A113937904D}" destId="{D20141B4-6D84-5D45-89AC-03C133FC64D8}" srcOrd="1" destOrd="0" presId="urn:microsoft.com/office/officeart/2005/8/layout/pyramid1"/>
    <dgm:cxn modelId="{26A0E927-1FDC-4A4F-837D-19BDE375F6D3}" srcId="{549240FE-AE28-B145-9A09-6A872A2389BC}" destId="{8B025C9C-2BDF-5748-8A08-0941E91D858D}" srcOrd="2" destOrd="0" parTransId="{E9583277-1A96-4942-8DB9-4DD635A8F5AB}" sibTransId="{1C2805DB-075E-4A4A-AB70-6CA1A6E2EEF0}"/>
    <dgm:cxn modelId="{F02F466E-37A9-A54A-98F7-5CD7CAEE5EF3}" type="presOf" srcId="{A93FEDB9-94A9-4A45-9F08-05425848479E}" destId="{EA5C4BD2-4828-6B4B-84BA-383E46E9CBA9}" srcOrd="0" destOrd="0" presId="urn:microsoft.com/office/officeart/2005/8/layout/pyramid1"/>
    <dgm:cxn modelId="{2AA3CA71-19F5-EF4E-8178-FE598CE262B6}" type="presOf" srcId="{8B025C9C-2BDF-5748-8A08-0941E91D858D}" destId="{B57F14EA-DA02-6944-9B45-05C980C8EF3B}" srcOrd="0" destOrd="0" presId="urn:microsoft.com/office/officeart/2005/8/layout/pyramid1"/>
    <dgm:cxn modelId="{D20CE253-320E-8047-9371-1CE0563CFF47}" type="presOf" srcId="{2174DB8E-B66B-5C4B-849D-451F2A3FE41A}" destId="{FE3F51A9-32E3-C742-9E7C-10A1F880A3DE}" srcOrd="1" destOrd="0" presId="urn:microsoft.com/office/officeart/2005/8/layout/pyramid1"/>
    <dgm:cxn modelId="{F8ABA97E-9109-9649-BC15-D4212545B3FA}" srcId="{549240FE-AE28-B145-9A09-6A872A2389BC}" destId="{6F407076-3869-574D-8E26-8A113937904D}" srcOrd="1" destOrd="0" parTransId="{89931A03-F2D3-FA4F-B68E-BE590A0405D7}" sibTransId="{AF357705-7353-7E48-95ED-EB16971C1B99}"/>
    <dgm:cxn modelId="{B8230087-6F63-5D43-97BA-EA612762CE4E}" type="presOf" srcId="{8B025C9C-2BDF-5748-8A08-0941E91D858D}" destId="{012A40EA-DB48-2345-93D1-3FB0EE454CC5}" srcOrd="1" destOrd="0" presId="urn:microsoft.com/office/officeart/2005/8/layout/pyramid1"/>
    <dgm:cxn modelId="{E5EA1B94-1D92-6E42-9EB5-997333B4F80B}" type="presOf" srcId="{A93FEDB9-94A9-4A45-9F08-05425848479E}" destId="{FC285FB7-AB40-8241-BC43-BDE2EC46C89A}" srcOrd="1" destOrd="0" presId="urn:microsoft.com/office/officeart/2005/8/layout/pyramid1"/>
    <dgm:cxn modelId="{14224896-70E7-454A-88F7-2E811731615D}" srcId="{549240FE-AE28-B145-9A09-6A872A2389BC}" destId="{A93FEDB9-94A9-4A45-9F08-05425848479E}" srcOrd="0" destOrd="0" parTransId="{9CFDE582-FE19-4840-96EA-AF7C020DD009}" sibTransId="{FCF6D397-D184-454C-80C0-EA410D0DDB03}"/>
    <dgm:cxn modelId="{FB1F54AF-62AE-D34A-B767-EFB27FF766EF}" srcId="{549240FE-AE28-B145-9A09-6A872A2389BC}" destId="{2174DB8E-B66B-5C4B-849D-451F2A3FE41A}" srcOrd="3" destOrd="0" parTransId="{F4942C4E-E1BA-F746-9575-3B628EFB646A}" sibTransId="{CAB152AA-AEDC-8041-8B3B-EBDA79D91E2E}"/>
    <dgm:cxn modelId="{A153F3DF-CDDA-C247-A179-F021CB1EA4C9}" type="presOf" srcId="{2174DB8E-B66B-5C4B-849D-451F2A3FE41A}" destId="{D280D25B-D33F-1345-BC05-257D088434DA}" srcOrd="0" destOrd="0" presId="urn:microsoft.com/office/officeart/2005/8/layout/pyramid1"/>
    <dgm:cxn modelId="{697B5FE7-7ADC-A44E-A81E-2996C3B5D271}" type="presOf" srcId="{549240FE-AE28-B145-9A09-6A872A2389BC}" destId="{5FD3DFB9-5DAF-E943-8E98-D4842B820230}" srcOrd="0" destOrd="0" presId="urn:microsoft.com/office/officeart/2005/8/layout/pyramid1"/>
    <dgm:cxn modelId="{A20E13FD-CF94-3E4F-8B99-6ACD55410283}" type="presOf" srcId="{6F407076-3869-574D-8E26-8A113937904D}" destId="{0943D030-19A9-E147-9B0C-518E8FFF1071}" srcOrd="0" destOrd="0" presId="urn:microsoft.com/office/officeart/2005/8/layout/pyramid1"/>
    <dgm:cxn modelId="{A9003BB2-5BC7-AB40-A39B-243CA9748F37}" type="presParOf" srcId="{5FD3DFB9-5DAF-E943-8E98-D4842B820230}" destId="{7D7C42F6-2691-5B4C-93AA-2C8235FE7737}" srcOrd="0" destOrd="0" presId="urn:microsoft.com/office/officeart/2005/8/layout/pyramid1"/>
    <dgm:cxn modelId="{6327DD65-6CF8-C644-B364-9980F5455314}" type="presParOf" srcId="{7D7C42F6-2691-5B4C-93AA-2C8235FE7737}" destId="{EA5C4BD2-4828-6B4B-84BA-383E46E9CBA9}" srcOrd="0" destOrd="0" presId="urn:microsoft.com/office/officeart/2005/8/layout/pyramid1"/>
    <dgm:cxn modelId="{641A5EE9-0539-3C46-AC30-E8365277C422}" type="presParOf" srcId="{7D7C42F6-2691-5B4C-93AA-2C8235FE7737}" destId="{FC285FB7-AB40-8241-BC43-BDE2EC46C89A}" srcOrd="1" destOrd="0" presId="urn:microsoft.com/office/officeart/2005/8/layout/pyramid1"/>
    <dgm:cxn modelId="{E2F07000-E200-E749-AE7A-CE9478747B62}" type="presParOf" srcId="{5FD3DFB9-5DAF-E943-8E98-D4842B820230}" destId="{569C624D-E516-CD43-9799-8F6F56546990}" srcOrd="1" destOrd="0" presId="urn:microsoft.com/office/officeart/2005/8/layout/pyramid1"/>
    <dgm:cxn modelId="{091811A7-3C5A-764A-8513-B0137B6B7305}" type="presParOf" srcId="{569C624D-E516-CD43-9799-8F6F56546990}" destId="{0943D030-19A9-E147-9B0C-518E8FFF1071}" srcOrd="0" destOrd="0" presId="urn:microsoft.com/office/officeart/2005/8/layout/pyramid1"/>
    <dgm:cxn modelId="{73F2454D-8E49-6641-87A5-5AC69ED05A96}" type="presParOf" srcId="{569C624D-E516-CD43-9799-8F6F56546990}" destId="{D20141B4-6D84-5D45-89AC-03C133FC64D8}" srcOrd="1" destOrd="0" presId="urn:microsoft.com/office/officeart/2005/8/layout/pyramid1"/>
    <dgm:cxn modelId="{80DA02B0-287F-3D44-B36C-DD9D3792129E}" type="presParOf" srcId="{5FD3DFB9-5DAF-E943-8E98-D4842B820230}" destId="{6F3F6E47-CFB8-A34C-AB3E-005A4A2BCF6F}" srcOrd="2" destOrd="0" presId="urn:microsoft.com/office/officeart/2005/8/layout/pyramid1"/>
    <dgm:cxn modelId="{B1932AC7-2A30-C548-A690-A89ACF9CB492}" type="presParOf" srcId="{6F3F6E47-CFB8-A34C-AB3E-005A4A2BCF6F}" destId="{B57F14EA-DA02-6944-9B45-05C980C8EF3B}" srcOrd="0" destOrd="0" presId="urn:microsoft.com/office/officeart/2005/8/layout/pyramid1"/>
    <dgm:cxn modelId="{9C631993-3D87-874B-8762-A7CB294CC98F}" type="presParOf" srcId="{6F3F6E47-CFB8-A34C-AB3E-005A4A2BCF6F}" destId="{012A40EA-DB48-2345-93D1-3FB0EE454CC5}" srcOrd="1" destOrd="0" presId="urn:microsoft.com/office/officeart/2005/8/layout/pyramid1"/>
    <dgm:cxn modelId="{516D3200-CF65-9944-A060-A464C05D6DA7}" type="presParOf" srcId="{5FD3DFB9-5DAF-E943-8E98-D4842B820230}" destId="{821E25BB-8E85-A04F-B63B-3FF92C411016}" srcOrd="3" destOrd="0" presId="urn:microsoft.com/office/officeart/2005/8/layout/pyramid1"/>
    <dgm:cxn modelId="{20754861-F0D6-1945-9047-65938948932F}" type="presParOf" srcId="{821E25BB-8E85-A04F-B63B-3FF92C411016}" destId="{D280D25B-D33F-1345-BC05-257D088434DA}" srcOrd="0" destOrd="0" presId="urn:microsoft.com/office/officeart/2005/8/layout/pyramid1"/>
    <dgm:cxn modelId="{451985E1-FAA1-D442-A3F0-2CEC50730AED}" type="presParOf" srcId="{821E25BB-8E85-A04F-B63B-3FF92C411016}" destId="{FE3F51A9-32E3-C742-9E7C-10A1F880A3DE}" srcOrd="1" destOrd="0" presId="urn:microsoft.com/office/officeart/2005/8/layout/pyramid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C4BD2-4828-6B4B-84BA-383E46E9CBA9}">
      <dsp:nvSpPr>
        <dsp:cNvPr id="0" name=""/>
        <dsp:cNvSpPr/>
      </dsp:nvSpPr>
      <dsp:spPr>
        <a:xfrm>
          <a:off x="1242786" y="0"/>
          <a:ext cx="822357" cy="1176138"/>
        </a:xfrm>
        <a:prstGeom prst="trapezoid">
          <a:avLst>
            <a:gd name="adj" fmla="val 50000"/>
          </a:avLst>
        </a:prstGeom>
        <a:solidFill>
          <a:schemeClr val="accent2"/>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hu-HU" sz="4100" kern="1200" dirty="0"/>
        </a:p>
      </dsp:txBody>
      <dsp:txXfrm>
        <a:off x="1242786" y="0"/>
        <a:ext cx="822357" cy="1176138"/>
      </dsp:txXfrm>
    </dsp:sp>
    <dsp:sp modelId="{0943D030-19A9-E147-9B0C-518E8FFF1071}">
      <dsp:nvSpPr>
        <dsp:cNvPr id="0" name=""/>
        <dsp:cNvSpPr/>
      </dsp:nvSpPr>
      <dsp:spPr>
        <a:xfrm>
          <a:off x="736903" y="1176138"/>
          <a:ext cx="1834123" cy="1447031"/>
        </a:xfrm>
        <a:prstGeom prst="trapezoid">
          <a:avLst>
            <a:gd name="adj" fmla="val 34960"/>
          </a:avLst>
        </a:prstGeom>
        <a:solidFill>
          <a:schemeClr val="bg1">
            <a:lumMod val="5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hu-HU" sz="4100" kern="1200" dirty="0"/>
            <a:t> </a:t>
          </a:r>
        </a:p>
      </dsp:txBody>
      <dsp:txXfrm>
        <a:off x="1057874" y="1176138"/>
        <a:ext cx="1192180" cy="1447031"/>
      </dsp:txXfrm>
    </dsp:sp>
    <dsp:sp modelId="{B57F14EA-DA02-6944-9B45-05C980C8EF3B}">
      <dsp:nvSpPr>
        <dsp:cNvPr id="0" name=""/>
        <dsp:cNvSpPr/>
      </dsp:nvSpPr>
      <dsp:spPr>
        <a:xfrm>
          <a:off x="245141" y="2628558"/>
          <a:ext cx="2825219" cy="1417469"/>
        </a:xfrm>
        <a:prstGeom prst="trapezoid">
          <a:avLst>
            <a:gd name="adj" fmla="val 34960"/>
          </a:avLst>
        </a:prstGeom>
        <a:solidFill>
          <a:schemeClr val="accen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hu-HU" sz="4100" kern="1200" dirty="0"/>
            <a:t> </a:t>
          </a:r>
        </a:p>
      </dsp:txBody>
      <dsp:txXfrm>
        <a:off x="739554" y="2628558"/>
        <a:ext cx="1836392" cy="1417469"/>
      </dsp:txXfrm>
    </dsp:sp>
    <dsp:sp modelId="{D280D25B-D33F-1345-BC05-257D088434DA}">
      <dsp:nvSpPr>
        <dsp:cNvPr id="0" name=""/>
        <dsp:cNvSpPr/>
      </dsp:nvSpPr>
      <dsp:spPr>
        <a:xfrm>
          <a:off x="0" y="4040639"/>
          <a:ext cx="3307930" cy="690374"/>
        </a:xfrm>
        <a:prstGeom prst="trapezoid">
          <a:avLst>
            <a:gd name="adj" fmla="val 34960"/>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hu-HU" sz="4100" kern="1200" dirty="0"/>
            <a:t> </a:t>
          </a:r>
        </a:p>
      </dsp:txBody>
      <dsp:txXfrm>
        <a:off x="578887" y="4040639"/>
        <a:ext cx="2150154" cy="69037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8056"/>
          </a:xfrm>
          <a:prstGeom prst="rect">
            <a:avLst/>
          </a:prstGeom>
        </p:spPr>
        <p:txBody>
          <a:bodyPr vert="horz" lIns="91430" tIns="45716" rIns="91430" bIns="45716" rtlCol="0"/>
          <a:lstStyle>
            <a:lvl1pPr algn="l">
              <a:defRPr sz="1200"/>
            </a:lvl1pPr>
          </a:lstStyle>
          <a:p>
            <a:endParaRPr lang="hu-HU"/>
          </a:p>
        </p:txBody>
      </p:sp>
      <p:sp>
        <p:nvSpPr>
          <p:cNvPr id="3" name="Dátum helye 2"/>
          <p:cNvSpPr>
            <a:spLocks noGrp="1"/>
          </p:cNvSpPr>
          <p:nvPr>
            <p:ph type="dt" sz="quarter" idx="1"/>
          </p:nvPr>
        </p:nvSpPr>
        <p:spPr>
          <a:xfrm>
            <a:off x="3850444" y="0"/>
            <a:ext cx="2945659" cy="498056"/>
          </a:xfrm>
          <a:prstGeom prst="rect">
            <a:avLst/>
          </a:prstGeom>
        </p:spPr>
        <p:txBody>
          <a:bodyPr vert="horz" lIns="91430" tIns="45716" rIns="91430" bIns="45716" rtlCol="0"/>
          <a:lstStyle>
            <a:lvl1pPr algn="r">
              <a:defRPr sz="1200"/>
            </a:lvl1pPr>
          </a:lstStyle>
          <a:p>
            <a:fld id="{903CE6AF-693B-46C3-82EF-6B3B60DB6786}" type="datetimeFigureOut">
              <a:rPr lang="hu-HU" smtClean="0"/>
              <a:t>2026. 04. 21.</a:t>
            </a:fld>
            <a:endParaRPr lang="hu-HU"/>
          </a:p>
        </p:txBody>
      </p:sp>
      <p:sp>
        <p:nvSpPr>
          <p:cNvPr id="4" name="Élőláb helye 3"/>
          <p:cNvSpPr>
            <a:spLocks noGrp="1"/>
          </p:cNvSpPr>
          <p:nvPr>
            <p:ph type="ftr" sz="quarter" idx="2"/>
          </p:nvPr>
        </p:nvSpPr>
        <p:spPr>
          <a:xfrm>
            <a:off x="1" y="9428585"/>
            <a:ext cx="2945659" cy="498055"/>
          </a:xfrm>
          <a:prstGeom prst="rect">
            <a:avLst/>
          </a:prstGeom>
        </p:spPr>
        <p:txBody>
          <a:bodyPr vert="horz" lIns="91430" tIns="45716" rIns="91430" bIns="45716" rtlCol="0" anchor="b"/>
          <a:lstStyle>
            <a:lvl1pPr algn="l">
              <a:defRPr sz="1200"/>
            </a:lvl1pPr>
          </a:lstStyle>
          <a:p>
            <a:endParaRPr lang="hu-HU"/>
          </a:p>
        </p:txBody>
      </p:sp>
      <p:sp>
        <p:nvSpPr>
          <p:cNvPr id="5" name="Dia számának helye 4"/>
          <p:cNvSpPr>
            <a:spLocks noGrp="1"/>
          </p:cNvSpPr>
          <p:nvPr>
            <p:ph type="sldNum" sz="quarter" idx="3"/>
          </p:nvPr>
        </p:nvSpPr>
        <p:spPr>
          <a:xfrm>
            <a:off x="3850444" y="9428585"/>
            <a:ext cx="2945659" cy="498055"/>
          </a:xfrm>
          <a:prstGeom prst="rect">
            <a:avLst/>
          </a:prstGeom>
        </p:spPr>
        <p:txBody>
          <a:bodyPr vert="horz" lIns="91430" tIns="45716" rIns="91430" bIns="45716" rtlCol="0" anchor="b"/>
          <a:lstStyle>
            <a:lvl1pPr algn="r">
              <a:defRPr sz="1200"/>
            </a:lvl1pPr>
          </a:lstStyle>
          <a:p>
            <a:fld id="{05B6BBF8-0AC3-4F5C-9C46-904244B91639}" type="slidenum">
              <a:rPr lang="hu-HU" smtClean="0"/>
              <a:t>‹#›</a:t>
            </a:fld>
            <a:endParaRPr lang="hu-HU"/>
          </a:p>
        </p:txBody>
      </p:sp>
    </p:spTree>
    <p:extLst>
      <p:ext uri="{BB962C8B-B14F-4D97-AF65-F5344CB8AC3E}">
        <p14:creationId xmlns:p14="http://schemas.microsoft.com/office/powerpoint/2010/main" val="10958119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8056"/>
          </a:xfrm>
          <a:prstGeom prst="rect">
            <a:avLst/>
          </a:prstGeom>
        </p:spPr>
        <p:txBody>
          <a:bodyPr vert="horz" lIns="91430" tIns="45716" rIns="91430" bIns="45716" rtlCol="0"/>
          <a:lstStyle>
            <a:lvl1pPr algn="l">
              <a:defRPr sz="1200"/>
            </a:lvl1pPr>
          </a:lstStyle>
          <a:p>
            <a:endParaRPr lang="hu-HU"/>
          </a:p>
        </p:txBody>
      </p:sp>
      <p:sp>
        <p:nvSpPr>
          <p:cNvPr id="3" name="Dátum helye 2"/>
          <p:cNvSpPr>
            <a:spLocks noGrp="1"/>
          </p:cNvSpPr>
          <p:nvPr>
            <p:ph type="dt" idx="1"/>
          </p:nvPr>
        </p:nvSpPr>
        <p:spPr>
          <a:xfrm>
            <a:off x="3850444" y="0"/>
            <a:ext cx="2945659" cy="498056"/>
          </a:xfrm>
          <a:prstGeom prst="rect">
            <a:avLst/>
          </a:prstGeom>
        </p:spPr>
        <p:txBody>
          <a:bodyPr vert="horz" lIns="91430" tIns="45716" rIns="91430" bIns="45716" rtlCol="0"/>
          <a:lstStyle>
            <a:lvl1pPr algn="r">
              <a:defRPr sz="1200"/>
            </a:lvl1pPr>
          </a:lstStyle>
          <a:p>
            <a:fld id="{176A35FF-5AED-4D0B-907B-5804D2351DC5}" type="datetimeFigureOut">
              <a:rPr lang="hu-HU" smtClean="0"/>
              <a:t>2026. 04. 21.</a:t>
            </a:fld>
            <a:endParaRPr lang="hu-HU"/>
          </a:p>
        </p:txBody>
      </p:sp>
      <p:sp>
        <p:nvSpPr>
          <p:cNvPr id="4" name="Diakép helye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30" tIns="45716" rIns="91430" bIns="45716" rtlCol="0" anchor="ctr"/>
          <a:lstStyle/>
          <a:p>
            <a:endParaRPr lang="hu-HU"/>
          </a:p>
        </p:txBody>
      </p:sp>
      <p:sp>
        <p:nvSpPr>
          <p:cNvPr id="5" name="Jegyzetek helye 4"/>
          <p:cNvSpPr>
            <a:spLocks noGrp="1"/>
          </p:cNvSpPr>
          <p:nvPr>
            <p:ph type="body" sz="quarter" idx="3"/>
          </p:nvPr>
        </p:nvSpPr>
        <p:spPr>
          <a:xfrm>
            <a:off x="679768" y="4777195"/>
            <a:ext cx="5438140" cy="3908614"/>
          </a:xfrm>
          <a:prstGeom prst="rect">
            <a:avLst/>
          </a:prstGeom>
        </p:spPr>
        <p:txBody>
          <a:bodyPr vert="horz" lIns="91430" tIns="45716" rIns="91430" bIns="45716"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1" y="9428585"/>
            <a:ext cx="2945659" cy="498055"/>
          </a:xfrm>
          <a:prstGeom prst="rect">
            <a:avLst/>
          </a:prstGeom>
        </p:spPr>
        <p:txBody>
          <a:bodyPr vert="horz" lIns="91430" tIns="45716" rIns="91430" bIns="45716" rtlCol="0" anchor="b"/>
          <a:lstStyle>
            <a:lvl1pPr algn="l">
              <a:defRPr sz="1200"/>
            </a:lvl1pPr>
          </a:lstStyle>
          <a:p>
            <a:endParaRPr lang="hu-HU"/>
          </a:p>
        </p:txBody>
      </p:sp>
      <p:sp>
        <p:nvSpPr>
          <p:cNvPr id="7" name="Dia számának helye 6"/>
          <p:cNvSpPr>
            <a:spLocks noGrp="1"/>
          </p:cNvSpPr>
          <p:nvPr>
            <p:ph type="sldNum" sz="quarter" idx="5"/>
          </p:nvPr>
        </p:nvSpPr>
        <p:spPr>
          <a:xfrm>
            <a:off x="3850444" y="9428585"/>
            <a:ext cx="2945659" cy="498055"/>
          </a:xfrm>
          <a:prstGeom prst="rect">
            <a:avLst/>
          </a:prstGeom>
        </p:spPr>
        <p:txBody>
          <a:bodyPr vert="horz" lIns="91430" tIns="45716" rIns="91430" bIns="45716" rtlCol="0" anchor="b"/>
          <a:lstStyle>
            <a:lvl1pPr algn="r">
              <a:defRPr sz="1200"/>
            </a:lvl1pPr>
          </a:lstStyle>
          <a:p>
            <a:fld id="{AD08844E-4E9E-4762-B238-A0CB0F62D7D5}" type="slidenum">
              <a:rPr lang="hu-HU" smtClean="0"/>
              <a:t>‹#›</a:t>
            </a:fld>
            <a:endParaRPr lang="hu-HU"/>
          </a:p>
        </p:txBody>
      </p:sp>
    </p:spTree>
    <p:extLst>
      <p:ext uri="{BB962C8B-B14F-4D97-AF65-F5344CB8AC3E}">
        <p14:creationId xmlns:p14="http://schemas.microsoft.com/office/powerpoint/2010/main" val="209745031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95C51-4E0B-77B3-647A-6921BA94D791}"/>
            </a:ext>
          </a:extLst>
        </p:cNvPr>
        <p:cNvGrpSpPr/>
        <p:nvPr/>
      </p:nvGrpSpPr>
      <p:grpSpPr>
        <a:xfrm>
          <a:off x="0" y="0"/>
          <a:ext cx="0" cy="0"/>
          <a:chOff x="0" y="0"/>
          <a:chExt cx="0" cy="0"/>
        </a:xfrm>
      </p:grpSpPr>
      <p:sp>
        <p:nvSpPr>
          <p:cNvPr id="2" name="Diakép helye 1">
            <a:extLst>
              <a:ext uri="{FF2B5EF4-FFF2-40B4-BE49-F238E27FC236}">
                <a16:creationId xmlns:a16="http://schemas.microsoft.com/office/drawing/2014/main" id="{BB37CC95-3E16-5D45-22BE-37E76A376212}"/>
              </a:ext>
            </a:extLst>
          </p:cNvPr>
          <p:cNvSpPr>
            <a:spLocks noGrp="1" noRot="1" noChangeAspect="1"/>
          </p:cNvSpPr>
          <p:nvPr>
            <p:ph type="sldImg"/>
          </p:nvPr>
        </p:nvSpPr>
        <p:spPr/>
      </p:sp>
      <p:sp>
        <p:nvSpPr>
          <p:cNvPr id="3" name="Jegyzetek helye 2">
            <a:extLst>
              <a:ext uri="{FF2B5EF4-FFF2-40B4-BE49-F238E27FC236}">
                <a16:creationId xmlns:a16="http://schemas.microsoft.com/office/drawing/2014/main" id="{431B2CFE-650C-A4A8-ABC9-3098B18F5434}"/>
              </a:ext>
            </a:extLst>
          </p:cNvPr>
          <p:cNvSpPr>
            <a:spLocks noGrp="1"/>
          </p:cNvSpPr>
          <p:nvPr>
            <p:ph type="body" idx="1"/>
          </p:nvPr>
        </p:nvSpPr>
        <p:spPr/>
        <p:txBody>
          <a:bodyPr/>
          <a:lstStyle/>
          <a:p>
            <a:r>
              <a:rPr lang="hu-HU" dirty="0"/>
              <a:t>Hallgatói változat</a:t>
            </a:r>
          </a:p>
          <a:p>
            <a:endParaRPr lang="hu-HU" dirty="0"/>
          </a:p>
        </p:txBody>
      </p:sp>
      <p:sp>
        <p:nvSpPr>
          <p:cNvPr id="4" name="Dia számának helye 3">
            <a:extLst>
              <a:ext uri="{FF2B5EF4-FFF2-40B4-BE49-F238E27FC236}">
                <a16:creationId xmlns:a16="http://schemas.microsoft.com/office/drawing/2014/main" id="{75A8DDB5-DEC6-1907-2D3D-152F9404F19D}"/>
              </a:ext>
            </a:extLst>
          </p:cNvPr>
          <p:cNvSpPr>
            <a:spLocks noGrp="1"/>
          </p:cNvSpPr>
          <p:nvPr>
            <p:ph type="sldNum" sz="quarter" idx="5"/>
          </p:nvPr>
        </p:nvSpPr>
        <p:spPr/>
        <p:txBody>
          <a:bodyPr/>
          <a:lstStyle/>
          <a:p>
            <a:pPr defTabSz="1088530">
              <a:defRPr/>
            </a:pPr>
            <a:fld id="{8D5A0A9C-42F3-4EAD-8686-3E925BCFDB2E}" type="slidenum">
              <a:rPr lang="hu-HU">
                <a:solidFill>
                  <a:prstClr val="black"/>
                </a:solidFill>
                <a:latin typeface="Calibri" panose="020F0502020204030204"/>
              </a:rPr>
              <a:pPr defTabSz="1088530">
                <a:defRPr/>
              </a:pPr>
              <a:t>1</a:t>
            </a:fld>
            <a:endParaRPr lang="hu-HU">
              <a:solidFill>
                <a:prstClr val="black"/>
              </a:solidFill>
              <a:latin typeface="Calibri" panose="020F0502020204030204"/>
            </a:endParaRPr>
          </a:p>
        </p:txBody>
      </p:sp>
    </p:spTree>
    <p:extLst>
      <p:ext uri="{BB962C8B-B14F-4D97-AF65-F5344CB8AC3E}">
        <p14:creationId xmlns:p14="http://schemas.microsoft.com/office/powerpoint/2010/main" val="35657340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hu-HU"/>
              <a:t>Mintacím szerkesztése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a:p>
        </p:txBody>
      </p:sp>
      <p:pic>
        <p:nvPicPr>
          <p:cNvPr id="8" name="Kép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2450" y="5778000"/>
            <a:ext cx="3240000" cy="1080000"/>
          </a:xfrm>
          <a:prstGeom prst="rect">
            <a:avLst/>
          </a:prstGeom>
        </p:spPr>
      </p:pic>
    </p:spTree>
    <p:extLst>
      <p:ext uri="{BB962C8B-B14F-4D97-AF65-F5344CB8AC3E}">
        <p14:creationId xmlns:p14="http://schemas.microsoft.com/office/powerpoint/2010/main" val="99543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232303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hu-HU"/>
              <a:t>Mintacím szerkesztése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2025849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Bulletpoints-1">
    <p:spTree>
      <p:nvGrpSpPr>
        <p:cNvPr id="1" name=""/>
        <p:cNvGrpSpPr/>
        <p:nvPr/>
      </p:nvGrpSpPr>
      <p:grpSpPr>
        <a:xfrm>
          <a:off x="0" y="0"/>
          <a:ext cx="0" cy="0"/>
          <a:chOff x="0" y="0"/>
          <a:chExt cx="0" cy="0"/>
        </a:xfrm>
      </p:grpSpPr>
      <p:sp>
        <p:nvSpPr>
          <p:cNvPr id="12" name="Cím 1"/>
          <p:cNvSpPr>
            <a:spLocks noGrp="1"/>
          </p:cNvSpPr>
          <p:nvPr>
            <p:ph type="ctrTitle" hasCustomPrompt="1"/>
          </p:nvPr>
        </p:nvSpPr>
        <p:spPr>
          <a:xfrm>
            <a:off x="1055768" y="997718"/>
            <a:ext cx="8640398" cy="1243288"/>
          </a:xfrm>
          <a:prstGeom prst="rect">
            <a:avLst/>
          </a:prstGeom>
        </p:spPr>
        <p:txBody>
          <a:bodyPr anchor="t">
            <a:normAutofit/>
          </a:bodyPr>
          <a:lstStyle>
            <a:lvl1pPr algn="l">
              <a:defRPr sz="2699"/>
            </a:lvl1pPr>
          </a:lstStyle>
          <a:p>
            <a:r>
              <a:rPr lang="hu-HU"/>
              <a:t>A NIÜ kiemelkedő szerepet tölt be a magyar innovációs ökoszisztéma fejlesztésében.</a:t>
            </a:r>
          </a:p>
        </p:txBody>
      </p:sp>
      <p:sp>
        <p:nvSpPr>
          <p:cNvPr id="6" name="Szöveg helye 5"/>
          <p:cNvSpPr>
            <a:spLocks noGrp="1"/>
          </p:cNvSpPr>
          <p:nvPr>
            <p:ph type="body" sz="quarter" idx="10" hasCustomPrompt="1"/>
          </p:nvPr>
        </p:nvSpPr>
        <p:spPr>
          <a:xfrm>
            <a:off x="1055769" y="2529004"/>
            <a:ext cx="8676399" cy="3455984"/>
          </a:xfrm>
          <a:prstGeom prst="rect">
            <a:avLst/>
          </a:prstGeom>
        </p:spPr>
        <p:txBody>
          <a:bodyPr/>
          <a:lstStyle>
            <a:lvl1pPr marL="171399" marR="0" indent="-171399" algn="l" defTabSz="1088312" rtl="0" eaLnBrk="1" fontAlgn="auto" latinLnBrk="0" hangingPunct="1">
              <a:lnSpc>
                <a:spcPct val="100000"/>
              </a:lnSpc>
              <a:spcBef>
                <a:spcPct val="20000"/>
              </a:spcBef>
              <a:spcAft>
                <a:spcPts val="0"/>
              </a:spcAft>
              <a:buClrTx/>
              <a:buSzTx/>
              <a:buFontTx/>
              <a:buBlip>
                <a:blip r:embed="rId2"/>
              </a:buBlip>
              <a:tabLst/>
              <a:defRPr sz="1150">
                <a:solidFill>
                  <a:schemeClr val="tx1"/>
                </a:solidFill>
              </a:defRPr>
            </a:lvl1pPr>
            <a:lvl2pPr marL="544157" indent="0" algn="l">
              <a:buFontTx/>
              <a:buNone/>
              <a:defRPr sz="2200">
                <a:solidFill>
                  <a:schemeClr val="tx1"/>
                </a:solidFill>
              </a:defRPr>
            </a:lvl2pPr>
            <a:lvl3pPr marL="1088312" indent="0" algn="l">
              <a:buFontTx/>
              <a:buNone/>
              <a:defRPr sz="1800">
                <a:solidFill>
                  <a:schemeClr val="tx1"/>
                </a:solidFill>
              </a:defRPr>
            </a:lvl3pPr>
            <a:lvl4pPr marL="1632469" indent="0" algn="l">
              <a:buFontTx/>
              <a:buNone/>
              <a:defRPr sz="1400">
                <a:solidFill>
                  <a:schemeClr val="tx1"/>
                </a:solidFill>
              </a:defRPr>
            </a:lvl4pPr>
            <a:lvl5pPr marL="2176625" indent="0" algn="l">
              <a:buFontTx/>
              <a:buNone/>
              <a:defRPr sz="1400">
                <a:solidFill>
                  <a:schemeClr val="tx1"/>
                </a:solidFill>
              </a:defRPr>
            </a:lvl5pPr>
          </a:lstStyle>
          <a:p>
            <a:pPr lvl="0"/>
            <a:r>
              <a:rPr lang="en-US"/>
              <a:t>Innovation also requires actionable and differentiated insights—the kind that excite customers and bring new categories and markets into being. How do companies develop them? Genius is always an appealing approach, if you have or can get it. Fortunately, innovation yields to other approaches besides exceptional creativity.</a:t>
            </a:r>
          </a:p>
          <a:p>
            <a:pPr lvl="0"/>
            <a:endParaRPr lang="en-US"/>
          </a:p>
          <a:p>
            <a:pPr lvl="0"/>
            <a:r>
              <a:rPr lang="en-US"/>
              <a:t>The rest of us can look for insights by methodically and systematically scrutinizing three areas: a valuable problem to solve, a technology that enables a solution, and a business model that generates money from it. You could argue that nearly every successful innovation occurs at the intersection of these three elements. Companies that effectively collect, synthesize, and “collide” them stand the highest probability of success. “If you get the sweet spot of what the customer is struggling with, and at the same time get a deeper knowledge of the new technologies coming along and find a mechanism for how these two things can come together, then you are going to get good returns,” says Alcoa chairman and chief executive Klaus Kleinfeld.</a:t>
            </a:r>
          </a:p>
          <a:p>
            <a:pPr lvl="0"/>
            <a:endParaRPr lang="en-US"/>
          </a:p>
          <a:p>
            <a:pPr lvl="0"/>
            <a:r>
              <a:rPr lang="en-US"/>
              <a:t>Once the opportunities are defined, companies need transparency into what people are working on and a governance process that constantly assesses not only the expected value, timing, and risk of the initiatives in the portfolio but also its overall composition. There’s no single mix that’s universally right. Most established companies err on the side of overloading their innovation pipelines with relatively safe, short-term, and incremental projects that have little chance of realizing their growth targets or staying within their</a:t>
            </a:r>
            <a:endParaRPr lang="hu-HU"/>
          </a:p>
        </p:txBody>
      </p:sp>
      <p:sp>
        <p:nvSpPr>
          <p:cNvPr id="4" name="Téglalap 3"/>
          <p:cNvSpPr/>
          <p:nvPr userDrawn="1"/>
        </p:nvSpPr>
        <p:spPr>
          <a:xfrm>
            <a:off x="0" y="-324"/>
            <a:ext cx="12192000" cy="71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sz="1075"/>
          </a:p>
        </p:txBody>
      </p:sp>
    </p:spTree>
    <p:extLst>
      <p:ext uri="{BB962C8B-B14F-4D97-AF65-F5344CB8AC3E}">
        <p14:creationId xmlns:p14="http://schemas.microsoft.com/office/powerpoint/2010/main" val="3504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324264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hu-HU"/>
              <a:t>Mintacím szerkesztése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Tree>
    <p:extLst>
      <p:ext uri="{BB962C8B-B14F-4D97-AF65-F5344CB8AC3E}">
        <p14:creationId xmlns:p14="http://schemas.microsoft.com/office/powerpoint/2010/main" val="236228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sz="half" idx="1"/>
          </p:nvPr>
        </p:nvSpPr>
        <p:spPr>
          <a:xfrm>
            <a:off x="838200" y="2057399"/>
            <a:ext cx="5181600" cy="41195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Content Placeholder 3"/>
          <p:cNvSpPr>
            <a:spLocks noGrp="1"/>
          </p:cNvSpPr>
          <p:nvPr>
            <p:ph sz="half" idx="2"/>
          </p:nvPr>
        </p:nvSpPr>
        <p:spPr>
          <a:xfrm>
            <a:off x="6172200" y="2057399"/>
            <a:ext cx="5181600" cy="4119564"/>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311402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hu-HU"/>
              <a:t>Mintacím szerkesztése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2628590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Tree>
    <p:extLst>
      <p:ext uri="{BB962C8B-B14F-4D97-AF65-F5344CB8AC3E}">
        <p14:creationId xmlns:p14="http://schemas.microsoft.com/office/powerpoint/2010/main" val="1758283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pic>
        <p:nvPicPr>
          <p:cNvPr id="2" name="Kép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775" y="6123600"/>
            <a:ext cx="2203200" cy="734400"/>
          </a:xfrm>
          <a:prstGeom prst="rect">
            <a:avLst/>
          </a:prstGeom>
        </p:spPr>
      </p:pic>
    </p:spTree>
    <p:extLst>
      <p:ext uri="{BB962C8B-B14F-4D97-AF65-F5344CB8AC3E}">
        <p14:creationId xmlns:p14="http://schemas.microsoft.com/office/powerpoint/2010/main" val="228499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rtalomrész képaláírással">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Text Placeholder 3"/>
          <p:cNvSpPr>
            <a:spLocks noGrp="1"/>
          </p:cNvSpPr>
          <p:nvPr>
            <p:ph type="body" sz="half" idx="2"/>
          </p:nvPr>
        </p:nvSpPr>
        <p:spPr>
          <a:xfrm>
            <a:off x="839788" y="2057400"/>
            <a:ext cx="3932237" cy="3811588"/>
          </a:xfrm>
        </p:spPr>
        <p:txBody>
          <a:bodyPr/>
          <a:lstStyle>
            <a:lvl1pPr marL="285750" indent="-285750">
              <a:buFont typeface="Arial" panose="020B0604020202020204" pitchFamily="34" charset="0"/>
              <a:buChar char="•"/>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8" name="Title 1"/>
          <p:cNvSpPr>
            <a:spLocks noGrp="1"/>
          </p:cNvSpPr>
          <p:nvPr>
            <p:ph type="title"/>
          </p:nvPr>
        </p:nvSpPr>
        <p:spPr>
          <a:xfrm>
            <a:off x="838200" y="365125"/>
            <a:ext cx="3933825" cy="1325563"/>
          </a:xfrm>
        </p:spPr>
        <p:txBody>
          <a:bodyPr/>
          <a:lstStyle/>
          <a:p>
            <a:r>
              <a:rPr lang="hu-HU"/>
              <a:t>Mintacím szerkesztése</a:t>
            </a:r>
            <a:endParaRPr lang="en-US"/>
          </a:p>
        </p:txBody>
      </p:sp>
    </p:spTree>
    <p:extLst>
      <p:ext uri="{BB962C8B-B14F-4D97-AF65-F5344CB8AC3E}">
        <p14:creationId xmlns:p14="http://schemas.microsoft.com/office/powerpoint/2010/main" val="3082454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0"/>
            <a:ext cx="7008812"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a:p>
        </p:txBody>
      </p:sp>
      <p:sp>
        <p:nvSpPr>
          <p:cNvPr id="7" name="Text Placeholder 3"/>
          <p:cNvSpPr>
            <a:spLocks noGrp="1"/>
          </p:cNvSpPr>
          <p:nvPr>
            <p:ph type="body" sz="half" idx="2"/>
          </p:nvPr>
        </p:nvSpPr>
        <p:spPr>
          <a:xfrm>
            <a:off x="839788" y="2057400"/>
            <a:ext cx="3932237" cy="3811588"/>
          </a:xfrm>
        </p:spPr>
        <p:txBody>
          <a:bodyPr/>
          <a:lstStyle>
            <a:lvl1pPr marL="285750" indent="-285750">
              <a:buFont typeface="Arial" panose="020B0604020202020204" pitchFamily="34" charset="0"/>
              <a:buChar char="•"/>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9" name="Title 1"/>
          <p:cNvSpPr>
            <a:spLocks noGrp="1"/>
          </p:cNvSpPr>
          <p:nvPr>
            <p:ph type="title"/>
          </p:nvPr>
        </p:nvSpPr>
        <p:spPr>
          <a:xfrm>
            <a:off x="838200" y="365125"/>
            <a:ext cx="3933825" cy="1325563"/>
          </a:xfrm>
        </p:spPr>
        <p:txBody>
          <a:bodyPr/>
          <a:lstStyle/>
          <a:p>
            <a:r>
              <a:rPr lang="hu-HU"/>
              <a:t>Mintacím szerkesztése</a:t>
            </a:r>
            <a:endParaRPr lang="en-US"/>
          </a:p>
        </p:txBody>
      </p:sp>
    </p:spTree>
    <p:extLst>
      <p:ext uri="{BB962C8B-B14F-4D97-AF65-F5344CB8AC3E}">
        <p14:creationId xmlns:p14="http://schemas.microsoft.com/office/powerpoint/2010/main" val="416894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pic>
        <p:nvPicPr>
          <p:cNvPr id="12" name="Kép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6278" y="6120319"/>
            <a:ext cx="2208046" cy="736015"/>
          </a:xfrm>
          <a:prstGeom prst="rect">
            <a:avLst/>
          </a:prstGeom>
        </p:spPr>
      </p:pic>
    </p:spTree>
    <p:extLst>
      <p:ext uri="{BB962C8B-B14F-4D97-AF65-F5344CB8AC3E}">
        <p14:creationId xmlns:p14="http://schemas.microsoft.com/office/powerpoint/2010/main" val="20104331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71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1.xml"/><Relationship Id="rId7" Type="http://schemas.openxmlformats.org/officeDocument/2006/relationships/diagramLayout" Target="../diagrams/layout1.xml"/><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diagramData" Target="../diagrams/data1.xml"/><Relationship Id="rId5" Type="http://schemas.openxmlformats.org/officeDocument/2006/relationships/image" Target="../media/image6.emf"/><Relationship Id="rId10" Type="http://schemas.microsoft.com/office/2007/relationships/diagramDrawing" Target="../diagrams/drawing1.xml"/><Relationship Id="rId4" Type="http://schemas.openxmlformats.org/officeDocument/2006/relationships/oleObject" Target="../embeddings/oleObject1.bin"/><Relationship Id="rId9" Type="http://schemas.openxmlformats.org/officeDocument/2006/relationships/diagramColors" Target="../diagrams/colors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2ED41-9CD4-0940-A3CB-B33E25209858}"/>
            </a:ext>
          </a:extLst>
        </p:cNvPr>
        <p:cNvGrpSpPr/>
        <p:nvPr/>
      </p:nvGrpSpPr>
      <p:grpSpPr>
        <a:xfrm>
          <a:off x="0" y="0"/>
          <a:ext cx="0" cy="0"/>
          <a:chOff x="0" y="0"/>
          <a:chExt cx="0" cy="0"/>
        </a:xfrm>
      </p:grpSpPr>
      <p:graphicFrame>
        <p:nvGraphicFramePr>
          <p:cNvPr id="28" name="think-cell data - do not delete" hidden="1">
            <a:extLst>
              <a:ext uri="{FF2B5EF4-FFF2-40B4-BE49-F238E27FC236}">
                <a16:creationId xmlns:a16="http://schemas.microsoft.com/office/drawing/2014/main" id="{37DF4F41-7A27-61FD-3C52-021F1258845C}"/>
              </a:ext>
            </a:extLst>
          </p:cNvPr>
          <p:cNvGraphicFramePr>
            <a:graphicFrameLocks noChangeAspect="1"/>
          </p:cNvGraphicFramePr>
          <p:nvPr>
            <p:custDataLst>
              <p:tags r:id="rId1"/>
            </p:custDataLst>
          </p:nvPr>
        </p:nvGraphicFramePr>
        <p:xfrm>
          <a:off x="1588" y="2034"/>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28" name="think-cell data - do not delete" hidden="1">
                        <a:extLst>
                          <a:ext uri="{FF2B5EF4-FFF2-40B4-BE49-F238E27FC236}">
                            <a16:creationId xmlns:a16="http://schemas.microsoft.com/office/drawing/2014/main" id="{F64DCF77-35B3-C9E3-8969-A2688533EC29}"/>
                          </a:ext>
                        </a:extLst>
                      </p:cNvPr>
                      <p:cNvPicPr/>
                      <p:nvPr/>
                    </p:nvPicPr>
                    <p:blipFill>
                      <a:blip r:embed="rId5"/>
                      <a:stretch>
                        <a:fillRect/>
                      </a:stretch>
                    </p:blipFill>
                    <p:spPr>
                      <a:xfrm>
                        <a:off x="1588" y="2034"/>
                        <a:ext cx="1227" cy="1588"/>
                      </a:xfrm>
                      <a:prstGeom prst="rect">
                        <a:avLst/>
                      </a:prstGeom>
                    </p:spPr>
                  </p:pic>
                </p:oleObj>
              </mc:Fallback>
            </mc:AlternateContent>
          </a:graphicData>
        </a:graphic>
      </p:graphicFrame>
      <p:sp>
        <p:nvSpPr>
          <p:cNvPr id="8" name="Cím 7">
            <a:extLst>
              <a:ext uri="{FF2B5EF4-FFF2-40B4-BE49-F238E27FC236}">
                <a16:creationId xmlns:a16="http://schemas.microsoft.com/office/drawing/2014/main" id="{AF42FF9B-4875-870C-DB82-4D87385777A7}"/>
              </a:ext>
            </a:extLst>
          </p:cNvPr>
          <p:cNvSpPr>
            <a:spLocks noGrp="1"/>
          </p:cNvSpPr>
          <p:nvPr>
            <p:ph type="ctrTitle"/>
          </p:nvPr>
        </p:nvSpPr>
        <p:spPr>
          <a:xfrm>
            <a:off x="0" y="152844"/>
            <a:ext cx="12191999" cy="427397"/>
          </a:xfrm>
        </p:spPr>
        <p:txBody>
          <a:bodyPr vert="horz" lIns="91440" tIns="45720" rIns="91440" bIns="45720" rtlCol="0" anchor="ctr">
            <a:noAutofit/>
          </a:bodyPr>
          <a:lstStyle/>
          <a:p>
            <a:pPr algn="ctr"/>
            <a:r>
              <a:rPr lang="hu-HU" sz="4000" b="1" dirty="0">
                <a:solidFill>
                  <a:srgbClr val="242F62"/>
                </a:solidFill>
                <a:effectLst>
                  <a:outerShdw blurRad="38100" dist="38100" dir="2700000" algn="tl">
                    <a:srgbClr val="000000">
                      <a:alpha val="43137"/>
                    </a:srgbClr>
                  </a:outerShdw>
                </a:effectLst>
                <a:latin typeface="+mn-lt"/>
              </a:rPr>
              <a:t>Az új doktori képzési rendszer</a:t>
            </a:r>
          </a:p>
        </p:txBody>
      </p:sp>
      <p:graphicFrame>
        <p:nvGraphicFramePr>
          <p:cNvPr id="16" name="Diagram 15">
            <a:extLst>
              <a:ext uri="{FF2B5EF4-FFF2-40B4-BE49-F238E27FC236}">
                <a16:creationId xmlns:a16="http://schemas.microsoft.com/office/drawing/2014/main" id="{78CD4C03-E2DF-66F6-A062-52C109EAD3DA}"/>
              </a:ext>
            </a:extLst>
          </p:cNvPr>
          <p:cNvGraphicFramePr/>
          <p:nvPr/>
        </p:nvGraphicFramePr>
        <p:xfrm>
          <a:off x="1077969" y="1129280"/>
          <a:ext cx="3307930" cy="473101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4" name="Téglalap 23">
            <a:extLst>
              <a:ext uri="{FF2B5EF4-FFF2-40B4-BE49-F238E27FC236}">
                <a16:creationId xmlns:a16="http://schemas.microsoft.com/office/drawing/2014/main" id="{EC5FDB33-0383-6AA4-1C2F-4DEF82D62BD0}"/>
              </a:ext>
            </a:extLst>
          </p:cNvPr>
          <p:cNvSpPr/>
          <p:nvPr/>
        </p:nvSpPr>
        <p:spPr>
          <a:xfrm>
            <a:off x="970808" y="1351734"/>
            <a:ext cx="1175274" cy="6227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Kutatói kiválósági </a:t>
            </a:r>
          </a:p>
          <a:p>
            <a:pPr algn="ctr" defTabSz="1088530"/>
            <a:r>
              <a:rPr lang="hu-HU" sz="1400" b="1" dirty="0">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doktori képzés</a:t>
            </a:r>
          </a:p>
        </p:txBody>
      </p:sp>
      <p:cxnSp>
        <p:nvCxnSpPr>
          <p:cNvPr id="27" name="Egyenes összekötő 26">
            <a:extLst>
              <a:ext uri="{FF2B5EF4-FFF2-40B4-BE49-F238E27FC236}">
                <a16:creationId xmlns:a16="http://schemas.microsoft.com/office/drawing/2014/main" id="{E53CFE79-AD1D-F8FD-F816-9EEE1C32C181}"/>
              </a:ext>
            </a:extLst>
          </p:cNvPr>
          <p:cNvCxnSpPr>
            <a:cxnSpLocks/>
          </p:cNvCxnSpPr>
          <p:nvPr/>
        </p:nvCxnSpPr>
        <p:spPr>
          <a:xfrm>
            <a:off x="1178393" y="2281356"/>
            <a:ext cx="985209" cy="1989"/>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9" name="Egyenes összekötő 28">
            <a:extLst>
              <a:ext uri="{FF2B5EF4-FFF2-40B4-BE49-F238E27FC236}">
                <a16:creationId xmlns:a16="http://schemas.microsoft.com/office/drawing/2014/main" id="{3D0737FC-A1E9-7B73-D9E0-517F5D1FBEFE}"/>
              </a:ext>
            </a:extLst>
          </p:cNvPr>
          <p:cNvCxnSpPr>
            <a:cxnSpLocks/>
          </p:cNvCxnSpPr>
          <p:nvPr/>
        </p:nvCxnSpPr>
        <p:spPr>
          <a:xfrm>
            <a:off x="216809" y="3748473"/>
            <a:ext cx="1370058"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Egyenes összekötő 42">
            <a:extLst>
              <a:ext uri="{FF2B5EF4-FFF2-40B4-BE49-F238E27FC236}">
                <a16:creationId xmlns:a16="http://schemas.microsoft.com/office/drawing/2014/main" id="{6B706BAE-0B32-31FB-40B6-422DDF8DDF96}"/>
              </a:ext>
            </a:extLst>
          </p:cNvPr>
          <p:cNvCxnSpPr>
            <a:cxnSpLocks/>
          </p:cNvCxnSpPr>
          <p:nvPr/>
        </p:nvCxnSpPr>
        <p:spPr>
          <a:xfrm>
            <a:off x="3825086" y="3742169"/>
            <a:ext cx="8293287"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3" name="Téglalap 52">
            <a:extLst>
              <a:ext uri="{FF2B5EF4-FFF2-40B4-BE49-F238E27FC236}">
                <a16:creationId xmlns:a16="http://schemas.microsoft.com/office/drawing/2014/main" id="{00414428-34CB-88A4-DD90-F09C35C9EA36}"/>
              </a:ext>
            </a:extLst>
          </p:cNvPr>
          <p:cNvSpPr/>
          <p:nvPr/>
        </p:nvSpPr>
        <p:spPr>
          <a:xfrm>
            <a:off x="1002036" y="2684691"/>
            <a:ext cx="1137281" cy="6227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Kooperatív </a:t>
            </a:r>
          </a:p>
          <a:p>
            <a:pPr algn="ctr" defTabSz="1088530"/>
            <a:r>
              <a:rPr lang="hu-HU" sz="1400" b="1" dirty="0">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doktori képzés</a:t>
            </a:r>
          </a:p>
        </p:txBody>
      </p:sp>
      <p:sp>
        <p:nvSpPr>
          <p:cNvPr id="54" name="Téglalap 53">
            <a:extLst>
              <a:ext uri="{FF2B5EF4-FFF2-40B4-BE49-F238E27FC236}">
                <a16:creationId xmlns:a16="http://schemas.microsoft.com/office/drawing/2014/main" id="{92988DFB-09B4-4AF9-4258-0962D1E3B1FD}"/>
              </a:ext>
            </a:extLst>
          </p:cNvPr>
          <p:cNvSpPr/>
          <p:nvPr/>
        </p:nvSpPr>
        <p:spPr>
          <a:xfrm>
            <a:off x="1880784" y="4137158"/>
            <a:ext cx="1695133" cy="6227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Hagyományos doktori képzés</a:t>
            </a:r>
          </a:p>
        </p:txBody>
      </p:sp>
      <p:sp>
        <p:nvSpPr>
          <p:cNvPr id="60" name="Téglalap 59">
            <a:extLst>
              <a:ext uri="{FF2B5EF4-FFF2-40B4-BE49-F238E27FC236}">
                <a16:creationId xmlns:a16="http://schemas.microsoft.com/office/drawing/2014/main" id="{24DA65AF-E432-8059-7F60-491DB22CF96D}"/>
              </a:ext>
            </a:extLst>
          </p:cNvPr>
          <p:cNvSpPr/>
          <p:nvPr/>
        </p:nvSpPr>
        <p:spPr>
          <a:xfrm>
            <a:off x="2355960" y="1990176"/>
            <a:ext cx="758025"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001320"/>
              </a:solidFill>
              <a:latin typeface="Arial" panose="020B0604020202020204" pitchFamily="34" charset="0"/>
              <a:cs typeface="Arial" panose="020B0604020202020204" pitchFamily="34" charset="0"/>
            </a:endParaRPr>
          </a:p>
        </p:txBody>
      </p:sp>
      <p:sp>
        <p:nvSpPr>
          <p:cNvPr id="61" name="Téglalap 60">
            <a:extLst>
              <a:ext uri="{FF2B5EF4-FFF2-40B4-BE49-F238E27FC236}">
                <a16:creationId xmlns:a16="http://schemas.microsoft.com/office/drawing/2014/main" id="{1B9226FC-9AC1-2513-ABEB-F54FE0566084}"/>
              </a:ext>
            </a:extLst>
          </p:cNvPr>
          <p:cNvSpPr/>
          <p:nvPr/>
        </p:nvSpPr>
        <p:spPr>
          <a:xfrm>
            <a:off x="2220481" y="3288720"/>
            <a:ext cx="10229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FAFDFF"/>
              </a:solidFill>
              <a:latin typeface="Arial" panose="020B0604020202020204" pitchFamily="34" charset="0"/>
              <a:cs typeface="Arial" panose="020B0604020202020204" pitchFamily="34" charset="0"/>
            </a:endParaRPr>
          </a:p>
        </p:txBody>
      </p:sp>
      <p:sp>
        <p:nvSpPr>
          <p:cNvPr id="62" name="Téglalap 61">
            <a:extLst>
              <a:ext uri="{FF2B5EF4-FFF2-40B4-BE49-F238E27FC236}">
                <a16:creationId xmlns:a16="http://schemas.microsoft.com/office/drawing/2014/main" id="{C22FA577-28CE-29AD-953B-79CC3C96E611}"/>
              </a:ext>
            </a:extLst>
          </p:cNvPr>
          <p:cNvSpPr/>
          <p:nvPr/>
        </p:nvSpPr>
        <p:spPr>
          <a:xfrm>
            <a:off x="2220481" y="4416228"/>
            <a:ext cx="10229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FAFDFF"/>
              </a:solidFill>
              <a:latin typeface="Arial" panose="020B0604020202020204" pitchFamily="34" charset="0"/>
              <a:cs typeface="Arial" panose="020B0604020202020204" pitchFamily="34" charset="0"/>
            </a:endParaRPr>
          </a:p>
        </p:txBody>
      </p:sp>
      <p:sp>
        <p:nvSpPr>
          <p:cNvPr id="63" name="Téglalap 62">
            <a:extLst>
              <a:ext uri="{FF2B5EF4-FFF2-40B4-BE49-F238E27FC236}">
                <a16:creationId xmlns:a16="http://schemas.microsoft.com/office/drawing/2014/main" id="{9455BFF7-D794-B01A-45E6-A4D40AFE1B6C}"/>
              </a:ext>
            </a:extLst>
          </p:cNvPr>
          <p:cNvSpPr/>
          <p:nvPr/>
        </p:nvSpPr>
        <p:spPr>
          <a:xfrm>
            <a:off x="4307512" y="719522"/>
            <a:ext cx="1535062" cy="4082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Fő jellemző</a:t>
            </a:r>
          </a:p>
        </p:txBody>
      </p:sp>
      <p:sp>
        <p:nvSpPr>
          <p:cNvPr id="2052" name="Téglalap 2051">
            <a:extLst>
              <a:ext uri="{FF2B5EF4-FFF2-40B4-BE49-F238E27FC236}">
                <a16:creationId xmlns:a16="http://schemas.microsoft.com/office/drawing/2014/main" id="{B0FA2D8B-2887-EE32-8B7E-9349600AE1F5}"/>
              </a:ext>
            </a:extLst>
          </p:cNvPr>
          <p:cNvSpPr/>
          <p:nvPr/>
        </p:nvSpPr>
        <p:spPr>
          <a:xfrm>
            <a:off x="6230651" y="792723"/>
            <a:ext cx="1913230"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Munkabér / ösztöndíj…</a:t>
            </a:r>
          </a:p>
        </p:txBody>
      </p:sp>
      <p:sp>
        <p:nvSpPr>
          <p:cNvPr id="2065" name="Téglalap 2064">
            <a:extLst>
              <a:ext uri="{FF2B5EF4-FFF2-40B4-BE49-F238E27FC236}">
                <a16:creationId xmlns:a16="http://schemas.microsoft.com/office/drawing/2014/main" id="{1EF307B6-C666-6AA5-BB24-24823CADDEDE}"/>
              </a:ext>
            </a:extLst>
          </p:cNvPr>
          <p:cNvSpPr/>
          <p:nvPr/>
        </p:nvSpPr>
        <p:spPr>
          <a:xfrm>
            <a:off x="10837603" y="852164"/>
            <a:ext cx="1277436"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Szakmai vezető</a:t>
            </a:r>
          </a:p>
        </p:txBody>
      </p:sp>
      <p:sp>
        <p:nvSpPr>
          <p:cNvPr id="2069" name="Téglalap 2068">
            <a:extLst>
              <a:ext uri="{FF2B5EF4-FFF2-40B4-BE49-F238E27FC236}">
                <a16:creationId xmlns:a16="http://schemas.microsoft.com/office/drawing/2014/main" id="{A4587440-5B57-4C69-A6DF-CF40DB6A477E}"/>
              </a:ext>
            </a:extLst>
          </p:cNvPr>
          <p:cNvSpPr/>
          <p:nvPr/>
        </p:nvSpPr>
        <p:spPr>
          <a:xfrm>
            <a:off x="8148131" y="826635"/>
            <a:ext cx="1553387"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és annak forrása</a:t>
            </a:r>
          </a:p>
        </p:txBody>
      </p:sp>
      <p:cxnSp>
        <p:nvCxnSpPr>
          <p:cNvPr id="2083" name="Egyenes összekötő 2082">
            <a:extLst>
              <a:ext uri="{FF2B5EF4-FFF2-40B4-BE49-F238E27FC236}">
                <a16:creationId xmlns:a16="http://schemas.microsoft.com/office/drawing/2014/main" id="{4053E72B-3B69-5D67-03BA-A87C1083AE77}"/>
              </a:ext>
            </a:extLst>
          </p:cNvPr>
          <p:cNvCxnSpPr/>
          <p:nvPr/>
        </p:nvCxnSpPr>
        <p:spPr>
          <a:xfrm>
            <a:off x="6236593" y="783540"/>
            <a:ext cx="16727" cy="4994980"/>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cxnSp>
        <p:nvCxnSpPr>
          <p:cNvPr id="2096" name="Egyenes összekötő 2095">
            <a:extLst>
              <a:ext uri="{FF2B5EF4-FFF2-40B4-BE49-F238E27FC236}">
                <a16:creationId xmlns:a16="http://schemas.microsoft.com/office/drawing/2014/main" id="{80248D4A-3399-FCE0-5799-B2F3F42C907B}"/>
              </a:ext>
            </a:extLst>
          </p:cNvPr>
          <p:cNvCxnSpPr/>
          <p:nvPr/>
        </p:nvCxnSpPr>
        <p:spPr>
          <a:xfrm>
            <a:off x="9626325" y="776125"/>
            <a:ext cx="81744" cy="5037691"/>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cxnSp>
        <p:nvCxnSpPr>
          <p:cNvPr id="2097" name="Egyenes összekötő 2096">
            <a:extLst>
              <a:ext uri="{FF2B5EF4-FFF2-40B4-BE49-F238E27FC236}">
                <a16:creationId xmlns:a16="http://schemas.microsoft.com/office/drawing/2014/main" id="{9A783E99-23D6-99B1-D884-943556E78928}"/>
              </a:ext>
            </a:extLst>
          </p:cNvPr>
          <p:cNvCxnSpPr/>
          <p:nvPr/>
        </p:nvCxnSpPr>
        <p:spPr>
          <a:xfrm>
            <a:off x="10817608" y="777544"/>
            <a:ext cx="34225" cy="5056723"/>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sp>
        <p:nvSpPr>
          <p:cNvPr id="2103" name="Téglalap 2102">
            <a:extLst>
              <a:ext uri="{FF2B5EF4-FFF2-40B4-BE49-F238E27FC236}">
                <a16:creationId xmlns:a16="http://schemas.microsoft.com/office/drawing/2014/main" id="{AF978694-EE45-E2C3-7D8A-A27B9FC05392}"/>
              </a:ext>
            </a:extLst>
          </p:cNvPr>
          <p:cNvSpPr/>
          <p:nvPr/>
        </p:nvSpPr>
        <p:spPr>
          <a:xfrm>
            <a:off x="3779098" y="1416209"/>
            <a:ext cx="2520031" cy="6469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Kutatási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grant</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által finanszírozott munkaviszony</a:t>
            </a:r>
          </a:p>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Önköltséges hallgatói jogviszony</a:t>
            </a:r>
          </a:p>
        </p:txBody>
      </p:sp>
      <p:sp>
        <p:nvSpPr>
          <p:cNvPr id="2104" name="Téglalap 2103">
            <a:extLst>
              <a:ext uri="{FF2B5EF4-FFF2-40B4-BE49-F238E27FC236}">
                <a16:creationId xmlns:a16="http://schemas.microsoft.com/office/drawing/2014/main" id="{9CF850F1-8352-7165-AC89-C6AC4325BDB4}"/>
              </a:ext>
            </a:extLst>
          </p:cNvPr>
          <p:cNvSpPr/>
          <p:nvPr/>
        </p:nvSpPr>
        <p:spPr>
          <a:xfrm>
            <a:off x="6294930" y="1370008"/>
            <a:ext cx="1848950" cy="7698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Munkabér </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(legalább a minimálbér duplája, ami 2026-tól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640 e Ft)</a:t>
            </a:r>
          </a:p>
        </p:txBody>
      </p:sp>
      <p:sp>
        <p:nvSpPr>
          <p:cNvPr id="2107" name="Téglalap 2106">
            <a:extLst>
              <a:ext uri="{FF2B5EF4-FFF2-40B4-BE49-F238E27FC236}">
                <a16:creationId xmlns:a16="http://schemas.microsoft.com/office/drawing/2014/main" id="{3BE55CAB-CBA1-BEEC-DC75-C10E7E959DBE}"/>
              </a:ext>
            </a:extLst>
          </p:cNvPr>
          <p:cNvSpPr/>
          <p:nvPr/>
        </p:nvSpPr>
        <p:spPr>
          <a:xfrm>
            <a:off x="10803103" y="1396537"/>
            <a:ext cx="1388897"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Témavezető, aki egyben a kutatási projekt vezetője</a:t>
            </a:r>
          </a:p>
        </p:txBody>
      </p:sp>
      <p:sp>
        <p:nvSpPr>
          <p:cNvPr id="2108" name="Téglalap 2107">
            <a:extLst>
              <a:ext uri="{FF2B5EF4-FFF2-40B4-BE49-F238E27FC236}">
                <a16:creationId xmlns:a16="http://schemas.microsoft.com/office/drawing/2014/main" id="{93BF5EB6-E0B3-DD48-2AD2-EB1B9ECBC92F}"/>
              </a:ext>
            </a:extLst>
          </p:cNvPr>
          <p:cNvSpPr/>
          <p:nvPr/>
        </p:nvSpPr>
        <p:spPr>
          <a:xfrm>
            <a:off x="8139533" y="1512502"/>
            <a:ext cx="1530294"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Munkabért a kutatási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grant</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fedezi</a:t>
            </a:r>
          </a:p>
        </p:txBody>
      </p:sp>
      <p:sp>
        <p:nvSpPr>
          <p:cNvPr id="2111" name="Téglalap 2110">
            <a:extLst>
              <a:ext uri="{FF2B5EF4-FFF2-40B4-BE49-F238E27FC236}">
                <a16:creationId xmlns:a16="http://schemas.microsoft.com/office/drawing/2014/main" id="{4AFF9441-96E5-59B8-41DC-BBD7BF7B9853}"/>
              </a:ext>
            </a:extLst>
          </p:cNvPr>
          <p:cNvSpPr/>
          <p:nvPr/>
        </p:nvSpPr>
        <p:spPr>
          <a:xfrm>
            <a:off x="3716051" y="2828362"/>
            <a:ext cx="2643172"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Kutatóhely által biztosított min. félállású rezidensi vagy munkaviszony*</a:t>
            </a:r>
          </a:p>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Ösztöndíjas hallgatói jogviszony</a:t>
            </a:r>
          </a:p>
        </p:txBody>
      </p:sp>
      <p:sp>
        <p:nvSpPr>
          <p:cNvPr id="2112" name="Téglalap 2111">
            <a:extLst>
              <a:ext uri="{FF2B5EF4-FFF2-40B4-BE49-F238E27FC236}">
                <a16:creationId xmlns:a16="http://schemas.microsoft.com/office/drawing/2014/main" id="{9FA69BA1-B815-3EA0-1795-DF190986A792}"/>
              </a:ext>
            </a:extLst>
          </p:cNvPr>
          <p:cNvSpPr/>
          <p:nvPr/>
        </p:nvSpPr>
        <p:spPr>
          <a:xfrm>
            <a:off x="4107124" y="3892153"/>
            <a:ext cx="21938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Ösztöndíjas képzéses hallgatói jogviszony</a:t>
            </a:r>
          </a:p>
        </p:txBody>
      </p:sp>
      <p:sp>
        <p:nvSpPr>
          <p:cNvPr id="2113" name="Téglalap 2112">
            <a:extLst>
              <a:ext uri="{FF2B5EF4-FFF2-40B4-BE49-F238E27FC236}">
                <a16:creationId xmlns:a16="http://schemas.microsoft.com/office/drawing/2014/main" id="{665F1B2A-76A0-EA5A-8247-1A2A20C3E9A6}"/>
              </a:ext>
            </a:extLst>
          </p:cNvPr>
          <p:cNvSpPr/>
          <p:nvPr/>
        </p:nvSpPr>
        <p:spPr>
          <a:xfrm>
            <a:off x="6230651" y="2720223"/>
            <a:ext cx="1897407" cy="7579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Munkáltatói döntésen alapuló </a:t>
            </a:r>
            <a:r>
              <a:rPr lang="hu-HU"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munkabér </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vagy</a:t>
            </a:r>
            <a:r>
              <a:rPr lang="hu-HU"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rezidensi ösztöndíj</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Havi 250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eFt</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PhD ösztöndíj**</a:t>
            </a:r>
          </a:p>
        </p:txBody>
      </p:sp>
      <p:sp>
        <p:nvSpPr>
          <p:cNvPr id="2116" name="Téglalap 2115">
            <a:extLst>
              <a:ext uri="{FF2B5EF4-FFF2-40B4-BE49-F238E27FC236}">
                <a16:creationId xmlns:a16="http://schemas.microsoft.com/office/drawing/2014/main" id="{E2F79940-8924-69E2-CCD3-150AF5B44F01}"/>
              </a:ext>
            </a:extLst>
          </p:cNvPr>
          <p:cNvSpPr/>
          <p:nvPr/>
        </p:nvSpPr>
        <p:spPr>
          <a:xfrm>
            <a:off x="10803103" y="2777035"/>
            <a:ext cx="1375661"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Témavezető</a:t>
            </a:r>
          </a:p>
        </p:txBody>
      </p:sp>
      <p:sp>
        <p:nvSpPr>
          <p:cNvPr id="2117" name="Téglalap 2116">
            <a:extLst>
              <a:ext uri="{FF2B5EF4-FFF2-40B4-BE49-F238E27FC236}">
                <a16:creationId xmlns:a16="http://schemas.microsoft.com/office/drawing/2014/main" id="{3EA58D40-46AB-EB04-9E12-91E25D164F83}"/>
              </a:ext>
            </a:extLst>
          </p:cNvPr>
          <p:cNvSpPr/>
          <p:nvPr/>
        </p:nvSpPr>
        <p:spPr>
          <a:xfrm>
            <a:off x="8147391" y="2800632"/>
            <a:ext cx="1554127"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Munkabért a munkáltató, a rezidensi és PhD ösztöndíjat az  állam fedezi</a:t>
            </a:r>
          </a:p>
        </p:txBody>
      </p:sp>
      <p:sp>
        <p:nvSpPr>
          <p:cNvPr id="2118" name="Téglalap 2117">
            <a:extLst>
              <a:ext uri="{FF2B5EF4-FFF2-40B4-BE49-F238E27FC236}">
                <a16:creationId xmlns:a16="http://schemas.microsoft.com/office/drawing/2014/main" id="{40A3B045-828F-C595-0D8C-15301E0D8E88}"/>
              </a:ext>
            </a:extLst>
          </p:cNvPr>
          <p:cNvSpPr/>
          <p:nvPr/>
        </p:nvSpPr>
        <p:spPr>
          <a:xfrm>
            <a:off x="6427455" y="3962278"/>
            <a:ext cx="1393584" cy="3337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Havi 140/180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eFt</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PhD ösztöndíj**</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21" name="Téglalap 2120">
            <a:extLst>
              <a:ext uri="{FF2B5EF4-FFF2-40B4-BE49-F238E27FC236}">
                <a16:creationId xmlns:a16="http://schemas.microsoft.com/office/drawing/2014/main" id="{A33CB1DB-5F58-267A-6920-813A2FEBED4B}"/>
              </a:ext>
            </a:extLst>
          </p:cNvPr>
          <p:cNvSpPr/>
          <p:nvPr/>
        </p:nvSpPr>
        <p:spPr>
          <a:xfrm>
            <a:off x="10932600" y="4152728"/>
            <a:ext cx="1184465"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Témavezető</a:t>
            </a:r>
          </a:p>
        </p:txBody>
      </p:sp>
      <p:sp>
        <p:nvSpPr>
          <p:cNvPr id="2122" name="Téglalap 2121">
            <a:extLst>
              <a:ext uri="{FF2B5EF4-FFF2-40B4-BE49-F238E27FC236}">
                <a16:creationId xmlns:a16="http://schemas.microsoft.com/office/drawing/2014/main" id="{EFC23B2D-25DB-7A1B-9D85-40A6475660B8}"/>
              </a:ext>
            </a:extLst>
          </p:cNvPr>
          <p:cNvSpPr/>
          <p:nvPr/>
        </p:nvSpPr>
        <p:spPr>
          <a:xfrm>
            <a:off x="8163944" y="3897603"/>
            <a:ext cx="1505883"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Állami PhD ösztöndíj</a:t>
            </a:r>
          </a:p>
        </p:txBody>
      </p:sp>
      <p:sp>
        <p:nvSpPr>
          <p:cNvPr id="2128" name="Téglalap 2127">
            <a:extLst>
              <a:ext uri="{FF2B5EF4-FFF2-40B4-BE49-F238E27FC236}">
                <a16:creationId xmlns:a16="http://schemas.microsoft.com/office/drawing/2014/main" id="{94BD26BE-F3AF-3141-7908-353085968265}"/>
              </a:ext>
            </a:extLst>
          </p:cNvPr>
          <p:cNvSpPr/>
          <p:nvPr/>
        </p:nvSpPr>
        <p:spPr>
          <a:xfrm>
            <a:off x="1255495" y="5262641"/>
            <a:ext cx="2924586" cy="5371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Egyéni fokozatszerzők</a:t>
            </a:r>
          </a:p>
        </p:txBody>
      </p:sp>
      <p:cxnSp>
        <p:nvCxnSpPr>
          <p:cNvPr id="2129" name="Egyenes összekötő 2128">
            <a:extLst>
              <a:ext uri="{FF2B5EF4-FFF2-40B4-BE49-F238E27FC236}">
                <a16:creationId xmlns:a16="http://schemas.microsoft.com/office/drawing/2014/main" id="{D69F9286-B627-76C3-D0BB-E5EEEE346D72}"/>
              </a:ext>
            </a:extLst>
          </p:cNvPr>
          <p:cNvCxnSpPr>
            <a:cxnSpLocks/>
          </p:cNvCxnSpPr>
          <p:nvPr/>
        </p:nvCxnSpPr>
        <p:spPr>
          <a:xfrm>
            <a:off x="4186565" y="5191810"/>
            <a:ext cx="7898641" cy="0"/>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131" name="Téglalap 2130">
            <a:extLst>
              <a:ext uri="{FF2B5EF4-FFF2-40B4-BE49-F238E27FC236}">
                <a16:creationId xmlns:a16="http://schemas.microsoft.com/office/drawing/2014/main" id="{1F23C8D9-44E3-5B8E-E83D-87D321C2ADF2}"/>
              </a:ext>
            </a:extLst>
          </p:cNvPr>
          <p:cNvSpPr/>
          <p:nvPr/>
        </p:nvSpPr>
        <p:spPr>
          <a:xfrm>
            <a:off x="2213621" y="5281453"/>
            <a:ext cx="10229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001320"/>
              </a:solidFill>
              <a:latin typeface="Arial" panose="020B0604020202020204" pitchFamily="34" charset="0"/>
              <a:cs typeface="Arial" panose="020B0604020202020204" pitchFamily="34" charset="0"/>
            </a:endParaRPr>
          </a:p>
        </p:txBody>
      </p:sp>
      <p:sp>
        <p:nvSpPr>
          <p:cNvPr id="2137" name="Téglalap 2136">
            <a:extLst>
              <a:ext uri="{FF2B5EF4-FFF2-40B4-BE49-F238E27FC236}">
                <a16:creationId xmlns:a16="http://schemas.microsoft.com/office/drawing/2014/main" id="{ED515341-27EA-429A-A20B-5609B6063D9F}"/>
              </a:ext>
            </a:extLst>
          </p:cNvPr>
          <p:cNvSpPr/>
          <p:nvPr/>
        </p:nvSpPr>
        <p:spPr>
          <a:xfrm>
            <a:off x="9602532" y="922051"/>
            <a:ext cx="1206112" cy="23391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Tandíj</a:t>
            </a:r>
          </a:p>
        </p:txBody>
      </p:sp>
      <p:cxnSp>
        <p:nvCxnSpPr>
          <p:cNvPr id="2138" name="Egyenes összekötő 2137">
            <a:extLst>
              <a:ext uri="{FF2B5EF4-FFF2-40B4-BE49-F238E27FC236}">
                <a16:creationId xmlns:a16="http://schemas.microsoft.com/office/drawing/2014/main" id="{1E023312-3E38-6E90-F0F0-9B02BE22085C}"/>
              </a:ext>
            </a:extLst>
          </p:cNvPr>
          <p:cNvCxnSpPr/>
          <p:nvPr/>
        </p:nvCxnSpPr>
        <p:spPr>
          <a:xfrm>
            <a:off x="8129908" y="824821"/>
            <a:ext cx="40575" cy="5037691"/>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sp>
        <p:nvSpPr>
          <p:cNvPr id="2139" name="Téglalap 2138">
            <a:extLst>
              <a:ext uri="{FF2B5EF4-FFF2-40B4-BE49-F238E27FC236}">
                <a16:creationId xmlns:a16="http://schemas.microsoft.com/office/drawing/2014/main" id="{EF8083BE-663E-C94A-525E-378E99CC9BAA}"/>
              </a:ext>
            </a:extLst>
          </p:cNvPr>
          <p:cNvSpPr/>
          <p:nvPr/>
        </p:nvSpPr>
        <p:spPr>
          <a:xfrm>
            <a:off x="9621380" y="1512502"/>
            <a:ext cx="1172695"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Van (kutatási projekt fedezi)</a:t>
            </a:r>
          </a:p>
        </p:txBody>
      </p:sp>
      <p:sp>
        <p:nvSpPr>
          <p:cNvPr id="2140" name="Téglalap 2139">
            <a:extLst>
              <a:ext uri="{FF2B5EF4-FFF2-40B4-BE49-F238E27FC236}">
                <a16:creationId xmlns:a16="http://schemas.microsoft.com/office/drawing/2014/main" id="{6CE24236-5ED8-181B-3B48-955FDA1BCA34}"/>
              </a:ext>
            </a:extLst>
          </p:cNvPr>
          <p:cNvSpPr/>
          <p:nvPr/>
        </p:nvSpPr>
        <p:spPr>
          <a:xfrm>
            <a:off x="9685254" y="2777035"/>
            <a:ext cx="1129546"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Nincs</a:t>
            </a:r>
          </a:p>
        </p:txBody>
      </p:sp>
      <p:sp>
        <p:nvSpPr>
          <p:cNvPr id="2141" name="Téglalap 2140">
            <a:extLst>
              <a:ext uri="{FF2B5EF4-FFF2-40B4-BE49-F238E27FC236}">
                <a16:creationId xmlns:a16="http://schemas.microsoft.com/office/drawing/2014/main" id="{C5B67785-1928-64FE-17D4-3740D5BC9258}"/>
              </a:ext>
            </a:extLst>
          </p:cNvPr>
          <p:cNvSpPr/>
          <p:nvPr/>
        </p:nvSpPr>
        <p:spPr>
          <a:xfrm>
            <a:off x="9654658" y="3993002"/>
            <a:ext cx="112251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Nincs</a:t>
            </a:r>
          </a:p>
          <a:p>
            <a:pPr algn="ctr" defTabSz="1088530"/>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45" name="Téglalap 2144">
            <a:extLst>
              <a:ext uri="{FF2B5EF4-FFF2-40B4-BE49-F238E27FC236}">
                <a16:creationId xmlns:a16="http://schemas.microsoft.com/office/drawing/2014/main" id="{687423EA-D3E1-6CF4-4C3C-19F411AA0FE4}"/>
              </a:ext>
            </a:extLst>
          </p:cNvPr>
          <p:cNvSpPr/>
          <p:nvPr/>
        </p:nvSpPr>
        <p:spPr>
          <a:xfrm>
            <a:off x="1892464" y="677898"/>
            <a:ext cx="171985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Doktori képzés típusa</a:t>
            </a:r>
          </a:p>
        </p:txBody>
      </p:sp>
      <p:sp>
        <p:nvSpPr>
          <p:cNvPr id="2146" name="Téglalap 2145">
            <a:extLst>
              <a:ext uri="{FF2B5EF4-FFF2-40B4-BE49-F238E27FC236}">
                <a16:creationId xmlns:a16="http://schemas.microsoft.com/office/drawing/2014/main" id="{0BE066F4-69D9-6617-BDDE-E029F89F1D35}"/>
              </a:ext>
            </a:extLst>
          </p:cNvPr>
          <p:cNvSpPr/>
          <p:nvPr/>
        </p:nvSpPr>
        <p:spPr>
          <a:xfrm>
            <a:off x="1938400" y="665322"/>
            <a:ext cx="1561532"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endParaRPr lang="hu-HU" sz="1200" b="1" dirty="0">
              <a:solidFill>
                <a:srgbClr val="001320"/>
              </a:solidFill>
              <a:latin typeface="Arial" panose="020B0604020202020204" pitchFamily="34" charset="0"/>
              <a:cs typeface="Arial" panose="020B0604020202020204" pitchFamily="34" charset="0"/>
            </a:endParaRPr>
          </a:p>
        </p:txBody>
      </p:sp>
      <p:sp>
        <p:nvSpPr>
          <p:cNvPr id="2148" name="Téglalap 2147">
            <a:extLst>
              <a:ext uri="{FF2B5EF4-FFF2-40B4-BE49-F238E27FC236}">
                <a16:creationId xmlns:a16="http://schemas.microsoft.com/office/drawing/2014/main" id="{6399CBCC-CE09-C83F-74B4-058E09C7ACFB}"/>
              </a:ext>
            </a:extLst>
          </p:cNvPr>
          <p:cNvSpPr/>
          <p:nvPr/>
        </p:nvSpPr>
        <p:spPr>
          <a:xfrm>
            <a:off x="4445801" y="6080558"/>
            <a:ext cx="5322888" cy="3866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1088530"/>
            <a:r>
              <a:rPr lang="hu-HU" sz="12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*Munkaviszony (min. félállás) formái</a:t>
            </a:r>
          </a:p>
          <a:p>
            <a:pPr marL="171433" indent="-171433" defTabSz="1088530">
              <a:buFont typeface="Arial" panose="020B0604020202020204" pitchFamily="34" charset="0"/>
              <a:buChar char="•"/>
            </a:pPr>
            <a:r>
              <a:rPr lang="hu-HU" sz="12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Egyetemi intézet esetén: tanársegéd; tudományos segédmunkatárs</a:t>
            </a:r>
          </a:p>
          <a:p>
            <a:pPr marL="171433" indent="-171433" defTabSz="1088530">
              <a:buFont typeface="Arial" panose="020B0604020202020204" pitchFamily="34" charset="0"/>
              <a:buChar char="•"/>
            </a:pPr>
            <a:r>
              <a:rPr lang="hu-HU" sz="12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Klinika, kórház esetén: rezidens</a:t>
            </a:r>
          </a:p>
          <a:p>
            <a:pPr marL="171433" indent="-171433" defTabSz="1088530">
              <a:buFont typeface="Arial" panose="020B0604020202020204" pitchFamily="34" charset="0"/>
              <a:buChar char="•"/>
            </a:pPr>
            <a:r>
              <a:rPr lang="hu-HU" sz="12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K+F-</a:t>
            </a:r>
            <a:r>
              <a:rPr lang="hu-HU" sz="1200" i="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et.végző</a:t>
            </a:r>
            <a:r>
              <a:rPr lang="hu-HU" sz="12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vállalat: akinek van minősített K+F projektje az NKFIH-</a:t>
            </a:r>
            <a:r>
              <a:rPr lang="hu-HU" sz="1200" i="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nál</a:t>
            </a:r>
            <a:endParaRPr lang="hu-HU" sz="12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66" name="Egyenes összekötő 65">
            <a:extLst>
              <a:ext uri="{FF2B5EF4-FFF2-40B4-BE49-F238E27FC236}">
                <a16:creationId xmlns:a16="http://schemas.microsoft.com/office/drawing/2014/main" id="{17C59D51-3557-0996-08FB-D323AD4466BF}"/>
              </a:ext>
            </a:extLst>
          </p:cNvPr>
          <p:cNvCxnSpPr>
            <a:cxnSpLocks/>
          </p:cNvCxnSpPr>
          <p:nvPr/>
        </p:nvCxnSpPr>
        <p:spPr>
          <a:xfrm>
            <a:off x="216809" y="5860294"/>
            <a:ext cx="86116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7" name="Egyenes összekötő 66">
            <a:extLst>
              <a:ext uri="{FF2B5EF4-FFF2-40B4-BE49-F238E27FC236}">
                <a16:creationId xmlns:a16="http://schemas.microsoft.com/office/drawing/2014/main" id="{CBA81B3C-8EAE-31C5-FCF7-5A35C350E80F}"/>
              </a:ext>
            </a:extLst>
          </p:cNvPr>
          <p:cNvCxnSpPr>
            <a:cxnSpLocks/>
          </p:cNvCxnSpPr>
          <p:nvPr/>
        </p:nvCxnSpPr>
        <p:spPr>
          <a:xfrm>
            <a:off x="216809" y="1072962"/>
            <a:ext cx="165600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Felfelé-lefelé nyíl 8">
            <a:extLst>
              <a:ext uri="{FF2B5EF4-FFF2-40B4-BE49-F238E27FC236}">
                <a16:creationId xmlns:a16="http://schemas.microsoft.com/office/drawing/2014/main" id="{D1B7913A-4581-C2C4-DCB3-D3048E109643}"/>
              </a:ext>
            </a:extLst>
          </p:cNvPr>
          <p:cNvSpPr/>
          <p:nvPr/>
        </p:nvSpPr>
        <p:spPr>
          <a:xfrm>
            <a:off x="368422" y="1102763"/>
            <a:ext cx="578028" cy="2639406"/>
          </a:xfrm>
          <a:prstGeom prst="upDownArrow">
            <a:avLst/>
          </a:prstGeom>
          <a:solidFill>
            <a:srgbClr val="CCECFF"/>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Új képzési formák</a:t>
            </a:r>
          </a:p>
        </p:txBody>
      </p:sp>
      <p:sp>
        <p:nvSpPr>
          <p:cNvPr id="71" name="Felfelé-lefelé nyíl 70">
            <a:extLst>
              <a:ext uri="{FF2B5EF4-FFF2-40B4-BE49-F238E27FC236}">
                <a16:creationId xmlns:a16="http://schemas.microsoft.com/office/drawing/2014/main" id="{6C87856C-B50F-EA7D-7652-31A8E42F8FF3}"/>
              </a:ext>
            </a:extLst>
          </p:cNvPr>
          <p:cNvSpPr/>
          <p:nvPr/>
        </p:nvSpPr>
        <p:spPr>
          <a:xfrm>
            <a:off x="368422" y="3742169"/>
            <a:ext cx="578028" cy="2127945"/>
          </a:xfrm>
          <a:prstGeom prst="upDownArrow">
            <a:avLst/>
          </a:prstGeom>
          <a:solidFill>
            <a:srgbClr val="CCECFF"/>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Hagyományos képzés</a:t>
            </a:r>
          </a:p>
        </p:txBody>
      </p:sp>
      <p:sp>
        <p:nvSpPr>
          <p:cNvPr id="72" name="Téglalap 71">
            <a:extLst>
              <a:ext uri="{FF2B5EF4-FFF2-40B4-BE49-F238E27FC236}">
                <a16:creationId xmlns:a16="http://schemas.microsoft.com/office/drawing/2014/main" id="{BCA902AB-F39A-C29C-1B30-FF22823F40FF}"/>
              </a:ext>
            </a:extLst>
          </p:cNvPr>
          <p:cNvSpPr/>
          <p:nvPr/>
        </p:nvSpPr>
        <p:spPr>
          <a:xfrm>
            <a:off x="4132860" y="4582793"/>
            <a:ext cx="2176833"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Önköltséges képzéses hallgatói jogviszony</a:t>
            </a:r>
          </a:p>
        </p:txBody>
      </p:sp>
      <p:cxnSp>
        <p:nvCxnSpPr>
          <p:cNvPr id="74" name="Egyenes összekötő 73">
            <a:extLst>
              <a:ext uri="{FF2B5EF4-FFF2-40B4-BE49-F238E27FC236}">
                <a16:creationId xmlns:a16="http://schemas.microsoft.com/office/drawing/2014/main" id="{936F31A4-5264-92CA-B8E5-D3DDC10034C3}"/>
              </a:ext>
            </a:extLst>
          </p:cNvPr>
          <p:cNvCxnSpPr>
            <a:cxnSpLocks/>
          </p:cNvCxnSpPr>
          <p:nvPr/>
        </p:nvCxnSpPr>
        <p:spPr>
          <a:xfrm>
            <a:off x="4180081" y="4543091"/>
            <a:ext cx="6637527" cy="8722"/>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5" name="Téglalap 74">
            <a:extLst>
              <a:ext uri="{FF2B5EF4-FFF2-40B4-BE49-F238E27FC236}">
                <a16:creationId xmlns:a16="http://schemas.microsoft.com/office/drawing/2014/main" id="{13676CBB-6C8F-D296-C3E5-8353F283EF0A}"/>
              </a:ext>
            </a:extLst>
          </p:cNvPr>
          <p:cNvSpPr/>
          <p:nvPr/>
        </p:nvSpPr>
        <p:spPr>
          <a:xfrm>
            <a:off x="9629666" y="4601955"/>
            <a:ext cx="1227112"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Van (hallgató fedezi)</a:t>
            </a:r>
          </a:p>
        </p:txBody>
      </p:sp>
      <p:sp>
        <p:nvSpPr>
          <p:cNvPr id="76" name="Téglalap 75">
            <a:extLst>
              <a:ext uri="{FF2B5EF4-FFF2-40B4-BE49-F238E27FC236}">
                <a16:creationId xmlns:a16="http://schemas.microsoft.com/office/drawing/2014/main" id="{7ABE8EA8-AF05-2FC7-9F93-83EBE3323D4E}"/>
              </a:ext>
            </a:extLst>
          </p:cNvPr>
          <p:cNvSpPr/>
          <p:nvPr/>
        </p:nvSpPr>
        <p:spPr>
          <a:xfrm>
            <a:off x="6774914" y="4588757"/>
            <a:ext cx="862976"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Nincs**</a:t>
            </a:r>
          </a:p>
        </p:txBody>
      </p:sp>
      <p:sp>
        <p:nvSpPr>
          <p:cNvPr id="10" name="Szövegdoboz 9">
            <a:extLst>
              <a:ext uri="{FF2B5EF4-FFF2-40B4-BE49-F238E27FC236}">
                <a16:creationId xmlns:a16="http://schemas.microsoft.com/office/drawing/2014/main" id="{5041A9F1-C347-31A7-6873-24AF85D193CE}"/>
              </a:ext>
            </a:extLst>
          </p:cNvPr>
          <p:cNvSpPr txBox="1"/>
          <p:nvPr/>
        </p:nvSpPr>
        <p:spPr>
          <a:xfrm>
            <a:off x="8193544" y="4744730"/>
            <a:ext cx="1513215" cy="282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hu-HU"/>
            </a:defPPr>
            <a:lvl1pPr defTabSz="1088530">
              <a:defRPr sz="1000">
                <a:solidFill>
                  <a:srgbClr val="001320"/>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hu-HU" sz="1200" dirty="0">
                <a:effectLst>
                  <a:outerShdw blurRad="38100" dist="38100" dir="2700000" algn="tl">
                    <a:srgbClr val="000000">
                      <a:alpha val="43137"/>
                    </a:srgbClr>
                  </a:outerShdw>
                </a:effectLst>
              </a:rPr>
              <a:t>-</a:t>
            </a:r>
          </a:p>
        </p:txBody>
      </p:sp>
      <p:cxnSp>
        <p:nvCxnSpPr>
          <p:cNvPr id="79" name="Egyenes összekötő 78">
            <a:extLst>
              <a:ext uri="{FF2B5EF4-FFF2-40B4-BE49-F238E27FC236}">
                <a16:creationId xmlns:a16="http://schemas.microsoft.com/office/drawing/2014/main" id="{87187F04-E03F-B209-A880-29200A458A5A}"/>
              </a:ext>
            </a:extLst>
          </p:cNvPr>
          <p:cNvCxnSpPr>
            <a:cxnSpLocks/>
          </p:cNvCxnSpPr>
          <p:nvPr/>
        </p:nvCxnSpPr>
        <p:spPr>
          <a:xfrm>
            <a:off x="3218566" y="2308689"/>
            <a:ext cx="8976257" cy="38119"/>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Szövegdoboz 12">
            <a:extLst>
              <a:ext uri="{FF2B5EF4-FFF2-40B4-BE49-F238E27FC236}">
                <a16:creationId xmlns:a16="http://schemas.microsoft.com/office/drawing/2014/main" id="{29581347-7710-8D5E-7FAD-EE152D27A17E}"/>
              </a:ext>
            </a:extLst>
          </p:cNvPr>
          <p:cNvSpPr txBox="1"/>
          <p:nvPr/>
        </p:nvSpPr>
        <p:spPr>
          <a:xfrm>
            <a:off x="4382668" y="6641451"/>
            <a:ext cx="6737914" cy="2214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hu-HU"/>
            </a:defPPr>
            <a:lvl1pPr defTabSz="1088530">
              <a:defRPr sz="1100" i="1">
                <a:solidFill>
                  <a:srgbClr val="001320"/>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hu-HU" sz="1200" dirty="0">
                <a:effectLst>
                  <a:outerShdw blurRad="38100" dist="38100" dir="2700000" algn="tl">
                    <a:srgbClr val="000000">
                      <a:alpha val="43137"/>
                    </a:srgbClr>
                  </a:outerShdw>
                </a:effectLst>
              </a:rPr>
              <a:t>**Egyetem/témavezető saját forrásból biztosíthat ösztöndíjat vagy ösztöndíjkiegészítést</a:t>
            </a:r>
          </a:p>
        </p:txBody>
      </p:sp>
      <p:cxnSp>
        <p:nvCxnSpPr>
          <p:cNvPr id="91" name="Egyenes összekötő 90">
            <a:extLst>
              <a:ext uri="{FF2B5EF4-FFF2-40B4-BE49-F238E27FC236}">
                <a16:creationId xmlns:a16="http://schemas.microsoft.com/office/drawing/2014/main" id="{92988852-9A28-4D62-5737-DC07CF7743B4}"/>
              </a:ext>
            </a:extLst>
          </p:cNvPr>
          <p:cNvCxnSpPr>
            <a:cxnSpLocks/>
          </p:cNvCxnSpPr>
          <p:nvPr/>
        </p:nvCxnSpPr>
        <p:spPr>
          <a:xfrm>
            <a:off x="4433218" y="5860294"/>
            <a:ext cx="7685155"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2" name="Téglalap 101">
            <a:extLst>
              <a:ext uri="{FF2B5EF4-FFF2-40B4-BE49-F238E27FC236}">
                <a16:creationId xmlns:a16="http://schemas.microsoft.com/office/drawing/2014/main" id="{A2922959-6825-63BB-4A74-9E94FC42B755}"/>
              </a:ext>
            </a:extLst>
          </p:cNvPr>
          <p:cNvSpPr/>
          <p:nvPr/>
        </p:nvSpPr>
        <p:spPr>
          <a:xfrm>
            <a:off x="4425657" y="5260496"/>
            <a:ext cx="1895176"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Önköltséges, képzés nélküli hallgatói jogviszony</a:t>
            </a:r>
          </a:p>
        </p:txBody>
      </p:sp>
      <p:sp>
        <p:nvSpPr>
          <p:cNvPr id="103" name="Téglalap 102">
            <a:extLst>
              <a:ext uri="{FF2B5EF4-FFF2-40B4-BE49-F238E27FC236}">
                <a16:creationId xmlns:a16="http://schemas.microsoft.com/office/drawing/2014/main" id="{94D88418-CE79-155E-1F55-78FE3036668D}"/>
              </a:ext>
            </a:extLst>
          </p:cNvPr>
          <p:cNvSpPr/>
          <p:nvPr/>
        </p:nvSpPr>
        <p:spPr>
          <a:xfrm>
            <a:off x="9667197" y="5272282"/>
            <a:ext cx="1225987"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Van (hallgató fedezi)</a:t>
            </a:r>
          </a:p>
        </p:txBody>
      </p:sp>
      <p:sp>
        <p:nvSpPr>
          <p:cNvPr id="104" name="Téglalap 103">
            <a:extLst>
              <a:ext uri="{FF2B5EF4-FFF2-40B4-BE49-F238E27FC236}">
                <a16:creationId xmlns:a16="http://schemas.microsoft.com/office/drawing/2014/main" id="{63A44893-0A3D-CA44-D99A-51101442B5B6}"/>
              </a:ext>
            </a:extLst>
          </p:cNvPr>
          <p:cNvSpPr/>
          <p:nvPr/>
        </p:nvSpPr>
        <p:spPr>
          <a:xfrm>
            <a:off x="6723737" y="5256920"/>
            <a:ext cx="862976"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Nincs**</a:t>
            </a:r>
          </a:p>
        </p:txBody>
      </p:sp>
      <p:sp>
        <p:nvSpPr>
          <p:cNvPr id="105" name="Szövegdoboz 104">
            <a:extLst>
              <a:ext uri="{FF2B5EF4-FFF2-40B4-BE49-F238E27FC236}">
                <a16:creationId xmlns:a16="http://schemas.microsoft.com/office/drawing/2014/main" id="{E4984ED9-0EEA-2860-D079-166D8F60827B}"/>
              </a:ext>
            </a:extLst>
          </p:cNvPr>
          <p:cNvSpPr txBox="1"/>
          <p:nvPr/>
        </p:nvSpPr>
        <p:spPr>
          <a:xfrm>
            <a:off x="8210046" y="5345498"/>
            <a:ext cx="1498023" cy="3117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hu-HU"/>
            </a:defPPr>
            <a:lvl1pPr defTabSz="1088530">
              <a:defRPr sz="1000">
                <a:solidFill>
                  <a:srgbClr val="001320"/>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hu-HU" sz="1200" dirty="0">
                <a:effectLst>
                  <a:outerShdw blurRad="38100" dist="38100" dir="2700000" algn="tl">
                    <a:srgbClr val="000000">
                      <a:alpha val="43137"/>
                    </a:srgbClr>
                  </a:outerShdw>
                </a:effectLst>
              </a:rPr>
              <a:t>-</a:t>
            </a:r>
          </a:p>
        </p:txBody>
      </p:sp>
      <p:sp>
        <p:nvSpPr>
          <p:cNvPr id="107" name="Téglalap 106">
            <a:extLst>
              <a:ext uri="{FF2B5EF4-FFF2-40B4-BE49-F238E27FC236}">
                <a16:creationId xmlns:a16="http://schemas.microsoft.com/office/drawing/2014/main" id="{D544AA3F-08F9-8E24-2FEA-8CD162B8877D}"/>
              </a:ext>
            </a:extLst>
          </p:cNvPr>
          <p:cNvSpPr/>
          <p:nvPr/>
        </p:nvSpPr>
        <p:spPr>
          <a:xfrm>
            <a:off x="10794216" y="5200524"/>
            <a:ext cx="1370745" cy="65482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Témavezető vagy konzulens</a:t>
            </a:r>
          </a:p>
        </p:txBody>
      </p:sp>
    </p:spTree>
    <p:extLst>
      <p:ext uri="{BB962C8B-B14F-4D97-AF65-F5344CB8AC3E}">
        <p14:creationId xmlns:p14="http://schemas.microsoft.com/office/powerpoint/2010/main" val="3408576677"/>
      </p:ext>
    </p:extLst>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8" grpId="0"/>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téma">
  <a:themeElements>
    <a:clrScheme name="Semmelweis Egyetem">
      <a:dk1>
        <a:srgbClr val="242F62"/>
      </a:dk1>
      <a:lt1>
        <a:sysClr val="window" lastClr="FFFFFF"/>
      </a:lt1>
      <a:dk2>
        <a:srgbClr val="242F62"/>
      </a:dk2>
      <a:lt2>
        <a:srgbClr val="E3D496"/>
      </a:lt2>
      <a:accent1>
        <a:srgbClr val="B3A16E"/>
      </a:accent1>
      <a:accent2>
        <a:srgbClr val="E3D496"/>
      </a:accent2>
      <a:accent3>
        <a:srgbClr val="B3A16E"/>
      </a:accent3>
      <a:accent4>
        <a:srgbClr val="E3D496"/>
      </a:accent4>
      <a:accent5>
        <a:srgbClr val="B3A16E"/>
      </a:accent5>
      <a:accent6>
        <a:srgbClr val="E3D496"/>
      </a:accent6>
      <a:hlink>
        <a:srgbClr val="B3A16E"/>
      </a:hlink>
      <a:folHlink>
        <a:srgbClr val="B3A16E"/>
      </a:folHlink>
    </a:clrScheme>
    <a:fontScheme name="Long reformation">
      <a:majorFont>
        <a:latin typeface="Montserrat"/>
        <a:ea typeface=""/>
        <a:cs typeface=""/>
      </a:majorFont>
      <a:minorFont>
        <a:latin typeface="Montserrat"/>
        <a:ea typeface=""/>
        <a:cs typeface=""/>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mmelweis egyetem prezentáció sablon" id="{B6081A58-3D44-4A20-AA45-F32DC21A023B}" vid="{58F349B4-FE58-4E82-8EB7-B0DB33B88720}"/>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2070BB6FE249A243843D55A0A5B2CFD4" ma:contentTypeVersion="15" ma:contentTypeDescription="Új dokumentum létrehozása." ma:contentTypeScope="" ma:versionID="a532a43919c1264547007b3a6032935c">
  <xsd:schema xmlns:xsd="http://www.w3.org/2001/XMLSchema" xmlns:xs="http://www.w3.org/2001/XMLSchema" xmlns:p="http://schemas.microsoft.com/office/2006/metadata/properties" xmlns:ns2="93abb803-7b60-4876-8609-52cb4238f427" xmlns:ns3="e0640bde-acc8-49d2-88db-90e0d436ff47" targetNamespace="http://schemas.microsoft.com/office/2006/metadata/properties" ma:root="true" ma:fieldsID="987eff16a3fe1ab0214967c2269d14e7" ns2:_="" ns3:_="">
    <xsd:import namespace="93abb803-7b60-4876-8609-52cb4238f427"/>
    <xsd:import namespace="e0640bde-acc8-49d2-88db-90e0d436ff4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bb803-7b60-4876-8609-52cb4238f427" elementFormDefault="qualified">
    <xsd:import namespace="http://schemas.microsoft.com/office/2006/documentManagement/types"/>
    <xsd:import namespace="http://schemas.microsoft.com/office/infopath/2007/PartnerControls"/>
    <xsd:element name="SharedWithUsers" ma:index="8"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internalName="SharedWithDetails" ma:readOnly="true">
      <xsd:simpleType>
        <xsd:restriction base="dms:Note">
          <xsd:maxLength value="255"/>
        </xsd:restriction>
      </xsd:simpleType>
    </xsd:element>
    <xsd:element name="TaxCatchAll" ma:index="14" nillable="true" ma:displayName="Taxonomy Catch All Column" ma:hidden="true" ma:list="{3c0fe3ba-9765-47b9-a4a9-0070ff011d71}" ma:internalName="TaxCatchAll" ma:showField="CatchAllData" ma:web="93abb803-7b60-4876-8609-52cb4238f42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0640bde-acc8-49d2-88db-90e0d436ff4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Képcímkék" ma:readOnly="false" ma:fieldId="{5cf76f15-5ced-4ddc-b409-7134ff3c332f}" ma:taxonomyMulti="true" ma:sspId="1323a659-14ea-4466-8044-9b1bfca8b4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0640bde-acc8-49d2-88db-90e0d436ff47">
      <Terms xmlns="http://schemas.microsoft.com/office/infopath/2007/PartnerControls"/>
    </lcf76f155ced4ddcb4097134ff3c332f>
    <TaxCatchAll xmlns="93abb803-7b60-4876-8609-52cb4238f42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B4149F-28F6-46DB-B8C1-16AF8CDC41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abb803-7b60-4876-8609-52cb4238f427"/>
    <ds:schemaRef ds:uri="e0640bde-acc8-49d2-88db-90e0d436ff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6A89FB-CD48-44C5-A185-EE7009A9B1E9}">
  <ds:schemaRefs>
    <ds:schemaRef ds:uri="http://schemas.openxmlformats.org/package/2006/metadata/core-properties"/>
    <ds:schemaRef ds:uri="http://schemas.microsoft.com/office/2006/documentManagement/types"/>
    <ds:schemaRef ds:uri="http://purl.org/dc/elements/1.1/"/>
    <ds:schemaRef ds:uri="e0640bde-acc8-49d2-88db-90e0d436ff47"/>
    <ds:schemaRef ds:uri="http://purl.org/dc/terms/"/>
    <ds:schemaRef ds:uri="93abb803-7b60-4876-8609-52cb4238f427"/>
    <ds:schemaRef ds:uri="http://purl.org/dc/dcmitype/"/>
    <ds:schemaRef ds:uri="http://www.w3.org/XML/1998/namespace"/>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A8DC18CD-3B91-4645-B92C-E14BA9EAF5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SE_ PPT_sablon_20211026</Template>
  <TotalTime>344</TotalTime>
  <Words>221</Words>
  <Application>Microsoft Office PowerPoint</Application>
  <PresentationFormat>Szélesvásznú</PresentationFormat>
  <Paragraphs>55</Paragraphs>
  <Slides>1</Slides>
  <Notes>1</Notes>
  <HiddenSlides>0</HiddenSlides>
  <MMClips>0</MMClips>
  <ScaleCrop>false</ScaleCrop>
  <HeadingPairs>
    <vt:vector size="8" baseType="variant">
      <vt:variant>
        <vt:lpstr>Használt betűtípusok</vt:lpstr>
      </vt:variant>
      <vt:variant>
        <vt:i4>3</vt:i4>
      </vt:variant>
      <vt:variant>
        <vt:lpstr>Téma</vt:lpstr>
      </vt:variant>
      <vt:variant>
        <vt:i4>1</vt:i4>
      </vt:variant>
      <vt:variant>
        <vt:lpstr>Beágyazott OLE kiszolgálók</vt:lpstr>
      </vt:variant>
      <vt:variant>
        <vt:i4>1</vt:i4>
      </vt:variant>
      <vt:variant>
        <vt:lpstr>Diacímek</vt:lpstr>
      </vt:variant>
      <vt:variant>
        <vt:i4>1</vt:i4>
      </vt:variant>
    </vt:vector>
  </HeadingPairs>
  <TitlesOfParts>
    <vt:vector size="6" baseType="lpstr">
      <vt:lpstr>Arial</vt:lpstr>
      <vt:lpstr>Calibri</vt:lpstr>
      <vt:lpstr>Montserrat</vt:lpstr>
      <vt:lpstr>Office-téma</vt:lpstr>
      <vt:lpstr>think-cell Slide</vt:lpstr>
      <vt:lpstr>Az új doktori képzési rendszer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KFI támogató szervezeti egység neve</dc:title>
  <dc:creator>Papp Renáta</dc:creator>
  <cp:lastModifiedBy>Fodor Zsolt (oktatási rendszeradminisztrátor)</cp:lastModifiedBy>
  <cp:revision>149</cp:revision>
  <cp:lastPrinted>2026-04-20T11:34:50Z</cp:lastPrinted>
  <dcterms:created xsi:type="dcterms:W3CDTF">2021-11-02T11:50:12Z</dcterms:created>
  <dcterms:modified xsi:type="dcterms:W3CDTF">2026-04-21T09:26:15Z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0x0101002070BB6FE249A243843D55A0A5B2CFD4</vt:lpwstr>
  </property>
  <property fmtid="{D5CDD505-2E9C-101B-9397-08002B2CF9AE}" pid="3" name="MediaServiceImageTags">
    <vt:lpwstr/>
  </property>
</Properties>
</file>