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sldIdLst>
    <p:sldId id="256" r:id="rId5"/>
    <p:sldId id="269" r:id="rId6"/>
    <p:sldId id="257" r:id="rId7"/>
    <p:sldId id="258" r:id="rId8"/>
    <p:sldId id="259" r:id="rId9"/>
    <p:sldId id="263" r:id="rId10"/>
    <p:sldId id="260" r:id="rId11"/>
    <p:sldId id="261" r:id="rId12"/>
    <p:sldId id="268" r:id="rId13"/>
    <p:sldId id="264" r:id="rId14"/>
    <p:sldId id="265" r:id="rId15"/>
    <p:sldId id="266" r:id="rId16"/>
    <p:sldId id="267" r:id="rId17"/>
    <p:sldId id="262" r:id="rId18"/>
    <p:sldId id="270" r:id="rId19"/>
  </p:sldIdLst>
  <p:sldSz cx="12384088" cy="698341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ölgyesi-Lovász Krisztina (hivatalvezető)" userId="15f65025-e906-4226-bd5d-453dce51fd62" providerId="ADAL" clId="{F9C56151-0324-424C-AADC-7C11118A1CFE}"/>
    <pc:docChg chg="custSel modSld">
      <pc:chgData name="Tölgyesi-Lovász Krisztina (hivatalvezető)" userId="15f65025-e906-4226-bd5d-453dce51fd62" providerId="ADAL" clId="{F9C56151-0324-424C-AADC-7C11118A1CFE}" dt="2025-09-01T06:53:18.295" v="142" actId="20577"/>
      <pc:docMkLst>
        <pc:docMk/>
      </pc:docMkLst>
      <pc:sldChg chg="modSp mod">
        <pc:chgData name="Tölgyesi-Lovász Krisztina (hivatalvezető)" userId="15f65025-e906-4226-bd5d-453dce51fd62" providerId="ADAL" clId="{F9C56151-0324-424C-AADC-7C11118A1CFE}" dt="2025-09-01T06:50:28.655" v="3" actId="20577"/>
        <pc:sldMkLst>
          <pc:docMk/>
          <pc:sldMk cId="0" sldId="256"/>
        </pc:sldMkLst>
        <pc:spChg chg="mod">
          <ac:chgData name="Tölgyesi-Lovász Krisztina (hivatalvezető)" userId="15f65025-e906-4226-bd5d-453dce51fd62" providerId="ADAL" clId="{F9C56151-0324-424C-AADC-7C11118A1CFE}" dt="2025-09-01T06:50:28.655" v="3" actId="20577"/>
          <ac:spMkLst>
            <pc:docMk/>
            <pc:sldMk cId="0" sldId="256"/>
            <ac:spMk id="2050" creationId="{00000000-0000-0000-0000-000000000000}"/>
          </ac:spMkLst>
        </pc:spChg>
      </pc:sldChg>
      <pc:sldChg chg="modSp mod">
        <pc:chgData name="Tölgyesi-Lovász Krisztina (hivatalvezető)" userId="15f65025-e906-4226-bd5d-453dce51fd62" providerId="ADAL" clId="{F9C56151-0324-424C-AADC-7C11118A1CFE}" dt="2025-09-01T06:51:48.516" v="51" actId="20577"/>
        <pc:sldMkLst>
          <pc:docMk/>
          <pc:sldMk cId="0" sldId="258"/>
        </pc:sldMkLst>
        <pc:spChg chg="mod">
          <ac:chgData name="Tölgyesi-Lovász Krisztina (hivatalvezető)" userId="15f65025-e906-4226-bd5d-453dce51fd62" providerId="ADAL" clId="{F9C56151-0324-424C-AADC-7C11118A1CFE}" dt="2025-09-01T06:51:48.516" v="51" actId="20577"/>
          <ac:spMkLst>
            <pc:docMk/>
            <pc:sldMk cId="0" sldId="258"/>
            <ac:spMk id="4099" creationId="{00000000-0000-0000-0000-000000000000}"/>
          </ac:spMkLst>
        </pc:spChg>
      </pc:sldChg>
      <pc:sldChg chg="modSp mod">
        <pc:chgData name="Tölgyesi-Lovász Krisztina (hivatalvezető)" userId="15f65025-e906-4226-bd5d-453dce51fd62" providerId="ADAL" clId="{F9C56151-0324-424C-AADC-7C11118A1CFE}" dt="2025-09-01T06:52:00.774" v="53" actId="20577"/>
        <pc:sldMkLst>
          <pc:docMk/>
          <pc:sldMk cId="0" sldId="259"/>
        </pc:sldMkLst>
        <pc:spChg chg="mod">
          <ac:chgData name="Tölgyesi-Lovász Krisztina (hivatalvezető)" userId="15f65025-e906-4226-bd5d-453dce51fd62" providerId="ADAL" clId="{F9C56151-0324-424C-AADC-7C11118A1CFE}" dt="2025-09-01T06:52:00.774" v="53" actId="20577"/>
          <ac:spMkLst>
            <pc:docMk/>
            <pc:sldMk cId="0" sldId="259"/>
            <ac:spMk id="5123" creationId="{00000000-0000-0000-0000-000000000000}"/>
          </ac:spMkLst>
        </pc:spChg>
      </pc:sldChg>
      <pc:sldChg chg="modSp mod">
        <pc:chgData name="Tölgyesi-Lovász Krisztina (hivatalvezető)" userId="15f65025-e906-4226-bd5d-453dce51fd62" providerId="ADAL" clId="{F9C56151-0324-424C-AADC-7C11118A1CFE}" dt="2025-09-01T06:53:18.295" v="142" actId="20577"/>
        <pc:sldMkLst>
          <pc:docMk/>
          <pc:sldMk cId="0" sldId="260"/>
        </pc:sldMkLst>
        <pc:spChg chg="mod">
          <ac:chgData name="Tölgyesi-Lovász Krisztina (hivatalvezető)" userId="15f65025-e906-4226-bd5d-453dce51fd62" providerId="ADAL" clId="{F9C56151-0324-424C-AADC-7C11118A1CFE}" dt="2025-09-01T06:53:18.295" v="142" actId="20577"/>
          <ac:spMkLst>
            <pc:docMk/>
            <pc:sldMk cId="0" sldId="260"/>
            <ac:spMk id="7171" creationId="{00000000-0000-0000-0000-000000000000}"/>
          </ac:spMkLst>
        </pc:spChg>
      </pc:sldChg>
      <pc:sldChg chg="modSp mod">
        <pc:chgData name="Tölgyesi-Lovász Krisztina (hivatalvezető)" userId="15f65025-e906-4226-bd5d-453dce51fd62" providerId="ADAL" clId="{F9C56151-0324-424C-AADC-7C11118A1CFE}" dt="2025-09-01T06:50:59.722" v="44" actId="20577"/>
        <pc:sldMkLst>
          <pc:docMk/>
          <pc:sldMk cId="1501905374" sldId="269"/>
        </pc:sldMkLst>
        <pc:spChg chg="mod">
          <ac:chgData name="Tölgyesi-Lovász Krisztina (hivatalvezető)" userId="15f65025-e906-4226-bd5d-453dce51fd62" providerId="ADAL" clId="{F9C56151-0324-424C-AADC-7C11118A1CFE}" dt="2025-09-01T06:50:59.722" v="44" actId="20577"/>
          <ac:spMkLst>
            <pc:docMk/>
            <pc:sldMk cId="1501905374" sldId="269"/>
            <ac:spMk id="7" creationId="{09951257-A373-FE2A-F04A-5ABFE8F304B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hu-HU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 Condensed" charset="0"/>
                <a:cs typeface="DejaVu Sans Condensed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990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 Condensed" charset="0"/>
                <a:cs typeface="DejaVu Sans Condensed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 Condensed" charset="0"/>
                <a:cs typeface="DejaVu Sans Condensed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9900" y="10156825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 Condensed" charset="0"/>
                <a:cs typeface="DejaVu Sans Condensed" charset="0"/>
              </a:defRPr>
            </a:lvl1pPr>
          </a:lstStyle>
          <a:p>
            <a:pPr>
              <a:defRPr/>
            </a:pPr>
            <a:fld id="{9A56A622-45E8-46C8-B1B9-4CB052ACD43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8687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751FB24-080D-4E5B-BB3C-0895A9E72617}" type="slidenum">
              <a:rPr lang="hu-HU" smtClean="0"/>
              <a:pPr/>
              <a:t>1</a:t>
            </a:fld>
            <a:endParaRPr lang="hu-HU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81280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9A56A622-45E8-46C8-B1B9-4CB052ACD437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1620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318DD7C-F9C3-4371-A55B-C990D431524B}" type="slidenum">
              <a:rPr lang="hu-HU" smtClean="0"/>
              <a:pPr/>
              <a:t>3</a:t>
            </a:fld>
            <a:endParaRPr lang="hu-HU"/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81280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2C891B4-9638-40A1-800C-785E55AD01C5}" type="slidenum">
              <a:rPr lang="hu-HU" smtClean="0"/>
              <a:pPr/>
              <a:t>4</a:t>
            </a:fld>
            <a:endParaRPr lang="hu-HU"/>
          </a:p>
        </p:txBody>
      </p:sp>
      <p:sp>
        <p:nvSpPr>
          <p:cNvPr id="163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81280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868CAB9-380D-4738-94B0-1C86432813FC}" type="slidenum">
              <a:rPr lang="hu-HU" smtClean="0"/>
              <a:pPr/>
              <a:t>5</a:t>
            </a:fld>
            <a:endParaRPr lang="hu-HU"/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81280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3AA9D8C-0BE0-4C3F-9DD1-ABFBA3C30E3E}" type="slidenum">
              <a:rPr lang="hu-HU" smtClean="0"/>
              <a:pPr/>
              <a:t>7</a:t>
            </a:fld>
            <a:endParaRPr lang="hu-HU"/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81280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579990A-FFEE-41B9-9CE1-2601BDF191A3}" type="slidenum">
              <a:rPr lang="hu-HU" smtClean="0"/>
              <a:pPr/>
              <a:t>8</a:t>
            </a:fld>
            <a:endParaRPr lang="hu-HU"/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81280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28688" y="2170113"/>
            <a:ext cx="10526712" cy="14954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57375" y="3957638"/>
            <a:ext cx="8669338" cy="17843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56EDE-BC6D-4E89-8A1C-26EABF41BE7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B1D98-6E55-4381-B3BF-A1D4950EB5E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948738" y="395288"/>
            <a:ext cx="2786062" cy="53832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590550" y="395288"/>
            <a:ext cx="8205788" cy="53832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94B4C-51B1-487F-AFDA-3518C3C4D51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90550" y="395288"/>
            <a:ext cx="11144250" cy="1163637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296EB-1EE2-4433-8F2F-E3D25349D37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89B62-956F-4F4E-8BFB-8E7A3277F98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7900" y="4487863"/>
            <a:ext cx="10526713" cy="13858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77900" y="2959100"/>
            <a:ext cx="10526713" cy="152876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970D0-68F7-4955-A489-4AC34CE9809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008063" y="1728788"/>
            <a:ext cx="5106987" cy="4049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267450" y="1728788"/>
            <a:ext cx="5106988" cy="4049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C74CD-3A78-40BE-AB98-F4F0263E396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9125" y="279400"/>
            <a:ext cx="11145838" cy="1163638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19125" y="1563688"/>
            <a:ext cx="5472113" cy="650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125" y="2214563"/>
            <a:ext cx="5472113" cy="4024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291263" y="1563688"/>
            <a:ext cx="5473700" cy="650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291263" y="2214563"/>
            <a:ext cx="5473700" cy="4024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42E6-DD3D-452A-B254-BB0623F0212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F689A-30EF-4744-A4E0-A1845651C3A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7BAB3-83DA-441E-83A0-E82838B64C2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9125" y="277813"/>
            <a:ext cx="4075113" cy="1184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841875" y="277813"/>
            <a:ext cx="6923088" cy="59610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19125" y="1462088"/>
            <a:ext cx="4075113" cy="47767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0FD70-2617-4F7F-AFA9-9219993BF00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27288" y="4887913"/>
            <a:ext cx="7431087" cy="577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427288" y="623888"/>
            <a:ext cx="7431087" cy="41894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427288" y="5465763"/>
            <a:ext cx="7431087" cy="819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CD955-1634-4207-A9F8-938D69D8AA0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380913" cy="6986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90550" y="395288"/>
            <a:ext cx="11144250" cy="1163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8063" y="1728788"/>
            <a:ext cx="10366375" cy="404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42336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619125" y="6362700"/>
            <a:ext cx="2882900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 Condensed" charset="0"/>
                <a:cs typeface="DejaVu Sans Condensed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4235450" y="6362700"/>
            <a:ext cx="3922713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 Condensed" charset="0"/>
                <a:cs typeface="DejaVu Sans Condensed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8878888" y="6362700"/>
            <a:ext cx="2882900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 Condensed" charset="0"/>
                <a:cs typeface="DejaVu Sans Condensed" charset="0"/>
              </a:defRPr>
            </a:lvl1pPr>
          </a:lstStyle>
          <a:p>
            <a:pPr>
              <a:defRPr/>
            </a:pPr>
            <a:fld id="{FE5353BA-33EE-4D23-B9DF-7CE7A14ED8B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FFFFFF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FFFFFF"/>
          </a:solidFill>
          <a:latin typeface="Arial" charset="0"/>
          <a:ea typeface="Droid Sans Fallback" charset="0"/>
          <a:cs typeface="Droid Sans Fallback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FFFFFF"/>
          </a:solidFill>
          <a:latin typeface="Arial" charset="0"/>
          <a:ea typeface="Droid Sans Fallback" charset="0"/>
          <a:cs typeface="Droid Sans Fallback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FFFFFF"/>
          </a:solidFill>
          <a:latin typeface="Arial" charset="0"/>
          <a:ea typeface="Droid Sans Fallback" charset="0"/>
          <a:cs typeface="Droid Sans Fallback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FFFFFF"/>
          </a:solidFill>
          <a:latin typeface="Arial" charset="0"/>
          <a:ea typeface="Droid Sans Fallback" charset="0"/>
          <a:cs typeface="Droid Sans Fallback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FFFFFF"/>
          </a:solidFill>
          <a:latin typeface="Arial" charset="0"/>
          <a:ea typeface="Droid Sans Fallback" charset="0"/>
          <a:cs typeface="Droid Sans Fallback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FFFFFF"/>
          </a:solidFill>
          <a:latin typeface="Arial" charset="0"/>
          <a:ea typeface="Droid Sans Fallback" charset="0"/>
          <a:cs typeface="Droid Sans Fallback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FFFFFF"/>
          </a:solidFill>
          <a:latin typeface="Arial" charset="0"/>
          <a:ea typeface="Droid Sans Fallback" charset="0"/>
          <a:cs typeface="Droid Sans Fallback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FFFFFF"/>
          </a:solidFill>
          <a:latin typeface="Arial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333333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333333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halasztasphd@semmelweis.h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akigazolvany.h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eka.semmelweis.hu/hu/info/o365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titkarsag@phd.semmelweis-univ.h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emmelweis.hu/phd/doktori-titkarsag-2/" TargetMode="External"/><Relationship Id="rId4" Type="http://schemas.openxmlformats.org/officeDocument/2006/relationships/hyperlink" Target="mailto:phd.titkarsag@semmelweis.hu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emmelweis.hu/phd/kurzusok/2-eves-kurzustervek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9215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90550" y="-168275"/>
            <a:ext cx="11145838" cy="2295525"/>
          </a:xfrm>
        </p:spPr>
        <p:txBody>
          <a:bodyPr tIns="4762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hu-HU" b="1" dirty="0">
                <a:solidFill>
                  <a:srgbClr val="0000FF"/>
                </a:solidFill>
              </a:rPr>
              <a:t>Semmelweis Egyetem</a:t>
            </a:r>
            <a:br>
              <a:rPr lang="hu-HU" b="1" dirty="0">
                <a:solidFill>
                  <a:srgbClr val="0000FF"/>
                </a:solidFill>
              </a:rPr>
            </a:br>
            <a:r>
              <a:rPr lang="hu-HU" b="1" dirty="0">
                <a:solidFill>
                  <a:srgbClr val="0000FF"/>
                </a:solidFill>
              </a:rPr>
              <a:t> </a:t>
            </a:r>
            <a:br>
              <a:rPr lang="hu-HU" b="1" dirty="0"/>
            </a:br>
            <a:r>
              <a:rPr lang="hu-HU" b="1" dirty="0">
                <a:solidFill>
                  <a:srgbClr val="000000"/>
                </a:solidFill>
              </a:rPr>
              <a:t>2025/2026</a:t>
            </a:r>
            <a:br>
              <a:rPr lang="hu-HU" b="1" dirty="0">
                <a:solidFill>
                  <a:srgbClr val="000000"/>
                </a:solidFill>
              </a:rPr>
            </a:br>
            <a:br>
              <a:rPr lang="hu-HU" b="1" dirty="0">
                <a:solidFill>
                  <a:srgbClr val="000000"/>
                </a:solidFill>
              </a:rPr>
            </a:br>
            <a:endParaRPr lang="hu-HU" b="1" dirty="0">
              <a:solidFill>
                <a:srgbClr val="000000"/>
              </a:solidFill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655763" y="2735263"/>
            <a:ext cx="10367962" cy="3816350"/>
          </a:xfrm>
        </p:spPr>
        <p:txBody>
          <a:bodyPr tIns="28224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b="1" dirty="0">
                <a:solidFill>
                  <a:srgbClr val="000000"/>
                </a:solidFill>
              </a:rPr>
              <a:t>Köszöntjük a I. éves PhD hallgatókat!</a:t>
            </a:r>
          </a:p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b="1" dirty="0">
              <a:solidFill>
                <a:srgbClr val="000000"/>
              </a:solidFill>
            </a:endParaRPr>
          </a:p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b="1" dirty="0">
              <a:solidFill>
                <a:srgbClr val="000000"/>
              </a:solidFill>
            </a:endParaRPr>
          </a:p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b="1" dirty="0">
              <a:solidFill>
                <a:srgbClr val="000000"/>
              </a:solidFill>
            </a:endParaRPr>
          </a:p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b="1" dirty="0">
              <a:solidFill>
                <a:srgbClr val="000000"/>
              </a:solidFill>
            </a:endParaRPr>
          </a:p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dirty="0">
              <a:solidFill>
                <a:srgbClr val="000000"/>
              </a:solidFill>
            </a:endParaRP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C4DEBAEE-19E5-A6DD-5712-A839EEB72A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4421" y="3154390"/>
            <a:ext cx="2978095" cy="297809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hu-HU" b="1">
                <a:solidFill>
                  <a:schemeClr val="accent2"/>
                </a:solidFill>
              </a:rPr>
              <a:t>Hallgató jogviszony szüneteltetése</a:t>
            </a:r>
          </a:p>
        </p:txBody>
      </p:sp>
      <p:sp>
        <p:nvSpPr>
          <p:cNvPr id="921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/>
            <a:endParaRPr lang="hu-HU" b="1" dirty="0"/>
          </a:p>
          <a:p>
            <a:pPr marL="457200" indent="-457200" algn="ctr" eaLnBrk="1">
              <a:buFont typeface="Arial" panose="020B0604020202020204" pitchFamily="34" charset="0"/>
              <a:buChar char="•"/>
            </a:pPr>
            <a:r>
              <a:rPr lang="hu-HU" sz="2800" b="1" dirty="0"/>
              <a:t>A képzési és kutatási szakasz során: 2 alkalommal, </a:t>
            </a:r>
          </a:p>
          <a:p>
            <a:pPr marL="0" indent="0" algn="ctr" eaLnBrk="1"/>
            <a:r>
              <a:rPr lang="hu-HU" sz="2800" b="1" dirty="0"/>
              <a:t>alkalmanként legfeljebb két félévre, összesen 2 év</a:t>
            </a:r>
          </a:p>
          <a:p>
            <a:pPr marL="0" indent="0" algn="ctr" eaLnBrk="1"/>
            <a:r>
              <a:rPr lang="hu-HU" sz="2800" b="1" dirty="0"/>
              <a:t>A Kutatási és disszertációs szakasz során:</a:t>
            </a:r>
          </a:p>
          <a:p>
            <a:pPr marL="0" indent="0" algn="ctr" eaLnBrk="1"/>
            <a:r>
              <a:rPr lang="hu-HU" sz="2800" b="1" dirty="0"/>
              <a:t>legfeljebb két félév lehet </a:t>
            </a:r>
          </a:p>
          <a:p>
            <a:pPr algn="ctr" eaLnBrk="1">
              <a:buFont typeface="Arial" charset="0"/>
              <a:buChar char="•"/>
            </a:pPr>
            <a:r>
              <a:rPr lang="hu-HU" sz="2800" b="1" dirty="0"/>
              <a:t>ehhez űrlapot kell kitölteni és témavezetővel aláíratni</a:t>
            </a:r>
          </a:p>
          <a:p>
            <a:pPr algn="ctr" eaLnBrk="1">
              <a:buFont typeface="Arial" charset="0"/>
              <a:buChar char="•"/>
            </a:pPr>
            <a:r>
              <a:rPr lang="hu-HU" sz="2800" b="1" dirty="0"/>
              <a:t>Az űrlapon szereplő kérdőívet kitölteni</a:t>
            </a:r>
          </a:p>
          <a:p>
            <a:pPr algn="ctr" eaLnBrk="1">
              <a:buFont typeface="Arial" charset="0"/>
              <a:buChar char="•"/>
            </a:pPr>
            <a:r>
              <a:rPr lang="hu-HU" sz="2800" b="1" dirty="0"/>
              <a:t>E-mailben a </a:t>
            </a:r>
            <a:r>
              <a:rPr lang="hu-HU" sz="2800" b="1" dirty="0">
                <a:hlinkClick r:id="rId2"/>
              </a:rPr>
              <a:t>halasztasphd@semmelweis.hu</a:t>
            </a:r>
            <a:r>
              <a:rPr lang="hu-HU" sz="2800" b="1" dirty="0"/>
              <a:t> címre küldeni</a:t>
            </a:r>
          </a:p>
          <a:p>
            <a:pPr algn="ctr" eaLnBrk="1"/>
            <a:r>
              <a:rPr lang="hu-HU" sz="2800" b="1" dirty="0"/>
              <a:t>Kérelem 2 félévnél hosszabb halasztás esetén</a:t>
            </a:r>
          </a:p>
          <a:p>
            <a:pPr algn="ctr" eaLnBrk="1">
              <a:buFont typeface="Arial" charset="0"/>
              <a:buChar char="•"/>
            </a:pPr>
            <a:r>
              <a:rPr lang="hu-HU" sz="2800" b="1" dirty="0"/>
              <a:t> összesen 2 évre szüneteltethető</a:t>
            </a:r>
          </a:p>
          <a:p>
            <a:pPr algn="ctr" eaLnBrk="1">
              <a:buFont typeface="Arial" charset="0"/>
              <a:buChar char="•"/>
            </a:pPr>
            <a:endParaRPr lang="hu-HU" sz="2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477004" y="205558"/>
            <a:ext cx="11144250" cy="1163637"/>
          </a:xfrm>
        </p:spPr>
        <p:txBody>
          <a:bodyPr/>
          <a:lstStyle/>
          <a:p>
            <a:pPr eaLnBrk="1"/>
            <a:r>
              <a:rPr lang="hu-HU" b="1">
                <a:solidFill>
                  <a:schemeClr val="accent2"/>
                </a:solidFill>
              </a:rPr>
              <a:t>Diákigazolvány igénylése</a:t>
            </a:r>
          </a:p>
        </p:txBody>
      </p:sp>
      <p:sp>
        <p:nvSpPr>
          <p:cNvPr id="5" name="Tartalom helye 2"/>
          <p:cNvSpPr txBox="1">
            <a:spLocks/>
          </p:cNvSpPr>
          <p:nvPr/>
        </p:nvSpPr>
        <p:spPr bwMode="auto">
          <a:xfrm>
            <a:off x="905632" y="1277128"/>
            <a:ext cx="10787138" cy="547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42336" rIns="0" bIns="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424956" marR="0" lvl="0" indent="-424956" algn="ctr" defTabSz="449263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kumimoji="0" lang="hu-HU" sz="32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NEK adatlap kérése a Kormányhivatalban</a:t>
            </a:r>
          </a:p>
          <a:p>
            <a:pPr marL="424956" marR="0" lvl="0" indent="-424956" algn="ctr" defTabSz="449263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kumimoji="0" lang="hu-HU" sz="3200" b="1" i="0" u="none" strike="noStrike" kern="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Neptun</a:t>
            </a:r>
            <a:r>
              <a:rPr kumimoji="0" lang="hu-HU" sz="32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rendszeren megigényelni NEK azonosítóval</a:t>
            </a:r>
          </a:p>
          <a:p>
            <a:pPr marL="424956" marR="0" lvl="0" indent="-424956" algn="ctr" defTabSz="449263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hu-HU" sz="32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(Kormányhivatalban leadott és a </a:t>
            </a:r>
            <a:r>
              <a:rPr kumimoji="0" lang="hu-HU" sz="3200" b="1" i="0" u="none" strike="noStrike" kern="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Neptunba</a:t>
            </a:r>
            <a:r>
              <a:rPr kumimoji="0" lang="hu-HU" sz="32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feltöltött adatok karakteresen </a:t>
            </a:r>
            <a:r>
              <a:rPr kumimoji="0" lang="hu-HU" sz="3200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egyezzenek!)</a:t>
            </a:r>
            <a:endParaRPr kumimoji="0" lang="hu-HU" sz="32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4956" marR="0" lvl="0" indent="-424956" algn="ctr" defTabSz="449263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hu-HU" sz="32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Lakcímkártyán szereplő címre lehet csak igényelni</a:t>
            </a:r>
          </a:p>
          <a:p>
            <a:pPr marL="424956" marR="0" lvl="0" indent="-424956" algn="ctr" defTabSz="449263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hu-HU" sz="32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Doktori  Hivatalba érkezik az igazolvány, </a:t>
            </a:r>
            <a:r>
              <a:rPr kumimoji="0" lang="hu-HU" sz="3200" b="1" i="0" u="none" strike="noStrike" kern="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Neptunon</a:t>
            </a:r>
            <a:r>
              <a:rPr kumimoji="0" lang="hu-HU" sz="32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küldünk üzenetet, ha megérkezett és befáradhat érte ügyfélfogadási időben</a:t>
            </a:r>
            <a:endParaRPr kumimoji="0" lang="hu-HU" sz="17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4956" marR="0" lvl="0" indent="-424956" algn="ctr" defTabSz="449263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hu-HU" sz="32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Diákigazolványra a Doktori Hivatalban</a:t>
            </a:r>
            <a:r>
              <a:rPr kumimoji="0" lang="hu-HU" sz="3200" b="1" i="0" u="none" strike="noStrike" kern="0" cap="none" spc="0" normalizeH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hu-HU" sz="32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kérjen érvényesítő matricát minden aktív félévben</a:t>
            </a:r>
          </a:p>
          <a:p>
            <a:pPr marL="424956" marR="0" lvl="0" indent="-424956" algn="ctr" defTabSz="449263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hu-HU" sz="32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Szeptember elején igényelt diákigazolványok várhatóan október második felében érkeznek</a:t>
            </a:r>
          </a:p>
          <a:p>
            <a:pPr marL="424956" marR="0" lvl="0" indent="-424956" algn="ctr" defTabSz="449263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hu-HU" sz="1700" b="0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4956" marR="0" lvl="0" indent="-424956" algn="ctr" defTabSz="449263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hu-HU" sz="32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hu-HU" sz="23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hu-HU" sz="23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>
                <a:solidFill>
                  <a:schemeClr val="accent2"/>
                </a:solidFill>
              </a:rPr>
              <a:t>Diákigazolvány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>
              <a:buFont typeface="Arial" pitchFamily="34" charset="0"/>
              <a:buChar char="•"/>
            </a:pPr>
            <a:r>
              <a:rPr lang="hu-HU" b="1" u="sng" dirty="0"/>
              <a:t>ideiglenes diákigazolvány:</a:t>
            </a:r>
          </a:p>
          <a:p>
            <a:pPr algn="ctr" eaLnBrk="1"/>
            <a:r>
              <a:rPr lang="hu-HU" b="1" dirty="0"/>
              <a:t>a Doktori Hivatal állítja ki, 60 napra</a:t>
            </a:r>
          </a:p>
          <a:p>
            <a:pPr algn="ctr" eaLnBrk="1"/>
            <a:r>
              <a:rPr lang="hu-HU" b="1" dirty="0"/>
              <a:t>kiadás feltétele: állandó diákigazolvány megigénylése a </a:t>
            </a:r>
            <a:r>
              <a:rPr lang="hu-HU" b="1" dirty="0" err="1"/>
              <a:t>Neptunban</a:t>
            </a:r>
            <a:endParaRPr lang="hu-HU" b="1" dirty="0"/>
          </a:p>
          <a:p>
            <a:pPr lvl="0" algn="ctr" eaLnBrk="1">
              <a:buFont typeface="Arial" pitchFamily="34" charset="0"/>
              <a:buChar char="•"/>
            </a:pPr>
            <a:r>
              <a:rPr lang="hu-HU" b="1" dirty="0"/>
              <a:t>részletek: </a:t>
            </a:r>
            <a:r>
              <a:rPr lang="hu-HU" b="1" dirty="0">
                <a:hlinkClick r:id="rId2"/>
              </a:rPr>
              <a:t>http://www.diakigazolvany.hu/</a:t>
            </a:r>
            <a:endParaRPr lang="hu-HU" b="1" dirty="0"/>
          </a:p>
          <a:p>
            <a:pPr lvl="0" algn="ctr" eaLnBrk="1">
              <a:buFont typeface="Arial" pitchFamily="34" charset="0"/>
              <a:buChar char="•"/>
            </a:pPr>
            <a:r>
              <a:rPr lang="hu-HU" b="1" dirty="0"/>
              <a:t>s</a:t>
            </a:r>
            <a:r>
              <a:rPr lang="hu-HU" b="1"/>
              <a:t>zemélyesen </a:t>
            </a:r>
            <a:r>
              <a:rPr lang="hu-HU" b="1" dirty="0"/>
              <a:t>kell a Doktori Hivatalban átvenni</a:t>
            </a:r>
          </a:p>
          <a:p>
            <a:pPr marL="0" lvl="0" indent="0" algn="ctr" eaLnBrk="1"/>
            <a:r>
              <a:rPr lang="hu-HU" b="1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1FBE564-5380-46E0-A21E-8AD4C0470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accent2"/>
                </a:solidFill>
              </a:rPr>
              <a:t>Egyetemi e-mail cím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A341F1D-C7F4-4AF6-96F2-BC881ADFB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br>
              <a:rPr lang="hu-HU" dirty="0"/>
            </a:br>
            <a:r>
              <a:rPr lang="hu-HU" sz="2400" b="1" dirty="0"/>
              <a:t>Az Egyetem minden hallgatónak létrehoz egy PhD e-mail címet.</a:t>
            </a:r>
          </a:p>
          <a:p>
            <a:pPr algn="ctr"/>
            <a:r>
              <a:rPr lang="hu-HU" sz="2400" b="1" dirty="0"/>
              <a:t>Ennek használata kötelező, a </a:t>
            </a:r>
            <a:r>
              <a:rPr lang="hu-HU" sz="2400" b="1" dirty="0" err="1"/>
              <a:t>Neptunban</a:t>
            </a:r>
            <a:r>
              <a:rPr lang="hu-HU" sz="2400" b="1" dirty="0"/>
              <a:t> ez az alapértelmezett e-mail. </a:t>
            </a:r>
          </a:p>
          <a:p>
            <a:pPr algn="ctr"/>
            <a:r>
              <a:rPr lang="hu-HU" sz="2400" b="1" dirty="0">
                <a:effectLst/>
                <a:ea typeface="Calibri" panose="020F0502020204030204" pitchFamily="34" charset="0"/>
              </a:rPr>
              <a:t>A hallgatói email cím aktiválásról a leírás:</a:t>
            </a:r>
          </a:p>
          <a:p>
            <a:pPr algn="ctr"/>
            <a:r>
              <a:rPr lang="hu-HU" sz="2400" b="1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https://seka.semmelweis.hu/hu/info/o365</a:t>
            </a:r>
            <a:endParaRPr lang="hu-HU" sz="2400" b="1" u="sng" dirty="0">
              <a:solidFill>
                <a:srgbClr val="0563C1"/>
              </a:solidFill>
              <a:effectLst/>
              <a:ea typeface="Calibri" panose="020F0502020204030204" pitchFamily="34" charset="0"/>
            </a:endParaRPr>
          </a:p>
          <a:p>
            <a:pPr algn="ctr"/>
            <a:r>
              <a:rPr lang="hu-HU" sz="2400" b="1" dirty="0">
                <a:effectLst/>
                <a:ea typeface="Calibri" panose="020F0502020204030204" pitchFamily="34" charset="0"/>
              </a:rPr>
              <a:t>Nem átirányítható ez az e-mailcím, így Neptun  üzenet csak erre érkezik.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51262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br>
              <a:rPr lang="hu-HU" sz="5400" b="1" dirty="0">
                <a:solidFill>
                  <a:schemeClr val="accent2"/>
                </a:solidFill>
              </a:rPr>
            </a:br>
            <a:r>
              <a:rPr lang="hu-HU" sz="5400" b="1" dirty="0">
                <a:solidFill>
                  <a:schemeClr val="accent2"/>
                </a:solidFill>
              </a:rPr>
              <a:t>Foglalkoztatás</a:t>
            </a:r>
            <a:br>
              <a:rPr lang="hu-HU" sz="2800" b="1" dirty="0">
                <a:solidFill>
                  <a:schemeClr val="accent2"/>
                </a:solidFill>
              </a:rPr>
            </a:br>
            <a:endParaRPr lang="hu-HU" b="1" dirty="0">
              <a:solidFill>
                <a:schemeClr val="accent2"/>
              </a:solidFill>
            </a:endParaRPr>
          </a:p>
        </p:txBody>
      </p:sp>
      <p:sp>
        <p:nvSpPr>
          <p:cNvPr id="1126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/>
            <a:endParaRPr lang="hu-HU" dirty="0"/>
          </a:p>
          <a:p>
            <a:pPr eaLnBrk="1"/>
            <a:endParaRPr lang="hu-HU" dirty="0"/>
          </a:p>
          <a:p>
            <a:pPr algn="ctr" eaLnBrk="1"/>
            <a:r>
              <a:rPr lang="hu-HU" b="1" dirty="0"/>
              <a:t>Az állami ösztöndíjas PhD hallgató teljes </a:t>
            </a:r>
            <a:r>
              <a:rPr lang="hu-HU" b="1" dirty="0" err="1"/>
              <a:t>munkaidejű</a:t>
            </a:r>
            <a:r>
              <a:rPr lang="hu-HU" b="1" dirty="0"/>
              <a:t> foglalkoztatását az EDT engedélyezi.</a:t>
            </a:r>
          </a:p>
          <a:p>
            <a:pPr eaLnBrk="1"/>
            <a:endParaRPr lang="hu-HU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E1ADF3E-C297-E27F-54A3-04635525D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accent2"/>
                </a:solidFill>
              </a:rPr>
              <a:t>Köszönjük a figyelmet!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5CCC277-DC0D-20BB-6ED6-33CB078FD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/>
            <a:endParaRPr lang="hu-HU" b="1" dirty="0"/>
          </a:p>
          <a:p>
            <a:pPr eaLnBrk="1"/>
            <a:endParaRPr lang="hu-HU" b="1" dirty="0"/>
          </a:p>
          <a:p>
            <a:pPr eaLnBrk="1"/>
            <a:r>
              <a:rPr lang="hu-HU" b="1" dirty="0"/>
              <a:t>Sikeres tanévet, eredményes kutatómunkát kívánunk!</a:t>
            </a:r>
          </a:p>
          <a:p>
            <a:pPr algn="ctr" eaLnBrk="1"/>
            <a:r>
              <a:rPr lang="hu-HU" b="1" dirty="0">
                <a:solidFill>
                  <a:schemeClr val="accent2"/>
                </a:solidFill>
              </a:rPr>
              <a:t>Semmelweis Egyetem Doktori Hivatal</a:t>
            </a:r>
            <a:endParaRPr lang="hu-HU" b="1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44040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A95D505-1E53-679D-0FCA-2BEBCC3FE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>
                <a:solidFill>
                  <a:schemeClr val="accent2"/>
                </a:solidFill>
              </a:rPr>
              <a:t>Semmelweis Egyetem Doktori Iskola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09951257-A373-FE2A-F04A-5ABFE8F304B8}"/>
              </a:ext>
            </a:extLst>
          </p:cNvPr>
          <p:cNvSpPr txBox="1"/>
          <p:nvPr/>
        </p:nvSpPr>
        <p:spPr>
          <a:xfrm>
            <a:off x="3095625" y="2006004"/>
            <a:ext cx="6191250" cy="9288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400" b="1" i="0" u="none" strike="noStrike" dirty="0">
                <a:solidFill>
                  <a:srgbClr val="000000"/>
                </a:solidFill>
                <a:effectLst/>
                <a:latin typeface="+mj-lt"/>
              </a:rPr>
              <a:t>Doktori Iskola tagozatai:</a:t>
            </a: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1400" b="1" i="0" u="none" strike="noStrike" dirty="0">
                <a:solidFill>
                  <a:srgbClr val="000000"/>
                </a:solidFill>
                <a:effectLst/>
                <a:latin typeface="+mj-lt"/>
              </a:rPr>
              <a:t>Szív- és Érgyógyászati Tagozat</a:t>
            </a:r>
            <a:r>
              <a:rPr lang="hu-HU" sz="1400" b="1" dirty="0">
                <a:latin typeface="+mj-lt"/>
              </a:rPr>
              <a:t> </a:t>
            </a: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1400" b="1" dirty="0">
                <a:latin typeface="+mj-lt"/>
              </a:rPr>
              <a:t>Elméleti és Transzlációs Orvostudományi Tagozat</a:t>
            </a: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1400" b="1" i="0" u="none" strike="noStrike" dirty="0">
                <a:solidFill>
                  <a:srgbClr val="000000"/>
                </a:solidFill>
                <a:effectLst/>
                <a:latin typeface="+mj-lt"/>
              </a:rPr>
              <a:t>Fogorvostudományi Tagozat</a:t>
            </a:r>
            <a:r>
              <a:rPr lang="hu-HU" sz="1400" b="1" dirty="0">
                <a:latin typeface="+mj-lt"/>
              </a:rPr>
              <a:t> </a:t>
            </a: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1400" b="1" i="0" u="none" strike="noStrike" dirty="0">
                <a:solidFill>
                  <a:srgbClr val="000000"/>
                </a:solidFill>
                <a:effectLst/>
                <a:latin typeface="+mj-lt"/>
              </a:rPr>
              <a:t>Operatív Orvostudományi Tagozat</a:t>
            </a:r>
            <a:r>
              <a:rPr lang="hu-HU" sz="1400" b="1" dirty="0">
                <a:latin typeface="+mj-lt"/>
              </a:rPr>
              <a:t> </a:t>
            </a: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1400" b="1" dirty="0">
                <a:latin typeface="+mj-lt"/>
              </a:rPr>
              <a:t>Rácz Károly Konzervatív Orvostudományi Tagozat</a:t>
            </a: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1400" b="1" i="0" u="none" strike="noStrike" dirty="0">
                <a:solidFill>
                  <a:srgbClr val="000000"/>
                </a:solidFill>
                <a:effectLst/>
                <a:latin typeface="+mj-lt"/>
              </a:rPr>
              <a:t>Gyógyszertudományok és Egészségügyi Technológiák Tagozat</a:t>
            </a:r>
            <a:r>
              <a:rPr lang="hu-HU" sz="1400" b="1" dirty="0">
                <a:latin typeface="+mj-lt"/>
              </a:rPr>
              <a:t> </a:t>
            </a: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1400" b="1" i="0" u="none" strike="noStrike" dirty="0">
                <a:solidFill>
                  <a:srgbClr val="000000"/>
                </a:solidFill>
                <a:effectLst/>
                <a:latin typeface="+mj-lt"/>
              </a:rPr>
              <a:t>Mentális Egészségtudományi Tagozat</a:t>
            </a:r>
            <a:r>
              <a:rPr lang="hu-HU" sz="1400" b="1" dirty="0">
                <a:latin typeface="+mj-lt"/>
              </a:rPr>
              <a:t> </a:t>
            </a: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1400" b="1" i="0" u="none" strike="noStrike" dirty="0" err="1">
                <a:solidFill>
                  <a:srgbClr val="000000"/>
                </a:solidFill>
                <a:effectLst/>
                <a:latin typeface="+mj-lt"/>
              </a:rPr>
              <a:t>Szentágothai</a:t>
            </a:r>
            <a:r>
              <a:rPr lang="hu-HU" sz="1400" b="1" i="0" u="none" strike="noStrike" dirty="0">
                <a:solidFill>
                  <a:srgbClr val="000000"/>
                </a:solidFill>
                <a:effectLst/>
                <a:latin typeface="+mj-lt"/>
              </a:rPr>
              <a:t> János Idegtudományi Tagozat</a:t>
            </a: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1400" b="1" i="0" u="none" strike="noStrike" dirty="0">
                <a:solidFill>
                  <a:srgbClr val="000000"/>
                </a:solidFill>
                <a:effectLst/>
                <a:latin typeface="+mj-lt"/>
              </a:rPr>
              <a:t>Molekuláris Orvostudományi Tagozat</a:t>
            </a: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1400" b="1" i="0" u="none" strike="noStrike" dirty="0">
                <a:solidFill>
                  <a:srgbClr val="000000"/>
                </a:solidFill>
                <a:effectLst/>
                <a:latin typeface="+mj-lt"/>
              </a:rPr>
              <a:t>Patológiai és Onkológiai Tagozat</a:t>
            </a:r>
            <a:r>
              <a:rPr lang="hu-HU" sz="1400" b="1" dirty="0">
                <a:latin typeface="+mj-lt"/>
              </a:rPr>
              <a:t> </a:t>
            </a: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1400" b="1" i="0" u="none" strike="noStrike" dirty="0">
                <a:solidFill>
                  <a:srgbClr val="000000"/>
                </a:solidFill>
                <a:effectLst/>
                <a:latin typeface="+mj-lt"/>
              </a:rPr>
              <a:t>Egészségtudományi Tagozat</a:t>
            </a:r>
            <a:r>
              <a:rPr lang="hu-HU" sz="1400" b="1" dirty="0">
                <a:latin typeface="+mj-lt"/>
              </a:rPr>
              <a:t> </a:t>
            </a: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1400" b="1" i="0" u="none" strike="noStrike" dirty="0">
                <a:solidFill>
                  <a:srgbClr val="000000"/>
                </a:solidFill>
                <a:effectLst/>
                <a:latin typeface="+mj-lt"/>
              </a:rPr>
              <a:t>Neumann Já</a:t>
            </a:r>
            <a:r>
              <a:rPr lang="hu-HU" sz="1400" b="1" dirty="0">
                <a:solidFill>
                  <a:srgbClr val="000000"/>
                </a:solidFill>
                <a:latin typeface="+mj-lt"/>
              </a:rPr>
              <a:t>nos Adattudományi Tagozat </a:t>
            </a:r>
            <a:endParaRPr lang="hu-HU" sz="1400" b="1" i="0" u="none" strike="noStrike" dirty="0">
              <a:solidFill>
                <a:srgbClr val="000000"/>
              </a:solidFill>
              <a:effectLst/>
              <a:latin typeface="+mj-lt"/>
            </a:endParaRP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sz="1400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sz="1400" b="1" dirty="0"/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sz="1400" b="1" dirty="0"/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sz="1400" b="1" dirty="0"/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altLang="hu-HU" sz="1400" b="1" kern="0" dirty="0">
              <a:solidFill>
                <a:srgbClr val="333333"/>
              </a:solidFill>
              <a:latin typeface="Arial"/>
            </a:endParaRP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altLang="hu-HU" sz="1400" b="1" kern="0" dirty="0">
              <a:solidFill>
                <a:srgbClr val="333333"/>
              </a:solidFill>
              <a:latin typeface="Arial"/>
            </a:endParaRP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altLang="hu-HU" sz="1400" b="1" kern="0" dirty="0">
              <a:solidFill>
                <a:srgbClr val="333333"/>
              </a:solidFill>
              <a:latin typeface="Arial"/>
            </a:endParaRP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altLang="hu-HU" sz="1400" b="1" kern="0" dirty="0">
              <a:solidFill>
                <a:srgbClr val="333333"/>
              </a:solidFill>
              <a:latin typeface="Arial"/>
            </a:endParaRP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altLang="hu-HU" sz="1400" b="1" kern="0" dirty="0">
              <a:solidFill>
                <a:srgbClr val="333333"/>
              </a:solidFill>
              <a:latin typeface="Arial"/>
            </a:endParaRP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altLang="hu-HU" sz="1800" b="1" kern="0" dirty="0">
              <a:solidFill>
                <a:srgbClr val="333333"/>
              </a:solidFill>
              <a:latin typeface="Arial"/>
            </a:endParaRP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altLang="hu-HU" sz="1800" b="1" kern="0" dirty="0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1905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590550" y="395288"/>
            <a:ext cx="11145838" cy="1165225"/>
          </a:xfrm>
        </p:spPr>
        <p:txBody>
          <a:bodyPr tIns="4762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hu-HU" b="1">
                <a:solidFill>
                  <a:schemeClr val="accent2"/>
                </a:solidFill>
              </a:rPr>
              <a:t>Doktori Hivatal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08063" y="1728788"/>
            <a:ext cx="10367962" cy="4051300"/>
          </a:xfrm>
        </p:spPr>
        <p:txBody>
          <a:bodyPr tIns="28224"/>
          <a:lstStyle/>
          <a:p>
            <a:pPr marL="431800" indent="-323850" algn="ctr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sz="2800" b="1" dirty="0"/>
          </a:p>
          <a:p>
            <a:pPr marL="431800" indent="-323850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dirty="0"/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1295500" y="-7346950"/>
            <a:ext cx="3505200" cy="13127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53820" rIns="90000" bIns="45000"/>
          <a:lstStyle/>
          <a:p>
            <a:pPr marL="431800" indent="-323850" algn="ctr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altLang="hu-HU" sz="1000" b="1"/>
          </a:p>
          <a:p>
            <a:pPr marL="431800" indent="-323850" algn="ctr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altLang="hu-HU" sz="1000" b="1"/>
              <a:t>Tanulmányi ügyek intézése</a:t>
            </a:r>
          </a:p>
          <a:p>
            <a:pPr marL="565150" indent="-457200" algn="ctr" eaLnBrk="1"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altLang="hu-HU" sz="1000" b="1"/>
              <a:t>Online formában </a:t>
            </a:r>
            <a:r>
              <a:rPr lang="hu-HU" altLang="hu-HU" sz="1000" b="1">
                <a:hlinkClick r:id="rId3"/>
              </a:rPr>
              <a:t>titkarsag@phd.semmelweis-univ.hu</a:t>
            </a:r>
            <a:endParaRPr lang="hu-HU" altLang="hu-HU" sz="1000" b="1"/>
          </a:p>
          <a:p>
            <a:pPr marL="565150" indent="-457200" algn="ctr" eaLnBrk="1"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altLang="hu-HU" sz="1000" b="1"/>
              <a:t>Telefonon (ügyintézők elérhetősége a honlapon)</a:t>
            </a:r>
          </a:p>
          <a:p>
            <a:pPr marL="565150" indent="-457200" algn="ctr" eaLnBrk="1"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altLang="hu-HU" sz="1000" b="1"/>
              <a:t>Személyesen (nyitvatartási idő a  honlapon)</a:t>
            </a:r>
          </a:p>
        </p:txBody>
      </p:sp>
      <p:sp>
        <p:nvSpPr>
          <p:cNvPr id="2" name="Téglalap 1"/>
          <p:cNvSpPr/>
          <p:nvPr/>
        </p:nvSpPr>
        <p:spPr>
          <a:xfrm>
            <a:off x="2015581" y="1282296"/>
            <a:ext cx="8280920" cy="5356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altLang="hu-HU" sz="2800" b="1" kern="0" dirty="0">
              <a:solidFill>
                <a:srgbClr val="333333"/>
              </a:solidFill>
              <a:latin typeface="Arial"/>
            </a:endParaRPr>
          </a:p>
          <a:p>
            <a:pPr marL="431800" lvl="0" indent="-32385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altLang="hu-HU" sz="2800" b="1" kern="0" dirty="0">
                <a:solidFill>
                  <a:srgbClr val="333333"/>
                </a:solidFill>
                <a:latin typeface="Arial"/>
              </a:rPr>
              <a:t>Tanulmányi ügyek intézése</a:t>
            </a:r>
          </a:p>
          <a:p>
            <a:pPr marL="565150" lvl="0" indent="-457200" algn="ctr">
              <a:spcAft>
                <a:spcPts val="1425"/>
              </a:spcAft>
              <a:buClrTx/>
              <a:buSzPct val="45000"/>
              <a:buFont typeface="Times New Roman" pitchFamily="16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altLang="hu-HU" sz="2800" b="1" kern="0" dirty="0">
                <a:solidFill>
                  <a:srgbClr val="333333"/>
                </a:solidFill>
                <a:latin typeface="Arial"/>
              </a:rPr>
              <a:t>Online formában </a:t>
            </a:r>
            <a:r>
              <a:rPr lang="hu-HU" altLang="hu-HU" sz="2800" b="1" kern="0" dirty="0">
                <a:solidFill>
                  <a:srgbClr val="333333"/>
                </a:solidFill>
                <a:latin typeface="Arial"/>
                <a:hlinkClick r:id="rId4"/>
              </a:rPr>
              <a:t>phd.titkarsag@semmelweis.hu</a:t>
            </a:r>
            <a:endParaRPr lang="hu-HU" altLang="hu-HU" sz="2800" b="1" kern="0" dirty="0">
              <a:solidFill>
                <a:srgbClr val="333333"/>
              </a:solidFill>
              <a:latin typeface="Arial"/>
            </a:endParaRPr>
          </a:p>
          <a:p>
            <a:pPr marL="565150" lvl="0" indent="-457200" algn="ctr">
              <a:spcAft>
                <a:spcPts val="1425"/>
              </a:spcAft>
              <a:buClrTx/>
              <a:buSzPct val="45000"/>
              <a:buFont typeface="Times New Roman" pitchFamily="16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altLang="hu-HU" sz="2800" b="1" kern="0" dirty="0">
                <a:solidFill>
                  <a:srgbClr val="333333"/>
                </a:solidFill>
                <a:latin typeface="Arial"/>
              </a:rPr>
              <a:t>Telefonon </a:t>
            </a:r>
          </a:p>
          <a:p>
            <a:pPr marL="107950" lvl="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altLang="hu-HU" sz="2800" b="1" kern="0" dirty="0">
                <a:solidFill>
                  <a:srgbClr val="333333"/>
                </a:solidFill>
                <a:latin typeface="Arial"/>
              </a:rPr>
              <a:t>honlapon elérhetőségek: </a:t>
            </a:r>
            <a:r>
              <a:rPr lang="hu-HU" altLang="hu-HU" sz="2800" b="1" kern="0" dirty="0">
                <a:solidFill>
                  <a:srgbClr val="333333"/>
                </a:solidFill>
                <a:latin typeface="Arial"/>
                <a:hlinkClick r:id="rId5"/>
              </a:rPr>
              <a:t>https://semmelweis.hu/phd/doktori-titkarsag-2/</a:t>
            </a:r>
            <a:endParaRPr lang="hu-HU" altLang="hu-HU" sz="2800" b="1" kern="0" dirty="0">
              <a:solidFill>
                <a:srgbClr val="333333"/>
              </a:solidFill>
              <a:latin typeface="Arial"/>
            </a:endParaRPr>
          </a:p>
          <a:p>
            <a:pPr marL="565150" lvl="0" indent="-457200" algn="ctr">
              <a:spcAft>
                <a:spcPts val="1425"/>
              </a:spcAft>
              <a:buClrTx/>
              <a:buSzPct val="45000"/>
              <a:buFont typeface="Times New Roman" pitchFamily="16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altLang="hu-HU" sz="2800" b="1" kern="0" dirty="0">
                <a:solidFill>
                  <a:srgbClr val="333333"/>
                </a:solidFill>
                <a:latin typeface="Arial"/>
              </a:rPr>
              <a:t>Személyesen </a:t>
            </a:r>
          </a:p>
          <a:p>
            <a:pPr marL="107950" lvl="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altLang="hu-HU" sz="2800" b="1" kern="0" dirty="0">
                <a:solidFill>
                  <a:srgbClr val="333333"/>
                </a:solidFill>
                <a:latin typeface="Arial"/>
              </a:rPr>
              <a:t>Kedd, csütörtök 13.00-16.00</a:t>
            </a:r>
          </a:p>
          <a:p>
            <a:pPr marL="107950" lvl="0" algn="ctr">
              <a:spcAft>
                <a:spcPts val="1425"/>
              </a:spcAft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altLang="hu-HU" sz="2800" b="1" kern="0" dirty="0">
                <a:solidFill>
                  <a:srgbClr val="333333"/>
                </a:solidFill>
                <a:latin typeface="Arial"/>
              </a:rPr>
              <a:t> péntek 8.30-13.00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590550" y="395288"/>
            <a:ext cx="11145838" cy="1165225"/>
          </a:xfrm>
        </p:spPr>
        <p:txBody>
          <a:bodyPr tIns="4762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hu-HU" b="1">
                <a:solidFill>
                  <a:schemeClr val="accent2"/>
                </a:solidFill>
              </a:rPr>
              <a:t>Beiratkozás</a:t>
            </a:r>
            <a:endParaRPr lang="hu-HU" b="1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08063" y="1728788"/>
            <a:ext cx="10367962" cy="4051300"/>
          </a:xfrm>
        </p:spPr>
        <p:txBody>
          <a:bodyPr tIns="28224"/>
          <a:lstStyle/>
          <a:p>
            <a:pPr marL="431800" indent="-323850" algn="ctr" eaLnBrk="1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800" b="1" dirty="0"/>
              <a:t>Bejelentkezés a Neptun rendszerébe  szeptember 12-ig, utána pótbeiratkozás díjjal </a:t>
            </a:r>
          </a:p>
          <a:p>
            <a:pPr marL="431800" indent="-323850" algn="ctr" eaLnBrk="1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800" b="1" dirty="0"/>
              <a:t> Beiratkozási lap leadása</a:t>
            </a:r>
          </a:p>
          <a:p>
            <a:pPr marL="431800" indent="-323850" algn="ctr" eaLnBrk="1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800" b="1" u="sng" dirty="0"/>
              <a:t>A beiratkozással a hallgató kinyilvánítja, hogy az Egyetem és a doktori képzés vonatkozó szabályait ismeri és betartja (DSZ -új )</a:t>
            </a:r>
          </a:p>
          <a:p>
            <a:pPr marL="431800" indent="-323850" algn="ctr" eaLnBrk="1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800" b="1" dirty="0"/>
              <a:t> Hallgatói képzési szerződés leadása (2 példányban)</a:t>
            </a:r>
          </a:p>
          <a:p>
            <a:pPr marL="431800" indent="-323850" algn="ctr" eaLnBrk="1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800" b="1" dirty="0"/>
              <a:t> Oklevelek: eredeti  diploma és nyelvvizsga bizonyítvány(ok) bemutatása, az ezekről készült másolat leadása</a:t>
            </a:r>
          </a:p>
          <a:p>
            <a:pPr marL="431800" indent="-323850" algn="ctr" eaLnBrk="1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800" b="1" dirty="0"/>
              <a:t>Eredeti erkölcsi bizonyítvány leadása</a:t>
            </a:r>
          </a:p>
          <a:p>
            <a:pPr marL="431800" indent="-323850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590550" y="395288"/>
            <a:ext cx="11145838" cy="1165225"/>
          </a:xfrm>
        </p:spPr>
        <p:txBody>
          <a:bodyPr tIns="4762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hu-HU" b="1">
                <a:solidFill>
                  <a:schemeClr val="accent2"/>
                </a:solidFill>
              </a:rPr>
              <a:t>Kurzusfelvétel I.</a:t>
            </a:r>
            <a:endParaRPr lang="hu-HU">
              <a:solidFill>
                <a:schemeClr val="accent2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08063" y="1728788"/>
            <a:ext cx="10367962" cy="5075237"/>
          </a:xfrm>
        </p:spPr>
        <p:txBody>
          <a:bodyPr tIns="28224"/>
          <a:lstStyle/>
          <a:p>
            <a:pPr marL="431800" indent="-323850" algn="ctr" eaLnBrk="1"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800" b="1" dirty="0"/>
              <a:t>kurzusok felvétele: 2024. szeptember 12-ig, utána pótdíjjal</a:t>
            </a:r>
          </a:p>
          <a:p>
            <a:pPr marL="431800" indent="-323850" algn="ctr" eaLnBrk="1"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800" b="1" dirty="0"/>
              <a:t>2 éves kurzusterv </a:t>
            </a:r>
            <a:r>
              <a:rPr lang="hu-HU" sz="2800" dirty="0">
                <a:hlinkClick r:id="rId3"/>
              </a:rPr>
              <a:t>https://semmelweis.hu/phd/kurzusok/2-eves-kurzustervek/</a:t>
            </a:r>
            <a:endParaRPr lang="hu-HU" sz="2800" b="1" dirty="0"/>
          </a:p>
          <a:p>
            <a:pPr marL="431800" indent="-323850" algn="ctr" eaLnBrk="1">
              <a:buClrTx/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800" b="1" dirty="0"/>
              <a:t>egyes Doktori Tagozatokban lehetnek  felzárkóztató kurzusok, kötelezően előírtak, kurzusfelvétel témavezetővel egyeztetve</a:t>
            </a:r>
          </a:p>
          <a:p>
            <a:pPr marL="431800" indent="-323850" eaLnBrk="1">
              <a:buClrTx/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b="1" dirty="0"/>
          </a:p>
          <a:p>
            <a:pPr marL="431800" indent="-323850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dirty="0"/>
          </a:p>
          <a:p>
            <a:pPr marL="431800" indent="-323850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dirty="0"/>
          </a:p>
          <a:p>
            <a:pPr marL="431800" indent="-323850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dirty="0"/>
          </a:p>
          <a:p>
            <a:pPr marL="431800" indent="-323850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dirty="0"/>
          </a:p>
          <a:p>
            <a:pPr marL="431800" indent="-323850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dirty="0"/>
          </a:p>
          <a:p>
            <a:pPr marL="431800" indent="-323850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dirty="0"/>
          </a:p>
          <a:p>
            <a:pPr marL="431800" indent="-323850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dirty="0"/>
          </a:p>
          <a:p>
            <a:pPr marL="431800" indent="-323850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hu-HU" b="1">
                <a:solidFill>
                  <a:schemeClr val="accent2"/>
                </a:solidFill>
              </a:rPr>
              <a:t>Kurzusfelvétel II.</a:t>
            </a:r>
          </a:p>
        </p:txBody>
      </p:sp>
      <p:sp>
        <p:nvSpPr>
          <p:cNvPr id="614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800" indent="-323850" algn="ctr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b="1" dirty="0"/>
              <a:t>tanulmányi kreditpontok : </a:t>
            </a:r>
          </a:p>
          <a:p>
            <a:pPr marL="431800" indent="-323850" algn="ctr" eaLnBrk="1">
              <a:buClrTx/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800" b="1" dirty="0"/>
              <a:t>a képzés során 16 tanulmányi kreditpontot kell szerezni (ebből: 8 kreditpont kötelezően választandó kurzusokból </a:t>
            </a:r>
          </a:p>
          <a:p>
            <a:pPr marL="431800" indent="-323850" algn="ctr" eaLnBrk="1">
              <a:buClrTx/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800" b="1" dirty="0"/>
              <a:t>( kód a Doktori Iskola honlapján: 00…-KV</a:t>
            </a:r>
          </a:p>
          <a:p>
            <a:pPr marL="431800" indent="-323850" algn="ctr" eaLnBrk="1">
              <a:buClrTx/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800" b="1" dirty="0"/>
              <a:t>A </a:t>
            </a:r>
            <a:r>
              <a:rPr lang="hu-HU" sz="2800" b="1" dirty="0" err="1"/>
              <a:t>Neptunban</a:t>
            </a:r>
            <a:r>
              <a:rPr lang="hu-HU" sz="2800" b="1" dirty="0"/>
              <a:t>: DI00…KV)</a:t>
            </a:r>
          </a:p>
          <a:p>
            <a:pPr marL="431800" indent="-323850" algn="ctr" eaLnBrk="1"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b="1" dirty="0"/>
              <a:t>külső kurzusok elvégzése esetén kreditbeszámítás:</a:t>
            </a:r>
          </a:p>
          <a:p>
            <a:pPr marL="431800" indent="-323850" algn="ctr" eaLnBrk="1">
              <a:buClrTx/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800" b="1" dirty="0"/>
              <a:t>kérvényt e-mailben a Doktori Hivatal részére, mellékelve a külső kurzus elvégzéséről igazolást, a kurzusleírást és Témavezetői nyilatkozatot, hogy a kurzus a kutatási témához kapcsolódik (DSZ.)</a:t>
            </a:r>
          </a:p>
          <a:p>
            <a:pPr marL="431800" indent="-323850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590550" y="395288"/>
            <a:ext cx="11145838" cy="1165225"/>
          </a:xfrm>
        </p:spPr>
        <p:txBody>
          <a:bodyPr tIns="4762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hu-HU" b="1">
                <a:solidFill>
                  <a:schemeClr val="accent2"/>
                </a:solidFill>
              </a:rPr>
              <a:t>Kreditek</a:t>
            </a:r>
            <a:r>
              <a:rPr lang="hu-HU" b="1"/>
              <a:t> 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07468" y="1691506"/>
            <a:ext cx="10367962" cy="4051300"/>
          </a:xfrm>
        </p:spPr>
        <p:txBody>
          <a:bodyPr tIns="28224"/>
          <a:lstStyle/>
          <a:p>
            <a:pPr marL="431800" indent="-323850" algn="ctr" eaLnBrk="1"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sz="2800" b="1" dirty="0"/>
          </a:p>
          <a:p>
            <a:pPr marL="431800" indent="-323850" algn="ctr" eaLnBrk="1"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b="1" dirty="0" err="1"/>
              <a:t>Neptunban</a:t>
            </a:r>
            <a:r>
              <a:rPr lang="hu-HU" b="1" dirty="0"/>
              <a:t> igazolás a félév lezárásakor:</a:t>
            </a:r>
          </a:p>
          <a:p>
            <a:pPr marL="431800" indent="-323850" algn="ctr" eaLnBrk="1">
              <a:buClrTx/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800" b="1" dirty="0"/>
              <a:t>tanulmányi krediteket: kurzusvezetők</a:t>
            </a:r>
          </a:p>
          <a:p>
            <a:pPr marL="431800" indent="-323850" algn="ctr" eaLnBrk="1">
              <a:buClrTx/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800" b="1" dirty="0"/>
              <a:t>kutatási kreditet: témavezető írja alá- az új  </a:t>
            </a:r>
            <a:r>
              <a:rPr lang="hu-HU" sz="2800" b="1" dirty="0" err="1"/>
              <a:t>Nftv</a:t>
            </a:r>
            <a:r>
              <a:rPr lang="hu-HU" sz="2800" b="1" dirty="0"/>
              <a:t>: átsorolás</a:t>
            </a:r>
          </a:p>
          <a:p>
            <a:pPr marL="431800" indent="-323850" algn="ctr" eaLnBrk="1">
              <a:buClrTx/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800" b="1" dirty="0"/>
              <a:t>Kérjük mindig ellenőrizzék a </a:t>
            </a:r>
            <a:r>
              <a:rPr lang="hu-HU" sz="2800" b="1" dirty="0" err="1"/>
              <a:t>Neptunban</a:t>
            </a:r>
            <a:r>
              <a:rPr lang="hu-HU" sz="2800" b="1" dirty="0"/>
              <a:t> a beírt krediteket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590550" y="395288"/>
            <a:ext cx="11145838" cy="1165225"/>
          </a:xfrm>
        </p:spPr>
        <p:txBody>
          <a:bodyPr tIns="4762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hu-HU" b="1">
                <a:solidFill>
                  <a:schemeClr val="accent2"/>
                </a:solidFill>
              </a:rPr>
              <a:t>Ösztöndíj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08063" y="1728788"/>
            <a:ext cx="10367962" cy="4051300"/>
          </a:xfrm>
        </p:spPr>
        <p:txBody>
          <a:bodyPr tIns="28224"/>
          <a:lstStyle/>
          <a:p>
            <a:pPr marL="431800" indent="-323850" algn="ctr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b="1" dirty="0"/>
              <a:t>Az ösztöndíj utalásához fontos</a:t>
            </a:r>
          </a:p>
          <a:p>
            <a:pPr marL="431800" indent="-323850" algn="ctr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400" b="1" dirty="0"/>
              <a:t> A Hallgató által a NEPTUN-</a:t>
            </a:r>
            <a:r>
              <a:rPr lang="hu-HU" sz="2400" b="1" dirty="0" err="1"/>
              <a:t>ba</a:t>
            </a:r>
            <a:r>
              <a:rPr lang="hu-HU" sz="2400" b="1" dirty="0"/>
              <a:t> beírni:</a:t>
            </a:r>
          </a:p>
          <a:p>
            <a:pPr marL="431800" indent="-323850" algn="ctr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400" b="1" dirty="0"/>
              <a:t> </a:t>
            </a:r>
            <a:r>
              <a:rPr lang="hu-HU" sz="2400" b="1" dirty="0" err="1"/>
              <a:t>adószám,TAJ</a:t>
            </a:r>
            <a:r>
              <a:rPr lang="hu-HU" sz="2400" b="1" dirty="0"/>
              <a:t> -szám, bankszámlaszám</a:t>
            </a:r>
          </a:p>
          <a:p>
            <a:pPr marL="431800" indent="-323850" algn="ctr" eaLnBrk="1"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400" b="1" dirty="0"/>
              <a:t>címek  (állandó, </a:t>
            </a:r>
            <a:r>
              <a:rPr lang="hu-HU" sz="2400" b="1" dirty="0" err="1"/>
              <a:t>tartózkodási,értesítési</a:t>
            </a:r>
            <a:r>
              <a:rPr lang="hu-HU" sz="2400" b="1" dirty="0"/>
              <a:t> lakcím, telefonszám, email cím) </a:t>
            </a:r>
          </a:p>
          <a:p>
            <a:pPr marL="431800" indent="-323850" algn="ctr" eaLnBrk="1"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endParaRPr lang="hu-HU" sz="1600" b="1" dirty="0"/>
          </a:p>
          <a:p>
            <a:pPr marL="431800" indent="-323850" algn="ctr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800" b="1" dirty="0"/>
              <a:t>I.  félév: szeptember 1- január 31.</a:t>
            </a:r>
          </a:p>
          <a:p>
            <a:pPr marL="431800" indent="-323850" algn="ctr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800" b="1" dirty="0"/>
              <a:t>(a szeptemberi ösztöndíjakat mindig  CSAK október elején tudja utalni az Egyetem)</a:t>
            </a:r>
          </a:p>
          <a:p>
            <a:pPr marL="431800" indent="-323850" algn="ctr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hu-HU" sz="2800" b="1" dirty="0"/>
              <a:t>II. félév: február 1- augusztus 31. </a:t>
            </a: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2519636" y="977900"/>
            <a:ext cx="2627312" cy="54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/>
          <a:lstStyle/>
          <a:p>
            <a:pPr marL="431800" indent="-323850">
              <a:spcAft>
                <a:spcPts val="1425"/>
              </a:spcAft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</a:tabLst>
            </a:pPr>
            <a:endParaRPr lang="hu-HU" sz="320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1E9D9BB-985B-3EF7-0FB8-4E2EA8F37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>
                <a:solidFill>
                  <a:schemeClr val="accent2"/>
                </a:solidFill>
              </a:rPr>
              <a:t>Önköltség</a:t>
            </a:r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6CE99A1-4860-987D-4AAD-2DFCA1804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Char char="•"/>
            </a:pPr>
            <a:r>
              <a:rPr lang="hu-HU" altLang="hu-HU" sz="3200" b="1"/>
              <a:t>20 %: 97500 Ft (Együttműködési megállapodás alapján csökkentett képzési díj)</a:t>
            </a:r>
          </a:p>
          <a:p>
            <a:pPr algn="ctr">
              <a:buFont typeface="Arial" charset="0"/>
              <a:buChar char="•"/>
            </a:pPr>
            <a:r>
              <a:rPr lang="hu-HU" altLang="hu-HU" sz="3200" b="1"/>
              <a:t>Befizetés </a:t>
            </a:r>
            <a:r>
              <a:rPr lang="hu-HU" altLang="hu-HU" sz="3200" b="1" err="1"/>
              <a:t>Neptunon</a:t>
            </a:r>
            <a:r>
              <a:rPr lang="hu-HU" altLang="hu-HU" sz="3200" b="1"/>
              <a:t> keresztül szeptember 30-ig</a:t>
            </a:r>
          </a:p>
          <a:p>
            <a:pPr algn="ctr">
              <a:buFont typeface="Arial" charset="0"/>
              <a:buChar char="•"/>
            </a:pPr>
            <a:r>
              <a:rPr lang="hu-HU" altLang="hu-HU" sz="3200" b="1"/>
              <a:t>Befizetés nem a </a:t>
            </a:r>
            <a:r>
              <a:rPr lang="hu-HU" altLang="hu-HU" sz="3200" b="1" err="1"/>
              <a:t>Neptunon</a:t>
            </a:r>
            <a:r>
              <a:rPr lang="hu-HU" altLang="hu-HU" sz="3200" b="1"/>
              <a:t> keresztül (pl. az, </a:t>
            </a:r>
          </a:p>
          <a:p>
            <a:pPr algn="ctr">
              <a:buFont typeface="Times New Roman" pitchFamily="16" charset="0"/>
              <a:buNone/>
            </a:pPr>
            <a:r>
              <a:rPr lang="hu-HU" altLang="hu-HU" sz="3200" b="1"/>
              <a:t>akinek a Semmelweis Egyetemen belül átkönyveléssel intézeti/klinikai keretből történik a befizetés</a:t>
            </a:r>
          </a:p>
          <a:p>
            <a:pPr algn="ctr">
              <a:buFont typeface="Times New Roman" pitchFamily="16" charset="0"/>
              <a:buNone/>
            </a:pPr>
            <a:r>
              <a:rPr lang="hu-HU" altLang="hu-HU" sz="3200" b="1"/>
              <a:t>( </a:t>
            </a:r>
            <a:r>
              <a:rPr lang="hu-HU" altLang="hu-HU" sz="3200" b="1" err="1"/>
              <a:t>ügyintéző:Baracsi</a:t>
            </a:r>
            <a:r>
              <a:rPr lang="hu-HU" altLang="hu-HU" sz="3200" b="1"/>
              <a:t> Mónika)</a:t>
            </a:r>
          </a:p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0079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éma">
      <a:majorFont>
        <a:latin typeface="Arial"/>
        <a:ea typeface="Droid Sans Fallback"/>
        <a:cs typeface="Droid Sans Fallback"/>
      </a:majorFont>
      <a:minorFont>
        <a:latin typeface="Arial"/>
        <a:ea typeface="Droid Sans Fallback"/>
        <a:cs typeface="Droid Sans Fallbac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-té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2070BB6FE249A243843D55A0A5B2CFD4" ma:contentTypeVersion="15" ma:contentTypeDescription="Új dokumentum létrehozása." ma:contentTypeScope="" ma:versionID="a532a43919c1264547007b3a6032935c">
  <xsd:schema xmlns:xsd="http://www.w3.org/2001/XMLSchema" xmlns:xs="http://www.w3.org/2001/XMLSchema" xmlns:p="http://schemas.microsoft.com/office/2006/metadata/properties" xmlns:ns2="93abb803-7b60-4876-8609-52cb4238f427" xmlns:ns3="e0640bde-acc8-49d2-88db-90e0d436ff47" targetNamespace="http://schemas.microsoft.com/office/2006/metadata/properties" ma:root="true" ma:fieldsID="987eff16a3fe1ab0214967c2269d14e7" ns2:_="" ns3:_="">
    <xsd:import namespace="93abb803-7b60-4876-8609-52cb4238f427"/>
    <xsd:import namespace="e0640bde-acc8-49d2-88db-90e0d436ff4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abb803-7b60-4876-8609-52cb4238f4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3c0fe3ba-9765-47b9-a4a9-0070ff011d71}" ma:internalName="TaxCatchAll" ma:showField="CatchAllData" ma:web="93abb803-7b60-4876-8609-52cb4238f4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640bde-acc8-49d2-88db-90e0d436ff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Képcímkék" ma:readOnly="false" ma:fieldId="{5cf76f15-5ced-4ddc-b409-7134ff3c332f}" ma:taxonomyMulti="true" ma:sspId="1323a659-14ea-4466-8044-9b1bfca8b4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0640bde-acc8-49d2-88db-90e0d436ff47">
      <Terms xmlns="http://schemas.microsoft.com/office/infopath/2007/PartnerControls"/>
    </lcf76f155ced4ddcb4097134ff3c332f>
    <TaxCatchAll xmlns="93abb803-7b60-4876-8609-52cb4238f427" xsi:nil="true"/>
  </documentManagement>
</p:properties>
</file>

<file path=customXml/itemProps1.xml><?xml version="1.0" encoding="utf-8"?>
<ds:datastoreItem xmlns:ds="http://schemas.openxmlformats.org/officeDocument/2006/customXml" ds:itemID="{299119BC-308C-4D85-B333-26B97A0F5D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abb803-7b60-4876-8609-52cb4238f427"/>
    <ds:schemaRef ds:uri="e0640bde-acc8-49d2-88db-90e0d436ff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E863E84-DBBE-4C9E-8F3A-8F261D3C29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5041C8-5542-4358-923B-74C11DBC274B}">
  <ds:schemaRefs>
    <ds:schemaRef ds:uri="93abb803-7b60-4876-8609-52cb4238f427"/>
    <ds:schemaRef ds:uri="e0640bde-acc8-49d2-88db-90e0d436ff47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Abstract Yellow</Template>
  <TotalTime>0</TotalTime>
  <Words>726</Words>
  <Application>Microsoft Office PowerPoint</Application>
  <PresentationFormat>Egyéni</PresentationFormat>
  <Paragraphs>138</Paragraphs>
  <Slides>15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Office-téma</vt:lpstr>
      <vt:lpstr>Semmelweis Egyetem   2025/2026  </vt:lpstr>
      <vt:lpstr>Semmelweis Egyetem Doktori Iskola</vt:lpstr>
      <vt:lpstr>Doktori Hivatal</vt:lpstr>
      <vt:lpstr>Beiratkozás</vt:lpstr>
      <vt:lpstr>Kurzusfelvétel I.</vt:lpstr>
      <vt:lpstr>Kurzusfelvétel II.</vt:lpstr>
      <vt:lpstr>Kreditek </vt:lpstr>
      <vt:lpstr>Ösztöndíj</vt:lpstr>
      <vt:lpstr>Önköltség</vt:lpstr>
      <vt:lpstr>Hallgató jogviszony szüneteltetése</vt:lpstr>
      <vt:lpstr>Diákigazolvány igénylése</vt:lpstr>
      <vt:lpstr>Diákigazolvány</vt:lpstr>
      <vt:lpstr>Egyetemi e-mail cím</vt:lpstr>
      <vt:lpstr> Foglalkoztatás </vt:lpstr>
      <vt:lpstr>Köszönjük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Yellow</dc:title>
  <dc:creator>Krisztina Tölgyesi-Lovász</dc:creator>
  <cp:lastModifiedBy>Tölgyesi-Lovász Krisztina (hivatalvezető)</cp:lastModifiedBy>
  <cp:revision>7</cp:revision>
  <cp:lastPrinted>1601-01-01T00:00:00Z</cp:lastPrinted>
  <dcterms:created xsi:type="dcterms:W3CDTF">2013-09-01T13:16:40Z</dcterms:created>
  <dcterms:modified xsi:type="dcterms:W3CDTF">2025-09-01T06:53:25Z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0x0101002070BB6FE249A243843D55A0A5B2CFD4</vt:lpwstr>
  </property>
  <property fmtid="{D5CDD505-2E9C-101B-9397-08002B2CF9AE}" pid="3" name="MediaServiceImageTags">
    <vt:lpwstr/>
  </property>
</Properties>
</file>