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sldIdLst>
    <p:sldId id="256" r:id="rId5"/>
    <p:sldId id="269" r:id="rId6"/>
    <p:sldId id="257" r:id="rId7"/>
    <p:sldId id="258" r:id="rId8"/>
    <p:sldId id="259" r:id="rId9"/>
    <p:sldId id="263" r:id="rId10"/>
    <p:sldId id="260" r:id="rId11"/>
    <p:sldId id="261" r:id="rId12"/>
    <p:sldId id="268" r:id="rId13"/>
    <p:sldId id="264" r:id="rId14"/>
    <p:sldId id="265" r:id="rId15"/>
    <p:sldId id="266" r:id="rId16"/>
    <p:sldId id="267" r:id="rId17"/>
    <p:sldId id="262" r:id="rId18"/>
    <p:sldId id="270" r:id="rId19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9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9A56A622-45E8-46C8-B1B9-4CB052ACD4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687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51FB24-080D-4E5B-BB3C-0895A9E72617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9A56A622-45E8-46C8-B1B9-4CB052ACD437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1620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18DD7C-F9C3-4371-A55B-C990D431524B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C891B4-9638-40A1-800C-785E55AD01C5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68CAB9-380D-4738-94B0-1C86432813FC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AA9D8C-0BE0-4C3F-9DD1-ABFBA3C30E3E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79990A-FFEE-41B9-9CE1-2601BDF191A3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6EDE-BC6D-4E89-8A1C-26EABF41BE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1D98-6E55-4381-B3BF-A1D4950EB5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4B4C-51B1-487F-AFDA-3518C3C4D5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296EB-1EE2-4433-8F2F-E3D25349D3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9B62-956F-4F4E-8BFB-8E7A3277F9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970D0-68F7-4955-A489-4AC34CE980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74CD-3A78-40BE-AB98-F4F0263E39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42E6-DD3D-452A-B254-BB0623F021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689A-30EF-4744-A4E0-A1845651C3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BAB3-83DA-441E-83A0-E82838B64C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0FD70-2617-4F7F-AFA9-9219993BF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D955-1634-4207-A9F8-938D69D8AA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FE5353BA-33EE-4D23-B9DF-7CE7A14ED8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alasztasphd@semmelweis.h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kigazolvany.h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eka.semmelweis.hu/hu/info/o36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itkarsag@phd.semmelweis-univ.h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mmelweis.hu/phd/doktori-titkarsag-2/" TargetMode="External"/><Relationship Id="rId4" Type="http://schemas.openxmlformats.org/officeDocument/2006/relationships/hyperlink" Target="mailto:phd.titkarsag@semmelweis.h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mmelweis.hu/phd/kurzusok/2-eves-kurzusterve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rgbClr val="0000FF"/>
                </a:solidFill>
              </a:rPr>
              <a:t>Semmelweis Egyetem</a:t>
            </a:r>
            <a:br>
              <a:rPr lang="hu-HU" b="1">
                <a:solidFill>
                  <a:srgbClr val="0000FF"/>
                </a:solidFill>
              </a:rPr>
            </a:br>
            <a:r>
              <a:rPr lang="hu-HU" b="1">
                <a:solidFill>
                  <a:srgbClr val="0000FF"/>
                </a:solidFill>
              </a:rPr>
              <a:t> </a:t>
            </a:r>
            <a:br>
              <a:rPr lang="hu-HU" b="1"/>
            </a:br>
            <a:r>
              <a:rPr lang="hu-HU" b="1">
                <a:solidFill>
                  <a:srgbClr val="000000"/>
                </a:solidFill>
              </a:rPr>
              <a:t>2023/2024</a:t>
            </a:r>
            <a:br>
              <a:rPr lang="hu-HU" b="1">
                <a:solidFill>
                  <a:srgbClr val="000000"/>
                </a:solidFill>
              </a:rPr>
            </a:br>
            <a:br>
              <a:rPr lang="hu-HU" b="1">
                <a:solidFill>
                  <a:srgbClr val="000000"/>
                </a:solidFill>
              </a:rPr>
            </a:br>
            <a:endParaRPr lang="hu-HU" b="1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hu-HU" b="1" dirty="0"/>
          </a:p>
          <a:p>
            <a:pPr marL="457200" indent="-457200" algn="ctr" eaLnBrk="1">
              <a:buFont typeface="Arial" panose="020B0604020202020204" pitchFamily="34" charset="0"/>
              <a:buChar char="•"/>
            </a:pPr>
            <a:r>
              <a:rPr lang="hu-HU" sz="2800" b="1" dirty="0"/>
              <a:t>legfeljebb 2 alkalommal kérhető 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ehhez űrlapot kell kitölteni és témavezetővel aláíratni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Az űrlapon szereplő kérdőívet kitölteni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E-mailben a </a:t>
            </a:r>
            <a:r>
              <a:rPr lang="hu-HU" sz="2800" b="1" dirty="0">
                <a:hlinkClick r:id="rId2"/>
              </a:rPr>
              <a:t>halasztasphd@semmelweis.hu</a:t>
            </a:r>
            <a:r>
              <a:rPr lang="hu-HU" sz="2800" b="1" dirty="0"/>
              <a:t> címre küldeni</a:t>
            </a:r>
          </a:p>
          <a:p>
            <a:pPr algn="ctr" eaLnBrk="1"/>
            <a:r>
              <a:rPr lang="hu-HU" sz="2800" b="1" dirty="0"/>
              <a:t>Kérelem 2 félévnél hosszabb halasztás esetén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 összesen 2 évre szüneteltethető</a:t>
            </a:r>
          </a:p>
          <a:p>
            <a:pPr algn="ctr" eaLnBrk="1">
              <a:buFont typeface="Arial" charset="0"/>
              <a:buChar char="•"/>
            </a:pPr>
            <a:endParaRPr lang="hu-HU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7004" y="205558"/>
            <a:ext cx="11144250" cy="1163637"/>
          </a:xfrm>
        </p:spPr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905632" y="1277128"/>
            <a:ext cx="10787138" cy="547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NEK adatlap kérése az Okmányirodában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</a:t>
            </a:r>
            <a:r>
              <a:rPr kumimoji="0" lang="hu-HU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rendszeren megigényelni NEK azonosítóval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Okmányirodában leadott és a </a:t>
            </a:r>
            <a:r>
              <a:rPr kumimoji="0" lang="hu-HU" sz="3200" b="1" i="0" u="none" strike="noStrike" kern="0" cap="none" spc="0" normalizeH="0" baseline="0" noProof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Neptunba</a:t>
            </a:r>
            <a:r>
              <a:rPr kumimoji="0" lang="hu-HU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feltöltött adatok karakteresen egyezzenek!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Lakcímkártyán szereplő címre lehet csak igényelni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Doktori  Hivatalba érkezik az igazolvány, </a:t>
            </a:r>
            <a:r>
              <a:rPr kumimoji="0" lang="hu-HU" sz="3200" b="1" i="0" u="none" strike="noStrike" kern="0" cap="none" spc="0" normalizeH="0" baseline="0" noProof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Neptunon</a:t>
            </a:r>
            <a:r>
              <a:rPr kumimoji="0" lang="hu-HU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küldünk üzenetet, ha megérkezett és befáradhat érte Ügyfélfogadási időben</a:t>
            </a:r>
            <a:endParaRPr kumimoji="0" lang="hu-HU" sz="1700" b="1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Diákigazolványra a Hivatalban</a:t>
            </a:r>
            <a:r>
              <a:rPr kumimoji="0" lang="hu-HU" sz="3200" b="1" i="0" u="none" strike="noStrike" kern="0" cap="none" spc="0" normalizeH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kérjen érvényesítő matricát minden aktív félévben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Szeptember elején igényelt diákigazolványok várhatóan október második felében érkeznek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1700" b="0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3200" b="1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/>
              <a:t>ideiglenes diákigazolvány:</a:t>
            </a:r>
          </a:p>
          <a:p>
            <a:pPr algn="ctr" eaLnBrk="1"/>
            <a:r>
              <a:rPr lang="hu-HU" b="1" dirty="0"/>
              <a:t>a Doktori Hivatal állítja ki, 60 napra</a:t>
            </a:r>
          </a:p>
          <a:p>
            <a:pPr algn="ctr" eaLnBrk="1"/>
            <a:r>
              <a:rPr lang="hu-HU" b="1" dirty="0"/>
              <a:t>kiadás feltétele: állandó diákigazolvány megigénylése a </a:t>
            </a:r>
            <a:r>
              <a:rPr lang="hu-HU" b="1" dirty="0" err="1"/>
              <a:t>Neptunban</a:t>
            </a:r>
            <a:endParaRPr lang="hu-HU" b="1" dirty="0"/>
          </a:p>
          <a:p>
            <a:pPr lvl="0" algn="ctr" eaLnBrk="1">
              <a:buFont typeface="Arial" pitchFamily="34" charset="0"/>
              <a:buChar char="•"/>
            </a:pPr>
            <a:r>
              <a:rPr lang="hu-HU" b="1" dirty="0"/>
              <a:t>részletek: </a:t>
            </a:r>
            <a:r>
              <a:rPr lang="hu-HU" b="1" dirty="0">
                <a:hlinkClick r:id="rId2"/>
              </a:rPr>
              <a:t>http://www.diakigazolvany.hu/</a:t>
            </a:r>
            <a:endParaRPr lang="hu-HU" b="1" dirty="0"/>
          </a:p>
          <a:p>
            <a:pPr lvl="0" algn="ctr" eaLnBrk="1">
              <a:buFont typeface="Arial" pitchFamily="34" charset="0"/>
              <a:buChar char="•"/>
            </a:pPr>
            <a:r>
              <a:rPr lang="hu-HU" b="1" dirty="0"/>
              <a:t>s</a:t>
            </a:r>
            <a:r>
              <a:rPr lang="hu-HU" b="1"/>
              <a:t>zemélyesen </a:t>
            </a:r>
            <a:r>
              <a:rPr lang="hu-HU" b="1" dirty="0"/>
              <a:t>kell a Doktori Hivatalban átvenni</a:t>
            </a:r>
          </a:p>
          <a:p>
            <a:pPr marL="0" lvl="0" indent="0" algn="ctr" eaLnBrk="1"/>
            <a:r>
              <a:rPr lang="hu-HU" b="1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FBE564-5380-46E0-A21E-8AD4C047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accent2"/>
                </a:solidFill>
              </a:rPr>
              <a:t>Egyetemi e-mail cím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341F1D-C7F4-4AF6-96F2-BC881ADF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br>
              <a:rPr lang="hu-HU" dirty="0"/>
            </a:br>
            <a:r>
              <a:rPr lang="hu-HU" sz="2400" b="1" dirty="0"/>
              <a:t>Az Egyetem minden hallgatónak létrehoz egy PhD e-mail címet</a:t>
            </a:r>
          </a:p>
          <a:p>
            <a:pPr algn="ctr"/>
            <a:r>
              <a:rPr lang="hu-HU" sz="2400" b="1" dirty="0"/>
              <a:t>Ennek használata kötelező, a </a:t>
            </a:r>
            <a:r>
              <a:rPr lang="hu-HU" sz="2400" b="1" dirty="0" err="1"/>
              <a:t>Neptunban</a:t>
            </a:r>
            <a:r>
              <a:rPr lang="hu-HU" sz="2400" b="1" dirty="0"/>
              <a:t> ez az alapértelmezett e-mail </a:t>
            </a:r>
          </a:p>
          <a:p>
            <a:pPr algn="ctr"/>
            <a:r>
              <a:rPr lang="hu-HU" sz="2400" b="1" dirty="0">
                <a:effectLst/>
                <a:ea typeface="Calibri" panose="020F0502020204030204" pitchFamily="34" charset="0"/>
              </a:rPr>
              <a:t>A hallgatói email cím aktiválásról a leírás:</a:t>
            </a:r>
          </a:p>
          <a:p>
            <a:pPr algn="ctr"/>
            <a:r>
              <a:rPr lang="hu-HU" sz="2400" b="1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https://seka.semmelweis.hu/hu/info/o365</a:t>
            </a:r>
            <a:endParaRPr lang="hu-HU" sz="2400" b="1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 algn="ctr"/>
            <a:r>
              <a:rPr lang="hu-HU" sz="2400" b="1" dirty="0">
                <a:effectLst/>
                <a:ea typeface="Calibri" panose="020F0502020204030204" pitchFamily="34" charset="0"/>
              </a:rPr>
              <a:t>Nem átirányítható ez az e-mailcím, így Neptun  üzenet csak </a:t>
            </a:r>
            <a:r>
              <a:rPr lang="hu-HU" sz="2400" b="1">
                <a:effectLst/>
                <a:ea typeface="Calibri" panose="020F0502020204030204" pitchFamily="34" charset="0"/>
              </a:rPr>
              <a:t>erre érkezik</a:t>
            </a:r>
            <a:endParaRPr lang="hu-HU" sz="2400" b="1" dirty="0">
              <a:effectLst/>
              <a:ea typeface="Calibri" panose="020F0502020204030204" pitchFamily="34" charset="0"/>
            </a:endParaRP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126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br>
              <a:rPr lang="hu-HU" sz="5400" b="1" dirty="0">
                <a:solidFill>
                  <a:schemeClr val="accent2"/>
                </a:solidFill>
              </a:rPr>
            </a:br>
            <a:r>
              <a:rPr lang="hu-HU" sz="5400" b="1" dirty="0">
                <a:solidFill>
                  <a:schemeClr val="accent2"/>
                </a:solidFill>
              </a:rPr>
              <a:t>Foglalkoztatás</a:t>
            </a:r>
            <a:br>
              <a:rPr lang="hu-HU" sz="2800" b="1" dirty="0">
                <a:solidFill>
                  <a:schemeClr val="accent2"/>
                </a:solidFill>
              </a:rPr>
            </a:br>
            <a:endParaRPr lang="hu-HU" b="1" dirty="0">
              <a:solidFill>
                <a:schemeClr val="accent2"/>
              </a:solidFill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hu-HU" dirty="0"/>
          </a:p>
          <a:p>
            <a:pPr eaLnBrk="1"/>
            <a:endParaRPr lang="hu-HU" dirty="0"/>
          </a:p>
          <a:p>
            <a:pPr algn="ctr" eaLnBrk="1"/>
            <a:r>
              <a:rPr lang="hu-HU" b="1" dirty="0"/>
              <a:t>Az állami ösztöndíjas PhD hallgató teljes </a:t>
            </a:r>
            <a:r>
              <a:rPr lang="hu-HU" b="1" dirty="0" err="1"/>
              <a:t>munkaidejű</a:t>
            </a:r>
            <a:r>
              <a:rPr lang="hu-HU" b="1" dirty="0"/>
              <a:t> foglalkoztatását az EDT engedélyezi</a:t>
            </a:r>
          </a:p>
          <a:p>
            <a:pPr eaLnBrk="1"/>
            <a:endParaRPr lang="hu-H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1ADF3E-C297-E27F-54A3-04635525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accent2"/>
                </a:solidFill>
              </a:rPr>
              <a:t>Köszönjük a figyelmet!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5CCC277-DC0D-20BB-6ED6-33CB078FD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hu-HU" b="1" dirty="0"/>
          </a:p>
          <a:p>
            <a:pPr eaLnBrk="1"/>
            <a:endParaRPr lang="hu-HU" b="1" dirty="0"/>
          </a:p>
          <a:p>
            <a:pPr eaLnBrk="1"/>
            <a:r>
              <a:rPr lang="hu-HU" b="1" dirty="0"/>
              <a:t>Sikeres tanévet, eredményes kutatómunkát kívánunk!</a:t>
            </a:r>
          </a:p>
          <a:p>
            <a:pPr algn="ctr" eaLnBrk="1"/>
            <a:r>
              <a:rPr lang="hu-HU" b="1" dirty="0">
                <a:solidFill>
                  <a:schemeClr val="accent2"/>
                </a:solidFill>
              </a:rPr>
              <a:t>Semmelweis Egyetem Doktori Hivatal</a:t>
            </a: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40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A95D505-1E53-679D-0FCA-2BEBCC3FE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solidFill>
                  <a:schemeClr val="accent2"/>
                </a:solidFill>
              </a:rPr>
              <a:t>Semmelweis Egyetem Doktori Iskola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9951257-A373-FE2A-F04A-5ABFE8F304B8}"/>
              </a:ext>
            </a:extLst>
          </p:cNvPr>
          <p:cNvSpPr txBox="1"/>
          <p:nvPr/>
        </p:nvSpPr>
        <p:spPr>
          <a:xfrm>
            <a:off x="3095625" y="2006004"/>
            <a:ext cx="6191250" cy="9145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400" b="1" kern="0">
                <a:solidFill>
                  <a:schemeClr val="accent6"/>
                </a:solidFill>
                <a:latin typeface="Arial"/>
              </a:rPr>
              <a:t>2023. szeptember 1 –</a:t>
            </a:r>
            <a:r>
              <a:rPr lang="hu-HU" altLang="hu-HU" sz="1400" b="1" kern="0" err="1">
                <a:solidFill>
                  <a:schemeClr val="accent6"/>
                </a:solidFill>
                <a:latin typeface="Arial"/>
              </a:rPr>
              <a:t>től</a:t>
            </a:r>
            <a:r>
              <a:rPr lang="hu-HU" altLang="hu-HU" sz="1400" b="1" kern="0">
                <a:solidFill>
                  <a:schemeClr val="accent6"/>
                </a:solidFill>
                <a:latin typeface="Arial"/>
              </a:rPr>
              <a:t> megszűnt a korábbi 8 doktori iskola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400" b="1" kern="0">
                <a:solidFill>
                  <a:schemeClr val="accent6"/>
                </a:solidFill>
                <a:latin typeface="Arial"/>
              </a:rPr>
              <a:t>létrejött  1 doktori iskola, 11 tagozat: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>
                <a:solidFill>
                  <a:srgbClr val="000000"/>
                </a:solidFill>
                <a:effectLst/>
                <a:latin typeface="+mj-lt"/>
              </a:rPr>
              <a:t>Szív- és Érgyógyászati Tagozat</a:t>
            </a:r>
            <a:r>
              <a:rPr lang="hu-HU" sz="1400" b="1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>
                <a:latin typeface="+mj-lt"/>
              </a:rPr>
              <a:t>Elméleti és Transzlációs Orvostudományi Tagozat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>
                <a:solidFill>
                  <a:srgbClr val="000000"/>
                </a:solidFill>
                <a:effectLst/>
                <a:latin typeface="+mj-lt"/>
              </a:rPr>
              <a:t>Fogorvostudományi Tagozat</a:t>
            </a:r>
            <a:r>
              <a:rPr lang="hu-HU" sz="1400" b="1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>
                <a:solidFill>
                  <a:srgbClr val="000000"/>
                </a:solidFill>
                <a:effectLst/>
                <a:latin typeface="+mj-lt"/>
              </a:rPr>
              <a:t>Operatív Orvostudományi Tagozat</a:t>
            </a:r>
            <a:r>
              <a:rPr lang="hu-HU" sz="1400" b="1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>
                <a:latin typeface="+mj-lt"/>
              </a:rPr>
              <a:t>Rácz Károly Konzervatív Orvostudományi Tagozat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>
                <a:solidFill>
                  <a:srgbClr val="000000"/>
                </a:solidFill>
                <a:effectLst/>
                <a:latin typeface="+mj-lt"/>
              </a:rPr>
              <a:t>Gyógyszertudományok és Egészségügyi Technológiák Tagozat</a:t>
            </a:r>
            <a:r>
              <a:rPr lang="hu-HU" sz="1400" b="1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>
                <a:solidFill>
                  <a:srgbClr val="000000"/>
                </a:solidFill>
                <a:effectLst/>
                <a:latin typeface="+mj-lt"/>
              </a:rPr>
              <a:t>Mentális Egészségtudományi Tagozat</a:t>
            </a:r>
            <a:r>
              <a:rPr lang="hu-HU" sz="1400" b="1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 err="1">
                <a:solidFill>
                  <a:srgbClr val="000000"/>
                </a:solidFill>
                <a:effectLst/>
                <a:latin typeface="+mj-lt"/>
              </a:rPr>
              <a:t>Szentágothai</a:t>
            </a:r>
            <a:r>
              <a:rPr lang="hu-HU" sz="1400" b="1" i="0" u="none" strike="noStrike">
                <a:solidFill>
                  <a:srgbClr val="000000"/>
                </a:solidFill>
                <a:effectLst/>
                <a:latin typeface="+mj-lt"/>
              </a:rPr>
              <a:t> János Idegtudományi Tagozat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>
                <a:solidFill>
                  <a:srgbClr val="000000"/>
                </a:solidFill>
                <a:effectLst/>
                <a:latin typeface="+mj-lt"/>
              </a:rPr>
              <a:t>Molekuláris Orvostudományi Tagozat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>
                <a:solidFill>
                  <a:srgbClr val="000000"/>
                </a:solidFill>
                <a:effectLst/>
                <a:latin typeface="+mj-lt"/>
              </a:rPr>
              <a:t>Patológiai és Onkológiai Tagozat</a:t>
            </a:r>
            <a:r>
              <a:rPr lang="hu-HU" sz="1400" b="1">
                <a:latin typeface="+mj-lt"/>
              </a:rPr>
              <a:t> </a:t>
            </a: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1400" b="1" i="0" u="none" strike="noStrike">
                <a:solidFill>
                  <a:srgbClr val="000000"/>
                </a:solidFill>
                <a:effectLst/>
                <a:latin typeface="+mj-lt"/>
              </a:rPr>
              <a:t>Egészségtudományi Tagozat</a:t>
            </a:r>
            <a:r>
              <a:rPr lang="hu-HU" sz="1400" b="1">
                <a:latin typeface="+mj-lt"/>
              </a:rPr>
              <a:t> </a:t>
            </a:r>
            <a:endParaRPr lang="hu-HU" sz="1400" b="1" i="0" u="none" strike="noStrike">
              <a:solidFill>
                <a:srgbClr val="000000"/>
              </a:solidFill>
              <a:effectLst/>
              <a:latin typeface="+mj-lt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1400" b="1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1400" b="1"/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1400" b="1"/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1400" b="1"/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400" b="1" kern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400" b="1" kern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400" b="1" kern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400" b="1" kern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400" b="1" kern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800" b="1" kern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800" b="1" kern="0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190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Doktori Hivatal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295500" y="-7346950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000" b="1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/>
              <a:t>Tanulmányi ügyek intézése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/>
              <a:t>Online formában </a:t>
            </a:r>
            <a:r>
              <a:rPr lang="hu-HU" altLang="hu-HU" sz="1000" b="1">
                <a:hlinkClick r:id="rId3"/>
              </a:rPr>
              <a:t>titkarsag@phd.semmelweis-univ.hu</a:t>
            </a:r>
            <a:endParaRPr lang="hu-HU" altLang="hu-HU" sz="1000" b="1"/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/>
              <a:t>Telefonon (ügyintézők elérhetősége a honlapon)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/>
              <a:t>Személyesen (nyitvatartási idő a  honlapon)</a:t>
            </a:r>
          </a:p>
        </p:txBody>
      </p:sp>
      <p:sp>
        <p:nvSpPr>
          <p:cNvPr id="2" name="Téglalap 1"/>
          <p:cNvSpPr/>
          <p:nvPr/>
        </p:nvSpPr>
        <p:spPr>
          <a:xfrm>
            <a:off x="2015581" y="1282296"/>
            <a:ext cx="8280920" cy="5356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Tanulmányi ügyek intézése</a:t>
            </a: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Online formában </a:t>
            </a:r>
            <a:r>
              <a:rPr lang="hu-HU" altLang="hu-HU" sz="2800" b="1" kern="0" dirty="0">
                <a:solidFill>
                  <a:srgbClr val="333333"/>
                </a:solidFill>
                <a:latin typeface="Arial"/>
                <a:hlinkClick r:id="rId4"/>
              </a:rPr>
              <a:t>phd.titkarsag@semmelweis.hu</a:t>
            </a: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Telefonon </a:t>
            </a:r>
          </a:p>
          <a:p>
            <a:pPr marL="107950" lvl="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honlapon elérhetőségek: </a:t>
            </a:r>
            <a:r>
              <a:rPr lang="hu-HU" altLang="hu-HU" sz="2800" b="1" kern="0" dirty="0">
                <a:solidFill>
                  <a:srgbClr val="333333"/>
                </a:solidFill>
                <a:latin typeface="Arial"/>
                <a:hlinkClick r:id="rId5"/>
              </a:rPr>
              <a:t>https://semmelweis.hu/phd/doktori-titkarsag-2/</a:t>
            </a: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Személyesen </a:t>
            </a:r>
          </a:p>
          <a:p>
            <a:pPr marL="107950" lvl="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Kedd, csütörtök 13.00-16.00</a:t>
            </a:r>
          </a:p>
          <a:p>
            <a:pPr marL="107950" lvl="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 péntek 8.30-13.00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Beiratkozás</a:t>
            </a:r>
            <a:endParaRPr lang="hu-HU" b="1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Bejelentkezés a Neptun rendszerébe  szeptember 10-ig, utána pótbeiratkozás díjjal 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 Beiratkozási lap leadása</a:t>
            </a:r>
            <a:endParaRPr lang="hu-HU" sz="2800" b="1" u="sng"/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 Hallgatói Képzési szerződés leadása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 Oklevelek: eredeti  diploma és nyelvvizsga bizonyítvány(ok) bemutatása , az ezekről készült másolat leadása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Eredeti erkölcsi bizonyítvány leadása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Kurzusfelvétel I.</a:t>
            </a:r>
            <a:endParaRPr lang="hu-HU">
              <a:solidFill>
                <a:schemeClr val="accent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kurzusok felvétele: 2023. szeptember 10-ig, utána pótdíjjal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2 éves kurzusterv </a:t>
            </a:r>
            <a:r>
              <a:rPr lang="hu-HU" sz="2800">
                <a:hlinkClick r:id="rId3"/>
              </a:rPr>
              <a:t>https://semmelweis.hu/phd/kurzusok/2-eves-kurzustervek/</a:t>
            </a:r>
            <a:endParaRPr lang="hu-HU" sz="2800" b="1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egyes Doktori Tagozatokban lehetnek  felzárkóztató kurzusok, kötelezően előírtak, kurzusfelvétel témavezetővel egyeztetve</a:t>
            </a:r>
          </a:p>
          <a:p>
            <a:pPr marL="431800" indent="-323850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a képzés során 16 tanulmányi kreditpontot kell szerezni (ebből: 8 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( kód: DI-0----KV )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kérvényt e-mailben a Doktori Hivatal részére, mellékelve a külső kurzus elvégzéséről igazolást, a kurzusleírást és Témavezetői nyilatkozatot, hogy a kurzus a kutatási témához kapcsolódik (DSZ.)</a:t>
            </a:r>
          </a:p>
          <a:p>
            <a:pPr marL="431800" indent="-32385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Kreditek</a:t>
            </a:r>
            <a:r>
              <a:rPr lang="hu-HU" b="1"/>
              <a:t> 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7468" y="1691506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/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err="1"/>
              <a:t>Neptunban</a:t>
            </a:r>
            <a:r>
              <a:rPr lang="hu-HU" b="1"/>
              <a:t> igazolás a félév lezárásakor: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tanulmányi krediteket: kurzusvezetők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kutatási kreditet: témavezető írja alá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/>
              <a:t>Kérjük mindig ellenőrizzék a </a:t>
            </a:r>
            <a:r>
              <a:rPr lang="hu-HU" sz="2800" b="1" err="1"/>
              <a:t>Neptunban</a:t>
            </a:r>
            <a:r>
              <a:rPr lang="hu-HU" sz="2800" b="1"/>
              <a:t> a beírt krediteket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Ösztöndíj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Az ösztöndíj utalásához fontos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 A Hallgató által a NEPTUN-</a:t>
            </a:r>
            <a:r>
              <a:rPr lang="hu-HU" sz="2400" b="1" dirty="0" err="1"/>
              <a:t>ba</a:t>
            </a:r>
            <a:r>
              <a:rPr lang="hu-HU" sz="2400" b="1" dirty="0"/>
              <a:t> beírni: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 </a:t>
            </a:r>
            <a:r>
              <a:rPr lang="hu-HU" sz="2400" b="1" dirty="0" err="1"/>
              <a:t>adószám,TAJ</a:t>
            </a:r>
            <a:r>
              <a:rPr lang="hu-HU" sz="2400" b="1" dirty="0"/>
              <a:t> -szám, bankszámlaszám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címek  (állandó, </a:t>
            </a:r>
            <a:r>
              <a:rPr lang="hu-HU" sz="2400" b="1" dirty="0" err="1"/>
              <a:t>tartózkodási,értesítési</a:t>
            </a:r>
            <a:r>
              <a:rPr lang="hu-HU" sz="2400" b="1" dirty="0"/>
              <a:t>) 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16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I.  félév: szeptember 1- január 31.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(a szeptemberi ösztöndíjakat mindig  CSAK október elején tudja utalni az Egyetem)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II. félév: február 1- augusztus 31. 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519636" y="977900"/>
            <a:ext cx="2627312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/>
          <a:lstStyle/>
          <a:p>
            <a:pPr marL="431800" indent="-323850">
              <a:spcAft>
                <a:spcPts val="1425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hu-HU" sz="320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E9D9BB-985B-3EF7-0FB8-4E2EA8F37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>
                <a:solidFill>
                  <a:schemeClr val="accent2"/>
                </a:solidFill>
              </a:rPr>
              <a:t>Önköltség</a:t>
            </a:r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CE99A1-4860-987D-4AAD-2DFCA1804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Char char="•"/>
            </a:pPr>
            <a:r>
              <a:rPr lang="hu-HU" altLang="hu-HU" sz="3200" b="1"/>
              <a:t>20 %: 97500 Ft (Együttműködési megállapodás alapján csökkentett képzési díj)</a:t>
            </a:r>
          </a:p>
          <a:p>
            <a:pPr algn="ctr">
              <a:buFont typeface="Arial" charset="0"/>
              <a:buChar char="•"/>
            </a:pPr>
            <a:r>
              <a:rPr lang="hu-HU" altLang="hu-HU" sz="3200" b="1"/>
              <a:t>Befizetés </a:t>
            </a:r>
            <a:r>
              <a:rPr lang="hu-HU" altLang="hu-HU" sz="3200" b="1" err="1"/>
              <a:t>Neptunon</a:t>
            </a:r>
            <a:r>
              <a:rPr lang="hu-HU" altLang="hu-HU" sz="3200" b="1"/>
              <a:t> keresztül szeptember 30-ig</a:t>
            </a:r>
          </a:p>
          <a:p>
            <a:pPr algn="ctr">
              <a:buFont typeface="Arial" charset="0"/>
              <a:buChar char="•"/>
            </a:pPr>
            <a:r>
              <a:rPr lang="hu-HU" altLang="hu-HU" sz="3200" b="1"/>
              <a:t>Befizetés nem a </a:t>
            </a:r>
            <a:r>
              <a:rPr lang="hu-HU" altLang="hu-HU" sz="3200" b="1" err="1"/>
              <a:t>Neptunon</a:t>
            </a:r>
            <a:r>
              <a:rPr lang="hu-HU" altLang="hu-HU" sz="3200" b="1"/>
              <a:t> keresztül (pl. az, 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3200" b="1"/>
              <a:t>akinek a Semmelweis Egyetemen belül átkönyveléssel intézeti/klinikai keretből történik a befizetés</a:t>
            </a:r>
          </a:p>
          <a:p>
            <a:pPr algn="ctr">
              <a:buFont typeface="Times New Roman" pitchFamily="16" charset="0"/>
              <a:buNone/>
            </a:pPr>
            <a:r>
              <a:rPr lang="hu-HU" altLang="hu-HU" sz="3200" b="1"/>
              <a:t>( </a:t>
            </a:r>
            <a:r>
              <a:rPr lang="hu-HU" altLang="hu-HU" sz="3200" b="1" err="1"/>
              <a:t>ügyintéző:Baracsi</a:t>
            </a:r>
            <a:r>
              <a:rPr lang="hu-HU" altLang="hu-HU" sz="3200" b="1"/>
              <a:t> Mónika)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007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640bde-acc8-49d2-88db-90e0d436ff47">
      <Terms xmlns="http://schemas.microsoft.com/office/infopath/2007/PartnerControls"/>
    </lcf76f155ced4ddcb4097134ff3c332f>
    <TaxCatchAll xmlns="93abb803-7b60-4876-8609-52cb4238f42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070BB6FE249A243843D55A0A5B2CFD4" ma:contentTypeVersion="14" ma:contentTypeDescription="Új dokumentum létrehozása." ma:contentTypeScope="" ma:versionID="bcfd920c1dcb74694647b8f2095ca59f">
  <xsd:schema xmlns:xsd="http://www.w3.org/2001/XMLSchema" xmlns:xs="http://www.w3.org/2001/XMLSchema" xmlns:p="http://schemas.microsoft.com/office/2006/metadata/properties" xmlns:ns2="93abb803-7b60-4876-8609-52cb4238f427" xmlns:ns3="e0640bde-acc8-49d2-88db-90e0d436ff47" targetNamespace="http://schemas.microsoft.com/office/2006/metadata/properties" ma:root="true" ma:fieldsID="1126a21f26708f49e48fce05bf1dab06" ns2:_="" ns3:_="">
    <xsd:import namespace="93abb803-7b60-4876-8609-52cb4238f427"/>
    <xsd:import namespace="e0640bde-acc8-49d2-88db-90e0d436ff4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bb803-7b60-4876-8609-52cb4238f4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3c0fe3ba-9765-47b9-a4a9-0070ff011d71}" ma:internalName="TaxCatchAll" ma:showField="CatchAllData" ma:web="93abb803-7b60-4876-8609-52cb4238f4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40bde-acc8-49d2-88db-90e0d436ff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Képcímkék" ma:readOnly="false" ma:fieldId="{5cf76f15-5ced-4ddc-b409-7134ff3c332f}" ma:taxonomyMulti="true" ma:sspId="1323a659-14ea-4466-8044-9b1bfca8b4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5041C8-5542-4358-923B-74C11DBC274B}">
  <ds:schemaRefs>
    <ds:schemaRef ds:uri="93abb803-7b60-4876-8609-52cb4238f427"/>
    <ds:schemaRef ds:uri="e0640bde-acc8-49d2-88db-90e0d436ff47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F7341C-6F64-48CE-9BAD-0F499E575A8C}">
  <ds:schemaRefs>
    <ds:schemaRef ds:uri="93abb803-7b60-4876-8609-52cb4238f427"/>
    <ds:schemaRef ds:uri="e0640bde-acc8-49d2-88db-90e0d436ff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E863E84-DBBE-4C9E-8F3A-8F261D3C29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21</TotalTime>
  <Words>659</Words>
  <Application>Microsoft Office PowerPoint</Application>
  <PresentationFormat>Egyéni</PresentationFormat>
  <Paragraphs>133</Paragraphs>
  <Slides>15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Office-téma</vt:lpstr>
      <vt:lpstr>Semmelweis Egyetem   2023/2024  </vt:lpstr>
      <vt:lpstr>Semmelweis Egyetem Doktori Iskola</vt:lpstr>
      <vt:lpstr>Doktori Hivatal</vt:lpstr>
      <vt:lpstr>Beiratkozás</vt:lpstr>
      <vt:lpstr>Kurzusfelvétel I.</vt:lpstr>
      <vt:lpstr>Kurzusfelvétel II.</vt:lpstr>
      <vt:lpstr>Kreditek </vt:lpstr>
      <vt:lpstr>Ösztöndíj</vt:lpstr>
      <vt:lpstr>Önköltség</vt:lpstr>
      <vt:lpstr>Hallgató jogviszony szüneteltetése</vt:lpstr>
      <vt:lpstr>Diákigazolvány igénylése</vt:lpstr>
      <vt:lpstr>Diákigazolvány</vt:lpstr>
      <vt:lpstr>Egyetemi e-mail cím</vt:lpstr>
      <vt:lpstr> Foglalkoztatás 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Tölgyesi-Lovász Krisztina (hivatalvezető)</cp:lastModifiedBy>
  <cp:revision>5</cp:revision>
  <cp:lastPrinted>1601-01-01T00:00:00Z</cp:lastPrinted>
  <dcterms:created xsi:type="dcterms:W3CDTF">2013-09-01T13:16:40Z</dcterms:created>
  <dcterms:modified xsi:type="dcterms:W3CDTF">2023-09-05T08:54:19Z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0x0101002070BB6FE249A243843D55A0A5B2CFD4</vt:lpwstr>
  </property>
  <property fmtid="{D5CDD505-2E9C-101B-9397-08002B2CF9AE}" pid="3" name="MediaServiceImageTags">
    <vt:lpwstr/>
  </property>
</Properties>
</file>