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70" r:id="rId2"/>
  </p:sldMasterIdLst>
  <p:notesMasterIdLst>
    <p:notesMasterId r:id="rId27"/>
  </p:notesMasterIdLst>
  <p:handoutMasterIdLst>
    <p:handoutMasterId r:id="rId28"/>
  </p:handoutMasterIdLst>
  <p:sldIdLst>
    <p:sldId id="272" r:id="rId3"/>
    <p:sldId id="350" r:id="rId4"/>
    <p:sldId id="309" r:id="rId5"/>
    <p:sldId id="351" r:id="rId6"/>
    <p:sldId id="352" r:id="rId7"/>
    <p:sldId id="353" r:id="rId8"/>
    <p:sldId id="296" r:id="rId9"/>
    <p:sldId id="357" r:id="rId10"/>
    <p:sldId id="297" r:id="rId11"/>
    <p:sldId id="355" r:id="rId12"/>
    <p:sldId id="356" r:id="rId13"/>
    <p:sldId id="358" r:id="rId14"/>
    <p:sldId id="359" r:id="rId15"/>
    <p:sldId id="298" r:id="rId16"/>
    <p:sldId id="299" r:id="rId17"/>
    <p:sldId id="294" r:id="rId18"/>
    <p:sldId id="276" r:id="rId19"/>
    <p:sldId id="361" r:id="rId20"/>
    <p:sldId id="362" r:id="rId21"/>
    <p:sldId id="363" r:id="rId22"/>
    <p:sldId id="364" r:id="rId23"/>
    <p:sldId id="365" r:id="rId24"/>
    <p:sldId id="366" r:id="rId25"/>
    <p:sldId id="354" r:id="rId26"/>
  </p:sldIdLst>
  <p:sldSz cx="12192000" cy="6858000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F62"/>
    <a:srgbClr val="008BD2"/>
    <a:srgbClr val="008C49"/>
    <a:srgbClr val="E8AF3E"/>
    <a:srgbClr val="F9C5AF"/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5332" autoAdjust="0"/>
  </p:normalViewPr>
  <p:slideViewPr>
    <p:cSldViewPr snapToGrid="0">
      <p:cViewPr varScale="1">
        <p:scale>
          <a:sx n="81" d="100"/>
          <a:sy n="81" d="100"/>
        </p:scale>
        <p:origin x="5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30982540225946"/>
          <c:y val="2.1683834400667509E-2"/>
          <c:w val="0.40039484194910419"/>
          <c:h val="0.97831616559933243"/>
        </c:manualLayout>
      </c:layout>
      <c:doughnut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7E-4755-81D0-DB93A84F59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7E-4755-81D0-DB93A84F59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7E-4755-81D0-DB93A84F59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7E-4755-81D0-DB93A84F5995}"/>
              </c:ext>
            </c:extLst>
          </c:dPt>
          <c:dLbls>
            <c:delete val="1"/>
          </c:dLbls>
          <c:cat>
            <c:strRef>
              <c:f>Munka1!$A$2:$A$5</c:f>
              <c:strCache>
                <c:ptCount val="4"/>
                <c:pt idx="0">
                  <c:v>P</c:v>
                </c:pt>
                <c:pt idx="1">
                  <c:v>D</c:v>
                </c:pt>
                <c:pt idx="2">
                  <c:v>C</c:v>
                </c:pt>
                <c:pt idx="3">
                  <c:v>A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2-423E-894D-CF094D4A3DB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4F-42A4-94DA-9DED8CE70F4E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84F-42A4-94DA-9DED8CE70F4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4F-42A4-94DA-9DED8CE70F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4F-42A4-94DA-9DED8CE70F4E}"/>
              </c:ext>
            </c:extLst>
          </c:dPt>
          <c:dLbls>
            <c:dLbl>
              <c:idx val="0"/>
              <c:layout>
                <c:manualLayout>
                  <c:x val="8.695652173913053E-2"/>
                  <c:y val="-5.4099946639998907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Do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4F-42A4-94DA-9DED8CE70F4E}"/>
                </c:ext>
              </c:extLst>
            </c:dLbl>
            <c:dLbl>
              <c:idx val="1"/>
              <c:layout>
                <c:manualLayout>
                  <c:x val="0.10628019323671489"/>
                  <c:y val="2.95094026948369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Check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4F-42A4-94DA-9DED8CE70F4E}"/>
                </c:ext>
              </c:extLst>
            </c:dLbl>
            <c:dLbl>
              <c:idx val="2"/>
              <c:layout>
                <c:manualLayout>
                  <c:x val="-9.0579710144927578E-2"/>
                  <c:y val="5.9018805389671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Act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4F-42A4-94DA-9DED8CE70F4E}"/>
                </c:ext>
              </c:extLst>
            </c:dLbl>
            <c:dLbl>
              <c:idx val="3"/>
              <c:layout>
                <c:manualLayout>
                  <c:x val="-0.10024154589371981"/>
                  <c:y val="8.85282080845074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Plan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4F-42A4-94DA-9DED8CE70F4E}"/>
                </c:ext>
              </c:extLst>
            </c:dLbl>
            <c:spPr>
              <a:no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0">
                  <a:solidFill>
                    <a:schemeClr val="accent3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P</c:v>
                </c:pt>
                <c:pt idx="1">
                  <c:v>D</c:v>
                </c:pt>
                <c:pt idx="2">
                  <c:v>C</c:v>
                </c:pt>
                <c:pt idx="3">
                  <c:v>A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02-423E-894D-CF094D4A3DB3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27E-4755-81D0-DB93A84F59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27E-4755-81D0-DB93A84F59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27E-4755-81D0-DB93A84F59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27E-4755-81D0-DB93A84F599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P</c:v>
                </c:pt>
                <c:pt idx="1">
                  <c:v>D</c:v>
                </c:pt>
                <c:pt idx="2">
                  <c:v>C</c:v>
                </c:pt>
                <c:pt idx="3">
                  <c:v>A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402-423E-894D-CF094D4A3D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 anchor="ctr" anchorCtr="0"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A7E44-060D-488F-BDF0-A3D86D78FA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6BA982-73AE-41C2-AA3C-5CCAF9C33C71}">
      <dgm:prSet phldrT="[Szöveg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dirty="0" smtClean="0">
              <a:latin typeface="Trebuchet MS" panose="020B0603020202020204" pitchFamily="34" charset="0"/>
            </a:rPr>
            <a:t>Oktatás</a:t>
          </a:r>
          <a:endParaRPr lang="hu-HU" dirty="0">
            <a:latin typeface="Trebuchet MS" panose="020B0603020202020204" pitchFamily="34" charset="0"/>
          </a:endParaRPr>
        </a:p>
      </dgm:t>
    </dgm:pt>
    <dgm:pt modelId="{E52B452B-9255-404E-A168-839D3B547BDB}" type="parTrans" cxnId="{5E5295B3-CE32-4F1E-AAA5-3DDB16C699FA}">
      <dgm:prSet/>
      <dgm:spPr/>
      <dgm:t>
        <a:bodyPr/>
        <a:lstStyle/>
        <a:p>
          <a:endParaRPr lang="hu-HU"/>
        </a:p>
      </dgm:t>
    </dgm:pt>
    <dgm:pt modelId="{5F5FE040-17D8-407C-AF43-E1A515A58C43}" type="sibTrans" cxnId="{5E5295B3-CE32-4F1E-AAA5-3DDB16C699FA}">
      <dgm:prSet/>
      <dgm:spPr/>
      <dgm:t>
        <a:bodyPr/>
        <a:lstStyle/>
        <a:p>
          <a:endParaRPr lang="hu-HU"/>
        </a:p>
      </dgm:t>
    </dgm:pt>
    <dgm:pt modelId="{829AE927-D39A-4364-8908-E03E966184DC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b="1" dirty="0" smtClean="0">
              <a:solidFill>
                <a:srgbClr val="FF0000"/>
              </a:solidFill>
              <a:latin typeface="Trebuchet MS" panose="020B0603020202020204" pitchFamily="34" charset="0"/>
            </a:rPr>
            <a:t>ESG standardok</a:t>
          </a:r>
          <a:endParaRPr lang="hu-HU" sz="1600" b="1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ACD8BCA5-12E7-452D-86CF-998344D2B425}" type="parTrans" cxnId="{0157315E-D41B-4D68-913F-A6FE6687EB6E}">
      <dgm:prSet/>
      <dgm:spPr/>
      <dgm:t>
        <a:bodyPr/>
        <a:lstStyle/>
        <a:p>
          <a:endParaRPr lang="hu-HU"/>
        </a:p>
      </dgm:t>
    </dgm:pt>
    <dgm:pt modelId="{A2CF6FC8-4C7B-458B-8B4B-46E006753DF3}" type="sibTrans" cxnId="{0157315E-D41B-4D68-913F-A6FE6687EB6E}">
      <dgm:prSet/>
      <dgm:spPr/>
      <dgm:t>
        <a:bodyPr/>
        <a:lstStyle/>
        <a:p>
          <a:endParaRPr lang="hu-HU"/>
        </a:p>
      </dgm:t>
    </dgm:pt>
    <dgm:pt modelId="{E36614F2-B08A-4413-8843-2E4163B0B8A0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b="1" dirty="0" smtClean="0">
              <a:solidFill>
                <a:srgbClr val="FF0000"/>
              </a:solidFill>
              <a:latin typeface="Trebuchet MS" panose="020B0603020202020204" pitchFamily="34" charset="0"/>
            </a:rPr>
            <a:t>MAB akkreditáció</a:t>
          </a:r>
          <a:endParaRPr lang="hu-HU" sz="1600" b="1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CF88B457-6B86-4C29-9034-0BF76B1C6F2A}" type="parTrans" cxnId="{1B344960-03E1-4751-9018-27B40B97DB52}">
      <dgm:prSet/>
      <dgm:spPr/>
      <dgm:t>
        <a:bodyPr/>
        <a:lstStyle/>
        <a:p>
          <a:endParaRPr lang="hu-HU"/>
        </a:p>
      </dgm:t>
    </dgm:pt>
    <dgm:pt modelId="{CBFA3A97-2B30-4661-87D8-3BA934EF2CE5}" type="sibTrans" cxnId="{1B344960-03E1-4751-9018-27B40B97DB52}">
      <dgm:prSet/>
      <dgm:spPr/>
      <dgm:t>
        <a:bodyPr/>
        <a:lstStyle/>
        <a:p>
          <a:endParaRPr lang="hu-HU"/>
        </a:p>
      </dgm:t>
    </dgm:pt>
    <dgm:pt modelId="{60A04CE3-76E1-41FC-BBC2-0CBB48B96C00}">
      <dgm:prSet phldrT="[Szöveg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dirty="0" smtClean="0">
              <a:latin typeface="Trebuchet MS" panose="020B0603020202020204" pitchFamily="34" charset="0"/>
            </a:rPr>
            <a:t>Kutatás</a:t>
          </a:r>
          <a:endParaRPr lang="hu-HU" dirty="0">
            <a:latin typeface="Trebuchet MS" panose="020B0603020202020204" pitchFamily="34" charset="0"/>
          </a:endParaRPr>
        </a:p>
      </dgm:t>
    </dgm:pt>
    <dgm:pt modelId="{2C5567D8-0C89-42AA-863F-69DC6EE4F958}" type="parTrans" cxnId="{3FF00234-469B-4406-9BE0-CADBE4DAD8E7}">
      <dgm:prSet/>
      <dgm:spPr/>
      <dgm:t>
        <a:bodyPr/>
        <a:lstStyle/>
        <a:p>
          <a:endParaRPr lang="hu-HU"/>
        </a:p>
      </dgm:t>
    </dgm:pt>
    <dgm:pt modelId="{6D87E10D-AC8B-452A-BB3F-AA3A4E296D6D}" type="sibTrans" cxnId="{3FF00234-469B-4406-9BE0-CADBE4DAD8E7}">
      <dgm:prSet/>
      <dgm:spPr/>
      <dgm:t>
        <a:bodyPr/>
        <a:lstStyle/>
        <a:p>
          <a:endParaRPr lang="hu-HU"/>
        </a:p>
      </dgm:t>
    </dgm:pt>
    <dgm:pt modelId="{C999A30C-E3B0-4573-A323-64128EFD6104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b="0" i="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Good </a:t>
          </a:r>
          <a:r>
            <a:rPr lang="hu-HU" sz="1600" b="0" i="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Clinical</a:t>
          </a:r>
          <a:r>
            <a:rPr lang="hu-HU" sz="1600" b="0" i="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hu-HU" sz="1600" b="0" i="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Practice</a:t>
          </a:r>
          <a:endParaRPr lang="hu-HU" sz="16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</dgm:t>
    </dgm:pt>
    <dgm:pt modelId="{9652D2DD-98FE-42BD-98DB-637969AC0B4E}" type="parTrans" cxnId="{31338964-8EFD-44CE-8F2B-4D15F1BE2DEB}">
      <dgm:prSet/>
      <dgm:spPr/>
      <dgm:t>
        <a:bodyPr/>
        <a:lstStyle/>
        <a:p>
          <a:endParaRPr lang="hu-HU"/>
        </a:p>
      </dgm:t>
    </dgm:pt>
    <dgm:pt modelId="{8D97CDFC-C2A4-4CD1-987A-E681942BB3B4}" type="sibTrans" cxnId="{31338964-8EFD-44CE-8F2B-4D15F1BE2DEB}">
      <dgm:prSet/>
      <dgm:spPr/>
      <dgm:t>
        <a:bodyPr/>
        <a:lstStyle/>
        <a:p>
          <a:endParaRPr lang="hu-HU"/>
        </a:p>
      </dgm:t>
    </dgm:pt>
    <dgm:pt modelId="{F8439E90-DC25-48DB-A5EC-CACD49C0467C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b="0" i="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Good </a:t>
          </a:r>
          <a:r>
            <a:rPr lang="hu-HU" sz="1600" b="0" i="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Laboratory</a:t>
          </a:r>
          <a:r>
            <a:rPr lang="hu-HU" sz="1600" b="0" i="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hu-HU" sz="1600" b="0" i="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Practice</a:t>
          </a:r>
          <a:endParaRPr lang="hu-HU" sz="16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</dgm:t>
    </dgm:pt>
    <dgm:pt modelId="{6DBFF76D-FD4B-4069-A4B6-EE77CF1FC17C}" type="parTrans" cxnId="{EB168A0D-6A90-40E9-BFD9-5780700BE6A3}">
      <dgm:prSet/>
      <dgm:spPr/>
      <dgm:t>
        <a:bodyPr/>
        <a:lstStyle/>
        <a:p>
          <a:endParaRPr lang="hu-HU"/>
        </a:p>
      </dgm:t>
    </dgm:pt>
    <dgm:pt modelId="{3A02BFF6-7F05-4DC0-98DB-8B30F8F5C301}" type="sibTrans" cxnId="{EB168A0D-6A90-40E9-BFD9-5780700BE6A3}">
      <dgm:prSet/>
      <dgm:spPr/>
      <dgm:t>
        <a:bodyPr/>
        <a:lstStyle/>
        <a:p>
          <a:endParaRPr lang="hu-HU"/>
        </a:p>
      </dgm:t>
    </dgm:pt>
    <dgm:pt modelId="{3063F29E-5C0C-4E80-9D59-26C1FB0BB85E}">
      <dgm:prSet phldrT="[Szöveg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dirty="0" smtClean="0">
              <a:latin typeface="Trebuchet MS" panose="020B0603020202020204" pitchFamily="34" charset="0"/>
            </a:rPr>
            <a:t>Betegellátás</a:t>
          </a:r>
          <a:endParaRPr lang="hu-HU" dirty="0">
            <a:latin typeface="Trebuchet MS" panose="020B0603020202020204" pitchFamily="34" charset="0"/>
          </a:endParaRPr>
        </a:p>
      </dgm:t>
    </dgm:pt>
    <dgm:pt modelId="{0966627F-969D-48A2-985E-CB1937108DF5}" type="parTrans" cxnId="{790188ED-6426-4D12-85AE-161015BB9269}">
      <dgm:prSet/>
      <dgm:spPr/>
      <dgm:t>
        <a:bodyPr/>
        <a:lstStyle/>
        <a:p>
          <a:endParaRPr lang="hu-HU"/>
        </a:p>
      </dgm:t>
    </dgm:pt>
    <dgm:pt modelId="{B9F69FAE-D195-46CA-A6D1-A2180EF03C9B}" type="sibTrans" cxnId="{790188ED-6426-4D12-85AE-161015BB9269}">
      <dgm:prSet/>
      <dgm:spPr/>
      <dgm:t>
        <a:bodyPr/>
        <a:lstStyle/>
        <a:p>
          <a:endParaRPr lang="hu-HU"/>
        </a:p>
      </dgm:t>
    </dgm:pt>
    <dgm:pt modelId="{1A37ACC4-7DB0-4705-864D-77E1F1DD80BF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800" b="1" dirty="0" smtClean="0">
              <a:solidFill>
                <a:schemeClr val="tx1"/>
              </a:solidFill>
              <a:latin typeface="Trebuchet MS" panose="020B0603020202020204" pitchFamily="34" charset="0"/>
            </a:rPr>
            <a:t>MEES</a:t>
          </a:r>
          <a:endParaRPr lang="hu-HU" sz="18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A481AA2-D16E-4D42-BFB0-1611C0C739F8}" type="parTrans" cxnId="{98FA5813-F79C-405D-9314-1C047B448A16}">
      <dgm:prSet/>
      <dgm:spPr/>
      <dgm:t>
        <a:bodyPr/>
        <a:lstStyle/>
        <a:p>
          <a:endParaRPr lang="hu-HU"/>
        </a:p>
      </dgm:t>
    </dgm:pt>
    <dgm:pt modelId="{B3642A68-40D5-4B7B-B239-BCA5D1EA23BC}" type="sibTrans" cxnId="{98FA5813-F79C-405D-9314-1C047B448A16}">
      <dgm:prSet/>
      <dgm:spPr/>
      <dgm:t>
        <a:bodyPr/>
        <a:lstStyle/>
        <a:p>
          <a:endParaRPr lang="hu-HU"/>
        </a:p>
      </dgm:t>
    </dgm:pt>
    <dgm:pt modelId="{1AD42714-024D-4754-8921-8D158FCBCA78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b="0" i="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BELLA</a:t>
          </a:r>
          <a:endParaRPr lang="hu-HU" sz="1600" b="0" i="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</dgm:t>
    </dgm:pt>
    <dgm:pt modelId="{95FD76C3-8519-4F16-89E4-CE42B32DCE44}" type="parTrans" cxnId="{F1976E79-F7F2-46F3-B663-C21C462A3DB4}">
      <dgm:prSet/>
      <dgm:spPr/>
      <dgm:t>
        <a:bodyPr/>
        <a:lstStyle/>
        <a:p>
          <a:endParaRPr lang="hu-HU"/>
        </a:p>
      </dgm:t>
    </dgm:pt>
    <dgm:pt modelId="{A261D504-8097-43F8-99BD-C362C3209F99}" type="sibTrans" cxnId="{F1976E79-F7F2-46F3-B663-C21C462A3DB4}">
      <dgm:prSet/>
      <dgm:spPr/>
      <dgm:t>
        <a:bodyPr/>
        <a:lstStyle/>
        <a:p>
          <a:endParaRPr lang="hu-HU"/>
        </a:p>
      </dgm:t>
    </dgm:pt>
    <dgm:pt modelId="{C0FBDAF1-AF5F-4883-A8FB-19D7DE487383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Good Research </a:t>
          </a:r>
          <a:r>
            <a:rPr lang="hu-HU" sz="160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Practice</a:t>
          </a:r>
          <a:endParaRPr lang="hu-HU" sz="16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</dgm:t>
    </dgm:pt>
    <dgm:pt modelId="{126A0ACC-A23A-4719-8436-AED4C2707C10}" type="parTrans" cxnId="{B392E707-2553-42AD-B148-692CFC46B494}">
      <dgm:prSet/>
      <dgm:spPr/>
      <dgm:t>
        <a:bodyPr/>
        <a:lstStyle/>
        <a:p>
          <a:endParaRPr lang="hu-HU"/>
        </a:p>
      </dgm:t>
    </dgm:pt>
    <dgm:pt modelId="{13B03394-397B-4BC4-98B7-24964056E5B5}" type="sibTrans" cxnId="{B392E707-2553-42AD-B148-692CFC46B494}">
      <dgm:prSet/>
      <dgm:spPr/>
      <dgm:t>
        <a:bodyPr/>
        <a:lstStyle/>
        <a:p>
          <a:endParaRPr lang="hu-HU"/>
        </a:p>
      </dgm:t>
    </dgm:pt>
    <dgm:pt modelId="{D869DC95-A74A-4BB5-84E5-82179CD0A1FE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b="0" i="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MSZ EN 15224</a:t>
          </a:r>
          <a:endParaRPr lang="hu-HU" sz="16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</dgm:t>
    </dgm:pt>
    <dgm:pt modelId="{36F3D6EB-E4D9-41BB-BE59-8863A0DC90C9}" type="parTrans" cxnId="{9525CEBA-950E-42BE-BADA-F90467AF9F18}">
      <dgm:prSet/>
      <dgm:spPr/>
      <dgm:t>
        <a:bodyPr/>
        <a:lstStyle/>
        <a:p>
          <a:endParaRPr lang="hu-HU"/>
        </a:p>
      </dgm:t>
    </dgm:pt>
    <dgm:pt modelId="{1DE6EF18-C508-49C2-B3DC-19F16DFD1EF0}" type="sibTrans" cxnId="{9525CEBA-950E-42BE-BADA-F90467AF9F18}">
      <dgm:prSet/>
      <dgm:spPr/>
      <dgm:t>
        <a:bodyPr/>
        <a:lstStyle/>
        <a:p>
          <a:endParaRPr lang="hu-HU"/>
        </a:p>
      </dgm:t>
    </dgm:pt>
    <dgm:pt modelId="{A36DA3E0-95E8-4CC7-93E6-9F4F69755A3C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hu-HU" sz="1400" dirty="0">
            <a:latin typeface="Trebuchet MS" panose="020B0603020202020204" pitchFamily="34" charset="0"/>
          </a:endParaRPr>
        </a:p>
      </dgm:t>
    </dgm:pt>
    <dgm:pt modelId="{6800BACF-06BF-4F69-B8E9-6752EE5E06CA}" type="parTrans" cxnId="{55F730F0-D676-41B6-99C5-7066A241D067}">
      <dgm:prSet/>
      <dgm:spPr/>
      <dgm:t>
        <a:bodyPr/>
        <a:lstStyle/>
        <a:p>
          <a:endParaRPr lang="hu-HU"/>
        </a:p>
      </dgm:t>
    </dgm:pt>
    <dgm:pt modelId="{B851EFC9-2577-48A0-8B6D-58499453B1E1}" type="sibTrans" cxnId="{55F730F0-D676-41B6-99C5-7066A241D067}">
      <dgm:prSet/>
      <dgm:spPr/>
      <dgm:t>
        <a:bodyPr/>
        <a:lstStyle/>
        <a:p>
          <a:endParaRPr lang="hu-HU"/>
        </a:p>
      </dgm:t>
    </dgm:pt>
    <dgm:pt modelId="{16D17ACC-C1F9-40D4-8885-61B7B6F60527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b="0" i="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MSZ EN ISO 15189</a:t>
          </a:r>
          <a:endParaRPr lang="hu-HU" sz="16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</dgm:t>
    </dgm:pt>
    <dgm:pt modelId="{FB8D70ED-0D03-4735-9547-826CDA682648}" type="parTrans" cxnId="{FF1E96EA-F9A2-4C8E-B089-035F07609379}">
      <dgm:prSet/>
      <dgm:spPr/>
      <dgm:t>
        <a:bodyPr/>
        <a:lstStyle/>
        <a:p>
          <a:endParaRPr lang="hu-HU"/>
        </a:p>
      </dgm:t>
    </dgm:pt>
    <dgm:pt modelId="{46C3435C-1D27-49D2-AFE9-4C955054D553}" type="sibTrans" cxnId="{FF1E96EA-F9A2-4C8E-B089-035F07609379}">
      <dgm:prSet/>
      <dgm:spPr/>
      <dgm:t>
        <a:bodyPr/>
        <a:lstStyle/>
        <a:p>
          <a:endParaRPr lang="hu-HU"/>
        </a:p>
      </dgm:t>
    </dgm:pt>
    <dgm:pt modelId="{1ACF7343-4D82-44FE-B41E-4E70010E9573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16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HACCP</a:t>
          </a:r>
          <a:endParaRPr lang="hu-HU" sz="16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</dgm:t>
    </dgm:pt>
    <dgm:pt modelId="{52D26348-6578-4688-9726-91C46AE16F80}" type="parTrans" cxnId="{F5A30C6A-08B7-46C0-A41C-6B51A8236530}">
      <dgm:prSet/>
      <dgm:spPr/>
      <dgm:t>
        <a:bodyPr/>
        <a:lstStyle/>
        <a:p>
          <a:endParaRPr lang="hu-HU"/>
        </a:p>
      </dgm:t>
    </dgm:pt>
    <dgm:pt modelId="{C3035C07-9ADB-4316-B078-541539B2046D}" type="sibTrans" cxnId="{F5A30C6A-08B7-46C0-A41C-6B51A8236530}">
      <dgm:prSet/>
      <dgm:spPr/>
      <dgm:t>
        <a:bodyPr/>
        <a:lstStyle/>
        <a:p>
          <a:endParaRPr lang="hu-HU"/>
        </a:p>
      </dgm:t>
    </dgm:pt>
    <dgm:pt modelId="{885A0AD8-0782-4C1B-B2D9-14A4E6EE6EBB}" type="pres">
      <dgm:prSet presAssocID="{4A5A7E44-060D-488F-BDF0-A3D86D78FA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3B0CEF3-C991-4107-8AFE-2BAFC9F8B509}" type="pres">
      <dgm:prSet presAssocID="{C96BA982-73AE-41C2-AA3C-5CCAF9C33C71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A38C2B0-0014-4AB3-803E-391433928C84}" type="pres">
      <dgm:prSet presAssocID="{C96BA982-73AE-41C2-AA3C-5CCAF9C33C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863806-5AFA-4600-8989-6E929A1577CD}" type="pres">
      <dgm:prSet presAssocID="{C96BA982-73AE-41C2-AA3C-5CCAF9C33C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A16F34-5624-4666-98D7-69496C594A23}" type="pres">
      <dgm:prSet presAssocID="{5F5FE040-17D8-407C-AF43-E1A515A58C43}" presName="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BDA3642-233B-4E2B-86BC-241047500000}" type="pres">
      <dgm:prSet presAssocID="{60A04CE3-76E1-41FC-BBC2-0CBB48B96C00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C83730B-E82D-4458-8D52-657A5658E4E7}" type="pres">
      <dgm:prSet presAssocID="{60A04CE3-76E1-41FC-BBC2-0CBB48B96C0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803B97-F683-4FD0-BF93-A7C0DDD83531}" type="pres">
      <dgm:prSet presAssocID="{60A04CE3-76E1-41FC-BBC2-0CBB48B96C0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BD4363-CC3E-421E-B6B9-C8CDB2717DCB}" type="pres">
      <dgm:prSet presAssocID="{6D87E10D-AC8B-452A-BB3F-AA3A4E296D6D}" presName="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FE1D0E7-D1B1-4C75-B8B4-D2684C59549D}" type="pres">
      <dgm:prSet presAssocID="{3063F29E-5C0C-4E80-9D59-26C1FB0BB85E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E62412E-6741-4175-8328-A14E6D64D159}" type="pres">
      <dgm:prSet presAssocID="{3063F29E-5C0C-4E80-9D59-26C1FB0BB85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6A42EB-BCA1-46D9-9AB4-BFAF2E9D3988}" type="pres">
      <dgm:prSet presAssocID="{3063F29E-5C0C-4E80-9D59-26C1FB0BB85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71C282-8423-4EEC-9F4E-0C8BE3248F97}" type="presOf" srcId="{16D17ACC-C1F9-40D4-8885-61B7B6F60527}" destId="{096A42EB-BCA1-46D9-9AB4-BFAF2E9D3988}" srcOrd="0" destOrd="3" presId="urn:microsoft.com/office/officeart/2005/8/layout/hList1"/>
    <dgm:cxn modelId="{EB168A0D-6A90-40E9-BFD9-5780700BE6A3}" srcId="{60A04CE3-76E1-41FC-BBC2-0CBB48B96C00}" destId="{F8439E90-DC25-48DB-A5EC-CACD49C0467C}" srcOrd="1" destOrd="0" parTransId="{6DBFF76D-FD4B-4069-A4B6-EE77CF1FC17C}" sibTransId="{3A02BFF6-7F05-4DC0-98DB-8B30F8F5C301}"/>
    <dgm:cxn modelId="{0FE484A9-1786-4828-920F-BD95692F2D7F}" type="presOf" srcId="{D869DC95-A74A-4BB5-84E5-82179CD0A1FE}" destId="{096A42EB-BCA1-46D9-9AB4-BFAF2E9D3988}" srcOrd="0" destOrd="1" presId="urn:microsoft.com/office/officeart/2005/8/layout/hList1"/>
    <dgm:cxn modelId="{98FA5813-F79C-405D-9314-1C047B448A16}" srcId="{3063F29E-5C0C-4E80-9D59-26C1FB0BB85E}" destId="{1A37ACC4-7DB0-4705-864D-77E1F1DD80BF}" srcOrd="0" destOrd="0" parTransId="{0A481AA2-D16E-4D42-BFB0-1611C0C739F8}" sibTransId="{B3642A68-40D5-4B7B-B239-BCA5D1EA23BC}"/>
    <dgm:cxn modelId="{5E5295B3-CE32-4F1E-AAA5-3DDB16C699FA}" srcId="{4A5A7E44-060D-488F-BDF0-A3D86D78FADA}" destId="{C96BA982-73AE-41C2-AA3C-5CCAF9C33C71}" srcOrd="0" destOrd="0" parTransId="{E52B452B-9255-404E-A168-839D3B547BDB}" sibTransId="{5F5FE040-17D8-407C-AF43-E1A515A58C43}"/>
    <dgm:cxn modelId="{6BC60E98-6FB6-4D7C-9375-18963041008F}" type="presOf" srcId="{1AD42714-024D-4754-8921-8D158FCBCA78}" destId="{096A42EB-BCA1-46D9-9AB4-BFAF2E9D3988}" srcOrd="0" destOrd="2" presId="urn:microsoft.com/office/officeart/2005/8/layout/hList1"/>
    <dgm:cxn modelId="{377276EF-1C11-4EE2-8BE6-0C8BFBF3E6BC}" type="presOf" srcId="{1A37ACC4-7DB0-4705-864D-77E1F1DD80BF}" destId="{096A42EB-BCA1-46D9-9AB4-BFAF2E9D3988}" srcOrd="0" destOrd="0" presId="urn:microsoft.com/office/officeart/2005/8/layout/hList1"/>
    <dgm:cxn modelId="{9525CEBA-950E-42BE-BADA-F90467AF9F18}" srcId="{3063F29E-5C0C-4E80-9D59-26C1FB0BB85E}" destId="{D869DC95-A74A-4BB5-84E5-82179CD0A1FE}" srcOrd="1" destOrd="0" parTransId="{36F3D6EB-E4D9-41BB-BE59-8863A0DC90C9}" sibTransId="{1DE6EF18-C508-49C2-B3DC-19F16DFD1EF0}"/>
    <dgm:cxn modelId="{F5A30C6A-08B7-46C0-A41C-6B51A8236530}" srcId="{3063F29E-5C0C-4E80-9D59-26C1FB0BB85E}" destId="{1ACF7343-4D82-44FE-B41E-4E70010E9573}" srcOrd="4" destOrd="0" parTransId="{52D26348-6578-4688-9726-91C46AE16F80}" sibTransId="{C3035C07-9ADB-4316-B078-541539B2046D}"/>
    <dgm:cxn modelId="{55F730F0-D676-41B6-99C5-7066A241D067}" srcId="{3063F29E-5C0C-4E80-9D59-26C1FB0BB85E}" destId="{A36DA3E0-95E8-4CC7-93E6-9F4F69755A3C}" srcOrd="5" destOrd="0" parTransId="{6800BACF-06BF-4F69-B8E9-6752EE5E06CA}" sibTransId="{B851EFC9-2577-48A0-8B6D-58499453B1E1}"/>
    <dgm:cxn modelId="{E0A67B16-3914-4246-9D73-9512FE92D4D1}" type="presOf" srcId="{829AE927-D39A-4364-8908-E03E966184DC}" destId="{AA863806-5AFA-4600-8989-6E929A1577CD}" srcOrd="0" destOrd="0" presId="urn:microsoft.com/office/officeart/2005/8/layout/hList1"/>
    <dgm:cxn modelId="{31338964-8EFD-44CE-8F2B-4D15F1BE2DEB}" srcId="{60A04CE3-76E1-41FC-BBC2-0CBB48B96C00}" destId="{C999A30C-E3B0-4573-A323-64128EFD6104}" srcOrd="0" destOrd="0" parTransId="{9652D2DD-98FE-42BD-98DB-637969AC0B4E}" sibTransId="{8D97CDFC-C2A4-4CD1-987A-E681942BB3B4}"/>
    <dgm:cxn modelId="{9D82A568-DE49-460E-B094-B2816ADE7483}" type="presOf" srcId="{3063F29E-5C0C-4E80-9D59-26C1FB0BB85E}" destId="{CE62412E-6741-4175-8328-A14E6D64D159}" srcOrd="0" destOrd="0" presId="urn:microsoft.com/office/officeart/2005/8/layout/hList1"/>
    <dgm:cxn modelId="{1B344960-03E1-4751-9018-27B40B97DB52}" srcId="{C96BA982-73AE-41C2-AA3C-5CCAF9C33C71}" destId="{E36614F2-B08A-4413-8843-2E4163B0B8A0}" srcOrd="1" destOrd="0" parTransId="{CF88B457-6B86-4C29-9034-0BF76B1C6F2A}" sibTransId="{CBFA3A97-2B30-4661-87D8-3BA934EF2CE5}"/>
    <dgm:cxn modelId="{74EA2285-9023-463A-81D8-96FD57BC11EC}" type="presOf" srcId="{1ACF7343-4D82-44FE-B41E-4E70010E9573}" destId="{096A42EB-BCA1-46D9-9AB4-BFAF2E9D3988}" srcOrd="0" destOrd="4" presId="urn:microsoft.com/office/officeart/2005/8/layout/hList1"/>
    <dgm:cxn modelId="{EE1FA16F-79FB-47B3-883B-14D20D2E70F2}" type="presOf" srcId="{4A5A7E44-060D-488F-BDF0-A3D86D78FADA}" destId="{885A0AD8-0782-4C1B-B2D9-14A4E6EE6EBB}" srcOrd="0" destOrd="0" presId="urn:microsoft.com/office/officeart/2005/8/layout/hList1"/>
    <dgm:cxn modelId="{B392E707-2553-42AD-B148-692CFC46B494}" srcId="{60A04CE3-76E1-41FC-BBC2-0CBB48B96C00}" destId="{C0FBDAF1-AF5F-4883-A8FB-19D7DE487383}" srcOrd="2" destOrd="0" parTransId="{126A0ACC-A23A-4719-8436-AED4C2707C10}" sibTransId="{13B03394-397B-4BC4-98B7-24964056E5B5}"/>
    <dgm:cxn modelId="{31AEB3D6-C8C2-4FCF-A24A-8FDA05E83536}" type="presOf" srcId="{F8439E90-DC25-48DB-A5EC-CACD49C0467C}" destId="{CF803B97-F683-4FD0-BF93-A7C0DDD83531}" srcOrd="0" destOrd="1" presId="urn:microsoft.com/office/officeart/2005/8/layout/hList1"/>
    <dgm:cxn modelId="{3FF00234-469B-4406-9BE0-CADBE4DAD8E7}" srcId="{4A5A7E44-060D-488F-BDF0-A3D86D78FADA}" destId="{60A04CE3-76E1-41FC-BBC2-0CBB48B96C00}" srcOrd="1" destOrd="0" parTransId="{2C5567D8-0C89-42AA-863F-69DC6EE4F958}" sibTransId="{6D87E10D-AC8B-452A-BB3F-AA3A4E296D6D}"/>
    <dgm:cxn modelId="{70A62902-4026-4FDD-BFF2-1EC9D8E6E7ED}" type="presOf" srcId="{C999A30C-E3B0-4573-A323-64128EFD6104}" destId="{CF803B97-F683-4FD0-BF93-A7C0DDD83531}" srcOrd="0" destOrd="0" presId="urn:microsoft.com/office/officeart/2005/8/layout/hList1"/>
    <dgm:cxn modelId="{790188ED-6426-4D12-85AE-161015BB9269}" srcId="{4A5A7E44-060D-488F-BDF0-A3D86D78FADA}" destId="{3063F29E-5C0C-4E80-9D59-26C1FB0BB85E}" srcOrd="2" destOrd="0" parTransId="{0966627F-969D-48A2-985E-CB1937108DF5}" sibTransId="{B9F69FAE-D195-46CA-A6D1-A2180EF03C9B}"/>
    <dgm:cxn modelId="{4FC6219B-9C70-4BD5-A89C-F7A02A2BB6BB}" type="presOf" srcId="{C0FBDAF1-AF5F-4883-A8FB-19D7DE487383}" destId="{CF803B97-F683-4FD0-BF93-A7C0DDD83531}" srcOrd="0" destOrd="2" presId="urn:microsoft.com/office/officeart/2005/8/layout/hList1"/>
    <dgm:cxn modelId="{0157315E-D41B-4D68-913F-A6FE6687EB6E}" srcId="{C96BA982-73AE-41C2-AA3C-5CCAF9C33C71}" destId="{829AE927-D39A-4364-8908-E03E966184DC}" srcOrd="0" destOrd="0" parTransId="{ACD8BCA5-12E7-452D-86CF-998344D2B425}" sibTransId="{A2CF6FC8-4C7B-458B-8B4B-46E006753DF3}"/>
    <dgm:cxn modelId="{FF1E96EA-F9A2-4C8E-B089-035F07609379}" srcId="{3063F29E-5C0C-4E80-9D59-26C1FB0BB85E}" destId="{16D17ACC-C1F9-40D4-8885-61B7B6F60527}" srcOrd="3" destOrd="0" parTransId="{FB8D70ED-0D03-4735-9547-826CDA682648}" sibTransId="{46C3435C-1D27-49D2-AFE9-4C955054D553}"/>
    <dgm:cxn modelId="{C456CE50-E374-4464-B873-65876472AA78}" type="presOf" srcId="{C96BA982-73AE-41C2-AA3C-5CCAF9C33C71}" destId="{FA38C2B0-0014-4AB3-803E-391433928C84}" srcOrd="0" destOrd="0" presId="urn:microsoft.com/office/officeart/2005/8/layout/hList1"/>
    <dgm:cxn modelId="{7B181AF5-8998-484D-9919-EB7D87A3C568}" type="presOf" srcId="{60A04CE3-76E1-41FC-BBC2-0CBB48B96C00}" destId="{9C83730B-E82D-4458-8D52-657A5658E4E7}" srcOrd="0" destOrd="0" presId="urn:microsoft.com/office/officeart/2005/8/layout/hList1"/>
    <dgm:cxn modelId="{CAC188FA-5046-4DE5-9EEF-85328CF781D0}" type="presOf" srcId="{A36DA3E0-95E8-4CC7-93E6-9F4F69755A3C}" destId="{096A42EB-BCA1-46D9-9AB4-BFAF2E9D3988}" srcOrd="0" destOrd="5" presId="urn:microsoft.com/office/officeart/2005/8/layout/hList1"/>
    <dgm:cxn modelId="{BD3CE80B-866C-490E-AD4A-3F726E57854D}" type="presOf" srcId="{E36614F2-B08A-4413-8843-2E4163B0B8A0}" destId="{AA863806-5AFA-4600-8989-6E929A1577CD}" srcOrd="0" destOrd="1" presId="urn:microsoft.com/office/officeart/2005/8/layout/hList1"/>
    <dgm:cxn modelId="{F1976E79-F7F2-46F3-B663-C21C462A3DB4}" srcId="{3063F29E-5C0C-4E80-9D59-26C1FB0BB85E}" destId="{1AD42714-024D-4754-8921-8D158FCBCA78}" srcOrd="2" destOrd="0" parTransId="{95FD76C3-8519-4F16-89E4-CE42B32DCE44}" sibTransId="{A261D504-8097-43F8-99BD-C362C3209F99}"/>
    <dgm:cxn modelId="{32A92E2A-B02B-4F18-9FC3-B653E09026CA}" type="presParOf" srcId="{885A0AD8-0782-4C1B-B2D9-14A4E6EE6EBB}" destId="{33B0CEF3-C991-4107-8AFE-2BAFC9F8B509}" srcOrd="0" destOrd="0" presId="urn:microsoft.com/office/officeart/2005/8/layout/hList1"/>
    <dgm:cxn modelId="{59AF3EFD-523F-4491-8FA2-1153D2AC9166}" type="presParOf" srcId="{33B0CEF3-C991-4107-8AFE-2BAFC9F8B509}" destId="{FA38C2B0-0014-4AB3-803E-391433928C84}" srcOrd="0" destOrd="0" presId="urn:microsoft.com/office/officeart/2005/8/layout/hList1"/>
    <dgm:cxn modelId="{F20A67A5-AF0C-4DC7-907B-0C4A2FBA1984}" type="presParOf" srcId="{33B0CEF3-C991-4107-8AFE-2BAFC9F8B509}" destId="{AA863806-5AFA-4600-8989-6E929A1577CD}" srcOrd="1" destOrd="0" presId="urn:microsoft.com/office/officeart/2005/8/layout/hList1"/>
    <dgm:cxn modelId="{418E692D-B832-48B9-ABDD-BE42FF7333DB}" type="presParOf" srcId="{885A0AD8-0782-4C1B-B2D9-14A4E6EE6EBB}" destId="{88A16F34-5624-4666-98D7-69496C594A23}" srcOrd="1" destOrd="0" presId="urn:microsoft.com/office/officeart/2005/8/layout/hList1"/>
    <dgm:cxn modelId="{9ACFC4B3-42B2-46C2-92CA-548EFCA581C3}" type="presParOf" srcId="{885A0AD8-0782-4C1B-B2D9-14A4E6EE6EBB}" destId="{CBDA3642-233B-4E2B-86BC-241047500000}" srcOrd="2" destOrd="0" presId="urn:microsoft.com/office/officeart/2005/8/layout/hList1"/>
    <dgm:cxn modelId="{C4664A8F-DB41-4716-9875-7329E5A6D452}" type="presParOf" srcId="{CBDA3642-233B-4E2B-86BC-241047500000}" destId="{9C83730B-E82D-4458-8D52-657A5658E4E7}" srcOrd="0" destOrd="0" presId="urn:microsoft.com/office/officeart/2005/8/layout/hList1"/>
    <dgm:cxn modelId="{0F817BE3-FC6E-4CBA-86C8-E04EF758354A}" type="presParOf" srcId="{CBDA3642-233B-4E2B-86BC-241047500000}" destId="{CF803B97-F683-4FD0-BF93-A7C0DDD83531}" srcOrd="1" destOrd="0" presId="urn:microsoft.com/office/officeart/2005/8/layout/hList1"/>
    <dgm:cxn modelId="{EB8ACDBE-BB9B-4B60-A38A-8E83E6970685}" type="presParOf" srcId="{885A0AD8-0782-4C1B-B2D9-14A4E6EE6EBB}" destId="{9FBD4363-CC3E-421E-B6B9-C8CDB2717DCB}" srcOrd="3" destOrd="0" presId="urn:microsoft.com/office/officeart/2005/8/layout/hList1"/>
    <dgm:cxn modelId="{16E937F9-5906-457A-B72E-32FBFB128F0B}" type="presParOf" srcId="{885A0AD8-0782-4C1B-B2D9-14A4E6EE6EBB}" destId="{5FE1D0E7-D1B1-4C75-B8B4-D2684C59549D}" srcOrd="4" destOrd="0" presId="urn:microsoft.com/office/officeart/2005/8/layout/hList1"/>
    <dgm:cxn modelId="{88F63FB9-3919-44F0-A3B7-1FAAD1DB5DF3}" type="presParOf" srcId="{5FE1D0E7-D1B1-4C75-B8B4-D2684C59549D}" destId="{CE62412E-6741-4175-8328-A14E6D64D159}" srcOrd="0" destOrd="0" presId="urn:microsoft.com/office/officeart/2005/8/layout/hList1"/>
    <dgm:cxn modelId="{25288E04-2885-4B1F-8CE0-5C95A79F4671}" type="presParOf" srcId="{5FE1D0E7-D1B1-4C75-B8B4-D2684C59549D}" destId="{096A42EB-BCA1-46D9-9AB4-BFAF2E9D39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17430-1FC3-4737-9494-D61D32A43D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0283463-932C-45F6-AF45-F2B0C8254613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hu-HU" sz="2800" dirty="0" smtClean="0">
              <a:latin typeface="Trebuchet MS" panose="020B0603020202020204" pitchFamily="34" charset="0"/>
            </a:rPr>
            <a:t>Integrált Irányítási Rendszer (IIR)</a:t>
          </a:r>
          <a:endParaRPr lang="hu-HU" sz="2800" dirty="0">
            <a:latin typeface="Trebuchet MS" panose="020B0603020202020204" pitchFamily="34" charset="0"/>
          </a:endParaRPr>
        </a:p>
      </dgm:t>
    </dgm:pt>
    <dgm:pt modelId="{0F5FD0C6-B584-4F6E-AF06-1C62D4E80FE6}" type="parTrans" cxnId="{6B558FE3-791D-4686-B93D-C72A5F7098D7}">
      <dgm:prSet/>
      <dgm:spPr/>
      <dgm:t>
        <a:bodyPr/>
        <a:lstStyle/>
        <a:p>
          <a:endParaRPr lang="hu-HU"/>
        </a:p>
      </dgm:t>
    </dgm:pt>
    <dgm:pt modelId="{99516860-7AF4-43D9-BCA1-31D3D31D4399}" type="sibTrans" cxnId="{6B558FE3-791D-4686-B93D-C72A5F7098D7}">
      <dgm:prSet/>
      <dgm:spPr/>
      <dgm:t>
        <a:bodyPr/>
        <a:lstStyle/>
        <a:p>
          <a:endParaRPr lang="hu-HU"/>
        </a:p>
      </dgm:t>
    </dgm:pt>
    <dgm:pt modelId="{53BA20B9-4B58-4B7D-9D8C-805819D8BACE}">
      <dgm:prSet phldrT="[Szöveg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hu-HU" sz="1800" b="1" dirty="0" smtClean="0">
              <a:solidFill>
                <a:srgbClr val="FF0000"/>
              </a:solidFill>
              <a:latin typeface="Trebuchet MS" panose="020B0603020202020204" pitchFamily="34" charset="0"/>
            </a:rPr>
            <a:t>MSZ EN ISO 9001 (MIR)</a:t>
          </a:r>
          <a:endParaRPr lang="hu-HU" sz="1800" b="1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2E62F369-5255-4E50-AA77-EEBD9485E163}" type="parTrans" cxnId="{3F3C7489-8562-4AAC-89CD-A61F73B758AF}">
      <dgm:prSet/>
      <dgm:spPr/>
      <dgm:t>
        <a:bodyPr/>
        <a:lstStyle/>
        <a:p>
          <a:endParaRPr lang="hu-HU"/>
        </a:p>
      </dgm:t>
    </dgm:pt>
    <dgm:pt modelId="{8DEAF318-7B4F-4EB0-8B20-FD0AA7E2DFEC}" type="sibTrans" cxnId="{3F3C7489-8562-4AAC-89CD-A61F73B758AF}">
      <dgm:prSet/>
      <dgm:spPr/>
      <dgm:t>
        <a:bodyPr/>
        <a:lstStyle/>
        <a:p>
          <a:endParaRPr lang="hu-HU"/>
        </a:p>
      </dgm:t>
    </dgm:pt>
    <dgm:pt modelId="{8EEC0B3F-7D54-497A-ACD7-02BBAFE01D3F}">
      <dgm:prSet phldrT="[Szöveg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hu-HU" sz="1800" b="1" dirty="0" smtClean="0">
              <a:latin typeface="Trebuchet MS" panose="020B0603020202020204" pitchFamily="34" charset="0"/>
            </a:rPr>
            <a:t>MSZ EN ISO 50001 (EIR)</a:t>
          </a:r>
          <a:endParaRPr lang="hu-HU" sz="1800" b="1" dirty="0">
            <a:latin typeface="Trebuchet MS" panose="020B0603020202020204" pitchFamily="34" charset="0"/>
          </a:endParaRPr>
        </a:p>
      </dgm:t>
    </dgm:pt>
    <dgm:pt modelId="{D281A58B-3FCB-436F-991F-DCD732162E95}" type="parTrans" cxnId="{190AF3DA-D2EC-4040-A2DF-22FD730F14DE}">
      <dgm:prSet/>
      <dgm:spPr/>
      <dgm:t>
        <a:bodyPr/>
        <a:lstStyle/>
        <a:p>
          <a:endParaRPr lang="hu-HU"/>
        </a:p>
      </dgm:t>
    </dgm:pt>
    <dgm:pt modelId="{23381FF3-D364-4130-8345-C550BA9C0AC0}" type="sibTrans" cxnId="{190AF3DA-D2EC-4040-A2DF-22FD730F14DE}">
      <dgm:prSet/>
      <dgm:spPr/>
      <dgm:t>
        <a:bodyPr/>
        <a:lstStyle/>
        <a:p>
          <a:endParaRPr lang="hu-HU"/>
        </a:p>
      </dgm:t>
    </dgm:pt>
    <dgm:pt modelId="{48C38300-87CF-427F-8F7E-20778671B83F}">
      <dgm:prSet phldrT="[Szöveg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hu-HU" sz="1800" dirty="0" smtClean="0">
              <a:solidFill>
                <a:schemeClr val="tx1">
                  <a:lumMod val="40000"/>
                  <a:lumOff val="60000"/>
                </a:schemeClr>
              </a:solidFill>
              <a:latin typeface="Trebuchet MS" panose="020B0603020202020204" pitchFamily="34" charset="0"/>
            </a:rPr>
            <a:t>MSZ EN ISO/IEC 27001 (IBIR</a:t>
          </a:r>
          <a:r>
            <a:rPr lang="hu-HU" sz="1600" dirty="0" smtClean="0">
              <a:solidFill>
                <a:schemeClr val="tx1">
                  <a:lumMod val="40000"/>
                  <a:lumOff val="60000"/>
                </a:schemeClr>
              </a:solidFill>
              <a:latin typeface="Trebuchet MS" panose="020B0603020202020204" pitchFamily="34" charset="0"/>
            </a:rPr>
            <a:t>)</a:t>
          </a:r>
          <a:endParaRPr lang="hu-HU" sz="1600" dirty="0">
            <a:solidFill>
              <a:schemeClr val="tx1">
                <a:lumMod val="40000"/>
                <a:lumOff val="60000"/>
              </a:schemeClr>
            </a:solidFill>
            <a:latin typeface="Trebuchet MS" panose="020B0603020202020204" pitchFamily="34" charset="0"/>
          </a:endParaRPr>
        </a:p>
      </dgm:t>
    </dgm:pt>
    <dgm:pt modelId="{B61825BB-B7C9-4FCA-99D1-2822A26B7C99}" type="parTrans" cxnId="{5D9B6961-E6EE-4811-871B-8C2B81BD35E5}">
      <dgm:prSet/>
      <dgm:spPr/>
      <dgm:t>
        <a:bodyPr/>
        <a:lstStyle/>
        <a:p>
          <a:endParaRPr lang="hu-HU"/>
        </a:p>
      </dgm:t>
    </dgm:pt>
    <dgm:pt modelId="{F12A997E-9C57-43B7-82F3-3A64179351EB}" type="sibTrans" cxnId="{5D9B6961-E6EE-4811-871B-8C2B81BD35E5}">
      <dgm:prSet/>
      <dgm:spPr/>
      <dgm:t>
        <a:bodyPr/>
        <a:lstStyle/>
        <a:p>
          <a:endParaRPr lang="hu-HU"/>
        </a:p>
      </dgm:t>
    </dgm:pt>
    <dgm:pt modelId="{A9DB3529-356C-4F6C-993A-458CDA0F289C}">
      <dgm:prSet phldrT="[Szöveg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hu-HU" sz="1800" dirty="0" smtClean="0">
              <a:solidFill>
                <a:schemeClr val="tx1">
                  <a:lumMod val="40000"/>
                  <a:lumOff val="60000"/>
                </a:schemeClr>
              </a:solidFill>
              <a:latin typeface="Trebuchet MS" panose="020B0603020202020204" pitchFamily="34" charset="0"/>
            </a:rPr>
            <a:t>MSZ EN ISO 14001 (KIR)</a:t>
          </a:r>
          <a:endParaRPr lang="hu-HU" sz="1800" dirty="0">
            <a:solidFill>
              <a:schemeClr val="tx1">
                <a:lumMod val="40000"/>
                <a:lumOff val="60000"/>
              </a:schemeClr>
            </a:solidFill>
            <a:latin typeface="Trebuchet MS" panose="020B0603020202020204" pitchFamily="34" charset="0"/>
          </a:endParaRPr>
        </a:p>
      </dgm:t>
    </dgm:pt>
    <dgm:pt modelId="{3DFB7757-6C6C-4E42-BA53-29521A1E81A0}" type="parTrans" cxnId="{48014B28-BE87-4A09-B3DD-13D904740C6A}">
      <dgm:prSet/>
      <dgm:spPr/>
      <dgm:t>
        <a:bodyPr/>
        <a:lstStyle/>
        <a:p>
          <a:endParaRPr lang="hu-HU"/>
        </a:p>
      </dgm:t>
    </dgm:pt>
    <dgm:pt modelId="{1B924569-DAEB-4FB0-823E-440652DFCC2D}" type="sibTrans" cxnId="{48014B28-BE87-4A09-B3DD-13D904740C6A}">
      <dgm:prSet/>
      <dgm:spPr/>
      <dgm:t>
        <a:bodyPr/>
        <a:lstStyle/>
        <a:p>
          <a:endParaRPr lang="hu-HU"/>
        </a:p>
      </dgm:t>
    </dgm:pt>
    <dgm:pt modelId="{8B051854-05F2-40CA-A5CF-794716BE0BF2}" type="pres">
      <dgm:prSet presAssocID="{EF317430-1FC3-4737-9494-D61D32A43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3752BF8-BE08-4E86-AA58-57BD61289F32}" type="pres">
      <dgm:prSet presAssocID="{B0283463-932C-45F6-AF45-F2B0C8254613}" presName="parentText" presStyleLbl="node1" presStyleIdx="0" presStyleCnt="1" custScaleY="24918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B0A28B-455E-4488-AA3C-1A9C964AAF56}" type="pres">
      <dgm:prSet presAssocID="{B0283463-932C-45F6-AF45-F2B0C8254613}" presName="childText" presStyleLbl="revTx" presStyleIdx="0" presStyleCnt="1" custScaleY="2298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D9B6961-E6EE-4811-871B-8C2B81BD35E5}" srcId="{B0283463-932C-45F6-AF45-F2B0C8254613}" destId="{48C38300-87CF-427F-8F7E-20778671B83F}" srcOrd="3" destOrd="0" parTransId="{B61825BB-B7C9-4FCA-99D1-2822A26B7C99}" sibTransId="{F12A997E-9C57-43B7-82F3-3A64179351EB}"/>
    <dgm:cxn modelId="{6B558FE3-791D-4686-B93D-C72A5F7098D7}" srcId="{EF317430-1FC3-4737-9494-D61D32A43D98}" destId="{B0283463-932C-45F6-AF45-F2B0C8254613}" srcOrd="0" destOrd="0" parTransId="{0F5FD0C6-B584-4F6E-AF06-1C62D4E80FE6}" sibTransId="{99516860-7AF4-43D9-BCA1-31D3D31D4399}"/>
    <dgm:cxn modelId="{184FFE2A-F2F8-4856-8FD5-B61CF6C4D05B}" type="presOf" srcId="{48C38300-87CF-427F-8F7E-20778671B83F}" destId="{BCB0A28B-455E-4488-AA3C-1A9C964AAF56}" srcOrd="0" destOrd="3" presId="urn:microsoft.com/office/officeart/2005/8/layout/vList2"/>
    <dgm:cxn modelId="{52EFA2DF-475E-4F58-98DF-3AC2A5A1D32A}" type="presOf" srcId="{B0283463-932C-45F6-AF45-F2B0C8254613}" destId="{D3752BF8-BE08-4E86-AA58-57BD61289F32}" srcOrd="0" destOrd="0" presId="urn:microsoft.com/office/officeart/2005/8/layout/vList2"/>
    <dgm:cxn modelId="{190AF3DA-D2EC-4040-A2DF-22FD730F14DE}" srcId="{B0283463-932C-45F6-AF45-F2B0C8254613}" destId="{8EEC0B3F-7D54-497A-ACD7-02BBAFE01D3F}" srcOrd="1" destOrd="0" parTransId="{D281A58B-3FCB-436F-991F-DCD732162E95}" sibTransId="{23381FF3-D364-4130-8345-C550BA9C0AC0}"/>
    <dgm:cxn modelId="{DA98A739-2BD1-4724-A14D-DA542E91F792}" type="presOf" srcId="{A9DB3529-356C-4F6C-993A-458CDA0F289C}" destId="{BCB0A28B-455E-4488-AA3C-1A9C964AAF56}" srcOrd="0" destOrd="2" presId="urn:microsoft.com/office/officeart/2005/8/layout/vList2"/>
    <dgm:cxn modelId="{3F3C7489-8562-4AAC-89CD-A61F73B758AF}" srcId="{B0283463-932C-45F6-AF45-F2B0C8254613}" destId="{53BA20B9-4B58-4B7D-9D8C-805819D8BACE}" srcOrd="0" destOrd="0" parTransId="{2E62F369-5255-4E50-AA77-EEBD9485E163}" sibTransId="{8DEAF318-7B4F-4EB0-8B20-FD0AA7E2DFEC}"/>
    <dgm:cxn modelId="{C7882AC1-2326-4254-B46A-F5AE5B3D4E21}" type="presOf" srcId="{53BA20B9-4B58-4B7D-9D8C-805819D8BACE}" destId="{BCB0A28B-455E-4488-AA3C-1A9C964AAF56}" srcOrd="0" destOrd="0" presId="urn:microsoft.com/office/officeart/2005/8/layout/vList2"/>
    <dgm:cxn modelId="{26D3A88B-A2B7-432E-9EB9-9361F6F0660C}" type="presOf" srcId="{8EEC0B3F-7D54-497A-ACD7-02BBAFE01D3F}" destId="{BCB0A28B-455E-4488-AA3C-1A9C964AAF56}" srcOrd="0" destOrd="1" presId="urn:microsoft.com/office/officeart/2005/8/layout/vList2"/>
    <dgm:cxn modelId="{D2150C76-CD77-4441-A66A-EA438CBCB633}" type="presOf" srcId="{EF317430-1FC3-4737-9494-D61D32A43D98}" destId="{8B051854-05F2-40CA-A5CF-794716BE0BF2}" srcOrd="0" destOrd="0" presId="urn:microsoft.com/office/officeart/2005/8/layout/vList2"/>
    <dgm:cxn modelId="{48014B28-BE87-4A09-B3DD-13D904740C6A}" srcId="{B0283463-932C-45F6-AF45-F2B0C8254613}" destId="{A9DB3529-356C-4F6C-993A-458CDA0F289C}" srcOrd="2" destOrd="0" parTransId="{3DFB7757-6C6C-4E42-BA53-29521A1E81A0}" sibTransId="{1B924569-DAEB-4FB0-823E-440652DFCC2D}"/>
    <dgm:cxn modelId="{7859F95A-7854-4139-9E29-2D4227BB6D67}" type="presParOf" srcId="{8B051854-05F2-40CA-A5CF-794716BE0BF2}" destId="{D3752BF8-BE08-4E86-AA58-57BD61289F32}" srcOrd="0" destOrd="0" presId="urn:microsoft.com/office/officeart/2005/8/layout/vList2"/>
    <dgm:cxn modelId="{083C338D-F32F-4E16-AD1B-D592DAC26D47}" type="presParOf" srcId="{8B051854-05F2-40CA-A5CF-794716BE0BF2}" destId="{BCB0A28B-455E-4488-AA3C-1A9C964AAF5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9ECEA0-B744-4F02-B046-DCE478C01A3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6785062-A43A-4F0E-A4D6-DDC35D7488CC}">
      <dgm:prSet phldrT="[Szöveg]" custT="1"/>
      <dgm:spPr/>
      <dgm:t>
        <a:bodyPr/>
        <a:lstStyle/>
        <a:p>
          <a:pPr algn="ctr"/>
          <a:r>
            <a:rPr lang="hu-HU" sz="3200" b="1" dirty="0" smtClean="0">
              <a:solidFill>
                <a:srgbClr val="FF0000"/>
              </a:solidFill>
            </a:rPr>
            <a:t>Alapelvárás, mindenkori kívánatos minimum</a:t>
          </a:r>
          <a:endParaRPr lang="hu-HU" sz="3200" b="1" dirty="0">
            <a:solidFill>
              <a:srgbClr val="FF0000"/>
            </a:solidFill>
          </a:endParaRPr>
        </a:p>
      </dgm:t>
    </dgm:pt>
    <dgm:pt modelId="{A1A5CCFA-03BB-42EA-8009-C1C904874C1A}" type="parTrans" cxnId="{BA547C8C-E733-450E-885D-E334D0864C5D}">
      <dgm:prSet/>
      <dgm:spPr/>
      <dgm:t>
        <a:bodyPr/>
        <a:lstStyle/>
        <a:p>
          <a:endParaRPr lang="hu-HU"/>
        </a:p>
      </dgm:t>
    </dgm:pt>
    <dgm:pt modelId="{FCF97B72-DA42-419F-83B0-2B92ABD79C00}" type="sibTrans" cxnId="{BA547C8C-E733-450E-885D-E334D0864C5D}">
      <dgm:prSet/>
      <dgm:spPr/>
      <dgm:t>
        <a:bodyPr/>
        <a:lstStyle/>
        <a:p>
          <a:endParaRPr lang="hu-HU"/>
        </a:p>
      </dgm:t>
    </dgm:pt>
    <dgm:pt modelId="{B1872117-FCAE-4191-BAB5-C6A29C98E221}">
      <dgm:prSet phldrT="[Szöveg]" custT="1"/>
      <dgm:spPr/>
      <dgm:t>
        <a:bodyPr/>
        <a:lstStyle/>
        <a:p>
          <a:pPr algn="ctr"/>
          <a:r>
            <a:rPr lang="hu-HU" sz="3200" dirty="0" smtClean="0"/>
            <a:t>Jó minőség</a:t>
          </a:r>
          <a:endParaRPr lang="hu-HU" sz="3200" dirty="0"/>
        </a:p>
      </dgm:t>
    </dgm:pt>
    <dgm:pt modelId="{87BBD759-E8FF-4ABB-B687-547243D1DC8E}" type="parTrans" cxnId="{6B94E680-0D5A-4E68-8E88-3F05BBAC986E}">
      <dgm:prSet/>
      <dgm:spPr/>
      <dgm:t>
        <a:bodyPr/>
        <a:lstStyle/>
        <a:p>
          <a:endParaRPr lang="hu-HU"/>
        </a:p>
      </dgm:t>
    </dgm:pt>
    <dgm:pt modelId="{A07A7353-D0DC-479D-A88D-0CEDD2027FAE}" type="sibTrans" cxnId="{6B94E680-0D5A-4E68-8E88-3F05BBAC986E}">
      <dgm:prSet/>
      <dgm:spPr/>
      <dgm:t>
        <a:bodyPr/>
        <a:lstStyle/>
        <a:p>
          <a:endParaRPr lang="hu-HU"/>
        </a:p>
      </dgm:t>
    </dgm:pt>
    <dgm:pt modelId="{5E4161FB-D1F2-458C-A89D-7605C87C0C3E}">
      <dgm:prSet phldrT="[Szöveg]" custT="1"/>
      <dgm:spPr/>
      <dgm:t>
        <a:bodyPr/>
        <a:lstStyle/>
        <a:p>
          <a:pPr algn="ctr"/>
          <a:r>
            <a:rPr lang="hu-HU" sz="3200" dirty="0" smtClean="0"/>
            <a:t>Legjobb minőség, kiválóság</a:t>
          </a:r>
          <a:endParaRPr lang="hu-HU" sz="3200" dirty="0"/>
        </a:p>
      </dgm:t>
    </dgm:pt>
    <dgm:pt modelId="{6E6AB68A-729E-4FC8-AF3B-89FBDB1D19A2}" type="parTrans" cxnId="{D2352818-215F-4B5B-B32D-DDB245A688F1}">
      <dgm:prSet/>
      <dgm:spPr/>
      <dgm:t>
        <a:bodyPr/>
        <a:lstStyle/>
        <a:p>
          <a:endParaRPr lang="hu-HU"/>
        </a:p>
      </dgm:t>
    </dgm:pt>
    <dgm:pt modelId="{F8151B2D-6F9C-4BBA-99D7-248CCC1A3CBC}" type="sibTrans" cxnId="{D2352818-215F-4B5B-B32D-DDB245A688F1}">
      <dgm:prSet/>
      <dgm:spPr/>
      <dgm:t>
        <a:bodyPr/>
        <a:lstStyle/>
        <a:p>
          <a:endParaRPr lang="hu-HU"/>
        </a:p>
      </dgm:t>
    </dgm:pt>
    <dgm:pt modelId="{27152D37-D459-4E21-A1A8-42A6E3335311}" type="pres">
      <dgm:prSet presAssocID="{AC9ECEA0-B744-4F02-B046-DCE478C01A3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3E42074-52A3-44D3-B6D3-E3411EFBF472}" type="pres">
      <dgm:prSet presAssocID="{16785062-A43A-4F0E-A4D6-DDC35D7488CC}" presName="composite" presStyleCnt="0"/>
      <dgm:spPr/>
    </dgm:pt>
    <dgm:pt modelId="{809C3644-E706-47EB-9D48-838F90EA0920}" type="pres">
      <dgm:prSet presAssocID="{16785062-A43A-4F0E-A4D6-DDC35D7488CC}" presName="LShape" presStyleLbl="alignNode1" presStyleIdx="0" presStyleCnt="5"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6AC89026-9182-492E-A755-2A58AF904E80}" type="pres">
      <dgm:prSet presAssocID="{16785062-A43A-4F0E-A4D6-DDC35D7488CC}" presName="ParentText" presStyleLbl="revTx" presStyleIdx="0" presStyleCnt="3" custScaleX="117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87759C-02E1-453C-B83A-403B2DA5B212}" type="pres">
      <dgm:prSet presAssocID="{16785062-A43A-4F0E-A4D6-DDC35D7488CC}" presName="Triangle" presStyleLbl="alignNode1" presStyleIdx="1" presStyleCnt="5"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C64EF112-19F8-4BD8-A2E2-E71FA7320491}" type="pres">
      <dgm:prSet presAssocID="{FCF97B72-DA42-419F-83B0-2B92ABD79C00}" presName="sibTrans" presStyleCnt="0"/>
      <dgm:spPr/>
    </dgm:pt>
    <dgm:pt modelId="{040205E9-A0C3-4072-9BB4-408BBC09FC66}" type="pres">
      <dgm:prSet presAssocID="{FCF97B72-DA42-419F-83B0-2B92ABD79C00}" presName="space" presStyleCnt="0"/>
      <dgm:spPr/>
    </dgm:pt>
    <dgm:pt modelId="{C297033E-12B4-41EB-B18B-57B0B384B665}" type="pres">
      <dgm:prSet presAssocID="{B1872117-FCAE-4191-BAB5-C6A29C98E221}" presName="composite" presStyleCnt="0"/>
      <dgm:spPr/>
    </dgm:pt>
    <dgm:pt modelId="{7854F27B-F9F8-48D8-979F-26AA62BC865A}" type="pres">
      <dgm:prSet presAssocID="{B1872117-FCAE-4191-BAB5-C6A29C98E221}" presName="LShape" presStyleLbl="alignNode1" presStyleIdx="2" presStyleCnt="5"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699D8F7F-2887-491C-AA5B-5DC97C7E6E21}" type="pres">
      <dgm:prSet presAssocID="{B1872117-FCAE-4191-BAB5-C6A29C98E22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4ABD56-4385-4F97-9725-71A2C7C42BBE}" type="pres">
      <dgm:prSet presAssocID="{B1872117-FCAE-4191-BAB5-C6A29C98E221}" presName="Triangle" presStyleLbl="alignNode1" presStyleIdx="3" presStyleCnt="5"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AB51D041-DA45-40BE-B1FD-BA38E10339C3}" type="pres">
      <dgm:prSet presAssocID="{A07A7353-D0DC-479D-A88D-0CEDD2027FAE}" presName="sibTrans" presStyleCnt="0"/>
      <dgm:spPr/>
    </dgm:pt>
    <dgm:pt modelId="{25B4FC79-E68D-4618-9871-76C40D730B7A}" type="pres">
      <dgm:prSet presAssocID="{A07A7353-D0DC-479D-A88D-0CEDD2027FAE}" presName="space" presStyleCnt="0"/>
      <dgm:spPr/>
    </dgm:pt>
    <dgm:pt modelId="{1E3C469D-70A1-4CE7-B21C-E790DC83E8DE}" type="pres">
      <dgm:prSet presAssocID="{5E4161FB-D1F2-458C-A89D-7605C87C0C3E}" presName="composite" presStyleCnt="0"/>
      <dgm:spPr/>
    </dgm:pt>
    <dgm:pt modelId="{9C8DC8CF-A12E-4B24-B3C1-0F92B09247DC}" type="pres">
      <dgm:prSet presAssocID="{5E4161FB-D1F2-458C-A89D-7605C87C0C3E}" presName="LShape" presStyleLbl="alignNode1" presStyleIdx="4" presStyleCnt="5"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ED43CC8C-30CE-4A7E-BE3D-E58FD58CCE45}" type="pres">
      <dgm:prSet presAssocID="{5E4161FB-D1F2-458C-A89D-7605C87C0C3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B94E680-0D5A-4E68-8E88-3F05BBAC986E}" srcId="{AC9ECEA0-B744-4F02-B046-DCE478C01A3A}" destId="{B1872117-FCAE-4191-BAB5-C6A29C98E221}" srcOrd="1" destOrd="0" parTransId="{87BBD759-E8FF-4ABB-B687-547243D1DC8E}" sibTransId="{A07A7353-D0DC-479D-A88D-0CEDD2027FAE}"/>
    <dgm:cxn modelId="{0F7AF90C-0BF5-4A92-A04A-93A3636104C8}" type="presOf" srcId="{5E4161FB-D1F2-458C-A89D-7605C87C0C3E}" destId="{ED43CC8C-30CE-4A7E-BE3D-E58FD58CCE45}" srcOrd="0" destOrd="0" presId="urn:microsoft.com/office/officeart/2009/3/layout/StepUpProcess"/>
    <dgm:cxn modelId="{32E23058-75CF-483F-A322-0586E3FACF69}" type="presOf" srcId="{B1872117-FCAE-4191-BAB5-C6A29C98E221}" destId="{699D8F7F-2887-491C-AA5B-5DC97C7E6E21}" srcOrd="0" destOrd="0" presId="urn:microsoft.com/office/officeart/2009/3/layout/StepUpProcess"/>
    <dgm:cxn modelId="{5A79E59E-ADC2-47B7-9214-69A22E94F7F0}" type="presOf" srcId="{16785062-A43A-4F0E-A4D6-DDC35D7488CC}" destId="{6AC89026-9182-492E-A755-2A58AF904E80}" srcOrd="0" destOrd="0" presId="urn:microsoft.com/office/officeart/2009/3/layout/StepUpProcess"/>
    <dgm:cxn modelId="{D2352818-215F-4B5B-B32D-DDB245A688F1}" srcId="{AC9ECEA0-B744-4F02-B046-DCE478C01A3A}" destId="{5E4161FB-D1F2-458C-A89D-7605C87C0C3E}" srcOrd="2" destOrd="0" parTransId="{6E6AB68A-729E-4FC8-AF3B-89FBDB1D19A2}" sibTransId="{F8151B2D-6F9C-4BBA-99D7-248CCC1A3CBC}"/>
    <dgm:cxn modelId="{BA547C8C-E733-450E-885D-E334D0864C5D}" srcId="{AC9ECEA0-B744-4F02-B046-DCE478C01A3A}" destId="{16785062-A43A-4F0E-A4D6-DDC35D7488CC}" srcOrd="0" destOrd="0" parTransId="{A1A5CCFA-03BB-42EA-8009-C1C904874C1A}" sibTransId="{FCF97B72-DA42-419F-83B0-2B92ABD79C00}"/>
    <dgm:cxn modelId="{B2C77934-511B-4CB3-8D8B-3443A8169D86}" type="presOf" srcId="{AC9ECEA0-B744-4F02-B046-DCE478C01A3A}" destId="{27152D37-D459-4E21-A1A8-42A6E3335311}" srcOrd="0" destOrd="0" presId="urn:microsoft.com/office/officeart/2009/3/layout/StepUpProcess"/>
    <dgm:cxn modelId="{54315D0D-58FF-4A53-A462-269D8788A3C5}" type="presParOf" srcId="{27152D37-D459-4E21-A1A8-42A6E3335311}" destId="{93E42074-52A3-44D3-B6D3-E3411EFBF472}" srcOrd="0" destOrd="0" presId="urn:microsoft.com/office/officeart/2009/3/layout/StepUpProcess"/>
    <dgm:cxn modelId="{4A802FC8-10A1-4E9D-AE30-E62A9E5891B9}" type="presParOf" srcId="{93E42074-52A3-44D3-B6D3-E3411EFBF472}" destId="{809C3644-E706-47EB-9D48-838F90EA0920}" srcOrd="0" destOrd="0" presId="urn:microsoft.com/office/officeart/2009/3/layout/StepUpProcess"/>
    <dgm:cxn modelId="{2C118E9A-F09C-42E9-8D81-76B302E92334}" type="presParOf" srcId="{93E42074-52A3-44D3-B6D3-E3411EFBF472}" destId="{6AC89026-9182-492E-A755-2A58AF904E80}" srcOrd="1" destOrd="0" presId="urn:microsoft.com/office/officeart/2009/3/layout/StepUpProcess"/>
    <dgm:cxn modelId="{A06CC7BB-05D1-4639-80A4-8EE5D9A741FA}" type="presParOf" srcId="{93E42074-52A3-44D3-B6D3-E3411EFBF472}" destId="{D887759C-02E1-453C-B83A-403B2DA5B212}" srcOrd="2" destOrd="0" presId="urn:microsoft.com/office/officeart/2009/3/layout/StepUpProcess"/>
    <dgm:cxn modelId="{2B07F96D-C32E-4647-B69F-96DFD4A450E7}" type="presParOf" srcId="{27152D37-D459-4E21-A1A8-42A6E3335311}" destId="{C64EF112-19F8-4BD8-A2E2-E71FA7320491}" srcOrd="1" destOrd="0" presId="urn:microsoft.com/office/officeart/2009/3/layout/StepUpProcess"/>
    <dgm:cxn modelId="{9C5C884C-E4B9-43C4-A6AA-A660F881A953}" type="presParOf" srcId="{C64EF112-19F8-4BD8-A2E2-E71FA7320491}" destId="{040205E9-A0C3-4072-9BB4-408BBC09FC66}" srcOrd="0" destOrd="0" presId="urn:microsoft.com/office/officeart/2009/3/layout/StepUpProcess"/>
    <dgm:cxn modelId="{C6401B71-723D-4C17-9ADE-D49E4BB99B55}" type="presParOf" srcId="{27152D37-D459-4E21-A1A8-42A6E3335311}" destId="{C297033E-12B4-41EB-B18B-57B0B384B665}" srcOrd="2" destOrd="0" presId="urn:microsoft.com/office/officeart/2009/3/layout/StepUpProcess"/>
    <dgm:cxn modelId="{1FFF4DFC-E060-47B4-A92C-2449B805205C}" type="presParOf" srcId="{C297033E-12B4-41EB-B18B-57B0B384B665}" destId="{7854F27B-F9F8-48D8-979F-26AA62BC865A}" srcOrd="0" destOrd="0" presId="urn:microsoft.com/office/officeart/2009/3/layout/StepUpProcess"/>
    <dgm:cxn modelId="{68E2F456-D028-436D-B19C-428ACF392F2D}" type="presParOf" srcId="{C297033E-12B4-41EB-B18B-57B0B384B665}" destId="{699D8F7F-2887-491C-AA5B-5DC97C7E6E21}" srcOrd="1" destOrd="0" presId="urn:microsoft.com/office/officeart/2009/3/layout/StepUpProcess"/>
    <dgm:cxn modelId="{131EC489-7DB3-459A-9B7B-52AE80351CFC}" type="presParOf" srcId="{C297033E-12B4-41EB-B18B-57B0B384B665}" destId="{B34ABD56-4385-4F97-9725-71A2C7C42BBE}" srcOrd="2" destOrd="0" presId="urn:microsoft.com/office/officeart/2009/3/layout/StepUpProcess"/>
    <dgm:cxn modelId="{848B8D7E-3899-461A-9E74-6DB32BA3F05A}" type="presParOf" srcId="{27152D37-D459-4E21-A1A8-42A6E3335311}" destId="{AB51D041-DA45-40BE-B1FD-BA38E10339C3}" srcOrd="3" destOrd="0" presId="urn:microsoft.com/office/officeart/2009/3/layout/StepUpProcess"/>
    <dgm:cxn modelId="{D912AE89-1D81-474A-97B3-F53665F61B39}" type="presParOf" srcId="{AB51D041-DA45-40BE-B1FD-BA38E10339C3}" destId="{25B4FC79-E68D-4618-9871-76C40D730B7A}" srcOrd="0" destOrd="0" presId="urn:microsoft.com/office/officeart/2009/3/layout/StepUpProcess"/>
    <dgm:cxn modelId="{543D1BA6-2FB0-497B-B536-882C6010B2CC}" type="presParOf" srcId="{27152D37-D459-4E21-A1A8-42A6E3335311}" destId="{1E3C469D-70A1-4CE7-B21C-E790DC83E8DE}" srcOrd="4" destOrd="0" presId="urn:microsoft.com/office/officeart/2009/3/layout/StepUpProcess"/>
    <dgm:cxn modelId="{65A2480D-9056-42A3-A74E-4CB430D5C0CC}" type="presParOf" srcId="{1E3C469D-70A1-4CE7-B21C-E790DC83E8DE}" destId="{9C8DC8CF-A12E-4B24-B3C1-0F92B09247DC}" srcOrd="0" destOrd="0" presId="urn:microsoft.com/office/officeart/2009/3/layout/StepUpProcess"/>
    <dgm:cxn modelId="{893BE908-015C-4748-B346-80795D9D2A42}" type="presParOf" srcId="{1E3C469D-70A1-4CE7-B21C-E790DC83E8DE}" destId="{ED43CC8C-30CE-4A7E-BE3D-E58FD58CCE45}" srcOrd="1" destOrd="0" presId="urn:microsoft.com/office/officeart/2009/3/layout/StepUpProcess"/>
  </dgm:cxnLst>
  <dgm:bg/>
  <dgm:whole>
    <a:ln>
      <a:solidFill>
        <a:schemeClr val="accen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8C2B0-0014-4AB3-803E-391433928C84}">
      <dsp:nvSpPr>
        <dsp:cNvPr id="0" name=""/>
        <dsp:cNvSpPr/>
      </dsp:nvSpPr>
      <dsp:spPr>
        <a:xfrm>
          <a:off x="2540" y="39426"/>
          <a:ext cx="247650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Trebuchet MS" panose="020B0603020202020204" pitchFamily="34" charset="0"/>
            </a:rPr>
            <a:t>Oktatás</a:t>
          </a:r>
          <a:endParaRPr lang="hu-HU" sz="2900" kern="1200" dirty="0">
            <a:latin typeface="Trebuchet MS" panose="020B0603020202020204" pitchFamily="34" charset="0"/>
          </a:endParaRPr>
        </a:p>
      </dsp:txBody>
      <dsp:txXfrm>
        <a:off x="2540" y="39426"/>
        <a:ext cx="2476500" cy="835200"/>
      </dsp:txXfrm>
    </dsp:sp>
    <dsp:sp modelId="{AA863806-5AFA-4600-8989-6E929A1577CD}">
      <dsp:nvSpPr>
        <dsp:cNvPr id="0" name=""/>
        <dsp:cNvSpPr/>
      </dsp:nvSpPr>
      <dsp:spPr>
        <a:xfrm>
          <a:off x="2540" y="874626"/>
          <a:ext cx="2476500" cy="17338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>
              <a:solidFill>
                <a:srgbClr val="FF0000"/>
              </a:solidFill>
              <a:latin typeface="Trebuchet MS" panose="020B0603020202020204" pitchFamily="34" charset="0"/>
            </a:rPr>
            <a:t>ESG standardok</a:t>
          </a:r>
          <a:endParaRPr lang="hu-HU" sz="1600" b="1" kern="1200" dirty="0">
            <a:solidFill>
              <a:srgbClr val="FF0000"/>
            </a:solidFill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>
              <a:solidFill>
                <a:srgbClr val="FF0000"/>
              </a:solidFill>
              <a:latin typeface="Trebuchet MS" panose="020B0603020202020204" pitchFamily="34" charset="0"/>
            </a:rPr>
            <a:t>MAB akkreditáció</a:t>
          </a:r>
          <a:endParaRPr lang="hu-HU" sz="1600" b="1" kern="1200" dirty="0">
            <a:solidFill>
              <a:srgbClr val="FF0000"/>
            </a:solidFill>
            <a:latin typeface="Trebuchet MS" panose="020B0603020202020204" pitchFamily="34" charset="0"/>
          </a:endParaRPr>
        </a:p>
      </dsp:txBody>
      <dsp:txXfrm>
        <a:off x="2540" y="874626"/>
        <a:ext cx="2476500" cy="1733896"/>
      </dsp:txXfrm>
    </dsp:sp>
    <dsp:sp modelId="{9C83730B-E82D-4458-8D52-657A5658E4E7}">
      <dsp:nvSpPr>
        <dsp:cNvPr id="0" name=""/>
        <dsp:cNvSpPr/>
      </dsp:nvSpPr>
      <dsp:spPr>
        <a:xfrm>
          <a:off x="2825750" y="39426"/>
          <a:ext cx="247650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Trebuchet MS" panose="020B0603020202020204" pitchFamily="34" charset="0"/>
            </a:rPr>
            <a:t>Kutatás</a:t>
          </a:r>
          <a:endParaRPr lang="hu-HU" sz="2900" kern="1200" dirty="0">
            <a:latin typeface="Trebuchet MS" panose="020B0603020202020204" pitchFamily="34" charset="0"/>
          </a:endParaRPr>
        </a:p>
      </dsp:txBody>
      <dsp:txXfrm>
        <a:off x="2825750" y="39426"/>
        <a:ext cx="2476500" cy="835200"/>
      </dsp:txXfrm>
    </dsp:sp>
    <dsp:sp modelId="{CF803B97-F683-4FD0-BF93-A7C0DDD83531}">
      <dsp:nvSpPr>
        <dsp:cNvPr id="0" name=""/>
        <dsp:cNvSpPr/>
      </dsp:nvSpPr>
      <dsp:spPr>
        <a:xfrm>
          <a:off x="2825750" y="874626"/>
          <a:ext cx="2476500" cy="17338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i="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Good </a:t>
          </a:r>
          <a:r>
            <a:rPr lang="hu-HU" sz="1600" b="0" i="0" kern="120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Clinical</a:t>
          </a:r>
          <a:r>
            <a:rPr lang="hu-HU" sz="1600" b="0" i="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hu-HU" sz="1600" b="0" i="0" kern="120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Practice</a:t>
          </a:r>
          <a:endParaRPr lang="hu-HU" sz="1600" kern="12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i="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Good </a:t>
          </a:r>
          <a:r>
            <a:rPr lang="hu-HU" sz="1600" b="0" i="0" kern="120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Laboratory</a:t>
          </a:r>
          <a:r>
            <a:rPr lang="hu-HU" sz="1600" b="0" i="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hu-HU" sz="1600" b="0" i="0" kern="120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Practice</a:t>
          </a:r>
          <a:endParaRPr lang="hu-HU" sz="1600" kern="12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Good Research </a:t>
          </a:r>
          <a:r>
            <a:rPr lang="hu-HU" sz="1600" kern="1200" dirty="0" err="1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Practice</a:t>
          </a:r>
          <a:endParaRPr lang="hu-HU" sz="1600" kern="12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</dsp:txBody>
      <dsp:txXfrm>
        <a:off x="2825750" y="874626"/>
        <a:ext cx="2476500" cy="1733896"/>
      </dsp:txXfrm>
    </dsp:sp>
    <dsp:sp modelId="{CE62412E-6741-4175-8328-A14E6D64D159}">
      <dsp:nvSpPr>
        <dsp:cNvPr id="0" name=""/>
        <dsp:cNvSpPr/>
      </dsp:nvSpPr>
      <dsp:spPr>
        <a:xfrm>
          <a:off x="5648960" y="39426"/>
          <a:ext cx="247650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Trebuchet MS" panose="020B0603020202020204" pitchFamily="34" charset="0"/>
            </a:rPr>
            <a:t>Betegellátás</a:t>
          </a:r>
          <a:endParaRPr lang="hu-HU" sz="2900" kern="1200" dirty="0">
            <a:latin typeface="Trebuchet MS" panose="020B0603020202020204" pitchFamily="34" charset="0"/>
          </a:endParaRPr>
        </a:p>
      </dsp:txBody>
      <dsp:txXfrm>
        <a:off x="5648960" y="39426"/>
        <a:ext cx="2476500" cy="835200"/>
      </dsp:txXfrm>
    </dsp:sp>
    <dsp:sp modelId="{096A42EB-BCA1-46D9-9AB4-BFAF2E9D3988}">
      <dsp:nvSpPr>
        <dsp:cNvPr id="0" name=""/>
        <dsp:cNvSpPr/>
      </dsp:nvSpPr>
      <dsp:spPr>
        <a:xfrm>
          <a:off x="5648960" y="874626"/>
          <a:ext cx="2476500" cy="17338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MEES</a:t>
          </a:r>
          <a:endParaRPr lang="hu-HU" sz="1800" b="1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i="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MSZ EN 15224</a:t>
          </a:r>
          <a:endParaRPr lang="hu-HU" sz="1600" kern="12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i="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BELLA</a:t>
          </a:r>
          <a:endParaRPr lang="hu-HU" sz="1600" b="0" i="0" kern="12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i="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MSZ EN ISO 15189</a:t>
          </a:r>
          <a:endParaRPr lang="hu-HU" sz="1600" kern="12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</a:rPr>
            <a:t>HACCP</a:t>
          </a:r>
          <a:endParaRPr lang="hu-HU" sz="1600" kern="1200" dirty="0">
            <a:solidFill>
              <a:schemeClr val="tx1">
                <a:lumMod val="75000"/>
              </a:schemeClr>
            </a:solidFill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400" kern="1200" dirty="0">
            <a:latin typeface="Trebuchet MS" panose="020B0603020202020204" pitchFamily="34" charset="0"/>
          </a:endParaRPr>
        </a:p>
      </dsp:txBody>
      <dsp:txXfrm>
        <a:off x="5648960" y="874626"/>
        <a:ext cx="2476500" cy="1733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52BF8-BE08-4E86-AA58-57BD61289F32}">
      <dsp:nvSpPr>
        <dsp:cNvPr id="0" name=""/>
        <dsp:cNvSpPr/>
      </dsp:nvSpPr>
      <dsp:spPr>
        <a:xfrm>
          <a:off x="0" y="464"/>
          <a:ext cx="8128000" cy="931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rebuchet MS" panose="020B0603020202020204" pitchFamily="34" charset="0"/>
            </a:rPr>
            <a:t>Integrált Irányítási Rendszer (IIR)</a:t>
          </a:r>
          <a:endParaRPr lang="hu-HU" sz="2800" kern="1200" dirty="0">
            <a:latin typeface="Trebuchet MS" panose="020B0603020202020204" pitchFamily="34" charset="0"/>
          </a:endParaRPr>
        </a:p>
      </dsp:txBody>
      <dsp:txXfrm>
        <a:off x="45454" y="45918"/>
        <a:ext cx="8037092" cy="840229"/>
      </dsp:txXfrm>
    </dsp:sp>
    <dsp:sp modelId="{BCB0A28B-455E-4488-AA3C-1A9C964AAF56}">
      <dsp:nvSpPr>
        <dsp:cNvPr id="0" name=""/>
        <dsp:cNvSpPr/>
      </dsp:nvSpPr>
      <dsp:spPr>
        <a:xfrm>
          <a:off x="0" y="931602"/>
          <a:ext cx="8128000" cy="12371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 smtClean="0">
              <a:solidFill>
                <a:srgbClr val="FF0000"/>
              </a:solidFill>
              <a:latin typeface="Trebuchet MS" panose="020B0603020202020204" pitchFamily="34" charset="0"/>
            </a:rPr>
            <a:t>MSZ EN ISO 9001 (MIR)</a:t>
          </a:r>
          <a:endParaRPr lang="hu-HU" sz="1800" b="1" kern="1200" dirty="0">
            <a:solidFill>
              <a:srgbClr val="FF0000"/>
            </a:solidFill>
            <a:latin typeface="Trebuchet MS" panose="020B060302020202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 smtClean="0">
              <a:latin typeface="Trebuchet MS" panose="020B0603020202020204" pitchFamily="34" charset="0"/>
            </a:rPr>
            <a:t>MSZ EN ISO 50001 (EIR)</a:t>
          </a:r>
          <a:endParaRPr lang="hu-HU" sz="1800" b="1" kern="1200" dirty="0">
            <a:latin typeface="Trebuchet MS" panose="020B060302020202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 smtClean="0">
              <a:solidFill>
                <a:schemeClr val="tx1">
                  <a:lumMod val="40000"/>
                  <a:lumOff val="60000"/>
                </a:schemeClr>
              </a:solidFill>
              <a:latin typeface="Trebuchet MS" panose="020B0603020202020204" pitchFamily="34" charset="0"/>
            </a:rPr>
            <a:t>MSZ EN ISO 14001 (KIR)</a:t>
          </a:r>
          <a:endParaRPr lang="hu-HU" sz="1800" kern="1200" dirty="0">
            <a:solidFill>
              <a:schemeClr val="tx1">
                <a:lumMod val="40000"/>
                <a:lumOff val="60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 smtClean="0">
              <a:solidFill>
                <a:schemeClr val="tx1">
                  <a:lumMod val="40000"/>
                  <a:lumOff val="60000"/>
                </a:schemeClr>
              </a:solidFill>
              <a:latin typeface="Trebuchet MS" panose="020B0603020202020204" pitchFamily="34" charset="0"/>
            </a:rPr>
            <a:t>MSZ EN ISO/IEC 27001 (IBIR</a:t>
          </a:r>
          <a:r>
            <a:rPr lang="hu-HU" sz="1600" kern="1200" dirty="0" smtClean="0">
              <a:solidFill>
                <a:schemeClr val="tx1">
                  <a:lumMod val="40000"/>
                  <a:lumOff val="60000"/>
                </a:schemeClr>
              </a:solidFill>
              <a:latin typeface="Trebuchet MS" panose="020B0603020202020204" pitchFamily="34" charset="0"/>
            </a:rPr>
            <a:t>)</a:t>
          </a:r>
          <a:endParaRPr lang="hu-HU" sz="1600" kern="1200" dirty="0">
            <a:solidFill>
              <a:schemeClr val="tx1">
                <a:lumMod val="40000"/>
                <a:lumOff val="60000"/>
              </a:schemeClr>
            </a:solidFill>
            <a:latin typeface="Trebuchet MS" panose="020B0603020202020204" pitchFamily="34" charset="0"/>
          </a:endParaRPr>
        </a:p>
      </dsp:txBody>
      <dsp:txXfrm>
        <a:off x="0" y="931602"/>
        <a:ext cx="8128000" cy="1237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C3644-E706-47EB-9D48-838F90EA0920}">
      <dsp:nvSpPr>
        <dsp:cNvPr id="0" name=""/>
        <dsp:cNvSpPr/>
      </dsp:nvSpPr>
      <dsp:spPr>
        <a:xfrm rot="5400000">
          <a:off x="778284" y="983729"/>
          <a:ext cx="1697466" cy="2824545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89026-9182-492E-A755-2A58AF904E80}">
      <dsp:nvSpPr>
        <dsp:cNvPr id="0" name=""/>
        <dsp:cNvSpPr/>
      </dsp:nvSpPr>
      <dsp:spPr>
        <a:xfrm>
          <a:off x="265727" y="1827660"/>
          <a:ext cx="3008431" cy="223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>
              <a:solidFill>
                <a:srgbClr val="FF0000"/>
              </a:solidFill>
            </a:rPr>
            <a:t>Alapelvárás, mindenkori kívánatos minimum</a:t>
          </a:r>
          <a:endParaRPr lang="hu-HU" sz="3200" b="1" kern="1200" dirty="0">
            <a:solidFill>
              <a:srgbClr val="FF0000"/>
            </a:solidFill>
          </a:endParaRPr>
        </a:p>
      </dsp:txBody>
      <dsp:txXfrm>
        <a:off x="265727" y="1827660"/>
        <a:ext cx="3008431" cy="2235238"/>
      </dsp:txXfrm>
    </dsp:sp>
    <dsp:sp modelId="{D887759C-02E1-453C-B83A-403B2DA5B212}">
      <dsp:nvSpPr>
        <dsp:cNvPr id="0" name=""/>
        <dsp:cNvSpPr/>
      </dsp:nvSpPr>
      <dsp:spPr>
        <a:xfrm>
          <a:off x="2563815" y="775783"/>
          <a:ext cx="481134" cy="481134"/>
        </a:xfrm>
        <a:prstGeom prst="triangle">
          <a:avLst>
            <a:gd name="adj" fmla="val 10000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4F27B-F9F8-48D8-979F-26AA62BC865A}">
      <dsp:nvSpPr>
        <dsp:cNvPr id="0" name=""/>
        <dsp:cNvSpPr/>
      </dsp:nvSpPr>
      <dsp:spPr>
        <a:xfrm rot="5400000">
          <a:off x="4129209" y="211257"/>
          <a:ext cx="1697466" cy="2824545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D8F7F-2887-491C-AA5B-5DC97C7E6E21}">
      <dsp:nvSpPr>
        <dsp:cNvPr id="0" name=""/>
        <dsp:cNvSpPr/>
      </dsp:nvSpPr>
      <dsp:spPr>
        <a:xfrm>
          <a:off x="3845860" y="1055188"/>
          <a:ext cx="2550015" cy="223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Jó minőség</a:t>
          </a:r>
          <a:endParaRPr lang="hu-HU" sz="3200" kern="1200" dirty="0"/>
        </a:p>
      </dsp:txBody>
      <dsp:txXfrm>
        <a:off x="3845860" y="1055188"/>
        <a:ext cx="2550015" cy="2235238"/>
      </dsp:txXfrm>
    </dsp:sp>
    <dsp:sp modelId="{B34ABD56-4385-4F97-9725-71A2C7C42BBE}">
      <dsp:nvSpPr>
        <dsp:cNvPr id="0" name=""/>
        <dsp:cNvSpPr/>
      </dsp:nvSpPr>
      <dsp:spPr>
        <a:xfrm>
          <a:off x="5914740" y="3311"/>
          <a:ext cx="481134" cy="481134"/>
        </a:xfrm>
        <a:prstGeom prst="triangle">
          <a:avLst>
            <a:gd name="adj" fmla="val 10000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DC8CF-A12E-4B24-B3C1-0F92B09247DC}">
      <dsp:nvSpPr>
        <dsp:cNvPr id="0" name=""/>
        <dsp:cNvSpPr/>
      </dsp:nvSpPr>
      <dsp:spPr>
        <a:xfrm rot="5400000">
          <a:off x="7480134" y="-561214"/>
          <a:ext cx="1697466" cy="2824545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3CC8C-30CE-4A7E-BE3D-E58FD58CCE45}">
      <dsp:nvSpPr>
        <dsp:cNvPr id="0" name=""/>
        <dsp:cNvSpPr/>
      </dsp:nvSpPr>
      <dsp:spPr>
        <a:xfrm>
          <a:off x="7196785" y="282716"/>
          <a:ext cx="2550015" cy="223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Legjobb minőség, kiválóság</a:t>
          </a:r>
          <a:endParaRPr lang="hu-HU" sz="3200" kern="1200" dirty="0"/>
        </a:p>
      </dsp:txBody>
      <dsp:txXfrm>
        <a:off x="7196785" y="282716"/>
        <a:ext cx="2550015" cy="2235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0.07497</cdr:y>
    </cdr:from>
    <cdr:to>
      <cdr:x>0.23294</cdr:x>
      <cdr:y>0.41067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0" y="322654"/>
          <a:ext cx="2449513" cy="1444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0.0372</cdr:x>
      <cdr:y>0.19395</cdr:y>
    </cdr:from>
    <cdr:to>
      <cdr:x>0.21286</cdr:x>
      <cdr:y>0.33843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391224" y="834718"/>
          <a:ext cx="1847088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3000" b="1" dirty="0" smtClean="0">
              <a:solidFill>
                <a:schemeClr val="tx2">
                  <a:lumMod val="75000"/>
                </a:schemeClr>
              </a:solidFill>
            </a:rPr>
            <a:t>Tervezz!</a:t>
          </a:r>
          <a:endParaRPr lang="hu-HU" sz="30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0.37981</cdr:x>
      <cdr:y>0.2542</cdr:y>
    </cdr:from>
    <cdr:to>
      <cdr:x>0.59373</cdr:x>
      <cdr:y>0.42491</cdr:y>
    </cdr:to>
    <cdr:sp macro="" textlink="">
      <cdr:nvSpPr>
        <cdr:cNvPr id="4" name="Szalagnyíl lefelé 3"/>
        <cdr:cNvSpPr/>
      </cdr:nvSpPr>
      <cdr:spPr>
        <a:xfrm xmlns:a="http://schemas.openxmlformats.org/drawingml/2006/main">
          <a:off x="3993960" y="1094015"/>
          <a:ext cx="2249424" cy="734675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0.37286</cdr:x>
      <cdr:y>0.59398</cdr:y>
    </cdr:from>
    <cdr:to>
      <cdr:x>0.59025</cdr:x>
      <cdr:y>0.78449</cdr:y>
    </cdr:to>
    <cdr:sp macro="" textlink="">
      <cdr:nvSpPr>
        <cdr:cNvPr id="7" name="Szalagnyíl felfelé 6"/>
        <cdr:cNvSpPr/>
      </cdr:nvSpPr>
      <cdr:spPr>
        <a:xfrm xmlns:a="http://schemas.openxmlformats.org/drawingml/2006/main" rot="10800000" flipV="1">
          <a:off x="3920808" y="2556319"/>
          <a:ext cx="2286000" cy="819911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60A5477-3F7E-4669-877F-CAC33A174F79}" type="datetime1">
              <a:rPr lang="hu-HU" smtClean="0"/>
              <a:t>2022. 11. 16.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hu-HU" smtClean="0"/>
              <a:t>Semmelweis Egyetem | Szervezeti egység neve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D77263F-A963-4716-9E0B-336AF0E39782}" type="datetime1">
              <a:rPr lang="hu-HU" smtClean="0"/>
              <a:t>2022. 11. 16.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hu-HU" smtClean="0"/>
              <a:t>Semmelweis Egyetem | Szervezeti egység neve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2022. 11. 16.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Semmelweis Egyetem | Szervezeti egység neve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98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2022. 11. 16.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Semmelweis Egyetem | Szervezeti egység neve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14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2022. 11. 16.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Semmelweis Egyetem | Szervezeti egység neve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90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Előadás alcíme</a:t>
            </a:r>
            <a:endParaRPr lang="hu-HU" dirty="0"/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Dr. Minta Mihály</a:t>
            </a:r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 smtClean="0"/>
              <a:t>MINTA SZERVEZETI EGYSÉG NEVE, </a:t>
            </a:r>
            <a:br>
              <a:rPr lang="hu-HU" dirty="0" smtClean="0"/>
            </a:br>
            <a:r>
              <a:rPr lang="hu-HU" dirty="0" smtClean="0"/>
              <a:t>HOSSZÚ NÉV ESETÉN KÉT SORBA TÖRDELVE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Dr. Minta Mihály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4196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421087"/>
          </a:xfrm>
          <a:prstGeom prst="rect">
            <a:avLst/>
          </a:prstGeom>
        </p:spPr>
        <p:txBody>
          <a:bodyPr/>
          <a:lstStyle>
            <a:lvl4pPr marL="2268953" indent="-440245">
              <a:defRPr/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8618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0209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0272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045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5527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31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9074727" y="6373092"/>
            <a:ext cx="2937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438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912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80263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16387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51670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Stratégiai és Fejlesztési Rektorhelyettesi Iroda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Minőségbiztosítási</a:t>
            </a:r>
            <a:r>
              <a:rPr lang="hu-HU" sz="12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(Szövegtörzs)"/>
              </a:rPr>
              <a:t> Osztály</a:t>
            </a:r>
            <a:endParaRPr lang="hu-HU" sz="1200" dirty="0">
              <a:solidFill>
                <a:schemeClr val="accent2">
                  <a:lumMod val="20000"/>
                  <a:lumOff val="80000"/>
                </a:schemeClr>
              </a:solidFill>
              <a:latin typeface="Montserrat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 smtClean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42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 Harmadik szint</a:t>
            </a:r>
          </a:p>
          <a:p>
            <a:pPr lvl="3"/>
            <a:r>
              <a:rPr lang="hu-HU" dirty="0"/>
              <a:t> 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11654070" y="6439529"/>
            <a:ext cx="46626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75F9-285C-42EC-B5C1-DD86B7B9B88B}" type="slidenum">
              <a:rPr kumimoji="0" lang="hu-HU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2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596869" indent="-596869" algn="l" defTabSz="1219139" rtl="0" eaLnBrk="1" latinLnBrk="0" hangingPunct="1">
        <a:spcBef>
          <a:spcPct val="20000"/>
        </a:spcBef>
        <a:buFont typeface="Wingdings" panose="05000000000000000000" pitchFamily="2" charset="2"/>
        <a:buChar char="Ä"/>
        <a:defRPr lang="hu-HU" sz="4267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1077330" indent="-467762" algn="l" defTabSz="1219139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4267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Wingdings 3" panose="05040102010807070707" pitchFamily="18" charset="2"/>
        <a:buChar char="¦"/>
        <a:defRPr lang="hu-HU" sz="4267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lang="hu-HU" sz="4267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865823" indent="-427545" algn="l" defTabSz="1219139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4267" kern="1200" dirty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mmelweis.hu/phd/files/2020/07/Komplex-vizsga-f%C5%91t%C3%A1rgy_PhD-szig.-pszichi%C3%A1tria-t%C3%A9telso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mmelweis.hu/phd/files/2020/07/Komplex-vizsga_Eg%C3%A9szs%C3%A9gtudom%C3%A1nyok-f%C5%91t%C3%A1rgy-t%C3%A9telsor-meg%C3%BAj%C3%ADt%C3%A1s-UPP-2019-06-27gyz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1449866" y="3120047"/>
            <a:ext cx="9144000" cy="878875"/>
          </a:xfrm>
        </p:spPr>
        <p:txBody>
          <a:bodyPr/>
          <a:lstStyle/>
          <a:p>
            <a:r>
              <a:rPr lang="hu-HU" b="1" dirty="0" smtClean="0">
                <a:latin typeface="+mj-lt"/>
                <a:cs typeface="Times New Roman" panose="02020603050405020304" pitchFamily="18" charset="0"/>
              </a:rPr>
              <a:t>Horváth Anikó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1436011" y="762007"/>
            <a:ext cx="9157855" cy="1673712"/>
          </a:xfrm>
        </p:spPr>
        <p:txBody>
          <a:bodyPr/>
          <a:lstStyle/>
          <a:p>
            <a:r>
              <a:rPr lang="hu-HU" altLang="hu-HU" sz="4800" b="1" cap="all" dirty="0" smtClean="0">
                <a:latin typeface="+mj-lt"/>
                <a:cs typeface="Times New Roman" panose="02020603050405020304" pitchFamily="18" charset="0"/>
              </a:rPr>
              <a:t>Minőségügyi alapismeretek</a:t>
            </a:r>
            <a:endParaRPr lang="hu-HU" sz="4800" dirty="0" smtClean="0">
              <a:latin typeface="+mj-lt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1549922" y="4357753"/>
            <a:ext cx="9144000" cy="638175"/>
          </a:xfrm>
        </p:spPr>
        <p:txBody>
          <a:bodyPr/>
          <a:lstStyle/>
          <a:p>
            <a:r>
              <a:rPr lang="hu-HU" sz="2200" b="1" dirty="0">
                <a:latin typeface="+mj-lt"/>
                <a:cs typeface="Times New Roman" panose="02020603050405020304" pitchFamily="18" charset="0"/>
              </a:rPr>
              <a:t>MINŐSÉGBIZTOSÍTÁSI </a:t>
            </a:r>
            <a:r>
              <a:rPr lang="hu-HU" sz="2200" b="1" dirty="0" smtClean="0">
                <a:latin typeface="+mj-lt"/>
                <a:cs typeface="Times New Roman" panose="02020603050405020304" pitchFamily="18" charset="0"/>
              </a:rPr>
              <a:t>OSZTÁLY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422635" y="5385537"/>
            <a:ext cx="258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826591" y="5069624"/>
            <a:ext cx="4590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2022.</a:t>
            </a:r>
            <a:endParaRPr lang="hu-HU" sz="22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49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ESG standardok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33153" y="1919178"/>
            <a:ext cx="9975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Az Európai Felsőoktatási Térség </a:t>
            </a:r>
            <a:r>
              <a:rPr lang="hu-HU" sz="2400" dirty="0">
                <a:solidFill>
                  <a:srgbClr val="FF0000"/>
                </a:solidFill>
              </a:rPr>
              <a:t>minőségbiztosítási</a:t>
            </a:r>
            <a:r>
              <a:rPr lang="hu-HU" sz="2400" dirty="0"/>
              <a:t> standardjait és irányelveit (ESG) 2005-ben fogadták el a felsőoktatásért felelős miniszterek a Felsőoktatási Minőség-biztosítás Európai Szövetsége (ENQA) és az Európai Hallgatói Szervezet (ESU), az Európai Felsőoktatási Intézmények Szövetsége (EURASHE) és az Európai Egyetemek Szövetsége (EUA) javaslata </a:t>
            </a:r>
            <a:r>
              <a:rPr lang="hu-HU" sz="2400" dirty="0" smtClean="0"/>
              <a:t>nyomán.</a:t>
            </a:r>
          </a:p>
          <a:p>
            <a:pPr algn="just"/>
            <a:r>
              <a:rPr lang="hu-HU" sz="2400" dirty="0">
                <a:solidFill>
                  <a:srgbClr val="FF0000"/>
                </a:solidFill>
              </a:rPr>
              <a:t>Az ESG 2015</a:t>
            </a:r>
            <a:r>
              <a:rPr lang="hu-HU" sz="2400" dirty="0"/>
              <a:t>-öt 2015 májusában fogadták el az Európai Felsőoktatási Térség felsőoktatásért felelős miniszterei</a:t>
            </a:r>
            <a:r>
              <a:rPr lang="hu-HU" sz="2400" dirty="0" smtClean="0"/>
              <a:t>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279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49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ESG standardok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84130" y="1335116"/>
            <a:ext cx="10815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 Az Európai Felsőoktatási Térség minőségbiztosítási standardjai és irányelvei (ESG) egyik legfőbb </a:t>
            </a:r>
            <a:r>
              <a:rPr lang="hu-HU" sz="2400" dirty="0">
                <a:solidFill>
                  <a:srgbClr val="FF0000"/>
                </a:solidFill>
              </a:rPr>
              <a:t>célja</a:t>
            </a:r>
            <a:r>
              <a:rPr lang="hu-HU" sz="2400" dirty="0"/>
              <a:t>, hogy előmozdítsa a </a:t>
            </a:r>
            <a:r>
              <a:rPr lang="hu-HU" sz="2400" b="1" dirty="0"/>
              <a:t>tanulás és tanítás minőségbiztosítása fogalmának</a:t>
            </a:r>
            <a:r>
              <a:rPr lang="hu-HU" sz="2400" dirty="0"/>
              <a:t> határokon átnyúló, valamennyi érintett számára egységes </a:t>
            </a:r>
            <a:r>
              <a:rPr lang="hu-HU" sz="2400" dirty="0" smtClean="0"/>
              <a:t>értelmezését.</a:t>
            </a:r>
          </a:p>
          <a:p>
            <a:pPr algn="just"/>
            <a:r>
              <a:rPr lang="hu-HU" sz="2400" dirty="0"/>
              <a:t>Minden minőségbiztosítási tevékenységet két alapvető szándék vezérel: az </a:t>
            </a:r>
            <a:r>
              <a:rPr lang="hu-HU" sz="2400" dirty="0">
                <a:solidFill>
                  <a:srgbClr val="FF0000"/>
                </a:solidFill>
              </a:rPr>
              <a:t>elszámoltathatóság és a jobbítás.</a:t>
            </a:r>
            <a:r>
              <a:rPr lang="hu-HU" sz="2400" dirty="0"/>
              <a:t> A kettő együtt megteremti a bizalmat a felsőoktatási intézmény teljesítménye iránt. A sikeresen megvalósított minőségbiztosítási rendszer olyan információt nyújt, amely mind a felsőoktatási intézmény, mind pedig a nagy-közönség számára megvilágítja az intézményben folyó tevékenység minőségét (elszámoltathatóság), továbbá tanácsokat és ajánlásokat fogalmaz meg azzal kapcsolatban, hogyan lehetne javítani azon, amit végeznek (jobbítás).</a:t>
            </a:r>
          </a:p>
        </p:txBody>
      </p:sp>
    </p:spTree>
    <p:extLst>
      <p:ext uri="{BB962C8B-B14F-4D97-AF65-F5344CB8AC3E}">
        <p14:creationId xmlns:p14="http://schemas.microsoft.com/office/powerpoint/2010/main" val="6808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49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ESG standardok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84130" y="1335116"/>
            <a:ext cx="10815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CÉLOK </a:t>
            </a:r>
            <a:r>
              <a:rPr lang="hu-HU" sz="2400" dirty="0"/>
              <a:t>ÉS ALAPELVEK </a:t>
            </a: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/>
            <a:r>
              <a:rPr lang="hu-HU" sz="2400" dirty="0" smtClean="0"/>
              <a:t>A  </a:t>
            </a:r>
            <a:r>
              <a:rPr lang="hu-HU" sz="2400" dirty="0"/>
              <a:t>standardok és irányelvek az alábbi célok érdekében születtek: </a:t>
            </a:r>
          </a:p>
          <a:p>
            <a:pPr algn="just"/>
            <a:r>
              <a:rPr lang="hu-HU" sz="2400" dirty="0" smtClean="0"/>
              <a:t>Közös </a:t>
            </a:r>
            <a:r>
              <a:rPr lang="hu-HU" sz="2400" dirty="0"/>
              <a:t>keretet teremtenek a </a:t>
            </a:r>
            <a:r>
              <a:rPr lang="hu-HU" sz="2400" b="1" dirty="0"/>
              <a:t>tanulás és tanítás </a:t>
            </a:r>
            <a:r>
              <a:rPr lang="hu-HU" sz="2400" dirty="0"/>
              <a:t>minőségbiztosításához európai, nemzeti és intézményi szinten</a:t>
            </a:r>
            <a:r>
              <a:rPr lang="hu-HU" sz="2400" dirty="0" smtClean="0"/>
              <a:t>.</a:t>
            </a:r>
          </a:p>
          <a:p>
            <a:pPr algn="just"/>
            <a:r>
              <a:rPr lang="hu-HU" sz="2400" dirty="0" smtClean="0"/>
              <a:t>Lehetővé </a:t>
            </a:r>
            <a:r>
              <a:rPr lang="hu-HU" sz="2400" dirty="0"/>
              <a:t>teszik a felsőoktatásban a </a:t>
            </a:r>
            <a:r>
              <a:rPr lang="hu-HU" sz="2400" b="1" dirty="0"/>
              <a:t>minőség megteremtését és javítását </a:t>
            </a:r>
            <a:r>
              <a:rPr lang="hu-HU" sz="2400" dirty="0"/>
              <a:t>az Európai Felsőoktatási Térségben. </a:t>
            </a:r>
            <a:endParaRPr lang="hu-HU" sz="2400" dirty="0" smtClean="0"/>
          </a:p>
          <a:p>
            <a:pPr algn="just"/>
            <a:r>
              <a:rPr lang="hu-HU" sz="2400" dirty="0"/>
              <a:t>T</a:t>
            </a:r>
            <a:r>
              <a:rPr lang="hu-HU" sz="2400" dirty="0" smtClean="0"/>
              <a:t>ámogatják </a:t>
            </a:r>
            <a:r>
              <a:rPr lang="hu-HU" sz="2400" dirty="0"/>
              <a:t>a kölcsönös </a:t>
            </a:r>
            <a:r>
              <a:rPr lang="hu-HU" sz="2400" b="1" dirty="0"/>
              <a:t>bizalmat,</a:t>
            </a:r>
            <a:r>
              <a:rPr lang="hu-HU" sz="2400" dirty="0"/>
              <a:t> ezáltal előmozdítják a kölcsönös </a:t>
            </a:r>
            <a:r>
              <a:rPr lang="hu-HU" sz="2400" b="1" dirty="0"/>
              <a:t>elismerést,</a:t>
            </a:r>
            <a:r>
              <a:rPr lang="hu-HU" sz="2400" dirty="0"/>
              <a:t> valamint erősítik az országon belüli és országok közötti </a:t>
            </a:r>
            <a:r>
              <a:rPr lang="hu-HU" sz="2400" b="1" dirty="0"/>
              <a:t>mobilitást</a:t>
            </a:r>
            <a:r>
              <a:rPr lang="hu-HU" sz="2400" dirty="0" smtClean="0"/>
              <a:t>.</a:t>
            </a:r>
          </a:p>
          <a:p>
            <a:pPr algn="just"/>
            <a:r>
              <a:rPr lang="hu-HU" sz="2400" dirty="0" smtClean="0"/>
              <a:t>Információt </a:t>
            </a:r>
            <a:r>
              <a:rPr lang="hu-HU" sz="2400" dirty="0"/>
              <a:t>nyújtanak az Európai Felsőoktatási Térségben </a:t>
            </a:r>
            <a:r>
              <a:rPr lang="hu-HU" sz="2400" b="1" dirty="0"/>
              <a:t>megvalósuló minőségbiztosításról.</a:t>
            </a:r>
          </a:p>
        </p:txBody>
      </p:sp>
    </p:spTree>
    <p:extLst>
      <p:ext uri="{BB962C8B-B14F-4D97-AF65-F5344CB8AC3E}">
        <p14:creationId xmlns:p14="http://schemas.microsoft.com/office/powerpoint/2010/main" val="12161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49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ESG standardok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943897" y="1778986"/>
            <a:ext cx="108154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Az ESG az EHEA alábbi négy minőségbiztosítási </a:t>
            </a:r>
            <a:r>
              <a:rPr lang="hu-HU" sz="2400" b="1" dirty="0"/>
              <a:t>alapelv</a:t>
            </a:r>
            <a:r>
              <a:rPr lang="hu-HU" sz="2400" dirty="0"/>
              <a:t>ére épül</a:t>
            </a:r>
            <a:r>
              <a:rPr lang="hu-HU" sz="2400" dirty="0" smtClean="0"/>
              <a:t>:</a:t>
            </a:r>
          </a:p>
          <a:p>
            <a:pPr algn="just"/>
            <a:r>
              <a:rPr lang="hu-HU" sz="2400" dirty="0" smtClean="0"/>
              <a:t> </a:t>
            </a:r>
            <a:r>
              <a:rPr lang="hu-HU" sz="2400" dirty="0"/>
              <a:t>A felsőoktatási intézmények elsődleges felelősséggel tartoznak szolgáltatásaik minőségéért és a minőség biztosításáért.</a:t>
            </a:r>
          </a:p>
          <a:p>
            <a:pPr algn="just"/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minőségbiztosítás reagál a felsőoktatási rendszerek, intézmények, képzési programok és hallgatók sokszínűségére.</a:t>
            </a:r>
          </a:p>
          <a:p>
            <a:pPr algn="just"/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minőségbiztosítás támogatja a minőségkultúra fejlődését.</a:t>
            </a:r>
          </a:p>
          <a:p>
            <a:pPr algn="just"/>
            <a:r>
              <a:rPr lang="hu-HU" sz="2400" dirty="0" smtClean="0"/>
              <a:t>A minőségbiztosítás </a:t>
            </a:r>
            <a:r>
              <a:rPr lang="hu-HU" sz="2400" dirty="0"/>
              <a:t>figyelembe veszi a hallgatók, a többi érintett és a </a:t>
            </a:r>
            <a:r>
              <a:rPr lang="hu-HU" sz="2400" dirty="0" smtClean="0"/>
              <a:t>társadalom igényeit </a:t>
            </a:r>
            <a:r>
              <a:rPr lang="hu-HU" sz="2400" dirty="0"/>
              <a:t>és elvárásait.</a:t>
            </a:r>
          </a:p>
        </p:txBody>
      </p:sp>
    </p:spTree>
    <p:extLst>
      <p:ext uri="{BB962C8B-B14F-4D97-AF65-F5344CB8AC3E}">
        <p14:creationId xmlns:p14="http://schemas.microsoft.com/office/powerpoint/2010/main" val="24651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Minőségszemlélet „</a:t>
            </a:r>
            <a:r>
              <a:rPr lang="hu-HU" sz="4000" cap="all" dirty="0" err="1" smtClean="0">
                <a:solidFill>
                  <a:srgbClr val="242F62"/>
                </a:solidFill>
                <a:latin typeface="Trebuchet MS" panose="020B0603020202020204" pitchFamily="34" charset="0"/>
              </a:rPr>
              <a:t>alapELVÁRÁSOK</a:t>
            </a:r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” </a:t>
            </a:r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ellen ható erők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3204825"/>
            <a:ext cx="282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Trebuchet MS" panose="020B0603020202020204" pitchFamily="34" charset="0"/>
              </a:rPr>
              <a:t>Szervezeti kultúra</a:t>
            </a:r>
          </a:p>
          <a:p>
            <a:pPr algn="ctr"/>
            <a:r>
              <a:rPr lang="hu-HU" altLang="hu-HU" sz="2000" dirty="0" smtClean="0">
                <a:latin typeface="Trebuchet MS" panose="020B0603020202020204" pitchFamily="34" charset="0"/>
              </a:rPr>
              <a:t>Charles </a:t>
            </a:r>
            <a:r>
              <a:rPr lang="hu-HU" altLang="hu-HU" sz="2000" dirty="0" err="1" smtClean="0">
                <a:latin typeface="Trebuchet MS" panose="020B0603020202020204" pitchFamily="34" charset="0"/>
              </a:rPr>
              <a:t>Handy</a:t>
            </a:r>
            <a:r>
              <a:rPr lang="hu-HU" altLang="hu-HU" sz="2000" dirty="0" smtClean="0">
                <a:latin typeface="Trebuchet MS" panose="020B0603020202020204" pitchFamily="34" charset="0"/>
              </a:rPr>
              <a:t> szerint</a:t>
            </a:r>
          </a:p>
        </p:txBody>
      </p:sp>
      <p:pic>
        <p:nvPicPr>
          <p:cNvPr id="1028" name="Picture 4" descr="MUNKAHELYI SZOCIALIZÁCIÓ - ppt letölte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24309" r="9156" b="4527"/>
          <a:stretch/>
        </p:blipFill>
        <p:spPr bwMode="auto">
          <a:xfrm>
            <a:off x="2748273" y="1669462"/>
            <a:ext cx="6868510" cy="431060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zis 6"/>
          <p:cNvSpPr/>
          <p:nvPr/>
        </p:nvSpPr>
        <p:spPr>
          <a:xfrm>
            <a:off x="6367749" y="1690689"/>
            <a:ext cx="3249034" cy="2143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3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Minőségszemlélet „</a:t>
            </a:r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alapelvárások” </a:t>
            </a:r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ellen ható erők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91253" y="1519060"/>
            <a:ext cx="956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400" dirty="0" smtClean="0"/>
          </a:p>
          <a:p>
            <a:pPr algn="just"/>
            <a:r>
              <a:rPr lang="hu-HU" sz="2400" dirty="0" smtClean="0">
                <a:latin typeface="Trebuchet MS" panose="020B0603020202020204" pitchFamily="34" charset="0"/>
              </a:rPr>
              <a:t>Szervezeti kultúránk – Charles </a:t>
            </a:r>
            <a:r>
              <a:rPr lang="hu-HU" altLang="hu-HU" sz="2400" dirty="0" err="1" smtClean="0">
                <a:latin typeface="Trebuchet MS" panose="020B0603020202020204" pitchFamily="34" charset="0"/>
              </a:rPr>
              <a:t>Handy</a:t>
            </a:r>
            <a:r>
              <a:rPr lang="hu-HU" altLang="hu-HU" sz="2400" dirty="0" smtClean="0">
                <a:latin typeface="Trebuchet MS" panose="020B0603020202020204" pitchFamily="34" charset="0"/>
              </a:rPr>
              <a:t> szerint: </a:t>
            </a:r>
            <a:r>
              <a:rPr lang="hu-HU" altLang="hu-HU" sz="2400" b="1" dirty="0" smtClean="0">
                <a:latin typeface="Trebuchet MS" panose="020B0603020202020204" pitchFamily="34" charset="0"/>
              </a:rPr>
              <a:t>Szerepkultúra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91253" y="2428378"/>
            <a:ext cx="103360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Trebuchet MS" panose="020B0603020202020204" pitchFamily="34" charset="0"/>
              </a:rPr>
              <a:t>Szerepkultúrában </a:t>
            </a:r>
            <a:r>
              <a:rPr lang="hu-HU" sz="2400" b="1" dirty="0">
                <a:latin typeface="Trebuchet MS" panose="020B0603020202020204" pitchFamily="34" charset="0"/>
              </a:rPr>
              <a:t>a hatalom fő forrása a betöltött pozíció</a:t>
            </a:r>
            <a:r>
              <a:rPr lang="hu-HU" sz="2400" dirty="0">
                <a:latin typeface="Trebuchet MS" panose="020B0603020202020204" pitchFamily="34" charset="0"/>
              </a:rPr>
              <a:t>. </a:t>
            </a:r>
            <a:endParaRPr lang="hu-HU" sz="2400" dirty="0" smtClean="0">
              <a:latin typeface="Trebuchet MS" panose="020B0603020202020204" pitchFamily="34" charset="0"/>
            </a:endParaRPr>
          </a:p>
          <a:p>
            <a:pPr algn="just"/>
            <a:r>
              <a:rPr lang="hu-HU" sz="2400" dirty="0" smtClean="0">
                <a:latin typeface="Trebuchet MS" panose="020B0603020202020204" pitchFamily="34" charset="0"/>
              </a:rPr>
              <a:t>A </a:t>
            </a:r>
            <a:r>
              <a:rPr lang="hu-HU" sz="2400" dirty="0">
                <a:latin typeface="Trebuchet MS" panose="020B0603020202020204" pitchFamily="34" charset="0"/>
              </a:rPr>
              <a:t>szabályozás a legfontosabb, a hangsúly azonban nem az egyénen, hanem a munkacsoporton és a szerepeken, funkciókon van. Ezt a kultúratípust a legjobban a görög oszlopcsarnokokkal lehet szimbolizálni, mert a stabilitás és </a:t>
            </a:r>
            <a:r>
              <a:rPr lang="hu-HU" sz="2400" dirty="0" smtClean="0">
                <a:latin typeface="Trebuchet MS" panose="020B0603020202020204" pitchFamily="34" charset="0"/>
              </a:rPr>
              <a:t>biztonság </a:t>
            </a:r>
            <a:r>
              <a:rPr lang="hu-HU" sz="2400" dirty="0" err="1" smtClean="0">
                <a:latin typeface="Trebuchet MS" panose="020B0603020202020204" pitchFamily="34" charset="0"/>
              </a:rPr>
              <a:t>jellemzi</a:t>
            </a:r>
            <a:r>
              <a:rPr lang="hu-HU" sz="24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hu-HU" sz="2400" dirty="0">
              <a:latin typeface="Trebuchet MS" panose="020B0603020202020204" pitchFamily="34" charset="0"/>
            </a:endParaRPr>
          </a:p>
          <a:p>
            <a:pPr algn="just"/>
            <a:r>
              <a:rPr lang="hu-HU" sz="2400" dirty="0" smtClean="0">
                <a:latin typeface="Trebuchet MS" panose="020B0603020202020204" pitchFamily="34" charset="0"/>
              </a:rPr>
              <a:t>A folyamatok feladatcsoportonként, szerepkörönként meghatározottak. Nem folyamatszemléletű, hanem feladatközpontú a gondolkodás.</a:t>
            </a:r>
            <a:endParaRPr lang="hu-HU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764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Mit szeretne elérni a </a:t>
            </a:r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minőségirányítás</a:t>
            </a:r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?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0960026"/>
              </p:ext>
            </p:extLst>
          </p:nvPr>
        </p:nvGraphicFramePr>
        <p:xfrm>
          <a:off x="1388126" y="1762700"/>
          <a:ext cx="9961546" cy="406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Egyenes összekötő nyíllal 12"/>
          <p:cNvCxnSpPr/>
          <p:nvPr/>
        </p:nvCxnSpPr>
        <p:spPr>
          <a:xfrm>
            <a:off x="3095741" y="1294963"/>
            <a:ext cx="0" cy="19219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1388126" y="3382178"/>
            <a:ext cx="3514380" cy="22804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5001658" y="4891489"/>
            <a:ext cx="2357609" cy="110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7540540" y="4671673"/>
            <a:ext cx="300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MIR elvárás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0959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Szolgáltatás és minőség kapcsolata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86" y="1304925"/>
            <a:ext cx="6338371" cy="4429126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605927" y="3148459"/>
            <a:ext cx="19720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err="1" smtClean="0">
                <a:latin typeface="Trebuchet MS" panose="020B0603020202020204" pitchFamily="34" charset="0"/>
              </a:rPr>
              <a:t>Kano</a:t>
            </a:r>
            <a:r>
              <a:rPr lang="hu-HU" sz="2600" dirty="0" smtClean="0">
                <a:latin typeface="Trebuchet MS" panose="020B0603020202020204" pitchFamily="34" charset="0"/>
              </a:rPr>
              <a:t> modell</a:t>
            </a:r>
            <a:endParaRPr lang="hu-HU" sz="2600" dirty="0">
              <a:latin typeface="Trebuchet MS" panose="020B0603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374847" y="2948404"/>
            <a:ext cx="2346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rebuchet MS" panose="020B0603020202020204" pitchFamily="34" charset="0"/>
              </a:rPr>
              <a:t>Az idő </a:t>
            </a:r>
            <a:r>
              <a:rPr lang="hu-HU" dirty="0" err="1" smtClean="0">
                <a:latin typeface="Trebuchet MS" panose="020B0603020202020204" pitchFamily="34" charset="0"/>
              </a:rPr>
              <a:t>előrehaladtával</a:t>
            </a:r>
            <a:r>
              <a:rPr lang="hu-HU" dirty="0" smtClean="0">
                <a:latin typeface="Trebuchet MS" panose="020B0603020202020204" pitchFamily="34" charset="0"/>
              </a:rPr>
              <a:t> az előző minőséggel kapcsolatos tapasztalat alapelvárás lesz.</a:t>
            </a:r>
            <a:endParaRPr lang="hu-H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4072" y="197516"/>
            <a:ext cx="10515600" cy="102033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Hogyan auditálunk?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4294967295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745433" y="1746188"/>
            <a:ext cx="10687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/>
              <a:t>Audit: </a:t>
            </a:r>
            <a:r>
              <a:rPr lang="hu-HU" sz="2400" b="1" dirty="0" smtClean="0"/>
              <a:t>Módszeres</a:t>
            </a:r>
            <a:r>
              <a:rPr lang="hu-HU" sz="2400" dirty="0" smtClean="0"/>
              <a:t>, </a:t>
            </a:r>
            <a:r>
              <a:rPr lang="hu-HU" sz="2400" b="1" dirty="0" smtClean="0"/>
              <a:t>független</a:t>
            </a:r>
            <a:r>
              <a:rPr lang="hu-HU" sz="2400" dirty="0" smtClean="0"/>
              <a:t> és </a:t>
            </a:r>
            <a:r>
              <a:rPr lang="hu-HU" sz="2400" b="1" dirty="0" smtClean="0"/>
              <a:t>dokumentált</a:t>
            </a:r>
            <a:r>
              <a:rPr lang="hu-HU" sz="2400" dirty="0" smtClean="0"/>
              <a:t> folyamat </a:t>
            </a:r>
            <a:r>
              <a:rPr lang="hu-HU" sz="2400" dirty="0" smtClean="0">
                <a:solidFill>
                  <a:srgbClr val="FF0000"/>
                </a:solidFill>
              </a:rPr>
              <a:t>objektív</a:t>
            </a:r>
            <a:r>
              <a:rPr lang="hu-HU" sz="2400" dirty="0" smtClean="0"/>
              <a:t> bizonyíték megszerzésére és objektív értékelésére annak meghatározására, hogy az auditkritériumok milyen mértékben teljesülnek.</a:t>
            </a:r>
          </a:p>
          <a:p>
            <a:pPr algn="just"/>
            <a:endParaRPr lang="hu-HU" sz="2400" b="1" dirty="0"/>
          </a:p>
          <a:p>
            <a:pPr algn="just"/>
            <a:r>
              <a:rPr lang="hu-HU" sz="2400" b="1" dirty="0" smtClean="0">
                <a:solidFill>
                  <a:srgbClr val="FF0000"/>
                </a:solidFill>
              </a:rPr>
              <a:t>Auditkritérium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/>
              <a:t>Hivatkozási alapként használt követelmények összessége, amellyel az objektív bizonyítékot összehasonlítják. – gyakran ez hiányzik….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b="1" dirty="0" smtClean="0"/>
              <a:t>Auditbizonyíték</a:t>
            </a:r>
            <a:r>
              <a:rPr lang="hu-HU" sz="2400" dirty="0" smtClean="0"/>
              <a:t>: az auditkritériumokra vonatkozó és igazolható feljegyzések, ténymegállapítások vagy egyéb információk.</a:t>
            </a:r>
          </a:p>
        </p:txBody>
      </p:sp>
    </p:spTree>
    <p:extLst>
      <p:ext uri="{BB962C8B-B14F-4D97-AF65-F5344CB8AC3E}">
        <p14:creationId xmlns:p14="http://schemas.microsoft.com/office/powerpoint/2010/main" val="37061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4072" y="197516"/>
            <a:ext cx="10515600" cy="102033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Hogyan auditálunk?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4294967295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7726" t="28954" r="18125" b="15360"/>
          <a:stretch/>
        </p:blipFill>
        <p:spPr>
          <a:xfrm>
            <a:off x="985420" y="1311654"/>
            <a:ext cx="10212903" cy="4522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Ellipszis 7"/>
          <p:cNvSpPr/>
          <p:nvPr/>
        </p:nvSpPr>
        <p:spPr>
          <a:xfrm>
            <a:off x="1384405" y="1966024"/>
            <a:ext cx="4707466" cy="1710266"/>
          </a:xfrm>
          <a:prstGeom prst="ellipse">
            <a:avLst/>
          </a:prstGeom>
          <a:noFill/>
          <a:ln w="57150">
            <a:solidFill>
              <a:srgbClr val="E3D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214533" y="2557270"/>
            <a:ext cx="3433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MAB</a:t>
            </a:r>
            <a:r>
              <a:rPr lang="hu-HU" dirty="0" smtClean="0"/>
              <a:t> jelentés:</a:t>
            </a:r>
            <a:endParaRPr lang="hu-HU" dirty="0"/>
          </a:p>
          <a:p>
            <a:r>
              <a:rPr lang="hu-HU" dirty="0"/>
              <a:t>Az ESG 1.3. sztenderdnek az integrált intézmény minőségirányítási rendszerben egyértelműbb, és hangsúlyosabb megjelenítése, a kari feladatkörök rögzítésével. </a:t>
            </a:r>
          </a:p>
        </p:txBody>
      </p:sp>
    </p:spTree>
    <p:extLst>
      <p:ext uri="{BB962C8B-B14F-4D97-AF65-F5344CB8AC3E}">
        <p14:creationId xmlns:p14="http://schemas.microsoft.com/office/powerpoint/2010/main" val="10342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cap="all" dirty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 A MINŐSÉG?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7" y="1602742"/>
            <a:ext cx="5157787" cy="696912"/>
          </a:xfrm>
        </p:spPr>
        <p:txBody>
          <a:bodyPr>
            <a:normAutofit fontScale="25000" lnSpcReduction="20000"/>
          </a:bodyPr>
          <a:lstStyle/>
          <a:p>
            <a:endParaRPr lang="hu-HU" altLang="hu-HU" dirty="0" smtClean="0">
              <a:solidFill>
                <a:srgbClr val="FF33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hu-HU" altLang="hu-HU" dirty="0">
              <a:solidFill>
                <a:srgbClr val="FF33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altLang="hu-HU" sz="9600" dirty="0" smtClean="0">
                <a:solidFill>
                  <a:srgbClr val="FF33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MSZ </a:t>
            </a:r>
            <a:r>
              <a:rPr lang="hu-HU" altLang="hu-HU" sz="9600" dirty="0">
                <a:solidFill>
                  <a:srgbClr val="FF33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EN ISO 9000:2015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6" y="2343627"/>
            <a:ext cx="5157787" cy="3444876"/>
          </a:xfrm>
          <a:solidFill>
            <a:srgbClr val="E3D496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0" indent="0" algn="ctr">
              <a:buNone/>
              <a:defRPr/>
            </a:pPr>
            <a:endParaRPr lang="hu-HU" altLang="hu-HU" dirty="0" smtClean="0">
              <a:solidFill>
                <a:srgbClr val="242F6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  <a:defRPr/>
            </a:pPr>
            <a:r>
              <a:rPr lang="hu-HU" altLang="hu-HU" sz="2600" dirty="0" smtClean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MINŐSÉG</a:t>
            </a:r>
            <a:endParaRPr lang="hu-HU" altLang="hu-HU" sz="2600" dirty="0">
              <a:solidFill>
                <a:srgbClr val="242F6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hu-HU" altLang="hu-HU" sz="2600" cap="all" dirty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Annak mértéke, hogy egy objektum* saját jellemzőinek egy csoportja mennyire teljesíti a követelményeket.</a:t>
            </a:r>
          </a:p>
          <a:p>
            <a:pPr lvl="0" algn="just">
              <a:defRPr/>
            </a:pPr>
            <a:endParaRPr lang="hu-HU" altLang="hu-HU" sz="1800" dirty="0">
              <a:solidFill>
                <a:srgbClr val="242F6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hu-HU" altLang="hu-HU" sz="1600" dirty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*objektum:</a:t>
            </a:r>
          </a:p>
          <a:p>
            <a:pPr marL="0" lvl="0" indent="0" algn="just">
              <a:buNone/>
              <a:defRPr/>
            </a:pPr>
            <a:r>
              <a:rPr lang="hu-HU" altLang="hu-HU" sz="1600" dirty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valami, ami érzékelhető vagy elképzelhető</a:t>
            </a:r>
          </a:p>
          <a:p>
            <a:pPr marL="0" lvl="0" indent="0" algn="just">
              <a:buNone/>
              <a:defRPr/>
            </a:pPr>
            <a:r>
              <a:rPr lang="hu-HU" altLang="hu-HU" sz="1600" dirty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Pl.: motor (anyagi), projektterv (nem anyagi), szervezet jövőbeli állapota (elképzelt).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091872" y="1646715"/>
            <a:ext cx="5183188" cy="696912"/>
          </a:xfrm>
        </p:spPr>
        <p:txBody>
          <a:bodyPr>
            <a:normAutofit fontScale="25000" lnSpcReduction="20000"/>
          </a:bodyPr>
          <a:lstStyle/>
          <a:p>
            <a:endParaRPr lang="hu-HU" dirty="0" smtClean="0">
              <a:latin typeface="Trebuchet MS" panose="020B0603020202020204" pitchFamily="34" charset="0"/>
            </a:endParaRPr>
          </a:p>
          <a:p>
            <a:endParaRPr lang="hu-HU" dirty="0">
              <a:latin typeface="Trebuchet MS" panose="020B0603020202020204" pitchFamily="34" charset="0"/>
            </a:endParaRPr>
          </a:p>
          <a:p>
            <a:pPr algn="ctr"/>
            <a:r>
              <a:rPr lang="hu-HU" sz="9600" b="0" dirty="0" smtClean="0">
                <a:latin typeface="Trebuchet MS" panose="020B0603020202020204" pitchFamily="34" charset="0"/>
              </a:rPr>
              <a:t>JOSEPH </a:t>
            </a:r>
            <a:r>
              <a:rPr lang="hu-HU" sz="9600" b="0" dirty="0">
                <a:latin typeface="Trebuchet MS" panose="020B0603020202020204" pitchFamily="34" charset="0"/>
              </a:rPr>
              <a:t>MOSES </a:t>
            </a:r>
            <a:r>
              <a:rPr lang="hu-HU" sz="9600" b="0" dirty="0" smtClean="0">
                <a:latin typeface="Trebuchet MS" panose="020B0603020202020204" pitchFamily="34" charset="0"/>
              </a:rPr>
              <a:t>JURAN</a:t>
            </a:r>
            <a:endParaRPr lang="hu-HU" sz="9600" b="0" dirty="0">
              <a:latin typeface="Trebuchet MS" panose="020B0603020202020204" pitchFamily="34" charset="0"/>
            </a:endParaRP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343628"/>
            <a:ext cx="5183188" cy="3444875"/>
          </a:xfrm>
          <a:solidFill>
            <a:srgbClr val="E3D496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hu-HU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Trebuchet MS" panose="020B0603020202020204" pitchFamily="34" charset="0"/>
              </a:rPr>
              <a:t>"</a:t>
            </a:r>
            <a:r>
              <a:rPr lang="hu-HU" dirty="0">
                <a:latin typeface="Trebuchet MS" panose="020B0603020202020204" pitchFamily="34" charset="0"/>
              </a:rPr>
              <a:t>A MINŐSÉG MEGFELELÉS A FELHASZNÁLÓ IGÉNYEINEK." </a:t>
            </a:r>
          </a:p>
          <a:p>
            <a:pPr marL="0" indent="0" algn="ctr">
              <a:buNone/>
            </a:pPr>
            <a:endParaRPr lang="hu-HU" dirty="0">
              <a:latin typeface="Trebuchet MS" panose="020B0603020202020204" pitchFamily="34" charset="0"/>
            </a:endParaRPr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4072" y="178256"/>
            <a:ext cx="10515600" cy="102033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Hogyan auditálunk?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4294967295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713048" y="1413279"/>
            <a:ext cx="108016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/>
              <a:t>I. ESG standard: </a:t>
            </a:r>
          </a:p>
          <a:p>
            <a:r>
              <a:rPr lang="hu-HU" sz="2200" b="1" dirty="0"/>
              <a:t>1.2 A képzési programok kialakítása és jóváhagyása</a:t>
            </a:r>
            <a:endParaRPr lang="hu-HU" sz="2200" dirty="0"/>
          </a:p>
          <a:p>
            <a:r>
              <a:rPr lang="hu-HU" sz="2200" b="1" dirty="0"/>
              <a:t>Tantárgyleírások frissítése, naprakész szakirodalmi lista kiválasztásának </a:t>
            </a:r>
            <a:r>
              <a:rPr lang="hu-HU" sz="2200" b="1" dirty="0" smtClean="0">
                <a:solidFill>
                  <a:srgbClr val="FF0000"/>
                </a:solidFill>
              </a:rPr>
              <a:t>kritériumai </a:t>
            </a:r>
            <a:r>
              <a:rPr lang="hu-HU" sz="2200" dirty="0" smtClean="0"/>
              <a:t>(ami </a:t>
            </a:r>
            <a:r>
              <a:rPr lang="hu-HU" sz="2200" dirty="0"/>
              <a:t>alapján objektív döntést hozunk</a:t>
            </a:r>
            <a:r>
              <a:rPr lang="hu-HU" sz="2200" dirty="0" smtClean="0"/>
              <a:t>)</a:t>
            </a:r>
            <a:r>
              <a:rPr lang="hu-HU" sz="2200" b="1" dirty="0"/>
              <a:t>.</a:t>
            </a:r>
            <a:endParaRPr lang="hu-HU" sz="2200" b="1" dirty="0" smtClean="0"/>
          </a:p>
          <a:p>
            <a:r>
              <a:rPr lang="hu-HU" sz="2200" dirty="0" smtClean="0"/>
              <a:t>Kiválasztási kritérium lehet </a:t>
            </a:r>
            <a:r>
              <a:rPr lang="hu-HU" sz="2200" dirty="0" err="1" smtClean="0"/>
              <a:t>pl</a:t>
            </a:r>
            <a:r>
              <a:rPr lang="hu-HU" sz="22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Kar/tantárgy oktatójának új jegyzete,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X folyóirat, társaság által megjelent x időn belüli közleménye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Y oktatói megbeszélés keretében konszenzus alapján meghozott döntés (dokumentált), stb.</a:t>
            </a:r>
          </a:p>
        </p:txBody>
      </p:sp>
      <p:sp>
        <p:nvSpPr>
          <p:cNvPr id="3" name="Téglalap 2"/>
          <p:cNvSpPr/>
          <p:nvPr/>
        </p:nvSpPr>
        <p:spPr>
          <a:xfrm>
            <a:off x="447884" y="4774656"/>
            <a:ext cx="11287976" cy="92333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dirty="0"/>
              <a:t>A szakirodalom kiválasztásának elsődleges szempontja a </a:t>
            </a:r>
            <a:r>
              <a:rPr lang="hu-HU" b="1" dirty="0"/>
              <a:t>legfrissebb</a:t>
            </a:r>
            <a:r>
              <a:rPr lang="hu-HU" dirty="0"/>
              <a:t> és </a:t>
            </a:r>
            <a:r>
              <a:rPr lang="hu-HU" b="1" dirty="0"/>
              <a:t>leginkább előremutató </a:t>
            </a:r>
            <a:r>
              <a:rPr lang="hu-HU" dirty="0"/>
              <a:t>irodalmat kiajánlani a hallgatóknak, e szempontnak megfelelően szemeszterenként módosítják az oktatók a tematika kötelező és felhasznált irodalmát</a:t>
            </a:r>
            <a:r>
              <a:rPr lang="hu-HU" dirty="0" smtClean="0"/>
              <a:t>. – Válasz a belső auditon.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60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4072" y="197516"/>
            <a:ext cx="10515600" cy="102033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Hogyan auditálunk?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7713" y="6134735"/>
            <a:ext cx="5616575" cy="720000"/>
          </a:xfrm>
        </p:spPr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4294967295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718543" y="1552632"/>
            <a:ext cx="107466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Kritérium (ez alapján döntünk):</a:t>
            </a:r>
          </a:p>
          <a:p>
            <a:pPr algn="just"/>
            <a:endParaRPr lang="hu-HU" sz="2000" dirty="0" smtClean="0"/>
          </a:p>
          <a:p>
            <a:pPr algn="just"/>
            <a:r>
              <a:rPr lang="hu-HU" sz="2000" dirty="0"/>
              <a:t>Doktori Szabályzat 5. § [Komplex vizsga] </a:t>
            </a:r>
            <a:endParaRPr lang="hu-HU" sz="2000" dirty="0" smtClean="0"/>
          </a:p>
          <a:p>
            <a:pPr algn="just"/>
            <a:r>
              <a:rPr lang="hu-HU" sz="2000" dirty="0" smtClean="0"/>
              <a:t>(</a:t>
            </a:r>
            <a:r>
              <a:rPr lang="hu-HU" sz="2000" dirty="0"/>
              <a:t>2) Minden Doktori Iskola meghatározza a képzésüket 2020. szeptember 1. után </a:t>
            </a:r>
          </a:p>
          <a:p>
            <a:pPr algn="just"/>
            <a:r>
              <a:rPr lang="hu-HU" sz="2000" dirty="0"/>
              <a:t>megkezdő hallgatói által választható </a:t>
            </a:r>
            <a:r>
              <a:rPr lang="hu-HU" sz="2000" b="1" dirty="0"/>
              <a:t>fő- és melléktárgyakat</a:t>
            </a:r>
            <a:r>
              <a:rPr lang="hu-HU" sz="2000" dirty="0"/>
              <a:t>, azok pontos </a:t>
            </a:r>
            <a:r>
              <a:rPr lang="hu-HU" sz="2000" b="1" dirty="0"/>
              <a:t>tananyagát</a:t>
            </a:r>
            <a:r>
              <a:rPr lang="hu-HU" sz="2000" dirty="0"/>
              <a:t>, </a:t>
            </a:r>
          </a:p>
          <a:p>
            <a:pPr algn="just"/>
            <a:r>
              <a:rPr lang="hu-HU" sz="2000" b="1" dirty="0"/>
              <a:t>vizsgatételeit</a:t>
            </a:r>
            <a:r>
              <a:rPr lang="hu-HU" sz="2000" dirty="0"/>
              <a:t>, a felkészüléshez</a:t>
            </a:r>
            <a:r>
              <a:rPr lang="hu-HU" sz="2000" b="1" dirty="0"/>
              <a:t> ajánlott szakirodalmat </a:t>
            </a:r>
            <a:r>
              <a:rPr lang="hu-HU" sz="2000" dirty="0"/>
              <a:t>és a tárgy elsajátításához </a:t>
            </a:r>
          </a:p>
          <a:p>
            <a:pPr algn="just"/>
            <a:r>
              <a:rPr lang="hu-HU" sz="2000" b="1" dirty="0"/>
              <a:t>ajánlott kurzusok</a:t>
            </a:r>
            <a:r>
              <a:rPr lang="hu-HU" sz="2000" dirty="0"/>
              <a:t> körét</a:t>
            </a:r>
            <a:r>
              <a:rPr lang="hu-HU" sz="2000" dirty="0" smtClean="0"/>
              <a:t>.</a:t>
            </a:r>
          </a:p>
          <a:p>
            <a:pPr algn="just"/>
            <a:endParaRPr lang="hu-HU" sz="2000" dirty="0" smtClean="0"/>
          </a:p>
          <a:p>
            <a:pPr algn="just"/>
            <a:endParaRPr lang="hu-HU" sz="2000" dirty="0" smtClean="0"/>
          </a:p>
          <a:p>
            <a:pPr algn="just"/>
            <a:r>
              <a:rPr lang="hu-HU" dirty="0">
                <a:solidFill>
                  <a:srgbClr val="002060"/>
                </a:solidFill>
                <a:hlinkClick r:id="rId3"/>
              </a:rPr>
              <a:t>https://semmelweis.hu/phd/files/2020/07/Komplex-vizsga-f%C5%91t%C3%A1rgy_PhD-szig.-</a:t>
            </a:r>
            <a:r>
              <a:rPr lang="hu-HU" dirty="0" smtClean="0">
                <a:solidFill>
                  <a:srgbClr val="002060"/>
                </a:solidFill>
                <a:hlinkClick r:id="rId3"/>
              </a:rPr>
              <a:t>pszichi%C3%A1tria-t%C3%A9telsor.pdf</a:t>
            </a:r>
            <a:endParaRPr lang="hu-HU" dirty="0" smtClean="0">
              <a:solidFill>
                <a:srgbClr val="002060"/>
              </a:solidFill>
            </a:endParaRPr>
          </a:p>
          <a:p>
            <a:pPr algn="just"/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semmelweis.hu/phd/files/2020/07/Komplex-vizsga_Eg%C3%A9szs%C3%A9gtudom%C3%A1nyok-f%C5%91t%C3%A1rgy-t%C3%A9telsor-meg%C3%BAj%C3%ADt%C3%A1s-UPP-2019-06-27gyzs.pdf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888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4072" y="197516"/>
            <a:ext cx="10515600" cy="102033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Hogyan auditálunk?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7713" y="6134735"/>
            <a:ext cx="5616575" cy="720000"/>
          </a:xfrm>
        </p:spPr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4294967295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t="39879" r="26756" b="4220"/>
          <a:stretch/>
        </p:blipFill>
        <p:spPr>
          <a:xfrm>
            <a:off x="438378" y="1217846"/>
            <a:ext cx="11342674" cy="46643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36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4072" y="197516"/>
            <a:ext cx="10515600" cy="102033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Feladatok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7713" y="6134735"/>
            <a:ext cx="5616575" cy="720000"/>
          </a:xfrm>
        </p:spPr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4294967295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68991" y="1883391"/>
            <a:ext cx="10380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2023. Január 29-ig a MAB monitoreljárás keretében intézkedéseket elküldeni az akkreditáció fenntartásához.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 smtClean="0"/>
              <a:t>A válaszok kereteit elkészítem, a szakmai tartalmak megválaszolására felelősök kiválasztása.</a:t>
            </a:r>
          </a:p>
          <a:p>
            <a:pPr marL="342900" indent="-342900">
              <a:buAutoNum type="arabicPeriod"/>
            </a:pPr>
            <a:r>
              <a:rPr lang="hu-HU" dirty="0" smtClean="0"/>
              <a:t>Határidők, megbeszélések?</a:t>
            </a:r>
          </a:p>
          <a:p>
            <a:pPr marL="342900" indent="-342900">
              <a:buAutoNum type="arabicPeriod"/>
            </a:pPr>
            <a:r>
              <a:rPr lang="hu-HU" dirty="0" smtClean="0"/>
              <a:t>Összefoglalás</a:t>
            </a:r>
          </a:p>
          <a:p>
            <a:pPr marL="342900" indent="-342900">
              <a:buAutoNum type="arabicPeriod"/>
            </a:pPr>
            <a:r>
              <a:rPr lang="hu-HU" dirty="0" smtClean="0"/>
              <a:t>Végső verzió – legkésőbb január 25.</a:t>
            </a:r>
          </a:p>
          <a:p>
            <a:pPr marL="342900" indent="-342900">
              <a:buAutoNum type="arabicPeriod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25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1715337" y="3080718"/>
            <a:ext cx="9144000" cy="878875"/>
          </a:xfrm>
        </p:spPr>
        <p:txBody>
          <a:bodyPr/>
          <a:lstStyle/>
          <a:p>
            <a:r>
              <a:rPr lang="hu-H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Köszönöm a figyelmet!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422635" y="5385537"/>
            <a:ext cx="258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94082"/>
            <a:ext cx="10515600" cy="8209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Minőség vagy megfelelőség?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3283585" y="6200835"/>
            <a:ext cx="5616575" cy="720000"/>
          </a:xfrm>
        </p:spPr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graphicFrame>
        <p:nvGraphicFramePr>
          <p:cNvPr id="6" name="Táblázat 4">
            <a:extLst>
              <a:ext uri="{FF2B5EF4-FFF2-40B4-BE49-F238E27FC236}">
                <a16:creationId xmlns:a16="http://schemas.microsoft.com/office/drawing/2014/main" id="{F610463B-E583-4490-B288-EE69ECB64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26997"/>
              </p:ext>
            </p:extLst>
          </p:nvPr>
        </p:nvGraphicFramePr>
        <p:xfrm>
          <a:off x="506776" y="1641512"/>
          <a:ext cx="11131042" cy="3977090"/>
        </p:xfrm>
        <a:graphic>
          <a:graphicData uri="http://schemas.openxmlformats.org/drawingml/2006/table">
            <a:tbl>
              <a:tblPr firstRow="1" bandRow="1"/>
              <a:tblGrid>
                <a:gridCol w="5565521">
                  <a:extLst>
                    <a:ext uri="{9D8B030D-6E8A-4147-A177-3AD203B41FA5}">
                      <a16:colId xmlns:a16="http://schemas.microsoft.com/office/drawing/2014/main" val="529849197"/>
                    </a:ext>
                  </a:extLst>
                </a:gridCol>
                <a:gridCol w="5565521">
                  <a:extLst>
                    <a:ext uri="{9D8B030D-6E8A-4147-A177-3AD203B41FA5}">
                      <a16:colId xmlns:a16="http://schemas.microsoft.com/office/drawing/2014/main" val="2552777754"/>
                    </a:ext>
                  </a:extLst>
                </a:gridCol>
              </a:tblGrid>
              <a:tr h="59018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800" dirty="0">
                          <a:solidFill>
                            <a:srgbClr val="264796"/>
                          </a:solidFill>
                          <a:latin typeface="+mn-lt"/>
                        </a:rPr>
                        <a:t>Minőség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800" dirty="0">
                          <a:solidFill>
                            <a:srgbClr val="264796"/>
                          </a:solidFill>
                          <a:latin typeface="+mn-lt"/>
                        </a:rPr>
                        <a:t>Megfelelőség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342273"/>
                  </a:ext>
                </a:extLst>
              </a:tr>
              <a:tr h="203285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u="sng" dirty="0">
                          <a:solidFill>
                            <a:srgbClr val="264796"/>
                          </a:solidFill>
                          <a:latin typeface="+mn-lt"/>
                        </a:rPr>
                        <a:t>Nehezen értelmezhető egyértelműen</a:t>
                      </a:r>
                      <a:r>
                        <a:rPr lang="hu-HU" sz="1600" dirty="0">
                          <a:solidFill>
                            <a:srgbClr val="264796"/>
                          </a:solidFill>
                          <a:latin typeface="+mn-lt"/>
                        </a:rPr>
                        <a:t>, mert függ a tudomány aktuális állásától, a minősítő személytől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>
                        <a:buAutoNum type="arabicPeriod"/>
                      </a:pPr>
                      <a:r>
                        <a:rPr lang="hu-HU" sz="1600" dirty="0">
                          <a:solidFill>
                            <a:srgbClr val="264796"/>
                          </a:solidFill>
                          <a:latin typeface="+mn-lt"/>
                        </a:rPr>
                        <a:t>Termék/Rendszer/Tevékenység mérhető, megfigyelhető tulajdonságainak meghatározása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hu-HU" sz="1600" dirty="0">
                          <a:solidFill>
                            <a:srgbClr val="264796"/>
                          </a:solidFill>
                          <a:latin typeface="+mn-lt"/>
                        </a:rPr>
                        <a:t>Követelmények megfogalmazása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hu-HU" sz="1600" dirty="0">
                          <a:solidFill>
                            <a:srgbClr val="264796"/>
                          </a:solidFill>
                          <a:latin typeface="+mn-lt"/>
                        </a:rPr>
                        <a:t>Annak  megállapítása, hogy a követelményt kielégíti-e a termék/tevékenység…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55017"/>
                  </a:ext>
                </a:extLst>
              </a:tr>
              <a:tr h="76386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dirty="0">
                          <a:solidFill>
                            <a:srgbClr val="264796"/>
                          </a:solidFill>
                          <a:latin typeface="+mn-lt"/>
                        </a:rPr>
                        <a:t>Viszonylagos és </a:t>
                      </a:r>
                      <a:r>
                        <a:rPr lang="hu-HU" sz="1600" b="1" u="sng" dirty="0">
                          <a:solidFill>
                            <a:srgbClr val="264796"/>
                          </a:solidFill>
                          <a:latin typeface="+mn-lt"/>
                        </a:rPr>
                        <a:t>szubjektív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u="sng" dirty="0">
                          <a:solidFill>
                            <a:srgbClr val="264796"/>
                          </a:solidFill>
                          <a:latin typeface="+mn-lt"/>
                        </a:rPr>
                        <a:t>Objektív</a:t>
                      </a:r>
                      <a:r>
                        <a:rPr lang="hu-HU" sz="1600" u="sng" dirty="0">
                          <a:solidFill>
                            <a:srgbClr val="264796"/>
                          </a:solidFill>
                          <a:latin typeface="+mn-lt"/>
                        </a:rPr>
                        <a:t> </a:t>
                      </a:r>
                      <a:r>
                        <a:rPr lang="hu-HU" sz="1600" dirty="0">
                          <a:solidFill>
                            <a:srgbClr val="264796"/>
                          </a:solidFill>
                          <a:latin typeface="+mn-lt"/>
                        </a:rPr>
                        <a:t>(jól megfogalmazott tulajdonságok és követelmények)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989938"/>
                  </a:ext>
                </a:extLst>
              </a:tr>
              <a:tr h="59018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dirty="0">
                          <a:solidFill>
                            <a:srgbClr val="264796"/>
                          </a:solidFill>
                          <a:latin typeface="+mn-lt"/>
                        </a:rPr>
                        <a:t>Közvetlenül nem, vagy csak </a:t>
                      </a:r>
                      <a:r>
                        <a:rPr lang="hu-HU" sz="1600" b="1" u="sng" dirty="0">
                          <a:solidFill>
                            <a:srgbClr val="264796"/>
                          </a:solidFill>
                          <a:latin typeface="+mn-lt"/>
                        </a:rPr>
                        <a:t>nehezen mérhető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u="sng" dirty="0">
                          <a:solidFill>
                            <a:srgbClr val="264796"/>
                          </a:solidFill>
                          <a:latin typeface="+mn-lt"/>
                        </a:rPr>
                        <a:t>Egyértelmű</a:t>
                      </a:r>
                      <a:r>
                        <a:rPr lang="hu-HU" sz="1600" u="sng" dirty="0">
                          <a:solidFill>
                            <a:srgbClr val="264796"/>
                          </a:solidFill>
                          <a:latin typeface="+mn-lt"/>
                        </a:rPr>
                        <a:t>, </a:t>
                      </a:r>
                      <a:r>
                        <a:rPr lang="hu-HU" sz="1600" b="1" u="sng" dirty="0">
                          <a:solidFill>
                            <a:srgbClr val="264796"/>
                          </a:solidFill>
                          <a:latin typeface="+mn-lt"/>
                        </a:rPr>
                        <a:t>vizsgálható</a:t>
                      </a:r>
                      <a:r>
                        <a:rPr lang="hu-HU" sz="1600" u="sng" dirty="0">
                          <a:solidFill>
                            <a:srgbClr val="264796"/>
                          </a:solidFill>
                          <a:latin typeface="+mn-lt"/>
                        </a:rPr>
                        <a:t>, </a:t>
                      </a:r>
                      <a:r>
                        <a:rPr lang="hu-HU" sz="1600" b="1" u="sng" dirty="0">
                          <a:solidFill>
                            <a:srgbClr val="264796"/>
                          </a:solidFill>
                          <a:latin typeface="+mn-lt"/>
                        </a:rPr>
                        <a:t>mérhető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7048"/>
                  </a:ext>
                </a:extLst>
              </a:tr>
            </a:tbl>
          </a:graphicData>
        </a:graphic>
      </p:graphicFrame>
      <p:sp>
        <p:nvSpPr>
          <p:cNvPr id="8" name="Nyíl: balra-jobbra mutató 7">
            <a:extLst>
              <a:ext uri="{FF2B5EF4-FFF2-40B4-BE49-F238E27FC236}">
                <a16:creationId xmlns:a16="http://schemas.microsoft.com/office/drawing/2014/main" id="{2BF0C685-6911-4F4E-A244-72A893AB0004}"/>
              </a:ext>
            </a:extLst>
          </p:cNvPr>
          <p:cNvSpPr/>
          <p:nvPr/>
        </p:nvSpPr>
        <p:spPr>
          <a:xfrm>
            <a:off x="5781949" y="1742138"/>
            <a:ext cx="580696" cy="397952"/>
          </a:xfrm>
          <a:prstGeom prst="leftRightArrow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Nyíl: lefelé mutató 4">
            <a:extLst>
              <a:ext uri="{FF2B5EF4-FFF2-40B4-BE49-F238E27FC236}">
                <a16:creationId xmlns:a16="http://schemas.microsoft.com/office/drawing/2014/main" id="{7B7E5EA7-1349-4479-BA9B-219EC82DFBDC}"/>
              </a:ext>
            </a:extLst>
          </p:cNvPr>
          <p:cNvSpPr/>
          <p:nvPr/>
        </p:nvSpPr>
        <p:spPr>
          <a:xfrm>
            <a:off x="3313904" y="3948012"/>
            <a:ext cx="405716" cy="317172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Nyíl: lefelé mutató 4">
            <a:extLst>
              <a:ext uri="{FF2B5EF4-FFF2-40B4-BE49-F238E27FC236}">
                <a16:creationId xmlns:a16="http://schemas.microsoft.com/office/drawing/2014/main" id="{7B7E5EA7-1349-4479-BA9B-219EC82DFBDC}"/>
              </a:ext>
            </a:extLst>
          </p:cNvPr>
          <p:cNvSpPr/>
          <p:nvPr/>
        </p:nvSpPr>
        <p:spPr>
          <a:xfrm>
            <a:off x="8697302" y="3948012"/>
            <a:ext cx="405716" cy="317172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7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43092"/>
            <a:ext cx="10515600" cy="9017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altLang="hu-HU" sz="4000" cap="all" dirty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Minőségirányítási </a:t>
            </a:r>
            <a:r>
              <a:rPr lang="hu-HU" alt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rendszer (</a:t>
            </a:r>
            <a:r>
              <a:rPr lang="hu-HU" altLang="hu-HU" sz="4000" cap="all" dirty="0" err="1" smtClean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mir</a:t>
            </a:r>
            <a:r>
              <a:rPr lang="hu-HU" alt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endParaRPr lang="hu-HU" sz="4000" cap="all" dirty="0">
              <a:solidFill>
                <a:srgbClr val="242F6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250800" y="3931580"/>
            <a:ext cx="3197802" cy="1818670"/>
          </a:xfrm>
          <a:prstGeom prst="roundRect">
            <a:avLst/>
          </a:prstGeom>
          <a:solidFill>
            <a:srgbClr val="E3D496"/>
          </a:solidFill>
          <a:ln>
            <a:solidFill>
              <a:srgbClr val="E3D496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26479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F6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FOLYAMAT</a:t>
            </a:r>
            <a:endParaRPr kumimoji="0" lang="hu-HU" altLang="hu-HU" sz="4100" b="1" i="0" u="none" strike="noStrike" kern="1200" cap="none" spc="0" normalizeH="0" baseline="0" noProof="0" dirty="0">
              <a:ln>
                <a:noFill/>
              </a:ln>
              <a:solidFill>
                <a:srgbClr val="242F6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48232" y="1524459"/>
            <a:ext cx="412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rebuchet MS" panose="020B0603020202020204" pitchFamily="34" charset="0"/>
              </a:rPr>
              <a:t>Rendszerszintű felelősség</a:t>
            </a:r>
            <a:endParaRPr lang="hu-HU" b="1" dirty="0">
              <a:latin typeface="Trebuchet MS" panose="020B0603020202020204" pitchFamily="34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5607385" y="2045971"/>
            <a:ext cx="484632" cy="106708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838200" y="5543550"/>
            <a:ext cx="291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rebuchet MS" panose="020B0603020202020204" pitchFamily="34" charset="0"/>
              </a:rPr>
              <a:t>Szakmai felelősség</a:t>
            </a:r>
            <a:endParaRPr lang="hu-HU" b="1" dirty="0">
              <a:latin typeface="Trebuchet MS" panose="020B0603020202020204" pitchFamily="34" charset="0"/>
            </a:endParaRPr>
          </a:p>
        </p:txBody>
      </p:sp>
      <p:sp>
        <p:nvSpPr>
          <p:cNvPr id="12" name="Lefelé nyíl 11"/>
          <p:cNvSpPr/>
          <p:nvPr/>
        </p:nvSpPr>
        <p:spPr>
          <a:xfrm rot="10800000">
            <a:off x="2050900" y="434328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 rot="10800000">
            <a:off x="9242275" y="425756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8029575" y="5375831"/>
            <a:ext cx="291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rebuchet MS" panose="020B0603020202020204" pitchFamily="34" charset="0"/>
              </a:rPr>
              <a:t>Szakmai felelősség</a:t>
            </a:r>
            <a:endParaRPr lang="hu-HU" b="1" dirty="0">
              <a:latin typeface="Trebuchet MS" panose="020B0603020202020204" pitchFamily="34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694314" y="2115644"/>
            <a:ext cx="3197802" cy="1818670"/>
          </a:xfrm>
          <a:prstGeom prst="roundRect">
            <a:avLst/>
          </a:prstGeom>
          <a:solidFill>
            <a:srgbClr val="E3D496"/>
          </a:solidFill>
          <a:ln>
            <a:solidFill>
              <a:srgbClr val="E3D496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26479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F6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„TERMÉK”</a:t>
            </a:r>
            <a:endParaRPr kumimoji="0" lang="hu-HU" altLang="hu-HU" sz="3200" b="1" i="0" u="none" strike="noStrike" kern="1200" cap="none" spc="0" normalizeH="0" baseline="0" noProof="0" dirty="0">
              <a:ln>
                <a:noFill/>
              </a:ln>
              <a:solidFill>
                <a:srgbClr val="242F6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7885690" y="2115644"/>
            <a:ext cx="3197802" cy="1818670"/>
          </a:xfrm>
          <a:prstGeom prst="roundRect">
            <a:avLst/>
          </a:prstGeom>
          <a:solidFill>
            <a:srgbClr val="E3D496"/>
          </a:solidFill>
          <a:ln>
            <a:solidFill>
              <a:srgbClr val="E3D496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26479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F6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SZOLGÁLTATÁS</a:t>
            </a:r>
            <a:endParaRPr kumimoji="0" lang="hu-HU" altLang="hu-HU" sz="3200" b="1" i="0" u="none" strike="noStrike" kern="1200" cap="none" spc="0" normalizeH="0" baseline="0" noProof="0" dirty="0">
              <a:ln>
                <a:noFill/>
              </a:ln>
              <a:solidFill>
                <a:srgbClr val="242F6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189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cap="all" dirty="0">
                <a:solidFill>
                  <a:srgbClr val="242F6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Szabályozó rendszerek, előírások</a:t>
            </a:r>
            <a:endParaRPr lang="hu-HU" sz="400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564841643"/>
              </p:ext>
            </p:extLst>
          </p:nvPr>
        </p:nvGraphicFramePr>
        <p:xfrm>
          <a:off x="2032000" y="1590675"/>
          <a:ext cx="8128000" cy="26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506759302"/>
              </p:ext>
            </p:extLst>
          </p:nvPr>
        </p:nvGraphicFramePr>
        <p:xfrm>
          <a:off x="2032000" y="3790950"/>
          <a:ext cx="8128000" cy="216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8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MINŐSÉGSZEMLÉLET – PDCA CIKLUS</a:t>
            </a:r>
            <a:endParaRPr lang="en-GB" sz="4000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0" dirty="0" smtClean="0"/>
              <a:t>Stratégiai és Fejlesztési Rektorhelyettesi Iroda</a:t>
            </a:r>
            <a:endParaRPr lang="hu-HU" b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E3D496"/>
                </a:solidFill>
              </a:rPr>
              <a:t>Minőségbiztosítási Osztály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62000" y="1616765"/>
          <a:ext cx="10515600" cy="430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1"/>
          <p:cNvSpPr txBox="1"/>
          <p:nvPr/>
        </p:nvSpPr>
        <p:spPr>
          <a:xfrm>
            <a:off x="8537448" y="2302981"/>
            <a:ext cx="2398776" cy="6309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F62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Csináld jól!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242F62">
                  <a:lumMod val="7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Szövegdoboz 1"/>
          <p:cNvSpPr txBox="1"/>
          <p:nvPr/>
        </p:nvSpPr>
        <p:spPr>
          <a:xfrm>
            <a:off x="8708136" y="4343400"/>
            <a:ext cx="2398776" cy="101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F62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Jól csináltad?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242F62">
                  <a:lumMod val="7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Szövegdoboz 1"/>
          <p:cNvSpPr txBox="1"/>
          <p:nvPr/>
        </p:nvSpPr>
        <p:spPr>
          <a:xfrm>
            <a:off x="1258824" y="4541520"/>
            <a:ext cx="1847088" cy="6217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F62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Fejlessz!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242F62">
                  <a:lumMod val="7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29200" y="335312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F6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Folyamatos fejlesztés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242F6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5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Minőségirányítás célja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0" dirty="0" smtClean="0"/>
              <a:t>Stratégiai és Fejlesztési Rektorhelyettesi Iroda</a:t>
            </a:r>
            <a:endParaRPr lang="hu-HU" b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649539" y="1480549"/>
            <a:ext cx="10884665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hu-HU" altLang="hu-HU" sz="2600" b="1" dirty="0">
                <a:solidFill>
                  <a:srgbClr val="242F62"/>
                </a:solidFill>
                <a:latin typeface="Trebuchet MS" panose="020B0603020202020204" pitchFamily="34" charset="0"/>
              </a:rPr>
              <a:t>ISO </a:t>
            </a:r>
            <a:r>
              <a:rPr lang="hu-HU" altLang="hu-HU" sz="2600" b="1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9001:2015</a:t>
            </a:r>
          </a:p>
          <a:p>
            <a:pPr algn="just">
              <a:lnSpc>
                <a:spcPct val="90000"/>
              </a:lnSpc>
              <a:defRPr/>
            </a:pPr>
            <a:endParaRPr lang="hu-HU" altLang="hu-HU" sz="2600" b="1" dirty="0">
              <a:solidFill>
                <a:srgbClr val="242F62"/>
              </a:solidFill>
              <a:latin typeface="Trebuchet MS" panose="020B0603020202020204" pitchFamily="34" charset="0"/>
            </a:endParaRPr>
          </a:p>
          <a:p>
            <a:pPr marL="400050" lvl="1" indent="0" algn="just"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242F62"/>
                </a:solidFill>
                <a:latin typeface="Trebuchet MS" panose="020B0603020202020204" pitchFamily="34" charset="0"/>
              </a:rPr>
              <a:t>A minőségirányítási rendszer </a:t>
            </a:r>
            <a:r>
              <a:rPr lang="hu-HU" sz="2600" b="1" dirty="0">
                <a:solidFill>
                  <a:srgbClr val="242F62"/>
                </a:solidFill>
                <a:latin typeface="Trebuchet MS" panose="020B0603020202020204" pitchFamily="34" charset="0"/>
              </a:rPr>
              <a:t>célja</a:t>
            </a:r>
            <a:r>
              <a:rPr lang="hu-HU" sz="2600" dirty="0">
                <a:solidFill>
                  <a:srgbClr val="242F62"/>
                </a:solidFill>
                <a:latin typeface="Trebuchet MS" panose="020B0603020202020204" pitchFamily="34" charset="0"/>
              </a:rPr>
              <a:t>, hogy a cég termékei és szolgáltatásai képesek </a:t>
            </a:r>
            <a:r>
              <a:rPr lang="hu-HU" sz="26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legyenek: </a:t>
            </a:r>
            <a:endParaRPr lang="hu-HU" sz="2600" dirty="0">
              <a:solidFill>
                <a:srgbClr val="242F62"/>
              </a:solidFill>
              <a:latin typeface="Trebuchet MS" panose="020B0603020202020204" pitchFamily="34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  <a:defRPr/>
            </a:pPr>
            <a:r>
              <a:rPr lang="hu-HU" sz="2600" dirty="0">
                <a:solidFill>
                  <a:srgbClr val="242F62"/>
                </a:solidFill>
                <a:latin typeface="Trebuchet MS" panose="020B0603020202020204" pitchFamily="34" charset="0"/>
              </a:rPr>
              <a:t>a vevői/érdekelt </a:t>
            </a:r>
            <a:r>
              <a:rPr lang="hu-HU" sz="26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felek (pl. páciensek, hallgatók, munkavállalók),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  <a:defRPr/>
            </a:pPr>
            <a:r>
              <a:rPr lang="hu-HU" sz="26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a </a:t>
            </a:r>
            <a:r>
              <a:rPr lang="hu-HU" sz="2600" dirty="0">
                <a:solidFill>
                  <a:srgbClr val="242F62"/>
                </a:solidFill>
                <a:latin typeface="Trebuchet MS" panose="020B0603020202020204" pitchFamily="34" charset="0"/>
              </a:rPr>
              <a:t>termékekre és szolgáltatásokra vonatkozó </a:t>
            </a:r>
            <a:r>
              <a:rPr lang="hu-HU" sz="26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jogszabályok,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  <a:defRPr/>
            </a:pPr>
            <a:r>
              <a:rPr lang="hu-HU" sz="26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a </a:t>
            </a:r>
            <a:r>
              <a:rPr lang="hu-HU" sz="2600" dirty="0">
                <a:solidFill>
                  <a:srgbClr val="242F62"/>
                </a:solidFill>
                <a:latin typeface="Trebuchet MS" panose="020B0603020202020204" pitchFamily="34" charset="0"/>
              </a:rPr>
              <a:t>szabványok </a:t>
            </a:r>
            <a:r>
              <a:rPr lang="hu-HU" sz="26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és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  <a:defRPr/>
            </a:pPr>
            <a:r>
              <a:rPr lang="hu-HU" sz="26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a </a:t>
            </a:r>
            <a:r>
              <a:rPr lang="hu-HU" sz="2600" dirty="0">
                <a:solidFill>
                  <a:srgbClr val="242F62"/>
                </a:solidFill>
                <a:latin typeface="Trebuchet MS" panose="020B0603020202020204" pitchFamily="34" charset="0"/>
              </a:rPr>
              <a:t>cég által megfogalmazott saját követelményeit kielégíteni</a:t>
            </a:r>
            <a:r>
              <a:rPr lang="hu-HU" sz="2600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,</a:t>
            </a:r>
          </a:p>
          <a:p>
            <a:pPr lvl="1" algn="just">
              <a:defRPr/>
            </a:pPr>
            <a:endParaRPr lang="hu-HU" sz="2600" dirty="0">
              <a:solidFill>
                <a:srgbClr val="242F62"/>
              </a:solidFill>
              <a:latin typeface="Trebuchet MS" panose="020B0603020202020204" pitchFamily="34" charset="0"/>
            </a:endParaRPr>
          </a:p>
          <a:p>
            <a:pPr lvl="1" algn="just">
              <a:defRPr/>
            </a:pPr>
            <a:r>
              <a:rPr lang="hu-HU" sz="2600" dirty="0">
                <a:solidFill>
                  <a:srgbClr val="242F62"/>
                </a:solidFill>
                <a:latin typeface="Trebuchet MS" panose="020B0603020202020204" pitchFamily="34" charset="0"/>
              </a:rPr>
              <a:t>annak érdekében, hogy </a:t>
            </a:r>
            <a:r>
              <a:rPr lang="hu-HU" sz="2600" b="1" dirty="0">
                <a:solidFill>
                  <a:srgbClr val="242F62"/>
                </a:solidFill>
                <a:latin typeface="Trebuchet MS" panose="020B0603020202020204" pitchFamily="34" charset="0"/>
              </a:rPr>
              <a:t>növelje a vevők/érdekelt </a:t>
            </a:r>
            <a:r>
              <a:rPr lang="hu-HU" sz="2600" b="1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felek/érintettek </a:t>
            </a:r>
            <a:r>
              <a:rPr lang="hu-HU" sz="2600" b="1" dirty="0">
                <a:solidFill>
                  <a:srgbClr val="242F62"/>
                </a:solidFill>
                <a:latin typeface="Trebuchet MS" panose="020B0603020202020204" pitchFamily="34" charset="0"/>
              </a:rPr>
              <a:t>elégedettségét</a:t>
            </a:r>
            <a:r>
              <a:rPr lang="hu-HU" sz="2600" dirty="0">
                <a:solidFill>
                  <a:srgbClr val="242F62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5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49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Fogalom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84130" y="1335116"/>
            <a:ext cx="1081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1002891" y="1661653"/>
            <a:ext cx="9842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/>
              <a:t>„Érdekelt felek”, azok, akik „jelentős mértékben kockáztathatják a szervezet fenntarthatóságát</a:t>
            </a:r>
            <a:r>
              <a:rPr lang="hu-HU" sz="2200" dirty="0" smtClean="0"/>
              <a:t>”. – ISO 9001:2015 alapján</a:t>
            </a:r>
          </a:p>
          <a:p>
            <a:r>
              <a:rPr lang="hu-HU" sz="2200" dirty="0" smtClean="0"/>
              <a:t>„Érintettek” – ESG 2015.</a:t>
            </a:r>
            <a:endParaRPr lang="hu-HU" sz="2200" dirty="0"/>
          </a:p>
          <a:p>
            <a:endParaRPr lang="hu-HU" sz="2200" dirty="0"/>
          </a:p>
          <a:p>
            <a:r>
              <a:rPr lang="hu-HU" sz="2200" dirty="0"/>
              <a:t>Kik ők? </a:t>
            </a:r>
            <a:endParaRPr lang="hu-HU" sz="2200" dirty="0" smtClean="0"/>
          </a:p>
          <a:p>
            <a:r>
              <a:rPr lang="hu-HU" sz="2200" dirty="0" smtClean="0"/>
              <a:t>Érdekelt fél/érintett </a:t>
            </a:r>
            <a:r>
              <a:rPr lang="hu-HU" sz="2200" dirty="0"/>
              <a:t>a </a:t>
            </a:r>
            <a:r>
              <a:rPr lang="hu-HU" sz="2200" dirty="0" smtClean="0"/>
              <a:t>vevő (akinek közvetlen a szolgáltatást nyújtjuk), </a:t>
            </a:r>
            <a:r>
              <a:rPr lang="hu-HU" sz="2200" dirty="0"/>
              <a:t>a beszállító, bármilyen szolgáltatást nyújtó szervezet, hatóság, önkormányzat, a társadalom, anyavállalat, testvércég, alkalmazottak, stb. </a:t>
            </a:r>
          </a:p>
          <a:p>
            <a:r>
              <a:rPr lang="hu-HU" sz="2200" dirty="0"/>
              <a:t>Az Egyetemen pl. oktatásnál-hallgatók, betegellátásban-páciensek, működés területén-saját munkavállalóink</a:t>
            </a:r>
            <a:r>
              <a:rPr lang="hu-HU" sz="2200" dirty="0" smtClean="0"/>
              <a:t>….</a:t>
            </a:r>
          </a:p>
          <a:p>
            <a:endParaRPr lang="hu-HU" sz="2200" dirty="0"/>
          </a:p>
          <a:p>
            <a:r>
              <a:rPr lang="hu-HU" sz="2200" dirty="0"/>
              <a:t>Az érdekelt fél tágabb fogalom, mint a vevő.</a:t>
            </a:r>
          </a:p>
        </p:txBody>
      </p:sp>
    </p:spTree>
    <p:extLst>
      <p:ext uri="{BB962C8B-B14F-4D97-AF65-F5344CB8AC3E}">
        <p14:creationId xmlns:p14="http://schemas.microsoft.com/office/powerpoint/2010/main" val="223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49"/>
          </a:xfrm>
        </p:spPr>
        <p:txBody>
          <a:bodyPr>
            <a:normAutofit/>
          </a:bodyPr>
          <a:lstStyle/>
          <a:p>
            <a:pPr algn="ctr"/>
            <a:r>
              <a:rPr lang="hu-HU" sz="4000" cap="all" dirty="0">
                <a:solidFill>
                  <a:srgbClr val="242F62"/>
                </a:solidFill>
                <a:latin typeface="Trebuchet MS" panose="020B0603020202020204" pitchFamily="34" charset="0"/>
              </a:rPr>
              <a:t>Minőségszemlélet „</a:t>
            </a:r>
            <a:r>
              <a:rPr lang="hu-HU" sz="4000" cap="all" dirty="0" err="1" smtClean="0">
                <a:solidFill>
                  <a:srgbClr val="242F62"/>
                </a:solidFill>
                <a:latin typeface="Trebuchet MS" panose="020B0603020202020204" pitchFamily="34" charset="0"/>
              </a:rPr>
              <a:t>alapELVÁRÁSOK</a:t>
            </a:r>
            <a:r>
              <a:rPr lang="hu-HU" sz="4000" cap="all" dirty="0" smtClean="0">
                <a:solidFill>
                  <a:srgbClr val="242F62"/>
                </a:solidFill>
                <a:latin typeface="Trebuchet MS" panose="020B0603020202020204" pitchFamily="34" charset="0"/>
              </a:rPr>
              <a:t>”</a:t>
            </a:r>
            <a:endParaRPr lang="en-GB" sz="4000" cap="all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Stratégiai és Fejlesztési Rektorhelyettesi Iroda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Minőségbiztosítási Osztály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249958" y="1610420"/>
            <a:ext cx="96838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latin typeface="Trebuchet MS" panose="020B0603020202020204" pitchFamily="34" charset="0"/>
              </a:rPr>
              <a:t>1. Folyamatszemlélet </a:t>
            </a:r>
          </a:p>
          <a:p>
            <a:pPr algn="just"/>
            <a:r>
              <a:rPr lang="hu-HU" altLang="hu-HU" sz="2400" dirty="0" smtClean="0">
                <a:latin typeface="Trebuchet MS" panose="020B0603020202020204" pitchFamily="34" charset="0"/>
              </a:rPr>
              <a:t>A</a:t>
            </a:r>
            <a:r>
              <a:rPr lang="hu-HU" altLang="hu-HU" sz="2400" i="1" dirty="0" smtClean="0">
                <a:latin typeface="Trebuchet MS" panose="020B0603020202020204" pitchFamily="34" charset="0"/>
              </a:rPr>
              <a:t> </a:t>
            </a:r>
            <a:r>
              <a:rPr lang="hu-HU" altLang="hu-HU" sz="2400" i="1" dirty="0">
                <a:solidFill>
                  <a:srgbClr val="FF0000"/>
                </a:solidFill>
                <a:latin typeface="Trebuchet MS" panose="020B0603020202020204" pitchFamily="34" charset="0"/>
              </a:rPr>
              <a:t>folyamatszemléletű</a:t>
            </a:r>
            <a:r>
              <a:rPr lang="hu-HU" altLang="hu-HU" sz="2400" i="1" dirty="0">
                <a:latin typeface="Trebuchet MS" panose="020B0603020202020204" pitchFamily="34" charset="0"/>
              </a:rPr>
              <a:t> </a:t>
            </a:r>
            <a:r>
              <a:rPr lang="hu-HU" altLang="hu-HU" sz="2400" dirty="0">
                <a:latin typeface="Trebuchet MS" panose="020B0603020202020204" pitchFamily="34" charset="0"/>
              </a:rPr>
              <a:t>megközelítés</a:t>
            </a:r>
            <a:r>
              <a:rPr lang="hu-HU" altLang="hu-HU" sz="2400" i="1" dirty="0">
                <a:latin typeface="Trebuchet MS" panose="020B0603020202020204" pitchFamily="34" charset="0"/>
              </a:rPr>
              <a:t> </a:t>
            </a:r>
            <a:r>
              <a:rPr lang="hu-HU" altLang="hu-HU" sz="2400" dirty="0">
                <a:latin typeface="Trebuchet MS" panose="020B0603020202020204" pitchFamily="34" charset="0"/>
              </a:rPr>
              <a:t>képessé tesz egy szervezetet arra, hogy megtervezze folyamatait és azok </a:t>
            </a:r>
            <a:r>
              <a:rPr lang="hu-HU" altLang="hu-HU" sz="2400" b="1" dirty="0">
                <a:latin typeface="Trebuchet MS" panose="020B0603020202020204" pitchFamily="34" charset="0"/>
              </a:rPr>
              <a:t>egymásra hatását</a:t>
            </a:r>
            <a:r>
              <a:rPr lang="hu-HU" altLang="hu-HU" sz="2400" dirty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hu-HU" sz="2400" dirty="0" smtClean="0">
              <a:latin typeface="Trebuchet MS" panose="020B0603020202020204" pitchFamily="34" charset="0"/>
            </a:endParaRPr>
          </a:p>
          <a:p>
            <a:pPr algn="just"/>
            <a:r>
              <a:rPr lang="hu-HU" sz="2400" b="1" dirty="0" smtClean="0">
                <a:latin typeface="Trebuchet MS" panose="020B0603020202020204" pitchFamily="34" charset="0"/>
              </a:rPr>
              <a:t>2. Kockázatalapú gondolkodás </a:t>
            </a:r>
          </a:p>
          <a:p>
            <a:pPr algn="just"/>
            <a:r>
              <a:rPr lang="hu-HU" altLang="hu-HU" sz="2400" dirty="0" smtClean="0">
                <a:latin typeface="Trebuchet MS" panose="020B0603020202020204" pitchFamily="34" charset="0"/>
              </a:rPr>
              <a:t>A </a:t>
            </a:r>
            <a:r>
              <a:rPr lang="hu-HU" altLang="hu-HU" sz="2400" i="1" dirty="0">
                <a:solidFill>
                  <a:srgbClr val="FF0000"/>
                </a:solidFill>
                <a:latin typeface="Trebuchet MS" panose="020B0603020202020204" pitchFamily="34" charset="0"/>
              </a:rPr>
              <a:t>kockázatalapú</a:t>
            </a:r>
            <a:r>
              <a:rPr lang="hu-HU" altLang="hu-HU" sz="2400" dirty="0">
                <a:latin typeface="Trebuchet MS" panose="020B0603020202020204" pitchFamily="34" charset="0"/>
              </a:rPr>
              <a:t> gondolkodásmód képessé teszi a szervezetet arra, hogy meghatározza azokat a tényezőket, amelyek azt okozhatják, hogy folyamatai és minőségirányítási rendszere </a:t>
            </a:r>
            <a:r>
              <a:rPr lang="hu-HU" altLang="hu-HU" sz="2400" b="1" dirty="0">
                <a:latin typeface="Trebuchet MS" panose="020B0603020202020204" pitchFamily="34" charset="0"/>
              </a:rPr>
              <a:t>eltér </a:t>
            </a:r>
            <a:r>
              <a:rPr lang="hu-HU" altLang="hu-HU" sz="2400" dirty="0">
                <a:latin typeface="Trebuchet MS" panose="020B0603020202020204" pitchFamily="34" charset="0"/>
              </a:rPr>
              <a:t>a tervezett eredményektől, hogy megelőző intézkedéseket tegyen a jelentkező </a:t>
            </a:r>
            <a:r>
              <a:rPr lang="hu-HU" altLang="hu-HU" sz="2400" b="1" dirty="0">
                <a:latin typeface="Trebuchet MS" panose="020B0603020202020204" pitchFamily="34" charset="0"/>
              </a:rPr>
              <a:t>negatív hatások minimalizálására és a lehetőségek maximális kihasználására.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317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Beloldal ú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4503</TotalTime>
  <Words>1291</Words>
  <Application>Microsoft Office PowerPoint</Application>
  <PresentationFormat>Szélesvásznú</PresentationFormat>
  <Paragraphs>217</Paragraphs>
  <Slides>24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36" baseType="lpstr">
      <vt:lpstr>Arial</vt:lpstr>
      <vt:lpstr>Calibri</vt:lpstr>
      <vt:lpstr>Courier New</vt:lpstr>
      <vt:lpstr>Franklin Gothic Book</vt:lpstr>
      <vt:lpstr>Montserrat</vt:lpstr>
      <vt:lpstr>Montserrat (Szövegtörzs)</vt:lpstr>
      <vt:lpstr>Times New Roman</vt:lpstr>
      <vt:lpstr>Trebuchet MS</vt:lpstr>
      <vt:lpstr>Wingdings</vt:lpstr>
      <vt:lpstr>Wingdings 3</vt:lpstr>
      <vt:lpstr>Office-téma</vt:lpstr>
      <vt:lpstr>Beloldal új</vt:lpstr>
      <vt:lpstr>PowerPoint-bemutató</vt:lpstr>
      <vt:lpstr>MI A MINŐSÉG?</vt:lpstr>
      <vt:lpstr>Minőség vagy megfelelőség?</vt:lpstr>
      <vt:lpstr>Minőségirányítási rendszer (mir)</vt:lpstr>
      <vt:lpstr>Szabályozó rendszerek, előírások</vt:lpstr>
      <vt:lpstr>MINŐSÉGSZEMLÉLET – PDCA CIKLUS</vt:lpstr>
      <vt:lpstr>Minőségirányítás célja</vt:lpstr>
      <vt:lpstr>Fogalom</vt:lpstr>
      <vt:lpstr>Minőségszemlélet „alapELVÁRÁSOK”</vt:lpstr>
      <vt:lpstr>ESG standardok</vt:lpstr>
      <vt:lpstr>ESG standardok</vt:lpstr>
      <vt:lpstr>ESG standardok</vt:lpstr>
      <vt:lpstr>ESG standardok</vt:lpstr>
      <vt:lpstr>Minőségszemlélet „alapELVÁRÁSOK” ellen ható erők</vt:lpstr>
      <vt:lpstr>Minőségszemlélet „alapelvárások” ellen ható erők</vt:lpstr>
      <vt:lpstr>Mit szeretne elérni a minőségirányítás?</vt:lpstr>
      <vt:lpstr>Szolgáltatás és minőség kapcsolata</vt:lpstr>
      <vt:lpstr>Hogyan auditálunk?</vt:lpstr>
      <vt:lpstr>Hogyan auditálunk?</vt:lpstr>
      <vt:lpstr>Hogyan auditálunk?</vt:lpstr>
      <vt:lpstr>Hogyan auditálunk?</vt:lpstr>
      <vt:lpstr>Hogyan auditálunk?</vt:lpstr>
      <vt:lpstr>Feladatok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Anikó Horváth</cp:lastModifiedBy>
  <cp:revision>216</cp:revision>
  <cp:lastPrinted>2022-04-26T08:53:07Z</cp:lastPrinted>
  <dcterms:created xsi:type="dcterms:W3CDTF">2021-11-08T12:50:52Z</dcterms:created>
  <dcterms:modified xsi:type="dcterms:W3CDTF">2022-11-16T10:03:18Z</dcterms:modified>
</cp:coreProperties>
</file>