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6" r:id="rId2"/>
    <p:sldId id="360" r:id="rId3"/>
    <p:sldId id="371" r:id="rId4"/>
    <p:sldId id="369" r:id="rId5"/>
    <p:sldId id="367" r:id="rId6"/>
    <p:sldId id="370" r:id="rId7"/>
    <p:sldId id="368" r:id="rId8"/>
    <p:sldId id="374" r:id="rId9"/>
    <p:sldId id="373" r:id="rId10"/>
    <p:sldId id="372" r:id="rId11"/>
    <p:sldId id="375" r:id="rId12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4"/>
    <a:srgbClr val="008CD2"/>
    <a:srgbClr val="F1E4F2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867" autoAdjust="0"/>
  </p:normalViewPr>
  <p:slideViewPr>
    <p:cSldViewPr snapToGrid="0" showGuides="1">
      <p:cViewPr varScale="1">
        <p:scale>
          <a:sx n="71" d="100"/>
          <a:sy n="71" d="100"/>
        </p:scale>
        <p:origin x="2754" y="78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3132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EFA1B-1E4C-4952-86F3-CC3F42F775DA}" type="datetimeFigureOut">
              <a:rPr lang="hu-HU" smtClean="0"/>
              <a:t>2022. 08. 10.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28F9-F776-4C64-91B9-E763CD7746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367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08863" y="4722695"/>
            <a:ext cx="4543438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937831" y="9445387"/>
            <a:ext cx="823332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2210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309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44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7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0107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052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63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338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306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346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932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10" name="Picture 9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7" name="Rectangle 6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0" name="Rectangle 9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10" name="Picture 9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12" name="Rectangle 11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GB" dirty="0"/>
          </a:p>
        </p:txBody>
      </p:sp>
      <p:pic>
        <p:nvPicPr>
          <p:cNvPr id="11" name="Picture 10" descr="Cochrane_UK_Logo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hu-HU"/>
              <a:t>Mintacím szerkesztése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 descr="Cochrane_UK_Logo_RGB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89" y="426339"/>
            <a:ext cx="1138169" cy="387162"/>
          </a:xfrm>
          <a:prstGeom prst="rect">
            <a:avLst/>
          </a:prstGeom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1928806" y="427882"/>
            <a:ext cx="1140983" cy="393924"/>
          </a:xfrm>
          <a:prstGeom prst="rect">
            <a:avLst/>
          </a:prstGeom>
          <a:solidFill>
            <a:schemeClr val="accent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Other logo</a:t>
            </a:r>
          </a:p>
        </p:txBody>
      </p:sp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ochrane@pte.hu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hyperlink" Target="https://hungary.cochrane.org/h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chranehungary" TargetMode="External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hyperlink" Target="https://szti.pte.hu/content/magyar-cochrane-tagozat-tovabbkepzo-kurzu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ungary.cochrane.org/h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9442F94C-A6D9-45DB-9840-EB45267004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68D5C56D-3E5C-456F-B52D-DC18939C87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5ACB89A-07AE-49B0-934E-11D832B11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723" y="4333462"/>
            <a:ext cx="4837043" cy="980661"/>
          </a:xfrm>
          <a:solidFill>
            <a:schemeClr val="bg1">
              <a:alpha val="60000"/>
            </a:schemeClr>
          </a:solidFill>
        </p:spPr>
        <p:txBody>
          <a:bodyPr/>
          <a:lstStyle/>
          <a:p>
            <a:r>
              <a:rPr lang="hu-HU" sz="3400" dirty="0">
                <a:solidFill>
                  <a:srgbClr val="002D64"/>
                </a:solidFill>
              </a:rPr>
              <a:t>Magyar Cochrane Tagozat</a:t>
            </a:r>
            <a:br>
              <a:rPr lang="hu-HU" sz="3000" dirty="0">
                <a:solidFill>
                  <a:schemeClr val="tx2"/>
                </a:solidFill>
              </a:rPr>
            </a:br>
            <a:r>
              <a:rPr lang="hu-HU" sz="3400" dirty="0">
                <a:solidFill>
                  <a:srgbClr val="008CD2"/>
                </a:solidFill>
              </a:rPr>
              <a:t>Továbbképző kurzus 2022</a:t>
            </a:r>
            <a:endParaRPr lang="en-GB" sz="3400" dirty="0">
              <a:solidFill>
                <a:srgbClr val="008C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498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C8BA74-C867-4B28-AD9F-F95BEEDEA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079" y="1268700"/>
            <a:ext cx="4464000" cy="562375"/>
          </a:xfrm>
        </p:spPr>
        <p:txBody>
          <a:bodyPr/>
          <a:lstStyle/>
          <a:p>
            <a:r>
              <a:rPr lang="hu-HU" dirty="0"/>
              <a:t>Jelentkezés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C882139-4D1A-49E1-969D-174A4A42A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079" y="1831075"/>
            <a:ext cx="4847879" cy="2082600"/>
          </a:xfrm>
        </p:spPr>
        <p:txBody>
          <a:bodyPr/>
          <a:lstStyle/>
          <a:p>
            <a:endParaRPr lang="hu-HU" dirty="0"/>
          </a:p>
          <a:p>
            <a:r>
              <a:rPr lang="hu-HU" dirty="0"/>
              <a:t>E-mailben jelentkezési lappal: </a:t>
            </a:r>
            <a:r>
              <a:rPr lang="hu-HU" dirty="0">
                <a:latin typeface="+mj-lt"/>
                <a:hlinkClick r:id="rId3"/>
              </a:rPr>
              <a:t>cochrane@pte.hu</a:t>
            </a:r>
            <a:r>
              <a:rPr lang="hu-HU" dirty="0">
                <a:latin typeface="+mj-lt"/>
              </a:rPr>
              <a:t> </a:t>
            </a:r>
          </a:p>
          <a:p>
            <a:r>
              <a:rPr lang="hu-HU" dirty="0">
                <a:solidFill>
                  <a:srgbClr val="008CD2"/>
                </a:solidFill>
              </a:rPr>
              <a:t>Jelentkezési lap: </a:t>
            </a:r>
            <a:r>
              <a:rPr lang="hu-HU" dirty="0">
                <a:solidFill>
                  <a:srgbClr val="008CD2"/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https://hungary.cochrane.org/hu</a:t>
            </a:r>
            <a:r>
              <a:rPr lang="hu-HU" dirty="0">
                <a:solidFill>
                  <a:srgbClr val="008CD2"/>
                </a:solidFill>
                <a:latin typeface="+mj-lt"/>
              </a:rPr>
              <a:t>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dirty="0"/>
              <a:t>OFTEX felületén:  </a:t>
            </a:r>
          </a:p>
          <a:p>
            <a:r>
              <a:rPr lang="hu-HU" dirty="0">
                <a:solidFill>
                  <a:srgbClr val="008CD2"/>
                </a:solidFill>
                <a:latin typeface="+mj-lt"/>
              </a:rPr>
              <a:t>PTE ÁOK/2022.II/00183 kódszámon</a:t>
            </a:r>
            <a:endParaRPr lang="hu-HU" dirty="0">
              <a:solidFill>
                <a:srgbClr val="008CD2"/>
              </a:solidFill>
            </a:endParaRPr>
          </a:p>
          <a:p>
            <a:r>
              <a:rPr lang="hu-HU" dirty="0"/>
              <a:t>GYOFTEX felületén:</a:t>
            </a:r>
          </a:p>
          <a:p>
            <a:r>
              <a:rPr lang="hu-HU" dirty="0">
                <a:solidFill>
                  <a:srgbClr val="008CD2"/>
                </a:solidFill>
                <a:latin typeface="+mj-lt"/>
              </a:rPr>
              <a:t>PTE GYTK/2022.II/00019 kódszámon</a:t>
            </a:r>
            <a:endParaRPr lang="hu-HU" dirty="0">
              <a:solidFill>
                <a:srgbClr val="008CD2"/>
              </a:solidFill>
            </a:endParaRPr>
          </a:p>
          <a:p>
            <a:endParaRPr lang="hu-HU" dirty="0">
              <a:solidFill>
                <a:srgbClr val="008CD2"/>
              </a:solidFill>
            </a:endParaRPr>
          </a:p>
          <a:p>
            <a:r>
              <a:rPr lang="hu-HU" sz="2000" dirty="0">
                <a:solidFill>
                  <a:srgbClr val="002D64"/>
                </a:solidFill>
              </a:rPr>
              <a:t>Jelentkezési határidő: </a:t>
            </a:r>
            <a:r>
              <a:rPr lang="hu-HU" sz="2000" dirty="0">
                <a:solidFill>
                  <a:srgbClr val="008CD2"/>
                </a:solidFill>
              </a:rPr>
              <a:t>2022. november 18. </a:t>
            </a:r>
            <a:endParaRPr lang="hu-HU" sz="1600" dirty="0">
              <a:solidFill>
                <a:srgbClr val="008CD2"/>
              </a:solidFill>
            </a:endParaRPr>
          </a:p>
          <a:p>
            <a:r>
              <a:rPr lang="hu-HU" sz="1400" dirty="0">
                <a:solidFill>
                  <a:srgbClr val="008CD2"/>
                </a:solidFill>
              </a:rPr>
              <a:t>A kurzuson való részvétel díjtalan.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4BADD4B4-0C35-4885-8437-5A06B8A5773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C8780FA7-5DF7-4D39-882D-726C072059B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pic>
        <p:nvPicPr>
          <p:cNvPr id="7" name="Kép 6" descr="A képen szöveg látható&#10;&#10;Automatikusan generált leírás">
            <a:extLst>
              <a:ext uri="{FF2B5EF4-FFF2-40B4-BE49-F238E27FC236}">
                <a16:creationId xmlns:a16="http://schemas.microsoft.com/office/drawing/2014/main" id="{799179D0-397C-473A-85BE-D3B6A22156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79" y="2675817"/>
            <a:ext cx="4774914" cy="2117054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rgbClr val="002D64"/>
            </a:contourClr>
          </a:sp3d>
        </p:spPr>
      </p:pic>
    </p:spTree>
    <p:extLst>
      <p:ext uri="{BB962C8B-B14F-4D97-AF65-F5344CB8AC3E}">
        <p14:creationId xmlns:p14="http://schemas.microsoft.com/office/powerpoint/2010/main" val="3369480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1000"/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41E37DB-6AA9-49BB-878B-4C7A9B37B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/>
          <a:p>
            <a:pPr algn="r"/>
            <a:r>
              <a:rPr lang="hu-HU" dirty="0"/>
              <a:t>Szeretettel várunk minden érdeklődőt.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D79E38BC-4BE9-4B6B-8F8D-C7DD02135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7600" y="3812401"/>
            <a:ext cx="4046400" cy="822600"/>
          </a:xfrm>
        </p:spPr>
        <p:txBody>
          <a:bodyPr/>
          <a:lstStyle/>
          <a:p>
            <a:pPr algn="r"/>
            <a:r>
              <a:rPr lang="hu-HU" dirty="0"/>
              <a:t>Köszönöm a figyelmet!</a:t>
            </a:r>
            <a:endParaRPr lang="en-US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CAE6A17E-2530-4715-B2F8-1F865C7D70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81CD60EF-E68D-4B1F-91B3-0D14FDF11C0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4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helye 10" descr="A képen beltéri, személy, asztal, ülő látható&#10;&#10;Automatikusan generált leírás">
            <a:extLst>
              <a:ext uri="{FF2B5EF4-FFF2-40B4-BE49-F238E27FC236}">
                <a16:creationId xmlns:a16="http://schemas.microsoft.com/office/drawing/2014/main" id="{17001BD5-6E6E-4D16-8A17-CF4025D20CD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58" b="14258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723" y="1349225"/>
            <a:ext cx="8531518" cy="1080775"/>
          </a:xfrm>
        </p:spPr>
        <p:txBody>
          <a:bodyPr/>
          <a:lstStyle/>
          <a:p>
            <a:pPr algn="r"/>
            <a:r>
              <a:rPr lang="hu-HU" sz="2800" dirty="0">
                <a:solidFill>
                  <a:srgbClr val="002D64"/>
                </a:solidFill>
              </a:rPr>
              <a:t>Bizonyítékokon alapuló döntéshozatal: eredmények és kihívások a gyermekgyógyászatban</a:t>
            </a:r>
            <a:endParaRPr lang="en-GB" sz="2800" dirty="0">
              <a:solidFill>
                <a:srgbClr val="002D64"/>
              </a:solidFill>
            </a:endParaRPr>
          </a:p>
        </p:txBody>
      </p:sp>
      <p:sp>
        <p:nvSpPr>
          <p:cNvPr id="8" name="Alcím 7">
            <a:extLst>
              <a:ext uri="{FF2B5EF4-FFF2-40B4-BE49-F238E27FC236}">
                <a16:creationId xmlns:a16="http://schemas.microsoft.com/office/drawing/2014/main" id="{7FDB1771-0BC3-4FE8-BA64-9025BEF68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40625" y="5762843"/>
            <a:ext cx="3633616" cy="822600"/>
          </a:xfrm>
        </p:spPr>
        <p:txBody>
          <a:bodyPr/>
          <a:lstStyle/>
          <a:p>
            <a:pPr algn="r"/>
            <a:r>
              <a:rPr lang="hu-HU" sz="2400" dirty="0">
                <a:solidFill>
                  <a:srgbClr val="008CD2"/>
                </a:solidFill>
              </a:rPr>
              <a:t>2022. november 25-26. 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88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06AB1A-879B-47A5-BBE2-A54484E3A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1317600"/>
            <a:ext cx="6673756" cy="632838"/>
          </a:xfrm>
        </p:spPr>
        <p:txBody>
          <a:bodyPr/>
          <a:lstStyle/>
          <a:p>
            <a:r>
              <a:rPr lang="hu-HU" sz="2800" dirty="0"/>
              <a:t>A továbbképző kurzus azoknak szól, akik: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DF9254-E811-4D56-912F-103D208A3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szeretnének megismerkedni a bizonyítékokon alapuló orvoslás elméleti alapjaival;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szeretnék megismerni a szakmai irányelvkészítés folyamatát;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érdeklődnek az iránt, hogy miként tudnának orvosként, illetve gyógyszerészként maguk is bekapcsolódni a bizonyítékokon alapuló egészségügy napi szintű megvalósításába;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érdekli őket, hogy a valós-</a:t>
            </a:r>
            <a:r>
              <a:rPr lang="hu-HU" sz="1800" dirty="0" err="1"/>
              <a:t>életbeli</a:t>
            </a:r>
            <a:r>
              <a:rPr lang="hu-HU" sz="1800" dirty="0"/>
              <a:t> adatok milyen szerepet töltenek be a bizonyítékokon alapuló orvoslásban;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1800" dirty="0"/>
              <a:t>érdeklődnek a szisztematikus áttekintő közlemények készítése iránt, szeretnék ezek tartalmát könnyebben értelmezni, esetleg szeretnének ilyen irányú munkába kezdeni.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53A993B-63DB-4702-9E4F-42B8F1605F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15C96624-9542-464A-A695-DFF8200048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909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880646"/>
            <a:ext cx="6120000" cy="672967"/>
          </a:xfrm>
        </p:spPr>
        <p:txBody>
          <a:bodyPr/>
          <a:lstStyle/>
          <a:p>
            <a:r>
              <a:rPr lang="hu-HU" sz="3200" dirty="0"/>
              <a:t>A kurzus tartalma, formája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898682"/>
            <a:ext cx="6120000" cy="3909600"/>
          </a:xfrm>
        </p:spPr>
        <p:txBody>
          <a:bodyPr/>
          <a:lstStyle/>
          <a:p>
            <a:r>
              <a:rPr lang="hu-HU" b="1" dirty="0"/>
              <a:t>A kurzus tartalma: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A bizonyítékokon alapuló orvoslás (EBM) alapvető fogalmainak és módszereinek ismertetése.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Az EBM gyakorlati megvalósításának nehézségeinek és lehetőségeinek bemutatása.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Mind az orvosi, mind a gyógyszerész szakmai képviselői megosztják egyéni tapasztalataikat, a számukra kihívást jelentő aktualitásokat.</a:t>
            </a:r>
          </a:p>
          <a:p>
            <a:r>
              <a:rPr lang="hu-HU" b="1" dirty="0"/>
              <a:t>A kurzus formája: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Jelenléti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dirty="0"/>
              <a:t>Somogy Megyei Kaposi Mór Oktató Kórház, 7400 Kaposvár, Németh István fasor, IV. emelet Dr. Rumi György Konferenciaterem 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8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910534"/>
            <a:ext cx="6120000" cy="632838"/>
          </a:xfrm>
        </p:spPr>
        <p:txBody>
          <a:bodyPr/>
          <a:lstStyle/>
          <a:p>
            <a:r>
              <a:rPr lang="hu-HU" dirty="0"/>
              <a:t>Előadások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1474200"/>
            <a:ext cx="6120000" cy="3909600"/>
          </a:xfrm>
        </p:spPr>
        <p:txBody>
          <a:bodyPr/>
          <a:lstStyle/>
          <a:p>
            <a:r>
              <a:rPr lang="hu-HU" b="1" dirty="0"/>
              <a:t>2022. november 25. péntek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Gyermekgyógyászati ismeretek a Schöpf-Merei tankönyvtől (1847) a Cochrane könyvtárig </a:t>
            </a:r>
            <a:r>
              <a:rPr lang="hu-HU" sz="1600" i="1" dirty="0"/>
              <a:t>(Prof. Dr. Decsi Tamás)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Bizonyítékokon alapuló döntéshozatal a </a:t>
            </a:r>
            <a:r>
              <a:rPr lang="hu-HU" sz="1600" i="1" dirty="0" err="1"/>
              <a:t>gyermekdiabetológiai</a:t>
            </a:r>
            <a:r>
              <a:rPr lang="hu-HU" sz="1600" i="1" dirty="0"/>
              <a:t> ellátásban (Dr. Erhardt Éva)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A bizonyítékokon alapuló orvoslás meghatározó szerepe a nagy áramlású oxigénterápiával kezelt COVID-19 betegek ellátásában (Dr. Béres András)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Mosoly a betegágynál: a gyógyító találkozások hatása az immunrendszerre </a:t>
            </a:r>
            <a:r>
              <a:rPr lang="hu-HU" sz="1600" i="1" dirty="0"/>
              <a:t>(Dr. Béres András)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Gyermekkori szívbetegségek a Cochrane tükrében (Dr. Mogyorósy Gábor)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Bizonyítékokon alapuló táplálkozástudomány a gyermekgyógyászatban </a:t>
            </a:r>
            <a:r>
              <a:rPr lang="hu-HU" sz="1600" i="1" dirty="0"/>
              <a:t>(Dr. Szabó Éva)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Szisztematikus irodalmi áttekintések szerepe a gyermekek egészségével kapcsolatos WHO irányelvek fejlesztése során </a:t>
            </a:r>
            <a:r>
              <a:rPr lang="hu-HU" sz="1600" i="1" dirty="0"/>
              <a:t>(Dr. Lohner Szimonetta)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1600" i="1" dirty="0"/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6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Előadások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/>
              <a:t>2022. november 26. szombat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Az újszülött és koraszülött ellátás változásai a bizonyítékok tükrében </a:t>
            </a:r>
            <a:r>
              <a:rPr lang="hu-HU" sz="1600" i="1" dirty="0"/>
              <a:t>(Dr. Major Andrea)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Telemedicina az </a:t>
            </a:r>
            <a:r>
              <a:rPr lang="hu-HU" sz="1600" dirty="0" err="1"/>
              <a:t>obesitas</a:t>
            </a:r>
            <a:r>
              <a:rPr lang="hu-HU" sz="1600" dirty="0"/>
              <a:t> ellátásban </a:t>
            </a:r>
            <a:r>
              <a:rPr lang="hu-HU" sz="1600" i="1" dirty="0"/>
              <a:t>(Dr. Endrei Dóra)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A SARS-COV-2 világjárvány tanulságai: mítoszok és evidenciák (Dr. Nyul Zoltán)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dirty="0"/>
              <a:t>Bizonyítékokon alapuló irányelvek </a:t>
            </a:r>
            <a:r>
              <a:rPr lang="hu-HU" sz="1600" i="1" dirty="0"/>
              <a:t>(Dr. Kis Erika)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A gyermekkori </a:t>
            </a:r>
            <a:r>
              <a:rPr lang="hu-HU" sz="1600" i="1" dirty="0" err="1"/>
              <a:t>Chron</a:t>
            </a:r>
            <a:r>
              <a:rPr lang="hu-HU" sz="1600" i="1" dirty="0"/>
              <a:t> betegség bizonyítékokon alapuló kezelési irányelvei (Dr. Arató András)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1600" i="1" dirty="0"/>
              <a:t>Bizonyítékokon alapuló egészségügyi döntéshozatal: Gyermekonkológiai ellátás Magyarországon (Dr. Garami Miklós)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13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DE031BA-510E-4F88-8D48-E1993A3F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kurzus pontértéke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DE0DEB5-0FF2-4F23-AE4E-80F7D33ED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235444"/>
            <a:ext cx="6120000" cy="3909600"/>
          </a:xfrm>
        </p:spPr>
        <p:txBody>
          <a:bodyPr/>
          <a:lstStyle/>
          <a:p>
            <a:r>
              <a:rPr lang="hu-HU" dirty="0"/>
              <a:t>A kurzus 2022. november 26-án vizsgával zárul.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i="1" dirty="0"/>
              <a:t>Aneszteziológus, belgyógyász, csecsemő- és gyermekorvos, gyermekpszichiáter, gyermeksebész, kardiológus, </a:t>
            </a:r>
            <a:r>
              <a:rPr lang="hu-HU" i="1" dirty="0" err="1"/>
              <a:t>nefrológus</a:t>
            </a:r>
            <a:r>
              <a:rPr lang="hu-HU" i="1" dirty="0"/>
              <a:t>, tüdőgyógyász szakorvosoknak, valamint kórházi klinikai szakgyógyszerészek </a:t>
            </a:r>
            <a:r>
              <a:rPr lang="hu-HU" dirty="0"/>
              <a:t>számára </a:t>
            </a:r>
            <a:r>
              <a:rPr lang="hu-HU" b="1" dirty="0"/>
              <a:t>18 szakma szerinti tanfolyamon megszerzett pont.</a:t>
            </a:r>
            <a:endParaRPr lang="hu-H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i="1" dirty="0"/>
              <a:t>Más szakvizsgával rendelkező szakorvosok </a:t>
            </a:r>
            <a:r>
              <a:rPr lang="hu-HU"/>
              <a:t>számára </a:t>
            </a:r>
            <a:r>
              <a:rPr lang="hu-HU" b="1"/>
              <a:t> 18 szabadon </a:t>
            </a:r>
            <a:r>
              <a:rPr lang="hu-HU" b="1" dirty="0"/>
              <a:t>választható tanfolyami pont.</a:t>
            </a:r>
            <a:endParaRPr lang="hu-HU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i="1" dirty="0"/>
              <a:t>PhD hallgatók </a:t>
            </a:r>
            <a:r>
              <a:rPr lang="hu-HU" dirty="0"/>
              <a:t>számára az egyetemük erre vonatkozó szabályzata alapján számoltatható el </a:t>
            </a:r>
            <a:r>
              <a:rPr lang="hu-HU" b="1" dirty="0"/>
              <a:t>kreditpont</a:t>
            </a:r>
            <a:r>
              <a:rPr lang="hu-HU" dirty="0"/>
              <a:t>.  </a:t>
            </a:r>
          </a:p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DB79B995-55AF-4F31-BAA4-FD7EEF08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34CDF4E7-62E6-4F80-881D-68954095B6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58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483AB9-2DDB-4EFC-B20A-36738014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1095631"/>
            <a:ext cx="6120000" cy="632838"/>
          </a:xfrm>
        </p:spPr>
        <p:txBody>
          <a:bodyPr/>
          <a:lstStyle/>
          <a:p>
            <a:r>
              <a:rPr lang="hu-HU" dirty="0"/>
              <a:t>További információ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14D93B8-3CF0-4C17-95D7-05C63E13D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738" y="2000049"/>
            <a:ext cx="6525838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b="1" dirty="0">
                <a:latin typeface="+mn-lt"/>
              </a:rPr>
              <a:t>Magyar Cochrane Tagozat Facebook oldala: </a:t>
            </a:r>
            <a:r>
              <a:rPr lang="hu-HU" dirty="0">
                <a:hlinkClick r:id="rId3"/>
              </a:rPr>
              <a:t>https://www.facebook.com/cochranehungary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+mn-lt"/>
              </a:rPr>
              <a:t>PTE ÁOK Szak- és Továbbképző Központ – hírek: </a:t>
            </a:r>
            <a:r>
              <a:rPr lang="hu-HU" dirty="0">
                <a:hlinkClick r:id="rId4"/>
              </a:rPr>
              <a:t>https://szti.pte.hu/content/magyar-cochrane-tagozat-tovabbkepzo-kurzus</a:t>
            </a:r>
            <a:r>
              <a:rPr lang="hu-HU" dirty="0"/>
              <a:t> 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149E521-69C3-4649-86AF-E187768A94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30DF004-74C9-4890-A2FB-FDD7E25BBA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20F528E3-A17F-4E04-840D-06A58F97AA7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032" y="2802541"/>
            <a:ext cx="4643250" cy="2089463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 contourW="12700">
            <a:contourClr>
              <a:schemeClr val="tx2"/>
            </a:contourClr>
          </a:sp3d>
        </p:spPr>
      </p:pic>
    </p:spTree>
    <p:extLst>
      <p:ext uri="{BB962C8B-B14F-4D97-AF65-F5344CB8AC3E}">
        <p14:creationId xmlns:p14="http://schemas.microsoft.com/office/powerpoint/2010/main" val="185005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483AB9-2DDB-4EFC-B20A-36738014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738" y="972886"/>
            <a:ext cx="6120000" cy="632838"/>
          </a:xfrm>
        </p:spPr>
        <p:txBody>
          <a:bodyPr/>
          <a:lstStyle/>
          <a:p>
            <a:r>
              <a:rPr lang="hu-HU" dirty="0"/>
              <a:t>További információ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14D93B8-3CF0-4C17-95D7-05C63E13D7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9738" y="1731537"/>
            <a:ext cx="6176962" cy="3746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latin typeface="+mn-lt"/>
              </a:rPr>
              <a:t>Magyar Cochrane Tagozat honlapja:</a:t>
            </a:r>
            <a:r>
              <a:rPr lang="hu-HU" sz="2200" dirty="0">
                <a:latin typeface="+mn-lt"/>
              </a:rPr>
              <a:t> </a:t>
            </a:r>
            <a:r>
              <a:rPr lang="hu-HU" sz="2200" dirty="0">
                <a:hlinkClick r:id="rId3"/>
              </a:rPr>
              <a:t>https://hungary.cochrane.org/hu</a:t>
            </a:r>
            <a:r>
              <a:rPr lang="hu-HU" sz="2200" dirty="0"/>
              <a:t>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4149E521-69C3-4649-86AF-E187768A94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23" y="427226"/>
            <a:ext cx="1418085" cy="39117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30DF004-74C9-4890-A2FB-FDD7E25BBA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19" y="427227"/>
            <a:ext cx="1493521" cy="396824"/>
          </a:xfrm>
          <a:prstGeom prst="rect">
            <a:avLst/>
          </a:prstGeom>
        </p:spPr>
      </p:pic>
      <p:pic>
        <p:nvPicPr>
          <p:cNvPr id="12" name="Kép helye 11" descr="A képen szöveg látható&#10;&#10;Automatikusan generált leírás">
            <a:extLst>
              <a:ext uri="{FF2B5EF4-FFF2-40B4-BE49-F238E27FC236}">
                <a16:creationId xmlns:a16="http://schemas.microsoft.com/office/drawing/2014/main" id="{5486C428-5CAC-46DA-B556-5BF3B6187D5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3" r="23423"/>
          <a:stretch>
            <a:fillRect/>
          </a:stretch>
        </p:blipFill>
        <p:spPr>
          <a:xfrm>
            <a:off x="546568" y="2535557"/>
            <a:ext cx="6283792" cy="3895216"/>
          </a:xfrm>
          <a:scene3d>
            <a:camera prst="orthographicFront"/>
            <a:lightRig rig="threePt" dir="t"/>
          </a:scene3d>
          <a:sp3d contourW="12700">
            <a:contourClr>
              <a:srgbClr val="002D64"/>
            </a:contourClr>
          </a:sp3d>
        </p:spPr>
      </p:pic>
    </p:spTree>
    <p:extLst>
      <p:ext uri="{BB962C8B-B14F-4D97-AF65-F5344CB8AC3E}">
        <p14:creationId xmlns:p14="http://schemas.microsoft.com/office/powerpoint/2010/main" val="2553729996"/>
      </p:ext>
    </p:extLst>
  </p:cSld>
  <p:clrMapOvr>
    <a:masterClrMapping/>
  </p:clrMapOvr>
</p:sld>
</file>

<file path=ppt/theme/theme1.xml><?xml version="1.0" encoding="utf-8"?>
<a:theme xmlns:a="http://schemas.openxmlformats.org/drawingml/2006/main" name="Community_2logo_PPT_template_cyan">
  <a:themeElements>
    <a:clrScheme name="Cochrane blue colour palette">
      <a:dk1>
        <a:srgbClr val="000000"/>
      </a:dk1>
      <a:lt1>
        <a:srgbClr val="FFFFFF"/>
      </a:lt1>
      <a:dk2>
        <a:srgbClr val="002D64"/>
      </a:dk2>
      <a:lt2>
        <a:srgbClr val="008CD2"/>
      </a:lt2>
      <a:accent1>
        <a:srgbClr val="002D64"/>
      </a:accent1>
      <a:accent2>
        <a:srgbClr val="008CD2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578</Words>
  <Application>Microsoft Office PowerPoint</Application>
  <PresentationFormat>Diavetítés a képernyőre (4:3 oldalarány)</PresentationFormat>
  <Paragraphs>84</Paragraphs>
  <Slides>11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Source Sans Pro</vt:lpstr>
      <vt:lpstr>Source Sans Pro Semibold</vt:lpstr>
      <vt:lpstr>Community_2logo_PPT_template_cyan</vt:lpstr>
      <vt:lpstr>Magyar Cochrane Tagozat Továbbképző kurzus 2022</vt:lpstr>
      <vt:lpstr>Bizonyítékokon alapuló döntéshozatal: eredmények és kihívások a gyermekgyógyászatban</vt:lpstr>
      <vt:lpstr>A továbbképző kurzus azoknak szól, akik:</vt:lpstr>
      <vt:lpstr>A kurzus tartalma, formája</vt:lpstr>
      <vt:lpstr>Előadások</vt:lpstr>
      <vt:lpstr>Előadások</vt:lpstr>
      <vt:lpstr>A kurzus pontértéke</vt:lpstr>
      <vt:lpstr>További információ</vt:lpstr>
      <vt:lpstr>További információ</vt:lpstr>
      <vt:lpstr>Jelentkezés</vt:lpstr>
      <vt:lpstr>Szeretettel várunk minden érdeklődőt.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Cochrane Tagozat Továbbképző kurzus 2020</dc:title>
  <dc:creator>Szemerei Eszter</dc:creator>
  <cp:lastModifiedBy>Horváth Floransz Veronika</cp:lastModifiedBy>
  <cp:revision>15</cp:revision>
  <dcterms:created xsi:type="dcterms:W3CDTF">2020-10-12T09:20:31Z</dcterms:created>
  <dcterms:modified xsi:type="dcterms:W3CDTF">2022-08-10T08:00:29Z</dcterms:modified>
</cp:coreProperties>
</file>