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5" r:id="rId10"/>
    <p:sldId id="266" r:id="rId11"/>
    <p:sldId id="267" r:id="rId12"/>
    <p:sldId id="262" r:id="rId13"/>
  </p:sldIdLst>
  <p:sldSz cx="12384088" cy="698341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654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9A56A622-45E8-46C8-B1B9-4CB052ACD4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8687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751FB24-080D-4E5B-BB3C-0895A9E72617}" type="slidenum">
              <a:rPr lang="hu-HU" smtClean="0"/>
              <a:pPr/>
              <a:t>1</a:t>
            </a:fld>
            <a:endParaRPr lang="hu-HU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318DD7C-F9C3-4371-A55B-C990D431524B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2C891B4-9638-40A1-800C-785E55AD01C5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868CAB9-380D-4738-94B0-1C86432813FC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3AA9D8C-0BE0-4C3F-9DD1-ABFBA3C30E3E}" type="slidenum">
              <a:rPr lang="hu-HU" smtClean="0"/>
              <a:pPr/>
              <a:t>6</a:t>
            </a:fld>
            <a:endParaRPr lang="hu-HU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579990A-FFEE-41B9-9CE1-2601BDF191A3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28688" y="2170113"/>
            <a:ext cx="10526712" cy="14954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57375" y="3957638"/>
            <a:ext cx="8669338" cy="1784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56EDE-BC6D-4E89-8A1C-26EABF41BE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B1D98-6E55-4381-B3BF-A1D4950EB5E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948738" y="395288"/>
            <a:ext cx="2786062" cy="53832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90550" y="395288"/>
            <a:ext cx="8205788" cy="53832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4B4C-51B1-487F-AFDA-3518C3C4D5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0550" y="395288"/>
            <a:ext cx="11144250" cy="1163637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296EB-1EE2-4433-8F2F-E3D25349D37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89B62-956F-4F4E-8BFB-8E7A3277F98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7900" y="4487863"/>
            <a:ext cx="10526713" cy="13858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77900" y="2959100"/>
            <a:ext cx="10526713" cy="15287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970D0-68F7-4955-A489-4AC34CE9809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08063" y="1728788"/>
            <a:ext cx="5106987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67450" y="1728788"/>
            <a:ext cx="5106988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C74CD-3A78-40BE-AB98-F4F0263E396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9400"/>
            <a:ext cx="11145838" cy="1163638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19125" y="1563688"/>
            <a:ext cx="5472113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125" y="2214563"/>
            <a:ext cx="5472113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91263" y="1563688"/>
            <a:ext cx="5473700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91263" y="2214563"/>
            <a:ext cx="5473700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42E6-DD3D-452A-B254-BB0623F021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F689A-30EF-4744-A4E0-A1845651C3A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7BAB3-83DA-441E-83A0-E82838B64C2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7813"/>
            <a:ext cx="4075113" cy="1184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41875" y="277813"/>
            <a:ext cx="6923088" cy="5961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19125" y="1462088"/>
            <a:ext cx="4075113" cy="4776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0FD70-2617-4F7F-AFA9-9219993BF0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27288" y="4887913"/>
            <a:ext cx="7431087" cy="577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427288" y="623888"/>
            <a:ext cx="7431087" cy="4189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427288" y="5465763"/>
            <a:ext cx="7431087" cy="819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CD955-1634-4207-A9F8-938D69D8AA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380913" cy="698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395288"/>
            <a:ext cx="11144250" cy="1163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8063" y="1728788"/>
            <a:ext cx="10366375" cy="404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23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19125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4235450" y="6362700"/>
            <a:ext cx="3922713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878888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FE5353BA-33EE-4D23-B9DF-7CE7A14ED8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akigazolvany.h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itkarsag@phd.semmelweis-univ.h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emmelweis.hu/phd/kurzusok/2-eves-kurzusterve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9215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-168275"/>
            <a:ext cx="11145838" cy="22955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>
                <a:solidFill>
                  <a:srgbClr val="0000FF"/>
                </a:solidFill>
              </a:rPr>
              <a:t>Semmelweis Egyetem</a:t>
            </a:r>
            <a:br>
              <a:rPr lang="hu-HU" b="1" dirty="0">
                <a:solidFill>
                  <a:srgbClr val="0000FF"/>
                </a:solidFill>
              </a:rPr>
            </a:br>
            <a:r>
              <a:rPr lang="hu-HU" b="1" dirty="0">
                <a:solidFill>
                  <a:srgbClr val="0000FF"/>
                </a:solidFill>
              </a:rPr>
              <a:t> </a:t>
            </a: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>
                <a:solidFill>
                  <a:srgbClr val="000000"/>
                </a:solidFill>
              </a:rPr>
              <a:t>2022/2023</a:t>
            </a:r>
            <a:r>
              <a:rPr lang="hu-HU" b="1" dirty="0">
                <a:solidFill>
                  <a:srgbClr val="000000"/>
                </a:solidFill>
              </a:rPr>
              <a:t/>
            </a:r>
            <a:br>
              <a:rPr lang="hu-HU" b="1" dirty="0">
                <a:solidFill>
                  <a:srgbClr val="000000"/>
                </a:solidFill>
              </a:rPr>
            </a:br>
            <a:r>
              <a:rPr lang="hu-HU" b="1" dirty="0">
                <a:solidFill>
                  <a:srgbClr val="000000"/>
                </a:solidFill>
              </a:rPr>
              <a:t/>
            </a:r>
            <a:br>
              <a:rPr lang="hu-HU" b="1" dirty="0">
                <a:solidFill>
                  <a:srgbClr val="000000"/>
                </a:solidFill>
              </a:rPr>
            </a:br>
            <a:endParaRPr lang="hu-HU" b="1" dirty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655763" y="2735263"/>
            <a:ext cx="10367962" cy="3816350"/>
          </a:xfrm>
        </p:spPr>
        <p:txBody>
          <a:bodyPr tIns="28224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>
                <a:solidFill>
                  <a:srgbClr val="000000"/>
                </a:solidFill>
              </a:rPr>
              <a:t>Köszöntjük a I. éves PhD hallgatókat!</a:t>
            </a: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>
              <a:solidFill>
                <a:srgbClr val="000000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4275" y="4111625"/>
            <a:ext cx="295275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accent2"/>
                </a:solidFill>
              </a:rPr>
              <a:t>Diákigazolvány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>
              <a:buFont typeface="Arial" pitchFamily="34" charset="0"/>
              <a:buChar char="•"/>
            </a:pPr>
            <a:r>
              <a:rPr lang="hu-HU" b="1" u="sng" dirty="0"/>
              <a:t>ideiglenes diákigazolvány:</a:t>
            </a:r>
          </a:p>
          <a:p>
            <a:pPr algn="ctr" eaLnBrk="1"/>
            <a:r>
              <a:rPr lang="hu-HU" b="1" dirty="0"/>
              <a:t>a Doktori </a:t>
            </a:r>
            <a:r>
              <a:rPr lang="hu-HU" b="1" dirty="0" smtClean="0"/>
              <a:t>Hivatal állítja </a:t>
            </a:r>
            <a:r>
              <a:rPr lang="hu-HU" b="1" dirty="0"/>
              <a:t>ki, 60 napra</a:t>
            </a:r>
          </a:p>
          <a:p>
            <a:pPr algn="ctr" eaLnBrk="1"/>
            <a:r>
              <a:rPr lang="hu-HU" b="1" dirty="0"/>
              <a:t>kiadás feltétele: állandó diákigazolvány megigénylése a </a:t>
            </a:r>
            <a:r>
              <a:rPr lang="hu-HU" b="1" dirty="0" err="1"/>
              <a:t>Neptunban</a:t>
            </a:r>
            <a:endParaRPr lang="hu-HU" b="1" dirty="0"/>
          </a:p>
          <a:p>
            <a:pPr lvl="0" algn="ctr" eaLnBrk="1">
              <a:buFont typeface="Arial" pitchFamily="34" charset="0"/>
              <a:buChar char="•"/>
            </a:pPr>
            <a:r>
              <a:rPr lang="hu-HU" b="1" dirty="0"/>
              <a:t>részletek: </a:t>
            </a:r>
            <a:r>
              <a:rPr lang="hu-HU" b="1" dirty="0">
                <a:hlinkClick r:id="rId2"/>
              </a:rPr>
              <a:t>http://www.diakigazolvany.hu/</a:t>
            </a:r>
            <a:endParaRPr lang="hu-HU" b="1" dirty="0"/>
          </a:p>
          <a:p>
            <a:pPr marL="0" lvl="0" indent="0" algn="ctr" eaLnBrk="1"/>
            <a:r>
              <a:rPr lang="hu-HU" b="1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1FBE564-5380-46E0-A21E-8AD4C0470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b="1" dirty="0">
                <a:solidFill>
                  <a:schemeClr val="accent2"/>
                </a:solidFill>
              </a:rPr>
              <a:t>Foglalkoztatás</a:t>
            </a:r>
            <a:r>
              <a:rPr lang="hu-HU" sz="2400" b="1" dirty="0">
                <a:solidFill>
                  <a:schemeClr val="accent2"/>
                </a:solidFill>
              </a:rPr>
              <a:t/>
            </a:r>
            <a:br>
              <a:rPr lang="hu-HU" sz="2400" b="1" dirty="0">
                <a:solidFill>
                  <a:schemeClr val="accent2"/>
                </a:solidFill>
              </a:rPr>
            </a:br>
            <a:endParaRPr lang="hu-HU" sz="24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A341F1D-C7F4-4AF6-96F2-BC881ADFB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/>
            </a:r>
            <a:br>
              <a:rPr lang="hu-HU" dirty="0"/>
            </a:br>
            <a:r>
              <a:rPr lang="hu-HU" dirty="0"/>
              <a:t>az állami ösztöndíjas PhD hallgató teljes </a:t>
            </a:r>
            <a:r>
              <a:rPr lang="hu-HU" dirty="0" err="1"/>
              <a:t>munkaidejű</a:t>
            </a:r>
            <a:r>
              <a:rPr lang="hu-HU" dirty="0"/>
              <a:t> </a:t>
            </a:r>
            <a:r>
              <a:rPr lang="hu-HU" dirty="0" smtClean="0"/>
              <a:t>foglalkoztatását az EDT engedélyezi, a teljes </a:t>
            </a:r>
            <a:r>
              <a:rPr lang="hu-HU" dirty="0" err="1" smtClean="0"/>
              <a:t>munkaidejű</a:t>
            </a:r>
            <a:r>
              <a:rPr lang="hu-HU" dirty="0" smtClean="0"/>
              <a:t> </a:t>
            </a:r>
            <a:r>
              <a:rPr lang="hu-HU" dirty="0" err="1" smtClean="0"/>
              <a:t>foglalkoztás</a:t>
            </a:r>
            <a:r>
              <a:rPr lang="hu-HU" dirty="0" smtClean="0"/>
              <a:t> feltétele</a:t>
            </a:r>
            <a:r>
              <a:rPr lang="hu-HU" dirty="0"/>
              <a:t>: a témavezető és a munkáltatói jogkör gyakorlójának támogatása</a:t>
            </a:r>
          </a:p>
        </p:txBody>
      </p:sp>
    </p:spTree>
    <p:extLst>
      <p:ext uri="{BB962C8B-B14F-4D97-AF65-F5344CB8AC3E}">
        <p14:creationId xmlns:p14="http://schemas.microsoft.com/office/powerpoint/2010/main" val="2151262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b="1">
                <a:solidFill>
                  <a:schemeClr val="accent2"/>
                </a:solidFill>
              </a:rPr>
              <a:t>Köszönjük a figyelmet!</a:t>
            </a: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endParaRPr lang="hu-HU" b="1" dirty="0"/>
          </a:p>
          <a:p>
            <a:pPr eaLnBrk="1"/>
            <a:endParaRPr lang="hu-HU" b="1" dirty="0"/>
          </a:p>
          <a:p>
            <a:pPr eaLnBrk="1"/>
            <a:r>
              <a:rPr lang="hu-HU" b="1" dirty="0"/>
              <a:t>Sikeres tanévet, eredményes kutatómunkát kívánunk!</a:t>
            </a:r>
          </a:p>
          <a:p>
            <a:pPr algn="ctr" eaLnBrk="1"/>
            <a:r>
              <a:rPr lang="hu-HU" b="1" dirty="0">
                <a:solidFill>
                  <a:schemeClr val="accent2"/>
                </a:solidFill>
              </a:rPr>
              <a:t>Semmelweis Egyetem </a:t>
            </a:r>
            <a:r>
              <a:rPr lang="hu-HU" b="1" dirty="0" smtClean="0">
                <a:solidFill>
                  <a:schemeClr val="accent2"/>
                </a:solidFill>
              </a:rPr>
              <a:t>Doktori Hivatal</a:t>
            </a:r>
            <a:endParaRPr lang="hu-H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>
                <a:solidFill>
                  <a:srgbClr val="0070C0"/>
                </a:solidFill>
              </a:rPr>
              <a:t>Doktori </a:t>
            </a:r>
            <a:r>
              <a:rPr lang="hu-HU" b="1" dirty="0" smtClean="0">
                <a:solidFill>
                  <a:srgbClr val="0070C0"/>
                </a:solidFill>
              </a:rPr>
              <a:t>Hivatal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2800" b="1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223492" y="-7346950"/>
            <a:ext cx="3505200" cy="131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3820" rIns="90000" bIns="45000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1000" b="1" smtClean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1000" b="1" smtClean="0"/>
              <a:t>Tanulmányi ügyek intézése</a:t>
            </a:r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1000" b="1" smtClean="0"/>
              <a:t>Online formában </a:t>
            </a:r>
            <a:r>
              <a:rPr lang="hu-HU" altLang="hu-HU" sz="1000" b="1" smtClean="0">
                <a:hlinkClick r:id="rId3"/>
              </a:rPr>
              <a:t>titkarsag@phd.semmelweis-univ.hu</a:t>
            </a:r>
            <a:endParaRPr lang="hu-HU" altLang="hu-HU" sz="1000" b="1" smtClean="0"/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1000" b="1" smtClean="0"/>
              <a:t>Telefonon (ügyintézők elérhetősége a honlapon)</a:t>
            </a:r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1000" b="1" smtClean="0"/>
              <a:t>Személyesen (nyitvatartási idő a  honlapon)</a:t>
            </a:r>
            <a:endParaRPr lang="hu-HU" altLang="hu-HU" sz="1000" b="1" dirty="0"/>
          </a:p>
        </p:txBody>
      </p:sp>
      <p:sp>
        <p:nvSpPr>
          <p:cNvPr id="2" name="Téglalap 1"/>
          <p:cNvSpPr/>
          <p:nvPr/>
        </p:nvSpPr>
        <p:spPr>
          <a:xfrm>
            <a:off x="3095625" y="1282296"/>
            <a:ext cx="6191250" cy="44172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2800" b="1" kern="0" dirty="0">
              <a:solidFill>
                <a:srgbClr val="333333"/>
              </a:solidFill>
              <a:latin typeface="Arial"/>
            </a:endParaRP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Tanulmányi ügyek intézése</a:t>
            </a:r>
          </a:p>
          <a:p>
            <a:pPr marL="565150" lvl="0" indent="-457200" algn="ctr">
              <a:spcAft>
                <a:spcPts val="1425"/>
              </a:spcAft>
              <a:buClrTx/>
              <a:buSzPct val="45000"/>
              <a:buFont typeface="Times New Roman" pitchFamily="16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Online formában </a:t>
            </a:r>
            <a:r>
              <a:rPr lang="hu-HU" altLang="hu-HU" sz="2800" b="1" kern="0" dirty="0">
                <a:solidFill>
                  <a:srgbClr val="333333"/>
                </a:solidFill>
                <a:latin typeface="Arial"/>
                <a:hlinkClick r:id="rId3"/>
              </a:rPr>
              <a:t>titkarsag@phd.semmelweis-univ.hu</a:t>
            </a:r>
            <a:endParaRPr lang="hu-HU" altLang="hu-HU" sz="2800" b="1" kern="0" dirty="0">
              <a:solidFill>
                <a:srgbClr val="333333"/>
              </a:solidFill>
              <a:latin typeface="Arial"/>
            </a:endParaRPr>
          </a:p>
          <a:p>
            <a:pPr marL="565150" lvl="0" indent="-457200" algn="ctr">
              <a:spcAft>
                <a:spcPts val="1425"/>
              </a:spcAft>
              <a:buClrTx/>
              <a:buSzPct val="45000"/>
              <a:buFont typeface="Times New Roman" pitchFamily="16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Telefonon (ügyintézők elérhetősége a honlapon)</a:t>
            </a:r>
          </a:p>
          <a:p>
            <a:pPr marL="565150" lvl="0" indent="-457200" algn="ctr">
              <a:spcAft>
                <a:spcPts val="1425"/>
              </a:spcAft>
              <a:buClrTx/>
              <a:buSzPct val="45000"/>
              <a:buFont typeface="Times New Roman" pitchFamily="16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Személyesen (nyitvatartási idő a  honlapon)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>
                <a:solidFill>
                  <a:schemeClr val="accent2"/>
                </a:solidFill>
              </a:rPr>
              <a:t>Beiratkozás</a:t>
            </a:r>
            <a:endParaRPr lang="hu-HU" b="1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bejelentkezés a </a:t>
            </a:r>
            <a:r>
              <a:rPr lang="hu-HU" sz="2800" b="1" dirty="0" err="1"/>
              <a:t>Neptun</a:t>
            </a:r>
            <a:r>
              <a:rPr lang="hu-HU" sz="2800" b="1" dirty="0"/>
              <a:t> rendszerébe 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(</a:t>
            </a:r>
            <a:r>
              <a:rPr lang="hu-HU" sz="2800" b="1" dirty="0" smtClean="0"/>
              <a:t>2022.augusztus 22-szeptember </a:t>
            </a:r>
            <a:r>
              <a:rPr lang="hu-HU" sz="2800" b="1" dirty="0"/>
              <a:t>1</a:t>
            </a:r>
            <a:r>
              <a:rPr lang="hu-HU" sz="2800" b="1" dirty="0" smtClean="0"/>
              <a:t>.)</a:t>
            </a:r>
            <a:endParaRPr lang="hu-HU" sz="2800" b="1" dirty="0"/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 Beiratkozási lap</a:t>
            </a:r>
            <a:endParaRPr lang="hu-HU" sz="2800" b="1" u="sng" dirty="0"/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 </a:t>
            </a:r>
            <a:r>
              <a:rPr lang="hu-HU" sz="2800" b="1" dirty="0" smtClean="0"/>
              <a:t>„Hallgatói Képzési szerződés ösztöndíjas hallgatók számára” (feltöltés </a:t>
            </a:r>
            <a:r>
              <a:rPr lang="hu-HU" sz="2800" b="1" dirty="0" err="1" smtClean="0"/>
              <a:t>folyamaban</a:t>
            </a:r>
            <a:r>
              <a:rPr lang="hu-HU" sz="2800" b="1" dirty="0" smtClean="0"/>
              <a:t>)</a:t>
            </a:r>
            <a:endParaRPr lang="hu-HU" sz="2800" b="1" dirty="0"/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oklevelek</a:t>
            </a:r>
            <a:r>
              <a:rPr lang="hu-HU" sz="2800" b="1" dirty="0"/>
              <a:t>: a diploma és nyelvvizsga bizonyítvány(ok), az ezekről készült másolat</a:t>
            </a:r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>
                <a:solidFill>
                  <a:schemeClr val="accent2"/>
                </a:solidFill>
              </a:rPr>
              <a:t>Kurzusfelvétel I.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5075237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kurzusok felvétele: </a:t>
            </a:r>
            <a:r>
              <a:rPr lang="hu-HU" sz="2800" b="1" dirty="0" smtClean="0"/>
              <a:t>2022.  augusztus 22-szeptember 1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2 éves kurzusterv </a:t>
            </a:r>
            <a:r>
              <a:rPr lang="hu-HU" sz="2800" dirty="0" smtClean="0">
                <a:hlinkClick r:id="rId3"/>
              </a:rPr>
              <a:t>https://semmelweis.hu/phd/kurzusok/2-eves-kurzustervek/</a:t>
            </a:r>
            <a:endParaRPr lang="hu-HU" sz="2800" b="1" dirty="0" smtClean="0"/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egyes </a:t>
            </a:r>
            <a:r>
              <a:rPr lang="hu-HU" sz="2800" b="1" dirty="0"/>
              <a:t>Doktori Iskolákban vannak felzárkóztató kurzusok, kötelezően előírtak, tájékozódhatnak a honlapról, </a:t>
            </a:r>
          </a:p>
          <a:p>
            <a:pPr marL="431800" indent="-323850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b="1">
                <a:solidFill>
                  <a:schemeClr val="accent2"/>
                </a:solidFill>
              </a:rPr>
              <a:t>Kurzusfelvétel II.</a:t>
            </a: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/>
              <a:t>tanulmányi kreditpontok :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a képzés során 16 kreditpontot kell szerezni (ebből: </a:t>
            </a:r>
            <a:r>
              <a:rPr lang="hu-HU" sz="2800" b="1" dirty="0" smtClean="0"/>
              <a:t>8 </a:t>
            </a:r>
            <a:r>
              <a:rPr lang="hu-HU" sz="2800" b="1" dirty="0"/>
              <a:t>kreditpont kötelezően választandó kurzusokból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( kód: DI-0----KV )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/>
              <a:t>külső kurzusok elvégzése esetén kreditbeszámítás: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kérvényt e-mailben Doktori </a:t>
            </a:r>
            <a:r>
              <a:rPr lang="hu-HU" sz="2800" b="1" dirty="0" smtClean="0"/>
              <a:t> Hivatal </a:t>
            </a:r>
            <a:r>
              <a:rPr lang="hu-HU" sz="2800" b="1" dirty="0"/>
              <a:t>részére, a külső kurzus elvégzéséről igazolást  mellékelve (DSZ.)</a:t>
            </a:r>
          </a:p>
          <a:p>
            <a:pPr marL="431800" indent="-323850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 smtClean="0">
                <a:solidFill>
                  <a:schemeClr val="accent2"/>
                </a:solidFill>
              </a:rPr>
              <a:t>Kreditek</a:t>
            </a:r>
            <a:r>
              <a:rPr lang="hu-HU" b="1" dirty="0" smtClean="0"/>
              <a:t> </a:t>
            </a:r>
            <a:endParaRPr lang="hu-HU" b="1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7468" y="1691506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2800" b="1" dirty="0"/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 err="1" smtClean="0"/>
              <a:t>Neptunban</a:t>
            </a:r>
            <a:r>
              <a:rPr lang="hu-HU" b="1" dirty="0" smtClean="0"/>
              <a:t> igazolás a </a:t>
            </a:r>
            <a:r>
              <a:rPr lang="hu-HU" b="1" dirty="0"/>
              <a:t>félév lezárásakor: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tanulmányi krediteket: </a:t>
            </a:r>
            <a:r>
              <a:rPr lang="hu-HU" sz="2800" b="1" dirty="0" smtClean="0"/>
              <a:t>kurzusvezetők</a:t>
            </a:r>
            <a:endParaRPr lang="hu-HU" sz="2800" b="1" dirty="0"/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kutatási kreditet: témavezető írja </a:t>
            </a:r>
            <a:r>
              <a:rPr lang="hu-HU" sz="2800" b="1" dirty="0" smtClean="0"/>
              <a:t>alá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Kérjük mindig ellenőrizzék a </a:t>
            </a:r>
            <a:r>
              <a:rPr lang="hu-HU" sz="2800" b="1" dirty="0" err="1" smtClean="0"/>
              <a:t>Neptunban</a:t>
            </a:r>
            <a:r>
              <a:rPr lang="hu-HU" sz="2800" b="1" dirty="0" smtClean="0"/>
              <a:t> a beírt krediteket</a:t>
            </a:r>
            <a:endParaRPr lang="hu-HU" sz="28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>
                <a:solidFill>
                  <a:schemeClr val="accent2"/>
                </a:solidFill>
              </a:rPr>
              <a:t>Ösztöndíj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/>
              <a:t>Az ösztöndíj utalásához fontos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400" b="1" dirty="0"/>
              <a:t> </a:t>
            </a:r>
            <a:r>
              <a:rPr lang="hu-HU" sz="2400" b="1" dirty="0" err="1"/>
              <a:t>NEPTUN-ban</a:t>
            </a:r>
            <a:r>
              <a:rPr lang="hu-HU" sz="2400" b="1" dirty="0"/>
              <a:t> adószám,TAJ </a:t>
            </a:r>
            <a:r>
              <a:rPr lang="hu-HU" sz="2400" b="1" dirty="0" err="1"/>
              <a:t>-szám</a:t>
            </a:r>
            <a:r>
              <a:rPr lang="hu-HU" sz="2400" b="1" dirty="0"/>
              <a:t>, bankszámlaszám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400" b="1" dirty="0"/>
              <a:t>címek  (állandó, tartózkodási,értesítési) 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2800" b="1" dirty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I.  félév: szeptember </a:t>
            </a:r>
            <a:r>
              <a:rPr lang="hu-HU" sz="2800" b="1" dirty="0" smtClean="0"/>
              <a:t>1- január 31.</a:t>
            </a:r>
            <a:endParaRPr lang="hu-HU" sz="2800" b="1" dirty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(a szeptemberi ösztöndíjakat mindig  CSAK október elején tudja utalni az Egyetem)</a:t>
            </a:r>
            <a:endParaRPr lang="hu-HU" sz="2800" b="1" dirty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II. </a:t>
            </a:r>
            <a:r>
              <a:rPr lang="hu-HU" sz="2800" b="1" dirty="0" smtClean="0"/>
              <a:t>félév: február 1- </a:t>
            </a:r>
            <a:r>
              <a:rPr lang="hu-HU" sz="2800" b="1" dirty="0"/>
              <a:t>augusztus 31. 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566988" y="622300"/>
            <a:ext cx="2627312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/>
          <a:lstStyle/>
          <a:p>
            <a:pPr marL="431800" indent="-323850">
              <a:spcAft>
                <a:spcPts val="1425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</a:tabLst>
            </a:pPr>
            <a:endParaRPr lang="hu-HU" sz="320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b="1">
                <a:solidFill>
                  <a:schemeClr val="accent2"/>
                </a:solidFill>
              </a:rPr>
              <a:t>Hallgató jogviszony szüneteltetése</a:t>
            </a: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hu-HU" b="1" dirty="0"/>
          </a:p>
          <a:p>
            <a:pPr algn="ctr" eaLnBrk="1"/>
            <a:r>
              <a:rPr lang="hu-HU" sz="2800" b="1" dirty="0"/>
              <a:t>legfeljebb 2 alkalommal, </a:t>
            </a:r>
          </a:p>
          <a:p>
            <a:pPr algn="ctr" eaLnBrk="1">
              <a:buFont typeface="Arial" charset="0"/>
              <a:buChar char="•"/>
            </a:pPr>
            <a:r>
              <a:rPr lang="hu-HU" sz="2800" b="1" dirty="0"/>
              <a:t>bejelentési kötelezettség 2 félévre</a:t>
            </a:r>
          </a:p>
          <a:p>
            <a:pPr algn="ctr" eaLnBrk="1"/>
            <a:r>
              <a:rPr lang="hu-HU" sz="2800" b="1" dirty="0"/>
              <a:t>kérelem 2 félévnél hosszabb halasztás esetén</a:t>
            </a:r>
          </a:p>
          <a:p>
            <a:pPr algn="ctr" eaLnBrk="1">
              <a:buFont typeface="Arial" charset="0"/>
              <a:buChar char="•"/>
            </a:pPr>
            <a:r>
              <a:rPr lang="hu-HU" sz="2800" b="1" dirty="0"/>
              <a:t> összesen 2 évre szüneteltethető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477004" y="205558"/>
            <a:ext cx="11144250" cy="1163637"/>
          </a:xfrm>
        </p:spPr>
        <p:txBody>
          <a:bodyPr/>
          <a:lstStyle/>
          <a:p>
            <a:pPr eaLnBrk="1"/>
            <a:r>
              <a:rPr lang="hu-HU" b="1" dirty="0">
                <a:solidFill>
                  <a:schemeClr val="accent2"/>
                </a:solidFill>
              </a:rPr>
              <a:t>Diákigazolvány igénylése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905632" y="1277128"/>
            <a:ext cx="10787138" cy="547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2336" rIns="0" bIns="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NEK adatlap kérése az Okmányirodában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kumimoji="0" lang="hu-HU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Neptun</a:t>
            </a: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rendszeren megigényelni NEK azonosítóval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Okmányirodában leadott és a </a:t>
            </a:r>
            <a:r>
              <a:rPr kumimoji="0" lang="hu-HU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Neptunba</a:t>
            </a: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feltöltött adatok karakteresen egyezzenek!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Lakcímkártyán szereplő címre lehet csak igényelni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Doktori Iskola </a:t>
            </a:r>
            <a:r>
              <a:rPr kumimoji="0" lang="hu-H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Hivatalba </a:t>
            </a: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érkezik az igazolvány, </a:t>
            </a:r>
            <a:r>
              <a:rPr kumimoji="0" lang="hu-HU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Neptunon</a:t>
            </a: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küldünk üzenetet, ha megérkezett és befáradhat érte Ügyfélfogadási időben</a:t>
            </a:r>
            <a:endParaRPr kumimoji="0" lang="hu-HU" sz="17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Diákigazolványra a </a:t>
            </a:r>
            <a:r>
              <a:rPr kumimoji="0" lang="hu-H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Hivatalban</a:t>
            </a:r>
            <a:r>
              <a:rPr kumimoji="0" lang="hu-HU" sz="3200" b="1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kérjen </a:t>
            </a: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érvényesítő matricát minden aktív félévben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Előfordulhat, hogy sokáig tart a kártya kiállítása, mert az Oktatási Hivatal új rendszerre áll át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17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32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23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23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Abstract Yellow</Template>
  <TotalTime>1453</TotalTime>
  <Words>394</Words>
  <Application>Microsoft Office PowerPoint</Application>
  <PresentationFormat>Egyéni</PresentationFormat>
  <Paragraphs>88</Paragraphs>
  <Slides>12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DejaVu Sans Condensed</vt:lpstr>
      <vt:lpstr>Droid Sans Fallback</vt:lpstr>
      <vt:lpstr>Times New Roman</vt:lpstr>
      <vt:lpstr>Office-téma</vt:lpstr>
      <vt:lpstr>Semmelweis Egyetem   2022/2023  </vt:lpstr>
      <vt:lpstr>Doktori Hivatal</vt:lpstr>
      <vt:lpstr>Beiratkozás</vt:lpstr>
      <vt:lpstr>Kurzusfelvétel I.</vt:lpstr>
      <vt:lpstr>Kurzusfelvétel II.</vt:lpstr>
      <vt:lpstr>Kreditek </vt:lpstr>
      <vt:lpstr>Ösztöndíj</vt:lpstr>
      <vt:lpstr>Hallgató jogviszony szüneteltetése</vt:lpstr>
      <vt:lpstr>Diákigazolvány igénylése</vt:lpstr>
      <vt:lpstr>Diákigazolvány</vt:lpstr>
      <vt:lpstr>Foglalkoztatás 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Yellow</dc:title>
  <dc:creator>Krisztina Tölgyesi-Lovász</dc:creator>
  <cp:lastModifiedBy>Kelemen Dávid Márk</cp:lastModifiedBy>
  <cp:revision>149</cp:revision>
  <cp:lastPrinted>1601-01-01T00:00:00Z</cp:lastPrinted>
  <dcterms:created xsi:type="dcterms:W3CDTF">2013-09-01T13:16:40Z</dcterms:created>
  <dcterms:modified xsi:type="dcterms:W3CDTF">2022-07-19T07:24:10Z</dcterms:modified>
</cp:coreProperties>
</file>