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6" r:id="rId2"/>
    <p:sldId id="360" r:id="rId3"/>
    <p:sldId id="371" r:id="rId4"/>
    <p:sldId id="369" r:id="rId5"/>
    <p:sldId id="367" r:id="rId6"/>
    <p:sldId id="370" r:id="rId7"/>
    <p:sldId id="368" r:id="rId8"/>
    <p:sldId id="374" r:id="rId9"/>
    <p:sldId id="373" r:id="rId10"/>
    <p:sldId id="372" r:id="rId11"/>
    <p:sldId id="375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4"/>
    <a:srgbClr val="008CD2"/>
    <a:srgbClr val="F1E4F2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67" autoAdjust="0"/>
  </p:normalViewPr>
  <p:slideViewPr>
    <p:cSldViewPr snapToGrid="0" showGuides="1">
      <p:cViewPr varScale="1">
        <p:scale>
          <a:sx n="71" d="100"/>
          <a:sy n="71" d="100"/>
        </p:scale>
        <p:origin x="2754" y="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3132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EFA1B-1E4C-4952-86F3-CC3F42F775DA}" type="datetimeFigureOut">
              <a:rPr lang="hu-HU" smtClean="0"/>
              <a:t>2022. 04. 14.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28F9-F776-4C64-91B9-E763CD7746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67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08863" y="4722695"/>
            <a:ext cx="4543438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7831" y="9445387"/>
            <a:ext cx="82333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210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09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44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7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0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05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38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0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4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3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 descr="Cochrane_UK_Logo_RGB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chrane@pte.hu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hungary.cochrane.org/h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chranehungary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szti.pte.hu/content/magyar-cochrane-tagozat-tovabbkepzo-kurzus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ungary.cochrane.org/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9442F94C-A6D9-45DB-9840-EB45267004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8D5C56D-3E5C-456F-B52D-DC18939C87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ACB89A-07AE-49B0-934E-11D832B11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23" y="4333462"/>
            <a:ext cx="4837043" cy="980661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hu-HU" sz="3400" dirty="0">
                <a:solidFill>
                  <a:srgbClr val="002D64"/>
                </a:solidFill>
              </a:rPr>
              <a:t>Magyar Cochrane Tagozat</a:t>
            </a:r>
            <a:br>
              <a:rPr lang="hu-HU" sz="3000" dirty="0">
                <a:solidFill>
                  <a:schemeClr val="tx2"/>
                </a:solidFill>
              </a:rPr>
            </a:br>
            <a:r>
              <a:rPr lang="hu-HU" sz="3400" dirty="0">
                <a:solidFill>
                  <a:srgbClr val="008CD2"/>
                </a:solidFill>
              </a:rPr>
              <a:t>Továbbképző kurzus 2022</a:t>
            </a:r>
            <a:endParaRPr lang="en-GB" sz="3400" dirty="0">
              <a:solidFill>
                <a:srgbClr val="008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9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8BA74-C867-4B28-AD9F-F95BEEDEA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79" y="1268700"/>
            <a:ext cx="4464000" cy="562375"/>
          </a:xfrm>
        </p:spPr>
        <p:txBody>
          <a:bodyPr/>
          <a:lstStyle/>
          <a:p>
            <a:r>
              <a:rPr lang="hu-HU" dirty="0"/>
              <a:t>Jelentkezés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C882139-4D1A-49E1-969D-174A4A42A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79" y="1831075"/>
            <a:ext cx="4847879" cy="2082600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E-mailben jelentkezési lappal: </a:t>
            </a:r>
            <a:r>
              <a:rPr lang="hu-HU" dirty="0">
                <a:latin typeface="+mj-lt"/>
                <a:hlinkClick r:id="rId3"/>
              </a:rPr>
              <a:t>cochrane@pte.hu</a:t>
            </a:r>
            <a:r>
              <a:rPr lang="hu-HU" dirty="0">
                <a:latin typeface="+mj-lt"/>
              </a:rPr>
              <a:t> </a:t>
            </a:r>
          </a:p>
          <a:p>
            <a:r>
              <a:rPr lang="hu-HU" dirty="0">
                <a:solidFill>
                  <a:srgbClr val="008CD2"/>
                </a:solidFill>
              </a:rPr>
              <a:t>Jelentkezési lap: </a:t>
            </a:r>
            <a:r>
              <a:rPr lang="hu-HU" dirty="0">
                <a:solidFill>
                  <a:srgbClr val="008CD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https://hungary.cochrane.org/hu</a:t>
            </a:r>
            <a:r>
              <a:rPr lang="hu-HU" dirty="0">
                <a:solidFill>
                  <a:srgbClr val="008CD2"/>
                </a:solidFill>
                <a:latin typeface="+mj-lt"/>
              </a:rPr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OFTEX felületén:  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ÁOK/2022.I./00174 kódszámon</a:t>
            </a:r>
          </a:p>
          <a:p>
            <a:r>
              <a:rPr lang="hu-HU" dirty="0"/>
              <a:t>GYOFTEX felületén: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GYTK/2022.I./00021 kódszámon</a:t>
            </a:r>
          </a:p>
          <a:p>
            <a:endParaRPr lang="hu-HU" dirty="0">
              <a:solidFill>
                <a:srgbClr val="008CD2"/>
              </a:solidFill>
            </a:endParaRPr>
          </a:p>
          <a:p>
            <a:r>
              <a:rPr lang="hu-HU" sz="2000" dirty="0">
                <a:solidFill>
                  <a:srgbClr val="002D64"/>
                </a:solidFill>
              </a:rPr>
              <a:t>Jelentkezési határidő: </a:t>
            </a:r>
            <a:r>
              <a:rPr lang="hu-HU" sz="2000" dirty="0">
                <a:solidFill>
                  <a:srgbClr val="008CD2"/>
                </a:solidFill>
              </a:rPr>
              <a:t>2022. május 20. </a:t>
            </a:r>
            <a:endParaRPr lang="hu-HU" sz="1600" dirty="0">
              <a:solidFill>
                <a:srgbClr val="008CD2"/>
              </a:solidFill>
            </a:endParaRPr>
          </a:p>
          <a:p>
            <a:r>
              <a:rPr lang="hu-HU" sz="1400" dirty="0">
                <a:solidFill>
                  <a:srgbClr val="008CD2"/>
                </a:solidFill>
              </a:rPr>
              <a:t>A kurzuson való részvétel díjtalan.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BADD4B4-0C35-4885-8437-5A06B8A577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8780FA7-5DF7-4D39-882D-726C072059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799179D0-397C-473A-85BE-D3B6A2215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9" y="2675817"/>
            <a:ext cx="4774914" cy="211705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336948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41E37DB-6AA9-49BB-878B-4C7A9B37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/>
          <a:p>
            <a:pPr algn="r"/>
            <a:r>
              <a:rPr lang="hu-HU" dirty="0"/>
              <a:t>Szeretettel várunk minden érdeklődőt.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79E38BC-4BE9-4B6B-8F8D-C7DD02135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7600" y="3812401"/>
            <a:ext cx="4046400" cy="822600"/>
          </a:xfrm>
        </p:spPr>
        <p:txBody>
          <a:bodyPr/>
          <a:lstStyle/>
          <a:p>
            <a:pPr algn="r"/>
            <a:r>
              <a:rPr lang="hu-HU" dirty="0"/>
              <a:t>Köszönöm a figyelmet!</a:t>
            </a:r>
            <a:endParaRPr lang="en-US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CAE6A17E-2530-4715-B2F8-1F865C7D7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1CD60EF-E68D-4B1F-91B3-0D14FDF11C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helye 10" descr="A képen beltéri, személy, asztal, ülő látható&#10;&#10;Automatikusan generált leírás">
            <a:extLst>
              <a:ext uri="{FF2B5EF4-FFF2-40B4-BE49-F238E27FC236}">
                <a16:creationId xmlns:a16="http://schemas.microsoft.com/office/drawing/2014/main" id="{17001BD5-6E6E-4D16-8A17-CF4025D20CD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8" b="14258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23" y="1349225"/>
            <a:ext cx="8531518" cy="1080775"/>
          </a:xfrm>
        </p:spPr>
        <p:txBody>
          <a:bodyPr/>
          <a:lstStyle/>
          <a:p>
            <a:pPr algn="r"/>
            <a:r>
              <a:rPr lang="hu-HU" dirty="0">
                <a:solidFill>
                  <a:srgbClr val="002D64"/>
                </a:solidFill>
              </a:rPr>
              <a:t>Bizonyítékokon alapuló egészségmegőrzés és betegségmegelőzés 2022-ben</a:t>
            </a:r>
            <a:endParaRPr lang="en-GB" dirty="0">
              <a:solidFill>
                <a:srgbClr val="002D64"/>
              </a:solidFill>
            </a:endParaRPr>
          </a:p>
        </p:txBody>
      </p:sp>
      <p:sp>
        <p:nvSpPr>
          <p:cNvPr id="8" name="Alcím 7">
            <a:extLst>
              <a:ext uri="{FF2B5EF4-FFF2-40B4-BE49-F238E27FC236}">
                <a16:creationId xmlns:a16="http://schemas.microsoft.com/office/drawing/2014/main" id="{7FDB1771-0BC3-4FE8-BA64-9025BEF68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0625" y="5762843"/>
            <a:ext cx="3633616" cy="822600"/>
          </a:xfrm>
        </p:spPr>
        <p:txBody>
          <a:bodyPr/>
          <a:lstStyle/>
          <a:p>
            <a:pPr algn="r"/>
            <a:r>
              <a:rPr lang="hu-HU" sz="3200" dirty="0">
                <a:solidFill>
                  <a:srgbClr val="008CD2"/>
                </a:solidFill>
              </a:rPr>
              <a:t>2022. Május  27-28.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06AB1A-879B-47A5-BBE2-A54484E3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317600"/>
            <a:ext cx="6673756" cy="632838"/>
          </a:xfrm>
        </p:spPr>
        <p:txBody>
          <a:bodyPr/>
          <a:lstStyle/>
          <a:p>
            <a:r>
              <a:rPr lang="hu-HU" sz="2800" dirty="0"/>
              <a:t>A továbbképző kurzus azoknak szól, akik: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DF9254-E811-4D56-912F-103D208A3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szeretnének megismerkedni a bizonyítékokon alapuló orvoslás elméleti alapjaival;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szeretnék megismerni a szakmai irányelvkészítés folyamatát;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az iránt, hogy miként tudnának orvosként, illetve gyógyszerészként maguk is bekapcsolódni a bizonyítékokon alapuló egészségügy napi szintű megvalósításába;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érdekli őket, hogy a valós-</a:t>
            </a:r>
            <a:r>
              <a:rPr lang="hu-HU" sz="1800" dirty="0" err="1"/>
              <a:t>életbeli</a:t>
            </a:r>
            <a:r>
              <a:rPr lang="hu-HU" sz="1800" dirty="0"/>
              <a:t> adatok milyen szerepet töltenek be a bizonyítékokon alapuló orvoslásban;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 szisztematikus áttekintő közlemények készítése iránt, szeretnék ezek tartalmát könnyebben értelmezni, esetleg szeretnének ilyen irányú munkába kezdeni.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53A993B-63DB-4702-9E4F-42B8F1605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15C96624-9542-464A-A695-DFF8200048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0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kurzus tartalma, formája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A kurzus tartalma: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 bizonyítékokon alapuló orvoslás (EBM) alapvető fogalmainak és módszereinek ismertetése.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Az EBM gyakorlati megvalósításának nehézségeinek és lehetőségeinek bemutatása.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Mind az orvosi, mind a gyógyszerész szakmai képviselői megosztják egyéni tapasztalataikat, a számukra kihívást jelentő aktualitásokat.</a:t>
            </a:r>
          </a:p>
          <a:p>
            <a:r>
              <a:rPr lang="hu-HU" b="1" dirty="0"/>
              <a:t>A kurzus formája: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Jelenléti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Országos Korányi Pulmonológiai Intézet, 1122, Budapest, Korányi Frigyes út 1.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950438"/>
            <a:ext cx="6120000" cy="4907562"/>
          </a:xfrm>
        </p:spPr>
        <p:txBody>
          <a:bodyPr/>
          <a:lstStyle/>
          <a:p>
            <a:r>
              <a:rPr lang="hu-HU" b="1" dirty="0"/>
              <a:t>2022. Május 27. péntek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A felnőttkori betegségek megelőzése gyermekkorban: ötlet, vélemény, bizonyíték </a:t>
            </a:r>
            <a:r>
              <a:rPr lang="hu-HU" sz="1600" i="1" dirty="0"/>
              <a:t>(Prof. Dr. Decsi Tamás)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Tüdődaganat szűrővizsgálatok, korai diagnosztikai lehetőségek </a:t>
            </a:r>
            <a:r>
              <a:rPr lang="hu-HU" sz="1600" i="1" dirty="0"/>
              <a:t>(Dr. Bogos Krisztina)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Prediktív faktorok a tüdőrák ellátásában</a:t>
            </a:r>
            <a:r>
              <a:rPr lang="hu-HU" sz="1600" i="1" dirty="0"/>
              <a:t> (Dr. Moldvay Judit)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Szisztematikus irodalmi áttekintések szerepe a WHO prevenciós témájú irányelvfejlesztő munkája során (Dr. Lohner Szimonetta)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A dohányzásról való leszokás támogatás bizonyítékokon alapuló gyakorlata (Dr. </a:t>
            </a:r>
            <a:r>
              <a:rPr lang="hu-HU" sz="1600" i="1" dirty="0" err="1"/>
              <a:t>Cselkó</a:t>
            </a:r>
            <a:r>
              <a:rPr lang="hu-HU" sz="1600" i="1" dirty="0"/>
              <a:t> Zsuzsanna)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táplálkozástudomány a </a:t>
            </a:r>
            <a:r>
              <a:rPr lang="hu-HU" sz="1600" dirty="0" err="1"/>
              <a:t>perinatális</a:t>
            </a:r>
            <a:r>
              <a:rPr lang="hu-HU" sz="1600" dirty="0"/>
              <a:t> életben </a:t>
            </a:r>
            <a:r>
              <a:rPr lang="hu-HU" sz="1600" i="1" dirty="0"/>
              <a:t>(Dr. Szabó Éva)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Védőoltások és védőoltásellenesség – bizonyítékokon alapuló orvoslástól a bizonyítékokon alapuló kommunikációig </a:t>
            </a:r>
            <a:r>
              <a:rPr lang="hu-HU" sz="1600" i="1" dirty="0"/>
              <a:t>(Dr. Ferenci Tamás)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600" i="1" dirty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950438"/>
            <a:ext cx="6120000" cy="4816122"/>
          </a:xfrm>
        </p:spPr>
        <p:txBody>
          <a:bodyPr/>
          <a:lstStyle/>
          <a:p>
            <a:r>
              <a:rPr lang="hu-HU" b="1" dirty="0"/>
              <a:t>2022. május 28. szombat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irányelvek </a:t>
            </a:r>
            <a:r>
              <a:rPr lang="hu-HU" sz="1600" i="1" dirty="0"/>
              <a:t>(Dr. Kis Erika)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Kardiovaszkuláris és </a:t>
            </a:r>
            <a:r>
              <a:rPr lang="hu-HU" sz="1600" dirty="0" err="1"/>
              <a:t>kardiopulmonális</a:t>
            </a:r>
            <a:r>
              <a:rPr lang="hu-HU" sz="1600" dirty="0"/>
              <a:t> betegségek </a:t>
            </a:r>
            <a:r>
              <a:rPr lang="hu-HU" sz="1600" dirty="0" err="1"/>
              <a:t>rizikófaktorainak</a:t>
            </a:r>
            <a:r>
              <a:rPr lang="hu-HU" sz="1600" dirty="0"/>
              <a:t> megközelítése</a:t>
            </a:r>
            <a:r>
              <a:rPr lang="hu-HU" sz="1800" dirty="0"/>
              <a:t> </a:t>
            </a:r>
            <a:r>
              <a:rPr lang="hu-HU" sz="1600" i="1" dirty="0"/>
              <a:t>(Dr. Endrei Dóra)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ajánlások az antibiotikum rezisztencia és a </a:t>
            </a:r>
            <a:r>
              <a:rPr lang="hu-HU" sz="1600" dirty="0" err="1"/>
              <a:t>nozokomiális</a:t>
            </a:r>
            <a:r>
              <a:rPr lang="hu-HU" sz="1600" dirty="0"/>
              <a:t> fertőzések megelőzésében </a:t>
            </a:r>
            <a:r>
              <a:rPr lang="hu-HU" sz="1600" i="1" dirty="0"/>
              <a:t>(Dr. Takács Gábor)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Daganatmegelőzés: Feltételezések és bizonyítékokon alapuló lehetőségek </a:t>
            </a:r>
            <a:r>
              <a:rPr lang="hu-HU" sz="1600" i="1" dirty="0"/>
              <a:t>(Prof. Dr. Kiss István)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 err="1"/>
              <a:t>Meta</a:t>
            </a:r>
            <a:r>
              <a:rPr lang="hu-HU" sz="1600" dirty="0"/>
              <a:t>-analízis, </a:t>
            </a:r>
            <a:r>
              <a:rPr lang="hu-HU" sz="1600" dirty="0" err="1"/>
              <a:t>network</a:t>
            </a:r>
            <a:r>
              <a:rPr lang="hu-HU" sz="1600" dirty="0"/>
              <a:t> </a:t>
            </a:r>
            <a:r>
              <a:rPr lang="hu-HU" sz="1600" dirty="0" err="1"/>
              <a:t>meta</a:t>
            </a:r>
            <a:r>
              <a:rPr lang="hu-HU" sz="1600" dirty="0"/>
              <a:t>-analízis gyakorlati példák gyakorlati kivitelezése </a:t>
            </a:r>
            <a:r>
              <a:rPr lang="hu-HU" sz="1600" i="1" dirty="0"/>
              <a:t>(Prof. Dr. Komócsi  András)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életmód-intervenciók szerepe a nem fertőző betegségek megelőzésében és kezelésében </a:t>
            </a:r>
            <a:r>
              <a:rPr lang="hu-HU" sz="1600" i="1" dirty="0"/>
              <a:t>(Prof. Dr. Paulik Edit)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A bizonyítékok természete a </a:t>
            </a:r>
            <a:r>
              <a:rPr lang="hu-HU" sz="1600" dirty="0" err="1"/>
              <a:t>multiszektorális</a:t>
            </a:r>
            <a:r>
              <a:rPr lang="hu-HU" sz="1600" dirty="0"/>
              <a:t> beavatkozásokkal kapcsolatban </a:t>
            </a:r>
            <a:r>
              <a:rPr lang="hu-HU" sz="1600" i="1" dirty="0"/>
              <a:t>(Prof. Dr. Sándor János)</a:t>
            </a:r>
            <a:endParaRPr lang="hu-HU" sz="1800" i="1" dirty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1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kurzus pontértéke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5444"/>
            <a:ext cx="6120000" cy="3909600"/>
          </a:xfrm>
        </p:spPr>
        <p:txBody>
          <a:bodyPr/>
          <a:lstStyle/>
          <a:p>
            <a:r>
              <a:rPr lang="hu-HU" dirty="0"/>
              <a:t>A kurzus 2022. </a:t>
            </a:r>
            <a:r>
              <a:rPr lang="hu-HU"/>
              <a:t>május 28-án </a:t>
            </a:r>
            <a:r>
              <a:rPr lang="hu-HU" dirty="0"/>
              <a:t>vizsgával zárul.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Belgyógyász szakorvosoknak, csecsemő- és gyermekorvos szakorvosok, gyermeksebész szakorvosok, kardiológus szakorvosok, </a:t>
            </a:r>
            <a:r>
              <a:rPr lang="hu-HU" i="1" dirty="0" err="1"/>
              <a:t>nefrológus</a:t>
            </a:r>
            <a:r>
              <a:rPr lang="hu-HU" i="1" dirty="0"/>
              <a:t> szakorvosok, valamint kórházi klinikai szakgyógyszerészek </a:t>
            </a:r>
            <a:r>
              <a:rPr lang="hu-HU" dirty="0"/>
              <a:t>számára </a:t>
            </a:r>
            <a:r>
              <a:rPr lang="hu-HU" b="1" dirty="0"/>
              <a:t>24 szakma szerinti tanfolyamon megszerzett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Más szakvizsgával rendelkező szakorvosok </a:t>
            </a:r>
            <a:r>
              <a:rPr lang="hu-HU" dirty="0"/>
              <a:t>számára </a:t>
            </a:r>
            <a:r>
              <a:rPr lang="hu-HU" b="1" dirty="0"/>
              <a:t>24 szabadon választható tanfolyami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PhD hallgatók </a:t>
            </a:r>
            <a:r>
              <a:rPr lang="hu-HU" dirty="0"/>
              <a:t>számára az egyetemük erre vonatkozó szabályzata alapján számoltatható el </a:t>
            </a:r>
            <a:r>
              <a:rPr lang="hu-HU" b="1" dirty="0"/>
              <a:t>kreditpont</a:t>
            </a:r>
            <a:r>
              <a:rPr lang="hu-HU" dirty="0"/>
              <a:t>. 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8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095631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000049"/>
            <a:ext cx="6525838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>
                <a:latin typeface="+mn-lt"/>
              </a:rPr>
              <a:t>Magyar Cochrane Tagozat Facebook oldala: </a:t>
            </a:r>
            <a:r>
              <a:rPr lang="hu-HU" dirty="0">
                <a:hlinkClick r:id="rId3"/>
              </a:rPr>
              <a:t>https://www.facebook.com/cochranehungary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PTE ÁOK Szak- és Továbbképző Központ – hírek: </a:t>
            </a:r>
            <a:r>
              <a:rPr lang="hu-HU" dirty="0">
                <a:hlinkClick r:id="rId4"/>
              </a:rPr>
              <a:t>https://szti.pte.hu/content/magyar-cochrane-tagozat-tovabbkepzo-kurzusa</a:t>
            </a:r>
            <a:r>
              <a:rPr lang="hu-HU" dirty="0"/>
              <a:t> 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20F528E3-A17F-4E04-840D-06A58F97AA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32" y="2802541"/>
            <a:ext cx="4643250" cy="2089463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</p:pic>
    </p:spTree>
    <p:extLst>
      <p:ext uri="{BB962C8B-B14F-4D97-AF65-F5344CB8AC3E}">
        <p14:creationId xmlns:p14="http://schemas.microsoft.com/office/powerpoint/2010/main" val="185005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972886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738" y="1731537"/>
            <a:ext cx="6176962" cy="374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Magyar Cochrane Tagozat honlapja:</a:t>
            </a:r>
            <a:r>
              <a:rPr lang="hu-HU" sz="2200" dirty="0">
                <a:latin typeface="+mn-lt"/>
              </a:rPr>
              <a:t> </a:t>
            </a:r>
            <a:r>
              <a:rPr lang="hu-HU" sz="2200" dirty="0">
                <a:hlinkClick r:id="rId3"/>
              </a:rPr>
              <a:t>https://hungary.cochrane.org/hu</a:t>
            </a:r>
            <a:r>
              <a:rPr lang="hu-HU" sz="2200" dirty="0"/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12" name="Kép helye 11" descr="A képen szöveg látható&#10;&#10;Automatikusan generált leírás">
            <a:extLst>
              <a:ext uri="{FF2B5EF4-FFF2-40B4-BE49-F238E27FC236}">
                <a16:creationId xmlns:a16="http://schemas.microsoft.com/office/drawing/2014/main" id="{5486C428-5CAC-46DA-B556-5BF3B6187D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3" r="23423"/>
          <a:stretch>
            <a:fillRect/>
          </a:stretch>
        </p:blipFill>
        <p:spPr>
          <a:xfrm>
            <a:off x="546568" y="2535557"/>
            <a:ext cx="6283792" cy="3895216"/>
          </a:xfr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2553729996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ty_2logo_PPT_template_cyan">
  <a:themeElements>
    <a:clrScheme name="Cochrane blue colour palette">
      <a:dk1>
        <a:srgbClr val="000000"/>
      </a:dk1>
      <a:lt1>
        <a:srgbClr val="FFFFFF"/>
      </a:lt1>
      <a:dk2>
        <a:srgbClr val="002D64"/>
      </a:dk2>
      <a:lt2>
        <a:srgbClr val="008CD2"/>
      </a:lt2>
      <a:accent1>
        <a:srgbClr val="002D64"/>
      </a:accent1>
      <a:accent2>
        <a:srgbClr val="008CD2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587</Words>
  <Application>Microsoft Office PowerPoint</Application>
  <PresentationFormat>Diavetítés a képernyőre (4:3 oldalarány)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Community_2logo_PPT_template_cyan</vt:lpstr>
      <vt:lpstr>Magyar Cochrane Tagozat Továbbképző kurzus 2022</vt:lpstr>
      <vt:lpstr>Bizonyítékokon alapuló egészségmegőrzés és betegségmegelőzés 2022-ben</vt:lpstr>
      <vt:lpstr>A továbbképző kurzus azoknak szól, akik:</vt:lpstr>
      <vt:lpstr>A kurzus tartalma, formája</vt:lpstr>
      <vt:lpstr>Előadások</vt:lpstr>
      <vt:lpstr>Előadások</vt:lpstr>
      <vt:lpstr>A kurzus pontértéke</vt:lpstr>
      <vt:lpstr>További információ</vt:lpstr>
      <vt:lpstr>További információ</vt:lpstr>
      <vt:lpstr>Jelentkezés</vt:lpstr>
      <vt:lpstr>Szeretettel várunk minden érdeklődőt.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Cochrane Tagozat Továbbképző kurzus 2020</dc:title>
  <dc:creator>Szemerei Eszter</dc:creator>
  <cp:lastModifiedBy>Horváth Floransz Veronika</cp:lastModifiedBy>
  <cp:revision>13</cp:revision>
  <dcterms:created xsi:type="dcterms:W3CDTF">2020-10-12T09:20:31Z</dcterms:created>
  <dcterms:modified xsi:type="dcterms:W3CDTF">2022-04-14T07:37:22Z</dcterms:modified>
</cp:coreProperties>
</file>