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3" r:id="rId7"/>
    <p:sldId id="260" r:id="rId8"/>
    <p:sldId id="264" r:id="rId9"/>
    <p:sldId id="268" r:id="rId10"/>
    <p:sldId id="269" r:id="rId11"/>
    <p:sldId id="266" r:id="rId12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107" d="100"/>
          <a:sy n="107" d="100"/>
        </p:scale>
        <p:origin x="65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25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9FFA9799-E643-4B58-AFB1-617D508AB61C}" type="datetimeFigureOut">
              <a:rPr lang="hu-HU"/>
              <a:pPr>
                <a:defRPr/>
              </a:pPr>
              <a:t>2021.07.20.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E1BDF647-4819-462D-8E92-81738F8FF7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506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1D6B5916-46F3-42D6-A0D9-F9BBAF82C5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748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A50B4A-AA57-4A07-9DBC-41DB4F5E622E}" type="slidenum">
              <a:rPr lang="hu-HU" altLang="hu-HU" smtClean="0"/>
              <a:pPr/>
              <a:t>1</a:t>
            </a:fld>
            <a:endParaRPr lang="hu-HU" altLang="hu-H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C06D23-618A-47FE-81CD-6EB134622AB8}" type="slidenum">
              <a:rPr lang="hu-HU" altLang="hu-HU" smtClean="0"/>
              <a:pPr/>
              <a:t>2</a:t>
            </a:fld>
            <a:endParaRPr lang="hu-HU" altLang="hu-H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871FDC-A60B-4458-B65A-E2790B7A84BB}" type="slidenum">
              <a:rPr lang="hu-HU" altLang="hu-HU" smtClean="0"/>
              <a:pPr/>
              <a:t>3</a:t>
            </a:fld>
            <a:endParaRPr lang="hu-HU" altLang="hu-H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EEFF5D-D561-41F4-A1AB-9D5E091F7829}" type="slidenum">
              <a:rPr lang="hu-HU" altLang="hu-HU" smtClean="0"/>
              <a:pPr/>
              <a:t>5</a:t>
            </a:fld>
            <a:endParaRPr lang="hu-HU" altLang="hu-H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EBEDD2-470B-46E8-BA84-EC228C975CD8}" type="slidenum">
              <a:rPr lang="hu-HU" altLang="hu-HU" smtClean="0"/>
              <a:pPr/>
              <a:t>7</a:t>
            </a:fld>
            <a:endParaRPr lang="hu-HU" altLang="hu-HU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9542-0DBF-409F-A51F-802605C513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827F-EC4B-45A2-BCB3-2654D3657E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9AC86-29B9-4CBC-8C5C-E51EA0FBB9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8007E-790B-4DA9-85EE-A08A06275E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DA3B7-B8AC-4A83-80CB-C29435E012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B004D-1F49-476C-9C2A-53F7EC418E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85C3B-7F21-4147-A3A7-AD33B65A07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B5C2-67E8-41C8-A619-F599941053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F1151-533E-4454-B597-CCC9175476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E7497-13CA-4A8F-AE07-CE6709981C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332DF-2CEE-47C3-8FB0-BC12323782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942C0-B16A-42D6-BFC7-0B61BAAB74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/>
              <a:t>Click to edit the outline text format</a:t>
            </a:r>
          </a:p>
          <a:p>
            <a:pPr lvl="1"/>
            <a:r>
              <a:rPr lang="en-GB" altLang="hu-HU"/>
              <a:t>Second Outline Level</a:t>
            </a:r>
          </a:p>
          <a:p>
            <a:pPr lvl="2"/>
            <a:r>
              <a:rPr lang="en-GB" altLang="hu-HU"/>
              <a:t>Third Outline Level</a:t>
            </a:r>
          </a:p>
          <a:p>
            <a:pPr lvl="3"/>
            <a:r>
              <a:rPr lang="en-GB" altLang="hu-HU"/>
              <a:t>Fourth Outline Level</a:t>
            </a:r>
          </a:p>
          <a:p>
            <a:pPr lvl="4"/>
            <a:r>
              <a:rPr lang="en-GB" altLang="hu-HU"/>
              <a:t>Fifth Outline Level</a:t>
            </a:r>
          </a:p>
          <a:p>
            <a:pPr lvl="4"/>
            <a:r>
              <a:rPr lang="en-GB" altLang="hu-HU"/>
              <a:t>Sixth Outline Level</a:t>
            </a:r>
          </a:p>
          <a:p>
            <a:pPr lvl="4"/>
            <a:r>
              <a:rPr lang="en-GB" altLang="hu-HU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E9F66AAE-DA9D-4FD8-931D-03C2928BEB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itkarsag@phd.semmelweis-univ.h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dirty="0">
                <a:solidFill>
                  <a:srgbClr val="0000FF"/>
                </a:solidFill>
              </a:rPr>
              <a:t>Semmelweis Egyetem</a:t>
            </a:r>
            <a:br>
              <a:rPr lang="hu-HU" altLang="hu-HU" b="1" dirty="0">
                <a:solidFill>
                  <a:srgbClr val="0000FF"/>
                </a:solidFill>
              </a:rPr>
            </a:br>
            <a:r>
              <a:rPr lang="hu-HU" altLang="hu-HU" b="1" dirty="0">
                <a:solidFill>
                  <a:srgbClr val="0000FF"/>
                </a:solidFill>
              </a:rPr>
              <a:t> Doktori Iskola</a:t>
            </a:r>
            <a:r>
              <a:rPr lang="hu-HU" altLang="hu-HU" b="1" dirty="0"/>
              <a:t> </a:t>
            </a:r>
            <a:br>
              <a:rPr lang="hu-HU" altLang="hu-HU" b="1" dirty="0"/>
            </a:br>
            <a:r>
              <a:rPr lang="hu-HU" altLang="hu-HU" b="1" dirty="0" smtClean="0">
                <a:solidFill>
                  <a:srgbClr val="000000"/>
                </a:solidFill>
              </a:rPr>
              <a:t>2021/2022 </a:t>
            </a:r>
            <a:endParaRPr lang="hu-HU" altLang="hu-HU" b="1" dirty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191384" y="1491442"/>
            <a:ext cx="10072758" cy="4857784"/>
          </a:xfrm>
        </p:spPr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/>
              <a:t>ideiglenes diákigazolvány:</a:t>
            </a:r>
          </a:p>
          <a:p>
            <a:pPr algn="ctr" eaLnBrk="1"/>
            <a:r>
              <a:rPr lang="hu-HU" b="1" dirty="0"/>
              <a:t>a Doktori </a:t>
            </a:r>
            <a:r>
              <a:rPr lang="hu-HU" b="1" dirty="0" smtClean="0"/>
              <a:t>Hivatal állítja </a:t>
            </a:r>
            <a:r>
              <a:rPr lang="hu-HU" b="1" dirty="0"/>
              <a:t>ki, 60 napra</a:t>
            </a:r>
          </a:p>
          <a:p>
            <a:pPr algn="ctr" eaLnBrk="1"/>
            <a:r>
              <a:rPr lang="hu-HU" b="1" dirty="0"/>
              <a:t>kiadás feltétele: állandó diákigazolvány megigénylése</a:t>
            </a:r>
          </a:p>
          <a:p>
            <a:pPr algn="ctr" eaLnBrk="1"/>
            <a:r>
              <a:rPr lang="hu-HU" b="1" u="sng" dirty="0"/>
              <a:t>levelező tanrend:</a:t>
            </a:r>
            <a:endParaRPr lang="hu-HU" dirty="0"/>
          </a:p>
          <a:p>
            <a:pPr lvl="0"/>
            <a:r>
              <a:rPr lang="hu-HU" b="1" dirty="0"/>
              <a:t>Bérlet vásárlására nem jogosít a diákigazolvány</a:t>
            </a:r>
          </a:p>
          <a:p>
            <a:pPr lvl="0"/>
            <a:r>
              <a:rPr lang="hu-HU" b="1" dirty="0"/>
              <a:t>részletek: http://www.diakigazolvany.hu/</a:t>
            </a:r>
            <a:endParaRPr lang="hu-HU" dirty="0"/>
          </a:p>
          <a:p>
            <a:pPr algn="ctr" eaLnBrk="1"/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>
                <a:solidFill>
                  <a:schemeClr val="accent2"/>
                </a:solidFill>
              </a:rPr>
              <a:t>Köszönjük a figyelmet!</a:t>
            </a:r>
            <a:endParaRPr lang="hu-HU" altLang="hu-HU"/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endParaRPr lang="hu-HU" altLang="hu-HU" b="1" dirty="0"/>
          </a:p>
          <a:p>
            <a:pPr eaLnBrk="1">
              <a:buFont typeface="Times New Roman" pitchFamily="16" charset="0"/>
              <a:buNone/>
            </a:pPr>
            <a:endParaRPr lang="hu-HU" altLang="hu-HU" b="1" dirty="0"/>
          </a:p>
          <a:p>
            <a:pPr eaLnBrk="1">
              <a:buFont typeface="Times New Roman" pitchFamily="16" charset="0"/>
              <a:buNone/>
            </a:pPr>
            <a:r>
              <a:rPr lang="hu-HU" altLang="hu-HU" b="1" dirty="0"/>
              <a:t>Sikeres tanévet, eredményes kutatómunkát kívánunk!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b="1" dirty="0">
                <a:solidFill>
                  <a:schemeClr val="accent2"/>
                </a:solidFill>
              </a:rPr>
              <a:t>Semmelweis </a:t>
            </a:r>
            <a:r>
              <a:rPr lang="hu-HU" altLang="hu-HU" b="1" dirty="0" smtClean="0">
                <a:solidFill>
                  <a:schemeClr val="accent2"/>
                </a:solidFill>
              </a:rPr>
              <a:t>Egyetem Doktori Hivatal</a:t>
            </a:r>
            <a:endParaRPr lang="hu-HU" alt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dirty="0">
                <a:solidFill>
                  <a:srgbClr val="0070C0"/>
                </a:solidFill>
              </a:rPr>
              <a:t>Doktori </a:t>
            </a:r>
            <a:r>
              <a:rPr lang="hu-HU" altLang="hu-HU" b="1" dirty="0" smtClean="0">
                <a:solidFill>
                  <a:srgbClr val="0070C0"/>
                </a:solidFill>
              </a:rPr>
              <a:t>Hivatal</a:t>
            </a:r>
            <a:endParaRPr lang="hu-HU" altLang="hu-HU" b="1" dirty="0">
              <a:solidFill>
                <a:srgbClr val="0070C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Tanulmányi ügyek </a:t>
            </a:r>
            <a:r>
              <a:rPr lang="hu-HU" altLang="hu-HU" sz="2800" b="1" dirty="0" smtClean="0"/>
              <a:t>intézése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Online formában </a:t>
            </a:r>
            <a:r>
              <a:rPr lang="hu-HU" altLang="hu-HU" sz="2800" b="1" dirty="0" smtClean="0">
                <a:hlinkClick r:id="rId3"/>
              </a:rPr>
              <a:t>titkarsag@phd.semmelweis-univ.hu</a:t>
            </a:r>
            <a:endParaRPr lang="hu-HU" altLang="hu-HU" sz="2800" b="1" dirty="0" smtClean="0"/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Telefonon (ügyintézők elérhetősége a honlapon)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Személyesen (nyitvatartási idő a  honlapon)</a:t>
            </a: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095700" y="-4645198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altLang="hu-HU" sz="1000">
                <a:solidFill>
                  <a:srgbClr val="000000"/>
                </a:solidFill>
              </a:rPr>
              <a:t>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>
                <a:solidFill>
                  <a:schemeClr val="accent2"/>
                </a:solidFill>
              </a:rPr>
              <a:t>Beiratkozás</a:t>
            </a:r>
            <a:endParaRPr lang="hu-HU" altLang="hu-HU" b="1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bejelentkezés a </a:t>
            </a:r>
            <a:r>
              <a:rPr lang="hu-HU" altLang="hu-HU" sz="2800" b="1" dirty="0" err="1"/>
              <a:t>Neptun</a:t>
            </a:r>
            <a:r>
              <a:rPr lang="hu-HU" altLang="hu-HU" sz="2800" b="1" dirty="0"/>
              <a:t> rendszerébe </a:t>
            </a:r>
            <a:r>
              <a:rPr lang="hu-HU" altLang="hu-HU" sz="2800" b="1" dirty="0" smtClean="0"/>
              <a:t>(augusztus 23-szeptember 5.)</a:t>
            </a: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 Beiratkozási lap</a:t>
            </a:r>
            <a:endParaRPr lang="hu-HU" altLang="hu-HU" sz="2800" b="1" u="sng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 „Megállapodás a doktorandusz/doktorjelölt, a témavezető és a munkahely együttműködéséről” (3/b melléklet)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oklevelek</a:t>
            </a:r>
            <a:r>
              <a:rPr lang="hu-HU" altLang="hu-HU" sz="2800" b="1" dirty="0"/>
              <a:t>: a diploma és nyelvvizsga bizonyítvány(ok), az ezekről készült </a:t>
            </a:r>
            <a:r>
              <a:rPr lang="hu-HU" altLang="hu-HU" sz="2800" b="1" dirty="0" smtClean="0"/>
              <a:t>másolatot kell leadni</a:t>
            </a:r>
            <a:endParaRPr lang="hu-HU" altLang="hu-HU" sz="2800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>
                <a:solidFill>
                  <a:schemeClr val="accent2"/>
                </a:solidFill>
              </a:rPr>
              <a:t>Önköltség befizetése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Char char="•"/>
            </a:pPr>
            <a:r>
              <a:rPr lang="hu-HU" altLang="hu-HU" sz="2800" b="1" dirty="0" smtClean="0"/>
              <a:t>20 </a:t>
            </a:r>
            <a:r>
              <a:rPr lang="hu-HU" altLang="hu-HU" sz="2800" b="1" dirty="0"/>
              <a:t>%: 97500 Ft </a:t>
            </a:r>
            <a:r>
              <a:rPr lang="hu-HU" altLang="hu-HU" sz="2800" b="1" dirty="0" smtClean="0"/>
              <a:t>(Együttműködési megállapodás alapján csökkentett képzési </a:t>
            </a:r>
            <a:r>
              <a:rPr lang="hu-HU" altLang="hu-HU" sz="2800" b="1" dirty="0"/>
              <a:t>díj)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 dirty="0" smtClean="0"/>
              <a:t>Befizetés </a:t>
            </a:r>
            <a:r>
              <a:rPr lang="hu-HU" altLang="hu-HU" sz="2800" b="1" dirty="0" err="1" smtClean="0"/>
              <a:t>Neptunon</a:t>
            </a:r>
            <a:r>
              <a:rPr lang="hu-HU" altLang="hu-HU" sz="2800" b="1" dirty="0" smtClean="0"/>
              <a:t> keresztül szeptember 30-ig</a:t>
            </a:r>
            <a:endParaRPr lang="hu-HU" altLang="hu-HU" sz="2800" b="1" dirty="0"/>
          </a:p>
          <a:p>
            <a:pPr algn="ctr">
              <a:buFont typeface="Arial" charset="0"/>
              <a:buChar char="•"/>
            </a:pPr>
            <a:r>
              <a:rPr lang="hu-HU" altLang="hu-HU" sz="2800" b="1" dirty="0" smtClean="0"/>
              <a:t>Befizetés nem </a:t>
            </a:r>
            <a:r>
              <a:rPr lang="hu-HU" altLang="hu-HU" sz="2800" b="1" dirty="0"/>
              <a:t>a </a:t>
            </a:r>
            <a:r>
              <a:rPr lang="hu-HU" altLang="hu-HU" sz="2800" b="1" dirty="0" err="1"/>
              <a:t>Neptunon</a:t>
            </a:r>
            <a:r>
              <a:rPr lang="hu-HU" altLang="hu-HU" sz="2800" b="1" dirty="0"/>
              <a:t> keresztül </a:t>
            </a:r>
            <a:r>
              <a:rPr lang="hu-HU" altLang="hu-HU" sz="2800" b="1" dirty="0" smtClean="0"/>
              <a:t>(pl. az</a:t>
            </a:r>
            <a:r>
              <a:rPr lang="hu-HU" altLang="hu-HU" sz="2800" b="1" dirty="0"/>
              <a:t>, 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dirty="0"/>
              <a:t>akinek a Semmelweis Egyetemen belül átkönyveléssel intézeti/klinikai keretből történik a befizetés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dirty="0"/>
              <a:t>( ügyintéző: </a:t>
            </a:r>
            <a:r>
              <a:rPr lang="hu-HU" altLang="hu-HU" sz="2800" b="1" dirty="0" err="1"/>
              <a:t>Biró</a:t>
            </a:r>
            <a:r>
              <a:rPr lang="hu-HU" altLang="hu-HU" sz="2800" b="1" dirty="0"/>
              <a:t> Aliz)</a:t>
            </a:r>
          </a:p>
          <a:p>
            <a:pPr>
              <a:buFont typeface="Times New Roman" pitchFamily="16" charset="0"/>
              <a:buNone/>
            </a:pPr>
            <a:endParaRPr lang="hu-HU" altLang="hu-HU" dirty="0"/>
          </a:p>
          <a:p>
            <a:pPr>
              <a:buFont typeface="Times New Roman" pitchFamily="16" charset="0"/>
              <a:buNone/>
            </a:pPr>
            <a:endParaRPr lang="hu-HU" alt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>
                <a:solidFill>
                  <a:schemeClr val="accent2"/>
                </a:solidFill>
              </a:rPr>
              <a:t>Kurzusfelvétel I.</a:t>
            </a:r>
            <a:endParaRPr lang="hu-HU" altLang="hu-HU">
              <a:solidFill>
                <a:schemeClr val="accent2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kurzusok felvétele: </a:t>
            </a:r>
            <a:r>
              <a:rPr lang="hu-HU" altLang="hu-HU" sz="2800" b="1" dirty="0" smtClean="0"/>
              <a:t>2021. augusztus 23-szeptember 5. </a:t>
            </a:r>
            <a:r>
              <a:rPr lang="hu-HU" altLang="hu-HU" sz="2800" b="1" dirty="0" err="1" smtClean="0"/>
              <a:t>Neptunban</a:t>
            </a:r>
            <a:r>
              <a:rPr lang="hu-HU" altLang="hu-HU" sz="2800" b="1" dirty="0" smtClean="0"/>
              <a:t> </a:t>
            </a: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egyes </a:t>
            </a:r>
            <a:r>
              <a:rPr lang="hu-HU" altLang="hu-HU" sz="2800" b="1" dirty="0"/>
              <a:t>Doktori Iskolákban vannak felzárkóztató kurzusok, illetve kötelezően előírtak,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tájékozódhatnak a honlapról, </a:t>
            </a:r>
            <a:r>
              <a:rPr lang="hu-HU" altLang="hu-HU" sz="2800" b="1" dirty="0" smtClean="0"/>
              <a:t>a tudományági doktori iskolák ügyintézőitől (elérhetőségük  a honlapon)</a:t>
            </a:r>
            <a:endParaRPr lang="hu-HU" altLang="hu-HU" sz="2800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a képzés során 16 kreditpontot kell szerezni (ebből: </a:t>
            </a:r>
            <a:r>
              <a:rPr lang="hu-HU" altLang="hu-HU" sz="2800" b="1" dirty="0" smtClean="0"/>
              <a:t>8 </a:t>
            </a:r>
            <a:r>
              <a:rPr lang="hu-HU" altLang="hu-HU" sz="2800" b="1" dirty="0"/>
              <a:t>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( kód: DI-0----KV </a:t>
            </a:r>
            <a:r>
              <a:rPr lang="hu-HU" altLang="hu-HU" b="1" dirty="0"/>
              <a:t>)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kérvényt e-mailben Doktori </a:t>
            </a:r>
            <a:r>
              <a:rPr lang="hu-HU" altLang="hu-HU" sz="2800" b="1" dirty="0" smtClean="0"/>
              <a:t>Hivatal </a:t>
            </a:r>
            <a:r>
              <a:rPr lang="hu-HU" altLang="hu-HU" sz="2800" b="1" dirty="0"/>
              <a:t>részére, a külső kurzus elvégzéséről igazolást  mellékelve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dirty="0" smtClean="0"/>
              <a:t>Kreditek  </a:t>
            </a:r>
            <a:endParaRPr lang="hu-HU" altLang="hu-HU" b="1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63600" y="1619250"/>
            <a:ext cx="10367963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 smtClean="0"/>
              <a:t>a </a:t>
            </a:r>
            <a:r>
              <a:rPr lang="hu-HU" altLang="hu-HU" b="1" dirty="0" err="1" smtClean="0"/>
              <a:t>Neptunban</a:t>
            </a:r>
            <a:r>
              <a:rPr lang="hu-HU" altLang="hu-HU" b="1" dirty="0" smtClean="0"/>
              <a:t> kerülnek rögzítésre az elvégzett kurzusok és a kutatómunka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 smtClean="0"/>
              <a:t>Kérjük, hogy minden félév végén ellenőrizzék  és amennyiben egy kurzusvezető vagy a témavezető nem írta be a kreditet, jelezzék számára.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 smtClean="0"/>
              <a:t>(a papíralapú index 2020. szeptember 1-től már nem használt)</a:t>
            </a:r>
            <a:endParaRPr lang="hu-HU" altLang="hu-H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Times New Roman" pitchFamily="16" charset="0"/>
              <a:buNone/>
            </a:pPr>
            <a:endParaRPr lang="hu-HU" altLang="hu-HU" b="1"/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/>
              <a:t>legfeljebb 2 alkalommal, összesen 2 évre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/>
              <a:t>Doktori képzés szüneteltetésének bejelentése 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/>
              <a:t>(legfeljebb 2 félévre)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/>
              <a:t>Kérelem 2 félévnél hosszabb hallgatói jogviszony szüneteltetésére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b="1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6250" y="204788"/>
            <a:ext cx="11144250" cy="1163637"/>
          </a:xfrm>
        </p:spPr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647428" y="1619498"/>
            <a:ext cx="11072890" cy="5572164"/>
          </a:xfrm>
        </p:spPr>
        <p:txBody>
          <a:bodyPr>
            <a:normAutofit fontScale="92500" lnSpcReduction="20000"/>
          </a:bodyPr>
          <a:lstStyle/>
          <a:p>
            <a:pPr marL="424956" indent="-424956" algn="ctr">
              <a:buAutoNum type="arabicPeriod"/>
            </a:pPr>
            <a:r>
              <a:rPr lang="hu-HU" b="1" dirty="0"/>
              <a:t>NEK adatlap kérése az Okmányirodában</a:t>
            </a:r>
          </a:p>
          <a:p>
            <a:pPr marL="424956" indent="-424956" algn="ctr">
              <a:buAutoNum type="arabicPeriod"/>
            </a:pPr>
            <a:r>
              <a:rPr lang="hu-HU" b="1" dirty="0" err="1"/>
              <a:t>Neptun</a:t>
            </a:r>
            <a:r>
              <a:rPr lang="hu-HU" b="1" dirty="0"/>
              <a:t> rendszeren megigényelni NEK azonosítóval</a:t>
            </a:r>
          </a:p>
          <a:p>
            <a:pPr marL="424956" indent="-424956" algn="ctr"/>
            <a:r>
              <a:rPr lang="hu-HU" b="1" dirty="0"/>
              <a:t>Okmányirodában leadott és a </a:t>
            </a:r>
            <a:r>
              <a:rPr lang="hu-HU" b="1" dirty="0" err="1"/>
              <a:t>Neptunba</a:t>
            </a:r>
            <a:r>
              <a:rPr lang="hu-HU" b="1" dirty="0"/>
              <a:t> feltöltött adatok karakteresen egyezzenek!</a:t>
            </a:r>
          </a:p>
          <a:p>
            <a:pPr marL="424956" indent="-424956" algn="ctr"/>
            <a:r>
              <a:rPr lang="hu-HU" b="1" dirty="0"/>
              <a:t>Lakcímkártyán szereplő címre lehet csak igényelni</a:t>
            </a:r>
          </a:p>
          <a:p>
            <a:pPr marL="424956" indent="-424956" algn="ctr"/>
            <a:r>
              <a:rPr lang="hu-HU" b="1" dirty="0"/>
              <a:t>3. Doktori </a:t>
            </a:r>
            <a:r>
              <a:rPr lang="hu-HU" b="1" dirty="0" smtClean="0"/>
              <a:t>Hivatalba </a:t>
            </a:r>
            <a:r>
              <a:rPr lang="hu-HU" b="1" dirty="0"/>
              <a:t>érkezik az igazolvány, </a:t>
            </a:r>
            <a:r>
              <a:rPr lang="hu-HU" b="1" dirty="0" err="1"/>
              <a:t>Neptunon</a:t>
            </a:r>
            <a:r>
              <a:rPr lang="hu-HU" b="1" dirty="0"/>
              <a:t> küldünk üzenetet, ha megérkezett és befáradhat érte Ügyfélfogadási időben</a:t>
            </a:r>
            <a:endParaRPr lang="hu-HU" sz="1700" b="1" dirty="0"/>
          </a:p>
          <a:p>
            <a:pPr marL="424956" indent="-424956" algn="ctr"/>
            <a:r>
              <a:rPr lang="hu-HU" b="1" dirty="0"/>
              <a:t>4. Diákigazolványra a </a:t>
            </a:r>
            <a:r>
              <a:rPr lang="hu-HU" b="1" dirty="0" smtClean="0"/>
              <a:t>Hivatalban kérjen </a:t>
            </a:r>
            <a:r>
              <a:rPr lang="hu-HU" b="1" dirty="0"/>
              <a:t>érvényesítő matricát minden aktív félévben</a:t>
            </a:r>
          </a:p>
          <a:p>
            <a:pPr marL="424956" indent="-424956" algn="ctr"/>
            <a:r>
              <a:rPr lang="hu-HU" b="1" dirty="0"/>
              <a:t>5. Előfordulhat, hogy sokáig tart a kártya kiállítása, mert az Oktatási Hivatal új rendszerre áll át</a:t>
            </a:r>
          </a:p>
          <a:p>
            <a:pPr marL="424956" indent="-424956" algn="ctr"/>
            <a:endParaRPr lang="hu-HU" sz="1700" dirty="0"/>
          </a:p>
          <a:p>
            <a:pPr marL="424956" indent="-424956" algn="ctr"/>
            <a:endParaRPr lang="hu-HU" b="1" dirty="0"/>
          </a:p>
          <a:p>
            <a:pPr algn="ctr" eaLnBrk="1"/>
            <a:endParaRPr lang="hu-HU" sz="2300" b="1" dirty="0"/>
          </a:p>
          <a:p>
            <a:pPr algn="ctr" eaLnBrk="1"/>
            <a:endParaRPr lang="hu-HU" sz="23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951</TotalTime>
  <Words>410</Words>
  <Application>Microsoft Office PowerPoint</Application>
  <PresentationFormat>Egyéni</PresentationFormat>
  <Paragraphs>76</Paragraphs>
  <Slides>11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DejaVu Sans Condensed</vt:lpstr>
      <vt:lpstr>Droid Sans Fallback</vt:lpstr>
      <vt:lpstr>Times New Roman</vt:lpstr>
      <vt:lpstr>Office-téma</vt:lpstr>
      <vt:lpstr>Semmelweis Egyetem  Doktori Iskola  2021/2022 </vt:lpstr>
      <vt:lpstr>Doktori Hivatal</vt:lpstr>
      <vt:lpstr>Beiratkozás</vt:lpstr>
      <vt:lpstr>Önköltség befizetése</vt:lpstr>
      <vt:lpstr>Kurzusfelvétel I.</vt:lpstr>
      <vt:lpstr>Kurzusfelvétel II.</vt:lpstr>
      <vt:lpstr>Kreditek  </vt:lpstr>
      <vt:lpstr>Hallgató jogviszony szüneteltetése</vt:lpstr>
      <vt:lpstr>Diákigazolvány igénylése</vt:lpstr>
      <vt:lpstr>Diákigazolvány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Kelemen Dávid Márk</cp:lastModifiedBy>
  <cp:revision>123</cp:revision>
  <cp:lastPrinted>1601-01-01T00:00:00Z</cp:lastPrinted>
  <dcterms:created xsi:type="dcterms:W3CDTF">2013-09-01T13:16:40Z</dcterms:created>
  <dcterms:modified xsi:type="dcterms:W3CDTF">2021-07-20T07:08:32Z</dcterms:modified>
</cp:coreProperties>
</file>