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63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7" d="100"/>
          <a:sy n="67" d="100"/>
        </p:scale>
        <p:origin x="-2796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08B0C0-F14B-41E5-B05E-DC8BCE4CCBDC}" type="datetimeFigureOut">
              <a:rPr lang="hu-HU" smtClean="0"/>
              <a:t>2020. 01. 14.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711906-0A1A-4590-88B1-3CFA52E757E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325192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618D33-4F20-4DD4-82C1-164B4420C978}" type="datetimeFigureOut">
              <a:rPr lang="hu-HU" smtClean="0"/>
              <a:t>2020. 01. 14.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4CB966-3AE7-4746-9B52-B263C91CEF7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108570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4CB966-3AE7-4746-9B52-B263C91CEF72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371732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églalap 14"/>
          <p:cNvSpPr/>
          <p:nvPr userDrawn="1"/>
        </p:nvSpPr>
        <p:spPr>
          <a:xfrm>
            <a:off x="0" y="5445125"/>
            <a:ext cx="9144000" cy="1412875"/>
          </a:xfrm>
          <a:prstGeom prst="rect">
            <a:avLst/>
          </a:prstGeom>
          <a:solidFill>
            <a:srgbClr val="2B45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/>
          </a:p>
        </p:txBody>
      </p:sp>
      <p:pic>
        <p:nvPicPr>
          <p:cNvPr id="16" name="Kép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5" t="81500" r="87799" b="2751"/>
          <a:stretch>
            <a:fillRect/>
          </a:stretch>
        </p:blipFill>
        <p:spPr bwMode="auto">
          <a:xfrm>
            <a:off x="179388" y="5589588"/>
            <a:ext cx="1008062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zövegdoboz 6"/>
          <p:cNvSpPr txBox="1">
            <a:spLocks noChangeArrowheads="1"/>
          </p:cNvSpPr>
          <p:nvPr userDrawn="1"/>
        </p:nvSpPr>
        <p:spPr bwMode="auto">
          <a:xfrm>
            <a:off x="1223963" y="5573713"/>
            <a:ext cx="60483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hu-HU" sz="2400" spc="150" dirty="0" smtClean="0">
                <a:solidFill>
                  <a:schemeClr val="bg1"/>
                </a:solidFill>
                <a:latin typeface="Calibri" panose="020F0502020204030204" pitchFamily="34" charset="0"/>
              </a:rPr>
              <a:t>SEMMELWEIS EGYETEM</a:t>
            </a:r>
          </a:p>
        </p:txBody>
      </p:sp>
      <p:sp>
        <p:nvSpPr>
          <p:cNvPr id="9" name="Szövegdoboz 6"/>
          <p:cNvSpPr txBox="1">
            <a:spLocks noChangeArrowheads="1"/>
          </p:cNvSpPr>
          <p:nvPr userDrawn="1"/>
        </p:nvSpPr>
        <p:spPr bwMode="auto">
          <a:xfrm>
            <a:off x="1187450" y="6029325"/>
            <a:ext cx="67040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hu-HU" altLang="hu-HU" sz="1800" dirty="0" smtClean="0">
                <a:solidFill>
                  <a:schemeClr val="bg1"/>
                </a:solidFill>
                <a:latin typeface="Calibri" pitchFamily="34" charset="0"/>
              </a:rPr>
              <a:t>Rácz Károly Doktori Iskola</a:t>
            </a:r>
            <a:endParaRPr lang="hu-HU" altLang="hu-HU" sz="18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0" name="Téglalap 9"/>
          <p:cNvSpPr/>
          <p:nvPr userDrawn="1"/>
        </p:nvSpPr>
        <p:spPr>
          <a:xfrm>
            <a:off x="1198563" y="6348413"/>
            <a:ext cx="3924300" cy="27781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hu-HU" sz="1200" spc="100" dirty="0">
                <a:solidFill>
                  <a:schemeClr val="bg1"/>
                </a:solidFill>
                <a:latin typeface="Calibri Light" panose="020F0302020204030204" pitchFamily="34" charset="0"/>
              </a:rPr>
              <a:t>http</a:t>
            </a:r>
            <a:r>
              <a:rPr lang="hu-HU" sz="1200" spc="100" dirty="0" smtClean="0">
                <a:solidFill>
                  <a:schemeClr val="bg1"/>
                </a:solidFill>
                <a:latin typeface="Calibri Light" panose="020F0302020204030204" pitchFamily="34" charset="0"/>
              </a:rPr>
              <a:t>://semmelweis.hu/phd</a:t>
            </a:r>
            <a:endParaRPr lang="hu-HU" sz="1200" spc="100" dirty="0">
              <a:solidFill>
                <a:schemeClr val="bg1"/>
              </a:solidFill>
              <a:latin typeface="Calibri Light" panose="020F0302020204030204" pitchFamily="34" charset="0"/>
            </a:endParaRPr>
          </a:p>
        </p:txBody>
      </p:sp>
      <p:pic>
        <p:nvPicPr>
          <p:cNvPr id="12" name="Kép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6007100"/>
            <a:ext cx="5218113" cy="30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Cím 1"/>
          <p:cNvSpPr>
            <a:spLocks noGrp="1"/>
          </p:cNvSpPr>
          <p:nvPr>
            <p:ph type="title" hasCustomPrompt="1"/>
          </p:nvPr>
        </p:nvSpPr>
        <p:spPr>
          <a:xfrm>
            <a:off x="755576" y="980729"/>
            <a:ext cx="7772400" cy="1008112"/>
          </a:xfrm>
        </p:spPr>
        <p:txBody>
          <a:bodyPr anchor="ctr" anchorCtr="0"/>
          <a:lstStyle>
            <a:lvl1pPr algn="ctr">
              <a:defRPr sz="4000" b="0" cap="all">
                <a:solidFill>
                  <a:schemeClr val="tx1"/>
                </a:solidFill>
              </a:defRPr>
            </a:lvl1pPr>
          </a:lstStyle>
          <a:p>
            <a:r>
              <a:rPr lang="hu-HU" dirty="0" smtClean="0"/>
              <a:t>főcím</a:t>
            </a:r>
            <a:endParaRPr lang="hu-HU" dirty="0"/>
          </a:p>
        </p:txBody>
      </p:sp>
      <p:sp>
        <p:nvSpPr>
          <p:cNvPr id="25" name="Szöveg helye 2"/>
          <p:cNvSpPr>
            <a:spLocks noGrp="1"/>
          </p:cNvSpPr>
          <p:nvPr>
            <p:ph type="body" idx="1" hasCustomPrompt="1"/>
          </p:nvPr>
        </p:nvSpPr>
        <p:spPr>
          <a:xfrm>
            <a:off x="722313" y="2132856"/>
            <a:ext cx="7772400" cy="1008113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4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Alcím</a:t>
            </a:r>
          </a:p>
        </p:txBody>
      </p:sp>
      <p:sp>
        <p:nvSpPr>
          <p:cNvPr id="27" name="Szöveg helye 2"/>
          <p:cNvSpPr>
            <a:spLocks noGrp="1"/>
          </p:cNvSpPr>
          <p:nvPr>
            <p:ph type="body" idx="10" hasCustomPrompt="1"/>
          </p:nvPr>
        </p:nvSpPr>
        <p:spPr>
          <a:xfrm>
            <a:off x="727766" y="4149080"/>
            <a:ext cx="7772400" cy="576064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4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Név</a:t>
            </a:r>
          </a:p>
        </p:txBody>
      </p:sp>
      <p:sp>
        <p:nvSpPr>
          <p:cNvPr id="29" name="Szöveg helye 2"/>
          <p:cNvSpPr>
            <a:spLocks noGrp="1"/>
          </p:cNvSpPr>
          <p:nvPr>
            <p:ph type="body" idx="11" hasCustomPrompt="1"/>
          </p:nvPr>
        </p:nvSpPr>
        <p:spPr>
          <a:xfrm>
            <a:off x="727766" y="4725144"/>
            <a:ext cx="7772400" cy="432048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beosztás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églalap 7"/>
          <p:cNvSpPr/>
          <p:nvPr userDrawn="1"/>
        </p:nvSpPr>
        <p:spPr>
          <a:xfrm flipV="1">
            <a:off x="0" y="6265863"/>
            <a:ext cx="9144000" cy="592137"/>
          </a:xfrm>
          <a:prstGeom prst="rect">
            <a:avLst/>
          </a:prstGeom>
          <a:solidFill>
            <a:srgbClr val="2B45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10" name="Szövegdoboz 7"/>
          <p:cNvSpPr txBox="1">
            <a:spLocks noChangeArrowheads="1"/>
          </p:cNvSpPr>
          <p:nvPr userDrawn="1"/>
        </p:nvSpPr>
        <p:spPr bwMode="auto">
          <a:xfrm>
            <a:off x="4140200" y="6308725"/>
            <a:ext cx="48958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hu-HU" altLang="hu-HU" sz="1200" b="1" dirty="0" smtClean="0">
              <a:solidFill>
                <a:schemeClr val="bg1"/>
              </a:solidFill>
              <a:latin typeface="Calibri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hu-HU" altLang="hu-HU" sz="1200" b="0" dirty="0">
              <a:solidFill>
                <a:schemeClr val="bg1"/>
              </a:solidFill>
              <a:latin typeface="Calibri Light" pitchFamily="34" charset="0"/>
            </a:endParaRPr>
          </a:p>
        </p:txBody>
      </p:sp>
      <p:sp>
        <p:nvSpPr>
          <p:cNvPr id="12" name="Szövegdoboz 8"/>
          <p:cNvSpPr txBox="1">
            <a:spLocks noChangeArrowheads="1"/>
          </p:cNvSpPr>
          <p:nvPr userDrawn="1"/>
        </p:nvSpPr>
        <p:spPr bwMode="auto">
          <a:xfrm>
            <a:off x="88900" y="6332538"/>
            <a:ext cx="2287588" cy="4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ts val="1400"/>
              </a:lnSpc>
              <a:spcBef>
                <a:spcPct val="0"/>
              </a:spcBef>
              <a:buFontTx/>
              <a:buNone/>
              <a:defRPr/>
            </a:pPr>
            <a:r>
              <a:rPr lang="hu-HU" sz="1400" spc="40" dirty="0" smtClean="0">
                <a:solidFill>
                  <a:schemeClr val="bg1"/>
                </a:solidFill>
                <a:latin typeface="Calibri Light" panose="020F0302020204030204" pitchFamily="34" charset="0"/>
              </a:rPr>
              <a:t>SEMMELWEIS EGYETEM </a:t>
            </a:r>
            <a:r>
              <a:rPr lang="hu-HU" sz="1050" spc="40" baseline="30000" dirty="0" smtClean="0">
                <a:solidFill>
                  <a:schemeClr val="bg1"/>
                </a:solidFill>
                <a:latin typeface="Calibri Light" panose="020F0302020204030204" pitchFamily="34" charset="0"/>
              </a:rPr>
              <a:t>©</a:t>
            </a:r>
          </a:p>
          <a:p>
            <a:pPr>
              <a:lnSpc>
                <a:spcPts val="1200"/>
              </a:lnSpc>
              <a:spcBef>
                <a:spcPct val="0"/>
              </a:spcBef>
              <a:buFontTx/>
              <a:buNone/>
              <a:defRPr/>
            </a:pPr>
            <a:r>
              <a:rPr lang="hu-HU" sz="1100" spc="100" dirty="0" smtClean="0">
                <a:solidFill>
                  <a:schemeClr val="bg1"/>
                </a:solidFill>
                <a:latin typeface="Calibri Light" panose="020F0302020204030204" pitchFamily="34" charset="0"/>
              </a:rPr>
              <a:t>http://semmelweis.hu</a:t>
            </a:r>
          </a:p>
        </p:txBody>
      </p:sp>
      <p:sp>
        <p:nvSpPr>
          <p:cNvPr id="14" name="Tartalom helye 2"/>
          <p:cNvSpPr>
            <a:spLocks noGrp="1"/>
          </p:cNvSpPr>
          <p:nvPr>
            <p:ph idx="1"/>
          </p:nvPr>
        </p:nvSpPr>
        <p:spPr>
          <a:xfrm>
            <a:off x="467544" y="1628800"/>
            <a:ext cx="8219256" cy="4497363"/>
          </a:xfrm>
        </p:spPr>
        <p:txBody>
          <a:bodyPr/>
          <a:lstStyle>
            <a:lvl1pPr>
              <a:defRPr sz="3200">
                <a:solidFill>
                  <a:schemeClr val="tx1"/>
                </a:solidFill>
              </a:defRPr>
            </a:lvl1pPr>
            <a:lvl2pPr>
              <a:defRPr sz="28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F4919B-4047-4DB1-8B39-23A42AEBA556}" type="datetimeFigureOut">
              <a:rPr lang="hu-HU" smtClean="0"/>
              <a:t>2020. 01. 14.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s://doktori.hu/index.php?menuid=351&amp;cid=247&amp;lang=EN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1520" y="0"/>
            <a:ext cx="8712968" cy="1916832"/>
          </a:xfrm>
        </p:spPr>
        <p:txBody>
          <a:bodyPr>
            <a:normAutofit fontScale="90000"/>
          </a:bodyPr>
          <a:lstStyle/>
          <a:p>
            <a:r>
              <a:rPr lang="hu-HU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hu-HU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hu-HU" b="1" dirty="0" err="1" smtClean="0">
                <a:solidFill>
                  <a:schemeClr val="tx2"/>
                </a:solidFill>
              </a:rPr>
              <a:t>Doctoral</a:t>
            </a:r>
            <a:r>
              <a:rPr lang="hu-HU" b="1" dirty="0" smtClean="0">
                <a:solidFill>
                  <a:schemeClr val="tx2"/>
                </a:solidFill>
              </a:rPr>
              <a:t> PhD </a:t>
            </a:r>
            <a:r>
              <a:rPr lang="hu-HU" b="1" dirty="0" err="1" smtClean="0">
                <a:solidFill>
                  <a:schemeClr val="tx2"/>
                </a:solidFill>
              </a:rPr>
              <a:t>training</a:t>
            </a:r>
            <a:r>
              <a:rPr lang="hu-HU" b="1" dirty="0" smtClean="0">
                <a:solidFill>
                  <a:schemeClr val="tx2"/>
                </a:solidFill>
              </a:rPr>
              <a:t/>
            </a:r>
            <a:br>
              <a:rPr lang="hu-HU" b="1" dirty="0" smtClean="0">
                <a:solidFill>
                  <a:schemeClr val="tx2"/>
                </a:solidFill>
              </a:rPr>
            </a:br>
            <a:r>
              <a:rPr lang="hu-HU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67124" y="2082333"/>
            <a:ext cx="7772400" cy="1008113"/>
          </a:xfrm>
        </p:spPr>
        <p:txBody>
          <a:bodyPr>
            <a:normAutofit fontScale="25000" lnSpcReduction="20000"/>
          </a:bodyPr>
          <a:lstStyle/>
          <a:p>
            <a:endParaRPr lang="hu-HU" sz="12300" dirty="0" smtClean="0">
              <a:solidFill>
                <a:srgbClr val="0070C0"/>
              </a:solidFill>
            </a:endParaRPr>
          </a:p>
          <a:p>
            <a:r>
              <a:rPr lang="hu-HU" sz="12800" b="1" dirty="0" smtClean="0">
                <a:solidFill>
                  <a:schemeClr val="tx2"/>
                </a:solidFill>
              </a:rPr>
              <a:t>Semmelweis University</a:t>
            </a:r>
          </a:p>
          <a:p>
            <a:r>
              <a:rPr lang="hu-HU" sz="12800" b="1" dirty="0" err="1" smtClean="0">
                <a:solidFill>
                  <a:schemeClr val="tx2"/>
                </a:solidFill>
              </a:rPr>
              <a:t>School</a:t>
            </a:r>
            <a:r>
              <a:rPr lang="hu-HU" sz="12800" b="1" dirty="0" smtClean="0">
                <a:solidFill>
                  <a:schemeClr val="tx2"/>
                </a:solidFill>
              </a:rPr>
              <a:t> </a:t>
            </a:r>
            <a:r>
              <a:rPr lang="hu-HU" sz="12800" b="1" dirty="0" smtClean="0">
                <a:solidFill>
                  <a:schemeClr val="tx2"/>
                </a:solidFill>
              </a:rPr>
              <a:t>of PhD </a:t>
            </a:r>
            <a:r>
              <a:rPr lang="hu-HU" sz="12800" b="1" dirty="0" err="1" smtClean="0">
                <a:solidFill>
                  <a:schemeClr val="tx2"/>
                </a:solidFill>
              </a:rPr>
              <a:t>Studies</a:t>
            </a:r>
            <a:endParaRPr lang="hu-HU" sz="12800" dirty="0">
              <a:solidFill>
                <a:srgbClr val="0070C0"/>
              </a:solidFill>
            </a:endParaRPr>
          </a:p>
          <a:p>
            <a:endParaRPr lang="hu-HU" dirty="0"/>
          </a:p>
        </p:txBody>
      </p:sp>
      <p:sp>
        <p:nvSpPr>
          <p:cNvPr id="4" name="Szöveg helye 3"/>
          <p:cNvSpPr>
            <a:spLocks noGrp="1"/>
          </p:cNvSpPr>
          <p:nvPr>
            <p:ph type="body" idx="10"/>
          </p:nvPr>
        </p:nvSpPr>
        <p:spPr/>
        <p:txBody>
          <a:bodyPr>
            <a:normAutofit/>
          </a:bodyPr>
          <a:lstStyle/>
          <a:p>
            <a:endParaRPr lang="hu-HU" sz="2400" b="1" dirty="0">
              <a:solidFill>
                <a:schemeClr val="tx2"/>
              </a:solidFill>
            </a:endParaRPr>
          </a:p>
        </p:txBody>
      </p:sp>
      <p:sp>
        <p:nvSpPr>
          <p:cNvPr id="5" name="Szöveg helye 4"/>
          <p:cNvSpPr>
            <a:spLocks noGrp="1"/>
          </p:cNvSpPr>
          <p:nvPr>
            <p:ph type="body" idx="11"/>
          </p:nvPr>
        </p:nvSpPr>
        <p:spPr/>
        <p:txBody>
          <a:bodyPr>
            <a:normAutofit lnSpcReduction="10000"/>
          </a:bodyPr>
          <a:lstStyle/>
          <a:p>
            <a:endParaRPr lang="hu-HU" b="1" dirty="0">
              <a:solidFill>
                <a:schemeClr val="tx2"/>
              </a:solidFill>
            </a:endParaRPr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1010" y="5445224"/>
            <a:ext cx="2202990" cy="1412776"/>
          </a:xfrm>
          <a:prstGeom prst="rect">
            <a:avLst/>
          </a:prstGeom>
        </p:spPr>
      </p:pic>
      <p:sp>
        <p:nvSpPr>
          <p:cNvPr id="7" name="Téglalap 6"/>
          <p:cNvSpPr/>
          <p:nvPr/>
        </p:nvSpPr>
        <p:spPr>
          <a:xfrm>
            <a:off x="2286000" y="3090446"/>
            <a:ext cx="4572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u-HU" sz="1000" dirty="0">
                <a:latin typeface="Segoe UI" panose="020B0502040204020203" pitchFamily="34" charset="0"/>
              </a:rPr>
              <a:t/>
            </a:r>
            <a:br>
              <a:rPr lang="hu-HU" sz="1000" dirty="0">
                <a:latin typeface="Segoe UI" panose="020B0502040204020203" pitchFamily="34" charset="0"/>
              </a:rPr>
            </a:br>
            <a:endParaRPr lang="hu-HU" sz="1000" dirty="0">
              <a:effectLst/>
              <a:latin typeface="Segoe UI" panose="020B0502040204020203" pitchFamily="34" charset="0"/>
            </a:endParaRPr>
          </a:p>
        </p:txBody>
      </p:sp>
      <p:sp>
        <p:nvSpPr>
          <p:cNvPr id="8" name="Téglalap 7"/>
          <p:cNvSpPr/>
          <p:nvPr/>
        </p:nvSpPr>
        <p:spPr>
          <a:xfrm>
            <a:off x="3203848" y="6334780"/>
            <a:ext cx="54356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hu-HU" sz="1000" dirty="0">
              <a:solidFill>
                <a:prstClr val="black"/>
              </a:solidFill>
              <a:latin typeface="Segoe UI" panose="020B0502040204020203" pitchFamily="34" charset="0"/>
            </a:endParaRPr>
          </a:p>
          <a:p>
            <a:pPr lvl="0"/>
            <a:r>
              <a:rPr lang="hu-HU" sz="900" dirty="0">
                <a:solidFill>
                  <a:schemeClr val="bg1"/>
                </a:solidFill>
                <a:latin typeface="Times New Roman" panose="02020603050405020304" pitchFamily="18" charset="0"/>
              </a:rPr>
              <a:t>EFOP-3.6.3-VEKOP-16-2017-00009 </a:t>
            </a:r>
            <a:endParaRPr lang="hu-HU" sz="1000" dirty="0">
              <a:solidFill>
                <a:schemeClr val="bg1"/>
              </a:solidFill>
              <a:latin typeface="Segoe UI" panose="020B0502040204020203" pitchFamily="34" charset="0"/>
            </a:endParaRPr>
          </a:p>
          <a:p>
            <a:pPr lvl="0"/>
            <a:r>
              <a:rPr lang="hu-HU" sz="900" dirty="0">
                <a:solidFill>
                  <a:schemeClr val="bg1"/>
                </a:solidFill>
                <a:latin typeface="Times New Roman" panose="02020603050405020304" pitchFamily="18" charset="0"/>
              </a:rPr>
              <a:t>Az orvos,-egészségtudományi – és gyógyszerképzés tudományos műhelyeinek fejlesztés</a:t>
            </a:r>
            <a:endParaRPr lang="hu-HU" sz="1000" dirty="0">
              <a:solidFill>
                <a:schemeClr val="bg1"/>
              </a:solidFill>
              <a:latin typeface="Segoe UI" panose="020B0502040204020203" pitchFamily="34" charset="0"/>
            </a:endParaRPr>
          </a:p>
        </p:txBody>
      </p:sp>
      <p:pic>
        <p:nvPicPr>
          <p:cNvPr id="9" name="Kép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5" y="620688"/>
            <a:ext cx="1885608" cy="1885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2375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9741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u-HU" b="1" dirty="0" err="1" smtClean="0">
                <a:solidFill>
                  <a:schemeClr val="tx2"/>
                </a:solidFill>
              </a:rPr>
              <a:t>Scientific</a:t>
            </a:r>
            <a:r>
              <a:rPr lang="hu-HU" b="1" dirty="0" smtClean="0">
                <a:solidFill>
                  <a:schemeClr val="tx2"/>
                </a:solidFill>
              </a:rPr>
              <a:t> </a:t>
            </a:r>
            <a:r>
              <a:rPr lang="hu-HU" b="1" dirty="0" err="1" smtClean="0">
                <a:solidFill>
                  <a:schemeClr val="tx2"/>
                </a:solidFill>
              </a:rPr>
              <a:t>Doctoral</a:t>
            </a:r>
            <a:r>
              <a:rPr lang="hu-HU" b="1" dirty="0" smtClean="0">
                <a:solidFill>
                  <a:schemeClr val="tx2"/>
                </a:solidFill>
              </a:rPr>
              <a:t> </a:t>
            </a:r>
            <a:r>
              <a:rPr lang="hu-HU" b="1" dirty="0" err="1" smtClean="0">
                <a:solidFill>
                  <a:schemeClr val="tx2"/>
                </a:solidFill>
              </a:rPr>
              <a:t>Schools</a:t>
            </a:r>
            <a:r>
              <a:rPr lang="hu-HU" b="1" dirty="0">
                <a:solidFill>
                  <a:srgbClr val="002060"/>
                </a:solidFill>
              </a:rPr>
              <a:t/>
            </a:r>
            <a:br>
              <a:rPr lang="hu-HU" b="1" dirty="0">
                <a:solidFill>
                  <a:srgbClr val="002060"/>
                </a:solidFill>
              </a:rPr>
            </a:br>
            <a:endParaRPr lang="hu-HU" dirty="0"/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>
          <a:xfrm>
            <a:off x="755576" y="1124744"/>
            <a:ext cx="8219256" cy="4497363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hu-HU" b="1" dirty="0" smtClean="0">
                <a:solidFill>
                  <a:schemeClr val="accent1"/>
                </a:solidFill>
              </a:rPr>
              <a:t>Basic and </a:t>
            </a:r>
            <a:r>
              <a:rPr lang="hu-HU" b="1" dirty="0" err="1" smtClean="0">
                <a:solidFill>
                  <a:schemeClr val="accent1"/>
                </a:solidFill>
              </a:rPr>
              <a:t>Translational</a:t>
            </a:r>
            <a:r>
              <a:rPr lang="hu-HU" b="1" dirty="0" smtClean="0">
                <a:solidFill>
                  <a:schemeClr val="accent1"/>
                </a:solidFill>
              </a:rPr>
              <a:t> </a:t>
            </a:r>
            <a:r>
              <a:rPr lang="hu-HU" b="1" dirty="0" err="1" smtClean="0">
                <a:solidFill>
                  <a:schemeClr val="accent1"/>
                </a:solidFill>
              </a:rPr>
              <a:t>medicine</a:t>
            </a:r>
            <a:endParaRPr lang="hu-HU" b="1" dirty="0" smtClean="0">
              <a:solidFill>
                <a:schemeClr val="accent1"/>
              </a:solidFill>
            </a:endParaRPr>
          </a:p>
          <a:p>
            <a:pPr algn="ctr"/>
            <a:r>
              <a:rPr lang="hu-HU" b="1" dirty="0" err="1" smtClean="0">
                <a:solidFill>
                  <a:schemeClr val="accent1"/>
                </a:solidFill>
              </a:rPr>
              <a:t>Clinical</a:t>
            </a:r>
            <a:r>
              <a:rPr lang="hu-HU" b="1" dirty="0" smtClean="0">
                <a:solidFill>
                  <a:schemeClr val="accent1"/>
                </a:solidFill>
              </a:rPr>
              <a:t> </a:t>
            </a:r>
            <a:r>
              <a:rPr lang="hu-HU" b="1" dirty="0" err="1" smtClean="0">
                <a:solidFill>
                  <a:schemeClr val="accent1"/>
                </a:solidFill>
              </a:rPr>
              <a:t>medicine</a:t>
            </a:r>
            <a:endParaRPr lang="hu-HU" b="1" dirty="0" smtClean="0">
              <a:solidFill>
                <a:schemeClr val="accent1"/>
              </a:solidFill>
            </a:endParaRPr>
          </a:p>
          <a:p>
            <a:pPr algn="ctr"/>
            <a:r>
              <a:rPr lang="hu-HU" b="1" dirty="0" err="1" smtClean="0">
                <a:solidFill>
                  <a:schemeClr val="accent1"/>
                </a:solidFill>
              </a:rPr>
              <a:t>Pharmaceutical</a:t>
            </a:r>
            <a:endParaRPr lang="hu-HU" b="1" dirty="0" smtClean="0">
              <a:solidFill>
                <a:schemeClr val="accent1"/>
              </a:solidFill>
            </a:endParaRPr>
          </a:p>
          <a:p>
            <a:pPr algn="ctr"/>
            <a:r>
              <a:rPr lang="hu-HU" b="1" dirty="0" err="1" smtClean="0">
                <a:solidFill>
                  <a:schemeClr val="accent1"/>
                </a:solidFill>
              </a:rPr>
              <a:t>Mental</a:t>
            </a:r>
            <a:r>
              <a:rPr lang="hu-HU" b="1" dirty="0" smtClean="0">
                <a:solidFill>
                  <a:schemeClr val="accent1"/>
                </a:solidFill>
              </a:rPr>
              <a:t> Health </a:t>
            </a:r>
            <a:r>
              <a:rPr lang="hu-HU" b="1" dirty="0" err="1" smtClean="0">
                <a:solidFill>
                  <a:schemeClr val="accent1"/>
                </a:solidFill>
              </a:rPr>
              <a:t>Sciences</a:t>
            </a:r>
            <a:endParaRPr lang="hu-HU" b="1" dirty="0" smtClean="0">
              <a:solidFill>
                <a:schemeClr val="accent1"/>
              </a:solidFill>
            </a:endParaRPr>
          </a:p>
          <a:p>
            <a:pPr algn="ctr"/>
            <a:r>
              <a:rPr lang="hu-HU" b="1" dirty="0" err="1" smtClean="0">
                <a:solidFill>
                  <a:schemeClr val="accent1"/>
                </a:solidFill>
              </a:rPr>
              <a:t>Neurosciences</a:t>
            </a:r>
            <a:endParaRPr lang="hu-HU" b="1" dirty="0" smtClean="0">
              <a:solidFill>
                <a:schemeClr val="accent1"/>
              </a:solidFill>
            </a:endParaRPr>
          </a:p>
          <a:p>
            <a:pPr algn="ctr"/>
            <a:r>
              <a:rPr lang="hu-HU" b="1" dirty="0" err="1" smtClean="0">
                <a:solidFill>
                  <a:schemeClr val="accent1"/>
                </a:solidFill>
              </a:rPr>
              <a:t>Molecular</a:t>
            </a:r>
            <a:r>
              <a:rPr lang="hu-HU" b="1" dirty="0" smtClean="0">
                <a:solidFill>
                  <a:schemeClr val="accent1"/>
                </a:solidFill>
              </a:rPr>
              <a:t> </a:t>
            </a:r>
            <a:r>
              <a:rPr lang="hu-HU" b="1" dirty="0" err="1" smtClean="0">
                <a:solidFill>
                  <a:schemeClr val="accent1"/>
                </a:solidFill>
              </a:rPr>
              <a:t>medicine</a:t>
            </a:r>
            <a:endParaRPr lang="hu-HU" b="1" dirty="0" smtClean="0">
              <a:solidFill>
                <a:schemeClr val="accent1"/>
              </a:solidFill>
            </a:endParaRPr>
          </a:p>
          <a:p>
            <a:pPr algn="ctr"/>
            <a:r>
              <a:rPr lang="hu-HU" b="1" dirty="0" err="1" smtClean="0">
                <a:solidFill>
                  <a:schemeClr val="accent1"/>
                </a:solidFill>
              </a:rPr>
              <a:t>Pathological</a:t>
            </a:r>
            <a:endParaRPr lang="hu-HU" b="1" dirty="0" smtClean="0">
              <a:solidFill>
                <a:schemeClr val="accent1"/>
              </a:solidFill>
            </a:endParaRPr>
          </a:p>
          <a:p>
            <a:pPr algn="ctr"/>
            <a:r>
              <a:rPr lang="hu-HU" b="1" dirty="0" smtClean="0">
                <a:solidFill>
                  <a:schemeClr val="accent1"/>
                </a:solidFill>
              </a:rPr>
              <a:t>Health </a:t>
            </a:r>
            <a:r>
              <a:rPr lang="hu-HU" b="1" dirty="0" err="1" smtClean="0">
                <a:solidFill>
                  <a:schemeClr val="accent1"/>
                </a:solidFill>
              </a:rPr>
              <a:t>Sciences</a:t>
            </a:r>
            <a:r>
              <a:rPr lang="hu-HU" b="1" dirty="0" smtClean="0">
                <a:solidFill>
                  <a:schemeClr val="accent1"/>
                </a:solidFill>
              </a:rPr>
              <a:t> (</a:t>
            </a:r>
            <a:r>
              <a:rPr lang="hu-HU" b="1" dirty="0" err="1" smtClean="0">
                <a:solidFill>
                  <a:schemeClr val="accent1"/>
                </a:solidFill>
              </a:rPr>
              <a:t>accreditation</a:t>
            </a:r>
            <a:r>
              <a:rPr lang="hu-HU" b="1" dirty="0" smtClean="0">
                <a:solidFill>
                  <a:schemeClr val="accent1"/>
                </a:solidFill>
              </a:rPr>
              <a:t>)</a:t>
            </a:r>
          </a:p>
          <a:p>
            <a:pPr marL="0" indent="0" algn="ctr">
              <a:buNone/>
            </a:pPr>
            <a:endParaRPr lang="hu-HU" dirty="0" smtClean="0"/>
          </a:p>
          <a:p>
            <a:pPr marL="0" indent="0" algn="ctr">
              <a:buNone/>
            </a:pPr>
            <a:r>
              <a:rPr lang="hu-HU" sz="4300" b="1" dirty="0" err="1" smtClean="0">
                <a:solidFill>
                  <a:schemeClr val="tx2"/>
                </a:solidFill>
              </a:rPr>
              <a:t>Programmes</a:t>
            </a:r>
            <a:endParaRPr lang="hu-HU" sz="4300" b="1" dirty="0" smtClean="0">
              <a:solidFill>
                <a:schemeClr val="tx2"/>
              </a:solidFill>
            </a:endParaRPr>
          </a:p>
          <a:p>
            <a:pPr marL="0" indent="0" algn="ctr">
              <a:buNone/>
            </a:pPr>
            <a:r>
              <a:rPr lang="hu-HU" sz="3800" b="1" dirty="0" err="1" smtClean="0">
                <a:solidFill>
                  <a:schemeClr val="accent1"/>
                </a:solidFill>
              </a:rPr>
              <a:t>Accredited</a:t>
            </a:r>
            <a:r>
              <a:rPr lang="hu-HU" sz="3800" b="1" dirty="0" smtClean="0">
                <a:solidFill>
                  <a:schemeClr val="accent1"/>
                </a:solidFill>
              </a:rPr>
              <a:t> </a:t>
            </a:r>
            <a:r>
              <a:rPr lang="hu-HU" sz="3800" b="1" dirty="0" err="1">
                <a:solidFill>
                  <a:schemeClr val="accent1"/>
                </a:solidFill>
              </a:rPr>
              <a:t>t</a:t>
            </a:r>
            <a:r>
              <a:rPr lang="hu-HU" sz="3800" b="1" dirty="0" err="1" smtClean="0">
                <a:solidFill>
                  <a:schemeClr val="accent1"/>
                </a:solidFill>
              </a:rPr>
              <a:t>opics</a:t>
            </a:r>
            <a:r>
              <a:rPr lang="hu-HU" sz="3800" b="1" dirty="0" smtClean="0">
                <a:solidFill>
                  <a:schemeClr val="accent1"/>
                </a:solidFill>
              </a:rPr>
              <a:t> of </a:t>
            </a:r>
            <a:r>
              <a:rPr lang="hu-HU" sz="3800" b="1" dirty="0" err="1" smtClean="0">
                <a:solidFill>
                  <a:schemeClr val="accent1"/>
                </a:solidFill>
              </a:rPr>
              <a:t>the</a:t>
            </a:r>
            <a:r>
              <a:rPr lang="hu-HU" sz="3800" b="1" dirty="0" smtClean="0">
                <a:solidFill>
                  <a:schemeClr val="accent1"/>
                </a:solidFill>
              </a:rPr>
              <a:t> </a:t>
            </a:r>
            <a:r>
              <a:rPr lang="hu-HU" sz="3800" b="1" dirty="0" err="1" smtClean="0">
                <a:solidFill>
                  <a:schemeClr val="accent1"/>
                </a:solidFill>
              </a:rPr>
              <a:t>supervisors</a:t>
            </a:r>
            <a:endParaRPr lang="hu-HU" sz="3800" b="1" dirty="0">
              <a:solidFill>
                <a:schemeClr val="accent1"/>
              </a:solidFill>
            </a:endParaRP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5314" y="5517232"/>
            <a:ext cx="2318686" cy="1340768"/>
          </a:xfrm>
          <a:prstGeom prst="rect">
            <a:avLst/>
          </a:prstGeom>
        </p:spPr>
      </p:pic>
      <p:sp>
        <p:nvSpPr>
          <p:cNvPr id="6" name="Téglalap 5"/>
          <p:cNvSpPr/>
          <p:nvPr/>
        </p:nvSpPr>
        <p:spPr>
          <a:xfrm>
            <a:off x="2483768" y="6334780"/>
            <a:ext cx="43415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hu-HU" sz="1000" dirty="0">
              <a:solidFill>
                <a:prstClr val="black"/>
              </a:solidFill>
              <a:latin typeface="Segoe UI" panose="020B0502040204020203" pitchFamily="34" charset="0"/>
            </a:endParaRPr>
          </a:p>
          <a:p>
            <a:pPr lvl="0"/>
            <a:r>
              <a:rPr lang="hu-HU" sz="900" dirty="0">
                <a:solidFill>
                  <a:schemeClr val="bg1"/>
                </a:solidFill>
                <a:latin typeface="Times New Roman" panose="02020603050405020304" pitchFamily="18" charset="0"/>
              </a:rPr>
              <a:t>EFOP-3.6.3-VEKOP-16-2017-00009 </a:t>
            </a:r>
            <a:endParaRPr lang="hu-HU" sz="1000" dirty="0">
              <a:solidFill>
                <a:schemeClr val="bg1"/>
              </a:solidFill>
              <a:latin typeface="Segoe UI" panose="020B0502040204020203" pitchFamily="34" charset="0"/>
            </a:endParaRPr>
          </a:p>
          <a:p>
            <a:pPr lvl="0"/>
            <a:r>
              <a:rPr lang="hu-HU" sz="900" dirty="0">
                <a:solidFill>
                  <a:schemeClr val="bg1"/>
                </a:solidFill>
                <a:latin typeface="Times New Roman" panose="02020603050405020304" pitchFamily="18" charset="0"/>
              </a:rPr>
              <a:t>Az orvos,-egészségtudományi – és gyógyszerképzés tudományos műhelyeinek fejlesztés</a:t>
            </a:r>
            <a:endParaRPr lang="hu-HU" sz="1000" dirty="0">
              <a:solidFill>
                <a:schemeClr val="bg1"/>
              </a:solidFill>
              <a:latin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3145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b="1" dirty="0" smtClean="0">
                <a:solidFill>
                  <a:schemeClr val="tx2"/>
                </a:solidFill>
              </a:rPr>
              <a:t/>
            </a:r>
            <a:br>
              <a:rPr lang="hu-HU" b="1" dirty="0" smtClean="0">
                <a:solidFill>
                  <a:schemeClr val="tx2"/>
                </a:solidFill>
              </a:rPr>
            </a:br>
            <a:r>
              <a:rPr lang="hu-HU" b="1" dirty="0">
                <a:solidFill>
                  <a:schemeClr val="tx2"/>
                </a:solidFill>
              </a:rPr>
              <a:t>:</a:t>
            </a:r>
            <a:br>
              <a:rPr lang="hu-HU" b="1" dirty="0">
                <a:solidFill>
                  <a:schemeClr val="tx2"/>
                </a:solidFill>
              </a:rPr>
            </a:br>
            <a:r>
              <a:rPr lang="hu-HU" b="1" dirty="0" smtClean="0">
                <a:solidFill>
                  <a:schemeClr val="tx2"/>
                </a:solidFill>
              </a:rPr>
              <a:t>:</a:t>
            </a:r>
            <a:r>
              <a:rPr lang="hu-HU" b="1" dirty="0">
                <a:solidFill>
                  <a:schemeClr val="tx2"/>
                </a:solidFill>
              </a:rPr>
              <a:t/>
            </a:r>
            <a:br>
              <a:rPr lang="hu-HU" b="1" dirty="0">
                <a:solidFill>
                  <a:schemeClr val="tx2"/>
                </a:solidFill>
              </a:rPr>
            </a:br>
            <a:r>
              <a:rPr lang="hu-HU" sz="4000" b="1" dirty="0">
                <a:solidFill>
                  <a:schemeClr val="tx2"/>
                </a:solidFill>
              </a:rPr>
              <a:t>More </a:t>
            </a:r>
            <a:r>
              <a:rPr lang="hu-HU" sz="4000" b="1" dirty="0" err="1">
                <a:solidFill>
                  <a:schemeClr val="tx2"/>
                </a:solidFill>
              </a:rPr>
              <a:t>information</a:t>
            </a:r>
            <a:r>
              <a:rPr lang="hu-HU" sz="4000" b="1" dirty="0">
                <a:solidFill>
                  <a:schemeClr val="tx2"/>
                </a:solidFill>
              </a:rPr>
              <a:t> </a:t>
            </a:r>
            <a:r>
              <a:rPr lang="hu-HU" sz="4000" b="1" dirty="0" err="1">
                <a:solidFill>
                  <a:schemeClr val="tx2"/>
                </a:solidFill>
              </a:rPr>
              <a:t>about</a:t>
            </a:r>
            <a:r>
              <a:rPr lang="hu-HU" sz="4000" b="1" dirty="0">
                <a:solidFill>
                  <a:schemeClr val="tx2"/>
                </a:solidFill>
              </a:rPr>
              <a:t> </a:t>
            </a:r>
            <a:r>
              <a:rPr lang="hu-HU" sz="4000" b="1" dirty="0" err="1">
                <a:solidFill>
                  <a:schemeClr val="tx2"/>
                </a:solidFill>
              </a:rPr>
              <a:t>supervisors</a:t>
            </a:r>
            <a:r>
              <a:rPr lang="hu-HU" sz="4000" b="1" dirty="0">
                <a:solidFill>
                  <a:schemeClr val="tx2"/>
                </a:solidFill>
              </a:rPr>
              <a:t> and </a:t>
            </a:r>
            <a:r>
              <a:rPr lang="hu-HU" sz="4000" b="1" dirty="0" err="1">
                <a:solidFill>
                  <a:schemeClr val="tx2"/>
                </a:solidFill>
              </a:rPr>
              <a:t>open</a:t>
            </a:r>
            <a:r>
              <a:rPr lang="hu-HU" sz="4000" b="1" dirty="0">
                <a:solidFill>
                  <a:schemeClr val="tx2"/>
                </a:solidFill>
              </a:rPr>
              <a:t> </a:t>
            </a:r>
            <a:r>
              <a:rPr lang="hu-HU" sz="4000" b="1" dirty="0" err="1">
                <a:solidFill>
                  <a:schemeClr val="tx2"/>
                </a:solidFill>
              </a:rPr>
              <a:t>topics</a:t>
            </a:r>
            <a:r>
              <a:rPr lang="hu-HU" b="1" dirty="0" smtClean="0">
                <a:solidFill>
                  <a:schemeClr val="tx2"/>
                </a:solidFill>
              </a:rPr>
              <a:t/>
            </a:r>
            <a:br>
              <a:rPr lang="hu-HU" b="1" dirty="0" smtClean="0">
                <a:solidFill>
                  <a:schemeClr val="tx2"/>
                </a:solidFill>
              </a:rPr>
            </a:br>
            <a:r>
              <a:rPr lang="hu-HU" b="1" dirty="0" smtClean="0">
                <a:solidFill>
                  <a:schemeClr val="tx2"/>
                </a:solidFill>
              </a:rPr>
              <a:t/>
            </a:r>
            <a:br>
              <a:rPr lang="hu-HU" b="1" dirty="0" smtClean="0">
                <a:solidFill>
                  <a:schemeClr val="tx2"/>
                </a:solidFill>
              </a:rPr>
            </a:br>
            <a:r>
              <a:rPr lang="hu-HU" dirty="0">
                <a:hlinkClick r:id="rId2"/>
              </a:rPr>
              <a:t>https://doktori.hu/index.php?menuid=351&amp;cid=247&amp;lang=EN</a:t>
            </a:r>
            <a:endParaRPr lang="hu-HU" b="1" dirty="0">
              <a:solidFill>
                <a:schemeClr val="tx2"/>
              </a:solidFill>
            </a:endParaRPr>
          </a:p>
        </p:txBody>
      </p:sp>
      <p:pic>
        <p:nvPicPr>
          <p:cNvPr id="4" name="Tartalom helye 3" descr="ODT logó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419872" y="4039126"/>
            <a:ext cx="2104628" cy="2041489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5308" y="5373216"/>
            <a:ext cx="2448692" cy="1484784"/>
          </a:xfrm>
          <a:prstGeom prst="rect">
            <a:avLst/>
          </a:prstGeom>
        </p:spPr>
      </p:pic>
      <p:sp>
        <p:nvSpPr>
          <p:cNvPr id="7" name="Téglalap 6"/>
          <p:cNvSpPr/>
          <p:nvPr/>
        </p:nvSpPr>
        <p:spPr>
          <a:xfrm>
            <a:off x="2699792" y="6166346"/>
            <a:ext cx="4104456" cy="6617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hu-HU" sz="1000" dirty="0">
              <a:solidFill>
                <a:prstClr val="black"/>
              </a:solidFill>
              <a:latin typeface="Segoe UI" panose="020B0502040204020203" pitchFamily="34" charset="0"/>
            </a:endParaRPr>
          </a:p>
          <a:p>
            <a:pPr lvl="0"/>
            <a:r>
              <a:rPr lang="hu-HU" sz="900" dirty="0">
                <a:solidFill>
                  <a:schemeClr val="bg1"/>
                </a:solidFill>
                <a:latin typeface="Times New Roman" panose="02020603050405020304" pitchFamily="18" charset="0"/>
              </a:rPr>
              <a:t>EFOP-3.6.3-VEKOP-16-2017-00009 </a:t>
            </a:r>
            <a:endParaRPr lang="hu-HU" sz="1000" dirty="0">
              <a:solidFill>
                <a:schemeClr val="bg1"/>
              </a:solidFill>
              <a:latin typeface="Segoe UI" panose="020B0502040204020203" pitchFamily="34" charset="0"/>
            </a:endParaRPr>
          </a:p>
          <a:p>
            <a:pPr lvl="0"/>
            <a:r>
              <a:rPr lang="hu-HU" sz="900" dirty="0">
                <a:solidFill>
                  <a:schemeClr val="bg1"/>
                </a:solidFill>
                <a:latin typeface="Times New Roman" panose="02020603050405020304" pitchFamily="18" charset="0"/>
              </a:rPr>
              <a:t>Az orvos,-egészségtudományi – és gyógyszerképzés tudományos műhelyeinek fejlesztés</a:t>
            </a:r>
            <a:endParaRPr lang="hu-HU" sz="1000" dirty="0">
              <a:solidFill>
                <a:schemeClr val="bg1"/>
              </a:solidFill>
              <a:latin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5974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55576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/>
            </a:r>
            <a:br>
              <a:rPr lang="hu-HU" dirty="0" smtClean="0"/>
            </a:br>
            <a:r>
              <a:rPr lang="hu-HU" b="1" dirty="0" err="1" smtClean="0">
                <a:solidFill>
                  <a:schemeClr val="tx2"/>
                </a:solidFill>
              </a:rPr>
              <a:t>Trained</a:t>
            </a:r>
            <a:r>
              <a:rPr lang="hu-HU" b="1" dirty="0" smtClean="0">
                <a:solidFill>
                  <a:schemeClr val="tx2"/>
                </a:solidFill>
              </a:rPr>
              <a:t> </a:t>
            </a:r>
            <a:r>
              <a:rPr lang="hu-HU" b="1" dirty="0" err="1" smtClean="0">
                <a:solidFill>
                  <a:schemeClr val="tx2"/>
                </a:solidFill>
              </a:rPr>
              <a:t>Doctoral</a:t>
            </a:r>
            <a:r>
              <a:rPr lang="hu-HU" b="1" dirty="0" smtClean="0">
                <a:solidFill>
                  <a:schemeClr val="tx2"/>
                </a:solidFill>
              </a:rPr>
              <a:t> Program</a:t>
            </a:r>
            <a:br>
              <a:rPr lang="hu-HU" b="1" dirty="0" smtClean="0">
                <a:solidFill>
                  <a:schemeClr val="tx2"/>
                </a:solidFill>
              </a:rPr>
            </a:br>
            <a:r>
              <a:rPr lang="hu-HU" sz="2700" b="1" dirty="0" smtClean="0">
                <a:solidFill>
                  <a:schemeClr val="tx2"/>
                </a:solidFill>
              </a:rPr>
              <a:t>minimum 5 </a:t>
            </a:r>
            <a:r>
              <a:rPr lang="hu-HU" sz="2700" b="1" dirty="0" err="1" smtClean="0">
                <a:solidFill>
                  <a:schemeClr val="tx2"/>
                </a:solidFill>
              </a:rPr>
              <a:t>semesters</a:t>
            </a:r>
            <a:r>
              <a:rPr lang="hu-HU" sz="2700" b="1" dirty="0" smtClean="0">
                <a:solidFill>
                  <a:schemeClr val="tx2"/>
                </a:solidFill>
              </a:rPr>
              <a:t>,  maximum 8 </a:t>
            </a:r>
            <a:r>
              <a:rPr lang="hu-HU" sz="2700" b="1" dirty="0" err="1" smtClean="0">
                <a:solidFill>
                  <a:schemeClr val="tx2"/>
                </a:solidFill>
              </a:rPr>
              <a:t>semesters</a:t>
            </a:r>
            <a:r>
              <a:rPr lang="hu-HU" dirty="0">
                <a:solidFill>
                  <a:srgbClr val="0070C0"/>
                </a:solidFill>
              </a:rPr>
              <a:t/>
            </a:r>
            <a:br>
              <a:rPr lang="hu-HU" dirty="0">
                <a:solidFill>
                  <a:srgbClr val="0070C0"/>
                </a:solidFill>
              </a:rPr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 algn="ctr">
              <a:buAutoNum type="arabicPeriod"/>
            </a:pPr>
            <a:r>
              <a:rPr lang="hu-HU" sz="26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S</a:t>
            </a:r>
            <a:r>
              <a:rPr lang="hu-HU" sz="26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tate-funded</a:t>
            </a:r>
            <a:r>
              <a:rPr lang="hu-HU" sz="2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stipendium</a:t>
            </a:r>
          </a:p>
          <a:p>
            <a:pPr marL="0" indent="0" algn="ctr">
              <a:buNone/>
            </a:pPr>
            <a:r>
              <a:rPr lang="hu-HU" sz="2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(</a:t>
            </a:r>
            <a:r>
              <a:rPr lang="hu-HU" sz="26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only</a:t>
            </a:r>
            <a:r>
              <a:rPr lang="hu-HU" sz="2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hu-HU" sz="26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EU-citizens</a:t>
            </a:r>
            <a:r>
              <a:rPr lang="hu-HU" sz="2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hu-HU" sz="26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are</a:t>
            </a:r>
            <a:r>
              <a:rPr lang="hu-HU" sz="2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hu-HU" sz="26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entitled</a:t>
            </a:r>
            <a:r>
              <a:rPr lang="hu-HU" sz="2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)</a:t>
            </a:r>
          </a:p>
          <a:p>
            <a:pPr marL="0" indent="0" algn="ctr">
              <a:buNone/>
            </a:pPr>
            <a:r>
              <a:rPr lang="hu-HU" sz="2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140 000 HUF/</a:t>
            </a:r>
            <a:r>
              <a:rPr lang="hu-HU" sz="26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month</a:t>
            </a:r>
            <a:r>
              <a:rPr lang="hu-HU" sz="2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(1-2 </a:t>
            </a:r>
            <a:r>
              <a:rPr lang="hu-HU" sz="26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years</a:t>
            </a:r>
            <a:r>
              <a:rPr lang="hu-HU" sz="2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)</a:t>
            </a:r>
          </a:p>
          <a:p>
            <a:pPr marL="0" indent="0" algn="ctr">
              <a:buNone/>
            </a:pPr>
            <a:r>
              <a:rPr lang="hu-HU" sz="2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180 000 HUF/</a:t>
            </a:r>
            <a:r>
              <a:rPr lang="hu-HU" sz="26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month</a:t>
            </a:r>
            <a:r>
              <a:rPr lang="hu-HU" sz="2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(3-4 </a:t>
            </a:r>
            <a:r>
              <a:rPr lang="hu-HU" sz="26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years</a:t>
            </a:r>
            <a:r>
              <a:rPr lang="hu-HU" sz="2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)</a:t>
            </a:r>
          </a:p>
          <a:p>
            <a:pPr marL="0" indent="0" algn="ctr">
              <a:buNone/>
            </a:pPr>
            <a:r>
              <a:rPr lang="hu-HU" sz="26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r</a:t>
            </a:r>
            <a:r>
              <a:rPr lang="hu-HU" sz="26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esearch</a:t>
            </a:r>
            <a:r>
              <a:rPr lang="hu-HU" sz="2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hu-HU" sz="26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support</a:t>
            </a:r>
            <a:r>
              <a:rPr lang="hu-HU" sz="2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: 67 500 HUF/</a:t>
            </a:r>
            <a:r>
              <a:rPr lang="hu-HU" sz="26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month</a:t>
            </a:r>
            <a:endParaRPr lang="hu-HU" sz="26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 algn="ctr">
              <a:buNone/>
            </a:pPr>
            <a:endParaRPr lang="hu-HU" sz="26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 algn="ctr">
              <a:buNone/>
            </a:pPr>
            <a:r>
              <a:rPr lang="hu-HU" sz="2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2. </a:t>
            </a:r>
            <a:r>
              <a:rPr lang="hu-HU" sz="26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Self-</a:t>
            </a:r>
            <a:r>
              <a:rPr lang="hu-HU" sz="2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hu-HU" sz="26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financed</a:t>
            </a:r>
            <a:endParaRPr lang="hu-HU" sz="26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 algn="ctr">
              <a:buNone/>
            </a:pPr>
            <a:r>
              <a:rPr lang="hu-H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</a:t>
            </a:r>
            <a:r>
              <a:rPr lang="en-US" sz="2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uition</a:t>
            </a: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fee </a:t>
            </a:r>
            <a:r>
              <a:rPr lang="hu-HU" sz="2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for</a:t>
            </a:r>
            <a:r>
              <a:rPr lang="hu-H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hu-HU" sz="2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international</a:t>
            </a:r>
            <a:r>
              <a:rPr lang="hu-H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hu-HU" sz="2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students</a:t>
            </a: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: 8.000 EUR/semester</a:t>
            </a:r>
          </a:p>
          <a:p>
            <a:pPr marL="0" indent="0" algn="ctr">
              <a:buNone/>
            </a:pP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for S</a:t>
            </a:r>
            <a:r>
              <a:rPr lang="hu-HU" sz="2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em</a:t>
            </a:r>
            <a:r>
              <a:rPr lang="en-US" sz="2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melweis</a:t>
            </a: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University international graduates: 4.000 EUR/</a:t>
            </a:r>
            <a:r>
              <a:rPr lang="en-US" sz="2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semeste</a:t>
            </a:r>
            <a:r>
              <a:rPr lang="hu-H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</a:t>
            </a:r>
            <a:endParaRPr lang="en-US" sz="24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 algn="ctr">
              <a:buNone/>
            </a:pPr>
            <a:endParaRPr lang="hu-HU" sz="2600" b="1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hu-HU" dirty="0">
              <a:solidFill>
                <a:srgbClr val="0070C0"/>
              </a:solidFill>
            </a:endParaRPr>
          </a:p>
          <a:p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5788574"/>
            <a:ext cx="1763688" cy="1069426"/>
          </a:xfrm>
          <a:prstGeom prst="rect">
            <a:avLst/>
          </a:prstGeom>
        </p:spPr>
      </p:pic>
      <p:sp>
        <p:nvSpPr>
          <p:cNvPr id="5" name="Téglalap 4"/>
          <p:cNvSpPr/>
          <p:nvPr/>
        </p:nvSpPr>
        <p:spPr>
          <a:xfrm>
            <a:off x="3203848" y="6334780"/>
            <a:ext cx="54356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hu-HU" sz="1000" dirty="0">
              <a:solidFill>
                <a:prstClr val="black"/>
              </a:solidFill>
              <a:latin typeface="Segoe UI" panose="020B0502040204020203" pitchFamily="34" charset="0"/>
            </a:endParaRPr>
          </a:p>
          <a:p>
            <a:pPr lvl="0"/>
            <a:r>
              <a:rPr lang="hu-HU" sz="900" dirty="0">
                <a:solidFill>
                  <a:schemeClr val="bg1"/>
                </a:solidFill>
                <a:latin typeface="Times New Roman" panose="02020603050405020304" pitchFamily="18" charset="0"/>
              </a:rPr>
              <a:t>EFOP-3.6.3-VEKOP-16-2017-00009 </a:t>
            </a:r>
            <a:endParaRPr lang="hu-HU" sz="1000" dirty="0">
              <a:solidFill>
                <a:schemeClr val="bg1"/>
              </a:solidFill>
              <a:latin typeface="Segoe UI" panose="020B0502040204020203" pitchFamily="34" charset="0"/>
            </a:endParaRPr>
          </a:p>
          <a:p>
            <a:pPr lvl="0"/>
            <a:r>
              <a:rPr lang="hu-HU" sz="900" dirty="0">
                <a:solidFill>
                  <a:schemeClr val="bg1"/>
                </a:solidFill>
                <a:latin typeface="Times New Roman" panose="02020603050405020304" pitchFamily="18" charset="0"/>
              </a:rPr>
              <a:t>Az orvos,-egészségtudományi – és gyógyszerképzés tudományos műhelyeinek fejlesztés</a:t>
            </a:r>
            <a:endParaRPr lang="hu-HU" sz="1000" dirty="0">
              <a:solidFill>
                <a:schemeClr val="bg1"/>
              </a:solidFill>
              <a:latin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1192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b="1" dirty="0" err="1" smtClean="0">
                <a:solidFill>
                  <a:schemeClr val="tx2"/>
                </a:solidFill>
              </a:rPr>
              <a:t>Educational</a:t>
            </a:r>
            <a:r>
              <a:rPr lang="hu-HU" b="1" dirty="0" smtClean="0">
                <a:solidFill>
                  <a:schemeClr val="tx2"/>
                </a:solidFill>
              </a:rPr>
              <a:t> and Research </a:t>
            </a:r>
            <a:r>
              <a:rPr lang="hu-HU" b="1" dirty="0" err="1" smtClean="0">
                <a:solidFill>
                  <a:schemeClr val="tx2"/>
                </a:solidFill>
              </a:rPr>
              <a:t>Phase</a:t>
            </a:r>
            <a:r>
              <a:rPr lang="hu-HU" b="1" dirty="0" smtClean="0">
                <a:solidFill>
                  <a:schemeClr val="tx2"/>
                </a:solidFill>
              </a:rPr>
              <a:t/>
            </a:r>
            <a:br>
              <a:rPr lang="hu-HU" b="1" dirty="0" smtClean="0">
                <a:solidFill>
                  <a:schemeClr val="tx2"/>
                </a:solidFill>
              </a:rPr>
            </a:br>
            <a:r>
              <a:rPr lang="hu-HU" b="1" dirty="0" smtClean="0">
                <a:solidFill>
                  <a:schemeClr val="tx2"/>
                </a:solidFill>
              </a:rPr>
              <a:t>(1-2 </a:t>
            </a:r>
            <a:r>
              <a:rPr lang="hu-HU" b="1" dirty="0" err="1" smtClean="0">
                <a:solidFill>
                  <a:schemeClr val="tx2"/>
                </a:solidFill>
              </a:rPr>
              <a:t>years</a:t>
            </a:r>
            <a:r>
              <a:rPr lang="hu-HU" b="1" dirty="0" smtClean="0">
                <a:solidFill>
                  <a:schemeClr val="tx2"/>
                </a:solidFill>
              </a:rPr>
              <a:t>)</a:t>
            </a:r>
            <a:endParaRPr lang="hu-HU" b="1" dirty="0">
              <a:solidFill>
                <a:schemeClr val="tx2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hu-HU" sz="2800" dirty="0">
                <a:solidFill>
                  <a:srgbClr val="0070C0"/>
                </a:solidFill>
              </a:rPr>
              <a:t> </a:t>
            </a:r>
          </a:p>
          <a:p>
            <a:pPr algn="ctr"/>
            <a:r>
              <a:rPr lang="hu-HU" sz="2800" b="1" dirty="0" err="1" smtClean="0">
                <a:solidFill>
                  <a:schemeClr val="accent1"/>
                </a:solidFill>
              </a:rPr>
              <a:t>Fulfillment</a:t>
            </a:r>
            <a:r>
              <a:rPr lang="hu-HU" sz="2800" b="1" dirty="0" smtClean="0">
                <a:solidFill>
                  <a:schemeClr val="accent1"/>
                </a:solidFill>
              </a:rPr>
              <a:t> of  </a:t>
            </a:r>
            <a:r>
              <a:rPr lang="hu-HU" sz="2800" b="1" dirty="0" err="1" smtClean="0">
                <a:solidFill>
                  <a:schemeClr val="accent1"/>
                </a:solidFill>
              </a:rPr>
              <a:t>the</a:t>
            </a:r>
            <a:r>
              <a:rPr lang="hu-HU" sz="2800" b="1" dirty="0" smtClean="0">
                <a:solidFill>
                  <a:schemeClr val="accent1"/>
                </a:solidFill>
              </a:rPr>
              <a:t> </a:t>
            </a:r>
            <a:r>
              <a:rPr lang="hu-HU" sz="2800" b="1" dirty="0" err="1" smtClean="0">
                <a:solidFill>
                  <a:schemeClr val="accent1"/>
                </a:solidFill>
              </a:rPr>
              <a:t>educational</a:t>
            </a:r>
            <a:r>
              <a:rPr lang="hu-HU" sz="2800" b="1" dirty="0" smtClean="0">
                <a:solidFill>
                  <a:schemeClr val="accent1"/>
                </a:solidFill>
              </a:rPr>
              <a:t> </a:t>
            </a:r>
            <a:r>
              <a:rPr lang="hu-HU" sz="2800" b="1" dirty="0" err="1" smtClean="0">
                <a:solidFill>
                  <a:schemeClr val="accent1"/>
                </a:solidFill>
              </a:rPr>
              <a:t>requirements</a:t>
            </a:r>
            <a:endParaRPr lang="hu-HU" sz="2800" b="1" dirty="0" smtClean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r>
              <a:rPr lang="hu-HU" sz="2800" b="1" dirty="0" smtClean="0">
                <a:solidFill>
                  <a:schemeClr val="accent1"/>
                </a:solidFill>
              </a:rPr>
              <a:t>(</a:t>
            </a:r>
            <a:r>
              <a:rPr lang="hu-HU" sz="2800" b="1" dirty="0" err="1" smtClean="0">
                <a:solidFill>
                  <a:schemeClr val="accent1"/>
                </a:solidFill>
              </a:rPr>
              <a:t>taking</a:t>
            </a:r>
            <a:r>
              <a:rPr lang="hu-HU" sz="2800" b="1" dirty="0" smtClean="0">
                <a:solidFill>
                  <a:schemeClr val="accent1"/>
                </a:solidFill>
              </a:rPr>
              <a:t> </a:t>
            </a:r>
            <a:r>
              <a:rPr lang="hu-HU" sz="2800" b="1" dirty="0" err="1" smtClean="0">
                <a:solidFill>
                  <a:schemeClr val="accent1"/>
                </a:solidFill>
              </a:rPr>
              <a:t>courses</a:t>
            </a:r>
            <a:r>
              <a:rPr lang="hu-HU" sz="2800" b="1" dirty="0" smtClean="0">
                <a:solidFill>
                  <a:schemeClr val="accent1"/>
                </a:solidFill>
              </a:rPr>
              <a:t>, </a:t>
            </a:r>
            <a:r>
              <a:rPr lang="hu-HU" sz="2800" b="1" dirty="0" err="1" smtClean="0">
                <a:solidFill>
                  <a:schemeClr val="accent1"/>
                </a:solidFill>
              </a:rPr>
              <a:t>gathering</a:t>
            </a:r>
            <a:r>
              <a:rPr lang="hu-HU" sz="2800" b="1" dirty="0" smtClean="0">
                <a:solidFill>
                  <a:schemeClr val="accent1"/>
                </a:solidFill>
              </a:rPr>
              <a:t> </a:t>
            </a:r>
            <a:r>
              <a:rPr lang="hu-HU" sz="2800" b="1" dirty="0" err="1" smtClean="0">
                <a:solidFill>
                  <a:schemeClr val="accent1"/>
                </a:solidFill>
              </a:rPr>
              <a:t>credits</a:t>
            </a:r>
            <a:r>
              <a:rPr lang="hu-HU" sz="2800" b="1" dirty="0" smtClean="0">
                <a:solidFill>
                  <a:schemeClr val="accent1"/>
                </a:solidFill>
              </a:rPr>
              <a:t>)</a:t>
            </a:r>
          </a:p>
          <a:p>
            <a:pPr marL="0" indent="0" algn="ctr">
              <a:buNone/>
            </a:pPr>
            <a:endParaRPr lang="hu-HU" sz="2800" b="1" dirty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endParaRPr lang="hu-HU" sz="2800" b="1" dirty="0" smtClean="0">
              <a:solidFill>
                <a:schemeClr val="accent1"/>
              </a:solidFill>
            </a:endParaRPr>
          </a:p>
          <a:p>
            <a:pPr algn="ctr"/>
            <a:r>
              <a:rPr lang="hu-HU" sz="2800" b="1" dirty="0" smtClean="0">
                <a:solidFill>
                  <a:schemeClr val="accent1"/>
                </a:solidFill>
              </a:rPr>
              <a:t>Research </a:t>
            </a:r>
            <a:r>
              <a:rPr lang="hu-HU" sz="2800" b="1" dirty="0" err="1" smtClean="0">
                <a:solidFill>
                  <a:schemeClr val="accent1"/>
                </a:solidFill>
              </a:rPr>
              <a:t>led</a:t>
            </a:r>
            <a:r>
              <a:rPr lang="hu-HU" sz="2800" b="1" dirty="0" smtClean="0">
                <a:solidFill>
                  <a:schemeClr val="accent1"/>
                </a:solidFill>
              </a:rPr>
              <a:t> </a:t>
            </a:r>
            <a:r>
              <a:rPr lang="hu-HU" sz="2800" b="1" dirty="0" err="1" smtClean="0">
                <a:solidFill>
                  <a:schemeClr val="accent1"/>
                </a:solidFill>
              </a:rPr>
              <a:t>by</a:t>
            </a:r>
            <a:r>
              <a:rPr lang="hu-HU" sz="2800" b="1" dirty="0" smtClean="0">
                <a:solidFill>
                  <a:schemeClr val="accent1"/>
                </a:solidFill>
              </a:rPr>
              <a:t> </a:t>
            </a:r>
            <a:r>
              <a:rPr lang="hu-HU" sz="2800" b="1" dirty="0" err="1" smtClean="0">
                <a:solidFill>
                  <a:schemeClr val="accent1"/>
                </a:solidFill>
              </a:rPr>
              <a:t>the</a:t>
            </a:r>
            <a:r>
              <a:rPr lang="hu-HU" sz="2800" b="1" dirty="0" smtClean="0">
                <a:solidFill>
                  <a:schemeClr val="accent1"/>
                </a:solidFill>
              </a:rPr>
              <a:t> </a:t>
            </a:r>
            <a:r>
              <a:rPr lang="hu-HU" sz="2800" b="1" dirty="0" err="1" smtClean="0">
                <a:solidFill>
                  <a:schemeClr val="accent1"/>
                </a:solidFill>
              </a:rPr>
              <a:t>supervisor</a:t>
            </a:r>
            <a:endParaRPr lang="hu-HU" sz="2800" b="1" dirty="0">
              <a:solidFill>
                <a:schemeClr val="accent1"/>
              </a:solidFill>
            </a:endParaRPr>
          </a:p>
          <a:p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8891" y="5373216"/>
            <a:ext cx="2448692" cy="1484784"/>
          </a:xfrm>
          <a:prstGeom prst="rect">
            <a:avLst/>
          </a:prstGeom>
        </p:spPr>
      </p:pic>
      <p:sp>
        <p:nvSpPr>
          <p:cNvPr id="5" name="Téglalap 4"/>
          <p:cNvSpPr/>
          <p:nvPr/>
        </p:nvSpPr>
        <p:spPr>
          <a:xfrm>
            <a:off x="2411760" y="6334780"/>
            <a:ext cx="429713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hu-HU" sz="1000" dirty="0">
              <a:solidFill>
                <a:prstClr val="black"/>
              </a:solidFill>
              <a:latin typeface="Segoe UI" panose="020B0502040204020203" pitchFamily="34" charset="0"/>
            </a:endParaRPr>
          </a:p>
          <a:p>
            <a:pPr lvl="0"/>
            <a:r>
              <a:rPr lang="hu-HU" sz="900" dirty="0">
                <a:solidFill>
                  <a:schemeClr val="bg1"/>
                </a:solidFill>
                <a:latin typeface="Times New Roman" panose="02020603050405020304" pitchFamily="18" charset="0"/>
              </a:rPr>
              <a:t>EFOP-3.6.3-VEKOP-16-2017-00009 </a:t>
            </a:r>
            <a:endParaRPr lang="hu-HU" sz="1000" dirty="0">
              <a:solidFill>
                <a:schemeClr val="bg1"/>
              </a:solidFill>
              <a:latin typeface="Segoe UI" panose="020B0502040204020203" pitchFamily="34" charset="0"/>
            </a:endParaRPr>
          </a:p>
          <a:p>
            <a:pPr lvl="0"/>
            <a:r>
              <a:rPr lang="hu-HU" sz="900" dirty="0">
                <a:solidFill>
                  <a:schemeClr val="bg1"/>
                </a:solidFill>
                <a:latin typeface="Times New Roman" panose="02020603050405020304" pitchFamily="18" charset="0"/>
              </a:rPr>
              <a:t>Az orvos,-egészségtudományi – és gyógyszerképzés tudományos műhelyeinek fejlesztés</a:t>
            </a:r>
            <a:endParaRPr lang="hu-HU" sz="1000" dirty="0">
              <a:solidFill>
                <a:schemeClr val="bg1"/>
              </a:solidFill>
              <a:latin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2002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b="1" dirty="0" err="1" smtClean="0">
                <a:solidFill>
                  <a:schemeClr val="tx2"/>
                </a:solidFill>
              </a:rPr>
              <a:t>Complex</a:t>
            </a:r>
            <a:r>
              <a:rPr lang="hu-HU" b="1" dirty="0" smtClean="0">
                <a:solidFill>
                  <a:schemeClr val="tx2"/>
                </a:solidFill>
              </a:rPr>
              <a:t> </a:t>
            </a:r>
            <a:r>
              <a:rPr lang="hu-HU" b="1" dirty="0" err="1" smtClean="0">
                <a:solidFill>
                  <a:schemeClr val="tx2"/>
                </a:solidFill>
              </a:rPr>
              <a:t>exam</a:t>
            </a:r>
            <a:r>
              <a:rPr lang="hu-HU" b="1" dirty="0">
                <a:solidFill>
                  <a:schemeClr val="tx2"/>
                </a:solidFill>
              </a:rPr>
              <a:t/>
            </a:r>
            <a:br>
              <a:rPr lang="hu-HU" b="1" dirty="0">
                <a:solidFill>
                  <a:schemeClr val="tx2"/>
                </a:solidFill>
              </a:rPr>
            </a:br>
            <a:endParaRPr lang="hu-HU" b="1" dirty="0">
              <a:solidFill>
                <a:schemeClr val="tx2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chemeClr val="accent1"/>
                </a:solidFill>
              </a:rPr>
              <a:t>The students can only enter the second part of the study </a:t>
            </a:r>
            <a:r>
              <a:rPr lang="en-US" sz="2800" b="1" dirty="0" err="1">
                <a:solidFill>
                  <a:schemeClr val="accent1"/>
                </a:solidFill>
              </a:rPr>
              <a:t>programme</a:t>
            </a:r>
            <a:r>
              <a:rPr lang="en-US" sz="2800" b="1" dirty="0">
                <a:solidFill>
                  <a:schemeClr val="accent1"/>
                </a:solidFill>
              </a:rPr>
              <a:t> upon  the successful completion of the complex exam</a:t>
            </a:r>
            <a:r>
              <a:rPr lang="en-US" sz="2800" b="1" dirty="0" smtClean="0">
                <a:solidFill>
                  <a:schemeClr val="accent1"/>
                </a:solidFill>
              </a:rPr>
              <a:t>.</a:t>
            </a:r>
            <a:endParaRPr lang="hu-HU" sz="2800" b="1" dirty="0" smtClean="0">
              <a:solidFill>
                <a:schemeClr val="accent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800" b="1" dirty="0" smtClean="0">
                <a:solidFill>
                  <a:schemeClr val="accent1"/>
                </a:solidFill>
              </a:rPr>
              <a:t>the </a:t>
            </a:r>
            <a:r>
              <a:rPr lang="en-US" sz="2800" b="1" dirty="0">
                <a:solidFill>
                  <a:schemeClr val="accent1"/>
                </a:solidFill>
              </a:rPr>
              <a:t>practical part </a:t>
            </a:r>
            <a:r>
              <a:rPr lang="en-US" sz="2800" b="1" dirty="0" smtClean="0">
                <a:solidFill>
                  <a:schemeClr val="accent1"/>
                </a:solidFill>
              </a:rPr>
              <a:t>(a </a:t>
            </a:r>
            <a:r>
              <a:rPr lang="en-US" sz="2800" b="1" dirty="0">
                <a:solidFill>
                  <a:schemeClr val="accent1"/>
                </a:solidFill>
              </a:rPr>
              <a:t>8-10 minutes long presentation in front of the examination board.)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>
                <a:solidFill>
                  <a:schemeClr val="accent1"/>
                </a:solidFill>
              </a:rPr>
              <a:t>the theoretical part </a:t>
            </a:r>
            <a:r>
              <a:rPr lang="en-US" sz="2800" b="1" dirty="0" smtClean="0">
                <a:solidFill>
                  <a:schemeClr val="accent1"/>
                </a:solidFill>
              </a:rPr>
              <a:t>(</a:t>
            </a:r>
            <a:r>
              <a:rPr lang="en-US" sz="2800" b="1" dirty="0">
                <a:solidFill>
                  <a:schemeClr val="accent1"/>
                </a:solidFill>
              </a:rPr>
              <a:t>1 main subject, 1 additional subject)</a:t>
            </a:r>
          </a:p>
          <a:p>
            <a:pPr marL="0" indent="0" algn="ctr">
              <a:buNone/>
            </a:pPr>
            <a:endParaRPr lang="hu-HU" sz="2800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5308" y="5373216"/>
            <a:ext cx="2448692" cy="1484784"/>
          </a:xfrm>
          <a:prstGeom prst="rect">
            <a:avLst/>
          </a:prstGeom>
        </p:spPr>
      </p:pic>
      <p:sp>
        <p:nvSpPr>
          <p:cNvPr id="5" name="Téglalap 4"/>
          <p:cNvSpPr/>
          <p:nvPr/>
        </p:nvSpPr>
        <p:spPr>
          <a:xfrm>
            <a:off x="2339752" y="6334780"/>
            <a:ext cx="604867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hu-HU" sz="1000" dirty="0">
              <a:solidFill>
                <a:prstClr val="black"/>
              </a:solidFill>
              <a:latin typeface="Segoe UI" panose="020B0502040204020203" pitchFamily="34" charset="0"/>
            </a:endParaRPr>
          </a:p>
          <a:p>
            <a:pPr lvl="0"/>
            <a:r>
              <a:rPr lang="hu-HU" sz="900" dirty="0">
                <a:solidFill>
                  <a:schemeClr val="bg1"/>
                </a:solidFill>
                <a:latin typeface="Times New Roman" panose="02020603050405020304" pitchFamily="18" charset="0"/>
              </a:rPr>
              <a:t>EFOP-3.6.3-VEKOP-16-2017-00009 </a:t>
            </a:r>
            <a:endParaRPr lang="hu-HU" sz="1000" dirty="0">
              <a:solidFill>
                <a:schemeClr val="bg1"/>
              </a:solidFill>
              <a:latin typeface="Segoe UI" panose="020B0502040204020203" pitchFamily="34" charset="0"/>
            </a:endParaRPr>
          </a:p>
          <a:p>
            <a:pPr lvl="0"/>
            <a:r>
              <a:rPr lang="hu-HU" sz="900" dirty="0">
                <a:solidFill>
                  <a:schemeClr val="bg1"/>
                </a:solidFill>
                <a:latin typeface="Times New Roman" panose="02020603050405020304" pitchFamily="18" charset="0"/>
              </a:rPr>
              <a:t>Az orvos,-egészségtudományi – és gyógyszerképzés tudományos műhelyeinek fejlesztés</a:t>
            </a:r>
            <a:endParaRPr lang="hu-HU" sz="1000" dirty="0">
              <a:solidFill>
                <a:schemeClr val="bg1"/>
              </a:solidFill>
              <a:latin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0928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b="1" dirty="0" smtClean="0">
                <a:solidFill>
                  <a:schemeClr val="tx2"/>
                </a:solidFill>
              </a:rPr>
              <a:t>Research and </a:t>
            </a:r>
            <a:r>
              <a:rPr lang="hu-HU" b="1" dirty="0" err="1">
                <a:solidFill>
                  <a:schemeClr val="tx2"/>
                </a:solidFill>
              </a:rPr>
              <a:t>D</a:t>
            </a:r>
            <a:r>
              <a:rPr lang="hu-HU" b="1" dirty="0" err="1" smtClean="0">
                <a:solidFill>
                  <a:schemeClr val="tx2"/>
                </a:solidFill>
              </a:rPr>
              <a:t>issertation</a:t>
            </a:r>
            <a:r>
              <a:rPr lang="hu-HU" b="1" dirty="0" smtClean="0">
                <a:solidFill>
                  <a:schemeClr val="tx2"/>
                </a:solidFill>
              </a:rPr>
              <a:t> </a:t>
            </a:r>
            <a:r>
              <a:rPr lang="hu-HU" b="1" dirty="0" err="1" smtClean="0">
                <a:solidFill>
                  <a:schemeClr val="tx2"/>
                </a:solidFill>
              </a:rPr>
              <a:t>phase</a:t>
            </a:r>
            <a:endParaRPr lang="hu-HU" b="1" dirty="0">
              <a:solidFill>
                <a:schemeClr val="tx2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hu-HU" sz="2800" dirty="0" smtClean="0">
              <a:solidFill>
                <a:srgbClr val="0070C0"/>
              </a:solidFill>
            </a:endParaRPr>
          </a:p>
          <a:p>
            <a:pPr algn="ctr"/>
            <a:r>
              <a:rPr lang="hu-HU" sz="2800" b="1" dirty="0" err="1" smtClean="0">
                <a:solidFill>
                  <a:srgbClr val="0070C0"/>
                </a:solidFill>
              </a:rPr>
              <a:t>Fulfillment</a:t>
            </a:r>
            <a:r>
              <a:rPr lang="hu-HU" sz="2800" b="1" dirty="0" smtClean="0">
                <a:solidFill>
                  <a:srgbClr val="0070C0"/>
                </a:solidFill>
              </a:rPr>
              <a:t> of </a:t>
            </a:r>
            <a:r>
              <a:rPr lang="hu-HU" sz="2800" b="1" dirty="0" err="1" smtClean="0">
                <a:solidFill>
                  <a:srgbClr val="0070C0"/>
                </a:solidFill>
              </a:rPr>
              <a:t>the</a:t>
            </a:r>
            <a:r>
              <a:rPr lang="hu-HU" sz="2800" b="1" dirty="0" smtClean="0">
                <a:solidFill>
                  <a:srgbClr val="0070C0"/>
                </a:solidFill>
              </a:rPr>
              <a:t> </a:t>
            </a:r>
            <a:r>
              <a:rPr lang="hu-HU" sz="2800" b="1" dirty="0" err="1" smtClean="0">
                <a:solidFill>
                  <a:srgbClr val="0070C0"/>
                </a:solidFill>
              </a:rPr>
              <a:t>publicational</a:t>
            </a:r>
            <a:r>
              <a:rPr lang="hu-HU" sz="2800" b="1" dirty="0" smtClean="0">
                <a:solidFill>
                  <a:srgbClr val="0070C0"/>
                </a:solidFill>
              </a:rPr>
              <a:t> </a:t>
            </a:r>
            <a:r>
              <a:rPr lang="hu-HU" sz="2800" b="1" dirty="0" err="1" smtClean="0">
                <a:solidFill>
                  <a:srgbClr val="0070C0"/>
                </a:solidFill>
              </a:rPr>
              <a:t>requirements</a:t>
            </a:r>
            <a:endParaRPr lang="hu-HU" sz="2800" b="1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hu-HU" sz="2800" b="1" dirty="0" smtClean="0">
                <a:solidFill>
                  <a:srgbClr val="0070C0"/>
                </a:solidFill>
              </a:rPr>
              <a:t>(</a:t>
            </a:r>
            <a:r>
              <a:rPr lang="hu-HU" sz="2800" b="1" dirty="0" err="1" smtClean="0">
                <a:solidFill>
                  <a:srgbClr val="0070C0"/>
                </a:solidFill>
              </a:rPr>
              <a:t>international</a:t>
            </a:r>
            <a:r>
              <a:rPr lang="hu-HU" sz="2800" b="1" dirty="0" smtClean="0">
                <a:solidFill>
                  <a:srgbClr val="0070C0"/>
                </a:solidFill>
              </a:rPr>
              <a:t> </a:t>
            </a:r>
            <a:r>
              <a:rPr lang="hu-HU" sz="2800" b="1" dirty="0" err="1" smtClean="0">
                <a:solidFill>
                  <a:srgbClr val="0070C0"/>
                </a:solidFill>
              </a:rPr>
              <a:t>scientific</a:t>
            </a:r>
            <a:r>
              <a:rPr lang="hu-HU" sz="2800" b="1" dirty="0" smtClean="0">
                <a:solidFill>
                  <a:srgbClr val="0070C0"/>
                </a:solidFill>
              </a:rPr>
              <a:t>  </a:t>
            </a:r>
            <a:r>
              <a:rPr lang="hu-HU" sz="2800" b="1" dirty="0" err="1" smtClean="0">
                <a:solidFill>
                  <a:srgbClr val="0070C0"/>
                </a:solidFill>
              </a:rPr>
              <a:t>publications</a:t>
            </a:r>
            <a:r>
              <a:rPr lang="hu-HU" sz="2800" b="1" dirty="0" smtClean="0">
                <a:solidFill>
                  <a:srgbClr val="0070C0"/>
                </a:solidFill>
              </a:rPr>
              <a:t>)</a:t>
            </a:r>
          </a:p>
          <a:p>
            <a:pPr marL="0" indent="0" algn="ctr">
              <a:buNone/>
            </a:pPr>
            <a:endParaRPr lang="hu-HU" sz="2800" b="1" dirty="0">
              <a:solidFill>
                <a:srgbClr val="0070C0"/>
              </a:solidFill>
            </a:endParaRPr>
          </a:p>
          <a:p>
            <a:pPr algn="ctr"/>
            <a:r>
              <a:rPr lang="hu-HU" sz="2800" b="1" dirty="0" err="1" smtClean="0">
                <a:solidFill>
                  <a:srgbClr val="0070C0"/>
                </a:solidFill>
              </a:rPr>
              <a:t>Accomplishing</a:t>
            </a:r>
            <a:r>
              <a:rPr lang="hu-HU" sz="2800" b="1" dirty="0" smtClean="0">
                <a:solidFill>
                  <a:srgbClr val="0070C0"/>
                </a:solidFill>
              </a:rPr>
              <a:t>  </a:t>
            </a:r>
            <a:r>
              <a:rPr lang="hu-HU" sz="2800" b="1" dirty="0" err="1">
                <a:solidFill>
                  <a:srgbClr val="0070C0"/>
                </a:solidFill>
              </a:rPr>
              <a:t>the</a:t>
            </a:r>
            <a:r>
              <a:rPr lang="hu-HU" sz="2800" b="1" dirty="0">
                <a:solidFill>
                  <a:srgbClr val="0070C0"/>
                </a:solidFill>
              </a:rPr>
              <a:t> </a:t>
            </a:r>
            <a:r>
              <a:rPr lang="hu-HU" sz="2800" b="1" dirty="0" err="1">
                <a:solidFill>
                  <a:srgbClr val="0070C0"/>
                </a:solidFill>
              </a:rPr>
              <a:t>dissertation</a:t>
            </a:r>
            <a:endParaRPr lang="hu-HU" sz="2800" b="1" dirty="0">
              <a:solidFill>
                <a:srgbClr val="0070C0"/>
              </a:solidFill>
            </a:endParaRPr>
          </a:p>
          <a:p>
            <a:pPr algn="ctr"/>
            <a:endParaRPr lang="hu-HU" sz="2800" b="1" dirty="0" smtClean="0">
              <a:solidFill>
                <a:srgbClr val="0070C0"/>
              </a:solidFill>
            </a:endParaRPr>
          </a:p>
          <a:p>
            <a:pPr algn="ctr"/>
            <a:r>
              <a:rPr lang="hu-HU" sz="2800" b="1" dirty="0" smtClean="0">
                <a:solidFill>
                  <a:srgbClr val="0070C0"/>
                </a:solidFill>
              </a:rPr>
              <a:t>Home </a:t>
            </a:r>
            <a:r>
              <a:rPr lang="hu-HU" sz="2800" b="1" dirty="0" err="1" smtClean="0">
                <a:solidFill>
                  <a:srgbClr val="0070C0"/>
                </a:solidFill>
              </a:rPr>
              <a:t>defence</a:t>
            </a:r>
            <a:r>
              <a:rPr lang="hu-HU" sz="2800" b="1" dirty="0" smtClean="0">
                <a:solidFill>
                  <a:srgbClr val="0070C0"/>
                </a:solidFill>
              </a:rPr>
              <a:t> of </a:t>
            </a:r>
            <a:r>
              <a:rPr lang="hu-HU" sz="2800" b="1" dirty="0" err="1" smtClean="0">
                <a:solidFill>
                  <a:srgbClr val="0070C0"/>
                </a:solidFill>
              </a:rPr>
              <a:t>the</a:t>
            </a:r>
            <a:r>
              <a:rPr lang="hu-HU" sz="2800" b="1" dirty="0" smtClean="0">
                <a:solidFill>
                  <a:srgbClr val="0070C0"/>
                </a:solidFill>
              </a:rPr>
              <a:t> </a:t>
            </a:r>
            <a:r>
              <a:rPr lang="hu-HU" sz="2800" b="1" dirty="0" err="1" smtClean="0">
                <a:solidFill>
                  <a:srgbClr val="0070C0"/>
                </a:solidFill>
              </a:rPr>
              <a:t>dissertation</a:t>
            </a:r>
            <a:endParaRPr lang="hu-HU" sz="2800" b="1" dirty="0">
              <a:solidFill>
                <a:srgbClr val="0070C0"/>
              </a:solidFill>
            </a:endParaRPr>
          </a:p>
          <a:p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5308" y="5373216"/>
            <a:ext cx="2448692" cy="1484784"/>
          </a:xfrm>
          <a:prstGeom prst="rect">
            <a:avLst/>
          </a:prstGeom>
        </p:spPr>
      </p:pic>
      <p:sp>
        <p:nvSpPr>
          <p:cNvPr id="5" name="Téglalap 4"/>
          <p:cNvSpPr/>
          <p:nvPr/>
        </p:nvSpPr>
        <p:spPr>
          <a:xfrm>
            <a:off x="2627784" y="6334780"/>
            <a:ext cx="48245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hu-HU" sz="1000" dirty="0">
              <a:solidFill>
                <a:prstClr val="black"/>
              </a:solidFill>
              <a:latin typeface="Segoe UI" panose="020B0502040204020203" pitchFamily="34" charset="0"/>
            </a:endParaRPr>
          </a:p>
          <a:p>
            <a:pPr lvl="0"/>
            <a:r>
              <a:rPr lang="hu-HU" sz="900" dirty="0">
                <a:solidFill>
                  <a:schemeClr val="bg1"/>
                </a:solidFill>
                <a:latin typeface="Times New Roman" panose="02020603050405020304" pitchFamily="18" charset="0"/>
              </a:rPr>
              <a:t>EFOP-3.6.3-VEKOP-16-2017-00009 </a:t>
            </a:r>
            <a:endParaRPr lang="hu-HU" sz="1000" dirty="0">
              <a:solidFill>
                <a:schemeClr val="bg1"/>
              </a:solidFill>
              <a:latin typeface="Segoe UI" panose="020B0502040204020203" pitchFamily="34" charset="0"/>
            </a:endParaRPr>
          </a:p>
          <a:p>
            <a:pPr lvl="0"/>
            <a:r>
              <a:rPr lang="hu-HU" sz="900" dirty="0">
                <a:solidFill>
                  <a:schemeClr val="bg1"/>
                </a:solidFill>
                <a:latin typeface="Times New Roman" panose="02020603050405020304" pitchFamily="18" charset="0"/>
              </a:rPr>
              <a:t>Az orvos,-egészségtudományi – és gyógyszerképzés tudományos műhelyeinek fejlesztés</a:t>
            </a:r>
            <a:endParaRPr lang="hu-HU" sz="1000" dirty="0">
              <a:solidFill>
                <a:schemeClr val="bg1"/>
              </a:solidFill>
              <a:latin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2566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b="1" dirty="0" err="1" smtClean="0">
                <a:solidFill>
                  <a:schemeClr val="tx2"/>
                </a:solidFill>
              </a:rPr>
              <a:t>Dissertation</a:t>
            </a:r>
            <a:r>
              <a:rPr lang="hu-HU" b="1" dirty="0" smtClean="0">
                <a:solidFill>
                  <a:schemeClr val="tx2"/>
                </a:solidFill>
              </a:rPr>
              <a:t> </a:t>
            </a:r>
            <a:r>
              <a:rPr lang="hu-HU" b="1" dirty="0" err="1" smtClean="0">
                <a:solidFill>
                  <a:schemeClr val="tx2"/>
                </a:solidFill>
              </a:rPr>
              <a:t>submission</a:t>
            </a:r>
            <a:r>
              <a:rPr lang="hu-HU" dirty="0">
                <a:solidFill>
                  <a:srgbClr val="0070C0"/>
                </a:solidFill>
              </a:rPr>
              <a:t/>
            </a:r>
            <a:br>
              <a:rPr lang="hu-HU" dirty="0">
                <a:solidFill>
                  <a:srgbClr val="0070C0"/>
                </a:solidFill>
              </a:rPr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hu-HU" sz="2800" b="1" dirty="0" err="1" smtClean="0">
                <a:solidFill>
                  <a:schemeClr val="accent1"/>
                </a:solidFill>
              </a:rPr>
              <a:t>Formal</a:t>
            </a:r>
            <a:r>
              <a:rPr lang="hu-HU" sz="2800" b="1" dirty="0" smtClean="0">
                <a:solidFill>
                  <a:schemeClr val="accent1"/>
                </a:solidFill>
              </a:rPr>
              <a:t> </a:t>
            </a:r>
            <a:r>
              <a:rPr lang="hu-HU" sz="2800" b="1" dirty="0" err="1" smtClean="0">
                <a:solidFill>
                  <a:schemeClr val="accent1"/>
                </a:solidFill>
              </a:rPr>
              <a:t>revision</a:t>
            </a:r>
            <a:endParaRPr lang="hu-HU" sz="2800" b="1" dirty="0" smtClean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r>
              <a:rPr lang="hu-HU" sz="2800" b="1" dirty="0">
                <a:solidFill>
                  <a:schemeClr val="accent1"/>
                </a:solidFill>
              </a:rPr>
              <a:t>(</a:t>
            </a:r>
            <a:r>
              <a:rPr lang="hu-HU" sz="2800" b="1" dirty="0" err="1" smtClean="0">
                <a:solidFill>
                  <a:schemeClr val="accent1"/>
                </a:solidFill>
              </a:rPr>
              <a:t>revising</a:t>
            </a:r>
            <a:r>
              <a:rPr lang="hu-HU" sz="2800" b="1" dirty="0" smtClean="0">
                <a:solidFill>
                  <a:schemeClr val="accent1"/>
                </a:solidFill>
              </a:rPr>
              <a:t> </a:t>
            </a:r>
            <a:r>
              <a:rPr lang="hu-HU" sz="2800" b="1" dirty="0" err="1" smtClean="0">
                <a:solidFill>
                  <a:schemeClr val="accent1"/>
                </a:solidFill>
              </a:rPr>
              <a:t>the</a:t>
            </a:r>
            <a:r>
              <a:rPr lang="hu-HU" sz="2800" b="1" dirty="0" smtClean="0">
                <a:solidFill>
                  <a:schemeClr val="accent1"/>
                </a:solidFill>
              </a:rPr>
              <a:t> </a:t>
            </a:r>
            <a:r>
              <a:rPr lang="hu-HU" sz="2800" b="1" dirty="0" err="1" smtClean="0">
                <a:solidFill>
                  <a:schemeClr val="accent1"/>
                </a:solidFill>
              </a:rPr>
              <a:t>fulfillment</a:t>
            </a:r>
            <a:r>
              <a:rPr lang="hu-HU" sz="2800" b="1" dirty="0" smtClean="0">
                <a:solidFill>
                  <a:schemeClr val="accent1"/>
                </a:solidFill>
              </a:rPr>
              <a:t> of </a:t>
            </a:r>
            <a:r>
              <a:rPr lang="hu-HU" sz="2800" b="1" dirty="0" err="1" smtClean="0">
                <a:solidFill>
                  <a:schemeClr val="accent1"/>
                </a:solidFill>
              </a:rPr>
              <a:t>the</a:t>
            </a:r>
            <a:r>
              <a:rPr lang="hu-HU" sz="2800" b="1" dirty="0" smtClean="0">
                <a:solidFill>
                  <a:schemeClr val="accent1"/>
                </a:solidFill>
              </a:rPr>
              <a:t> </a:t>
            </a:r>
            <a:r>
              <a:rPr lang="hu-HU" sz="2800" b="1" dirty="0" err="1" smtClean="0">
                <a:solidFill>
                  <a:schemeClr val="accent1"/>
                </a:solidFill>
              </a:rPr>
              <a:t>formal</a:t>
            </a:r>
            <a:r>
              <a:rPr lang="hu-HU" sz="2800" b="1" dirty="0" smtClean="0">
                <a:solidFill>
                  <a:schemeClr val="accent1"/>
                </a:solidFill>
              </a:rPr>
              <a:t> </a:t>
            </a:r>
            <a:r>
              <a:rPr lang="hu-HU" sz="2800" b="1" dirty="0" err="1" smtClean="0">
                <a:solidFill>
                  <a:schemeClr val="accent1"/>
                </a:solidFill>
              </a:rPr>
              <a:t>reqiurements</a:t>
            </a:r>
            <a:r>
              <a:rPr lang="hu-HU" sz="2800" b="1" dirty="0" smtClean="0">
                <a:solidFill>
                  <a:schemeClr val="accent1"/>
                </a:solidFill>
              </a:rPr>
              <a:t>, </a:t>
            </a:r>
            <a:r>
              <a:rPr lang="hu-HU" sz="2800" b="1" dirty="0" err="1" smtClean="0">
                <a:solidFill>
                  <a:schemeClr val="accent1"/>
                </a:solidFill>
              </a:rPr>
              <a:t>publicational</a:t>
            </a:r>
            <a:r>
              <a:rPr lang="hu-HU" sz="2800" b="1" dirty="0" smtClean="0">
                <a:solidFill>
                  <a:schemeClr val="accent1"/>
                </a:solidFill>
              </a:rPr>
              <a:t> </a:t>
            </a:r>
            <a:r>
              <a:rPr lang="hu-HU" sz="2800" b="1" dirty="0" err="1" smtClean="0">
                <a:solidFill>
                  <a:schemeClr val="accent1"/>
                </a:solidFill>
              </a:rPr>
              <a:t>requirements</a:t>
            </a:r>
            <a:r>
              <a:rPr lang="hu-HU" sz="2800" b="1" dirty="0" smtClean="0">
                <a:solidFill>
                  <a:schemeClr val="accent1"/>
                </a:solidFill>
              </a:rPr>
              <a:t>)</a:t>
            </a:r>
          </a:p>
          <a:p>
            <a:pPr algn="ctr"/>
            <a:endParaRPr lang="hu-HU" sz="2800" b="1" dirty="0" smtClean="0">
              <a:solidFill>
                <a:schemeClr val="accent1"/>
              </a:solidFill>
            </a:endParaRPr>
          </a:p>
          <a:p>
            <a:pPr algn="ctr"/>
            <a:r>
              <a:rPr lang="hu-HU" sz="2800" b="1" dirty="0" smtClean="0">
                <a:solidFill>
                  <a:schemeClr val="accent1"/>
                </a:solidFill>
              </a:rPr>
              <a:t>Professional </a:t>
            </a:r>
            <a:r>
              <a:rPr lang="hu-HU" sz="2800" b="1" dirty="0" err="1" smtClean="0">
                <a:solidFill>
                  <a:schemeClr val="accent1"/>
                </a:solidFill>
              </a:rPr>
              <a:t>revison</a:t>
            </a:r>
            <a:endParaRPr lang="hu-HU" sz="2800" b="1" dirty="0" smtClean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r>
              <a:rPr lang="hu-HU" sz="2800" b="1" dirty="0" smtClean="0">
                <a:solidFill>
                  <a:schemeClr val="accent1"/>
                </a:solidFill>
              </a:rPr>
              <a:t> 2 </a:t>
            </a:r>
            <a:r>
              <a:rPr lang="hu-HU" sz="2800" b="1" dirty="0" err="1" smtClean="0">
                <a:solidFill>
                  <a:schemeClr val="accent1"/>
                </a:solidFill>
              </a:rPr>
              <a:t>opponents</a:t>
            </a:r>
            <a:r>
              <a:rPr lang="hu-HU" sz="2800" b="1" dirty="0" smtClean="0">
                <a:solidFill>
                  <a:schemeClr val="accent1"/>
                </a:solidFill>
              </a:rPr>
              <a:t>’ </a:t>
            </a:r>
            <a:r>
              <a:rPr lang="hu-HU" sz="2800" b="1" dirty="0" err="1" smtClean="0">
                <a:solidFill>
                  <a:schemeClr val="accent1"/>
                </a:solidFill>
              </a:rPr>
              <a:t>supports</a:t>
            </a:r>
            <a:r>
              <a:rPr lang="hu-HU" sz="2800" b="1" dirty="0" smtClean="0">
                <a:solidFill>
                  <a:schemeClr val="accent1"/>
                </a:solidFill>
              </a:rPr>
              <a:t> </a:t>
            </a:r>
            <a:r>
              <a:rPr lang="hu-HU" sz="2800" b="1" dirty="0" err="1" smtClean="0">
                <a:solidFill>
                  <a:schemeClr val="accent1"/>
                </a:solidFill>
              </a:rPr>
              <a:t>are</a:t>
            </a:r>
            <a:r>
              <a:rPr lang="hu-HU" sz="2800" b="1" dirty="0" smtClean="0">
                <a:solidFill>
                  <a:schemeClr val="accent1"/>
                </a:solidFill>
              </a:rPr>
              <a:t> </a:t>
            </a:r>
            <a:r>
              <a:rPr lang="hu-HU" sz="2800" b="1" dirty="0" err="1" smtClean="0">
                <a:solidFill>
                  <a:schemeClr val="accent1"/>
                </a:solidFill>
              </a:rPr>
              <a:t>needed</a:t>
            </a:r>
            <a:endParaRPr lang="hu-HU" sz="2800" b="1" dirty="0" smtClean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r>
              <a:rPr lang="hu-HU" sz="2800" b="1" dirty="0" smtClean="0">
                <a:solidFill>
                  <a:schemeClr val="accent1"/>
                </a:solidFill>
              </a:rPr>
              <a:t> (</a:t>
            </a:r>
            <a:r>
              <a:rPr lang="hu-HU" sz="2800" b="1" dirty="0" err="1" smtClean="0">
                <a:solidFill>
                  <a:schemeClr val="accent1"/>
                </a:solidFill>
              </a:rPr>
              <a:t>inside</a:t>
            </a:r>
            <a:r>
              <a:rPr lang="hu-HU" sz="2800" b="1" dirty="0" smtClean="0">
                <a:solidFill>
                  <a:schemeClr val="accent1"/>
                </a:solidFill>
              </a:rPr>
              <a:t> and </a:t>
            </a:r>
            <a:r>
              <a:rPr lang="hu-HU" sz="2800" b="1" dirty="0" err="1" smtClean="0">
                <a:solidFill>
                  <a:schemeClr val="accent1"/>
                </a:solidFill>
              </a:rPr>
              <a:t>outside</a:t>
            </a:r>
            <a:r>
              <a:rPr lang="hu-HU" sz="2800" b="1" dirty="0" smtClean="0">
                <a:solidFill>
                  <a:schemeClr val="accent1"/>
                </a:solidFill>
              </a:rPr>
              <a:t>)</a:t>
            </a:r>
          </a:p>
          <a:p>
            <a:pPr marL="0" indent="0" algn="ctr">
              <a:buNone/>
            </a:pPr>
            <a:endParaRPr lang="hu-HU" sz="2800" b="1" dirty="0" smtClean="0">
              <a:solidFill>
                <a:schemeClr val="accent1"/>
              </a:solidFill>
            </a:endParaRPr>
          </a:p>
          <a:p>
            <a:pPr algn="ctr"/>
            <a:r>
              <a:rPr lang="hu-HU" sz="2800" b="1" dirty="0" smtClean="0">
                <a:solidFill>
                  <a:schemeClr val="accent1"/>
                </a:solidFill>
              </a:rPr>
              <a:t>Public </a:t>
            </a:r>
            <a:r>
              <a:rPr lang="hu-HU" sz="2800" b="1" dirty="0" err="1" smtClean="0">
                <a:solidFill>
                  <a:schemeClr val="accent1"/>
                </a:solidFill>
              </a:rPr>
              <a:t>defence</a:t>
            </a:r>
            <a:endParaRPr lang="hu-HU" sz="2800" b="1" dirty="0" smtClean="0">
              <a:solidFill>
                <a:schemeClr val="accent1"/>
              </a:solidFill>
            </a:endParaRPr>
          </a:p>
          <a:p>
            <a:pPr algn="ctr"/>
            <a:endParaRPr lang="hu-HU" sz="2800" b="1" dirty="0" smtClean="0">
              <a:solidFill>
                <a:schemeClr val="accent1"/>
              </a:solidFill>
            </a:endParaRPr>
          </a:p>
          <a:p>
            <a:pPr algn="ctr"/>
            <a:r>
              <a:rPr lang="hu-HU" sz="2800" b="1" dirty="0" smtClean="0">
                <a:solidFill>
                  <a:schemeClr val="accent1"/>
                </a:solidFill>
              </a:rPr>
              <a:t>PhD </a:t>
            </a:r>
            <a:r>
              <a:rPr lang="hu-HU" sz="2800" b="1" dirty="0" err="1" smtClean="0">
                <a:solidFill>
                  <a:schemeClr val="accent1"/>
                </a:solidFill>
              </a:rPr>
              <a:t>Degree</a:t>
            </a:r>
            <a:endParaRPr lang="hu-HU" b="1" dirty="0">
              <a:solidFill>
                <a:schemeClr val="accent1"/>
              </a:solidFill>
            </a:endParaRP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5308" y="5373216"/>
            <a:ext cx="2448692" cy="1484784"/>
          </a:xfrm>
          <a:prstGeom prst="rect">
            <a:avLst/>
          </a:prstGeom>
        </p:spPr>
      </p:pic>
      <p:sp>
        <p:nvSpPr>
          <p:cNvPr id="5" name="Téglalap 4"/>
          <p:cNvSpPr/>
          <p:nvPr/>
        </p:nvSpPr>
        <p:spPr>
          <a:xfrm>
            <a:off x="2267744" y="6334780"/>
            <a:ext cx="63717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hu-HU" sz="1000" dirty="0">
              <a:solidFill>
                <a:prstClr val="black"/>
              </a:solidFill>
              <a:latin typeface="Segoe UI" panose="020B0502040204020203" pitchFamily="34" charset="0"/>
            </a:endParaRPr>
          </a:p>
          <a:p>
            <a:pPr lvl="0"/>
            <a:r>
              <a:rPr lang="hu-HU" sz="900" dirty="0">
                <a:solidFill>
                  <a:schemeClr val="bg1"/>
                </a:solidFill>
                <a:latin typeface="Times New Roman" panose="02020603050405020304" pitchFamily="18" charset="0"/>
              </a:rPr>
              <a:t>EFOP-3.6.3-VEKOP-16-2017-00009 </a:t>
            </a:r>
            <a:endParaRPr lang="hu-HU" sz="1000" dirty="0">
              <a:solidFill>
                <a:schemeClr val="bg1"/>
              </a:solidFill>
              <a:latin typeface="Segoe UI" panose="020B0502040204020203" pitchFamily="34" charset="0"/>
            </a:endParaRPr>
          </a:p>
          <a:p>
            <a:pPr lvl="0"/>
            <a:r>
              <a:rPr lang="hu-HU" sz="900" dirty="0">
                <a:solidFill>
                  <a:schemeClr val="bg1"/>
                </a:solidFill>
                <a:latin typeface="Times New Roman" panose="02020603050405020304" pitchFamily="18" charset="0"/>
              </a:rPr>
              <a:t>Az orvos,-egészségtudományi – és gyógyszerképzés tudományos műhelyeinek fejlesztés</a:t>
            </a:r>
            <a:endParaRPr lang="hu-HU" sz="1000" dirty="0">
              <a:solidFill>
                <a:schemeClr val="bg1"/>
              </a:solidFill>
              <a:latin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5106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</TotalTime>
  <Words>254</Words>
  <Application>Microsoft Office PowerPoint</Application>
  <PresentationFormat>Diavetítés a képernyőre (4:3 oldalarány)</PresentationFormat>
  <Paragraphs>84</Paragraphs>
  <Slides>8</Slides>
  <Notes>1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8</vt:i4>
      </vt:variant>
    </vt:vector>
  </HeadingPairs>
  <TitlesOfParts>
    <vt:vector size="9" baseType="lpstr">
      <vt:lpstr>Office-téma</vt:lpstr>
      <vt:lpstr> Doctoral PhD training  </vt:lpstr>
      <vt:lpstr>Scientific Doctoral Schools </vt:lpstr>
      <vt:lpstr> : : More information about supervisors and open topics  https://doktori.hu/index.php?menuid=351&amp;cid=247&amp;lang=EN</vt:lpstr>
      <vt:lpstr> Trained Doctoral Program minimum 5 semesters,  maximum 8 semesters </vt:lpstr>
      <vt:lpstr>Educational and Research Phase (1-2 years)</vt:lpstr>
      <vt:lpstr>Complex exam </vt:lpstr>
      <vt:lpstr>Research and Dissertation phase</vt:lpstr>
      <vt:lpstr>Dissertation submission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Mézes Dorottya</dc:creator>
  <cp:lastModifiedBy>Tölgyesi-Lovás Krisztina</cp:lastModifiedBy>
  <cp:revision>71</cp:revision>
  <dcterms:created xsi:type="dcterms:W3CDTF">2015-02-04T08:09:30Z</dcterms:created>
  <dcterms:modified xsi:type="dcterms:W3CDTF">2020-01-14T09:04:45Z</dcterms:modified>
</cp:coreProperties>
</file>