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7" r:id="rId6"/>
    <p:sldId id="259" r:id="rId7"/>
    <p:sldId id="260" r:id="rId8"/>
    <p:sldId id="261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18D33-4F20-4DD4-82C1-164B4420C978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CB966-3AE7-4746-9B52-B263C91CEF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085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CB966-3AE7-4746-9B52-B263C91CEF7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17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 userDrawn="1"/>
        </p:nvSpPr>
        <p:spPr>
          <a:xfrm>
            <a:off x="0" y="5445125"/>
            <a:ext cx="9144000" cy="1412875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16" name="Kép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" t="81500" r="87799" b="2751"/>
          <a:stretch>
            <a:fillRect/>
          </a:stretch>
        </p:blipFill>
        <p:spPr bwMode="auto">
          <a:xfrm>
            <a:off x="179388" y="5589588"/>
            <a:ext cx="1008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zövegdoboz 6"/>
          <p:cNvSpPr txBox="1">
            <a:spLocks noChangeArrowheads="1"/>
          </p:cNvSpPr>
          <p:nvPr userDrawn="1"/>
        </p:nvSpPr>
        <p:spPr bwMode="auto">
          <a:xfrm>
            <a:off x="1223963" y="5573713"/>
            <a:ext cx="604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hu-HU" sz="2400" spc="1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SEMMELWEIS EGYETEM</a:t>
            </a:r>
          </a:p>
        </p:txBody>
      </p:sp>
      <p:sp>
        <p:nvSpPr>
          <p:cNvPr id="9" name="Szövegdoboz 6"/>
          <p:cNvSpPr txBox="1">
            <a:spLocks noChangeArrowheads="1"/>
          </p:cNvSpPr>
          <p:nvPr userDrawn="1"/>
        </p:nvSpPr>
        <p:spPr bwMode="auto">
          <a:xfrm>
            <a:off x="1187450" y="6029325"/>
            <a:ext cx="6704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 smtClean="0">
                <a:solidFill>
                  <a:schemeClr val="bg1"/>
                </a:solidFill>
                <a:latin typeface="Calibri" pitchFamily="34" charset="0"/>
              </a:rPr>
              <a:t>Rácz Károly Doktori Iskola</a:t>
            </a:r>
            <a:endParaRPr lang="hu-HU" altLang="hu-HU" sz="1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églalap 9"/>
          <p:cNvSpPr/>
          <p:nvPr userDrawn="1"/>
        </p:nvSpPr>
        <p:spPr>
          <a:xfrm>
            <a:off x="1198563" y="6348413"/>
            <a:ext cx="3924300" cy="277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u-HU" sz="1200" spc="100" dirty="0">
                <a:solidFill>
                  <a:schemeClr val="bg1"/>
                </a:solidFill>
                <a:latin typeface="Calibri Light" panose="020F0302020204030204" pitchFamily="34" charset="0"/>
              </a:rPr>
              <a:t>http</a:t>
            </a:r>
            <a:r>
              <a:rPr lang="hu-HU" sz="1200" spc="1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://semmelweis.hu/phd</a:t>
            </a:r>
            <a:endParaRPr lang="hu-HU" sz="1200" spc="1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2" name="Kép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07100"/>
            <a:ext cx="5218113" cy="3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ím 1"/>
          <p:cNvSpPr>
            <a:spLocks noGrp="1"/>
          </p:cNvSpPr>
          <p:nvPr>
            <p:ph type="title" hasCustomPrompt="1"/>
          </p:nvPr>
        </p:nvSpPr>
        <p:spPr>
          <a:xfrm>
            <a:off x="755576" y="980729"/>
            <a:ext cx="7772400" cy="1008112"/>
          </a:xfrm>
        </p:spPr>
        <p:txBody>
          <a:bodyPr anchor="ctr" anchorCtr="0"/>
          <a:lstStyle>
            <a:lvl1pPr algn="ctr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főcím</a:t>
            </a:r>
            <a:endParaRPr lang="hu-HU" dirty="0"/>
          </a:p>
        </p:txBody>
      </p:sp>
      <p:sp>
        <p:nvSpPr>
          <p:cNvPr id="25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722313" y="2132856"/>
            <a:ext cx="7772400" cy="10081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Alcím</a:t>
            </a:r>
          </a:p>
        </p:txBody>
      </p:sp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727766" y="4149080"/>
            <a:ext cx="7772400" cy="57606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Név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727766" y="4725144"/>
            <a:ext cx="7772400" cy="43204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beosztás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 userDrawn="1"/>
        </p:nvSpPr>
        <p:spPr>
          <a:xfrm flipV="1">
            <a:off x="0" y="6265863"/>
            <a:ext cx="9144000" cy="592137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doboz 7"/>
          <p:cNvSpPr txBox="1">
            <a:spLocks noChangeArrowheads="1"/>
          </p:cNvSpPr>
          <p:nvPr userDrawn="1"/>
        </p:nvSpPr>
        <p:spPr bwMode="auto">
          <a:xfrm>
            <a:off x="4140200" y="6308725"/>
            <a:ext cx="489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12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hu-HU" altLang="hu-HU" sz="1200" b="0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12" name="Szövegdoboz 8"/>
          <p:cNvSpPr txBox="1">
            <a:spLocks noChangeArrowheads="1"/>
          </p:cNvSpPr>
          <p:nvPr userDrawn="1"/>
        </p:nvSpPr>
        <p:spPr bwMode="auto">
          <a:xfrm>
            <a:off x="88900" y="6332538"/>
            <a:ext cx="228758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400"/>
              </a:lnSpc>
              <a:spcBef>
                <a:spcPct val="0"/>
              </a:spcBef>
              <a:buFontTx/>
              <a:buNone/>
              <a:defRPr/>
            </a:pPr>
            <a:r>
              <a:rPr lang="hu-HU" sz="1400" spc="4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SEMMELWEIS EGYETEM </a:t>
            </a:r>
            <a:r>
              <a:rPr lang="hu-HU" sz="1050" spc="40" baseline="300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©</a:t>
            </a:r>
          </a:p>
          <a:p>
            <a:pPr>
              <a:lnSpc>
                <a:spcPts val="1200"/>
              </a:lnSpc>
              <a:spcBef>
                <a:spcPct val="0"/>
              </a:spcBef>
              <a:buFontTx/>
              <a:buNone/>
              <a:defRPr/>
            </a:pPr>
            <a:r>
              <a:rPr lang="hu-HU" sz="1100" spc="1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http://semmelweis.hu</a:t>
            </a:r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91683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 smtClean="0">
                <a:solidFill>
                  <a:schemeClr val="tx2"/>
                </a:solidFill>
              </a:rPr>
              <a:t>a doktori  (PhD) képzés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5536" y="2082333"/>
            <a:ext cx="7772400" cy="1008113"/>
          </a:xfrm>
        </p:spPr>
        <p:txBody>
          <a:bodyPr>
            <a:normAutofit fontScale="25000" lnSpcReduction="20000"/>
          </a:bodyPr>
          <a:lstStyle/>
          <a:p>
            <a:endParaRPr lang="hu-HU" sz="12300" dirty="0" smtClean="0">
              <a:solidFill>
                <a:srgbClr val="0070C0"/>
              </a:solidFill>
            </a:endParaRPr>
          </a:p>
          <a:p>
            <a:r>
              <a:rPr lang="hu-HU" sz="12800" b="1" dirty="0" smtClean="0">
                <a:solidFill>
                  <a:schemeClr val="tx2"/>
                </a:solidFill>
              </a:rPr>
              <a:t>Semmelweis </a:t>
            </a:r>
            <a:r>
              <a:rPr lang="hu-HU" sz="12800" b="1" dirty="0">
                <a:solidFill>
                  <a:schemeClr val="tx2"/>
                </a:solidFill>
              </a:rPr>
              <a:t>Egyetem </a:t>
            </a:r>
            <a:endParaRPr lang="hu-HU" sz="12800" b="1" dirty="0" smtClean="0">
              <a:solidFill>
                <a:schemeClr val="tx2"/>
              </a:solidFill>
            </a:endParaRPr>
          </a:p>
          <a:p>
            <a:r>
              <a:rPr lang="hu-HU" sz="12800" b="1" dirty="0" smtClean="0">
                <a:solidFill>
                  <a:schemeClr val="tx2"/>
                </a:solidFill>
              </a:rPr>
              <a:t>Rácz </a:t>
            </a:r>
            <a:r>
              <a:rPr lang="hu-HU" sz="12800" b="1" dirty="0">
                <a:solidFill>
                  <a:schemeClr val="tx2"/>
                </a:solidFill>
              </a:rPr>
              <a:t>Károly Doktori </a:t>
            </a:r>
            <a:r>
              <a:rPr lang="hu-HU" sz="12800" b="1" dirty="0" smtClean="0">
                <a:solidFill>
                  <a:schemeClr val="tx2"/>
                </a:solidFill>
              </a:rPr>
              <a:t>Iskola</a:t>
            </a:r>
          </a:p>
          <a:p>
            <a:endParaRPr lang="hu-HU" sz="128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2"/>
                </a:solidFill>
              </a:rPr>
              <a:t>Prof. Dr. Tímár József</a:t>
            </a:r>
            <a:endParaRPr lang="hu-HU" sz="2400" b="1" dirty="0">
              <a:solidFill>
                <a:schemeClr val="tx2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1"/>
          </p:nvPr>
        </p:nvSpPr>
        <p:spPr/>
        <p:txBody>
          <a:bodyPr>
            <a:noAutofit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>a Doktori Tanács elnöke</a:t>
            </a:r>
            <a:endParaRPr lang="hu-HU" b="1" dirty="0">
              <a:solidFill>
                <a:schemeClr val="tx2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010" y="5445224"/>
            <a:ext cx="2202990" cy="1412776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286000" y="309044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000" dirty="0">
                <a:latin typeface="Segoe UI" panose="020B0502040204020203" pitchFamily="34" charset="0"/>
              </a:rPr>
              <a:t/>
            </a:r>
            <a:br>
              <a:rPr lang="hu-HU" sz="1000" dirty="0">
                <a:latin typeface="Segoe UI" panose="020B0502040204020203" pitchFamily="34" charset="0"/>
              </a:rPr>
            </a:br>
            <a:endParaRPr lang="hu-HU" sz="1000" dirty="0">
              <a:effectLst/>
              <a:latin typeface="Segoe UI" panose="020B0502040204020203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203848" y="6334780"/>
            <a:ext cx="5435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20688"/>
            <a:ext cx="1885608" cy="188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>Képzés során elnyerhető pályázati  támogatások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ÚNKP</a:t>
            </a:r>
          </a:p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EFOP</a:t>
            </a:r>
          </a:p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Doktori Iskola </a:t>
            </a:r>
          </a:p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Erasmus +</a:t>
            </a:r>
          </a:p>
          <a:p>
            <a:pPr algn="ctr"/>
            <a:r>
              <a:rPr lang="hu-HU" b="1" dirty="0" smtClean="0">
                <a:solidFill>
                  <a:schemeClr val="accent1"/>
                </a:solidFill>
              </a:rPr>
              <a:t>Campus </a:t>
            </a:r>
            <a:r>
              <a:rPr lang="hu-HU" b="1" dirty="0" err="1" smtClean="0">
                <a:solidFill>
                  <a:schemeClr val="accent1"/>
                </a:solidFill>
              </a:rPr>
              <a:t>Mundi</a:t>
            </a:r>
            <a:endParaRPr lang="hu-HU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tx2"/>
                </a:solidFill>
              </a:rPr>
              <a:t>Támogatások típusai: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/>
                </a:solidFill>
              </a:rPr>
              <a:t>dologi kutatási támogatás,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/>
                </a:solidFill>
              </a:rPr>
              <a:t> utazási támogatás,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/>
                </a:solidFill>
              </a:rPr>
              <a:t> publikáció megjelentetéséhez támogatás</a:t>
            </a:r>
          </a:p>
          <a:p>
            <a:pPr marL="0" indent="0" algn="ctr">
              <a:buNone/>
            </a:pPr>
            <a:endParaRPr lang="hu-H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082" y="5733256"/>
            <a:ext cx="1854918" cy="112474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339752" y="6334780"/>
            <a:ext cx="62997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Felvételi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sz="5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sz="3600" b="1" dirty="0" smtClean="0">
                <a:solidFill>
                  <a:srgbClr val="0070C0"/>
                </a:solidFill>
              </a:rPr>
              <a:t>Jelentkezési határidő:</a:t>
            </a:r>
          </a:p>
          <a:p>
            <a:pPr marL="0" indent="0" algn="ctr">
              <a:buNone/>
            </a:pPr>
            <a:r>
              <a:rPr lang="hu-HU" sz="3600" b="1" dirty="0" smtClean="0">
                <a:solidFill>
                  <a:srgbClr val="0070C0"/>
                </a:solidFill>
              </a:rPr>
              <a:t> 2019. május 31.</a:t>
            </a:r>
          </a:p>
          <a:p>
            <a:pPr marL="0" indent="0" algn="ctr">
              <a:buNone/>
            </a:pPr>
            <a:endParaRPr lang="hu-HU" sz="3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sz="3600" b="1" dirty="0" smtClean="0">
                <a:solidFill>
                  <a:srgbClr val="0070C0"/>
                </a:solidFill>
              </a:rPr>
              <a:t>További információ:</a:t>
            </a:r>
          </a:p>
          <a:p>
            <a:pPr marL="0" indent="0" algn="ctr">
              <a:buNone/>
            </a:pPr>
            <a:r>
              <a:rPr lang="hu-HU" sz="3600" b="1" dirty="0" err="1">
                <a:solidFill>
                  <a:srgbClr val="0070C0"/>
                </a:solidFill>
              </a:rPr>
              <a:t>semmelweis.hu</a:t>
            </a:r>
            <a:r>
              <a:rPr lang="hu-HU" sz="3600" b="1" dirty="0">
                <a:solidFill>
                  <a:srgbClr val="0070C0"/>
                </a:solidFill>
              </a:rPr>
              <a:t>/</a:t>
            </a:r>
            <a:r>
              <a:rPr lang="hu-HU" sz="3600" b="1" dirty="0" err="1">
                <a:solidFill>
                  <a:srgbClr val="0070C0"/>
                </a:solidFill>
              </a:rPr>
              <a:t>phd</a:t>
            </a:r>
            <a:endParaRPr lang="hu-HU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hu-HU" sz="5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70C0"/>
                </a:solidFill>
              </a:rPr>
              <a:t>Köszönöm  a figyelmet!</a:t>
            </a:r>
          </a:p>
          <a:p>
            <a:pPr marL="0" indent="0" algn="ctr">
              <a:buNone/>
            </a:pPr>
            <a:endParaRPr lang="hu-HU" b="1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818" y="5517232"/>
            <a:ext cx="2211182" cy="1340768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267744" y="6334780"/>
            <a:ext cx="6371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1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741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100" b="1" dirty="0" smtClean="0">
                <a:solidFill>
                  <a:srgbClr val="002060"/>
                </a:solidFill>
              </a:rPr>
              <a:t>Doktori  képzés a tudományági </a:t>
            </a:r>
            <a:r>
              <a:rPr lang="hu-HU" sz="3100" b="1" dirty="0">
                <a:solidFill>
                  <a:srgbClr val="002060"/>
                </a:solidFill>
              </a:rPr>
              <a:t>d</a:t>
            </a:r>
            <a:r>
              <a:rPr lang="hu-HU" sz="3100" b="1" dirty="0" smtClean="0">
                <a:solidFill>
                  <a:srgbClr val="002060"/>
                </a:solidFill>
              </a:rPr>
              <a:t>oktori </a:t>
            </a:r>
            <a:r>
              <a:rPr lang="hu-HU" sz="3100" b="1" dirty="0">
                <a:solidFill>
                  <a:srgbClr val="002060"/>
                </a:solidFill>
              </a:rPr>
              <a:t>i</a:t>
            </a:r>
            <a:r>
              <a:rPr lang="hu-HU" sz="3100" b="1" dirty="0" smtClean="0">
                <a:solidFill>
                  <a:srgbClr val="002060"/>
                </a:solidFill>
              </a:rPr>
              <a:t>skolák programjaiban akkreditált témavezető irányításával </a:t>
            </a:r>
            <a:r>
              <a:rPr lang="hu-HU" b="1" dirty="0">
                <a:solidFill>
                  <a:srgbClr val="002060"/>
                </a:solidFill>
              </a:rPr>
              <a:t/>
            </a:r>
            <a:br>
              <a:rPr lang="hu-HU" b="1" dirty="0">
                <a:solidFill>
                  <a:srgbClr val="002060"/>
                </a:solidFill>
              </a:rPr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755576" y="1124744"/>
            <a:ext cx="8219256" cy="4497363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hu-HU" sz="2800" b="1" dirty="0" smtClean="0">
                <a:solidFill>
                  <a:schemeClr val="accent1"/>
                </a:solidFill>
              </a:rPr>
              <a:t>Elméleti és transzlációs  </a:t>
            </a:r>
            <a:r>
              <a:rPr lang="hu-HU" sz="2800" b="1" dirty="0">
                <a:solidFill>
                  <a:schemeClr val="accent1"/>
                </a:solidFill>
              </a:rPr>
              <a:t>orvostudományok </a:t>
            </a:r>
          </a:p>
          <a:p>
            <a:pPr marL="457200" indent="-457200" algn="ctr"/>
            <a:r>
              <a:rPr lang="hu-HU" sz="2800" b="1" dirty="0">
                <a:solidFill>
                  <a:schemeClr val="accent1"/>
                </a:solidFill>
              </a:rPr>
              <a:t>Klinikai </a:t>
            </a:r>
            <a:r>
              <a:rPr lang="hu-HU" sz="2800" b="1" dirty="0" smtClean="0">
                <a:solidFill>
                  <a:schemeClr val="accent1"/>
                </a:solidFill>
              </a:rPr>
              <a:t>orvostudományok</a:t>
            </a:r>
          </a:p>
          <a:p>
            <a:pPr marL="457200" indent="-457200" algn="ctr"/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>
                <a:solidFill>
                  <a:schemeClr val="accent1"/>
                </a:solidFill>
              </a:rPr>
              <a:t>Gyógyszertudományok</a:t>
            </a:r>
          </a:p>
          <a:p>
            <a:pPr marL="457200" indent="-457200" algn="ctr"/>
            <a:r>
              <a:rPr lang="hu-HU" sz="2800" b="1" dirty="0">
                <a:solidFill>
                  <a:schemeClr val="accent1"/>
                </a:solidFill>
              </a:rPr>
              <a:t>Mentális </a:t>
            </a:r>
            <a:r>
              <a:rPr lang="hu-HU" sz="2800" b="1" dirty="0" smtClean="0">
                <a:solidFill>
                  <a:schemeClr val="accent1"/>
                </a:solidFill>
              </a:rPr>
              <a:t>egészségtudományok</a:t>
            </a:r>
          </a:p>
          <a:p>
            <a:pPr marL="457200" indent="-457200" algn="ctr"/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 err="1">
                <a:solidFill>
                  <a:schemeClr val="accent1"/>
                </a:solidFill>
              </a:rPr>
              <a:t>Szentágothai</a:t>
            </a:r>
            <a:r>
              <a:rPr lang="hu-HU" sz="2800" b="1" dirty="0">
                <a:solidFill>
                  <a:schemeClr val="accent1"/>
                </a:solidFill>
              </a:rPr>
              <a:t> János Idegtudományi 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marL="457200" indent="-457200" algn="ctr"/>
            <a:r>
              <a:rPr lang="hu-HU" sz="2800" b="1" dirty="0" smtClean="0">
                <a:solidFill>
                  <a:schemeClr val="accent1"/>
                </a:solidFill>
              </a:rPr>
              <a:t>Molekuláris </a:t>
            </a:r>
            <a:r>
              <a:rPr lang="hu-HU" sz="2800" b="1" dirty="0">
                <a:solidFill>
                  <a:schemeClr val="accent1"/>
                </a:solidFill>
              </a:rPr>
              <a:t>orvostudományok 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marL="457200" indent="-457200" algn="ctr"/>
            <a:r>
              <a:rPr lang="hu-HU" sz="2800" b="1" dirty="0" smtClean="0">
                <a:solidFill>
                  <a:schemeClr val="accent1"/>
                </a:solidFill>
              </a:rPr>
              <a:t>Patológiai </a:t>
            </a:r>
            <a:r>
              <a:rPr lang="hu-HU" sz="2800" b="1" dirty="0">
                <a:solidFill>
                  <a:schemeClr val="accent1"/>
                </a:solidFill>
              </a:rPr>
              <a:t>tudományok</a:t>
            </a:r>
          </a:p>
          <a:p>
            <a:pPr marL="457200" indent="-457200" algn="ctr"/>
            <a:r>
              <a:rPr lang="hu-HU" sz="2800" b="1" dirty="0">
                <a:solidFill>
                  <a:schemeClr val="accent1"/>
                </a:solidFill>
              </a:rPr>
              <a:t>Egészségtudományok (akkreditáció alatt)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314" y="5517232"/>
            <a:ext cx="2318686" cy="1340768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483768" y="6334780"/>
            <a:ext cx="4341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sz="3600" b="1" dirty="0" smtClean="0">
                <a:solidFill>
                  <a:schemeClr val="tx2"/>
                </a:solidFill>
              </a:rPr>
              <a:t>Információ elérhető a </a:t>
            </a:r>
            <a:r>
              <a:rPr lang="hu-HU" sz="3600" b="1" dirty="0" err="1" smtClean="0">
                <a:solidFill>
                  <a:schemeClr val="tx2"/>
                </a:solidFill>
              </a:rPr>
              <a:t>doktori.hu-n</a:t>
            </a:r>
            <a:endParaRPr lang="hu-HU" sz="3600" b="1" dirty="0">
              <a:solidFill>
                <a:schemeClr val="tx2"/>
              </a:solidFill>
            </a:endParaRPr>
          </a:p>
        </p:txBody>
      </p:sp>
      <p:pic>
        <p:nvPicPr>
          <p:cNvPr id="4" name="Tartalom helye 3" descr="ODT logó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5856" y="3392338"/>
            <a:ext cx="2520280" cy="2444672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286000" y="2028616"/>
            <a:ext cx="5022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hu-HU" sz="3200" b="1" dirty="0" smtClean="0">
                <a:solidFill>
                  <a:schemeClr val="tx2">
                    <a:lumMod val="75000"/>
                  </a:schemeClr>
                </a:solidFill>
              </a:rPr>
              <a:t>émavezetőkről és az akkreditált témákról</a:t>
            </a:r>
            <a:endParaRPr lang="hu-H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699792" y="6166346"/>
            <a:ext cx="410445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solidFill>
                  <a:schemeClr val="tx2"/>
                </a:solidFill>
              </a:rPr>
              <a:t>Képzési formák: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600" b="1" dirty="0" smtClean="0">
                <a:solidFill>
                  <a:srgbClr val="0070C0"/>
                </a:solidFill>
              </a:rPr>
              <a:t>1. állami </a:t>
            </a:r>
            <a:r>
              <a:rPr lang="hu-HU" sz="2600" b="1" dirty="0">
                <a:solidFill>
                  <a:srgbClr val="0070C0"/>
                </a:solidFill>
              </a:rPr>
              <a:t>ösztöndíjas (nappali tanrend) </a:t>
            </a:r>
            <a:endParaRPr lang="hu-HU" sz="26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sz="2600" b="1" dirty="0" smtClean="0">
                <a:solidFill>
                  <a:srgbClr val="0070C0"/>
                </a:solidFill>
              </a:rPr>
              <a:t>ösztöndíj összege</a:t>
            </a:r>
          </a:p>
          <a:p>
            <a:pPr marL="0" indent="0" algn="ctr">
              <a:buNone/>
            </a:pPr>
            <a:r>
              <a:rPr lang="hu-HU" sz="2600" b="1" dirty="0" smtClean="0">
                <a:solidFill>
                  <a:srgbClr val="0070C0"/>
                </a:solidFill>
              </a:rPr>
              <a:t> az első két évben 140 000 Ft/hó</a:t>
            </a:r>
          </a:p>
          <a:p>
            <a:pPr marL="0" indent="0" algn="ctr">
              <a:buNone/>
            </a:pPr>
            <a:r>
              <a:rPr lang="hu-HU" sz="2600" b="1" dirty="0" smtClean="0">
                <a:solidFill>
                  <a:srgbClr val="0070C0"/>
                </a:solidFill>
              </a:rPr>
              <a:t> a második két évben 180 000 Ft/hó </a:t>
            </a:r>
          </a:p>
          <a:p>
            <a:pPr marL="0" indent="0" algn="ctr">
              <a:buNone/>
            </a:pPr>
            <a:r>
              <a:rPr lang="hu-HU" sz="2600" b="1" dirty="0" smtClean="0">
                <a:solidFill>
                  <a:srgbClr val="0070C0"/>
                </a:solidFill>
              </a:rPr>
              <a:t>kutatási támogatás: 67 500 Ft/hó</a:t>
            </a:r>
          </a:p>
          <a:p>
            <a:pPr marL="0" indent="0" algn="ctr">
              <a:buNone/>
            </a:pPr>
            <a:r>
              <a:rPr lang="hu-HU" sz="2600" b="1" dirty="0" smtClean="0">
                <a:solidFill>
                  <a:srgbClr val="0070C0"/>
                </a:solidFill>
              </a:rPr>
              <a:t>Heti 20 órát meghaladó foglalkoztatás alapján is jogosult lehet ösztöndíjra</a:t>
            </a:r>
            <a:endParaRPr lang="hu-HU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hu-H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hu-HU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88574"/>
            <a:ext cx="1763688" cy="106942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3203848" y="6334780"/>
            <a:ext cx="5435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>
                <a:solidFill>
                  <a:srgbClr val="0070C0"/>
                </a:solidFill>
              </a:rPr>
              <a:t>2. önköltséges (levelező tanrend) </a:t>
            </a:r>
            <a:endParaRPr lang="hu-H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hu-HU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70C0"/>
                </a:solidFill>
              </a:rPr>
              <a:t>Témavezető hozzájárulása esetén csökkentett képzési díj: 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0070C0"/>
                </a:solidFill>
              </a:rPr>
              <a:t>97 500 Ft/félév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125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2"/>
                </a:solidFill>
              </a:rPr>
              <a:t>Tanulmányi és kutatási szakasz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800" dirty="0">
                <a:solidFill>
                  <a:srgbClr val="0070C0"/>
                </a:solidFill>
              </a:rPr>
              <a:t> </a:t>
            </a:r>
            <a:r>
              <a:rPr lang="hu-HU" sz="2800" b="1" dirty="0">
                <a:solidFill>
                  <a:schemeClr val="accent1"/>
                </a:solidFill>
              </a:rPr>
              <a:t>A</a:t>
            </a: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>
                <a:solidFill>
                  <a:schemeClr val="accent1"/>
                </a:solidFill>
              </a:rPr>
              <a:t>doktori képzés  első 4 </a:t>
            </a:r>
            <a:r>
              <a:rPr lang="hu-HU" sz="2800" b="1" dirty="0" smtClean="0">
                <a:solidFill>
                  <a:schemeClr val="accent1"/>
                </a:solidFill>
              </a:rPr>
              <a:t>féléve:</a:t>
            </a:r>
            <a:endParaRPr lang="hu-HU" sz="2800" b="1" dirty="0">
              <a:solidFill>
                <a:schemeClr val="accent1"/>
              </a:solidFill>
            </a:endParaRPr>
          </a:p>
          <a:p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tanulmányi  </a:t>
            </a:r>
            <a:r>
              <a:rPr lang="hu-HU" sz="2800" b="1" dirty="0">
                <a:solidFill>
                  <a:schemeClr val="accent1"/>
                </a:solidFill>
              </a:rPr>
              <a:t>követelmények </a:t>
            </a:r>
            <a:r>
              <a:rPr lang="hu-HU" sz="2800" b="1" dirty="0" smtClean="0">
                <a:solidFill>
                  <a:schemeClr val="accent1"/>
                </a:solidFill>
              </a:rPr>
              <a:t>teljesítése</a:t>
            </a: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 </a:t>
            </a:r>
            <a:r>
              <a:rPr lang="hu-HU" sz="2800" b="1" dirty="0">
                <a:solidFill>
                  <a:schemeClr val="accent1"/>
                </a:solidFill>
              </a:rPr>
              <a:t>(kurzusok, </a:t>
            </a:r>
            <a:r>
              <a:rPr lang="hu-HU" sz="2800" b="1" dirty="0" smtClean="0">
                <a:solidFill>
                  <a:schemeClr val="accent1"/>
                </a:solidFill>
              </a:rPr>
              <a:t>kreditek)</a:t>
            </a: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>
                <a:solidFill>
                  <a:schemeClr val="accent1"/>
                </a:solidFill>
              </a:rPr>
              <a:t>t</a:t>
            </a:r>
            <a:r>
              <a:rPr lang="hu-HU" sz="2800" b="1" dirty="0" smtClean="0">
                <a:solidFill>
                  <a:schemeClr val="accent1"/>
                </a:solidFill>
              </a:rPr>
              <a:t>émavezető irányításával végzett doktori kutatás</a:t>
            </a:r>
            <a:endParaRPr lang="hu-HU" sz="2800" b="1" dirty="0">
              <a:solidFill>
                <a:schemeClr val="accent1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91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411760" y="6334780"/>
            <a:ext cx="4297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2"/>
                </a:solidFill>
              </a:rPr>
              <a:t>Komplex vizsga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Feltétele: a tanulmányi követelmények teljesítése </a:t>
            </a: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4 </a:t>
            </a:r>
            <a:r>
              <a:rPr lang="hu-HU" sz="2800" b="1" dirty="0">
                <a:solidFill>
                  <a:schemeClr val="accent1"/>
                </a:solidFill>
              </a:rPr>
              <a:t>lezárt félév </a:t>
            </a:r>
            <a:r>
              <a:rPr lang="hu-HU" sz="2800" b="1" dirty="0" smtClean="0">
                <a:solidFill>
                  <a:schemeClr val="accent1"/>
                </a:solidFill>
              </a:rPr>
              <a:t>után </a:t>
            </a:r>
            <a:endParaRPr lang="hu-HU" sz="2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elméleti </a:t>
            </a:r>
            <a:r>
              <a:rPr lang="hu-HU" sz="2800" b="1" dirty="0">
                <a:solidFill>
                  <a:schemeClr val="accent1"/>
                </a:solidFill>
              </a:rPr>
              <a:t>rész (szóbeli vizsga, </a:t>
            </a:r>
            <a:r>
              <a:rPr lang="hu-HU" sz="2800" b="1" dirty="0" smtClean="0">
                <a:solidFill>
                  <a:schemeClr val="accent1"/>
                </a:solidFill>
              </a:rPr>
              <a:t>2 tantárgy)</a:t>
            </a: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gyakorlati rész (szóbeli </a:t>
            </a:r>
            <a:r>
              <a:rPr lang="hu-HU" sz="2800" b="1" dirty="0">
                <a:solidFill>
                  <a:schemeClr val="accent1"/>
                </a:solidFill>
              </a:rPr>
              <a:t>vizsga, </a:t>
            </a:r>
            <a:r>
              <a:rPr lang="hu-HU" sz="2800" b="1" dirty="0" smtClean="0">
                <a:solidFill>
                  <a:schemeClr val="accent1"/>
                </a:solidFill>
              </a:rPr>
              <a:t>rövid prezentáció </a:t>
            </a:r>
            <a:r>
              <a:rPr lang="hu-HU" sz="2800" b="1">
                <a:solidFill>
                  <a:schemeClr val="accent1"/>
                </a:solidFill>
              </a:rPr>
              <a:t>a </a:t>
            </a:r>
            <a:r>
              <a:rPr lang="hu-HU" sz="2800" b="1" smtClean="0">
                <a:solidFill>
                  <a:schemeClr val="accent1"/>
                </a:solidFill>
              </a:rPr>
              <a:t>kutatásról)</a:t>
            </a:r>
            <a:endParaRPr lang="hu-HU" sz="2800" b="1" dirty="0">
              <a:solidFill>
                <a:schemeClr val="accent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339752" y="6334780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>Kutatási </a:t>
            </a:r>
            <a:r>
              <a:rPr lang="hu-HU" b="1" dirty="0">
                <a:solidFill>
                  <a:schemeClr val="tx2"/>
                </a:solidFill>
              </a:rPr>
              <a:t>és disszertációs szakasz</a:t>
            </a:r>
            <a:br>
              <a:rPr lang="hu-HU" b="1" dirty="0">
                <a:solidFill>
                  <a:schemeClr val="tx2"/>
                </a:solidFill>
              </a:rPr>
            </a:b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A </a:t>
            </a:r>
            <a:r>
              <a:rPr lang="hu-HU" sz="2800" b="1" dirty="0">
                <a:solidFill>
                  <a:schemeClr val="accent1"/>
                </a:solidFill>
              </a:rPr>
              <a:t>doktori képzés második 4 </a:t>
            </a:r>
            <a:r>
              <a:rPr lang="hu-HU" sz="2800" b="1" dirty="0" smtClean="0">
                <a:solidFill>
                  <a:schemeClr val="accent1"/>
                </a:solidFill>
              </a:rPr>
              <a:t>féléve:</a:t>
            </a: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(Ez a szakasz 1 félévre rövidíthető)</a:t>
            </a:r>
          </a:p>
          <a:p>
            <a:pPr marL="0" indent="0" algn="ctr">
              <a:buNone/>
            </a:pPr>
            <a:endParaRPr lang="hu-HU" sz="2800" b="1" dirty="0" smtClean="0">
              <a:solidFill>
                <a:schemeClr val="accent1"/>
              </a:solidFill>
            </a:endParaRPr>
          </a:p>
          <a:p>
            <a:pPr algn="ctr"/>
            <a:r>
              <a:rPr lang="hu-HU" sz="2800" b="1" dirty="0">
                <a:solidFill>
                  <a:schemeClr val="accent1"/>
                </a:solidFill>
              </a:rPr>
              <a:t>t</a:t>
            </a:r>
            <a:r>
              <a:rPr lang="hu-HU" sz="2800" b="1" dirty="0" smtClean="0">
                <a:solidFill>
                  <a:schemeClr val="accent1"/>
                </a:solidFill>
              </a:rPr>
              <a:t>anulmányi kötelezettség már nincs</a:t>
            </a: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>
                <a:solidFill>
                  <a:schemeClr val="accent1"/>
                </a:solidFill>
              </a:rPr>
              <a:t>p</a:t>
            </a:r>
            <a:r>
              <a:rPr lang="hu-HU" sz="2800" b="1" dirty="0" smtClean="0">
                <a:solidFill>
                  <a:schemeClr val="accent1"/>
                </a:solidFill>
              </a:rPr>
              <a:t>ublikációs </a:t>
            </a:r>
            <a:r>
              <a:rPr lang="hu-HU" sz="2800" b="1" dirty="0">
                <a:solidFill>
                  <a:schemeClr val="accent1"/>
                </a:solidFill>
              </a:rPr>
              <a:t>követelmények </a:t>
            </a:r>
            <a:r>
              <a:rPr lang="hu-HU" sz="2800" b="1" dirty="0" smtClean="0">
                <a:solidFill>
                  <a:schemeClr val="accent1"/>
                </a:solidFill>
              </a:rPr>
              <a:t>teljesítése</a:t>
            </a: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disszertáció megírása</a:t>
            </a: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 err="1" smtClean="0">
                <a:solidFill>
                  <a:schemeClr val="accent1"/>
                </a:solidFill>
              </a:rPr>
              <a:t>házivédés</a:t>
            </a:r>
            <a:endParaRPr lang="hu-HU" sz="2800" b="1" dirty="0">
              <a:solidFill>
                <a:schemeClr val="accent1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627784" y="6334780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5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2"/>
                </a:solidFill>
              </a:rPr>
              <a:t>Disszertáció beadása</a:t>
            </a:r>
            <a:r>
              <a:rPr lang="hu-HU" dirty="0">
                <a:solidFill>
                  <a:srgbClr val="0070C0"/>
                </a:solidFill>
              </a:rPr>
              <a:t/>
            </a:r>
            <a:br>
              <a:rPr lang="hu-HU" dirty="0">
                <a:solidFill>
                  <a:srgbClr val="0070C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/>
                </a:solidFill>
              </a:rPr>
              <a:t>Minőségbiztosítási eljárás</a:t>
            </a:r>
          </a:p>
          <a:p>
            <a:pPr marL="0" indent="0" algn="ctr">
              <a:buNone/>
            </a:pP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 formai </a:t>
            </a:r>
            <a:r>
              <a:rPr lang="hu-HU" sz="2800" b="1" dirty="0">
                <a:solidFill>
                  <a:schemeClr val="accent1"/>
                </a:solidFill>
              </a:rPr>
              <a:t>követelményeknek való </a:t>
            </a:r>
            <a:r>
              <a:rPr lang="hu-HU" sz="2800" b="1" dirty="0" smtClean="0">
                <a:solidFill>
                  <a:schemeClr val="accent1"/>
                </a:solidFill>
              </a:rPr>
              <a:t>megfelelés és  publikációs követelményeknek való megfelelés ellenőrzése</a:t>
            </a:r>
            <a:endParaRPr lang="hu-HU" sz="2800" b="1" dirty="0">
              <a:solidFill>
                <a:schemeClr val="accent1"/>
              </a:solidFill>
            </a:endParaRPr>
          </a:p>
          <a:p>
            <a:pPr algn="ctr"/>
            <a:r>
              <a:rPr lang="hu-HU" sz="2800" b="1" dirty="0">
                <a:solidFill>
                  <a:schemeClr val="accent1"/>
                </a:solidFill>
              </a:rPr>
              <a:t>2 opponens szakmai bírálata (belső, külső) </a:t>
            </a:r>
            <a:endParaRPr lang="hu-HU" sz="2800" b="1" dirty="0" smtClean="0">
              <a:solidFill>
                <a:schemeClr val="accent1"/>
              </a:solidFill>
            </a:endParaRP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Védés</a:t>
            </a:r>
          </a:p>
          <a:p>
            <a:pPr algn="ctr"/>
            <a:r>
              <a:rPr lang="hu-HU" sz="2800" b="1" dirty="0" smtClean="0">
                <a:solidFill>
                  <a:schemeClr val="accent1"/>
                </a:solidFill>
              </a:rPr>
              <a:t>PhD diploma</a:t>
            </a:r>
            <a:endParaRPr lang="hu-HU" sz="2800" b="1" dirty="0">
              <a:solidFill>
                <a:schemeClr val="accent1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308" y="5373216"/>
            <a:ext cx="2448692" cy="1484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267744" y="6334780"/>
            <a:ext cx="6371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1000"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EFOP-3.6.3-VEKOP-16-2017-00009 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lvl="0"/>
            <a:r>
              <a:rPr lang="hu-HU" sz="900" dirty="0">
                <a:solidFill>
                  <a:schemeClr val="bg1"/>
                </a:solidFill>
                <a:latin typeface="Times New Roman" panose="02020603050405020304" pitchFamily="18" charset="0"/>
              </a:rPr>
              <a:t>Az orvos,-egészségtudományi – és gyógyszerképzés tudományos műhelyeinek fejlesztés</a:t>
            </a:r>
            <a:endParaRPr lang="hu-HU" sz="1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385</Words>
  <Application>Microsoft Office PowerPoint</Application>
  <PresentationFormat>Diavetítés a képernyőre (4:3 oldalarány)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 a doktori  (PhD) képzés  </vt:lpstr>
      <vt:lpstr>Doktori  képzés a tudományági doktori iskolák programjaiban akkreditált témavezető irányításával  </vt:lpstr>
      <vt:lpstr>  Információ elérhető a doktori.hu-n</vt:lpstr>
      <vt:lpstr> Képzési formák: </vt:lpstr>
      <vt:lpstr>PowerPoint bemutató</vt:lpstr>
      <vt:lpstr>Tanulmányi és kutatási szakasz</vt:lpstr>
      <vt:lpstr>Komplex vizsga </vt:lpstr>
      <vt:lpstr>Kutatási és disszertációs szakasz </vt:lpstr>
      <vt:lpstr>Disszertáció beadása </vt:lpstr>
      <vt:lpstr>Képzés során elnyerhető pályázati  támogatások</vt:lpstr>
      <vt:lpstr>Felvételi eljárás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Tölgyesi-Lovás Krisztina</cp:lastModifiedBy>
  <cp:revision>57</cp:revision>
  <dcterms:created xsi:type="dcterms:W3CDTF">2015-02-04T08:09:30Z</dcterms:created>
  <dcterms:modified xsi:type="dcterms:W3CDTF">2019-05-23T07:09:33Z</dcterms:modified>
</cp:coreProperties>
</file>