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7" r:id="rId5"/>
    <p:sldId id="259" r:id="rId6"/>
    <p:sldId id="263" r:id="rId7"/>
    <p:sldId id="260" r:id="rId8"/>
    <p:sldId id="264" r:id="rId9"/>
    <p:sldId id="268" r:id="rId10"/>
    <p:sldId id="269" r:id="rId11"/>
    <p:sldId id="266" r:id="rId12"/>
  </p:sldIdLst>
  <p:sldSz cx="12384088" cy="698341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1" autoAdjust="0"/>
  </p:normalViewPr>
  <p:slideViewPr>
    <p:cSldViewPr>
      <p:cViewPr varScale="1">
        <p:scale>
          <a:sx n="68" d="100"/>
          <a:sy n="68" d="100"/>
        </p:scale>
        <p:origin x="-756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255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68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9FFA9799-E643-4B58-AFB1-617D508AB61C}" type="datetimeFigureOut">
              <a:rPr lang="hu-HU"/>
              <a:pPr>
                <a:defRPr/>
              </a:pPr>
              <a:t>2018. 08. 30.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E1BDF647-4819-462D-8E92-81738F8FF73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4506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1D6B5916-46F3-42D6-A0D9-F9BBAF82C52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6748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FA50B4A-AA57-4A07-9DBC-41DB4F5E622E}" type="slidenum">
              <a:rPr lang="hu-HU" altLang="hu-HU" smtClean="0"/>
              <a:pPr/>
              <a:t>1</a:t>
            </a:fld>
            <a:endParaRPr lang="hu-HU" altLang="hu-HU" smtClean="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5C06D23-618A-47FE-81CD-6EB134622AB8}" type="slidenum">
              <a:rPr lang="hu-HU" altLang="hu-HU" smtClean="0"/>
              <a:pPr/>
              <a:t>2</a:t>
            </a:fld>
            <a:endParaRPr lang="hu-HU" altLang="hu-HU" smtClean="0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4871FDC-A60B-4458-B65A-E2790B7A84BB}" type="slidenum">
              <a:rPr lang="hu-HU" altLang="hu-HU" smtClean="0"/>
              <a:pPr/>
              <a:t>3</a:t>
            </a:fld>
            <a:endParaRPr lang="hu-HU" altLang="hu-HU" smtClean="0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7EEFF5D-D561-41F4-A1AB-9D5E091F7829}" type="slidenum">
              <a:rPr lang="hu-HU" altLang="hu-HU" smtClean="0"/>
              <a:pPr/>
              <a:t>5</a:t>
            </a:fld>
            <a:endParaRPr lang="hu-HU" altLang="hu-HU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4EBEDD2-470B-46E8-BA84-EC228C975CD8}" type="slidenum">
              <a:rPr lang="hu-HU" altLang="hu-HU" smtClean="0"/>
              <a:pPr/>
              <a:t>7</a:t>
            </a:fld>
            <a:endParaRPr lang="hu-HU" altLang="hu-HU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28688" y="2170113"/>
            <a:ext cx="10526712" cy="14954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57375" y="3957638"/>
            <a:ext cx="8669338" cy="1784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E9542-0DBF-409F-A51F-802605C5138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7827F-EC4B-45A2-BCB3-2654D3657EB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948738" y="395288"/>
            <a:ext cx="2786062" cy="53832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90550" y="395288"/>
            <a:ext cx="8205788" cy="53832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9AC86-29B9-4CBC-8C5C-E51EA0FBB9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0550" y="395288"/>
            <a:ext cx="11144250" cy="11636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8007E-790B-4DA9-85EE-A08A06275E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DA3B7-B8AC-4A83-80CB-C29435E0129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7900" y="4487863"/>
            <a:ext cx="10526713" cy="13858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77900" y="2959100"/>
            <a:ext cx="10526713" cy="15287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B004D-1F49-476C-9C2A-53F7EC418EA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08063" y="1728788"/>
            <a:ext cx="5106987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67450" y="1728788"/>
            <a:ext cx="5106988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85C3B-7F21-4147-A3A7-AD33B65A078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9400"/>
            <a:ext cx="11145838" cy="1163638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19125" y="1563688"/>
            <a:ext cx="5472113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125" y="2214563"/>
            <a:ext cx="5472113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91263" y="1563688"/>
            <a:ext cx="5473700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91263" y="2214563"/>
            <a:ext cx="5473700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3B5C2-67E8-41C8-A619-F599941053A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F1151-533E-4454-B597-CCC9175476F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E7497-13CA-4A8F-AE07-CE6709981C8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7813"/>
            <a:ext cx="4075113" cy="1184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41875" y="277813"/>
            <a:ext cx="6923088" cy="5961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19125" y="1462088"/>
            <a:ext cx="4075113" cy="4776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332DF-2CEE-47C3-8FB0-BC12323782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27288" y="4887913"/>
            <a:ext cx="7431087" cy="577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427288" y="623888"/>
            <a:ext cx="7431087" cy="4189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427288" y="5465763"/>
            <a:ext cx="7431087" cy="819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942C0-B16A-42D6-BFC7-0B61BAAB741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380913" cy="698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395288"/>
            <a:ext cx="11144250" cy="1163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8063" y="1728788"/>
            <a:ext cx="10366375" cy="404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23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Click to edit the outline text format</a:t>
            </a:r>
          </a:p>
          <a:p>
            <a:pPr lvl="1"/>
            <a:r>
              <a:rPr lang="en-GB" altLang="hu-HU" smtClean="0"/>
              <a:t>Second Outline Level</a:t>
            </a:r>
          </a:p>
          <a:p>
            <a:pPr lvl="2"/>
            <a:r>
              <a:rPr lang="en-GB" altLang="hu-HU" smtClean="0"/>
              <a:t>Third Outline Level</a:t>
            </a:r>
          </a:p>
          <a:p>
            <a:pPr lvl="3"/>
            <a:r>
              <a:rPr lang="en-GB" altLang="hu-HU" smtClean="0"/>
              <a:t>Fourth Outline Level</a:t>
            </a:r>
          </a:p>
          <a:p>
            <a:pPr lvl="4"/>
            <a:r>
              <a:rPr lang="en-GB" altLang="hu-HU" smtClean="0"/>
              <a:t>Fifth Outline Level</a:t>
            </a:r>
          </a:p>
          <a:p>
            <a:pPr lvl="4"/>
            <a:r>
              <a:rPr lang="en-GB" altLang="hu-HU" smtClean="0"/>
              <a:t>Sixth Outline Level</a:t>
            </a:r>
          </a:p>
          <a:p>
            <a:pPr lvl="4"/>
            <a:r>
              <a:rPr lang="en-GB" altLang="hu-HU" smtClean="0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19125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4235450" y="6362700"/>
            <a:ext cx="3922713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878888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E9F66AAE-DA9D-4FD8-931D-03C2928BEB4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9215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-168275"/>
            <a:ext cx="11145838" cy="22955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 dirty="0" smtClean="0">
                <a:solidFill>
                  <a:srgbClr val="0000FF"/>
                </a:solidFill>
              </a:rPr>
              <a:t>Semmelweis Egyetem</a:t>
            </a:r>
            <a:br>
              <a:rPr lang="hu-HU" altLang="hu-HU" b="1" dirty="0" smtClean="0">
                <a:solidFill>
                  <a:srgbClr val="0000FF"/>
                </a:solidFill>
              </a:rPr>
            </a:br>
            <a:r>
              <a:rPr lang="hu-HU" altLang="hu-HU" b="1" dirty="0" smtClean="0">
                <a:solidFill>
                  <a:srgbClr val="0000FF"/>
                </a:solidFill>
              </a:rPr>
              <a:t> Doktori Iskola</a:t>
            </a:r>
            <a:r>
              <a:rPr lang="hu-HU" altLang="hu-HU" b="1" dirty="0" smtClean="0"/>
              <a:t> </a:t>
            </a:r>
            <a:br>
              <a:rPr lang="hu-HU" altLang="hu-HU" b="1" dirty="0" smtClean="0"/>
            </a:br>
            <a:r>
              <a:rPr lang="hu-HU" altLang="hu-HU" b="1" dirty="0" smtClean="0">
                <a:solidFill>
                  <a:srgbClr val="000000"/>
                </a:solidFill>
              </a:rPr>
              <a:t>2018/2019 </a:t>
            </a:r>
            <a:endParaRPr lang="hu-HU" altLang="hu-HU" b="1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655763" y="2735263"/>
            <a:ext cx="10367962" cy="3816350"/>
          </a:xfrm>
        </p:spPr>
        <p:txBody>
          <a:bodyPr tIns="28224"/>
          <a:lstStyle/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smtClean="0">
                <a:solidFill>
                  <a:srgbClr val="000000"/>
                </a:solidFill>
              </a:rPr>
              <a:t>Köszöntjük a I. éves PhD hallgatókat!</a:t>
            </a:r>
          </a:p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smtClean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mtClean="0">
              <a:solidFill>
                <a:srgbClr val="000000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4275" y="4111625"/>
            <a:ext cx="295275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>
                <a:solidFill>
                  <a:schemeClr val="accent2"/>
                </a:solidFill>
              </a:rPr>
              <a:t>Diákigazolvány</a:t>
            </a: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1191384" y="1491442"/>
            <a:ext cx="10072758" cy="4857784"/>
          </a:xfrm>
        </p:spPr>
        <p:txBody>
          <a:bodyPr/>
          <a:lstStyle/>
          <a:p>
            <a:pPr algn="ctr" eaLnBrk="1">
              <a:buFont typeface="Arial" pitchFamily="34" charset="0"/>
              <a:buChar char="•"/>
            </a:pPr>
            <a:r>
              <a:rPr lang="hu-HU" b="1" u="sng" dirty="0" smtClean="0"/>
              <a:t>ideiglenes diákigazolvány:</a:t>
            </a:r>
          </a:p>
          <a:p>
            <a:pPr algn="ctr" eaLnBrk="1"/>
            <a:r>
              <a:rPr lang="hu-HU" b="1" dirty="0" smtClean="0"/>
              <a:t>a Doktori Titkárság állítja ki, 60 napra</a:t>
            </a:r>
          </a:p>
          <a:p>
            <a:pPr algn="ctr" eaLnBrk="1"/>
            <a:r>
              <a:rPr lang="hu-HU" b="1" dirty="0" smtClean="0"/>
              <a:t>kiadás feltétele: állandó diákigazolvány megigénylése</a:t>
            </a:r>
          </a:p>
          <a:p>
            <a:pPr algn="ctr" eaLnBrk="1"/>
            <a:r>
              <a:rPr lang="hu-HU" b="1" u="sng" dirty="0" smtClean="0"/>
              <a:t>levelező </a:t>
            </a:r>
            <a:r>
              <a:rPr lang="hu-HU" b="1" u="sng" dirty="0"/>
              <a:t>tanrend:</a:t>
            </a:r>
            <a:endParaRPr lang="hu-HU" dirty="0"/>
          </a:p>
          <a:p>
            <a:pPr lvl="0"/>
            <a:r>
              <a:rPr lang="hu-HU" b="1" dirty="0" smtClean="0"/>
              <a:t>Bérlet vásárlására nem </a:t>
            </a:r>
            <a:r>
              <a:rPr lang="hu-HU" b="1" dirty="0"/>
              <a:t>jogosít a </a:t>
            </a:r>
            <a:r>
              <a:rPr lang="hu-HU" b="1" dirty="0" smtClean="0"/>
              <a:t>diákigazolvány</a:t>
            </a:r>
          </a:p>
          <a:p>
            <a:pPr lvl="0"/>
            <a:r>
              <a:rPr lang="hu-HU" b="1" dirty="0" smtClean="0"/>
              <a:t>részletek</a:t>
            </a:r>
            <a:r>
              <a:rPr lang="hu-HU" b="1" dirty="0"/>
              <a:t>: http://www.diakigazolvany.hu/</a:t>
            </a:r>
            <a:endParaRPr lang="hu-HU" dirty="0"/>
          </a:p>
          <a:p>
            <a:pPr algn="ctr" eaLnBrk="1"/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smtClean="0">
                <a:solidFill>
                  <a:schemeClr val="accent2"/>
                </a:solidFill>
              </a:rPr>
              <a:t>Köszönjük a figyelmet!</a:t>
            </a:r>
            <a:endParaRPr lang="hu-HU" altLang="hu-HU" smtClean="0"/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buFont typeface="Times New Roman" pitchFamily="16" charset="0"/>
              <a:buNone/>
            </a:pPr>
            <a:endParaRPr lang="hu-HU" altLang="hu-HU" b="1" smtClean="0"/>
          </a:p>
          <a:p>
            <a:pPr eaLnBrk="1">
              <a:buFont typeface="Times New Roman" pitchFamily="16" charset="0"/>
              <a:buNone/>
            </a:pPr>
            <a:endParaRPr lang="hu-HU" altLang="hu-HU" b="1" smtClean="0"/>
          </a:p>
          <a:p>
            <a:pPr eaLnBrk="1">
              <a:buFont typeface="Times New Roman" pitchFamily="16" charset="0"/>
              <a:buNone/>
            </a:pPr>
            <a:r>
              <a:rPr lang="hu-HU" altLang="hu-HU" b="1" smtClean="0"/>
              <a:t>Sikeres tanévet, eredményes kutatómunkát kívánunk!</a:t>
            </a:r>
          </a:p>
          <a:p>
            <a:pPr algn="ctr" eaLnBrk="1">
              <a:buFont typeface="Times New Roman" pitchFamily="16" charset="0"/>
              <a:buNone/>
            </a:pPr>
            <a:r>
              <a:rPr lang="hu-HU" altLang="hu-HU" b="1" smtClean="0">
                <a:solidFill>
                  <a:schemeClr val="accent2"/>
                </a:solidFill>
              </a:rPr>
              <a:t>Semmelweis Egyetem Doktori Iskola</a:t>
            </a:r>
          </a:p>
          <a:p>
            <a:pPr>
              <a:buFont typeface="Times New Roman" pitchFamily="16" charset="0"/>
              <a:buNone/>
            </a:pPr>
            <a:endParaRPr lang="hu-HU" altLang="hu-H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 smtClean="0">
                <a:solidFill>
                  <a:srgbClr val="0070C0"/>
                </a:solidFill>
              </a:rPr>
              <a:t>Doktori Iskola Hivatala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www.phd.semmelweis.hu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2800" b="1" smtClean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Tanulmányi ügyek intézése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Ügyfélfogadás: 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hétfő: zárva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kedd,  csütörtök, péntek:  08:30-12:00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szerda: 13:00- 16:00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mtClean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4103688" y="-4645025"/>
            <a:ext cx="3505200" cy="131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382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altLang="hu-HU" sz="1000">
                <a:solidFill>
                  <a:srgbClr val="000000"/>
                </a:solidFill>
              </a:rPr>
              <a:t>Ti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 smtClean="0">
                <a:solidFill>
                  <a:schemeClr val="accent2"/>
                </a:solidFill>
              </a:rPr>
              <a:t>Beiratkozás</a:t>
            </a:r>
            <a:endParaRPr lang="hu-HU" altLang="hu-HU" b="1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bejelentkezés a Neptun rendszerébe (szeptember 1-14.)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 Beiratkozási lap</a:t>
            </a:r>
            <a:endParaRPr lang="hu-HU" altLang="hu-HU" sz="2800" b="1" u="sng" smtClean="0"/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 „Megállapodás a doktorandusz/doktorjelölt, a témavezető és a munkahely együttműködéséről” (3/b melléklet)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 az index kiállítása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 oklevelek: a diploma és nyelvvizsga bizonyítvány(ok), az ezekről készült másolat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smtClean="0">
                <a:solidFill>
                  <a:schemeClr val="accent2"/>
                </a:solidFill>
              </a:rPr>
              <a:t>Önköltség befizetése</a:t>
            </a:r>
          </a:p>
        </p:txBody>
      </p:sp>
      <p:sp>
        <p:nvSpPr>
          <p:cNvPr id="512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Times New Roman" pitchFamily="16" charset="0"/>
              <a:buNone/>
            </a:pPr>
            <a:r>
              <a:rPr lang="hu-HU" altLang="hu-HU" sz="2800" b="1" smtClean="0"/>
              <a:t>1.félévben:</a:t>
            </a:r>
          </a:p>
          <a:p>
            <a:pPr algn="ctr">
              <a:buFont typeface="Times New Roman" pitchFamily="16" charset="0"/>
              <a:buNone/>
            </a:pPr>
            <a:r>
              <a:rPr lang="hu-HU" altLang="hu-HU" sz="2800" b="1" smtClean="0"/>
              <a:t>20 %: 99700 Ft ( képzési díj és index)</a:t>
            </a:r>
          </a:p>
          <a:p>
            <a:pPr algn="ctr">
              <a:buFont typeface="Times New Roman" pitchFamily="16" charset="0"/>
              <a:buNone/>
            </a:pPr>
            <a:r>
              <a:rPr lang="hu-HU" altLang="hu-HU" sz="2800" b="1" smtClean="0"/>
              <a:t>2. félévtől:</a:t>
            </a:r>
          </a:p>
          <a:p>
            <a:pPr algn="ctr">
              <a:buFont typeface="Arial" charset="0"/>
              <a:buChar char="•"/>
            </a:pPr>
            <a:r>
              <a:rPr lang="hu-HU" altLang="hu-HU" sz="2800" b="1" smtClean="0"/>
              <a:t>20 %: 97500 Ft (képzési díj)</a:t>
            </a:r>
          </a:p>
          <a:p>
            <a:pPr algn="ctr">
              <a:buFont typeface="Arial" charset="0"/>
              <a:buChar char="•"/>
            </a:pPr>
            <a:r>
              <a:rPr lang="hu-HU" altLang="hu-HU" sz="2800" b="1" smtClean="0"/>
              <a:t>Neptunon keresztül</a:t>
            </a:r>
          </a:p>
          <a:p>
            <a:pPr algn="ctr">
              <a:buFont typeface="Arial" charset="0"/>
              <a:buChar char="•"/>
            </a:pPr>
            <a:r>
              <a:rPr lang="hu-HU" altLang="hu-HU" sz="2800" b="1" smtClean="0"/>
              <a:t>nem a Neptunon keresztül az, </a:t>
            </a:r>
          </a:p>
          <a:p>
            <a:pPr algn="ctr">
              <a:buFont typeface="Times New Roman" pitchFamily="16" charset="0"/>
              <a:buNone/>
            </a:pPr>
            <a:r>
              <a:rPr lang="hu-HU" altLang="hu-HU" sz="2800" b="1" smtClean="0"/>
              <a:t>akinek a Semmelweis Egyetemen belül átkönyveléssel intézeti/klinikai keretből történik a befizetés</a:t>
            </a:r>
          </a:p>
          <a:p>
            <a:pPr algn="ctr">
              <a:buFont typeface="Times New Roman" pitchFamily="16" charset="0"/>
              <a:buNone/>
            </a:pPr>
            <a:r>
              <a:rPr lang="hu-HU" altLang="hu-HU" sz="2800" b="1" smtClean="0"/>
              <a:t>( ügyintéző: Biró Aliz)</a:t>
            </a:r>
          </a:p>
          <a:p>
            <a:pPr>
              <a:buFont typeface="Times New Roman" pitchFamily="16" charset="0"/>
              <a:buNone/>
            </a:pPr>
            <a:endParaRPr lang="hu-HU" altLang="hu-HU" smtClean="0"/>
          </a:p>
          <a:p>
            <a:pPr>
              <a:buFont typeface="Times New Roman" pitchFamily="16" charset="0"/>
              <a:buNone/>
            </a:pPr>
            <a:endParaRPr lang="hu-HU" altLang="hu-H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 smtClean="0">
                <a:solidFill>
                  <a:schemeClr val="accent2"/>
                </a:solidFill>
              </a:rPr>
              <a:t>Kurzusfelvétel I.</a:t>
            </a:r>
            <a:endParaRPr lang="hu-HU" altLang="hu-HU" smtClean="0">
              <a:solidFill>
                <a:schemeClr val="accent2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5075237"/>
          </a:xfrm>
        </p:spPr>
        <p:txBody>
          <a:bodyPr tIns="28224"/>
          <a:lstStyle/>
          <a:p>
            <a:pPr marL="431800" indent="-323850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dirty="0" smtClean="0"/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 smtClean="0"/>
              <a:t>kurzusok felvétele: </a:t>
            </a:r>
            <a:r>
              <a:rPr lang="hu-HU" altLang="hu-HU" sz="2800" b="1" dirty="0" smtClean="0"/>
              <a:t>2018. </a:t>
            </a:r>
            <a:r>
              <a:rPr lang="hu-HU" altLang="hu-HU" sz="2800" b="1" dirty="0" smtClean="0"/>
              <a:t>szeptember 1-14.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 smtClean="0"/>
              <a:t>2 éves kurzusterv http://phd.semmelweis.hu/doktori-iskolak/doktori-iskolak-3-eves-kurzusterve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 smtClean="0"/>
              <a:t>egyes Doktori Iskolákban vannak felzárkóztató kurzusok, illetve kötelezően előírtak,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 smtClean="0"/>
              <a:t>tájékozódhatnak a honlapról,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 smtClean="0"/>
              <a:t>nem kötelező minden félévben kurzust felvenni!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altLang="hu-HU" b="1" smtClean="0">
                <a:solidFill>
                  <a:schemeClr val="accent2"/>
                </a:solidFill>
              </a:rPr>
              <a:t>Kurzusfelvétel II.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smtClean="0"/>
              <a:t>tanulmányi kreditpontok : 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a képzés során 16 kreditpontot kell szerezni (ebből: 5 kreditpont kötelezően választandó kurzusokból 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( kód: DI-0----KV </a:t>
            </a:r>
            <a:r>
              <a:rPr lang="hu-HU" altLang="hu-HU" b="1" smtClean="0"/>
              <a:t>)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smtClean="0"/>
              <a:t>külső kurzusok elvégzése esetén kreditbeszámítás: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kérvényt e-mailben Doktori Iskola Hivatala részére, a külső kurzus elvégzéséről igazolást  mellékelve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 smtClean="0">
                <a:solidFill>
                  <a:schemeClr val="accent2"/>
                </a:solidFill>
              </a:rPr>
              <a:t>Index</a:t>
            </a:r>
            <a:r>
              <a:rPr lang="hu-HU" altLang="hu-HU" b="1" smtClean="0"/>
              <a:t> 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63600" y="1619250"/>
            <a:ext cx="10367963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smtClean="0"/>
              <a:t>Index felvétele: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személyesen vagy meghatalmazással</a:t>
            </a:r>
            <a:endParaRPr lang="hu-HU" altLang="hu-HU" b="1" smtClean="0"/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smtClean="0"/>
              <a:t>Aláírások az indexben a félév lezárásakor: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tanulmányi kredit(ek): kurzusvezető(k)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kutatási kredit: témavezető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a Doktori Iskola vezetője zárja le a félévet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smtClean="0"/>
              <a:t>Index leadása a Doktori Iskola Hivatalában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altLang="hu-HU" b="1" smtClean="0">
                <a:solidFill>
                  <a:schemeClr val="accent2"/>
                </a:solidFill>
              </a:rPr>
              <a:t>Hallgató jogviszony szüneteltetése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>
              <a:buFont typeface="Times New Roman" pitchFamily="16" charset="0"/>
              <a:buNone/>
            </a:pPr>
            <a:endParaRPr lang="hu-HU" altLang="hu-HU" b="1" smtClean="0"/>
          </a:p>
          <a:p>
            <a:pPr algn="ctr" eaLnBrk="1">
              <a:buFont typeface="Times New Roman" pitchFamily="16" charset="0"/>
              <a:buNone/>
            </a:pPr>
            <a:r>
              <a:rPr lang="hu-HU" altLang="hu-HU" sz="2800" b="1" smtClean="0"/>
              <a:t>legfeljebb 2 alkalommal, összesen 2 évre</a:t>
            </a:r>
          </a:p>
          <a:p>
            <a:pPr algn="ctr" eaLnBrk="1">
              <a:buFont typeface="Arial" charset="0"/>
              <a:buChar char="•"/>
            </a:pPr>
            <a:r>
              <a:rPr lang="hu-HU" altLang="hu-HU" sz="2800" b="1" smtClean="0"/>
              <a:t>Doktori képzés szüneteltetésének bejelentése </a:t>
            </a:r>
          </a:p>
          <a:p>
            <a:pPr algn="ctr" eaLnBrk="1">
              <a:buFont typeface="Times New Roman" pitchFamily="16" charset="0"/>
              <a:buNone/>
            </a:pPr>
            <a:r>
              <a:rPr lang="hu-HU" altLang="hu-HU" sz="2800" b="1" smtClean="0"/>
              <a:t>(legfeljebb 2 félévre)</a:t>
            </a:r>
          </a:p>
          <a:p>
            <a:pPr algn="ctr" eaLnBrk="1">
              <a:buFont typeface="Arial" charset="0"/>
              <a:buChar char="•"/>
            </a:pPr>
            <a:r>
              <a:rPr lang="hu-HU" altLang="hu-HU" sz="2800" b="1" smtClean="0"/>
              <a:t>Kérelem 2 félévnél hosszabb hallgatói jogviszony szüneteltetésére</a:t>
            </a:r>
          </a:p>
          <a:p>
            <a:pPr algn="ctr" eaLnBrk="1">
              <a:buFont typeface="Arial" charset="0"/>
              <a:buChar char="•"/>
            </a:pPr>
            <a:r>
              <a:rPr lang="hu-HU" altLang="hu-HU" b="1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476250" y="204788"/>
            <a:ext cx="11144250" cy="1163637"/>
          </a:xfrm>
        </p:spPr>
        <p:txBody>
          <a:bodyPr/>
          <a:lstStyle/>
          <a:p>
            <a:pPr eaLnBrk="1"/>
            <a:r>
              <a:rPr lang="hu-HU" altLang="hu-HU" b="1" smtClean="0">
                <a:solidFill>
                  <a:schemeClr val="accent2"/>
                </a:solidFill>
              </a:rPr>
              <a:t>Diákigazolvány igénylése</a:t>
            </a: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691318" y="1205690"/>
            <a:ext cx="11072890" cy="5572164"/>
          </a:xfrm>
        </p:spPr>
        <p:txBody>
          <a:bodyPr>
            <a:normAutofit fontScale="92500" lnSpcReduction="20000"/>
          </a:bodyPr>
          <a:lstStyle/>
          <a:p>
            <a:pPr marL="424956" indent="-424956" algn="ctr">
              <a:buAutoNum type="arabicPeriod"/>
            </a:pPr>
            <a:r>
              <a:rPr lang="hu-HU" b="1" dirty="0" smtClean="0"/>
              <a:t>NEK adatlap kérése az Okmányirodában</a:t>
            </a:r>
          </a:p>
          <a:p>
            <a:pPr marL="424956" indent="-424956" algn="ctr">
              <a:buAutoNum type="arabicPeriod"/>
            </a:pPr>
            <a:r>
              <a:rPr lang="hu-HU" b="1" dirty="0" err="1" smtClean="0"/>
              <a:t>Neptun</a:t>
            </a:r>
            <a:r>
              <a:rPr lang="hu-HU" b="1" dirty="0" smtClean="0"/>
              <a:t> rendszeren megigényelni NEK azonosítóval</a:t>
            </a:r>
          </a:p>
          <a:p>
            <a:pPr marL="424956" indent="-424956" algn="ctr"/>
            <a:r>
              <a:rPr lang="hu-HU" b="1" dirty="0" smtClean="0"/>
              <a:t>Okmányirodában leadott és a </a:t>
            </a:r>
            <a:r>
              <a:rPr lang="hu-HU" b="1" dirty="0" err="1" smtClean="0"/>
              <a:t>Neptunba</a:t>
            </a:r>
            <a:r>
              <a:rPr lang="hu-HU" b="1" dirty="0" smtClean="0"/>
              <a:t> feltöltött adatok karakteresen egyezzenek!</a:t>
            </a:r>
          </a:p>
          <a:p>
            <a:pPr marL="424956" indent="-424956" algn="ctr"/>
            <a:r>
              <a:rPr lang="hu-HU" b="1" dirty="0" smtClean="0"/>
              <a:t>Lakcímkártyán szereplő címre lehet csak igényelni</a:t>
            </a:r>
          </a:p>
          <a:p>
            <a:pPr marL="424956" indent="-424956" algn="ctr"/>
            <a:r>
              <a:rPr lang="hu-HU" b="1" dirty="0"/>
              <a:t>3</a:t>
            </a:r>
            <a:r>
              <a:rPr lang="hu-HU" b="1" dirty="0" smtClean="0"/>
              <a:t>. </a:t>
            </a:r>
            <a:r>
              <a:rPr lang="hu-HU" b="1" dirty="0"/>
              <a:t>Doktori Iskola Hivatalába érkezik az igazolvány, </a:t>
            </a:r>
            <a:r>
              <a:rPr lang="hu-HU" b="1" dirty="0" err="1"/>
              <a:t>Neptunon</a:t>
            </a:r>
            <a:r>
              <a:rPr lang="hu-HU" b="1" dirty="0"/>
              <a:t> küldünk üzenetet, ha megérkezett és befáradhat érte Ügyfélfogadási </a:t>
            </a:r>
            <a:r>
              <a:rPr lang="hu-HU" b="1" dirty="0" smtClean="0"/>
              <a:t>időben</a:t>
            </a:r>
            <a:endParaRPr lang="hu-HU" sz="1700" b="1" dirty="0"/>
          </a:p>
          <a:p>
            <a:pPr marL="424956" indent="-424956" algn="ctr"/>
            <a:r>
              <a:rPr lang="hu-HU" b="1" dirty="0"/>
              <a:t>4</a:t>
            </a:r>
            <a:r>
              <a:rPr lang="hu-HU" b="1" dirty="0" smtClean="0"/>
              <a:t>. Diákigazolványra a Titkárságon kérjen érvényesítő matricát minden aktív félévben</a:t>
            </a:r>
          </a:p>
          <a:p>
            <a:pPr marL="424956" indent="-424956" algn="ctr"/>
            <a:r>
              <a:rPr lang="hu-HU" b="1" dirty="0" smtClean="0"/>
              <a:t>5. Előfordulhat, hogy sokáig tart a kártya kiállítása, mert az Oktatási Hivatal új rendszerre áll át</a:t>
            </a:r>
          </a:p>
          <a:p>
            <a:pPr marL="424956" indent="-424956" algn="ctr"/>
            <a:endParaRPr lang="hu-HU" sz="1700" dirty="0"/>
          </a:p>
          <a:p>
            <a:pPr marL="424956" indent="-424956" algn="ctr"/>
            <a:endParaRPr lang="hu-HU" b="1" dirty="0" smtClean="0"/>
          </a:p>
          <a:p>
            <a:pPr algn="ctr" eaLnBrk="1"/>
            <a:endParaRPr lang="hu-HU" sz="2300" b="1" dirty="0"/>
          </a:p>
          <a:p>
            <a:pPr algn="ctr" eaLnBrk="1"/>
            <a:endParaRPr lang="hu-HU" sz="2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 Yellow</Template>
  <TotalTime>932</TotalTime>
  <Words>412</Words>
  <Application>Microsoft Office PowerPoint</Application>
  <PresentationFormat>Egyéni</PresentationFormat>
  <Paragraphs>87</Paragraphs>
  <Slides>11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Semmelweis Egyetem  Doktori Iskola  2018/2019 </vt:lpstr>
      <vt:lpstr>Doktori Iskola Hivatala</vt:lpstr>
      <vt:lpstr>Beiratkozás</vt:lpstr>
      <vt:lpstr>Önköltség befizetése</vt:lpstr>
      <vt:lpstr>Kurzusfelvétel I.</vt:lpstr>
      <vt:lpstr>Kurzusfelvétel II.</vt:lpstr>
      <vt:lpstr>Index </vt:lpstr>
      <vt:lpstr>Hallgató jogviszony szüneteltetése</vt:lpstr>
      <vt:lpstr>Diákigazolvány igénylése</vt:lpstr>
      <vt:lpstr>Diákigazolvány</vt:lpstr>
      <vt:lpstr>Köszönjük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Yellow</dc:title>
  <dc:creator>Krisztina Tölgyesi-Lovász</dc:creator>
  <cp:lastModifiedBy>Tölgyesi-Lovás Krisztina</cp:lastModifiedBy>
  <cp:revision>116</cp:revision>
  <cp:lastPrinted>1601-01-01T00:00:00Z</cp:lastPrinted>
  <dcterms:created xsi:type="dcterms:W3CDTF">2013-09-01T13:16:40Z</dcterms:created>
  <dcterms:modified xsi:type="dcterms:W3CDTF">2018-08-30T13:15:19Z</dcterms:modified>
</cp:coreProperties>
</file>