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2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2</a:t>
            </a:fld>
            <a:endParaRPr lang="hu-HU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3</a:t>
            </a:fld>
            <a:endParaRPr lang="hu-HU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4</a:t>
            </a:fld>
            <a:endParaRPr lang="hu-HU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6</a:t>
            </a:fld>
            <a:endParaRPr lang="hu-HU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7</a:t>
            </a:fld>
            <a:endParaRPr lang="hu-HU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rgbClr val="0000FF"/>
                </a:solidFill>
              </a:rPr>
              <a:t>Semmelweis Egyetem</a:t>
            </a:r>
            <a:br>
              <a:rPr lang="hu-HU" b="1" dirty="0" smtClean="0">
                <a:solidFill>
                  <a:srgbClr val="0000FF"/>
                </a:solidFill>
              </a:rPr>
            </a:br>
            <a:r>
              <a:rPr lang="hu-HU" b="1" dirty="0" smtClean="0">
                <a:solidFill>
                  <a:srgbClr val="0000FF"/>
                </a:solidFill>
              </a:rPr>
              <a:t> Doktori Iskola</a:t>
            </a:r>
            <a:r>
              <a:rPr lang="hu-HU" b="1" dirty="0" smtClean="0"/>
              <a:t> </a:t>
            </a:r>
            <a:br>
              <a:rPr lang="hu-HU" b="1" dirty="0" smtClean="0"/>
            </a:br>
            <a:r>
              <a:rPr lang="hu-HU" b="1" dirty="0" smtClean="0">
                <a:solidFill>
                  <a:srgbClr val="000000"/>
                </a:solidFill>
              </a:rPr>
              <a:t>2016/2017</a:t>
            </a:r>
            <a:br>
              <a:rPr lang="hu-HU" b="1" dirty="0" smtClean="0">
                <a:solidFill>
                  <a:srgbClr val="000000"/>
                </a:solidFill>
              </a:rPr>
            </a:br>
            <a:r>
              <a:rPr lang="hu-HU" b="1" dirty="0" smtClean="0">
                <a:solidFill>
                  <a:srgbClr val="000000"/>
                </a:solidFill>
              </a:rPr>
              <a:t/>
            </a:r>
            <a:br>
              <a:rPr lang="hu-HU" b="1" dirty="0" smtClean="0">
                <a:solidFill>
                  <a:srgbClr val="000000"/>
                </a:solidFill>
              </a:rPr>
            </a:br>
            <a:endParaRPr lang="hu-HU" b="1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Diákigazolvány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 smtClean="0"/>
              <a:t>ideiglenes diákigazolvány:</a:t>
            </a:r>
          </a:p>
          <a:p>
            <a:pPr algn="ctr" eaLnBrk="1"/>
            <a:r>
              <a:rPr lang="hu-HU" b="1" dirty="0" smtClean="0"/>
              <a:t>a Doktori </a:t>
            </a:r>
            <a:r>
              <a:rPr lang="hu-HU" b="1" dirty="0" smtClean="0"/>
              <a:t>Iskola Hivatala </a:t>
            </a:r>
            <a:r>
              <a:rPr lang="hu-HU" b="1" dirty="0" smtClean="0"/>
              <a:t>állítja ki, 60 napra</a:t>
            </a:r>
          </a:p>
          <a:p>
            <a:pPr algn="ctr" eaLnBrk="1"/>
            <a:r>
              <a:rPr lang="hu-HU" b="1" dirty="0" smtClean="0"/>
              <a:t>kiadás feltétele: állandó diákigazolvány megigénylése után a Diákigazolvány státusz már a NEK gyártásra átadva státuszban van (ha igénylés létrehozva vagy igénylés feladva nem </a:t>
            </a:r>
            <a:r>
              <a:rPr lang="hu-HU" b="1" dirty="0" smtClean="0"/>
              <a:t>elegendő)</a:t>
            </a:r>
            <a:endParaRPr lang="hu-HU" b="1" dirty="0" smtClean="0"/>
          </a:p>
          <a:p>
            <a:pPr algn="ctr" eaLnBrk="1"/>
            <a:r>
              <a:rPr lang="hu-HU" b="1" dirty="0" smtClean="0"/>
              <a:t>NEK </a:t>
            </a:r>
            <a:r>
              <a:rPr lang="hu-HU" b="1" dirty="0" smtClean="0"/>
              <a:t>gyártás visszautasítva státusz: hibát jelent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 smtClean="0">
                <a:solidFill>
                  <a:schemeClr val="accent2"/>
                </a:solidFill>
              </a:rPr>
              <a:t>Köszönjük a figyelmet!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 smtClean="0"/>
          </a:p>
          <a:p>
            <a:pPr eaLnBrk="1"/>
            <a:endParaRPr lang="hu-HU" b="1" dirty="0" smtClean="0"/>
          </a:p>
          <a:p>
            <a:pPr eaLnBrk="1"/>
            <a:r>
              <a:rPr lang="hu-HU" b="1" dirty="0" smtClean="0"/>
              <a:t>Sikeres tanévet, eredményes kutatómunkát kívánunk!</a:t>
            </a:r>
          </a:p>
          <a:p>
            <a:pPr algn="ctr" eaLnBrk="1"/>
            <a:r>
              <a:rPr lang="hu-HU" b="1" dirty="0" smtClean="0">
                <a:solidFill>
                  <a:schemeClr val="accent2"/>
                </a:solidFill>
              </a:rPr>
              <a:t>Semmelweis Egyetem Doktori Iskola</a:t>
            </a:r>
          </a:p>
          <a:p>
            <a:pPr eaLnBrk="1"/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rgbClr val="0070C0"/>
                </a:solidFill>
              </a:rPr>
              <a:t>Doktori Iskola Hivatala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err="1" smtClean="0"/>
              <a:t>www.phd.semmelweis.hu</a:t>
            </a:r>
            <a:endParaRPr lang="hu-HU" sz="2800" b="1" dirty="0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Tanulmányi és gazdasági ügyek intézése: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Ügyfélfogadás: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hétfő: zárva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kedd,  csütörtök, péntek:  08:30-12:00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szerda: 13:00- 16:00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959225" y="-3492500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smtClean="0">
                <a:solidFill>
                  <a:schemeClr val="accent2"/>
                </a:solidFill>
              </a:rPr>
              <a:t>Beiratkozás</a:t>
            </a:r>
            <a:endParaRPr lang="hu-HU" b="1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bejelentkezés a </a:t>
            </a:r>
            <a:r>
              <a:rPr lang="hu-HU" sz="2800" b="1" dirty="0" err="1" smtClean="0"/>
              <a:t>Neptun</a:t>
            </a:r>
            <a:r>
              <a:rPr lang="hu-HU" sz="2800" b="1" dirty="0" smtClean="0"/>
              <a:t> rendszerébe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(2016. szeptember 1-14.)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Beiratkozási lap</a:t>
            </a:r>
            <a:endParaRPr lang="hu-HU" sz="2800" b="1" u="sng" dirty="0" smtClean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„Megállapodás a doktorandusz/doktorjelölt, a témavezető és a munkahely együttműködéséről” (3/a melléklet)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az index kiállítása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oklevelek: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chemeClr val="accent2"/>
                </a:solidFill>
              </a:rPr>
              <a:t>Kurzusfelvétel I.</a:t>
            </a:r>
            <a:endParaRPr lang="hu-HU" dirty="0" smtClean="0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kurzusok felvétele: 2016.  szeptember 1-14.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2 éves kurzusterv http://phd.semmelweis.hu/doktori-iskolak/doktori-iskolak-3-eves-kurzusterve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egyes Doktori Iskolákban vannak felzárkóztató kurzusok, kötelezően előírtak, tájékozódhatnak a honlapról,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nem kötelező minden félévben kurzust felvenni!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 smtClean="0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a képzés során 16 kreditpontot kell szerezni (ebből: 5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 kód: DI-0----KV 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kérvényt e-mailben Doktori Iskola Hivatala részére, a külső kurzus elvégzéséről igazolást  </a:t>
            </a:r>
            <a:r>
              <a:rPr lang="hu-HU" sz="2800" b="1" dirty="0" smtClean="0"/>
              <a:t>mellékelve (DSZ.)</a:t>
            </a:r>
            <a:endParaRPr lang="hu-HU" sz="2800" b="1" dirty="0" smtClean="0"/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chemeClr val="accent2"/>
                </a:solidFill>
              </a:rPr>
              <a:t>Index</a:t>
            </a:r>
            <a:r>
              <a:rPr lang="hu-HU" b="1" dirty="0" smtClean="0"/>
              <a:t>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Index felvétele: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személyesen vagy meghatalmazással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 smtClean="0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Aláírások az indexben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tanulmányi krediteket: kurzusvezető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kutatási kreditet: témavezető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a Doktori Iskola vezetője zárja le a félévet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Index leadása a Doktori Iskola Hivatalában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smtClean="0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 smtClean="0"/>
              <a:t> </a:t>
            </a:r>
            <a:r>
              <a:rPr lang="hu-HU" sz="2400" b="1" dirty="0" err="1" smtClean="0"/>
              <a:t>NEPTUN-ban</a:t>
            </a:r>
            <a:r>
              <a:rPr lang="hu-HU" sz="2400" b="1" dirty="0" smtClean="0"/>
              <a:t> adószám,TAJ </a:t>
            </a:r>
            <a:r>
              <a:rPr lang="hu-HU" sz="2400" b="1" dirty="0" err="1" smtClean="0"/>
              <a:t>-szám</a:t>
            </a:r>
            <a:r>
              <a:rPr lang="hu-HU" sz="2400" b="1" dirty="0" smtClean="0"/>
              <a:t>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 smtClean="0"/>
              <a:t>címek  (állandó, tartózkodási,értesítési)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I.  félév: szeptember 1.- február 28.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(szeptemberi ösztöndíj várhatóan október elején)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II. félév: március 1.- 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66988" y="6223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 smtClean="0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 smtClean="0"/>
          </a:p>
          <a:p>
            <a:pPr algn="ctr" eaLnBrk="1"/>
            <a:r>
              <a:rPr lang="hu-HU" sz="2800" b="1" dirty="0" smtClean="0"/>
              <a:t>legfeljebb 2 alkalommal,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 smtClean="0"/>
              <a:t>bejelentési kötelezettség 2 félévre</a:t>
            </a:r>
          </a:p>
          <a:p>
            <a:pPr algn="ctr" eaLnBrk="1"/>
            <a:r>
              <a:rPr lang="hu-HU" sz="2800" b="1" dirty="0" smtClean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 smtClean="0"/>
              <a:t> összesen 2 évre szüneteltethető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 dirty="0" smtClean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405566" y="1205689"/>
            <a:ext cx="11113335" cy="5286413"/>
          </a:xfrm>
        </p:spPr>
        <p:txBody>
          <a:bodyPr/>
          <a:lstStyle/>
          <a:p>
            <a:pPr marL="514350" indent="-514350" algn="ctr" eaLnBrk="1">
              <a:buAutoNum type="arabicPeriod"/>
            </a:pPr>
            <a:r>
              <a:rPr lang="hu-HU" b="1" dirty="0" smtClean="0"/>
              <a:t>NEK adatlap kérése az Okmányirodában</a:t>
            </a:r>
          </a:p>
          <a:p>
            <a:pPr marL="514350" indent="-514350" algn="ctr" eaLnBrk="1">
              <a:buAutoNum type="arabicPeriod"/>
            </a:pPr>
            <a:r>
              <a:rPr lang="hu-HU" b="1" dirty="0" err="1" smtClean="0"/>
              <a:t>Neptun</a:t>
            </a:r>
            <a:r>
              <a:rPr lang="hu-HU" b="1" dirty="0" smtClean="0"/>
              <a:t> rendszeren megigényelni NEK azonosítóval</a:t>
            </a:r>
          </a:p>
          <a:p>
            <a:pPr marL="514350" indent="-514350" algn="ctr" eaLnBrk="1"/>
            <a:r>
              <a:rPr lang="hu-HU" b="1" dirty="0" smtClean="0"/>
              <a:t>3. Ellenőrzés: Okmányirodában leadott és a </a:t>
            </a:r>
            <a:r>
              <a:rPr lang="hu-HU" b="1" dirty="0" err="1" smtClean="0"/>
              <a:t>Neptunba</a:t>
            </a:r>
            <a:r>
              <a:rPr lang="hu-HU" b="1" dirty="0" smtClean="0"/>
              <a:t> feltöltött adatok karakteresen egyezzenek!</a:t>
            </a:r>
          </a:p>
          <a:p>
            <a:pPr marL="514350" indent="-514350" algn="ctr" eaLnBrk="1"/>
            <a:r>
              <a:rPr lang="hu-HU" b="1" dirty="0" smtClean="0"/>
              <a:t>Lakcímkártyán szereplő címre lehet csak igényelni !</a:t>
            </a:r>
          </a:p>
          <a:p>
            <a:pPr marL="514350" indent="-514350" algn="ctr" eaLnBrk="1"/>
            <a:r>
              <a:rPr lang="hu-HU" b="1" dirty="0" smtClean="0"/>
              <a:t>4. Ajánlott levélben kapja meg az igényelt címre (</a:t>
            </a:r>
            <a:r>
              <a:rPr lang="hu-HU" sz="2000" b="1" dirty="0" smtClean="0"/>
              <a:t>ha nem tudja átvenni, akkor a területileg illetékes Okmányirodába kerül a diák)</a:t>
            </a:r>
          </a:p>
          <a:p>
            <a:pPr marL="514350" indent="-514350" algn="ctr" eaLnBrk="1"/>
            <a:r>
              <a:rPr lang="hu-HU" b="1" dirty="0" smtClean="0"/>
              <a:t>5. Diákigazolványra a Titkárságon kérjen érvényesítő matricát!</a:t>
            </a:r>
          </a:p>
          <a:p>
            <a:pPr marL="514350" indent="-514350" algn="ctr" eaLnBrk="1"/>
            <a:endParaRPr lang="hu-HU" sz="2000" dirty="0" smtClean="0"/>
          </a:p>
          <a:p>
            <a:pPr marL="514350" indent="-514350" algn="ctr" eaLnBrk="1"/>
            <a:endParaRPr lang="hu-HU" b="1" dirty="0" smtClean="0"/>
          </a:p>
          <a:p>
            <a:pPr algn="ctr" eaLnBrk="1"/>
            <a:endParaRPr lang="hu-HU" sz="2800" b="1" dirty="0" smtClean="0"/>
          </a:p>
          <a:p>
            <a:pPr algn="ctr" eaLnBrk="1"/>
            <a:endParaRPr lang="hu-H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1335</TotalTime>
  <Words>414</Words>
  <Application>Microsoft Office PowerPoint</Application>
  <PresentationFormat>Egyéni</PresentationFormat>
  <Paragraphs>87</Paragraphs>
  <Slides>11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Semmelweis Egyetem  Doktori Iskola  2016/2017  </vt:lpstr>
      <vt:lpstr>Doktori Iskola Hivatala</vt:lpstr>
      <vt:lpstr>Beiratkozás</vt:lpstr>
      <vt:lpstr>Kurzusfelvétel I.</vt:lpstr>
      <vt:lpstr>Kurzusfelvétel II.</vt:lpstr>
      <vt:lpstr>Index </vt:lpstr>
      <vt:lpstr>Ösztöndíj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Doktori Titkárság</cp:lastModifiedBy>
  <cp:revision>132</cp:revision>
  <cp:lastPrinted>1601-01-01T00:00:00Z</cp:lastPrinted>
  <dcterms:created xsi:type="dcterms:W3CDTF">2013-09-01T13:16:40Z</dcterms:created>
  <dcterms:modified xsi:type="dcterms:W3CDTF">2016-08-22T11:20:14Z</dcterms:modified>
</cp:coreProperties>
</file>