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omments/modernComment_110_3AC02483.xml" ContentType="application/vnd.ms-powerpoint.comments+xml"/>
  <Override PartName="/ppt/comments/modernComment_115_202E9D99.xml" ContentType="application/vnd.ms-powerpoint.comments+xml"/>
  <Override PartName="/ppt/comments/modernComment_119_785EC7C5.xml" ContentType="application/vnd.ms-powerpoint.comments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4"/>
  </p:notesMasterIdLst>
  <p:handoutMasterIdLst>
    <p:handoutMasterId r:id="rId15"/>
  </p:handoutMasterIdLst>
  <p:sldIdLst>
    <p:sldId id="272" r:id="rId2"/>
    <p:sldId id="277" r:id="rId3"/>
    <p:sldId id="281" r:id="rId4"/>
    <p:sldId id="274" r:id="rId5"/>
    <p:sldId id="276" r:id="rId6"/>
    <p:sldId id="268" r:id="rId7"/>
    <p:sldId id="278" r:id="rId8"/>
    <p:sldId id="279" r:id="rId9"/>
    <p:sldId id="280" r:id="rId10"/>
    <p:sldId id="275" r:id="rId11"/>
    <p:sldId id="271" r:id="rId12"/>
    <p:sldId id="266" r:id="rId13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2D49218-CD2D-DB0D-C5B3-81F0560D1022}" name="Dr. Tenk Miklósné Dr. Zsebe Andrea (dékán)" initials="AT" userId="S::tenk.miklosne@semmelweis.hu::5c765545-fd76-48fa-8bc9-a05ebe2a91d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Közepesen sötét stílu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45" autoAdjust="0"/>
    <p:restoredTop sz="95330" autoAdjust="0"/>
  </p:normalViewPr>
  <p:slideViewPr>
    <p:cSldViewPr snapToGrid="0">
      <p:cViewPr varScale="1">
        <p:scale>
          <a:sx n="106" d="100"/>
          <a:sy n="106" d="100"/>
        </p:scale>
        <p:origin x="1038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3798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omments/modernComment_110_3AC02483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3D3961DC-5C62-4BB6-ACD0-6AE351D49FA7}" authorId="{22D49218-CD2D-DB0D-C5B3-81F0560D1022}" created="2024-12-09T15:39:32.676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985670787" sldId="272"/>
      <ac:spMk id="5" creationId="{00000000-0000-0000-0000-000000000000}"/>
    </ac:deMkLst>
    <p188:txBody>
      <a:bodyPr/>
      <a:lstStyle/>
      <a:p>
        <a:r>
          <a:rPr lang="hu-HU"/>
          <a:t>Csak a kar neve maradjon, kérlek, a többi intézmény a gyakorlóterületnél tud megjelenni.</a:t>
        </a:r>
      </a:p>
    </p188:txBody>
  </p188:cm>
</p188:cmLst>
</file>

<file path=ppt/comments/modernComment_115_202E9D99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C412103E-1201-4FB9-BCCE-0995D6C0FE0C}" authorId="{22D49218-CD2D-DB0D-C5B3-81F0560D1022}" created="2024-12-09T15:42:02.071">
    <pc:sldMkLst xmlns:pc="http://schemas.microsoft.com/office/powerpoint/2013/main/command">
      <pc:docMk/>
      <pc:sldMk cId="539925913" sldId="277"/>
    </pc:sldMkLst>
    <p188:txBody>
      <a:bodyPr/>
      <a:lstStyle/>
      <a:p>
        <a:r>
          <a:rPr lang="hu-HU"/>
          <a:t>Első diának lehetne egy rövid szakmai önéletrajz magadról, hogy lássák hitelességed a szakfelelősi munkában. A lábjegyzetben csak a kar neve kellene legyen, a neved alatt pedig az is, hogy szakfelelős</a:t>
        </a:r>
      </a:p>
    </p188:txBody>
  </p188:cm>
</p188:cmLst>
</file>

<file path=ppt/comments/modernComment_119_785EC7C5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1BF412BC-2EFD-4F3B-B59F-DF5FF2DBCCF6}" authorId="{22D49218-CD2D-DB0D-C5B3-81F0560D1022}" created="2024-12-09T15:42:02.071">
    <pc:sldMkLst xmlns:pc="http://schemas.microsoft.com/office/powerpoint/2013/main/command">
      <pc:docMk/>
      <pc:sldMk cId="539925913" sldId="277"/>
    </pc:sldMkLst>
    <p188:txBody>
      <a:bodyPr/>
      <a:lstStyle/>
      <a:p>
        <a:r>
          <a:rPr lang="hu-HU"/>
          <a:t>Első diának lehetne egy rövid szakmai önéletrajz magadról, hogy lássák hitelességed a szakfelelősi munkában. A lábjegyzetben csak a kar neve kellene legyen, a neved alatt pedig az is, hogy szakfelelős</a:t>
        </a:r>
      </a:p>
    </p188:txBody>
  </p188:cm>
</p188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0A5477-3F7E-4669-877F-CAC33A174F79}" type="datetime1">
              <a:rPr lang="hu-HU" smtClean="0"/>
              <a:t>2024. 12. 13.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hu-HU"/>
              <a:t>Semmelweis Egyetem | Szervezeti egység neve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B6BBF8-0AC3-4F5C-9C46-904244B9163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9581194"/>
      </p:ext>
    </p:extLst>
  </p:cSld>
  <p:clrMap bg1="lt1" tx1="dk1" bg2="lt2" tx2="dk2" accent1="accent1" accent2="accent2" accent3="accent3" accent4="accent4" accent5="accent5" accent6="accent6" hlink="hlink" folHlink="folHlink"/>
  <p:hf sldNum="0"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77263F-A963-4716-9E0B-336AF0E39782}" type="datetime1">
              <a:rPr lang="hu-HU" smtClean="0"/>
              <a:t>2024. 12. 13.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hu-HU"/>
              <a:t>Semmelweis Egyetem | Szervezeti egység neve</a:t>
            </a: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08844E-4E9E-4762-B238-A0CB0F62D7D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97450316"/>
      </p:ext>
    </p:extLst>
  </p:cSld>
  <p:clrMap bg1="lt1" tx1="dk1" bg2="lt2" tx2="dk2" accent1="accent1" accent2="accent2" accent3="accent3" accent4="accent4" accent5="accent5" accent6="accent6" hlink="hlink" folHlink="folHlink"/>
  <p:hf sldNum="0"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ímdia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zöveg helye 14"/>
          <p:cNvSpPr>
            <a:spLocks noGrp="1"/>
          </p:cNvSpPr>
          <p:nvPr>
            <p:ph type="body" sz="quarter" idx="12" hasCustomPrompt="1"/>
          </p:nvPr>
        </p:nvSpPr>
        <p:spPr>
          <a:xfrm>
            <a:off x="505097" y="1433572"/>
            <a:ext cx="10859589" cy="1088842"/>
          </a:xfrm>
        </p:spPr>
        <p:txBody>
          <a:bodyPr anchor="ctr">
            <a:noAutofit/>
          </a:bodyPr>
          <a:lstStyle>
            <a:lvl1pPr marL="0" indent="0" algn="ctr">
              <a:buNone/>
              <a:defRPr sz="60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hu-HU" dirty="0"/>
              <a:t>Neurorehabilitáció mesterképzés a Semmelweis Egyetemen</a:t>
            </a:r>
          </a:p>
        </p:txBody>
      </p:sp>
      <p:sp>
        <p:nvSpPr>
          <p:cNvPr id="15" name="Szöveg helye 14"/>
          <p:cNvSpPr>
            <a:spLocks noGrp="1"/>
          </p:cNvSpPr>
          <p:nvPr>
            <p:ph type="body" sz="quarter" idx="10" hasCustomPrompt="1"/>
          </p:nvPr>
        </p:nvSpPr>
        <p:spPr>
          <a:xfrm>
            <a:off x="1524000" y="3971597"/>
            <a:ext cx="9144000" cy="316208"/>
          </a:xfrm>
        </p:spPr>
        <p:txBody>
          <a:bodyPr anchor="ctr">
            <a:noAutofit/>
          </a:bodyPr>
          <a:lstStyle>
            <a:lvl1pPr marL="0" indent="0" algn="ctr">
              <a:buNone/>
              <a:defRPr sz="2400" baseline="0">
                <a:solidFill>
                  <a:schemeClr val="bg1"/>
                </a:solidFill>
              </a:defRPr>
            </a:lvl1pPr>
          </a:lstStyle>
          <a:p>
            <a:r>
              <a:rPr lang="hu-HU" dirty="0"/>
              <a:t>Prof. Fogarasi András</a:t>
            </a:r>
          </a:p>
          <a:p>
            <a:r>
              <a:rPr lang="hu-HU" dirty="0"/>
              <a:t>szakfelelős</a:t>
            </a:r>
          </a:p>
        </p:txBody>
      </p:sp>
      <p:sp>
        <p:nvSpPr>
          <p:cNvPr id="17" name="Szöveg helye 16"/>
          <p:cNvSpPr>
            <a:spLocks noGrp="1"/>
          </p:cNvSpPr>
          <p:nvPr>
            <p:ph type="body" sz="quarter" idx="11" hasCustomPrompt="1"/>
          </p:nvPr>
        </p:nvSpPr>
        <p:spPr>
          <a:xfrm>
            <a:off x="1524000" y="4375943"/>
            <a:ext cx="9144000" cy="704850"/>
          </a:xfrm>
        </p:spPr>
        <p:txBody>
          <a:bodyPr wrap="square" anchor="ctr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 baseline="0">
                <a:solidFill>
                  <a:schemeClr val="bg2"/>
                </a:solidFill>
              </a:defRPr>
            </a:lvl1pPr>
          </a:lstStyle>
          <a:p>
            <a:pPr>
              <a:spcBef>
                <a:spcPts val="300"/>
              </a:spcBef>
            </a:pPr>
            <a:r>
              <a:rPr lang="hu-HU" dirty="0"/>
              <a:t>Semmelweis Egyetem, Pető András Kar</a:t>
            </a:r>
            <a:br>
              <a:rPr lang="hu-HU" dirty="0"/>
            </a:br>
            <a:endParaRPr lang="hu-HU" dirty="0"/>
          </a:p>
        </p:txBody>
      </p:sp>
      <p:pic>
        <p:nvPicPr>
          <p:cNvPr id="7" name="Kép 6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15318" y="5778500"/>
            <a:ext cx="2761364" cy="920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5436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368301"/>
            <a:ext cx="6172200" cy="558164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1808163"/>
            <a:ext cx="3932237" cy="4141787"/>
          </a:xfr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3933825" cy="1325563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2454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315268" y="0"/>
            <a:ext cx="6876732" cy="6134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dirty="0"/>
              <a:t>Kép beszúrásához kattintson az ikonra</a:t>
            </a:r>
            <a:endParaRPr lang="en-US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1808163"/>
            <a:ext cx="3932237" cy="4141787"/>
          </a:xfr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3933825" cy="1325563"/>
          </a:xfrm>
        </p:spPr>
        <p:txBody>
          <a:bodyPr/>
          <a:lstStyle/>
          <a:p>
            <a:r>
              <a:rPr lang="hu-HU" dirty="0"/>
              <a:t>Mintacím szerkesztése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89498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124325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30336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04287" y="368301"/>
            <a:ext cx="2447926" cy="5581650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8302"/>
            <a:ext cx="7734300" cy="5581650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58496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Záródia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zöveg helye 14"/>
          <p:cNvSpPr>
            <a:spLocks noGrp="1"/>
          </p:cNvSpPr>
          <p:nvPr>
            <p:ph type="body" sz="quarter" idx="12" hasCustomPrompt="1"/>
          </p:nvPr>
        </p:nvSpPr>
        <p:spPr>
          <a:xfrm>
            <a:off x="1524000" y="2386148"/>
            <a:ext cx="9144000" cy="1123815"/>
          </a:xfrm>
        </p:spPr>
        <p:txBody>
          <a:bodyPr anchor="ctr">
            <a:noAutofit/>
          </a:bodyPr>
          <a:lstStyle>
            <a:lvl1pPr marL="0" indent="0" algn="ctr">
              <a:buNone/>
              <a:defRPr sz="60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hu-HU" dirty="0"/>
              <a:t>Köszönöm a figyelmet!</a:t>
            </a:r>
          </a:p>
        </p:txBody>
      </p:sp>
      <p:sp>
        <p:nvSpPr>
          <p:cNvPr id="15" name="Szöveg helye 14"/>
          <p:cNvSpPr>
            <a:spLocks noGrp="1"/>
          </p:cNvSpPr>
          <p:nvPr>
            <p:ph type="body" sz="quarter" idx="10" hasCustomPrompt="1"/>
          </p:nvPr>
        </p:nvSpPr>
        <p:spPr>
          <a:xfrm>
            <a:off x="1524000" y="3683866"/>
            <a:ext cx="9144000" cy="316208"/>
          </a:xfrm>
        </p:spPr>
        <p:txBody>
          <a:bodyPr anchor="ctr">
            <a:noAutofit/>
          </a:bodyPr>
          <a:lstStyle>
            <a:lvl1pPr marL="0" indent="0" algn="ctr">
              <a:buNone/>
              <a:defRPr sz="2400" baseline="0">
                <a:solidFill>
                  <a:schemeClr val="bg2"/>
                </a:solidFill>
              </a:defRPr>
            </a:lvl1pPr>
          </a:lstStyle>
          <a:p>
            <a:r>
              <a:rPr lang="hu-HU" dirty="0"/>
              <a:t>Dr. Minta Mihály</a:t>
            </a:r>
          </a:p>
        </p:txBody>
      </p:sp>
      <p:pic>
        <p:nvPicPr>
          <p:cNvPr id="7" name="Kép 6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15318" y="5778500"/>
            <a:ext cx="2761364" cy="920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1685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59823" y="77742"/>
            <a:ext cx="10515600" cy="85407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hu-HU" dirty="0"/>
              <a:t>Tervezett tantárgyak</a:t>
            </a:r>
            <a:endParaRPr lang="en-US" dirty="0"/>
          </a:p>
        </p:txBody>
      </p:sp>
      <p:pic>
        <p:nvPicPr>
          <p:cNvPr id="7" name="Kép 6">
            <a:extLst>
              <a:ext uri="{FF2B5EF4-FFF2-40B4-BE49-F238E27FC236}">
                <a16:creationId xmlns:a16="http://schemas.microsoft.com/office/drawing/2014/main" id="{322CA424-7BB0-2332-A766-36EAFC1DC89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634" y="1332411"/>
            <a:ext cx="6211490" cy="3178629"/>
          </a:xfrm>
          <a:prstGeom prst="rect">
            <a:avLst/>
          </a:prstGeom>
        </p:spPr>
      </p:pic>
      <p:pic>
        <p:nvPicPr>
          <p:cNvPr id="8" name="Kép 7">
            <a:extLst>
              <a:ext uri="{FF2B5EF4-FFF2-40B4-BE49-F238E27FC236}">
                <a16:creationId xmlns:a16="http://schemas.microsoft.com/office/drawing/2014/main" id="{1A38270B-B214-E0F0-1939-AF504C317F2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252753" y="1402079"/>
            <a:ext cx="5718443" cy="3178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2644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59823" y="77742"/>
            <a:ext cx="10515600" cy="85407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hu-HU" dirty="0"/>
              <a:t>Tervezett tantárgyak</a:t>
            </a:r>
            <a:endParaRPr lang="en-US" dirty="0"/>
          </a:p>
        </p:txBody>
      </p:sp>
      <p:pic>
        <p:nvPicPr>
          <p:cNvPr id="7" name="Kép 6">
            <a:extLst>
              <a:ext uri="{FF2B5EF4-FFF2-40B4-BE49-F238E27FC236}">
                <a16:creationId xmlns:a16="http://schemas.microsoft.com/office/drawing/2014/main" id="{322CA424-7BB0-2332-A766-36EAFC1DC89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87703" y="1038497"/>
            <a:ext cx="9342761" cy="4781006"/>
          </a:xfrm>
          <a:prstGeom prst="rect">
            <a:avLst/>
          </a:prstGeom>
        </p:spPr>
      </p:pic>
      <p:sp>
        <p:nvSpPr>
          <p:cNvPr id="3" name="Ellipszis 2">
            <a:extLst>
              <a:ext uri="{FF2B5EF4-FFF2-40B4-BE49-F238E27FC236}">
                <a16:creationId xmlns:a16="http://schemas.microsoft.com/office/drawing/2014/main" id="{EDD6397C-BB0E-A042-AF56-4D82A4665C50}"/>
              </a:ext>
            </a:extLst>
          </p:cNvPr>
          <p:cNvSpPr/>
          <p:nvPr userDrawn="1"/>
        </p:nvSpPr>
        <p:spPr>
          <a:xfrm>
            <a:off x="363894" y="849708"/>
            <a:ext cx="7007290" cy="215475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" name="Ellipszis 3">
            <a:extLst>
              <a:ext uri="{FF2B5EF4-FFF2-40B4-BE49-F238E27FC236}">
                <a16:creationId xmlns:a16="http://schemas.microsoft.com/office/drawing/2014/main" id="{1D91AE44-A39A-F76D-1C48-DB32C28C8DC8}"/>
              </a:ext>
            </a:extLst>
          </p:cNvPr>
          <p:cNvSpPr/>
          <p:nvPr userDrawn="1"/>
        </p:nvSpPr>
        <p:spPr>
          <a:xfrm>
            <a:off x="161729" y="2699048"/>
            <a:ext cx="9122229" cy="3459155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79885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59823" y="77742"/>
            <a:ext cx="10515600" cy="85407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hu-HU" dirty="0"/>
              <a:t>Tervezett tantárgyak</a:t>
            </a:r>
            <a:endParaRPr lang="en-US" dirty="0"/>
          </a:p>
        </p:txBody>
      </p:sp>
      <p:pic>
        <p:nvPicPr>
          <p:cNvPr id="8" name="Kép 7">
            <a:extLst>
              <a:ext uri="{FF2B5EF4-FFF2-40B4-BE49-F238E27FC236}">
                <a16:creationId xmlns:a16="http://schemas.microsoft.com/office/drawing/2014/main" id="{1A38270B-B214-E0F0-1939-AF504C317F2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318083" y="1105987"/>
            <a:ext cx="8695169" cy="4833259"/>
          </a:xfrm>
          <a:prstGeom prst="rect">
            <a:avLst/>
          </a:prstGeom>
        </p:spPr>
      </p:pic>
      <p:sp>
        <p:nvSpPr>
          <p:cNvPr id="3" name="Ellipszis 2">
            <a:extLst>
              <a:ext uri="{FF2B5EF4-FFF2-40B4-BE49-F238E27FC236}">
                <a16:creationId xmlns:a16="http://schemas.microsoft.com/office/drawing/2014/main" id="{F19E7038-05DF-99FF-B1BD-8CB9A62DED82}"/>
              </a:ext>
            </a:extLst>
          </p:cNvPr>
          <p:cNvSpPr/>
          <p:nvPr userDrawn="1"/>
        </p:nvSpPr>
        <p:spPr>
          <a:xfrm>
            <a:off x="363894" y="849708"/>
            <a:ext cx="7007290" cy="3302414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" name="Ellipszis 3">
            <a:extLst>
              <a:ext uri="{FF2B5EF4-FFF2-40B4-BE49-F238E27FC236}">
                <a16:creationId xmlns:a16="http://schemas.microsoft.com/office/drawing/2014/main" id="{A02FA986-6DB4-228B-717A-4F13D64B5426}"/>
              </a:ext>
            </a:extLst>
          </p:cNvPr>
          <p:cNvSpPr/>
          <p:nvPr userDrawn="1"/>
        </p:nvSpPr>
        <p:spPr>
          <a:xfrm>
            <a:off x="979714" y="3937518"/>
            <a:ext cx="8322905" cy="1315617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" name="Ellipszis 4">
            <a:extLst>
              <a:ext uri="{FF2B5EF4-FFF2-40B4-BE49-F238E27FC236}">
                <a16:creationId xmlns:a16="http://schemas.microsoft.com/office/drawing/2014/main" id="{C66C0067-6C7B-5C85-755F-6218D06DA5DA}"/>
              </a:ext>
            </a:extLst>
          </p:cNvPr>
          <p:cNvSpPr/>
          <p:nvPr userDrawn="1"/>
        </p:nvSpPr>
        <p:spPr>
          <a:xfrm>
            <a:off x="979714" y="5066522"/>
            <a:ext cx="2649894" cy="1607044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88280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808163"/>
            <a:ext cx="10515600" cy="2615166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450317"/>
            <a:ext cx="10515600" cy="1499633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</p:spTree>
    <p:extLst>
      <p:ext uri="{BB962C8B-B14F-4D97-AF65-F5344CB8AC3E}">
        <p14:creationId xmlns:p14="http://schemas.microsoft.com/office/powerpoint/2010/main" val="2362285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08163"/>
            <a:ext cx="5181600" cy="4141787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08163"/>
            <a:ext cx="5181600" cy="4141787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4021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808163"/>
            <a:ext cx="5157787" cy="696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dirty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444876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808163"/>
            <a:ext cx="5183188" cy="696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444875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8590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8283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Egyenes összekötő 8"/>
          <p:cNvCxnSpPr/>
          <p:nvPr userDrawn="1"/>
        </p:nvCxnSpPr>
        <p:spPr>
          <a:xfrm>
            <a:off x="3299294" y="6234496"/>
            <a:ext cx="1" cy="5400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Egyenes összekötő 15"/>
          <p:cNvCxnSpPr/>
          <p:nvPr userDrawn="1"/>
        </p:nvCxnSpPr>
        <p:spPr>
          <a:xfrm>
            <a:off x="8906622" y="6234496"/>
            <a:ext cx="1" cy="5400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4997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410"/>
            <a:ext cx="10515600" cy="4123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US" dirty="0"/>
          </a:p>
        </p:txBody>
      </p:sp>
      <p:cxnSp>
        <p:nvCxnSpPr>
          <p:cNvPr id="11" name="Egyenes összekötő 10"/>
          <p:cNvCxnSpPr/>
          <p:nvPr userDrawn="1"/>
        </p:nvCxnSpPr>
        <p:spPr>
          <a:xfrm>
            <a:off x="3012564" y="6269355"/>
            <a:ext cx="1" cy="45148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Szöveg helye 4"/>
          <p:cNvSpPr txBox="1">
            <a:spLocks/>
          </p:cNvSpPr>
          <p:nvPr userDrawn="1"/>
        </p:nvSpPr>
        <p:spPr>
          <a:xfrm>
            <a:off x="3012564" y="6163978"/>
            <a:ext cx="6173121" cy="681037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sz="1200" b="1" dirty="0">
              <a:solidFill>
                <a:schemeClr val="bg2"/>
              </a:solidFill>
            </a:endParaRPr>
          </a:p>
        </p:txBody>
      </p:sp>
      <p:sp>
        <p:nvSpPr>
          <p:cNvPr id="4" name="Téglalap 3"/>
          <p:cNvSpPr/>
          <p:nvPr userDrawn="1"/>
        </p:nvSpPr>
        <p:spPr>
          <a:xfrm>
            <a:off x="89876" y="6083745"/>
            <a:ext cx="12192000" cy="720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16" name="Egyenes összekötő 15"/>
          <p:cNvCxnSpPr/>
          <p:nvPr userDrawn="1"/>
        </p:nvCxnSpPr>
        <p:spPr>
          <a:xfrm>
            <a:off x="3299294" y="6234496"/>
            <a:ext cx="1" cy="5400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gyenes összekötő 19"/>
          <p:cNvCxnSpPr/>
          <p:nvPr userDrawn="1"/>
        </p:nvCxnSpPr>
        <p:spPr>
          <a:xfrm>
            <a:off x="8906622" y="6234496"/>
            <a:ext cx="1" cy="5400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zöveg helye 4"/>
          <p:cNvSpPr txBox="1">
            <a:spLocks/>
          </p:cNvSpPr>
          <p:nvPr userDrawn="1"/>
        </p:nvSpPr>
        <p:spPr>
          <a:xfrm>
            <a:off x="3283585" y="6134735"/>
            <a:ext cx="5616575" cy="720000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200" b="0" kern="1200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dirty="0"/>
              <a:t>Semmelweis Egyetem, Pető András Kar</a:t>
            </a:r>
            <a:br>
              <a:rPr lang="hu-HU" dirty="0"/>
            </a:br>
            <a:endParaRPr lang="hu-HU" dirty="0"/>
          </a:p>
        </p:txBody>
      </p:sp>
      <p:sp>
        <p:nvSpPr>
          <p:cNvPr id="13" name="Szöveg helye 6"/>
          <p:cNvSpPr txBox="1">
            <a:spLocks/>
          </p:cNvSpPr>
          <p:nvPr userDrawn="1"/>
        </p:nvSpPr>
        <p:spPr>
          <a:xfrm>
            <a:off x="8904288" y="6134735"/>
            <a:ext cx="3287712" cy="720000"/>
          </a:xfrm>
          <a:prstGeom prst="rect">
            <a:avLst/>
          </a:prstGeom>
        </p:spPr>
        <p:txBody>
          <a:bodyPr numCol="1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200" b="0" i="0" kern="1200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dirty="0"/>
              <a:t>Fogarasi András</a:t>
            </a:r>
          </a:p>
          <a:p>
            <a:r>
              <a:rPr lang="hu-HU" dirty="0"/>
              <a:t>egyetemi docens</a:t>
            </a:r>
          </a:p>
          <a:p>
            <a:r>
              <a:rPr lang="hu-HU" dirty="0"/>
              <a:t>szakfelelős</a:t>
            </a:r>
          </a:p>
        </p:txBody>
      </p:sp>
      <p:pic>
        <p:nvPicPr>
          <p:cNvPr id="6" name="Kép 5">
            <a:extLst>
              <a:ext uri="{FF2B5EF4-FFF2-40B4-BE49-F238E27FC236}">
                <a16:creationId xmlns:a16="http://schemas.microsoft.com/office/drawing/2014/main" id="{4C9EC460-93F5-724A-BCBE-F8C42248F0C1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1368" y="6057161"/>
            <a:ext cx="2543844" cy="847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0433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97" r:id="rId3"/>
    <p:sldLayoutId id="2147483698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  <p:sldLayoutId id="2147483694" r:id="rId12"/>
    <p:sldLayoutId id="2147483695" r:id="rId13"/>
    <p:sldLayoutId id="2147483696" r:id="rId14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2071" userDrawn="1">
          <p15:clr>
            <a:srgbClr val="F26B43"/>
          </p15:clr>
        </p15:guide>
        <p15:guide id="4" pos="5609" userDrawn="1">
          <p15:clr>
            <a:srgbClr val="F26B43"/>
          </p15:clr>
        </p15:guide>
        <p15:guide id="5" orient="horz" pos="3748" userDrawn="1">
          <p15:clr>
            <a:srgbClr val="F26B43"/>
          </p15:clr>
        </p15:guide>
        <p15:guide id="6" orient="horz" pos="1071" userDrawn="1">
          <p15:clr>
            <a:srgbClr val="F26B43"/>
          </p15:clr>
        </p15:guide>
        <p15:guide id="7" pos="347" userDrawn="1">
          <p15:clr>
            <a:srgbClr val="F26B43"/>
          </p15:clr>
        </p15:guide>
        <p15:guide id="8" orient="horz" pos="232" userDrawn="1">
          <p15:clr>
            <a:srgbClr val="F26B43"/>
          </p15:clr>
        </p15:guide>
        <p15:guide id="9" pos="7151" userDrawn="1">
          <p15:clr>
            <a:srgbClr val="F26B43"/>
          </p15:clr>
        </p15:guide>
        <p15:guide id="10" pos="529" userDrawn="1">
          <p15:clr>
            <a:srgbClr val="F26B43"/>
          </p15:clr>
        </p15:guide>
        <p15:guide id="11" orient="horz" pos="11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microsoft.com/office/2018/10/relationships/comments" Target="../comments/modernComment_110_3AC02483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elvi.hu/" TargetMode="Externa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microsoft.com/office/2018/10/relationships/comments" Target="../comments/modernComment_115_202E9D9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microsoft.com/office/2018/10/relationships/comments" Target="../comments/modernComment_119_785EC7C5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/>
          <p:cNvSpPr>
            <a:spLocks noGrp="1"/>
          </p:cNvSpPr>
          <p:nvPr>
            <p:ph type="body" sz="quarter" idx="4294967295"/>
          </p:nvPr>
        </p:nvSpPr>
        <p:spPr>
          <a:xfrm>
            <a:off x="2299063" y="2824694"/>
            <a:ext cx="9144000" cy="395427"/>
          </a:xfrm>
        </p:spPr>
        <p:txBody>
          <a:bodyPr>
            <a:normAutofit lnSpcReduction="10000"/>
          </a:bodyPr>
          <a:lstStyle/>
          <a:p>
            <a:endParaRPr lang="en-GB" dirty="0"/>
          </a:p>
        </p:txBody>
      </p:sp>
      <p:sp>
        <p:nvSpPr>
          <p:cNvPr id="3" name="Szöveg helye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hu-HU" dirty="0"/>
              <a:t>Neurorehabilitáció mesterképzés a Semmelweis Egyetemen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quarter" idx="10"/>
          </p:nvPr>
        </p:nvSpPr>
        <p:spPr>
          <a:xfrm>
            <a:off x="1524000" y="3686460"/>
            <a:ext cx="9144000" cy="704850"/>
          </a:xfrm>
        </p:spPr>
        <p:txBody>
          <a:bodyPr/>
          <a:lstStyle/>
          <a:p>
            <a:r>
              <a:rPr lang="hu-HU" dirty="0"/>
              <a:t>Prof. Fogarasi András</a:t>
            </a:r>
          </a:p>
          <a:p>
            <a:r>
              <a:rPr lang="hu-HU" dirty="0"/>
              <a:t>fogarasi.andras.gyula@semmelweis.hu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11"/>
          </p:nvPr>
        </p:nvSpPr>
        <p:spPr>
          <a:xfrm>
            <a:off x="969450" y="4794223"/>
            <a:ext cx="9930882" cy="704850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hu-HU" dirty="0"/>
              <a:t>Semmelweis Egyetem, Pető András Kar</a:t>
            </a:r>
          </a:p>
        </p:txBody>
      </p:sp>
    </p:spTree>
    <p:extLst>
      <p:ext uri="{BB962C8B-B14F-4D97-AF65-F5344CB8AC3E}">
        <p14:creationId xmlns:p14="http://schemas.microsoft.com/office/powerpoint/2010/main" val="985670787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25016" y="85207"/>
            <a:ext cx="10515600" cy="1325563"/>
          </a:xfrm>
        </p:spPr>
        <p:txBody>
          <a:bodyPr/>
          <a:lstStyle/>
          <a:p>
            <a:r>
              <a:rPr lang="hu-HU" dirty="0"/>
              <a:t>Felvételi folyamat és határidők</a:t>
            </a:r>
            <a:endParaRPr lang="en-GB" dirty="0"/>
          </a:p>
        </p:txBody>
      </p:sp>
      <p:sp>
        <p:nvSpPr>
          <p:cNvPr id="3" name="Szövegdoboz 2">
            <a:extLst>
              <a:ext uri="{FF2B5EF4-FFF2-40B4-BE49-F238E27FC236}">
                <a16:creationId xmlns:a16="http://schemas.microsoft.com/office/drawing/2014/main" id="{52AA8B95-7908-C782-DD62-4C82A52CB6CF}"/>
              </a:ext>
            </a:extLst>
          </p:cNvPr>
          <p:cNvSpPr txBox="1"/>
          <p:nvPr/>
        </p:nvSpPr>
        <p:spPr>
          <a:xfrm>
            <a:off x="325016" y="1567170"/>
            <a:ext cx="11776788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u-HU" sz="2400" dirty="0">
                <a:hlinkClick r:id="rId2"/>
              </a:rPr>
              <a:t>www.felvi.hu</a:t>
            </a:r>
            <a:r>
              <a:rPr lang="hu-HU" sz="2400" dirty="0"/>
              <a:t> jelentkezés: 2025. február 15. (CV és motivációs levél)</a:t>
            </a:r>
          </a:p>
          <a:p>
            <a:endParaRPr lang="hu-HU" sz="2400" dirty="0"/>
          </a:p>
          <a:p>
            <a:r>
              <a:rPr lang="hu-HU" sz="2400" dirty="0"/>
              <a:t>felvételi vizsga: 2025. június 23, 26, július 3.</a:t>
            </a:r>
          </a:p>
          <a:p>
            <a:r>
              <a:rPr lang="hu-HU" sz="2400" dirty="0"/>
              <a:t>		     (beszélgetés: </a:t>
            </a:r>
            <a:r>
              <a:rPr lang="hu-HU" sz="2400" b="1" dirty="0"/>
              <a:t>motiváció</a:t>
            </a:r>
            <a:r>
              <a:rPr lang="hu-HU" sz="2400" dirty="0"/>
              <a:t> és szakmai ismeretek*)</a:t>
            </a:r>
          </a:p>
          <a:p>
            <a:endParaRPr lang="hu-HU" sz="2400" dirty="0"/>
          </a:p>
          <a:p>
            <a:r>
              <a:rPr lang="hu-HU" sz="2400" dirty="0"/>
              <a:t>eredményhirdetés: 2025. július</a:t>
            </a:r>
          </a:p>
          <a:p>
            <a:endParaRPr lang="hu-HU" sz="2400" dirty="0"/>
          </a:p>
          <a:p>
            <a:r>
              <a:rPr lang="hu-HU" sz="2400" dirty="0"/>
              <a:t>Indulás: 2025. szeptembertől minimum 10 fő jelentkezése esetén</a:t>
            </a:r>
          </a:p>
          <a:p>
            <a:pPr marL="457200" indent="-457200">
              <a:buAutoNum type="arabicPeriod"/>
            </a:pPr>
            <a:endParaRPr lang="hu-HU" sz="2400" dirty="0"/>
          </a:p>
          <a:p>
            <a:pPr marL="457200" indent="-457200">
              <a:buAutoNum type="arabicPeriod"/>
            </a:pPr>
            <a:endParaRPr lang="hu-HU" sz="2400" dirty="0"/>
          </a:p>
          <a:p>
            <a:r>
              <a:rPr lang="hu-HU" sz="2000" dirty="0"/>
              <a:t>*Irodalom: Fazekas Gábor – </a:t>
            </a:r>
            <a:r>
              <a:rPr lang="hu-HU" sz="2000" dirty="0" err="1"/>
              <a:t>Klauber</a:t>
            </a:r>
            <a:r>
              <a:rPr lang="hu-HU" sz="2000" dirty="0"/>
              <a:t> András – Komoly Sámuel (szerk.): A neurorehabilitáció alapjai. Medicina, 2021.</a:t>
            </a:r>
          </a:p>
        </p:txBody>
      </p:sp>
    </p:spTree>
    <p:extLst>
      <p:ext uri="{BB962C8B-B14F-4D97-AF65-F5344CB8AC3E}">
        <p14:creationId xmlns:p14="http://schemas.microsoft.com/office/powerpoint/2010/main" val="35949018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öveg helye 6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hu-HU" dirty="0"/>
              <a:t>Kérdések?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16177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Tervezett tantárgyak és oktatók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96912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25016" y="85207"/>
            <a:ext cx="11401928" cy="1325563"/>
          </a:xfrm>
        </p:spPr>
        <p:txBody>
          <a:bodyPr/>
          <a:lstStyle/>
          <a:p>
            <a:r>
              <a:rPr lang="hu-HU" dirty="0"/>
              <a:t>Fogarasi András (szakfelelős)</a:t>
            </a:r>
            <a:endParaRPr lang="en-GB" dirty="0"/>
          </a:p>
        </p:txBody>
      </p:sp>
      <p:sp>
        <p:nvSpPr>
          <p:cNvPr id="3" name="Szövegdoboz 2">
            <a:extLst>
              <a:ext uri="{FF2B5EF4-FFF2-40B4-BE49-F238E27FC236}">
                <a16:creationId xmlns:a16="http://schemas.microsoft.com/office/drawing/2014/main" id="{C9DA0B44-8CFF-4EFE-6A18-91E90A3B6D76}"/>
              </a:ext>
            </a:extLst>
          </p:cNvPr>
          <p:cNvSpPr txBox="1"/>
          <p:nvPr/>
        </p:nvSpPr>
        <p:spPr>
          <a:xfrm>
            <a:off x="162507" y="1410770"/>
            <a:ext cx="11866985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u-HU" sz="2400" dirty="0"/>
              <a:t>gyermekgyógyász, gyermekneurológus, klinikai </a:t>
            </a:r>
            <a:r>
              <a:rPr lang="hu-HU" sz="2400" dirty="0" err="1"/>
              <a:t>elektrofiziológus</a:t>
            </a:r>
            <a:endParaRPr lang="hu-HU" sz="2400" dirty="0"/>
          </a:p>
          <a:p>
            <a:r>
              <a:rPr lang="hu-HU" sz="2400" dirty="0"/>
              <a:t>gyógypedagógus</a:t>
            </a:r>
          </a:p>
          <a:p>
            <a:r>
              <a:rPr lang="hu-HU" sz="2400" dirty="0"/>
              <a:t>egészségügyi szakmenedzser</a:t>
            </a:r>
          </a:p>
          <a:p>
            <a:endParaRPr lang="hu-HU" sz="2400" dirty="0"/>
          </a:p>
          <a:p>
            <a:r>
              <a:rPr lang="hu-HU" sz="2400" dirty="0"/>
              <a:t>Bethesda Gyermekkórház főigazgató-helyettese és Neurológia oszt. vezetője</a:t>
            </a:r>
          </a:p>
          <a:p>
            <a:r>
              <a:rPr lang="hu-HU" sz="2400" dirty="0"/>
              <a:t>Semmelweis Egyetem, Pető András Kar oktatója</a:t>
            </a:r>
          </a:p>
          <a:p>
            <a:r>
              <a:rPr lang="hu-HU" sz="2400" dirty="0"/>
              <a:t>Károli Gáspár Református Egyetem Egészségtudományi kar oktatója</a:t>
            </a:r>
          </a:p>
          <a:p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539925913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25016" y="85207"/>
            <a:ext cx="11401928" cy="1325563"/>
          </a:xfrm>
        </p:spPr>
        <p:txBody>
          <a:bodyPr/>
          <a:lstStyle/>
          <a:p>
            <a:r>
              <a:rPr lang="hu-HU" dirty="0"/>
              <a:t>Neurorehabilitáció mesterképzés célja</a:t>
            </a:r>
            <a:endParaRPr lang="en-GB" dirty="0"/>
          </a:p>
        </p:txBody>
      </p:sp>
      <p:sp>
        <p:nvSpPr>
          <p:cNvPr id="3" name="Szövegdoboz 2">
            <a:extLst>
              <a:ext uri="{FF2B5EF4-FFF2-40B4-BE49-F238E27FC236}">
                <a16:creationId xmlns:a16="http://schemas.microsoft.com/office/drawing/2014/main" id="{C9DA0B44-8CFF-4EFE-6A18-91E90A3B6D76}"/>
              </a:ext>
            </a:extLst>
          </p:cNvPr>
          <p:cNvSpPr txBox="1"/>
          <p:nvPr/>
        </p:nvSpPr>
        <p:spPr>
          <a:xfrm>
            <a:off x="325015" y="1837757"/>
            <a:ext cx="11147405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u-HU" sz="2400" b="1" dirty="0"/>
              <a:t>gyakorlati tudás a neurorehabilitációs</a:t>
            </a:r>
            <a:r>
              <a:rPr lang="hu-HU" sz="2400" dirty="0"/>
              <a:t> fekvő- és járóbeteg ellátásban</a:t>
            </a:r>
          </a:p>
          <a:p>
            <a:endParaRPr lang="hu-HU" sz="2400" dirty="0"/>
          </a:p>
          <a:p>
            <a:r>
              <a:rPr lang="hu-HU" sz="2400" b="1" dirty="0"/>
              <a:t>legújabb kutatási eredmények </a:t>
            </a:r>
            <a:r>
              <a:rPr lang="hu-HU" sz="2400" dirty="0"/>
              <a:t>átültetésére a klinikai gyakorlatba</a:t>
            </a:r>
          </a:p>
          <a:p>
            <a:endParaRPr lang="hu-HU" sz="2400" dirty="0"/>
          </a:p>
          <a:p>
            <a:r>
              <a:rPr lang="hu-HU" sz="2400" dirty="0"/>
              <a:t>új vizsgálati és terápiás módszerek </a:t>
            </a:r>
            <a:r>
              <a:rPr lang="hu-HU" sz="2400" b="1" dirty="0"/>
              <a:t>saját</a:t>
            </a:r>
            <a:r>
              <a:rPr lang="hu-HU" sz="2400" dirty="0"/>
              <a:t> </a:t>
            </a:r>
            <a:r>
              <a:rPr lang="hu-HU" sz="2400" b="1" dirty="0"/>
              <a:t>kutatómunkája</a:t>
            </a:r>
          </a:p>
          <a:p>
            <a:endParaRPr lang="hu-HU" sz="2400" dirty="0"/>
          </a:p>
          <a:p>
            <a:r>
              <a:rPr lang="hu-HU" sz="2400" dirty="0"/>
              <a:t>szakmai </a:t>
            </a:r>
            <a:r>
              <a:rPr lang="hu-HU" sz="2400" b="1" dirty="0"/>
              <a:t>vezetés</a:t>
            </a:r>
            <a:r>
              <a:rPr lang="hu-HU" sz="2400" dirty="0"/>
              <a:t>i </a:t>
            </a:r>
            <a:r>
              <a:rPr lang="hu-HU" sz="2400" dirty="0" err="1"/>
              <a:t>szkillek</a:t>
            </a:r>
            <a:r>
              <a:rPr lang="hu-HU" sz="2400" dirty="0"/>
              <a:t> fejlesztése</a:t>
            </a:r>
          </a:p>
        </p:txBody>
      </p:sp>
    </p:spTree>
    <p:extLst>
      <p:ext uri="{BB962C8B-B14F-4D97-AF65-F5344CB8AC3E}">
        <p14:creationId xmlns:p14="http://schemas.microsoft.com/office/powerpoint/2010/main" val="2019477445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25016" y="85207"/>
            <a:ext cx="10515600" cy="1325563"/>
          </a:xfrm>
        </p:spPr>
        <p:txBody>
          <a:bodyPr/>
          <a:lstStyle/>
          <a:p>
            <a:r>
              <a:rPr lang="hu-HU" dirty="0"/>
              <a:t>Kik jelentkezhetnek?</a:t>
            </a:r>
            <a:endParaRPr lang="en-GB" dirty="0"/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FC3FC9B6-64AB-2FFE-98D4-E992F4F8C2B7}"/>
              </a:ext>
            </a:extLst>
          </p:cNvPr>
          <p:cNvSpPr txBox="1"/>
          <p:nvPr/>
        </p:nvSpPr>
        <p:spPr>
          <a:xfrm>
            <a:off x="325016" y="1623843"/>
            <a:ext cx="11319587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u-HU" sz="2400" dirty="0"/>
              <a:t>- gyógytornász-</a:t>
            </a:r>
            <a:r>
              <a:rPr lang="hu-HU" sz="2400" dirty="0" err="1"/>
              <a:t>fizioterapeuta</a:t>
            </a:r>
            <a:endParaRPr lang="hu-HU" sz="2400" dirty="0"/>
          </a:p>
          <a:p>
            <a:r>
              <a:rPr lang="hu-HU" sz="2400" dirty="0"/>
              <a:t>- </a:t>
            </a:r>
            <a:r>
              <a:rPr lang="hu-HU" sz="2400" dirty="0" err="1"/>
              <a:t>ergoterapeuta</a:t>
            </a:r>
            <a:r>
              <a:rPr lang="hu-HU" sz="2400" dirty="0"/>
              <a:t> </a:t>
            </a:r>
          </a:p>
          <a:p>
            <a:r>
              <a:rPr lang="hu-HU" sz="2400" dirty="0"/>
              <a:t>- konduktor</a:t>
            </a:r>
          </a:p>
          <a:p>
            <a:r>
              <a:rPr lang="hu-HU" sz="2400" dirty="0"/>
              <a:t>- gyógypedagógus (logopédus vagy </a:t>
            </a:r>
            <a:r>
              <a:rPr lang="hu-HU" sz="2400" dirty="0" err="1"/>
              <a:t>szomatopedagógus</a:t>
            </a:r>
            <a:r>
              <a:rPr lang="hu-HU" sz="2400" dirty="0"/>
              <a:t>) </a:t>
            </a:r>
          </a:p>
          <a:p>
            <a:r>
              <a:rPr lang="hu-HU" sz="2400" dirty="0"/>
              <a:t>- hang- beszéd- és nyelésterapeuta</a:t>
            </a:r>
          </a:p>
          <a:p>
            <a:r>
              <a:rPr lang="hu-HU" sz="2400" dirty="0"/>
              <a:t>- szociális munkás</a:t>
            </a:r>
          </a:p>
          <a:p>
            <a:r>
              <a:rPr lang="hu-HU" sz="2400" dirty="0"/>
              <a:t>- pszichológia</a:t>
            </a:r>
          </a:p>
          <a:p>
            <a:endParaRPr lang="hu-HU" sz="2400" dirty="0"/>
          </a:p>
          <a:p>
            <a:r>
              <a:rPr lang="hu-HU" sz="2400" dirty="0"/>
              <a:t>alapdiplomával rendelkezők</a:t>
            </a:r>
          </a:p>
        </p:txBody>
      </p:sp>
    </p:spTree>
    <p:extLst>
      <p:ext uri="{BB962C8B-B14F-4D97-AF65-F5344CB8AC3E}">
        <p14:creationId xmlns:p14="http://schemas.microsoft.com/office/powerpoint/2010/main" val="34459785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25016" y="85207"/>
            <a:ext cx="10515600" cy="1325563"/>
          </a:xfrm>
        </p:spPr>
        <p:txBody>
          <a:bodyPr/>
          <a:lstStyle/>
          <a:p>
            <a:r>
              <a:rPr lang="hu-HU" dirty="0"/>
              <a:t>SE PAK levelező oktatás</a:t>
            </a:r>
            <a:endParaRPr lang="en-GB" dirty="0"/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F6A12F23-530D-6E9A-3D93-F07A8BCEDA74}"/>
              </a:ext>
            </a:extLst>
          </p:cNvPr>
          <p:cNvSpPr txBox="1"/>
          <p:nvPr/>
        </p:nvSpPr>
        <p:spPr>
          <a:xfrm>
            <a:off x="325016" y="1837757"/>
            <a:ext cx="10918372" cy="29854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u-HU" sz="2400" dirty="0"/>
              <a:t>4 félév - 120 kredit</a:t>
            </a:r>
          </a:p>
          <a:p>
            <a:r>
              <a:rPr lang="hu-HU" sz="2400" dirty="0"/>
              <a:t>1-3. félév: előadások és szakmai gyakorlatok*</a:t>
            </a:r>
          </a:p>
          <a:p>
            <a:r>
              <a:rPr lang="hu-HU" sz="2400" dirty="0"/>
              <a:t>4. félév: szakmai gyakorlatok* és szakdolgozatírás</a:t>
            </a:r>
          </a:p>
          <a:p>
            <a:endParaRPr lang="hu-HU" sz="2400" dirty="0"/>
          </a:p>
          <a:p>
            <a:r>
              <a:rPr lang="hu-HU" sz="2400" dirty="0"/>
              <a:t>félévenként 6-10 péntek-szombati oktatás </a:t>
            </a:r>
            <a:r>
              <a:rPr lang="hu-HU" sz="2400" dirty="0">
                <a:solidFill>
                  <a:schemeClr val="tx1">
                    <a:lumMod val="75000"/>
                  </a:schemeClr>
                </a:solidFill>
              </a:rPr>
              <a:t>(80%-os részvétel kötelező)</a:t>
            </a:r>
          </a:p>
          <a:p>
            <a:endParaRPr lang="hu-HU" sz="2400" dirty="0"/>
          </a:p>
          <a:p>
            <a:endParaRPr lang="hu-HU" sz="2400" dirty="0"/>
          </a:p>
          <a:p>
            <a:r>
              <a:rPr lang="hu-HU" sz="2000" dirty="0"/>
              <a:t>*OORI, Bethesda,…, saját munkahely egyéni elbírálás alapján</a:t>
            </a:r>
          </a:p>
        </p:txBody>
      </p:sp>
    </p:spTree>
    <p:extLst>
      <p:ext uri="{BB962C8B-B14F-4D97-AF65-F5344CB8AC3E}">
        <p14:creationId xmlns:p14="http://schemas.microsoft.com/office/powerpoint/2010/main" val="18244817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25016" y="85207"/>
            <a:ext cx="10515600" cy="1006473"/>
          </a:xfrm>
        </p:spPr>
        <p:txBody>
          <a:bodyPr/>
          <a:lstStyle/>
          <a:p>
            <a:r>
              <a:rPr lang="hu-HU" dirty="0"/>
              <a:t>Tantárgycsoportok</a:t>
            </a:r>
            <a:endParaRPr lang="en-GB" dirty="0"/>
          </a:p>
        </p:txBody>
      </p:sp>
      <p:pic>
        <p:nvPicPr>
          <p:cNvPr id="10" name="Kép 9">
            <a:extLst>
              <a:ext uri="{FF2B5EF4-FFF2-40B4-BE49-F238E27FC236}">
                <a16:creationId xmlns:a16="http://schemas.microsoft.com/office/drawing/2014/main" id="{D6BBE3FC-90A4-F898-8916-E3EAE2D047A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05273" y="1091680"/>
            <a:ext cx="9777233" cy="4935895"/>
          </a:xfrm>
          <a:prstGeom prst="rect">
            <a:avLst/>
          </a:prstGeom>
        </p:spPr>
      </p:pic>
      <p:sp>
        <p:nvSpPr>
          <p:cNvPr id="11" name="Ellipszis 10">
            <a:extLst>
              <a:ext uri="{FF2B5EF4-FFF2-40B4-BE49-F238E27FC236}">
                <a16:creationId xmlns:a16="http://schemas.microsoft.com/office/drawing/2014/main" id="{9819AF9C-5B8C-B7D9-0E20-203EC55AC2EA}"/>
              </a:ext>
            </a:extLst>
          </p:cNvPr>
          <p:cNvSpPr/>
          <p:nvPr/>
        </p:nvSpPr>
        <p:spPr>
          <a:xfrm>
            <a:off x="82420" y="989045"/>
            <a:ext cx="2950029" cy="606489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2" name="Ellipszis 11">
            <a:extLst>
              <a:ext uri="{FF2B5EF4-FFF2-40B4-BE49-F238E27FC236}">
                <a16:creationId xmlns:a16="http://schemas.microsoft.com/office/drawing/2014/main" id="{C9B62C66-FB15-F20D-1655-CF2311B6F6B2}"/>
              </a:ext>
            </a:extLst>
          </p:cNvPr>
          <p:cNvSpPr/>
          <p:nvPr/>
        </p:nvSpPr>
        <p:spPr>
          <a:xfrm>
            <a:off x="82420" y="2925144"/>
            <a:ext cx="3537858" cy="606489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00179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25016" y="85207"/>
            <a:ext cx="10515600" cy="894507"/>
          </a:xfrm>
        </p:spPr>
        <p:txBody>
          <a:bodyPr/>
          <a:lstStyle/>
          <a:p>
            <a:r>
              <a:rPr lang="hu-HU" dirty="0"/>
              <a:t>Tantárgyak</a:t>
            </a:r>
            <a:endParaRPr lang="en-GB" dirty="0"/>
          </a:p>
        </p:txBody>
      </p:sp>
      <p:pic>
        <p:nvPicPr>
          <p:cNvPr id="10" name="Kép 9">
            <a:extLst>
              <a:ext uri="{FF2B5EF4-FFF2-40B4-BE49-F238E27FC236}">
                <a16:creationId xmlns:a16="http://schemas.microsoft.com/office/drawing/2014/main" id="{D6BBE3FC-90A4-F898-8916-E3EAE2D047A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3974" y="793102"/>
            <a:ext cx="8887029" cy="5122506"/>
          </a:xfrm>
          <a:prstGeom prst="rect">
            <a:avLst/>
          </a:prstGeom>
        </p:spPr>
      </p:pic>
      <p:sp>
        <p:nvSpPr>
          <p:cNvPr id="3" name="Ellipszis 2">
            <a:extLst>
              <a:ext uri="{FF2B5EF4-FFF2-40B4-BE49-F238E27FC236}">
                <a16:creationId xmlns:a16="http://schemas.microsoft.com/office/drawing/2014/main" id="{FDD0B80C-A4F8-71DD-D72B-DBC75CA0E2A5}"/>
              </a:ext>
            </a:extLst>
          </p:cNvPr>
          <p:cNvSpPr/>
          <p:nvPr/>
        </p:nvSpPr>
        <p:spPr>
          <a:xfrm>
            <a:off x="83974" y="676469"/>
            <a:ext cx="3601906" cy="606489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" name="Ellipszis 3">
            <a:extLst>
              <a:ext uri="{FF2B5EF4-FFF2-40B4-BE49-F238E27FC236}">
                <a16:creationId xmlns:a16="http://schemas.microsoft.com/office/drawing/2014/main" id="{0263CFED-27FF-69F6-4A87-A07D4D418781}"/>
              </a:ext>
            </a:extLst>
          </p:cNvPr>
          <p:cNvSpPr/>
          <p:nvPr/>
        </p:nvSpPr>
        <p:spPr>
          <a:xfrm>
            <a:off x="-34143" y="3696108"/>
            <a:ext cx="3437219" cy="606489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" name="Ellipszis 4">
            <a:extLst>
              <a:ext uri="{FF2B5EF4-FFF2-40B4-BE49-F238E27FC236}">
                <a16:creationId xmlns:a16="http://schemas.microsoft.com/office/drawing/2014/main" id="{9BB15572-C031-CF3F-0D5E-B25ED72F6325}"/>
              </a:ext>
            </a:extLst>
          </p:cNvPr>
          <p:cNvSpPr/>
          <p:nvPr/>
        </p:nvSpPr>
        <p:spPr>
          <a:xfrm>
            <a:off x="-181947" y="4736841"/>
            <a:ext cx="1850491" cy="606489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24648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25016" y="85207"/>
            <a:ext cx="10515600" cy="1325563"/>
          </a:xfrm>
        </p:spPr>
        <p:txBody>
          <a:bodyPr/>
          <a:lstStyle/>
          <a:p>
            <a:r>
              <a:rPr lang="hu-HU" dirty="0"/>
              <a:t>Finanszírozás és létszám</a:t>
            </a:r>
            <a:endParaRPr lang="en-GB" dirty="0"/>
          </a:p>
        </p:txBody>
      </p:sp>
      <p:sp>
        <p:nvSpPr>
          <p:cNvPr id="3" name="Szövegdoboz 2">
            <a:extLst>
              <a:ext uri="{FF2B5EF4-FFF2-40B4-BE49-F238E27FC236}">
                <a16:creationId xmlns:a16="http://schemas.microsoft.com/office/drawing/2014/main" id="{52AA8B95-7908-C782-DD62-4C82A52CB6CF}"/>
              </a:ext>
            </a:extLst>
          </p:cNvPr>
          <p:cNvSpPr txBox="1"/>
          <p:nvPr/>
        </p:nvSpPr>
        <p:spPr>
          <a:xfrm>
            <a:off x="325016" y="1837757"/>
            <a:ext cx="8903825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u-HU" sz="2400" dirty="0"/>
              <a:t>még fel nem használt államilag támogatott félévek</a:t>
            </a:r>
          </a:p>
          <a:p>
            <a:endParaRPr lang="hu-HU" sz="2400" dirty="0"/>
          </a:p>
          <a:p>
            <a:r>
              <a:rPr lang="hu-HU" sz="2400" dirty="0"/>
              <a:t>vagy önköltség: 450.000 Ft/félév</a:t>
            </a:r>
          </a:p>
          <a:p>
            <a:endParaRPr lang="hu-HU" sz="2400" dirty="0"/>
          </a:p>
          <a:p>
            <a:r>
              <a:rPr lang="hu-HU" sz="2400" dirty="0"/>
              <a:t>Min. létszám: 10 fő</a:t>
            </a:r>
          </a:p>
          <a:p>
            <a:r>
              <a:rPr lang="hu-HU" sz="2400" dirty="0"/>
              <a:t>Max. létszám: 40 fő</a:t>
            </a:r>
          </a:p>
        </p:txBody>
      </p:sp>
    </p:spTree>
    <p:extLst>
      <p:ext uri="{BB962C8B-B14F-4D97-AF65-F5344CB8AC3E}">
        <p14:creationId xmlns:p14="http://schemas.microsoft.com/office/powerpoint/2010/main" val="22907867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25016" y="85207"/>
            <a:ext cx="10515600" cy="920613"/>
          </a:xfrm>
        </p:spPr>
        <p:txBody>
          <a:bodyPr/>
          <a:lstStyle/>
          <a:p>
            <a:r>
              <a:rPr lang="hu-HU" dirty="0"/>
              <a:t>Első évfolyam </a:t>
            </a:r>
            <a:r>
              <a:rPr lang="hu-HU" dirty="0">
                <a:solidFill>
                  <a:schemeClr val="tx1">
                    <a:lumMod val="75000"/>
                  </a:schemeClr>
                </a:solidFill>
              </a:rPr>
              <a:t>számokban</a:t>
            </a:r>
            <a:endParaRPr lang="en-GB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3" name="Szövegdoboz 2">
            <a:extLst>
              <a:ext uri="{FF2B5EF4-FFF2-40B4-BE49-F238E27FC236}">
                <a16:creationId xmlns:a16="http://schemas.microsoft.com/office/drawing/2014/main" id="{52AA8B95-7908-C782-DD62-4C82A52CB6CF}"/>
              </a:ext>
            </a:extLst>
          </p:cNvPr>
          <p:cNvSpPr txBox="1"/>
          <p:nvPr/>
        </p:nvSpPr>
        <p:spPr>
          <a:xfrm>
            <a:off x="46849" y="1083155"/>
            <a:ext cx="6049151" cy="44319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u-HU" sz="2000" dirty="0">
                <a:solidFill>
                  <a:schemeClr val="tx1">
                    <a:lumMod val="75000"/>
                  </a:schemeClr>
                </a:solidFill>
              </a:rPr>
              <a:t>150 fő jelentkező</a:t>
            </a:r>
          </a:p>
          <a:p>
            <a:r>
              <a:rPr lang="hu-HU" sz="2000" dirty="0">
                <a:solidFill>
                  <a:schemeClr val="tx1">
                    <a:lumMod val="75000"/>
                  </a:schemeClr>
                </a:solidFill>
              </a:rPr>
              <a:t>110 érvényes (CV és motivációs levél)</a:t>
            </a:r>
          </a:p>
          <a:p>
            <a:r>
              <a:rPr lang="hu-HU" sz="2000" dirty="0">
                <a:solidFill>
                  <a:schemeClr val="tx1">
                    <a:lumMod val="75000"/>
                  </a:schemeClr>
                </a:solidFill>
              </a:rPr>
              <a:t>40 fő felvételt nyert </a:t>
            </a:r>
            <a:r>
              <a:rPr lang="hu-HU" sz="1600" dirty="0">
                <a:solidFill>
                  <a:schemeClr val="tx1">
                    <a:lumMod val="75000"/>
                  </a:schemeClr>
                </a:solidFill>
              </a:rPr>
              <a:t>(ebből 8 önköltséges)</a:t>
            </a:r>
            <a:endParaRPr lang="hu-HU" sz="2000" dirty="0">
              <a:solidFill>
                <a:schemeClr val="tx1">
                  <a:lumMod val="75000"/>
                </a:schemeClr>
              </a:solidFill>
            </a:endParaRPr>
          </a:p>
          <a:p>
            <a:r>
              <a:rPr lang="hu-HU" sz="2000" dirty="0">
                <a:solidFill>
                  <a:schemeClr val="tx1">
                    <a:lumMod val="75000"/>
                  </a:schemeClr>
                </a:solidFill>
              </a:rPr>
              <a:t>36 fő beiratkozott</a:t>
            </a:r>
            <a:r>
              <a:rPr lang="hu-HU" sz="1600" dirty="0">
                <a:solidFill>
                  <a:schemeClr val="tx1">
                    <a:lumMod val="75000"/>
                  </a:schemeClr>
                </a:solidFill>
              </a:rPr>
              <a:t> (4/8 önköltséges nem)</a:t>
            </a:r>
            <a:endParaRPr lang="hu-HU" sz="2000" dirty="0">
              <a:solidFill>
                <a:schemeClr val="tx1">
                  <a:lumMod val="75000"/>
                </a:schemeClr>
              </a:solidFill>
            </a:endParaRPr>
          </a:p>
          <a:p>
            <a:r>
              <a:rPr lang="hu-HU" sz="2000" dirty="0">
                <a:solidFill>
                  <a:schemeClr val="tx1">
                    <a:lumMod val="75000"/>
                  </a:schemeClr>
                </a:solidFill>
              </a:rPr>
              <a:t>3 fő lemorzsolódott</a:t>
            </a:r>
          </a:p>
          <a:p>
            <a:endParaRPr lang="hu-HU" sz="2000" dirty="0"/>
          </a:p>
          <a:p>
            <a:r>
              <a:rPr lang="hu-HU" dirty="0"/>
              <a:t>50% gyógytornász</a:t>
            </a:r>
          </a:p>
          <a:p>
            <a:r>
              <a:rPr lang="hu-HU" dirty="0"/>
              <a:t>25% konduktor</a:t>
            </a:r>
          </a:p>
          <a:p>
            <a:r>
              <a:rPr lang="hu-HU" dirty="0" err="1"/>
              <a:t>gyógyped</a:t>
            </a:r>
            <a:r>
              <a:rPr lang="hu-HU" dirty="0"/>
              <a:t>.</a:t>
            </a:r>
          </a:p>
          <a:p>
            <a:r>
              <a:rPr lang="hu-HU" dirty="0" err="1"/>
              <a:t>HBNyT</a:t>
            </a:r>
            <a:endParaRPr lang="hu-HU" dirty="0"/>
          </a:p>
          <a:p>
            <a:r>
              <a:rPr lang="hu-HU" dirty="0" err="1"/>
              <a:t>szoc.munk</a:t>
            </a:r>
            <a:r>
              <a:rPr lang="hu-HU" dirty="0"/>
              <a:t>.</a:t>
            </a:r>
          </a:p>
          <a:p>
            <a:endParaRPr lang="hu-HU" dirty="0"/>
          </a:p>
          <a:p>
            <a:r>
              <a:rPr lang="hu-HU" dirty="0"/>
              <a:t>75% főváros</a:t>
            </a:r>
          </a:p>
          <a:p>
            <a:endParaRPr lang="hu-HU" dirty="0"/>
          </a:p>
          <a:p>
            <a:r>
              <a:rPr lang="hu-HU" dirty="0"/>
              <a:t>50-50% felnőtt/gyerek</a:t>
            </a:r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7024B7C3-EAC1-472D-BFED-093D156E076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654424" y="3197137"/>
            <a:ext cx="9490727" cy="2965228"/>
          </a:xfrm>
          <a:prstGeom prst="rect">
            <a:avLst/>
          </a:prstGeom>
        </p:spPr>
      </p:pic>
      <p:pic>
        <p:nvPicPr>
          <p:cNvPr id="7" name="Kép 6">
            <a:extLst>
              <a:ext uri="{FF2B5EF4-FFF2-40B4-BE49-F238E27FC236}">
                <a16:creationId xmlns:a16="http://schemas.microsoft.com/office/drawing/2014/main" id="{79906602-6D75-4D49-A61E-AAEB5FA08C3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86548" y="833377"/>
            <a:ext cx="2980436" cy="1777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28993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Semmelweis Egyetem">
      <a:dk1>
        <a:srgbClr val="242F62"/>
      </a:dk1>
      <a:lt1>
        <a:sysClr val="window" lastClr="FFFFFF"/>
      </a:lt1>
      <a:dk2>
        <a:srgbClr val="242F62"/>
      </a:dk2>
      <a:lt2>
        <a:srgbClr val="E3D496"/>
      </a:lt2>
      <a:accent1>
        <a:srgbClr val="B3A16E"/>
      </a:accent1>
      <a:accent2>
        <a:srgbClr val="E3D496"/>
      </a:accent2>
      <a:accent3>
        <a:srgbClr val="B3A16E"/>
      </a:accent3>
      <a:accent4>
        <a:srgbClr val="E3D496"/>
      </a:accent4>
      <a:accent5>
        <a:srgbClr val="B3A16E"/>
      </a:accent5>
      <a:accent6>
        <a:srgbClr val="E3D496"/>
      </a:accent6>
      <a:hlink>
        <a:srgbClr val="B3A16E"/>
      </a:hlink>
      <a:folHlink>
        <a:srgbClr val="B3A16E"/>
      </a:folHlink>
    </a:clrScheme>
    <a:fontScheme name="Long reformation">
      <a:majorFont>
        <a:latin typeface="Montserrat"/>
        <a:ea typeface=""/>
        <a:cs typeface=""/>
      </a:majorFont>
      <a:minorFont>
        <a:latin typeface="Montserrat"/>
        <a:ea typeface=""/>
        <a:cs typeface="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mutató1" id="{DDB0DDBD-6287-4501-BD40-D641BDBF5C6F}" vid="{15285A77-5A02-4D46-8F1F-1AC551FF6B67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HUN_PPT_sablon_1108</Template>
  <TotalTime>656</TotalTime>
  <Words>340</Words>
  <Application>Microsoft Office PowerPoint</Application>
  <PresentationFormat>Szélesvásznú</PresentationFormat>
  <Paragraphs>78</Paragraphs>
  <Slides>12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12</vt:i4>
      </vt:variant>
    </vt:vector>
  </HeadingPairs>
  <TitlesOfParts>
    <vt:vector size="16" baseType="lpstr">
      <vt:lpstr>Arial</vt:lpstr>
      <vt:lpstr>Calibri</vt:lpstr>
      <vt:lpstr>Montserrat</vt:lpstr>
      <vt:lpstr>Office-téma</vt:lpstr>
      <vt:lpstr>PowerPoint-bemutató</vt:lpstr>
      <vt:lpstr>Fogarasi András (szakfelelős)</vt:lpstr>
      <vt:lpstr>Neurorehabilitáció mesterképzés célja</vt:lpstr>
      <vt:lpstr>Kik jelentkezhetnek?</vt:lpstr>
      <vt:lpstr>SE PAK levelező oktatás</vt:lpstr>
      <vt:lpstr>Tantárgycsoportok</vt:lpstr>
      <vt:lpstr>Tantárgyak</vt:lpstr>
      <vt:lpstr>Finanszírozás és létszám</vt:lpstr>
      <vt:lpstr>Első évfolyam számokban</vt:lpstr>
      <vt:lpstr>Felvételi folyamat és határidők</vt:lpstr>
      <vt:lpstr>PowerPoint-bemutató</vt:lpstr>
      <vt:lpstr>Tervezett tantárgyak és oktatók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Prezentáció címe</dc:title>
  <dc:creator>Pátrovics András Rodrigó</dc:creator>
  <cp:lastModifiedBy>Kendi Réka Rebeka (titkársági szakértő)</cp:lastModifiedBy>
  <cp:revision>91</cp:revision>
  <dcterms:created xsi:type="dcterms:W3CDTF">2021-11-08T12:50:52Z</dcterms:created>
  <dcterms:modified xsi:type="dcterms:W3CDTF">2024-12-13T10:28:18Z</dcterms:modified>
</cp:coreProperties>
</file>