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10_3AC02483.xml" ContentType="application/vnd.ms-powerpoint.comments+xml"/>
  <Override PartName="/ppt/comments/modernComment_115_202E9D99.xml" ContentType="application/vnd.ms-powerpoint.comments+xml"/>
  <Override PartName="/ppt/comments/modernComment_119_785EC7C5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7" r:id="rId3"/>
    <p:sldId id="281" r:id="rId4"/>
    <p:sldId id="274" r:id="rId5"/>
    <p:sldId id="276" r:id="rId6"/>
    <p:sldId id="268" r:id="rId7"/>
    <p:sldId id="278" r:id="rId8"/>
    <p:sldId id="279" r:id="rId9"/>
    <p:sldId id="280" r:id="rId10"/>
    <p:sldId id="275" r:id="rId11"/>
    <p:sldId id="271" r:id="rId12"/>
    <p:sldId id="266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D49218-CD2D-DB0D-C5B3-81F0560D1022}" name="Dr. Tenk Miklósné Dr. Zsebe Andrea (dékán)" initials="AT" userId="S::tenk.miklosne@semmelweis.hu::5c765545-fd76-48fa-8bc9-a05ebe2a91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5" autoAdjust="0"/>
    <p:restoredTop sz="95330" autoAdjust="0"/>
  </p:normalViewPr>
  <p:slideViewPr>
    <p:cSldViewPr snapToGrid="0">
      <p:cViewPr varScale="1">
        <p:scale>
          <a:sx n="106" d="100"/>
          <a:sy n="106" d="100"/>
        </p:scale>
        <p:origin x="103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modernComment_110_3AC024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D3961DC-5C62-4BB6-ACD0-6AE351D49FA7}" authorId="{22D49218-CD2D-DB0D-C5B3-81F0560D1022}" created="2024-12-09T15:39:32.67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85670787" sldId="272"/>
      <ac:spMk id="5" creationId="{00000000-0000-0000-0000-000000000000}"/>
    </ac:deMkLst>
    <p188:txBody>
      <a:bodyPr/>
      <a:lstStyle/>
      <a:p>
        <a:r>
          <a:rPr lang="hu-HU"/>
          <a:t>Csak a kar neve maradjon, kérlek, a többi intézmény a gyakorlóterületnél tud megjelenni.</a:t>
        </a:r>
      </a:p>
    </p188:txBody>
  </p188:cm>
</p188:cmLst>
</file>

<file path=ppt/comments/modernComment_115_202E9D9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412103E-1201-4FB9-BCCE-0995D6C0FE0C}" authorId="{22D49218-CD2D-DB0D-C5B3-81F0560D1022}" created="2024-12-09T15:42:02.071">
    <pc:sldMkLst xmlns:pc="http://schemas.microsoft.com/office/powerpoint/2013/main/command">
      <pc:docMk/>
      <pc:sldMk cId="539925913" sldId="277"/>
    </pc:sldMkLst>
    <p188:txBody>
      <a:bodyPr/>
      <a:lstStyle/>
      <a:p>
        <a:r>
          <a:rPr lang="hu-HU"/>
          <a:t>Első diának lehetne egy rövid szakmai önéletrajz magadról, hogy lássák hitelességed a szakfelelősi munkában. A lábjegyzetben csak a kar neve kellene legyen, a neved alatt pedig az is, hogy szakfelelős</a:t>
        </a:r>
      </a:p>
    </p188:txBody>
  </p188:cm>
</p188:cmLst>
</file>

<file path=ppt/comments/modernComment_119_785EC7C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BF412BC-2EFD-4F3B-B59F-DF5FF2DBCCF6}" authorId="{22D49218-CD2D-DB0D-C5B3-81F0560D1022}" created="2024-12-09T15:42:02.071">
    <pc:sldMkLst xmlns:pc="http://schemas.microsoft.com/office/powerpoint/2013/main/command">
      <pc:docMk/>
      <pc:sldMk cId="539925913" sldId="277"/>
    </pc:sldMkLst>
    <p188:txBody>
      <a:bodyPr/>
      <a:lstStyle/>
      <a:p>
        <a:r>
          <a:rPr lang="hu-HU"/>
          <a:t>Első diának lehetne egy rövid szakmai önéletrajz magadról, hogy lássák hitelességed a szakfelelősi munkában. A lábjegyzetben csak a kar neve kellene legyen, a neved alatt pedig az is, hogy szakfelelős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A5477-3F7E-4669-877F-CAC33A174F79}" type="datetime1">
              <a:rPr lang="hu-HU" smtClean="0"/>
              <a:t>2024. 12. 13.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6BBF8-0AC3-4F5C-9C46-904244B916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8119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7263F-A963-4716-9E0B-336AF0E39782}" type="datetime1">
              <a:rPr lang="hu-HU" smtClean="0"/>
              <a:t>2024. 12. 13.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844E-4E9E-4762-B238-A0CB0F62D7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450316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505097" y="1433572"/>
            <a:ext cx="10859589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Neurorehabilitáció mesterképzés a Semmelweis Egyetemen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97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Prof. Fogarasi András</a:t>
            </a:r>
          </a:p>
          <a:p>
            <a:r>
              <a:rPr lang="hu-HU" dirty="0"/>
              <a:t>szakfelelős</a:t>
            </a:r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37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Semmelweis Egyetem, Pető András Kar</a:t>
            </a:r>
            <a:br>
              <a:rPr lang="hu-HU" dirty="0"/>
            </a:b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5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4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3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4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683866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9823" y="77742"/>
            <a:ext cx="10515600" cy="85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Tervezett tantárgyak</a:t>
            </a:r>
            <a:endParaRPr lang="en-US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322CA424-7BB0-2332-A766-36EAFC1DC8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4" y="1332411"/>
            <a:ext cx="6211490" cy="317862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1A38270B-B214-E0F0-1939-AF504C317F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2753" y="1402079"/>
            <a:ext cx="5718443" cy="317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9823" y="77742"/>
            <a:ext cx="10515600" cy="85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Tervezett tantárgyak</a:t>
            </a:r>
            <a:endParaRPr lang="en-US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322CA424-7BB0-2332-A766-36EAFC1DC8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7703" y="1038497"/>
            <a:ext cx="9342761" cy="4781006"/>
          </a:xfrm>
          <a:prstGeom prst="rect">
            <a:avLst/>
          </a:prstGeom>
        </p:spPr>
      </p:pic>
      <p:sp>
        <p:nvSpPr>
          <p:cNvPr id="3" name="Ellipszis 2">
            <a:extLst>
              <a:ext uri="{FF2B5EF4-FFF2-40B4-BE49-F238E27FC236}">
                <a16:creationId xmlns:a16="http://schemas.microsoft.com/office/drawing/2014/main" id="{EDD6397C-BB0E-A042-AF56-4D82A4665C50}"/>
              </a:ext>
            </a:extLst>
          </p:cNvPr>
          <p:cNvSpPr/>
          <p:nvPr userDrawn="1"/>
        </p:nvSpPr>
        <p:spPr>
          <a:xfrm>
            <a:off x="363894" y="849708"/>
            <a:ext cx="7007290" cy="2154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1D91AE44-A39A-F76D-1C48-DB32C28C8DC8}"/>
              </a:ext>
            </a:extLst>
          </p:cNvPr>
          <p:cNvSpPr/>
          <p:nvPr userDrawn="1"/>
        </p:nvSpPr>
        <p:spPr>
          <a:xfrm>
            <a:off x="161729" y="2699048"/>
            <a:ext cx="9122229" cy="3459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88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9823" y="77742"/>
            <a:ext cx="10515600" cy="85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Tervezett tantárgyak</a:t>
            </a:r>
            <a:endParaRPr lang="en-US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1A38270B-B214-E0F0-1939-AF504C317F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18083" y="1105987"/>
            <a:ext cx="8695169" cy="4833259"/>
          </a:xfrm>
          <a:prstGeom prst="rect">
            <a:avLst/>
          </a:prstGeom>
        </p:spPr>
      </p:pic>
      <p:sp>
        <p:nvSpPr>
          <p:cNvPr id="3" name="Ellipszis 2">
            <a:extLst>
              <a:ext uri="{FF2B5EF4-FFF2-40B4-BE49-F238E27FC236}">
                <a16:creationId xmlns:a16="http://schemas.microsoft.com/office/drawing/2014/main" id="{F19E7038-05DF-99FF-B1BD-8CB9A62DED82}"/>
              </a:ext>
            </a:extLst>
          </p:cNvPr>
          <p:cNvSpPr/>
          <p:nvPr userDrawn="1"/>
        </p:nvSpPr>
        <p:spPr>
          <a:xfrm>
            <a:off x="363894" y="849708"/>
            <a:ext cx="7007290" cy="33024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A02FA986-6DB4-228B-717A-4F13D64B5426}"/>
              </a:ext>
            </a:extLst>
          </p:cNvPr>
          <p:cNvSpPr/>
          <p:nvPr userDrawn="1"/>
        </p:nvSpPr>
        <p:spPr>
          <a:xfrm>
            <a:off x="979714" y="3937518"/>
            <a:ext cx="8322905" cy="13156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C66C0067-6C7B-5C85-755F-6218D06DA5DA}"/>
              </a:ext>
            </a:extLst>
          </p:cNvPr>
          <p:cNvSpPr/>
          <p:nvPr userDrawn="1"/>
        </p:nvSpPr>
        <p:spPr>
          <a:xfrm>
            <a:off x="979714" y="5066522"/>
            <a:ext cx="2649894" cy="16070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2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6228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2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9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8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99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 userDrawn="1"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 userDrawn="1"/>
        </p:nvSpPr>
        <p:spPr>
          <a:xfrm>
            <a:off x="89876" y="6083745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Egyenes összekötő 15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 userDrawn="1"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Semmelweis Egyetem, Pető András Kar</a:t>
            </a:r>
            <a:br>
              <a:rPr lang="hu-HU" dirty="0"/>
            </a:br>
            <a:endParaRPr lang="hu-HU" dirty="0"/>
          </a:p>
        </p:txBody>
      </p:sp>
      <p:sp>
        <p:nvSpPr>
          <p:cNvPr id="13" name="Szöveg helye 6"/>
          <p:cNvSpPr txBox="1">
            <a:spLocks/>
          </p:cNvSpPr>
          <p:nvPr userDrawn="1"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Fogarasi András</a:t>
            </a:r>
          </a:p>
          <a:p>
            <a:r>
              <a:rPr lang="hu-HU" dirty="0"/>
              <a:t>egyetemi docens</a:t>
            </a:r>
          </a:p>
          <a:p>
            <a:r>
              <a:rPr lang="hu-HU" dirty="0"/>
              <a:t>szakfelelős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7" r:id="rId3"/>
    <p:sldLayoutId id="2147483698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071" userDrawn="1">
          <p15:clr>
            <a:srgbClr val="F26B43"/>
          </p15:clr>
        </p15:guide>
        <p15:guide id="4" pos="5609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pos="347" userDrawn="1">
          <p15:clr>
            <a:srgbClr val="F26B43"/>
          </p15:clr>
        </p15:guide>
        <p15:guide id="8" orient="horz" pos="232" userDrawn="1">
          <p15:clr>
            <a:srgbClr val="F26B43"/>
          </p15:clr>
        </p15:guide>
        <p15:guide id="9" pos="7151" userDrawn="1">
          <p15:clr>
            <a:srgbClr val="F26B43"/>
          </p15:clr>
        </p15:guide>
        <p15:guide id="10" pos="529" userDrawn="1">
          <p15:clr>
            <a:srgbClr val="F26B43"/>
          </p15:clr>
        </p15:guide>
        <p15:guide id="11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0_3AC0248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5_202E9D9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9_785EC7C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4294967295"/>
          </p:nvPr>
        </p:nvSpPr>
        <p:spPr>
          <a:xfrm>
            <a:off x="2299063" y="2824694"/>
            <a:ext cx="9144000" cy="395427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Neurorehabilitáció mesterképzés a Semmelweis Egyetemen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>
          <a:xfrm>
            <a:off x="1524000" y="3686460"/>
            <a:ext cx="9144000" cy="704850"/>
          </a:xfrm>
        </p:spPr>
        <p:txBody>
          <a:bodyPr/>
          <a:lstStyle/>
          <a:p>
            <a:r>
              <a:rPr lang="hu-HU" dirty="0"/>
              <a:t>Prof. Fogarasi András</a:t>
            </a:r>
          </a:p>
          <a:p>
            <a:r>
              <a:rPr lang="hu-HU" dirty="0"/>
              <a:t>fogarasi.andras.gyula@semmelweis.hu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>
          <a:xfrm>
            <a:off x="969450" y="4794223"/>
            <a:ext cx="9930882" cy="70485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hu-HU" dirty="0"/>
              <a:t>Semmelweis Egyetem, Pető András Kar</a:t>
            </a:r>
          </a:p>
        </p:txBody>
      </p:sp>
    </p:spTree>
    <p:extLst>
      <p:ext uri="{BB962C8B-B14F-4D97-AF65-F5344CB8AC3E}">
        <p14:creationId xmlns:p14="http://schemas.microsoft.com/office/powerpoint/2010/main" val="9856707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1325563"/>
          </a:xfrm>
        </p:spPr>
        <p:txBody>
          <a:bodyPr/>
          <a:lstStyle/>
          <a:p>
            <a:r>
              <a:rPr lang="hu-HU" dirty="0"/>
              <a:t>Felvételi folyamat és határidők</a:t>
            </a:r>
            <a:endParaRPr lang="en-GB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2AA8B95-7908-C782-DD62-4C82A52CB6CF}"/>
              </a:ext>
            </a:extLst>
          </p:cNvPr>
          <p:cNvSpPr txBox="1"/>
          <p:nvPr/>
        </p:nvSpPr>
        <p:spPr>
          <a:xfrm>
            <a:off x="325016" y="1567170"/>
            <a:ext cx="1177678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>
                <a:hlinkClick r:id="rId2"/>
              </a:rPr>
              <a:t>www.felvi.hu</a:t>
            </a:r>
            <a:r>
              <a:rPr lang="hu-HU" sz="2400" dirty="0"/>
              <a:t> jelentkezés: 2025. február 15. (CV és motivációs levél)</a:t>
            </a:r>
          </a:p>
          <a:p>
            <a:endParaRPr lang="hu-HU" sz="2400" dirty="0"/>
          </a:p>
          <a:p>
            <a:r>
              <a:rPr lang="hu-HU" sz="2400" dirty="0"/>
              <a:t>felvételi vizsga: 2025. június 23, 26, július 3.</a:t>
            </a:r>
          </a:p>
          <a:p>
            <a:r>
              <a:rPr lang="hu-HU" sz="2400" dirty="0"/>
              <a:t>		     (beszélgetés: </a:t>
            </a:r>
            <a:r>
              <a:rPr lang="hu-HU" sz="2400" b="1" dirty="0"/>
              <a:t>motiváció</a:t>
            </a:r>
            <a:r>
              <a:rPr lang="hu-HU" sz="2400" dirty="0"/>
              <a:t> és szakmai ismeretek*)</a:t>
            </a:r>
          </a:p>
          <a:p>
            <a:endParaRPr lang="hu-HU" sz="2400" dirty="0"/>
          </a:p>
          <a:p>
            <a:r>
              <a:rPr lang="hu-HU" sz="2400" dirty="0"/>
              <a:t>eredményhirdetés: 2025. július</a:t>
            </a:r>
          </a:p>
          <a:p>
            <a:endParaRPr lang="hu-HU" sz="2400" dirty="0"/>
          </a:p>
          <a:p>
            <a:r>
              <a:rPr lang="hu-HU" sz="2400" dirty="0"/>
              <a:t>Indulás: 2025. szeptembertől minimum 10 fő jelentkezése esetén</a:t>
            </a:r>
          </a:p>
          <a:p>
            <a:pPr marL="457200" indent="-457200">
              <a:buAutoNum type="arabicPeriod"/>
            </a:pPr>
            <a:endParaRPr lang="hu-HU" sz="2400" dirty="0"/>
          </a:p>
          <a:p>
            <a:pPr marL="457200" indent="-457200">
              <a:buAutoNum type="arabicPeriod"/>
            </a:pPr>
            <a:endParaRPr lang="hu-HU" sz="2400" dirty="0"/>
          </a:p>
          <a:p>
            <a:r>
              <a:rPr lang="hu-HU" sz="2000" dirty="0"/>
              <a:t>*Irodalom: Fazekas Gábor – </a:t>
            </a:r>
            <a:r>
              <a:rPr lang="hu-HU" sz="2000" dirty="0" err="1"/>
              <a:t>Klauber</a:t>
            </a:r>
            <a:r>
              <a:rPr lang="hu-HU" sz="2000" dirty="0"/>
              <a:t> András – Komoly Sámuel (szerk.): A neurorehabilitáció alapjai. Medicina, 2021.</a:t>
            </a:r>
          </a:p>
        </p:txBody>
      </p:sp>
    </p:spTree>
    <p:extLst>
      <p:ext uri="{BB962C8B-B14F-4D97-AF65-F5344CB8AC3E}">
        <p14:creationId xmlns:p14="http://schemas.microsoft.com/office/powerpoint/2010/main" val="359490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61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Tervezett tantárgyak és oktatók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69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1401928" cy="1325563"/>
          </a:xfrm>
        </p:spPr>
        <p:txBody>
          <a:bodyPr/>
          <a:lstStyle/>
          <a:p>
            <a:r>
              <a:rPr lang="hu-HU" dirty="0"/>
              <a:t>Fogarasi András (szakfelelős)</a:t>
            </a:r>
            <a:endParaRPr lang="en-GB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9DA0B44-8CFF-4EFE-6A18-91E90A3B6D76}"/>
              </a:ext>
            </a:extLst>
          </p:cNvPr>
          <p:cNvSpPr txBox="1"/>
          <p:nvPr/>
        </p:nvSpPr>
        <p:spPr>
          <a:xfrm>
            <a:off x="162507" y="1410770"/>
            <a:ext cx="118669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gyermekgyógyász, gyermekneurológus, klinikai </a:t>
            </a:r>
            <a:r>
              <a:rPr lang="hu-HU" sz="2400" dirty="0" err="1"/>
              <a:t>elektrofiziológus</a:t>
            </a:r>
            <a:endParaRPr lang="hu-HU" sz="2400" dirty="0"/>
          </a:p>
          <a:p>
            <a:r>
              <a:rPr lang="hu-HU" sz="2400" dirty="0"/>
              <a:t>gyógypedagógus</a:t>
            </a:r>
          </a:p>
          <a:p>
            <a:r>
              <a:rPr lang="hu-HU" sz="2400" dirty="0"/>
              <a:t>egészségügyi szakmenedzser</a:t>
            </a:r>
          </a:p>
          <a:p>
            <a:endParaRPr lang="hu-HU" sz="2400" dirty="0"/>
          </a:p>
          <a:p>
            <a:r>
              <a:rPr lang="hu-HU" sz="2400" dirty="0"/>
              <a:t>Bethesda Gyermekkórház főigazgató-helyettese és Neurológia oszt. vezetője</a:t>
            </a:r>
          </a:p>
          <a:p>
            <a:r>
              <a:rPr lang="hu-HU" sz="2400" dirty="0"/>
              <a:t>Semmelweis Egyetem, Pető András Kar oktatója</a:t>
            </a:r>
          </a:p>
          <a:p>
            <a:r>
              <a:rPr lang="hu-HU" sz="2400" dirty="0"/>
              <a:t>Károli Gáspár Református Egyetem Egészségtudományi kar oktatója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3992591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1401928" cy="1325563"/>
          </a:xfrm>
        </p:spPr>
        <p:txBody>
          <a:bodyPr/>
          <a:lstStyle/>
          <a:p>
            <a:r>
              <a:rPr lang="hu-HU" dirty="0"/>
              <a:t>Neurorehabilitáció mesterképzés célja</a:t>
            </a:r>
            <a:endParaRPr lang="en-GB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9DA0B44-8CFF-4EFE-6A18-91E90A3B6D76}"/>
              </a:ext>
            </a:extLst>
          </p:cNvPr>
          <p:cNvSpPr txBox="1"/>
          <p:nvPr/>
        </p:nvSpPr>
        <p:spPr>
          <a:xfrm>
            <a:off x="325015" y="1837757"/>
            <a:ext cx="1114740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b="1" dirty="0"/>
              <a:t>gyakorlati tudás a neurorehabilitációs</a:t>
            </a:r>
            <a:r>
              <a:rPr lang="hu-HU" sz="2400" dirty="0"/>
              <a:t> fekvő- és járóbeteg ellátásban</a:t>
            </a:r>
          </a:p>
          <a:p>
            <a:endParaRPr lang="hu-HU" sz="2400" dirty="0"/>
          </a:p>
          <a:p>
            <a:r>
              <a:rPr lang="hu-HU" sz="2400" b="1" dirty="0"/>
              <a:t>legújabb kutatási eredmények </a:t>
            </a:r>
            <a:r>
              <a:rPr lang="hu-HU" sz="2400" dirty="0"/>
              <a:t>átültetésére a klinikai gyakorlatba</a:t>
            </a:r>
          </a:p>
          <a:p>
            <a:endParaRPr lang="hu-HU" sz="2400" dirty="0"/>
          </a:p>
          <a:p>
            <a:r>
              <a:rPr lang="hu-HU" sz="2400" dirty="0"/>
              <a:t>új vizsgálati és terápiás módszerek </a:t>
            </a:r>
            <a:r>
              <a:rPr lang="hu-HU" sz="2400" b="1" dirty="0"/>
              <a:t>saját</a:t>
            </a:r>
            <a:r>
              <a:rPr lang="hu-HU" sz="2400" dirty="0"/>
              <a:t> </a:t>
            </a:r>
            <a:r>
              <a:rPr lang="hu-HU" sz="2400" b="1" dirty="0"/>
              <a:t>kutatómunkája</a:t>
            </a:r>
          </a:p>
          <a:p>
            <a:endParaRPr lang="hu-HU" sz="2400" dirty="0"/>
          </a:p>
          <a:p>
            <a:r>
              <a:rPr lang="hu-HU" sz="2400" dirty="0"/>
              <a:t>szakmai </a:t>
            </a:r>
            <a:r>
              <a:rPr lang="hu-HU" sz="2400" b="1" dirty="0"/>
              <a:t>vezetés</a:t>
            </a:r>
            <a:r>
              <a:rPr lang="hu-HU" sz="2400" dirty="0"/>
              <a:t>i </a:t>
            </a:r>
            <a:r>
              <a:rPr lang="hu-HU" sz="2400" dirty="0" err="1"/>
              <a:t>szkillek</a:t>
            </a:r>
            <a:r>
              <a:rPr lang="hu-HU" sz="2400" dirty="0"/>
              <a:t> fejlesztése</a:t>
            </a:r>
          </a:p>
        </p:txBody>
      </p:sp>
    </p:spTree>
    <p:extLst>
      <p:ext uri="{BB962C8B-B14F-4D97-AF65-F5344CB8AC3E}">
        <p14:creationId xmlns:p14="http://schemas.microsoft.com/office/powerpoint/2010/main" val="201947744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1325563"/>
          </a:xfrm>
        </p:spPr>
        <p:txBody>
          <a:bodyPr/>
          <a:lstStyle/>
          <a:p>
            <a:r>
              <a:rPr lang="hu-HU" dirty="0"/>
              <a:t>Kik jelentkezhetnek?</a:t>
            </a:r>
            <a:endParaRPr lang="en-GB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C3FC9B6-64AB-2FFE-98D4-E992F4F8C2B7}"/>
              </a:ext>
            </a:extLst>
          </p:cNvPr>
          <p:cNvSpPr txBox="1"/>
          <p:nvPr/>
        </p:nvSpPr>
        <p:spPr>
          <a:xfrm>
            <a:off x="325016" y="1623843"/>
            <a:ext cx="1131958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- gyógytornász-</a:t>
            </a:r>
            <a:r>
              <a:rPr lang="hu-HU" sz="2400" dirty="0" err="1"/>
              <a:t>fizioterapeuta</a:t>
            </a:r>
            <a:endParaRPr lang="hu-HU" sz="2400" dirty="0"/>
          </a:p>
          <a:p>
            <a:r>
              <a:rPr lang="hu-HU" sz="2400" dirty="0"/>
              <a:t>- </a:t>
            </a:r>
            <a:r>
              <a:rPr lang="hu-HU" sz="2400" dirty="0" err="1"/>
              <a:t>ergoterapeuta</a:t>
            </a:r>
            <a:r>
              <a:rPr lang="hu-HU" sz="2400" dirty="0"/>
              <a:t> </a:t>
            </a:r>
          </a:p>
          <a:p>
            <a:r>
              <a:rPr lang="hu-HU" sz="2400" dirty="0"/>
              <a:t>- konduktor</a:t>
            </a:r>
          </a:p>
          <a:p>
            <a:r>
              <a:rPr lang="hu-HU" sz="2400" dirty="0"/>
              <a:t>- gyógypedagógus (logopédus vagy </a:t>
            </a:r>
            <a:r>
              <a:rPr lang="hu-HU" sz="2400" dirty="0" err="1"/>
              <a:t>szomatopedagógus</a:t>
            </a:r>
            <a:r>
              <a:rPr lang="hu-HU" sz="2400" dirty="0"/>
              <a:t>) </a:t>
            </a:r>
          </a:p>
          <a:p>
            <a:r>
              <a:rPr lang="hu-HU" sz="2400" dirty="0"/>
              <a:t>- hang- beszéd- és nyelésterapeuta</a:t>
            </a:r>
          </a:p>
          <a:p>
            <a:r>
              <a:rPr lang="hu-HU" sz="2400" dirty="0"/>
              <a:t>- szociális munkás</a:t>
            </a:r>
          </a:p>
          <a:p>
            <a:r>
              <a:rPr lang="hu-HU" sz="2400" dirty="0"/>
              <a:t>- pszichológia</a:t>
            </a:r>
          </a:p>
          <a:p>
            <a:endParaRPr lang="hu-HU" sz="2400" dirty="0"/>
          </a:p>
          <a:p>
            <a:r>
              <a:rPr lang="hu-HU" sz="2400" dirty="0"/>
              <a:t>alapdiplomával rendelkezők</a:t>
            </a:r>
          </a:p>
        </p:txBody>
      </p:sp>
    </p:spTree>
    <p:extLst>
      <p:ext uri="{BB962C8B-B14F-4D97-AF65-F5344CB8AC3E}">
        <p14:creationId xmlns:p14="http://schemas.microsoft.com/office/powerpoint/2010/main" val="344597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1325563"/>
          </a:xfrm>
        </p:spPr>
        <p:txBody>
          <a:bodyPr/>
          <a:lstStyle/>
          <a:p>
            <a:r>
              <a:rPr lang="hu-HU" dirty="0"/>
              <a:t>SE PAK levelező oktatás</a:t>
            </a:r>
            <a:endParaRPr lang="en-GB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6A12F23-530D-6E9A-3D93-F07A8BCEDA74}"/>
              </a:ext>
            </a:extLst>
          </p:cNvPr>
          <p:cNvSpPr txBox="1"/>
          <p:nvPr/>
        </p:nvSpPr>
        <p:spPr>
          <a:xfrm>
            <a:off x="325016" y="1837757"/>
            <a:ext cx="1091837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4 félév - 120 kredit</a:t>
            </a:r>
          </a:p>
          <a:p>
            <a:r>
              <a:rPr lang="hu-HU" sz="2400" dirty="0"/>
              <a:t>1-3. félév: előadások és szakmai gyakorlatok*</a:t>
            </a:r>
          </a:p>
          <a:p>
            <a:r>
              <a:rPr lang="hu-HU" sz="2400" dirty="0"/>
              <a:t>4. félév: szakmai gyakorlatok* és szakdolgozatírás</a:t>
            </a:r>
          </a:p>
          <a:p>
            <a:endParaRPr lang="hu-HU" sz="2400" dirty="0"/>
          </a:p>
          <a:p>
            <a:r>
              <a:rPr lang="hu-HU" sz="2400" dirty="0"/>
              <a:t>félévenként 6-10 péntek-szombati oktatás </a:t>
            </a:r>
            <a:r>
              <a:rPr lang="hu-HU" sz="2400" dirty="0">
                <a:solidFill>
                  <a:schemeClr val="tx1">
                    <a:lumMod val="75000"/>
                  </a:schemeClr>
                </a:solidFill>
              </a:rPr>
              <a:t>(80%-os részvétel kötelező)</a:t>
            </a:r>
          </a:p>
          <a:p>
            <a:endParaRPr lang="hu-HU" sz="2400" dirty="0"/>
          </a:p>
          <a:p>
            <a:endParaRPr lang="hu-HU" sz="2400" dirty="0"/>
          </a:p>
          <a:p>
            <a:r>
              <a:rPr lang="hu-HU" sz="2000" dirty="0"/>
              <a:t>*OORI, Bethesda,…, saját munkahely egyéni elbírálás alapján</a:t>
            </a:r>
          </a:p>
        </p:txBody>
      </p:sp>
    </p:spTree>
    <p:extLst>
      <p:ext uri="{BB962C8B-B14F-4D97-AF65-F5344CB8AC3E}">
        <p14:creationId xmlns:p14="http://schemas.microsoft.com/office/powerpoint/2010/main" val="18244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1006473"/>
          </a:xfrm>
        </p:spPr>
        <p:txBody>
          <a:bodyPr/>
          <a:lstStyle/>
          <a:p>
            <a:r>
              <a:rPr lang="hu-HU" dirty="0"/>
              <a:t>Tantárgycsoportok</a:t>
            </a:r>
            <a:endParaRPr lang="en-GB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D6BBE3FC-90A4-F898-8916-E3EAE2D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273" y="1091680"/>
            <a:ext cx="9777233" cy="4935895"/>
          </a:xfrm>
          <a:prstGeom prst="rect">
            <a:avLst/>
          </a:prstGeom>
        </p:spPr>
      </p:pic>
      <p:sp>
        <p:nvSpPr>
          <p:cNvPr id="11" name="Ellipszis 10">
            <a:extLst>
              <a:ext uri="{FF2B5EF4-FFF2-40B4-BE49-F238E27FC236}">
                <a16:creationId xmlns:a16="http://schemas.microsoft.com/office/drawing/2014/main" id="{9819AF9C-5B8C-B7D9-0E20-203EC55AC2EA}"/>
              </a:ext>
            </a:extLst>
          </p:cNvPr>
          <p:cNvSpPr/>
          <p:nvPr/>
        </p:nvSpPr>
        <p:spPr>
          <a:xfrm>
            <a:off x="82420" y="989045"/>
            <a:ext cx="2950029" cy="6064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C9B62C66-FB15-F20D-1655-CF2311B6F6B2}"/>
              </a:ext>
            </a:extLst>
          </p:cNvPr>
          <p:cNvSpPr/>
          <p:nvPr/>
        </p:nvSpPr>
        <p:spPr>
          <a:xfrm>
            <a:off x="82420" y="2925144"/>
            <a:ext cx="3537858" cy="6064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1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894507"/>
          </a:xfrm>
        </p:spPr>
        <p:txBody>
          <a:bodyPr/>
          <a:lstStyle/>
          <a:p>
            <a:r>
              <a:rPr lang="hu-HU" dirty="0"/>
              <a:t>Tantárgyak</a:t>
            </a:r>
            <a:endParaRPr lang="en-GB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D6BBE3FC-90A4-F898-8916-E3EAE2D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974" y="793102"/>
            <a:ext cx="8887029" cy="5122506"/>
          </a:xfrm>
          <a:prstGeom prst="rect">
            <a:avLst/>
          </a:prstGeom>
        </p:spPr>
      </p:pic>
      <p:sp>
        <p:nvSpPr>
          <p:cNvPr id="3" name="Ellipszis 2">
            <a:extLst>
              <a:ext uri="{FF2B5EF4-FFF2-40B4-BE49-F238E27FC236}">
                <a16:creationId xmlns:a16="http://schemas.microsoft.com/office/drawing/2014/main" id="{FDD0B80C-A4F8-71DD-D72B-DBC75CA0E2A5}"/>
              </a:ext>
            </a:extLst>
          </p:cNvPr>
          <p:cNvSpPr/>
          <p:nvPr/>
        </p:nvSpPr>
        <p:spPr>
          <a:xfrm>
            <a:off x="83974" y="676469"/>
            <a:ext cx="3601906" cy="6064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0263CFED-27FF-69F6-4A87-A07D4D418781}"/>
              </a:ext>
            </a:extLst>
          </p:cNvPr>
          <p:cNvSpPr/>
          <p:nvPr/>
        </p:nvSpPr>
        <p:spPr>
          <a:xfrm>
            <a:off x="-34143" y="3696108"/>
            <a:ext cx="3437219" cy="6064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9BB15572-C031-CF3F-0D5E-B25ED72F6325}"/>
              </a:ext>
            </a:extLst>
          </p:cNvPr>
          <p:cNvSpPr/>
          <p:nvPr/>
        </p:nvSpPr>
        <p:spPr>
          <a:xfrm>
            <a:off x="-181947" y="4736841"/>
            <a:ext cx="1850491" cy="6064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6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1325563"/>
          </a:xfrm>
        </p:spPr>
        <p:txBody>
          <a:bodyPr/>
          <a:lstStyle/>
          <a:p>
            <a:r>
              <a:rPr lang="hu-HU" dirty="0"/>
              <a:t>Finanszírozás és létszám</a:t>
            </a:r>
            <a:endParaRPr lang="en-GB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2AA8B95-7908-C782-DD62-4C82A52CB6CF}"/>
              </a:ext>
            </a:extLst>
          </p:cNvPr>
          <p:cNvSpPr txBox="1"/>
          <p:nvPr/>
        </p:nvSpPr>
        <p:spPr>
          <a:xfrm>
            <a:off x="325016" y="1837757"/>
            <a:ext cx="89038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még fel nem használt államilag támogatott félévek</a:t>
            </a:r>
          </a:p>
          <a:p>
            <a:endParaRPr lang="hu-HU" sz="2400" dirty="0"/>
          </a:p>
          <a:p>
            <a:r>
              <a:rPr lang="hu-HU" sz="2400" dirty="0"/>
              <a:t>vagy önköltség: 450.000 Ft/félév</a:t>
            </a:r>
          </a:p>
          <a:p>
            <a:endParaRPr lang="hu-HU" sz="2400" dirty="0"/>
          </a:p>
          <a:p>
            <a:r>
              <a:rPr lang="hu-HU" sz="2400" dirty="0"/>
              <a:t>Min. létszám: 10 fő</a:t>
            </a:r>
          </a:p>
          <a:p>
            <a:r>
              <a:rPr lang="hu-HU" sz="2400" dirty="0"/>
              <a:t>Max. létszám: 40 fő</a:t>
            </a:r>
          </a:p>
        </p:txBody>
      </p:sp>
    </p:spTree>
    <p:extLst>
      <p:ext uri="{BB962C8B-B14F-4D97-AF65-F5344CB8AC3E}">
        <p14:creationId xmlns:p14="http://schemas.microsoft.com/office/powerpoint/2010/main" val="229078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016" y="85207"/>
            <a:ext cx="10515600" cy="920613"/>
          </a:xfrm>
        </p:spPr>
        <p:txBody>
          <a:bodyPr/>
          <a:lstStyle/>
          <a:p>
            <a:r>
              <a:rPr lang="hu-HU" dirty="0"/>
              <a:t>Első évfolyam </a:t>
            </a:r>
            <a:r>
              <a:rPr lang="hu-HU" dirty="0">
                <a:solidFill>
                  <a:schemeClr val="tx1">
                    <a:lumMod val="75000"/>
                  </a:schemeClr>
                </a:solidFill>
              </a:rPr>
              <a:t>számokban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2AA8B95-7908-C782-DD62-4C82A52CB6CF}"/>
              </a:ext>
            </a:extLst>
          </p:cNvPr>
          <p:cNvSpPr txBox="1"/>
          <p:nvPr/>
        </p:nvSpPr>
        <p:spPr>
          <a:xfrm>
            <a:off x="46849" y="1083155"/>
            <a:ext cx="6049151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tx1">
                    <a:lumMod val="75000"/>
                  </a:schemeClr>
                </a:solidFill>
              </a:rPr>
              <a:t>150 fő jelentkező</a:t>
            </a:r>
          </a:p>
          <a:p>
            <a:r>
              <a:rPr lang="hu-HU" sz="2000" dirty="0">
                <a:solidFill>
                  <a:schemeClr val="tx1">
                    <a:lumMod val="75000"/>
                  </a:schemeClr>
                </a:solidFill>
              </a:rPr>
              <a:t>110 érvényes (CV és motivációs levél)</a:t>
            </a:r>
          </a:p>
          <a:p>
            <a:r>
              <a:rPr lang="hu-HU" sz="2000" dirty="0">
                <a:solidFill>
                  <a:schemeClr val="tx1">
                    <a:lumMod val="75000"/>
                  </a:schemeClr>
                </a:solidFill>
              </a:rPr>
              <a:t>40 fő felvételt nyert </a:t>
            </a:r>
            <a:r>
              <a:rPr lang="hu-HU" sz="1600" dirty="0">
                <a:solidFill>
                  <a:schemeClr val="tx1">
                    <a:lumMod val="75000"/>
                  </a:schemeClr>
                </a:solidFill>
              </a:rPr>
              <a:t>(ebből 8 önköltséges)</a:t>
            </a:r>
            <a:endParaRPr lang="hu-HU" sz="20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hu-HU" sz="2000" dirty="0">
                <a:solidFill>
                  <a:schemeClr val="tx1">
                    <a:lumMod val="75000"/>
                  </a:schemeClr>
                </a:solidFill>
              </a:rPr>
              <a:t>36 fő beiratkozott</a:t>
            </a:r>
            <a:r>
              <a:rPr lang="hu-HU" sz="1600" dirty="0">
                <a:solidFill>
                  <a:schemeClr val="tx1">
                    <a:lumMod val="75000"/>
                  </a:schemeClr>
                </a:solidFill>
              </a:rPr>
              <a:t> (4/8 önköltséges nem)</a:t>
            </a:r>
            <a:endParaRPr lang="hu-HU" sz="20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hu-HU" sz="2000" dirty="0">
                <a:solidFill>
                  <a:schemeClr val="tx1">
                    <a:lumMod val="75000"/>
                  </a:schemeClr>
                </a:solidFill>
              </a:rPr>
              <a:t>3 fő lemorzsolódott</a:t>
            </a:r>
          </a:p>
          <a:p>
            <a:endParaRPr lang="hu-HU" sz="2000" dirty="0"/>
          </a:p>
          <a:p>
            <a:r>
              <a:rPr lang="hu-HU" dirty="0"/>
              <a:t>50% gyógytornász</a:t>
            </a:r>
          </a:p>
          <a:p>
            <a:r>
              <a:rPr lang="hu-HU" dirty="0"/>
              <a:t>25% konduktor</a:t>
            </a:r>
          </a:p>
          <a:p>
            <a:r>
              <a:rPr lang="hu-HU" dirty="0" err="1"/>
              <a:t>gyógyped</a:t>
            </a:r>
            <a:r>
              <a:rPr lang="hu-HU" dirty="0"/>
              <a:t>.</a:t>
            </a:r>
          </a:p>
          <a:p>
            <a:r>
              <a:rPr lang="hu-HU" dirty="0" err="1"/>
              <a:t>HBNyT</a:t>
            </a:r>
            <a:endParaRPr lang="hu-HU" dirty="0"/>
          </a:p>
          <a:p>
            <a:r>
              <a:rPr lang="hu-HU" dirty="0" err="1"/>
              <a:t>szoc.munk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75% főváros</a:t>
            </a:r>
          </a:p>
          <a:p>
            <a:endParaRPr lang="hu-HU" dirty="0"/>
          </a:p>
          <a:p>
            <a:r>
              <a:rPr lang="hu-HU" dirty="0"/>
              <a:t>50-50% felnőtt/gyerek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024B7C3-EAC1-472D-BFED-093D156E07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4424" y="3197137"/>
            <a:ext cx="9490727" cy="2965228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79906602-6D75-4D49-A61E-AAEB5FA08C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86548" y="833377"/>
            <a:ext cx="2980436" cy="177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9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DDB0DDBD-6287-4501-BD40-D641BDBF5C6F}" vid="{15285A77-5A02-4D46-8F1F-1AC551FF6B6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HUN_PPT_sablon_1108</Template>
  <TotalTime>656</TotalTime>
  <Words>340</Words>
  <Application>Microsoft Office PowerPoint</Application>
  <PresentationFormat>Szélesvásznú</PresentationFormat>
  <Paragraphs>78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Montserrat</vt:lpstr>
      <vt:lpstr>Office-téma</vt:lpstr>
      <vt:lpstr>PowerPoint-bemutató</vt:lpstr>
      <vt:lpstr>Fogarasi András (szakfelelős)</vt:lpstr>
      <vt:lpstr>Neurorehabilitáció mesterképzés célja</vt:lpstr>
      <vt:lpstr>Kik jelentkezhetnek?</vt:lpstr>
      <vt:lpstr>SE PAK levelező oktatás</vt:lpstr>
      <vt:lpstr>Tantárgycsoportok</vt:lpstr>
      <vt:lpstr>Tantárgyak</vt:lpstr>
      <vt:lpstr>Finanszírozás és létszám</vt:lpstr>
      <vt:lpstr>Első évfolyam számokban</vt:lpstr>
      <vt:lpstr>Felvételi folyamat és határidők</vt:lpstr>
      <vt:lpstr>PowerPoint-bemutató</vt:lpstr>
      <vt:lpstr>Tervezett tantárgyak és oktatók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</dc:title>
  <dc:creator>Pátrovics András Rodrigó</dc:creator>
  <cp:lastModifiedBy>Kendi Réka Rebeka (titkársági szakértő)</cp:lastModifiedBy>
  <cp:revision>91</cp:revision>
  <dcterms:created xsi:type="dcterms:W3CDTF">2021-11-08T12:50:52Z</dcterms:created>
  <dcterms:modified xsi:type="dcterms:W3CDTF">2024-12-13T10:28:18Z</dcterms:modified>
</cp:coreProperties>
</file>