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</p:sldMasterIdLst>
  <p:notesMasterIdLst>
    <p:notesMasterId r:id="rId66"/>
  </p:notesMasterIdLst>
  <p:sldIdLst>
    <p:sldId id="535" r:id="rId3"/>
    <p:sldId id="688" r:id="rId4"/>
    <p:sldId id="689" r:id="rId5"/>
    <p:sldId id="1059" r:id="rId6"/>
    <p:sldId id="1060" r:id="rId7"/>
    <p:sldId id="1070" r:id="rId8"/>
    <p:sldId id="907" r:id="rId9"/>
    <p:sldId id="1032" r:id="rId10"/>
    <p:sldId id="1033" r:id="rId11"/>
    <p:sldId id="1034" r:id="rId12"/>
    <p:sldId id="1035" r:id="rId13"/>
    <p:sldId id="1037" r:id="rId14"/>
    <p:sldId id="1038" r:id="rId15"/>
    <p:sldId id="1045" r:id="rId16"/>
    <p:sldId id="1046" r:id="rId17"/>
    <p:sldId id="1048" r:id="rId18"/>
    <p:sldId id="1049" r:id="rId19"/>
    <p:sldId id="909" r:id="rId20"/>
    <p:sldId id="955" r:id="rId21"/>
    <p:sldId id="1050" r:id="rId22"/>
    <p:sldId id="959" r:id="rId23"/>
    <p:sldId id="961" r:id="rId24"/>
    <p:sldId id="962" r:id="rId25"/>
    <p:sldId id="1051" r:id="rId26"/>
    <p:sldId id="1052" r:id="rId27"/>
    <p:sldId id="1053" r:id="rId28"/>
    <p:sldId id="1054" r:id="rId29"/>
    <p:sldId id="1055" r:id="rId30"/>
    <p:sldId id="1056" r:id="rId31"/>
    <p:sldId id="1057" r:id="rId32"/>
    <p:sldId id="1058" r:id="rId33"/>
    <p:sldId id="964" r:id="rId34"/>
    <p:sldId id="991" r:id="rId35"/>
    <p:sldId id="993" r:id="rId36"/>
    <p:sldId id="1008" r:id="rId37"/>
    <p:sldId id="994" r:id="rId38"/>
    <p:sldId id="965" r:id="rId39"/>
    <p:sldId id="966" r:id="rId40"/>
    <p:sldId id="967" r:id="rId41"/>
    <p:sldId id="968" r:id="rId42"/>
    <p:sldId id="969" r:id="rId43"/>
    <p:sldId id="970" r:id="rId44"/>
    <p:sldId id="971" r:id="rId45"/>
    <p:sldId id="1067" r:id="rId46"/>
    <p:sldId id="1068" r:id="rId47"/>
    <p:sldId id="972" r:id="rId48"/>
    <p:sldId id="975" r:id="rId49"/>
    <p:sldId id="976" r:id="rId50"/>
    <p:sldId id="978" r:id="rId51"/>
    <p:sldId id="979" r:id="rId52"/>
    <p:sldId id="980" r:id="rId53"/>
    <p:sldId id="1061" r:id="rId54"/>
    <p:sldId id="1062" r:id="rId55"/>
    <p:sldId id="1063" r:id="rId56"/>
    <p:sldId id="1064" r:id="rId57"/>
    <p:sldId id="1065" r:id="rId58"/>
    <p:sldId id="983" r:id="rId59"/>
    <p:sldId id="984" r:id="rId60"/>
    <p:sldId id="985" r:id="rId61"/>
    <p:sldId id="986" r:id="rId62"/>
    <p:sldId id="989" r:id="rId63"/>
    <p:sldId id="1066" r:id="rId64"/>
    <p:sldId id="1069" r:id="rId6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D4881-F92C-4112-9309-E1AD969B5B87}" type="datetimeFigureOut">
              <a:rPr lang="hu-HU" smtClean="0"/>
              <a:t>2020.11.16.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78509-9F7F-4910-AAC6-0A8C233D37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606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10EE6E18-DDDA-40AC-BBBE-C04474B42CAF}" type="slidenum">
              <a:rPr lang="hu-HU" altLang="hu-HU" sz="1200" b="0" smtClean="0"/>
              <a:pPr eaLnBrk="1" hangingPunct="1"/>
              <a:t>16</a:t>
            </a:fld>
            <a:endParaRPr lang="hu-HU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val="423728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Anamnézis!!!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5740-8553-4AB6-ABC0-25E8BCDB6DC3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42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0C5A2C7F-112A-4044-BF80-908DFD149C04}" type="slidenum">
              <a:rPr lang="hu-HU" altLang="hu-HU" sz="1200" b="0" smtClean="0"/>
              <a:pPr eaLnBrk="1" hangingPunct="1"/>
              <a:t>22</a:t>
            </a:fld>
            <a:endParaRPr lang="hu-HU" altLang="hu-HU" sz="1200" b="0" smtClean="0"/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62" y="4342661"/>
            <a:ext cx="5030077" cy="41133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hu-HU" smtClean="0"/>
          </a:p>
        </p:txBody>
      </p:sp>
      <p:sp>
        <p:nvSpPr>
          <p:cNvPr id="13926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1991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F02850BE-FAA8-4F70-9471-97482EC8FE6F}" type="slidenum">
              <a:rPr lang="hu-HU" altLang="hu-HU" sz="1200" b="0" smtClean="0"/>
              <a:pPr eaLnBrk="1" hangingPunct="1"/>
              <a:t>23</a:t>
            </a:fld>
            <a:endParaRPr lang="hu-HU" altLang="hu-HU" sz="1200" b="0" smtClean="0"/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62" y="4342661"/>
            <a:ext cx="5030077" cy="41133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hu-HU" smtClean="0"/>
          </a:p>
        </p:txBody>
      </p:sp>
      <p:sp>
        <p:nvSpPr>
          <p:cNvPr id="14029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95332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5947E60C-BF85-459C-8101-D7C0258711EE}" type="slidenum">
              <a:rPr lang="hu-HU" altLang="hu-HU" sz="1200" b="0" smtClean="0"/>
              <a:pPr eaLnBrk="1" hangingPunct="1"/>
              <a:t>32</a:t>
            </a:fld>
            <a:endParaRPr lang="hu-HU" altLang="hu-HU" sz="1200" b="0" smtClean="0"/>
          </a:p>
        </p:txBody>
      </p:sp>
      <p:sp>
        <p:nvSpPr>
          <p:cNvPr id="141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62" y="4342661"/>
            <a:ext cx="5030077" cy="41133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hu-HU" smtClean="0"/>
          </a:p>
        </p:txBody>
      </p:sp>
      <p:sp>
        <p:nvSpPr>
          <p:cNvPr id="14131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48865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4D557-40DE-41C0-9032-1A1B02B435FF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14428"/>
      </p:ext>
    </p:extLst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0362C-6628-4735-942F-746F9AB2345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5381"/>
      </p:ext>
    </p:extLst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B8AA-BFE8-4C20-AE08-ED69ACA67B8B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07127"/>
      </p:ext>
    </p:extLst>
  </p:cSld>
  <p:clrMapOvr>
    <a:masterClrMapping/>
  </p:clrMapOvr>
  <p:transition spd="slow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D7257-1B3D-4F16-A147-E732E14106B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38744"/>
      </p:ext>
    </p:extLst>
  </p:cSld>
  <p:clrMapOvr>
    <a:masterClrMapping/>
  </p:clrMapOvr>
  <p:transition spd="slow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2DF98-EB83-48BA-A206-9916A3F4297F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96876"/>
      </p:ext>
    </p:extLst>
  </p:cSld>
  <p:clrMapOvr>
    <a:masterClrMapping/>
  </p:clrMapOvr>
  <p:transition spd="slow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6FCCB-826D-4356-A3CB-F25B856B1DF0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33912"/>
      </p:ext>
    </p:extLst>
  </p:cSld>
  <p:clrMapOvr>
    <a:masterClrMapping/>
  </p:clrMapOvr>
  <p:transition spd="slow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Cím, szöveg és 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Médiafájl helye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6228B-9AAB-4778-AD4F-D544F341E99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45295"/>
      </p:ext>
    </p:extLst>
  </p:cSld>
  <p:clrMapOvr>
    <a:masterClrMapping/>
  </p:clrMapOvr>
  <p:transition spd="slow"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8D69-A16F-4BAE-B05B-D8C09CCB729A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57270"/>
      </p:ext>
    </p:extLst>
  </p:cSld>
  <p:clrMapOvr>
    <a:masterClrMapping/>
  </p:clrMapOvr>
  <p:transition spd="slow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7686-425B-4F55-B9FE-6A949E6924E3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CAE5B-99D3-469B-9A91-69CFDD89D9F4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7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BD8AA-ABCC-4C3A-B7F1-602AD42C964A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E75F9-0AF4-409F-9054-53A46990D860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87072"/>
      </p:ext>
    </p:extLst>
  </p:cSld>
  <p:clrMapOvr>
    <a:masterClrMapping/>
  </p:clrMapOvr>
  <p:transition spd="slow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5806D-96DD-43E9-B65F-0EC1C0866DCF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4A80E-10CB-4C63-BB8F-70D17936E2ED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2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13AF3-1946-4967-96A0-7D35C4B0EFD3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8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A6597-1CC8-452F-B70B-AF5F6E413863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0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0E596-6BE4-4E23-8C24-C29DF50CA6EB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82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871A5-76A9-4D31-B490-1CFB634A323C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63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C927B-451A-4B7E-A0A7-1DE6D421048F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4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76C35-F572-42FE-A597-2AC7C4E19C34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55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7A7B50-572E-474B-BB72-37850A83F2C9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1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6DDB5D-96F5-47F0-80FB-7FB77AEBDCED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2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5DD83-CBA1-4233-BBCF-FB4701943D40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37079"/>
      </p:ext>
    </p:extLst>
  </p:cSld>
  <p:clrMapOvr>
    <a:masterClrMapping/>
  </p:clrMapOvr>
  <p:transition spd="slow"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E180C8-CB2F-48DB-B9EA-04EA7BA18518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7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450618E-8119-4D14-BCA2-294104935EEF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3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Cím, szöveg és 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Médiafájl helye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A1978F9-907B-4495-8C33-7C1D1A514978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3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333F9B-0744-43F3-86C7-7DAB0FFE8ED1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1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79523F-B391-4FAE-86FB-FFB02FDCDB17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43663"/>
      </p:ext>
    </p:extLst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F0D38-63E4-4C9D-8219-CC59FA18FF7A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25712"/>
      </p:ext>
    </p:extLst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56C6D-567E-44D9-8AF7-B29AFFC6684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8495"/>
      </p:ext>
    </p:extLst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F1F1F-7DD4-4D32-AAB2-163D031721F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63472"/>
      </p:ext>
    </p:extLst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68AAE-F34B-4512-9BFD-A68369D2ADC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80383"/>
      </p:ext>
    </p:extLst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FF46-A68C-4DB0-AAA0-E51D811ECC4F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96429"/>
      </p:ext>
    </p:extLst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6B4A-562C-480F-8EF5-86183D09C5DD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5285"/>
      </p:ext>
    </p:extLst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910A-5737-4F9F-AEB2-461B0241C061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09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63" r:id="rId16"/>
  </p:sldLayoutIdLst>
  <p:transition spd="slow"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0142DE-ACDE-46D7-85E8-68DF99E6CE61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err="1" smtClean="0">
                <a:solidFill>
                  <a:srgbClr val="FFFF00"/>
                </a:solidFill>
              </a:rPr>
              <a:t>OrÁLIS</a:t>
            </a:r>
            <a:r>
              <a:rPr lang="hu-HU" altLang="hu-HU" dirty="0" smtClean="0">
                <a:solidFill>
                  <a:srgbClr val="FFFF00"/>
                </a:solidFill>
              </a:rPr>
              <a:t> </a:t>
            </a:r>
            <a:r>
              <a:rPr lang="hu-HU" altLang="hu-HU" dirty="0" err="1" smtClean="0">
                <a:solidFill>
                  <a:srgbClr val="FFFF00"/>
                </a:solidFill>
              </a:rPr>
              <a:t>MediCinA</a:t>
            </a:r>
            <a:r>
              <a:rPr lang="hu-HU" altLang="hu-HU" dirty="0">
                <a:solidFill>
                  <a:srgbClr val="FFFF00"/>
                </a:solidFill>
              </a:rPr>
              <a:t/>
            </a:r>
            <a:br>
              <a:rPr lang="hu-HU" altLang="hu-HU" dirty="0">
                <a:solidFill>
                  <a:srgbClr val="FFFF00"/>
                </a:solidFill>
              </a:rPr>
            </a:br>
            <a:r>
              <a:rPr lang="hu-HU" altLang="hu-HU" dirty="0">
                <a:solidFill>
                  <a:srgbClr val="FFFF00"/>
                </a:solidFill>
              </a:rPr>
              <a:t>Dr. </a:t>
            </a:r>
            <a:r>
              <a:rPr lang="hu-HU" altLang="hu-HU" dirty="0" err="1">
                <a:solidFill>
                  <a:srgbClr val="FFFF00"/>
                </a:solidFill>
              </a:rPr>
              <a:t>Mensch</a:t>
            </a:r>
            <a:r>
              <a:rPr lang="hu-HU" altLang="hu-HU" dirty="0">
                <a:solidFill>
                  <a:srgbClr val="FFFF00"/>
                </a:solidFill>
              </a:rPr>
              <a:t> </a:t>
            </a:r>
            <a:r>
              <a:rPr lang="hu-HU" altLang="hu-HU" dirty="0" smtClean="0">
                <a:solidFill>
                  <a:srgbClr val="FFFF00"/>
                </a:solidFill>
              </a:rPr>
              <a:t>Károly </a:t>
            </a:r>
            <a:r>
              <a:rPr lang="hu-HU" altLang="hu-HU" dirty="0" err="1" smtClean="0">
                <a:solidFill>
                  <a:srgbClr val="FFFF00"/>
                </a:solidFill>
              </a:rPr>
              <a:t>Ph.d</a:t>
            </a:r>
            <a:r>
              <a:rPr lang="hu-HU" altLang="hu-HU" dirty="0">
                <a:solidFill>
                  <a:srgbClr val="FFFF00"/>
                </a:solidFill>
              </a:rPr>
              <a:t/>
            </a:r>
            <a:br>
              <a:rPr lang="hu-HU" altLang="hu-HU" dirty="0">
                <a:solidFill>
                  <a:srgbClr val="FFFF00"/>
                </a:solidFill>
              </a:rPr>
            </a:br>
            <a:r>
              <a:rPr lang="hu-HU" altLang="hu-HU" dirty="0" smtClean="0">
                <a:solidFill>
                  <a:srgbClr val="FFFF00"/>
                </a:solidFill>
              </a:rPr>
              <a:t>2020.</a:t>
            </a:r>
            <a:r>
              <a:rPr lang="hu-HU" altLang="hu-HU" dirty="0">
                <a:solidFill>
                  <a:srgbClr val="FFFF00"/>
                </a:solidFill>
              </a:rPr>
              <a:t/>
            </a:r>
            <a:br>
              <a:rPr lang="hu-HU" altLang="hu-HU" dirty="0">
                <a:solidFill>
                  <a:srgbClr val="FFFF00"/>
                </a:solidFill>
              </a:rPr>
            </a:b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265" y="2132856"/>
            <a:ext cx="9036496" cy="1500187"/>
          </a:xfrm>
        </p:spPr>
        <p:txBody>
          <a:bodyPr/>
          <a:lstStyle/>
          <a:p>
            <a:pPr algn="ctr"/>
            <a:r>
              <a:rPr lang="hu-HU" sz="3600" b="1" u="sng" dirty="0">
                <a:solidFill>
                  <a:srgbClr val="FFFF00"/>
                </a:solidFill>
              </a:rPr>
              <a:t>Szájüregi </a:t>
            </a:r>
            <a:r>
              <a:rPr lang="hu-HU" sz="3600" b="1" u="sng" dirty="0" err="1">
                <a:solidFill>
                  <a:srgbClr val="FFFF00"/>
                </a:solidFill>
              </a:rPr>
              <a:t>praecancerosisok</a:t>
            </a:r>
            <a:r>
              <a:rPr lang="hu-HU" sz="3600" b="1" u="sng" dirty="0">
                <a:solidFill>
                  <a:srgbClr val="FFFF00"/>
                </a:solidFill>
              </a:rPr>
              <a:t> és jelentőségük. Piros és fehér elváltozások differenciáldiagnosztikája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33988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 eaLnBrk="1" hangingPunct="1">
              <a:defRPr/>
            </a:pPr>
            <a:r>
              <a:rPr lang="hu-HU" b="1" dirty="0">
                <a:solidFill>
                  <a:srgbClr val="FFFF00"/>
                </a:solidFill>
              </a:rPr>
              <a:t>Dohányzás</a:t>
            </a:r>
            <a:br>
              <a:rPr lang="hu-HU" b="1" dirty="0">
                <a:solidFill>
                  <a:srgbClr val="FFFF00"/>
                </a:solidFill>
              </a:rPr>
            </a:br>
            <a:r>
              <a:rPr lang="hu-HU" b="1" dirty="0">
                <a:solidFill>
                  <a:srgbClr val="FFFF00"/>
                </a:solidFill>
              </a:rPr>
              <a:t>(mint legalizált kábítószer)</a:t>
            </a:r>
            <a:endParaRPr lang="hu-HU" sz="2000" b="1" dirty="0" smtClean="0">
              <a:solidFill>
                <a:srgbClr val="FFFF00"/>
              </a:solidFill>
              <a:cs typeface="+mj-cs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dirty="0">
                <a:solidFill>
                  <a:srgbClr val="FFFF00"/>
                </a:solidFill>
              </a:rPr>
              <a:t>Forró, irritáló és </a:t>
            </a:r>
            <a:r>
              <a:rPr lang="hu-HU" sz="2800" dirty="0" err="1">
                <a:solidFill>
                  <a:srgbClr val="FFFF00"/>
                </a:solidFill>
              </a:rPr>
              <a:t>carcinogén</a:t>
            </a:r>
            <a:r>
              <a:rPr lang="hu-HU" sz="2800" dirty="0">
                <a:solidFill>
                  <a:srgbClr val="FFFF00"/>
                </a:solidFill>
              </a:rPr>
              <a:t> anyagokat tartalmazó füst.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>
                <a:solidFill>
                  <a:srgbClr val="FFFF00"/>
                </a:solidFill>
              </a:rPr>
              <a:t>Az ajkaktól a az </a:t>
            </a:r>
            <a:r>
              <a:rPr lang="hu-HU" sz="2800" dirty="0" err="1">
                <a:solidFill>
                  <a:srgbClr val="FFFF00"/>
                </a:solidFill>
              </a:rPr>
              <a:t>alveolusokig</a:t>
            </a:r>
            <a:r>
              <a:rPr lang="hu-HU" sz="2800" dirty="0">
                <a:solidFill>
                  <a:srgbClr val="FFFF00"/>
                </a:solidFill>
              </a:rPr>
              <a:t> károsítja a légutak hámját, bénítja a csillószőröket, fokozza a nyákképződést, de a kátrány kiürülését gátolja.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>
                <a:solidFill>
                  <a:srgbClr val="FFFF00"/>
                </a:solidFill>
              </a:rPr>
              <a:t>A felszívódó méreganyagok károsítják a májat és a vesét, de a szervezet minden szövetét átitatva növelik a szervezet karcinogén terhelését.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>
                <a:solidFill>
                  <a:srgbClr val="FFFF00"/>
                </a:solidFill>
              </a:rPr>
              <a:t>A szájüregben csökkenti a </a:t>
            </a:r>
            <a:r>
              <a:rPr lang="hu-HU" sz="2800" dirty="0" err="1">
                <a:solidFill>
                  <a:srgbClr val="FFFF00"/>
                </a:solidFill>
              </a:rPr>
              <a:t>parodontium</a:t>
            </a:r>
            <a:r>
              <a:rPr lang="hu-HU" sz="2800" dirty="0">
                <a:solidFill>
                  <a:srgbClr val="FFFF00"/>
                </a:solidFill>
              </a:rPr>
              <a:t> védekező képességét, elszínezi a fogakat és a nyálkahártyát, csökkenti a higiéniai szintet és szájszagot okoz.</a:t>
            </a:r>
          </a:p>
        </p:txBody>
      </p:sp>
    </p:spTree>
    <p:extLst>
      <p:ext uri="{BB962C8B-B14F-4D97-AF65-F5344CB8AC3E}">
        <p14:creationId xmlns:p14="http://schemas.microsoft.com/office/powerpoint/2010/main" val="298115729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>
              <a:defRPr/>
            </a:pPr>
            <a:r>
              <a:rPr lang="hu-HU" altLang="hu-HU" dirty="0">
                <a:solidFill>
                  <a:srgbClr val="FFFF00"/>
                </a:solidFill>
              </a:rPr>
              <a:t>A dohányzásról való leszoktatás hatékonysága</a:t>
            </a:r>
            <a:endParaRPr lang="hu-HU" b="1" dirty="0" smtClean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556792"/>
            <a:ext cx="7772400" cy="41148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>
              <a:lnSpc>
                <a:spcPct val="90000"/>
              </a:lnSpc>
            </a:pPr>
            <a:endParaRPr lang="hu-HU" altLang="hu-HU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hu-HU" altLang="hu-HU" b="1" dirty="0">
                <a:solidFill>
                  <a:srgbClr val="FFFF00"/>
                </a:solidFill>
              </a:rPr>
              <a:t>Áremelés (adó) </a:t>
            </a:r>
          </a:p>
          <a:p>
            <a:pPr>
              <a:lnSpc>
                <a:spcPct val="90000"/>
              </a:lnSpc>
            </a:pPr>
            <a:r>
              <a:rPr lang="hu-HU" altLang="hu-HU" b="1" dirty="0">
                <a:solidFill>
                  <a:srgbClr val="FFFF00"/>
                </a:solidFill>
              </a:rPr>
              <a:t>Orvosi felvilágosítás</a:t>
            </a:r>
          </a:p>
          <a:p>
            <a:pPr>
              <a:lnSpc>
                <a:spcPct val="90000"/>
              </a:lnSpc>
            </a:pPr>
            <a:r>
              <a:rPr lang="hu-HU" altLang="hu-HU" b="1" dirty="0">
                <a:solidFill>
                  <a:srgbClr val="FFFF00"/>
                </a:solidFill>
              </a:rPr>
              <a:t>Reklám korlátozás, veszélyt jelző feliratok elhelyezése</a:t>
            </a:r>
          </a:p>
          <a:p>
            <a:pPr>
              <a:lnSpc>
                <a:spcPct val="90000"/>
              </a:lnSpc>
            </a:pPr>
            <a:r>
              <a:rPr lang="hu-HU" altLang="hu-HU" b="1" dirty="0">
                <a:solidFill>
                  <a:srgbClr val="FFFF00"/>
                </a:solidFill>
              </a:rPr>
              <a:t>A dohányzás korlátozása</a:t>
            </a:r>
          </a:p>
          <a:p>
            <a:pPr>
              <a:lnSpc>
                <a:spcPct val="90000"/>
              </a:lnSpc>
            </a:pPr>
            <a:r>
              <a:rPr lang="hu-HU" altLang="hu-HU" b="1" dirty="0">
                <a:solidFill>
                  <a:srgbClr val="FFFF00"/>
                </a:solidFill>
              </a:rPr>
              <a:t>Nikotin pótló gyógyszerek és más </a:t>
            </a:r>
            <a:r>
              <a:rPr lang="hu-HU" altLang="hu-HU" b="1" dirty="0" err="1">
                <a:solidFill>
                  <a:srgbClr val="FFFF00"/>
                </a:solidFill>
              </a:rPr>
              <a:t>leszokatató</a:t>
            </a:r>
            <a:r>
              <a:rPr lang="hu-HU" altLang="hu-HU" b="1" dirty="0">
                <a:solidFill>
                  <a:srgbClr val="FFFF00"/>
                </a:solidFill>
              </a:rPr>
              <a:t> módszerek 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hu-HU" b="1" dirty="0" smtClean="0">
              <a:solidFill>
                <a:srgbClr val="FFFF00"/>
              </a:solidFill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439863" y="6518275"/>
            <a:ext cx="6448425" cy="3698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hu-HU" altLang="hu-HU" sz="1800">
                <a:solidFill>
                  <a:srgbClr val="FFFF00"/>
                </a:solidFill>
              </a:rPr>
              <a:t>Source</a:t>
            </a:r>
            <a:r>
              <a:rPr lang="en-US" altLang="hu-HU" sz="1800">
                <a:solidFill>
                  <a:srgbClr val="FFFF00"/>
                </a:solidFill>
              </a:rPr>
              <a:t>:  Economics of Tobacco Control, The World Bank group</a:t>
            </a:r>
            <a:endParaRPr lang="hu-HU" altLang="hu-HU" sz="1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581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o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5003800" cy="33099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do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57625"/>
            <a:ext cx="4775200" cy="2711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ygcess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263"/>
            <a:ext cx="40989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hygces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40989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hygces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0989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hygces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40322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9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1143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hangingPunct="1"/>
            <a:r>
              <a:rPr lang="hu-HU" altLang="hu-HU" sz="5400" b="1" dirty="0" smtClean="0">
                <a:solidFill>
                  <a:srgbClr val="FFFF00"/>
                </a:solidFill>
              </a:rPr>
              <a:t>Alkohol hatásai</a:t>
            </a:r>
            <a:endParaRPr lang="hu-HU" altLang="hu-HU" sz="2800" b="1" dirty="0" smtClean="0">
              <a:solidFill>
                <a:srgbClr val="FFFF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72816"/>
            <a:ext cx="8915400" cy="4953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 eaLnBrk="1" hangingPunct="1"/>
            <a:r>
              <a:rPr lang="hu-HU" altLang="hu-HU" sz="2800" dirty="0" smtClean="0">
                <a:solidFill>
                  <a:srgbClr val="FFFF00"/>
                </a:solidFill>
              </a:rPr>
              <a:t>Direkt </a:t>
            </a:r>
            <a:r>
              <a:rPr lang="hu-HU" altLang="hu-HU" sz="2800" dirty="0" err="1" smtClean="0">
                <a:solidFill>
                  <a:srgbClr val="FFFF00"/>
                </a:solidFill>
              </a:rPr>
              <a:t>epithelium</a:t>
            </a:r>
            <a:r>
              <a:rPr lang="hu-HU" altLang="hu-HU" sz="2800" dirty="0" smtClean="0">
                <a:solidFill>
                  <a:srgbClr val="FFFF00"/>
                </a:solidFill>
              </a:rPr>
              <a:t> károsító</a:t>
            </a:r>
          </a:p>
          <a:p>
            <a:pPr algn="ctr" eaLnBrk="1" hangingPunct="1"/>
            <a:r>
              <a:rPr lang="hu-HU" altLang="hu-HU" sz="2800" dirty="0" smtClean="0">
                <a:solidFill>
                  <a:srgbClr val="FFFF00"/>
                </a:solidFill>
              </a:rPr>
              <a:t>Nyálkahártyát elvékonyítja</a:t>
            </a:r>
            <a:r>
              <a:rPr lang="hu-HU" altLang="hu-HU" sz="28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Út a karcinogéneknek</a:t>
            </a:r>
            <a:endParaRPr lang="hu-HU" altLang="hu-HU" sz="2800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hu-HU" altLang="hu-HU" sz="2800" dirty="0" smtClean="0">
                <a:solidFill>
                  <a:srgbClr val="FFFF00"/>
                </a:solidFill>
              </a:rPr>
              <a:t>Májkárosodás</a:t>
            </a:r>
          </a:p>
          <a:p>
            <a:pPr algn="ctr" eaLnBrk="1" hangingPunct="1"/>
            <a:r>
              <a:rPr lang="hu-HU" altLang="hu-HU" sz="2800" dirty="0" err="1" smtClean="0">
                <a:solidFill>
                  <a:srgbClr val="FFFF00"/>
                </a:solidFill>
              </a:rPr>
              <a:t>Quantitative</a:t>
            </a:r>
            <a:r>
              <a:rPr lang="hu-HU" altLang="hu-HU" sz="2800" dirty="0" smtClean="0">
                <a:solidFill>
                  <a:srgbClr val="FFFF00"/>
                </a:solidFill>
              </a:rPr>
              <a:t> és </a:t>
            </a:r>
            <a:r>
              <a:rPr lang="hu-HU" altLang="hu-HU" sz="2800" dirty="0" err="1" smtClean="0">
                <a:solidFill>
                  <a:srgbClr val="FFFF00"/>
                </a:solidFill>
              </a:rPr>
              <a:t>qualitative</a:t>
            </a:r>
            <a:r>
              <a:rPr lang="hu-HU" altLang="hu-HU" sz="2800" dirty="0" smtClean="0">
                <a:solidFill>
                  <a:srgbClr val="FFFF00"/>
                </a:solidFill>
              </a:rPr>
              <a:t> éhezés </a:t>
            </a:r>
          </a:p>
          <a:p>
            <a:pPr marL="0" indent="0" algn="ctr" eaLnBrk="1" hangingPunct="1">
              <a:buNone/>
            </a:pPr>
            <a:endParaRPr lang="hu-HU" altLang="hu-HU" sz="2800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endParaRPr lang="hu-HU" altLang="hu-HU" sz="2800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endParaRPr lang="hu-HU" altLang="hu-HU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96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600" b="1" smtClean="0">
                <a:solidFill>
                  <a:srgbClr val="FFFF00"/>
                </a:solidFill>
                <a:cs typeface="Times New Roman" pitchFamily="18" charset="0"/>
              </a:rPr>
              <a:t>Risk factors of </a:t>
            </a:r>
            <a:r>
              <a:rPr lang="hu-HU" altLang="hu-HU" sz="2800" b="1" smtClean="0">
                <a:solidFill>
                  <a:srgbClr val="FFFF00"/>
                </a:solidFill>
              </a:rPr>
              <a:t/>
            </a:r>
            <a:br>
              <a:rPr lang="hu-HU" altLang="hu-HU" sz="2800" b="1" smtClean="0">
                <a:solidFill>
                  <a:srgbClr val="FFFF00"/>
                </a:solidFill>
              </a:rPr>
            </a:br>
            <a:r>
              <a:rPr lang="hu-HU" altLang="hu-HU" sz="2800" b="1" smtClean="0">
                <a:solidFill>
                  <a:srgbClr val="FFFF00"/>
                </a:solidFill>
              </a:rPr>
              <a:t>development of oral cancers </a:t>
            </a:r>
            <a:r>
              <a:rPr lang="en-US" altLang="hu-HU" sz="2800" b="1" smtClean="0">
                <a:solidFill>
                  <a:srgbClr val="FFFF00"/>
                </a:solidFill>
              </a:rPr>
              <a:t>–</a:t>
            </a:r>
            <a:r>
              <a:rPr lang="hu-HU" altLang="hu-HU" sz="2800" b="1" smtClean="0">
                <a:solidFill>
                  <a:srgbClr val="FFFF00"/>
                </a:solidFill>
              </a:rPr>
              <a:t> smoke, alcohol </a:t>
            </a:r>
            <a:r>
              <a:rPr lang="hu-HU" altLang="hu-HU" sz="2800" i="1" smtClean="0">
                <a:solidFill>
                  <a:srgbClr val="FFFF00"/>
                </a:solidFill>
              </a:rPr>
              <a:t>(</a:t>
            </a:r>
            <a:r>
              <a:rPr lang="hu-HU" altLang="hu-HU" sz="2000" i="1" smtClean="0">
                <a:solidFill>
                  <a:srgbClr val="FFFF00"/>
                </a:solidFill>
                <a:cs typeface="Times New Roman" pitchFamily="18" charset="0"/>
              </a:rPr>
              <a:t>Francheschi et al. Cancer Research 50: 6502-6507</a:t>
            </a:r>
            <a:r>
              <a:rPr lang="hu-HU" altLang="hu-HU" sz="2000" i="1" smtClean="0">
                <a:solidFill>
                  <a:srgbClr val="FFFF00"/>
                </a:solidFill>
              </a:rPr>
              <a:t>,</a:t>
            </a:r>
            <a:r>
              <a:rPr lang="hu-HU" altLang="hu-HU" sz="2000" i="1" smtClean="0">
                <a:solidFill>
                  <a:srgbClr val="FFFF00"/>
                </a:solidFill>
                <a:cs typeface="Times New Roman" pitchFamily="18" charset="0"/>
              </a:rPr>
              <a:t> 1990</a:t>
            </a:r>
            <a:r>
              <a:rPr lang="hu-HU" altLang="hu-HU" sz="2000" i="1" smtClean="0">
                <a:solidFill>
                  <a:srgbClr val="FFFF00"/>
                </a:solidFill>
              </a:rPr>
              <a:t>)</a:t>
            </a:r>
          </a:p>
        </p:txBody>
      </p:sp>
      <p:graphicFrame>
        <p:nvGraphicFramePr>
          <p:cNvPr id="562179" name="Group 3"/>
          <p:cNvGraphicFramePr>
            <a:graphicFrameLocks noGrp="1"/>
          </p:cNvGraphicFramePr>
          <p:nvPr>
            <p:ph type="tbl" idx="1"/>
          </p:nvPr>
        </p:nvGraphicFramePr>
        <p:xfrm>
          <a:off x="685800" y="1905000"/>
          <a:ext cx="7772400" cy="5056188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3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Alcohol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Smoking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Mild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Moderate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„Heavy drinker”</a:t>
                      </a:r>
                      <a:endParaRPr kumimoji="0" lang="hu-H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Non-smoker</a:t>
                      </a:r>
                      <a:r>
                        <a:rPr kumimoji="0" 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1,6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2,3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Mild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3,1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5,4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10,9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Moderate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10,9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26,6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14,1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Heavy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17,6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40,2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79,6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6" descr="poh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5689600" cy="56546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05270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 eaLnBrk="1" hangingPunct="1"/>
            <a:r>
              <a:rPr lang="hu-HU" altLang="hu-HU" sz="5400" dirty="0">
                <a:solidFill>
                  <a:srgbClr val="FFFF00"/>
                </a:solidFill>
              </a:rPr>
              <a:t>Fertőzések szerepe</a:t>
            </a:r>
            <a:endParaRPr lang="hu-HU" altLang="hu-HU" sz="2800" b="1" dirty="0" smtClean="0">
              <a:solidFill>
                <a:srgbClr val="FFFF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8532813" cy="495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r>
              <a:rPr lang="hu-HU" altLang="hu-HU" dirty="0">
                <a:solidFill>
                  <a:srgbClr val="FFFF00"/>
                </a:solidFill>
              </a:rPr>
              <a:t>Krónikus gyulladás fokozott sejtszaporodással</a:t>
            </a:r>
          </a:p>
          <a:p>
            <a:r>
              <a:rPr lang="hu-HU" altLang="hu-HU" dirty="0" err="1">
                <a:solidFill>
                  <a:srgbClr val="FFFF00"/>
                </a:solidFill>
              </a:rPr>
              <a:t>Carcinogén</a:t>
            </a:r>
            <a:r>
              <a:rPr lang="hu-HU" altLang="hu-HU" dirty="0">
                <a:solidFill>
                  <a:srgbClr val="FFFF00"/>
                </a:solidFill>
              </a:rPr>
              <a:t> toxint tartalmazó kórokozók (Candida)</a:t>
            </a:r>
          </a:p>
          <a:p>
            <a:r>
              <a:rPr lang="hu-HU" altLang="hu-HU" dirty="0">
                <a:solidFill>
                  <a:srgbClr val="FFFF00"/>
                </a:solidFill>
              </a:rPr>
              <a:t>Humán </a:t>
            </a:r>
            <a:r>
              <a:rPr lang="hu-HU" altLang="hu-HU" dirty="0" err="1">
                <a:solidFill>
                  <a:srgbClr val="FFFF00"/>
                </a:solidFill>
              </a:rPr>
              <a:t>papilloma</a:t>
            </a:r>
            <a:r>
              <a:rPr lang="hu-HU" altLang="hu-HU" dirty="0">
                <a:solidFill>
                  <a:srgbClr val="FFFF00"/>
                </a:solidFill>
              </a:rPr>
              <a:t> vírus</a:t>
            </a:r>
          </a:p>
          <a:p>
            <a:r>
              <a:rPr lang="hu-HU" altLang="hu-HU" dirty="0">
                <a:solidFill>
                  <a:srgbClr val="FFFF00"/>
                </a:solidFill>
              </a:rPr>
              <a:t>Immunvédekezést csökkentő fertőzések</a:t>
            </a:r>
          </a:p>
          <a:p>
            <a:pPr eaLnBrk="1" hangingPunct="1">
              <a:buFontTx/>
              <a:buNone/>
            </a:pPr>
            <a:endParaRPr lang="hu-HU" altLang="hu-HU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4295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845677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hu-HU" dirty="0" err="1" smtClean="0">
                <a:solidFill>
                  <a:srgbClr val="FFFF00"/>
                </a:solidFill>
                <a:cs typeface="+mj-cs"/>
              </a:rPr>
              <a:t>Stomato-omkológiai</a:t>
            </a:r>
            <a:r>
              <a:rPr lang="hu-HU" dirty="0" smtClean="0">
                <a:solidFill>
                  <a:srgbClr val="FFFF00"/>
                </a:solidFill>
                <a:cs typeface="+mj-cs"/>
              </a:rPr>
              <a:t> szűrés jelentősége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2060848"/>
            <a:ext cx="8229600" cy="4114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hu-HU" altLang="hu-HU" b="1" dirty="0" smtClean="0">
                <a:solidFill>
                  <a:srgbClr val="FFFF00"/>
                </a:solidFill>
                <a:latin typeface="Garamond" pitchFamily="18" charset="0"/>
              </a:rPr>
              <a:t>&gt; 90% </a:t>
            </a:r>
            <a:r>
              <a:rPr lang="hu-HU" altLang="hu-HU" b="1" dirty="0" err="1" smtClean="0">
                <a:solidFill>
                  <a:srgbClr val="FFFF00"/>
                </a:solidFill>
                <a:latin typeface="Garamond" pitchFamily="18" charset="0"/>
              </a:rPr>
              <a:t>prekancerózisok</a:t>
            </a:r>
            <a:r>
              <a:rPr lang="hu-HU" altLang="hu-HU" b="1" dirty="0" smtClean="0">
                <a:solidFill>
                  <a:srgbClr val="FFFF00"/>
                </a:solidFill>
                <a:latin typeface="Garamond" pitchFamily="18" charset="0"/>
              </a:rPr>
              <a:t>, tumorok hámeredetűek</a:t>
            </a:r>
          </a:p>
          <a:p>
            <a:pPr algn="ctr"/>
            <a:r>
              <a:rPr lang="hu-HU" altLang="hu-HU" b="1" dirty="0" err="1" smtClean="0">
                <a:solidFill>
                  <a:srgbClr val="FFFF00"/>
                </a:solidFill>
                <a:latin typeface="Garamond" pitchFamily="18" charset="0"/>
              </a:rPr>
              <a:t>Stomato-onkológiai</a:t>
            </a:r>
            <a:r>
              <a:rPr lang="hu-HU" altLang="hu-HU" b="1" dirty="0" smtClean="0">
                <a:solidFill>
                  <a:srgbClr val="FFFF00"/>
                </a:solidFill>
                <a:latin typeface="Garamond" pitchFamily="18" charset="0"/>
              </a:rPr>
              <a:t> szűrés: </a:t>
            </a:r>
            <a:r>
              <a:rPr lang="hu-HU" altLang="hu-HU" b="1" dirty="0" err="1" smtClean="0">
                <a:solidFill>
                  <a:srgbClr val="FFFF00"/>
                </a:solidFill>
                <a:latin typeface="Garamond" pitchFamily="18" charset="0"/>
              </a:rPr>
              <a:t>non-invasiv</a:t>
            </a:r>
            <a:r>
              <a:rPr lang="hu-HU" altLang="hu-HU" b="1" dirty="0" smtClean="0">
                <a:solidFill>
                  <a:srgbClr val="FFFF00"/>
                </a:solidFill>
                <a:latin typeface="Garamond" pitchFamily="18" charset="0"/>
              </a:rPr>
              <a:t>, egyszerű, gyors </a:t>
            </a:r>
          </a:p>
          <a:p>
            <a:pPr algn="ctr"/>
            <a:r>
              <a:rPr lang="hu-HU" altLang="hu-HU" b="1" dirty="0" smtClean="0">
                <a:solidFill>
                  <a:srgbClr val="FFFF00"/>
                </a:solidFill>
                <a:latin typeface="Garamond" pitchFamily="18" charset="0"/>
              </a:rPr>
              <a:t>Túlélés szempontjából elsődleges a korai diagnózis és ellátás</a:t>
            </a:r>
            <a:endParaRPr lang="hu-HU" altLang="ja-JP" dirty="0" smtClean="0">
              <a:latin typeface="Garamond" pitchFamily="18" charset="0"/>
            </a:endParaRPr>
          </a:p>
          <a:p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65538577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szájvizsgálat </a:t>
            </a:r>
            <a:b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u-H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stomato-onkológiai</a:t>
            </a: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szűrés) lépései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74663" y="1676400"/>
            <a:ext cx="8669337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I. Anamnézis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II. Külső megtekintés, tapintás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III. </a:t>
            </a:r>
            <a:r>
              <a:rPr lang="hu-HU" sz="3600" dirty="0" err="1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Intraorális</a:t>
            </a: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vizsgálat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	1. Ajkak        2. </a:t>
            </a:r>
            <a:r>
              <a:rPr lang="hu-HU" sz="3600" dirty="0" err="1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Bucca</a:t>
            </a: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   3. Íny      4. Nyelv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	5. Szájfenék  6. </a:t>
            </a:r>
            <a:r>
              <a:rPr lang="hu-HU" sz="3600" dirty="0" err="1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Palatum</a:t>
            </a: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7. Garat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IV. </a:t>
            </a:r>
            <a:r>
              <a:rPr lang="hu-HU" sz="3600" dirty="0" err="1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Intraorális</a:t>
            </a:r>
            <a:r>
              <a:rPr lang="hu-HU" sz="36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tapintás </a:t>
            </a: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152400" y="228600"/>
            <a:ext cx="8839200" cy="6477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52931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utoUpdateAnimBg="0"/>
      <p:bldP spid="6758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899592" y="213285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hu-HU" kern="0" dirty="0" smtClean="0">
                <a:solidFill>
                  <a:srgbClr val="FFFF00"/>
                </a:solidFill>
              </a:rPr>
              <a:t>Szájüregi rák: ajkak, szájüreg, garat </a:t>
            </a:r>
            <a:r>
              <a:rPr lang="hu-HU" kern="0" dirty="0" err="1" smtClean="0">
                <a:solidFill>
                  <a:srgbClr val="FFFF00"/>
                </a:solidFill>
              </a:rPr>
              <a:t>malignus</a:t>
            </a:r>
            <a:r>
              <a:rPr lang="hu-HU" kern="0" dirty="0" smtClean="0">
                <a:solidFill>
                  <a:srgbClr val="FFFF00"/>
                </a:solidFill>
              </a:rPr>
              <a:t> elváltozásai</a:t>
            </a:r>
          </a:p>
          <a:p>
            <a:r>
              <a:rPr lang="hu-HU" kern="0" dirty="0" smtClean="0">
                <a:solidFill>
                  <a:srgbClr val="FFFF00"/>
                </a:solidFill>
              </a:rPr>
              <a:t>&gt;90% : </a:t>
            </a:r>
            <a:r>
              <a:rPr lang="hu-HU" kern="0" dirty="0" err="1" smtClean="0">
                <a:solidFill>
                  <a:srgbClr val="FFFF00"/>
                </a:solidFill>
              </a:rPr>
              <a:t>carcinoma</a:t>
            </a:r>
            <a:endParaRPr lang="hu-HU" kern="0" dirty="0" smtClean="0">
              <a:solidFill>
                <a:srgbClr val="FFFF00"/>
              </a:solidFill>
            </a:endParaRPr>
          </a:p>
          <a:p>
            <a:r>
              <a:rPr lang="hu-HU" kern="0" dirty="0" smtClean="0">
                <a:solidFill>
                  <a:srgbClr val="FFFF00"/>
                </a:solidFill>
              </a:rPr>
              <a:t>(</a:t>
            </a:r>
            <a:r>
              <a:rPr lang="hu-HU" kern="0" dirty="0" err="1" smtClean="0">
                <a:solidFill>
                  <a:srgbClr val="FFFF00"/>
                </a:solidFill>
              </a:rPr>
              <a:t>planocellulare</a:t>
            </a:r>
            <a:r>
              <a:rPr lang="hu-HU" kern="0" dirty="0" smtClean="0">
                <a:solidFill>
                  <a:srgbClr val="FFFF00"/>
                </a:solidFill>
              </a:rPr>
              <a:t>, </a:t>
            </a:r>
            <a:r>
              <a:rPr lang="hu-HU" kern="0" dirty="0" err="1" smtClean="0">
                <a:solidFill>
                  <a:srgbClr val="FFFF00"/>
                </a:solidFill>
              </a:rPr>
              <a:t>squamous</a:t>
            </a:r>
            <a:r>
              <a:rPr lang="hu-HU" kern="0" dirty="0" smtClean="0">
                <a:solidFill>
                  <a:srgbClr val="FFFF00"/>
                </a:solidFill>
              </a:rPr>
              <a:t> </a:t>
            </a:r>
            <a:r>
              <a:rPr lang="hu-HU" kern="0" dirty="0" err="1" smtClean="0">
                <a:solidFill>
                  <a:srgbClr val="FFFF00"/>
                </a:solidFill>
              </a:rPr>
              <a:t>cell</a:t>
            </a:r>
            <a:r>
              <a:rPr lang="hu-HU" kern="0" dirty="0" smtClean="0">
                <a:solidFill>
                  <a:srgbClr val="FFFF00"/>
                </a:solidFill>
              </a:rPr>
              <a:t>, </a:t>
            </a:r>
            <a:r>
              <a:rPr lang="hu-HU" kern="0" dirty="0" err="1" smtClean="0">
                <a:solidFill>
                  <a:srgbClr val="FFFF00"/>
                </a:solidFill>
              </a:rPr>
              <a:t>verrucosus</a:t>
            </a:r>
            <a:r>
              <a:rPr lang="hu-HU" kern="0" dirty="0" smtClean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41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707607" y="108585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00"/>
              </a:solidFill>
            </a:endParaRPr>
          </a:p>
        </p:txBody>
      </p:sp>
      <p:pic>
        <p:nvPicPr>
          <p:cNvPr id="111619" name="Picture 3" descr="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93" y="1085850"/>
            <a:ext cx="1901236" cy="1425741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748" y="1085850"/>
            <a:ext cx="1871675" cy="140431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 descr="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034" y="1085850"/>
            <a:ext cx="1872413" cy="140431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098" y="1085850"/>
            <a:ext cx="1872413" cy="140431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6" y="2678413"/>
            <a:ext cx="1928783" cy="1446404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193" y="2678413"/>
            <a:ext cx="1928783" cy="1446404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664" y="2678413"/>
            <a:ext cx="1928783" cy="1446404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098" y="2719687"/>
            <a:ext cx="1937580" cy="1453736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34" y="4316035"/>
            <a:ext cx="1963205" cy="14725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1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972" y="4356650"/>
            <a:ext cx="1972004" cy="14791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1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242" y="4363251"/>
            <a:ext cx="1963205" cy="14725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1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673" y="4356649"/>
            <a:ext cx="1972005" cy="14791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304800" y="304800"/>
            <a:ext cx="8763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r>
              <a:rPr lang="hu-HU" sz="4400" dirty="0" smtClean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Mit keresünk?</a:t>
            </a:r>
            <a:endParaRPr lang="hu-HU" sz="4400" dirty="0">
              <a:solidFill>
                <a:schemeClr val="tx2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18467" name="Rectangle 3"/>
          <p:cNvSpPr>
            <a:spLocks noChangeArrowheads="1"/>
          </p:cNvSpPr>
          <p:nvPr/>
        </p:nvSpPr>
        <p:spPr bwMode="auto">
          <a:xfrm>
            <a:off x="677863" y="22098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3600" dirty="0" smtClean="0">
                <a:solidFill>
                  <a:srgbClr val="FFFF00"/>
                </a:solidFill>
              </a:rPr>
              <a:t>Szövet szaporulat</a:t>
            </a:r>
            <a:endParaRPr lang="hu-HU" sz="36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3600" dirty="0" smtClean="0">
                <a:solidFill>
                  <a:srgbClr val="FFFF00"/>
                </a:solidFill>
              </a:rPr>
              <a:t>Szövethiány</a:t>
            </a:r>
            <a:endParaRPr lang="hu-HU" sz="36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3600" dirty="0" smtClean="0">
                <a:solidFill>
                  <a:srgbClr val="FFFF00"/>
                </a:solidFill>
              </a:rPr>
              <a:t>Színbeli eltérések: különösen fehér és vörös </a:t>
            </a:r>
            <a:r>
              <a:rPr lang="hu-HU" sz="3600" dirty="0" err="1" smtClean="0">
                <a:solidFill>
                  <a:srgbClr val="FFFF00"/>
                </a:solidFill>
              </a:rPr>
              <a:t>léziók</a:t>
            </a:r>
            <a:endParaRPr lang="hu-HU" sz="3600" dirty="0">
              <a:solidFill>
                <a:srgbClr val="FFFF00"/>
              </a:solidFill>
            </a:endParaRPr>
          </a:p>
        </p:txBody>
      </p:sp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152400" y="228600"/>
            <a:ext cx="8839200" cy="6477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22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Times New Roman" charset="0"/>
              <a:ea typeface="ＭＳ Ｐゴシック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Times New Roman" charset="0"/>
              <a:ea typeface="ＭＳ Ｐゴシック" charset="0"/>
            </a:endParaRPr>
          </a:p>
        </p:txBody>
      </p:sp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169045" y="200868"/>
            <a:ext cx="879475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Times New Roman" charset="0"/>
              <a:ea typeface="ＭＳ Ｐゴシック" charset="0"/>
            </a:endParaRP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hu-HU" sz="4800" b="1" u="sng" dirty="0" err="1" smtClean="0">
                <a:solidFill>
                  <a:srgbClr val="FFFF00"/>
                </a:solidFill>
                <a:cs typeface="+mj-cs"/>
              </a:rPr>
              <a:t>Prekancerózus</a:t>
            </a:r>
            <a:r>
              <a:rPr lang="hu-HU" sz="4800" b="1" u="sng" dirty="0" smtClean="0">
                <a:solidFill>
                  <a:srgbClr val="FFFF00"/>
                </a:solidFill>
                <a:cs typeface="+mj-cs"/>
              </a:rPr>
              <a:t> </a:t>
            </a:r>
            <a:r>
              <a:rPr lang="hu-HU" sz="4800" b="1" u="sng" dirty="0" err="1" smtClean="0">
                <a:solidFill>
                  <a:srgbClr val="FFFF00"/>
                </a:solidFill>
                <a:cs typeface="+mj-cs"/>
              </a:rPr>
              <a:t>léziók</a:t>
            </a:r>
            <a:endParaRPr lang="hu-HU" sz="4800" b="1" u="sng" dirty="0" smtClean="0">
              <a:solidFill>
                <a:srgbClr val="FFFF00"/>
              </a:solidFill>
              <a:cs typeface="+mj-cs"/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488" tIns="44450" rIns="90488" bIns="44450"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hu-HU" altLang="hu-HU" sz="4800" b="1" dirty="0" smtClean="0">
                <a:solidFill>
                  <a:srgbClr val="FFFF00"/>
                </a:solidFill>
              </a:rPr>
              <a:t>Megváltozott szöveti morfológiájú területek, amelyből gyakrabban alakul ki </a:t>
            </a:r>
            <a:r>
              <a:rPr lang="hu-HU" altLang="hu-HU" sz="4800" b="1" dirty="0" err="1" smtClean="0">
                <a:solidFill>
                  <a:srgbClr val="FFFF00"/>
                </a:solidFill>
              </a:rPr>
              <a:t>carcinoma</a:t>
            </a:r>
            <a:r>
              <a:rPr lang="hu-HU" altLang="hu-HU" sz="4800" b="1" dirty="0" smtClean="0">
                <a:solidFill>
                  <a:srgbClr val="FFFF00"/>
                </a:solidFill>
              </a:rPr>
              <a:t>, mint a hasonló lokalizációjú normálnak imponáló nyálkahártyából</a:t>
            </a:r>
            <a:endParaRPr lang="hu-HU" altLang="hu-HU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1320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txBody>
          <a:bodyPr wrap="none" anchor="ctr"/>
          <a:lstStyle/>
          <a:p>
            <a:pPr>
              <a:defRPr/>
            </a:pPr>
            <a:endParaRPr lang="en-US" sz="3200">
              <a:latin typeface="Times New Roman" charset="0"/>
              <a:ea typeface="ＭＳ Ｐゴシック" charset="0"/>
            </a:endParaRPr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txBody>
          <a:bodyPr wrap="none" anchor="ctr"/>
          <a:lstStyle/>
          <a:p>
            <a:pPr>
              <a:defRPr/>
            </a:pPr>
            <a:endParaRPr lang="en-US" sz="3200">
              <a:latin typeface="Times New Roman" charset="0"/>
              <a:ea typeface="ＭＳ Ｐゴシック" charset="0"/>
            </a:endParaRPr>
          </a:p>
        </p:txBody>
      </p:sp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206057" y="411427"/>
            <a:ext cx="879475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txBody>
          <a:bodyPr wrap="none" anchor="ctr"/>
          <a:lstStyle/>
          <a:p>
            <a:pPr>
              <a:defRPr/>
            </a:pPr>
            <a:endParaRPr lang="en-US" sz="3200">
              <a:latin typeface="Times New Roman" charset="0"/>
              <a:ea typeface="ＭＳ Ｐゴシック" charset="0"/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488" tIns="44450" rIns="90488" bIns="44450"/>
          <a:lstStyle/>
          <a:p>
            <a:pPr eaLnBrk="1" hangingPunct="1"/>
            <a:r>
              <a:rPr lang="hu-HU" altLang="hu-HU" sz="5400" b="1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Prekancerózus</a:t>
            </a:r>
            <a:r>
              <a:rPr lang="hu-HU" altLang="hu-HU" sz="54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állapotok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488" tIns="44450" rIns="90488" bIns="44450"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hu-HU" altLang="hu-HU" sz="4800" b="1" dirty="0" smtClean="0">
                <a:solidFill>
                  <a:srgbClr val="FFFF00"/>
                </a:solidFill>
              </a:rPr>
              <a:t>Szájnyálkahártya megváltozását eredményező általános állapotok, mely esetén a </a:t>
            </a:r>
            <a:r>
              <a:rPr lang="hu-HU" altLang="hu-HU" sz="4800" b="1" dirty="0" err="1" smtClean="0">
                <a:solidFill>
                  <a:srgbClr val="FFFF00"/>
                </a:solidFill>
              </a:rPr>
              <a:t>malignus</a:t>
            </a:r>
            <a:r>
              <a:rPr lang="hu-HU" altLang="hu-HU" sz="4800" b="1" dirty="0" smtClean="0">
                <a:solidFill>
                  <a:srgbClr val="FFFF00"/>
                </a:solidFill>
              </a:rPr>
              <a:t> elváltozások kialakulásának esélye jelentősen emelkedik. </a:t>
            </a:r>
          </a:p>
        </p:txBody>
      </p:sp>
    </p:spTree>
    <p:extLst>
      <p:ext uri="{BB962C8B-B14F-4D97-AF65-F5344CB8AC3E}">
        <p14:creationId xmlns:p14="http://schemas.microsoft.com/office/powerpoint/2010/main" val="319828924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-180528" y="1149037"/>
            <a:ext cx="433780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>
                <a:solidFill>
                  <a:srgbClr val="FFFF00"/>
                </a:solidFill>
              </a:rPr>
              <a:t>Prekancerózus</a:t>
            </a:r>
            <a:r>
              <a:rPr lang="hu-HU" sz="4400" b="1" i="0" dirty="0">
                <a:solidFill>
                  <a:srgbClr val="FFFF00"/>
                </a:solidFill>
              </a:rPr>
              <a:t> </a:t>
            </a:r>
            <a:r>
              <a:rPr lang="hu-HU" sz="4400" b="1" i="0" dirty="0" err="1">
                <a:solidFill>
                  <a:srgbClr val="FFFF00"/>
                </a:solidFill>
              </a:rPr>
              <a:t>léziók</a:t>
            </a:r>
            <a:endParaRPr lang="hu-HU" sz="4400" b="1" i="0" dirty="0">
              <a:solidFill>
                <a:srgbClr val="FFFF00"/>
              </a:solidFill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-104494" y="3624059"/>
            <a:ext cx="4185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>
                <a:solidFill>
                  <a:srgbClr val="FFFF00"/>
                </a:solidFill>
              </a:rPr>
              <a:t>Prekancerózus</a:t>
            </a:r>
            <a:r>
              <a:rPr lang="hu-HU" sz="4400" b="1" i="0" dirty="0">
                <a:solidFill>
                  <a:srgbClr val="FFFF00"/>
                </a:solidFill>
              </a:rPr>
              <a:t> állapotok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95086" y="1322458"/>
            <a:ext cx="231480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Leukoplakia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Erythroplakia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actinica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glandularis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Cornu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cutaneum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59024" y="3730640"/>
            <a:ext cx="238693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Lichen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Sideropeniás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anaemia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Submucosus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Tercier szifilisz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Discoid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lupus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Scleroderma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pigmentosum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hu-HU" sz="1500" b="1" i="0" dirty="0">
              <a:solidFill>
                <a:srgbClr val="000000">
                  <a:lumMod val="50000"/>
                  <a:lumOff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hu-HU" sz="1500" b="1" i="0" dirty="0">
              <a:solidFill>
                <a:srgbClr val="000000">
                  <a:lumMod val="50000"/>
                  <a:lumOff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096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88495" y="1149037"/>
            <a:ext cx="360489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>
                <a:solidFill>
                  <a:srgbClr val="FFFF00"/>
                </a:solidFill>
              </a:rPr>
              <a:t>Präkanzerose</a:t>
            </a:r>
            <a:r>
              <a:rPr lang="hu-HU" sz="4400" b="1" i="0" dirty="0">
                <a:solidFill>
                  <a:srgbClr val="FFFF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>
                <a:solidFill>
                  <a:srgbClr val="FFFF00"/>
                </a:solidFill>
              </a:rPr>
              <a:t>Laesionen</a:t>
            </a:r>
            <a:endParaRPr lang="hu-HU" sz="4400" b="1" i="0" dirty="0">
              <a:solidFill>
                <a:srgbClr val="FFFF00"/>
              </a:solidFill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88495" y="3624059"/>
            <a:ext cx="360489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>
                <a:solidFill>
                  <a:srgbClr val="FFFF00"/>
                </a:solidFill>
              </a:rPr>
              <a:t>Präkanzerose</a:t>
            </a:r>
            <a:r>
              <a:rPr lang="hu-HU" sz="4400" b="1" i="0" dirty="0">
                <a:solidFill>
                  <a:srgbClr val="FFFF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>
                <a:solidFill>
                  <a:srgbClr val="FFFF00"/>
                </a:solidFill>
              </a:rPr>
              <a:t>Zustände</a:t>
            </a:r>
            <a:endParaRPr lang="hu-HU" sz="4400" b="1" i="0" dirty="0">
              <a:solidFill>
                <a:srgbClr val="FFFF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95086" y="1322458"/>
            <a:ext cx="231480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Leukoplakia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Erythroplakia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actinica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glandularis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Cornu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cutaneum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hu-HU" sz="1500" b="1" i="0" dirty="0">
              <a:solidFill>
                <a:srgbClr val="000000">
                  <a:lumMod val="50000"/>
                  <a:lumOff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59024" y="3730640"/>
            <a:ext cx="238693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Lichen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Sideropeniás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anaemia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Submucosus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Tercier szifilisz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Discoid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lupus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Scleroderma</a:t>
            </a:r>
            <a:r>
              <a:rPr lang="hu-HU" sz="1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5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pigmentosum</a:t>
            </a:r>
            <a:endParaRPr lang="hu-HU" sz="15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hu-HU" sz="1500" b="1" i="0" dirty="0">
              <a:solidFill>
                <a:srgbClr val="000000">
                  <a:lumMod val="50000"/>
                  <a:lumOff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hu-HU" sz="1500" b="1" i="0" dirty="0">
              <a:solidFill>
                <a:srgbClr val="000000">
                  <a:lumMod val="50000"/>
                  <a:lumOff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Egyenes összekötő 2"/>
          <p:cNvCxnSpPr/>
          <p:nvPr/>
        </p:nvCxnSpPr>
        <p:spPr bwMode="auto">
          <a:xfrm>
            <a:off x="229997" y="1040524"/>
            <a:ext cx="8537602" cy="46060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Egyenes összekötő 7"/>
          <p:cNvCxnSpPr/>
          <p:nvPr/>
        </p:nvCxnSpPr>
        <p:spPr bwMode="auto">
          <a:xfrm flipV="1">
            <a:off x="325164" y="1040525"/>
            <a:ext cx="8590236" cy="465871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6432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62535" y="3290500"/>
            <a:ext cx="38651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350" dirty="0">
                <a:solidFill>
                  <a:srgbClr val="FF0000"/>
                </a:solidFill>
                <a:latin typeface="JghkccWpdwccPcntvmAdvTT5843c571"/>
              </a:rPr>
              <a:t>Warnakulasuriya et al. 2007; van der Waal 2009</a:t>
            </a:r>
            <a:endParaRPr lang="hu-HU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350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92095" y="1221277"/>
            <a:ext cx="38651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350" dirty="0">
                <a:solidFill>
                  <a:srgbClr val="FF0000"/>
                </a:solidFill>
                <a:latin typeface="JghkccWpdwccPcntvmAdvTT5843c571"/>
              </a:rPr>
              <a:t>Warnakulasuriya et al. 2007; van der Waal 2009</a:t>
            </a:r>
            <a:endParaRPr lang="hu-HU" sz="1350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5536" y="263691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Oral potentially malignant disorders: risk of progression to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hu-HU" sz="3600" b="1" dirty="0" err="1">
                <a:solidFill>
                  <a:srgbClr val="FFFF00"/>
                </a:solidFill>
              </a:rPr>
              <a:t>malignancy</a:t>
            </a:r>
            <a:endParaRPr lang="hu-HU" sz="3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6904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92095" y="1221277"/>
            <a:ext cx="38651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350" dirty="0">
                <a:solidFill>
                  <a:srgbClr val="FF0000"/>
                </a:solidFill>
                <a:latin typeface="JghkccWpdwccPcntvmAdvTT5843c571"/>
              </a:rPr>
              <a:t>Warnakulasuriya et al. 2007; van der Waal 2009</a:t>
            </a:r>
            <a:endParaRPr lang="hu-HU" sz="1350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51384" y="3695043"/>
            <a:ext cx="362471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rgbClr val="FFFF00"/>
                </a:solidFill>
              </a:rPr>
              <a:t>Leukoplakia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>
                <a:solidFill>
                  <a:srgbClr val="FFFF00"/>
                </a:solidFill>
              </a:rPr>
              <a:t>Erythroplakia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 smtClean="0">
                <a:solidFill>
                  <a:srgbClr val="FFFF00"/>
                </a:solidFill>
              </a:rPr>
              <a:t>Submucous</a:t>
            </a:r>
            <a:r>
              <a:rPr lang="hu-HU" sz="2000" dirty="0" smtClean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fibrosis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>
                <a:solidFill>
                  <a:srgbClr val="FFFF00"/>
                </a:solidFill>
              </a:rPr>
              <a:t>Cheilitis</a:t>
            </a:r>
            <a:r>
              <a:rPr lang="hu-HU" sz="2000" dirty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actinica</a:t>
            </a:r>
            <a:r>
              <a:rPr lang="hu-HU" sz="2000" dirty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chronica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>
                <a:solidFill>
                  <a:srgbClr val="FFFF00"/>
                </a:solidFill>
              </a:rPr>
              <a:t>Lichen</a:t>
            </a:r>
            <a:r>
              <a:rPr lang="hu-HU" sz="2000" dirty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oris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>
                <a:solidFill>
                  <a:srgbClr val="FFFF00"/>
                </a:solidFill>
              </a:rPr>
              <a:t>Discoid</a:t>
            </a:r>
            <a:r>
              <a:rPr lang="hu-HU" sz="2000" dirty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lupus</a:t>
            </a:r>
            <a:r>
              <a:rPr lang="hu-HU" sz="2000" dirty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erythematosus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>
                <a:solidFill>
                  <a:srgbClr val="FFFF00"/>
                </a:solidFill>
              </a:rPr>
              <a:t>Diskeratosis</a:t>
            </a:r>
            <a:r>
              <a:rPr lang="hu-HU" sz="2000" dirty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congenita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>
                <a:solidFill>
                  <a:srgbClr val="FFFF00"/>
                </a:solidFill>
              </a:rPr>
              <a:t>Epidermolysis</a:t>
            </a:r>
            <a:r>
              <a:rPr lang="hu-HU" sz="2000" dirty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bullosa</a:t>
            </a:r>
            <a:endParaRPr lang="hu-HU" sz="2000" dirty="0">
              <a:solidFill>
                <a:srgbClr val="FFFF00"/>
              </a:solidFill>
            </a:endParaRPr>
          </a:p>
          <a:p>
            <a:r>
              <a:rPr lang="hu-HU" sz="2000" dirty="0" err="1" smtClean="0">
                <a:solidFill>
                  <a:srgbClr val="FFFF00"/>
                </a:solidFill>
              </a:rPr>
              <a:t>Chronic</a:t>
            </a:r>
            <a:r>
              <a:rPr lang="hu-HU" sz="2000" dirty="0" smtClean="0">
                <a:solidFill>
                  <a:srgbClr val="FFFF00"/>
                </a:solidFill>
              </a:rPr>
              <a:t> </a:t>
            </a:r>
            <a:r>
              <a:rPr lang="hu-HU" sz="2000" dirty="0" err="1" smtClean="0">
                <a:solidFill>
                  <a:srgbClr val="FFFF00"/>
                </a:solidFill>
              </a:rPr>
              <a:t>hyperplastic</a:t>
            </a:r>
            <a:r>
              <a:rPr lang="hu-HU" sz="2000" dirty="0" smtClean="0">
                <a:solidFill>
                  <a:srgbClr val="FFFF00"/>
                </a:solidFill>
              </a:rPr>
              <a:t> </a:t>
            </a:r>
            <a:r>
              <a:rPr lang="hu-HU" sz="2000" dirty="0" err="1">
                <a:solidFill>
                  <a:srgbClr val="FFFF00"/>
                </a:solidFill>
              </a:rPr>
              <a:t>candidiasis</a:t>
            </a:r>
            <a:endParaRPr lang="hu-HU" sz="2000" dirty="0">
              <a:solidFill>
                <a:srgbClr val="FFFF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3528" y="1731038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Oral potentially malignant disorders: risk of progression to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hu-HU" sz="3600" b="1" dirty="0" err="1">
                <a:solidFill>
                  <a:srgbClr val="FFFF00"/>
                </a:solidFill>
              </a:rPr>
              <a:t>malignancy</a:t>
            </a:r>
            <a:endParaRPr lang="hu-HU" sz="3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4705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92095" y="1221277"/>
            <a:ext cx="38651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350" dirty="0">
                <a:solidFill>
                  <a:srgbClr val="FF0000"/>
                </a:solidFill>
                <a:latin typeface="JghkccWpdwccPcntvmAdvTT5843c571"/>
              </a:rPr>
              <a:t>Warnakulasuriya et al. 2007; van der Waal 2009</a:t>
            </a:r>
            <a:endParaRPr lang="hu-HU" sz="1350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3528" y="1731038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Oral potentially malignant disorders: risk of progression to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hu-HU" sz="3600" b="1" dirty="0" err="1">
                <a:solidFill>
                  <a:srgbClr val="FFFF00"/>
                </a:solidFill>
              </a:rPr>
              <a:t>malignancy</a:t>
            </a:r>
            <a:endParaRPr lang="hu-HU" sz="3300" dirty="0">
              <a:solidFill>
                <a:srgbClr val="FFFF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08975" y="414908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Factors associated with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an increased risk of malignant transformation include </a:t>
            </a:r>
            <a:r>
              <a:rPr lang="en-US" u="sng" dirty="0">
                <a:solidFill>
                  <a:srgbClr val="FFFF00"/>
                </a:solidFill>
              </a:rPr>
              <a:t>sex</a:t>
            </a:r>
            <a:r>
              <a:rPr lang="en-US" dirty="0">
                <a:solidFill>
                  <a:srgbClr val="FFFF00"/>
                </a:solidFill>
              </a:rPr>
              <a:t>; </a:t>
            </a:r>
            <a:r>
              <a:rPr lang="en-US" u="sng" dirty="0">
                <a:solidFill>
                  <a:srgbClr val="FFFF00"/>
                </a:solidFill>
              </a:rPr>
              <a:t>site and type of lesion</a:t>
            </a:r>
            <a:r>
              <a:rPr lang="en-US" dirty="0">
                <a:solidFill>
                  <a:srgbClr val="FFFF00"/>
                </a:solidFill>
              </a:rPr>
              <a:t>; habits, such as </a:t>
            </a:r>
            <a:r>
              <a:rPr lang="en-US" u="sng" dirty="0">
                <a:solidFill>
                  <a:srgbClr val="FFFF00"/>
                </a:solidFill>
              </a:rPr>
              <a:t>smoking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u="sng" dirty="0">
                <a:solidFill>
                  <a:srgbClr val="FFFF00"/>
                </a:solidFill>
              </a:rPr>
              <a:t>alcohol</a:t>
            </a:r>
            <a:r>
              <a:rPr lang="en-US" dirty="0">
                <a:solidFill>
                  <a:srgbClr val="FFFF00"/>
                </a:solidFill>
              </a:rPr>
              <a:t> consumption;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and the presence of </a:t>
            </a:r>
            <a:r>
              <a:rPr lang="en-US" u="sng" dirty="0">
                <a:solidFill>
                  <a:srgbClr val="FFFF00"/>
                </a:solidFill>
              </a:rPr>
              <a:t>epithelial dysplasia </a:t>
            </a:r>
            <a:r>
              <a:rPr lang="en-US" dirty="0">
                <a:solidFill>
                  <a:srgbClr val="FFFF00"/>
                </a:solidFill>
              </a:rPr>
              <a:t>on histologic examination. In this review, we attempt to identify important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risk factors and present a </a:t>
            </a:r>
            <a:r>
              <a:rPr lang="en-US" u="sng" dirty="0">
                <a:solidFill>
                  <a:srgbClr val="FFFF00"/>
                </a:solidFill>
              </a:rPr>
              <a:t>simple algorithm that can be used as a guide for risk assessment</a:t>
            </a:r>
            <a:r>
              <a:rPr lang="en-US" dirty="0">
                <a:solidFill>
                  <a:srgbClr val="FFFF00"/>
                </a:solidFill>
              </a:rPr>
              <a:t> at each stage of the clinical evaluation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of a patient. 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6719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107504" y="2466851"/>
            <a:ext cx="8856984" cy="180022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ffectLst/>
        </p:spPr>
        <p:txBody>
          <a:bodyPr anchor="ctr"/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hu-HU" sz="4000" dirty="0" smtClean="0">
                <a:solidFill>
                  <a:srgbClr val="FFFF00"/>
                </a:solidFill>
              </a:rPr>
              <a:t>Nincs mindig </a:t>
            </a:r>
            <a:r>
              <a:rPr lang="hu-HU" sz="4000" dirty="0" err="1" smtClean="0">
                <a:solidFill>
                  <a:srgbClr val="FFFF00"/>
                </a:solidFill>
              </a:rPr>
              <a:t>prekancerózis</a:t>
            </a:r>
            <a:endParaRPr lang="hu-HU" sz="4000" dirty="0">
              <a:solidFill>
                <a:srgbClr val="FFFF00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hu-HU" sz="4000" dirty="0" smtClean="0">
                <a:solidFill>
                  <a:srgbClr val="FFFF00"/>
                </a:solidFill>
              </a:rPr>
              <a:t>Feladatunk: rendszeres </a:t>
            </a:r>
            <a:r>
              <a:rPr lang="hu-HU" sz="4000" dirty="0" err="1" smtClean="0">
                <a:solidFill>
                  <a:srgbClr val="FFFF00"/>
                </a:solidFill>
              </a:rPr>
              <a:t>stomatoonkológiai</a:t>
            </a:r>
            <a:r>
              <a:rPr lang="hu-HU" sz="4000" dirty="0" smtClean="0">
                <a:solidFill>
                  <a:srgbClr val="FFFF00"/>
                </a:solidFill>
              </a:rPr>
              <a:t> vizsgálat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hu-HU" sz="4000" dirty="0" err="1" smtClean="0">
                <a:solidFill>
                  <a:srgbClr val="FFFF00"/>
                </a:solidFill>
              </a:rPr>
              <a:t>Mo-n</a:t>
            </a:r>
            <a:r>
              <a:rPr lang="hu-HU" sz="4000" dirty="0" smtClean="0">
                <a:solidFill>
                  <a:srgbClr val="FFFF00"/>
                </a:solidFill>
              </a:rPr>
              <a:t>: &gt;50% nem járnak rendszeresen fogorvoshoz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hu-HU" sz="4000" dirty="0" smtClean="0">
                <a:solidFill>
                  <a:srgbClr val="FFFF00"/>
                </a:solidFill>
              </a:rPr>
              <a:t>Rizikópáciensek </a:t>
            </a:r>
            <a:r>
              <a:rPr lang="hu-HU" sz="4000" dirty="0" err="1" smtClean="0">
                <a:solidFill>
                  <a:srgbClr val="FFFF00"/>
                </a:solidFill>
              </a:rPr>
              <a:t>kb</a:t>
            </a:r>
            <a:r>
              <a:rPr lang="hu-HU" sz="4000" dirty="0" smtClean="0">
                <a:solidFill>
                  <a:srgbClr val="FFFF00"/>
                </a:solidFill>
              </a:rPr>
              <a:t> 90%-a nem jár fogorvoshoz!!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hu-H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4188" t="24473" r="26986" b="41904"/>
          <a:stretch/>
        </p:blipFill>
        <p:spPr>
          <a:xfrm>
            <a:off x="107504" y="1412776"/>
            <a:ext cx="8929314" cy="34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8660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4145" t="17285" r="30811" b="9130"/>
          <a:stretch/>
        </p:blipFill>
        <p:spPr>
          <a:xfrm>
            <a:off x="899592" y="404664"/>
            <a:ext cx="7676648" cy="57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2808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677863" y="125413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hu-HU" sz="4400" u="sng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LEUKOPLAKIA</a:t>
            </a: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179388" y="1268413"/>
            <a:ext cx="8713787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/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hu-HU" sz="4000" dirty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A szájüregen vagy más </a:t>
            </a:r>
            <a:r>
              <a:rPr lang="hu-HU" sz="4000" dirty="0" smtClean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nyálkahártyán előforduló, </a:t>
            </a:r>
            <a:r>
              <a:rPr lang="hu-HU" sz="4000" dirty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több mint 5 mm </a:t>
            </a:r>
            <a:r>
              <a:rPr lang="hu-HU" sz="4000" dirty="0" smtClean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átmérőjű </a:t>
            </a:r>
            <a:r>
              <a:rPr lang="hu-HU" sz="4000" dirty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fehér folt, amelyet nem lehet letörölni, és klinikai és </a:t>
            </a:r>
            <a:r>
              <a:rPr lang="hu-HU" sz="4000" dirty="0" smtClean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patológiai </a:t>
            </a:r>
            <a:r>
              <a:rPr lang="hu-HU" sz="4000" dirty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értelemben nem sorolható más betegségcsoportokba, és a dohányzáson kívül más fizikai vagy kémiai okokkal nincsenek.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74625" y="158750"/>
            <a:ext cx="8794750" cy="6540500"/>
          </a:xfrm>
          <a:prstGeom prst="rect">
            <a:avLst/>
          </a:prstGeom>
          <a:noFill/>
          <a:ln w="127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3360943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FF00"/>
                </a:solidFill>
              </a:rPr>
              <a:t>Diagnosztika: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FF00"/>
                </a:solidFill>
              </a:rPr>
              <a:t>1.: Munkadiagnózis </a:t>
            </a:r>
            <a:r>
              <a:rPr lang="hu-HU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olidFill>
                  <a:srgbClr val="FFFF00"/>
                </a:solidFill>
                <a:sym typeface="Wingdings" panose="05000000000000000000" pitchFamily="2" charset="2"/>
              </a:rPr>
              <a:t>Definició</a:t>
            </a:r>
            <a:r>
              <a:rPr lang="hu-HU" dirty="0" smtClean="0">
                <a:solidFill>
                  <a:srgbClr val="FFFF00"/>
                </a:solidFill>
                <a:sym typeface="Wingdings" panose="05000000000000000000" pitchFamily="2" charset="2"/>
              </a:rPr>
              <a:t> szerint</a:t>
            </a:r>
            <a:endParaRPr lang="hu-HU" u="sng" dirty="0" smtClean="0">
              <a:solidFill>
                <a:srgbClr val="FFFF00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r>
              <a:rPr lang="hu-HU" u="sng" dirty="0" smtClean="0">
                <a:solidFill>
                  <a:srgbClr val="FFFF00"/>
                </a:solidFill>
                <a:latin typeface="Times New Roman" charset="0"/>
                <a:ea typeface="MS PGothic" charset="0"/>
              </a:rPr>
              <a:t>2</a:t>
            </a:r>
            <a:r>
              <a:rPr lang="hu-HU" dirty="0" smtClean="0">
                <a:solidFill>
                  <a:srgbClr val="FFFF00"/>
                </a:solidFill>
                <a:latin typeface="Times New Roman" charset="0"/>
                <a:ea typeface="MS PGothic" charset="0"/>
              </a:rPr>
              <a:t>. Definitív diagnózis: szövettani mintavétel alapján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284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3AF3-1946-4967-96A0-7D35C4B0EFD3}" type="slidenum">
              <a:rPr lang="hu-HU" smtClean="0">
                <a:solidFill>
                  <a:srgbClr val="000000"/>
                </a:solidFill>
              </a:rPr>
              <a:pPr/>
              <a:t>34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3554" name="Picture 2" descr="http://upload.wikimedia.org/wikipedia/commons/1/11/Oral_muco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815"/>
            <a:ext cx="6844844" cy="68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3AF3-1946-4967-96A0-7D35C4B0EFD3}" type="slidenum">
              <a:rPr lang="hu-HU" smtClean="0">
                <a:solidFill>
                  <a:srgbClr val="000000"/>
                </a:solidFill>
              </a:rPr>
              <a:pPr/>
              <a:t>35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4578" name="Picture 2" descr="http://www.hindawi.com/journals/jo/2011/603740.fig.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37842" b="9081"/>
          <a:stretch/>
        </p:blipFill>
        <p:spPr bwMode="auto">
          <a:xfrm>
            <a:off x="0" y="0"/>
            <a:ext cx="9445062" cy="130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3AF3-1946-4967-96A0-7D35C4B0EFD3}" type="slidenum">
              <a:rPr lang="hu-HU" smtClean="0">
                <a:solidFill>
                  <a:srgbClr val="000000"/>
                </a:solidFill>
              </a:rPr>
              <a:pPr/>
              <a:t>36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5" name="Picture 2" descr="http://www.hindawi.com/journals/jo/2011/603740.fig.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37842" b="9081"/>
          <a:stretch/>
        </p:blipFill>
        <p:spPr bwMode="auto">
          <a:xfrm>
            <a:off x="-1778" y="-5457151"/>
            <a:ext cx="9145778" cy="12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491815" y="33844"/>
            <a:ext cx="44402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 smtClean="0">
                <a:solidFill>
                  <a:srgbClr val="FFFF00"/>
                </a:solidFill>
              </a:rPr>
              <a:t>Prekancerózus</a:t>
            </a:r>
            <a:r>
              <a:rPr lang="hu-HU" sz="4400" b="1" i="0" dirty="0" smtClean="0">
                <a:solidFill>
                  <a:srgbClr val="FFFF00"/>
                </a:solidFill>
              </a:rPr>
              <a:t> </a:t>
            </a:r>
            <a:r>
              <a:rPr lang="hu-HU" sz="4400" b="1" i="0" dirty="0" err="1" smtClean="0">
                <a:solidFill>
                  <a:srgbClr val="FFFF00"/>
                </a:solidFill>
              </a:rPr>
              <a:t>léziók</a:t>
            </a:r>
            <a:endParaRPr lang="hu-HU" sz="4400" b="1" i="0" dirty="0">
              <a:solidFill>
                <a:srgbClr val="FFFF00"/>
              </a:solidFill>
            </a:endParaRP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7208838" y="44450"/>
            <a:ext cx="17043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Leukoplakia</a:t>
            </a: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6989763" y="404813"/>
            <a:ext cx="18980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Erythroplakia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5468938" y="765175"/>
            <a:ext cx="356711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  <a:r>
              <a:rPr lang="hu-HU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chronica</a:t>
            </a:r>
            <a:r>
              <a:rPr lang="hu-HU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actinica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6227763" y="1196975"/>
            <a:ext cx="281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  <a:r>
              <a:rPr lang="hu-HU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glandularis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6716019" y="1557338"/>
            <a:ext cx="2244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Cornu</a:t>
            </a:r>
            <a:r>
              <a:rPr lang="hu-HU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cutaneum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4760" name="Picture 8" descr="LPL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1350"/>
            <a:ext cx="3455988" cy="23098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5" name="Picture 9" descr="LPL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3168650" cy="21653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6" name="Picture 10" descr="lpln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4188"/>
            <a:ext cx="3529013" cy="236061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6747" name="Object 11"/>
          <p:cNvGraphicFramePr>
            <a:graphicFrameLocks noChangeAspect="1"/>
          </p:cNvGraphicFramePr>
          <p:nvPr/>
        </p:nvGraphicFramePr>
        <p:xfrm>
          <a:off x="4787900" y="4303713"/>
          <a:ext cx="3168650" cy="236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PHOTO-PAINT Image" r:id="rId6" imgW="4105664" imgH="3063246" progId="CPaint5">
                  <p:embed/>
                </p:oleObj>
              </mc:Choice>
              <mc:Fallback>
                <p:oleObj name="PHOTO-PAINT Image" r:id="rId6" imgW="4105664" imgH="3063246" progId="CPaint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303713"/>
                        <a:ext cx="3168650" cy="2365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944243" y="3711873"/>
            <a:ext cx="3151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 smtClean="0">
                <a:solidFill>
                  <a:srgbClr val="FFFF00"/>
                </a:solidFill>
              </a:rPr>
              <a:t>Simplex</a:t>
            </a:r>
            <a:r>
              <a:rPr lang="hu-HU" b="1" i="0" dirty="0" smtClean="0">
                <a:solidFill>
                  <a:srgbClr val="FFFF00"/>
                </a:solidFill>
              </a:rPr>
              <a:t> (</a:t>
            </a:r>
            <a:r>
              <a:rPr lang="hu-HU" b="1" i="0" dirty="0" err="1" smtClean="0">
                <a:solidFill>
                  <a:srgbClr val="FFFF00"/>
                </a:solidFill>
              </a:rPr>
              <a:t>homogeneus</a:t>
            </a:r>
            <a:r>
              <a:rPr lang="hu-HU" b="1" i="0" dirty="0" smtClean="0">
                <a:solidFill>
                  <a:srgbClr val="FFFF00"/>
                </a:solidFill>
              </a:rPr>
              <a:t>)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5508625" y="3716338"/>
            <a:ext cx="1541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 smtClean="0">
                <a:solidFill>
                  <a:srgbClr val="FFFF00"/>
                </a:solidFill>
              </a:rPr>
              <a:t>Verrucous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1979613" y="6165850"/>
            <a:ext cx="12795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 smtClean="0">
                <a:solidFill>
                  <a:srgbClr val="FFFF00"/>
                </a:solidFill>
              </a:rPr>
              <a:t>Nodular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5867400" y="6165850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Erosiv</a:t>
            </a:r>
            <a:endParaRPr lang="hu-HU" b="1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6989763" y="404813"/>
            <a:ext cx="204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Erythroplakia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5468938" y="765175"/>
            <a:ext cx="3567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Cheilitis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chronica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actinica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6227763" y="1196975"/>
            <a:ext cx="281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Cheilitis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glandularis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640513" y="1557338"/>
            <a:ext cx="2395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Cornu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cutaneum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7164388" y="44450"/>
            <a:ext cx="182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66CC"/>
                </a:solidFill>
              </a:rPr>
              <a:t>Leukoplakia</a:t>
            </a:r>
            <a:endParaRPr lang="hu-HU" b="1" i="0" dirty="0">
              <a:solidFill>
                <a:srgbClr val="FF66CC"/>
              </a:solidFill>
            </a:endParaRPr>
          </a:p>
        </p:txBody>
      </p:sp>
      <p:pic>
        <p:nvPicPr>
          <p:cNvPr id="117768" name="Picture 8" descr="AA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783012" cy="25066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9" name="Picture 9" descr="hairl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4537075" cy="29035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1825625" y="4556125"/>
            <a:ext cx="144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cc</a:t>
            </a:r>
            <a:r>
              <a:rPr lang="hu-HU" b="1" i="0" dirty="0">
                <a:solidFill>
                  <a:srgbClr val="FFFF00"/>
                </a:solidFill>
              </a:rPr>
              <a:t>. </a:t>
            </a:r>
            <a:r>
              <a:rPr lang="hu-HU" b="1" i="0" dirty="0" err="1">
                <a:solidFill>
                  <a:srgbClr val="FFFF00"/>
                </a:solidFill>
              </a:rPr>
              <a:t>In</a:t>
            </a:r>
            <a:r>
              <a:rPr lang="hu-HU" b="1" i="0" dirty="0">
                <a:solidFill>
                  <a:srgbClr val="FFFF00"/>
                </a:solidFill>
              </a:rPr>
              <a:t> situ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5435600" y="2924175"/>
            <a:ext cx="28761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>
                <a:solidFill>
                  <a:srgbClr val="FFFF00"/>
                </a:solidFill>
              </a:rPr>
              <a:t>„</a:t>
            </a:r>
            <a:r>
              <a:rPr lang="hu-HU" b="1" i="0" dirty="0" err="1" smtClean="0">
                <a:solidFill>
                  <a:srgbClr val="FFFF00"/>
                </a:solidFill>
              </a:rPr>
              <a:t>Hairy</a:t>
            </a:r>
            <a:r>
              <a:rPr lang="hu-HU" b="1" i="0" dirty="0" smtClean="0">
                <a:solidFill>
                  <a:srgbClr val="FFFF00"/>
                </a:solidFill>
              </a:rPr>
              <a:t>” </a:t>
            </a:r>
            <a:r>
              <a:rPr lang="hu-HU" b="1" i="0" dirty="0" err="1">
                <a:solidFill>
                  <a:srgbClr val="FFFF00"/>
                </a:solidFill>
              </a:rPr>
              <a:t>leukoplakia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161787"/>
            <a:ext cx="41518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800" b="1" i="0" dirty="0" err="1">
                <a:solidFill>
                  <a:srgbClr val="FFFF00"/>
                </a:solidFill>
              </a:rPr>
              <a:t>Prekancerózus</a:t>
            </a:r>
            <a:r>
              <a:rPr lang="hu-HU" sz="4800" b="1" i="0" dirty="0">
                <a:solidFill>
                  <a:srgbClr val="FFFF00"/>
                </a:solidFill>
              </a:rPr>
              <a:t> </a:t>
            </a:r>
            <a:r>
              <a:rPr lang="hu-HU" sz="4800" b="1" i="0" dirty="0" err="1">
                <a:solidFill>
                  <a:srgbClr val="FFFF00"/>
                </a:solidFill>
              </a:rPr>
              <a:t>léziók</a:t>
            </a:r>
            <a:endParaRPr lang="hu-HU" sz="4800" b="1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6989763" y="404813"/>
            <a:ext cx="204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Erythroplakia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5468938" y="765175"/>
            <a:ext cx="3567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Cheilitis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chronica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actinica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6227763" y="1196975"/>
            <a:ext cx="281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Cheilitis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glandularis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6640513" y="1557338"/>
            <a:ext cx="2395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Cornu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cutaneum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7208838" y="44450"/>
            <a:ext cx="182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66CC"/>
                </a:solidFill>
              </a:rPr>
              <a:t>Leukoplakia</a:t>
            </a:r>
            <a:endParaRPr lang="hu-HU" b="1" i="0" dirty="0">
              <a:solidFill>
                <a:srgbClr val="FF66CC"/>
              </a:solidFill>
            </a:endParaRPr>
          </a:p>
        </p:txBody>
      </p:sp>
      <p:pic>
        <p:nvPicPr>
          <p:cNvPr id="118792" name="Picture 8" descr="szkep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20925"/>
            <a:ext cx="5257800" cy="43481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3" name="Picture 9" descr="revsm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3252788" cy="36718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67544" y="116612"/>
            <a:ext cx="34677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000" b="1" i="0" dirty="0" err="1">
                <a:solidFill>
                  <a:srgbClr val="FFFF00"/>
                </a:solidFill>
              </a:rPr>
              <a:t>Prekancerózus</a:t>
            </a:r>
            <a:r>
              <a:rPr lang="hu-HU" sz="4000" b="1" i="0" dirty="0">
                <a:solidFill>
                  <a:srgbClr val="FFFF00"/>
                </a:solidFill>
              </a:rPr>
              <a:t> </a:t>
            </a:r>
            <a:r>
              <a:rPr lang="hu-HU" sz="4000" b="1" i="0" dirty="0" err="1">
                <a:solidFill>
                  <a:srgbClr val="FFFF00"/>
                </a:solidFill>
              </a:rPr>
              <a:t>léziók</a:t>
            </a:r>
            <a:endParaRPr lang="hu-HU" sz="4000" b="1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3" t="47911" r="14005" b="12509"/>
          <a:stretch>
            <a:fillRect/>
          </a:stretch>
        </p:blipFill>
        <p:spPr>
          <a:xfrm>
            <a:off x="1506199" y="2108362"/>
            <a:ext cx="6131601" cy="38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95710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6989763" y="404813"/>
            <a:ext cx="204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i="0" dirty="0" err="1" smtClean="0">
                <a:solidFill>
                  <a:srgbClr val="FF66CC"/>
                </a:solidFill>
              </a:rPr>
              <a:t>Erythroplakia</a:t>
            </a:r>
            <a:endParaRPr lang="hu-HU" b="1" i="0" dirty="0" smtClean="0">
              <a:solidFill>
                <a:srgbClr val="FF66CC"/>
              </a:solidFill>
            </a:endParaRP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468938" y="765175"/>
            <a:ext cx="3567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i="0" dirty="0" err="1" smtClean="0">
                <a:solidFill>
                  <a:srgbClr val="FFFFFF">
                    <a:lumMod val="50000"/>
                  </a:srgbClr>
                </a:solidFill>
              </a:rPr>
              <a:t>Cheilitis</a:t>
            </a:r>
            <a:r>
              <a:rPr lang="hu-HU" b="1" i="0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hu-HU" b="1" i="0" dirty="0" err="1" smtClean="0">
                <a:solidFill>
                  <a:srgbClr val="FFFFFF">
                    <a:lumMod val="50000"/>
                  </a:srgbClr>
                </a:solidFill>
              </a:rPr>
              <a:t>chronica</a:t>
            </a:r>
            <a:r>
              <a:rPr lang="hu-HU" b="1" i="0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hu-HU" b="1" i="0" dirty="0" err="1" smtClean="0">
                <a:solidFill>
                  <a:srgbClr val="FFFFFF">
                    <a:lumMod val="50000"/>
                  </a:srgbClr>
                </a:solidFill>
              </a:rPr>
              <a:t>actinica</a:t>
            </a:r>
            <a:endParaRPr lang="hu-HU" b="1" i="0" dirty="0" smtClean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227763" y="1196975"/>
            <a:ext cx="281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i="0" dirty="0" err="1" smtClean="0">
                <a:solidFill>
                  <a:srgbClr val="FFFFFF">
                    <a:lumMod val="50000"/>
                  </a:srgbClr>
                </a:solidFill>
              </a:rPr>
              <a:t>Cheilitis</a:t>
            </a:r>
            <a:r>
              <a:rPr lang="hu-HU" b="1" i="0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hu-HU" b="1" i="0" dirty="0" err="1" smtClean="0">
                <a:solidFill>
                  <a:srgbClr val="FFFFFF">
                    <a:lumMod val="50000"/>
                  </a:srgbClr>
                </a:solidFill>
              </a:rPr>
              <a:t>glandularis</a:t>
            </a:r>
            <a:endParaRPr lang="hu-HU" b="1" i="0" dirty="0" smtClean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716713" y="1557338"/>
            <a:ext cx="22431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 err="1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Cornu</a:t>
            </a:r>
            <a:r>
              <a:rPr lang="hu-HU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cutaneum</a:t>
            </a:r>
            <a:endParaRPr lang="hu-HU" dirty="0" smtClean="0"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7208838" y="44450"/>
            <a:ext cx="182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i="0" dirty="0" err="1" smtClean="0">
                <a:solidFill>
                  <a:srgbClr val="FFFFFF">
                    <a:lumMod val="50000"/>
                  </a:srgbClr>
                </a:solidFill>
              </a:rPr>
              <a:t>Leukoplakia</a:t>
            </a:r>
            <a:endParaRPr lang="hu-HU" b="1" i="0" dirty="0" smtClean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20840" name="Picture 8" descr="AB2040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2752725" cy="41052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1" name="Picture 9" descr="AB2042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36838"/>
            <a:ext cx="5084762" cy="33226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5536" y="188640"/>
            <a:ext cx="40963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800" b="1" i="0" dirty="0" err="1">
                <a:solidFill>
                  <a:srgbClr val="FFFF00"/>
                </a:solidFill>
              </a:rPr>
              <a:t>Prekancerózus</a:t>
            </a:r>
            <a:r>
              <a:rPr lang="hu-HU" sz="4800" b="1" i="0" dirty="0">
                <a:solidFill>
                  <a:srgbClr val="FFFF00"/>
                </a:solidFill>
              </a:rPr>
              <a:t> </a:t>
            </a:r>
            <a:r>
              <a:rPr lang="hu-HU" sz="4800" b="1" i="0" dirty="0" err="1">
                <a:solidFill>
                  <a:srgbClr val="FFFF00"/>
                </a:solidFill>
              </a:rPr>
              <a:t>léziók</a:t>
            </a:r>
            <a:endParaRPr lang="hu-HU" sz="4800" b="1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6989763" y="404813"/>
            <a:ext cx="204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Erythroplakia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5468938" y="765175"/>
            <a:ext cx="3567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66CC"/>
                </a:solidFill>
              </a:rPr>
              <a:t>Cheilitis</a:t>
            </a:r>
            <a:r>
              <a:rPr lang="hu-HU" b="1" i="0" dirty="0">
                <a:solidFill>
                  <a:srgbClr val="FF66CC"/>
                </a:solidFill>
              </a:rPr>
              <a:t> </a:t>
            </a:r>
            <a:r>
              <a:rPr lang="hu-HU" b="1" i="0" dirty="0" err="1">
                <a:solidFill>
                  <a:srgbClr val="FF66CC"/>
                </a:solidFill>
              </a:rPr>
              <a:t>chronica</a:t>
            </a:r>
            <a:r>
              <a:rPr lang="hu-HU" b="1" i="0" dirty="0">
                <a:solidFill>
                  <a:srgbClr val="FF66CC"/>
                </a:solidFill>
              </a:rPr>
              <a:t> </a:t>
            </a:r>
            <a:r>
              <a:rPr lang="hu-HU" b="1" i="0" dirty="0" err="1">
                <a:solidFill>
                  <a:srgbClr val="FF66CC"/>
                </a:solidFill>
              </a:rPr>
              <a:t>actinica</a:t>
            </a:r>
            <a:endParaRPr lang="hu-HU" b="1" i="0" dirty="0">
              <a:solidFill>
                <a:srgbClr val="FF66CC"/>
              </a:solidFill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6227763" y="1196975"/>
            <a:ext cx="281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66CC"/>
                </a:solidFill>
              </a:rPr>
              <a:t>Cheilitis</a:t>
            </a:r>
            <a:r>
              <a:rPr lang="hu-HU" b="1" i="0" dirty="0">
                <a:solidFill>
                  <a:srgbClr val="FF66CC"/>
                </a:solidFill>
              </a:rPr>
              <a:t> </a:t>
            </a:r>
            <a:r>
              <a:rPr lang="hu-HU" b="1" i="0" dirty="0" err="1">
                <a:solidFill>
                  <a:srgbClr val="FF66CC"/>
                </a:solidFill>
              </a:rPr>
              <a:t>glandularis</a:t>
            </a:r>
            <a:endParaRPr lang="hu-HU" b="1" i="0" dirty="0">
              <a:solidFill>
                <a:srgbClr val="FF66CC"/>
              </a:solidFill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6640513" y="1557338"/>
            <a:ext cx="2395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Cornu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cutaneum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208838" y="19472"/>
            <a:ext cx="182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Leukoplakia</a:t>
            </a:r>
            <a:endParaRPr lang="hu-HU" b="1" i="0" dirty="0">
              <a:solidFill>
                <a:srgbClr val="FFFF00"/>
              </a:solidFill>
            </a:endParaRPr>
          </a:p>
        </p:txBody>
      </p:sp>
      <p:pic>
        <p:nvPicPr>
          <p:cNvPr id="122888" name="Picture 8" descr="CHE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5097463" cy="32337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9" name="Picture 9" descr="cheil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67163"/>
            <a:ext cx="3960813" cy="28908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11560" y="116612"/>
            <a:ext cx="357580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000" b="1" i="0" dirty="0" err="1">
                <a:solidFill>
                  <a:srgbClr val="FFFF00"/>
                </a:solidFill>
              </a:rPr>
              <a:t>Prekancerózus</a:t>
            </a:r>
            <a:r>
              <a:rPr lang="hu-HU" sz="4000" b="1" i="0" dirty="0">
                <a:solidFill>
                  <a:srgbClr val="FFFF00"/>
                </a:solidFill>
              </a:rPr>
              <a:t> </a:t>
            </a:r>
            <a:r>
              <a:rPr lang="hu-HU" sz="4000" b="1" i="0" dirty="0" err="1">
                <a:solidFill>
                  <a:srgbClr val="FFFF00"/>
                </a:solidFill>
              </a:rPr>
              <a:t>léziók</a:t>
            </a:r>
            <a:endParaRPr lang="hu-HU" sz="4000" b="1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632450" y="115888"/>
            <a:ext cx="35115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66CC"/>
                </a:solidFill>
              </a:rPr>
              <a:t>Lichen</a:t>
            </a:r>
            <a:r>
              <a:rPr lang="hu-HU" b="1" i="0" dirty="0">
                <a:solidFill>
                  <a:srgbClr val="FF66CC"/>
                </a:solidFill>
              </a:rPr>
              <a:t> </a:t>
            </a:r>
            <a:r>
              <a:rPr lang="hu-HU" b="1" i="0" dirty="0" err="1">
                <a:solidFill>
                  <a:srgbClr val="FF66CC"/>
                </a:solidFill>
              </a:rPr>
              <a:t>oris</a:t>
            </a:r>
            <a:endParaRPr lang="hu-HU" b="1" i="0" dirty="0">
              <a:solidFill>
                <a:srgbClr val="FF66CC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>
                <a:solidFill>
                  <a:srgbClr val="FFFF00"/>
                </a:solidFill>
              </a:rPr>
              <a:t>Vashiányos </a:t>
            </a:r>
            <a:r>
              <a:rPr lang="hu-HU" b="1" i="0" dirty="0" err="1">
                <a:solidFill>
                  <a:srgbClr val="FFFF00"/>
                </a:solidFill>
              </a:rPr>
              <a:t>anaemia</a:t>
            </a:r>
            <a:endParaRPr lang="hu-HU" b="1" i="0" dirty="0">
              <a:solidFill>
                <a:srgbClr val="FFFF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Submucosus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fibrosis</a:t>
            </a:r>
            <a:endParaRPr lang="hu-HU" b="1" i="0" dirty="0">
              <a:solidFill>
                <a:srgbClr val="FFFF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Tertiaer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syphilis</a:t>
            </a:r>
            <a:endParaRPr lang="hu-HU" b="1" i="0" dirty="0">
              <a:solidFill>
                <a:srgbClr val="FFFF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>
                <a:solidFill>
                  <a:srgbClr val="FFFF00"/>
                </a:solidFill>
              </a:rPr>
              <a:t>Xeroderma </a:t>
            </a:r>
            <a:r>
              <a:rPr lang="hu-HU" b="1" i="0" dirty="0" err="1">
                <a:solidFill>
                  <a:srgbClr val="FFFF00"/>
                </a:solidFill>
              </a:rPr>
              <a:t>pigmentosum</a:t>
            </a:r>
            <a:endParaRPr lang="hu-HU" b="1" i="0" dirty="0">
              <a:solidFill>
                <a:srgbClr val="FFFF00"/>
              </a:solidFill>
            </a:endParaRPr>
          </a:p>
        </p:txBody>
      </p:sp>
      <p:pic>
        <p:nvPicPr>
          <p:cNvPr id="123908" name="Picture 4" descr="L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3348038" cy="25574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9" name="Picture 5" descr="CX2090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65400"/>
            <a:ext cx="3344863" cy="2346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0" name="Picture 6" descr="LIC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524375"/>
            <a:ext cx="3441700" cy="23336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827088" y="4437063"/>
            <a:ext cx="1604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Reticularis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3563938" y="64008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>
                <a:solidFill>
                  <a:srgbClr val="FFFF00"/>
                </a:solidFill>
              </a:rPr>
              <a:t>Atrófiás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7164388" y="4365625"/>
            <a:ext cx="103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Erosiv</a:t>
            </a:r>
            <a:endParaRPr lang="hu-HU" b="1" i="0" dirty="0">
              <a:solidFill>
                <a:srgbClr val="FFFF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260648"/>
            <a:ext cx="443990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>
                <a:solidFill>
                  <a:srgbClr val="FFFF00"/>
                </a:solidFill>
              </a:rPr>
              <a:t>Prekancerózus</a:t>
            </a:r>
            <a:r>
              <a:rPr lang="hu-HU" sz="4400" b="1" i="0" dirty="0">
                <a:solidFill>
                  <a:srgbClr val="FFFF00"/>
                </a:solidFill>
              </a:rPr>
              <a:t> </a:t>
            </a:r>
            <a:r>
              <a:rPr lang="hu-HU" sz="4400" b="1" i="0" dirty="0" err="1">
                <a:solidFill>
                  <a:srgbClr val="FFFF00"/>
                </a:solidFill>
              </a:rPr>
              <a:t>léziók</a:t>
            </a:r>
            <a:endParaRPr lang="hu-HU" sz="4400" b="1" i="0" dirty="0">
              <a:solidFill>
                <a:srgbClr val="FFFF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t="10240" r="27895" b="7231"/>
          <a:stretch/>
        </p:blipFill>
        <p:spPr bwMode="auto">
          <a:xfrm>
            <a:off x="6567055" y="5190835"/>
            <a:ext cx="1477818" cy="14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765904" y="628777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FF00"/>
                </a:solidFill>
              </a:rPr>
              <a:t>Bullosus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5604953" y="115888"/>
            <a:ext cx="353904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Lichen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oris</a:t>
            </a:r>
            <a:endParaRPr lang="hu-HU" b="1" i="0" dirty="0">
              <a:solidFill>
                <a:srgbClr val="FFFF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smtClean="0">
                <a:solidFill>
                  <a:srgbClr val="FF66CC"/>
                </a:solidFill>
              </a:rPr>
              <a:t>Vashiányos </a:t>
            </a:r>
            <a:r>
              <a:rPr lang="hu-HU" b="1" i="0" dirty="0" err="1">
                <a:solidFill>
                  <a:srgbClr val="FF66CC"/>
                </a:solidFill>
              </a:rPr>
              <a:t>anaemia</a:t>
            </a:r>
            <a:endParaRPr lang="hu-HU" b="1" i="0" dirty="0">
              <a:solidFill>
                <a:srgbClr val="FF66CC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 smtClean="0">
                <a:solidFill>
                  <a:srgbClr val="FF66CC"/>
                </a:solidFill>
              </a:rPr>
              <a:t>Tertiaer</a:t>
            </a:r>
            <a:r>
              <a:rPr lang="hu-HU" b="1" i="0" dirty="0" smtClean="0">
                <a:solidFill>
                  <a:srgbClr val="FF66CC"/>
                </a:solidFill>
              </a:rPr>
              <a:t> </a:t>
            </a:r>
            <a:r>
              <a:rPr lang="hu-HU" b="1" i="0" dirty="0" err="1">
                <a:solidFill>
                  <a:srgbClr val="FF66CC"/>
                </a:solidFill>
              </a:rPr>
              <a:t>syphilis</a:t>
            </a:r>
            <a:endParaRPr lang="hu-HU" b="1" i="0" dirty="0">
              <a:solidFill>
                <a:srgbClr val="FF66CC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>
                <a:solidFill>
                  <a:srgbClr val="FF66CC"/>
                </a:solidFill>
              </a:rPr>
              <a:t>Xeroderma </a:t>
            </a:r>
            <a:r>
              <a:rPr lang="hu-HU" b="1" i="0" dirty="0" err="1" smtClean="0">
                <a:solidFill>
                  <a:srgbClr val="FF66CC"/>
                </a:solidFill>
              </a:rPr>
              <a:t>pigmentosum</a:t>
            </a:r>
            <a:endParaRPr lang="hu-HU" b="1" i="0" dirty="0" smtClean="0">
              <a:solidFill>
                <a:srgbClr val="FF66CC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Submucosus</a:t>
            </a:r>
            <a:r>
              <a:rPr lang="hu-HU" b="1" i="0" dirty="0">
                <a:solidFill>
                  <a:srgbClr val="FFFF00"/>
                </a:solidFill>
              </a:rPr>
              <a:t> </a:t>
            </a:r>
            <a:r>
              <a:rPr lang="hu-HU" b="1" i="0" dirty="0" err="1">
                <a:solidFill>
                  <a:srgbClr val="FFFF00"/>
                </a:solidFill>
              </a:rPr>
              <a:t>fibrosis</a:t>
            </a:r>
            <a:endParaRPr lang="hu-HU" b="1" i="0" dirty="0">
              <a:solidFill>
                <a:srgbClr val="FFFF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hu-HU" b="1" i="0" dirty="0">
              <a:solidFill>
                <a:srgbClr val="FF66CC"/>
              </a:solidFill>
            </a:endParaRPr>
          </a:p>
        </p:txBody>
      </p:sp>
      <p:pic>
        <p:nvPicPr>
          <p:cNvPr id="125956" name="Picture 4" descr="PLV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3384550" cy="23050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8" name="Picture 6" descr="SYP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6"/>
            <a:ext cx="3240088" cy="22304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59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432749"/>
              </p:ext>
            </p:extLst>
          </p:nvPr>
        </p:nvGraphicFramePr>
        <p:xfrm>
          <a:off x="5004048" y="3573016"/>
          <a:ext cx="2992438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PHOTO-PAINT Image" r:id="rId5" imgW="3442723" imgH="2510033" progId="CPaint5">
                  <p:embed/>
                </p:oleObj>
              </mc:Choice>
              <mc:Fallback>
                <p:oleObj name="PHOTO-PAINT Image" r:id="rId5" imgW="3442723" imgH="2510033" progId="CPaint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573016"/>
                        <a:ext cx="2992438" cy="2181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612576" y="188640"/>
            <a:ext cx="582336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400" b="1" i="0" dirty="0" err="1" smtClean="0">
                <a:solidFill>
                  <a:srgbClr val="FFFF00"/>
                </a:solidFill>
              </a:rPr>
              <a:t>Prekancerózus</a:t>
            </a:r>
            <a:r>
              <a:rPr lang="hu-HU" sz="4400" b="1" i="0" dirty="0" smtClean="0">
                <a:solidFill>
                  <a:srgbClr val="FFFF00"/>
                </a:solidFill>
              </a:rPr>
              <a:t> állapotok</a:t>
            </a:r>
            <a:endParaRPr lang="hu-HU" sz="4400" b="1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FF00"/>
                </a:solidFill>
              </a:rPr>
              <a:t>Submucosus</a:t>
            </a:r>
            <a:r>
              <a:rPr lang="hu-HU" dirty="0" smtClean="0">
                <a:solidFill>
                  <a:srgbClr val="FFFF00"/>
                </a:solidFill>
              </a:rPr>
              <a:t> </a:t>
            </a:r>
            <a:r>
              <a:rPr lang="hu-HU" dirty="0" err="1" smtClean="0">
                <a:solidFill>
                  <a:srgbClr val="FFFF00"/>
                </a:solidFill>
              </a:rPr>
              <a:t>fibrosis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>
                <a:solidFill>
                  <a:srgbClr val="FFFF00"/>
                </a:solidFill>
              </a:rPr>
              <a:t>A </a:t>
            </a:r>
            <a:r>
              <a:rPr lang="hu-HU" sz="2800" dirty="0" err="1">
                <a:solidFill>
                  <a:srgbClr val="FFFF00"/>
                </a:solidFill>
              </a:rPr>
              <a:t>szájnyálkahártya-fibrózis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a</a:t>
            </a:r>
            <a:r>
              <a:rPr lang="hu-HU" sz="2800" dirty="0">
                <a:solidFill>
                  <a:srgbClr val="FFFF00"/>
                </a:solidFill>
              </a:rPr>
              <a:t> szájüreg krónikus, komplex, </a:t>
            </a:r>
            <a:r>
              <a:rPr lang="hu-HU" sz="2800" dirty="0" err="1">
                <a:solidFill>
                  <a:srgbClr val="FFFF00"/>
                </a:solidFill>
              </a:rPr>
              <a:t>premalignus</a:t>
            </a:r>
            <a:r>
              <a:rPr lang="hu-HU" sz="2800" dirty="0">
                <a:solidFill>
                  <a:srgbClr val="FFFF00"/>
                </a:solidFill>
              </a:rPr>
              <a:t> (1% </a:t>
            </a:r>
            <a:r>
              <a:rPr lang="hu-HU" sz="2800" dirty="0" err="1">
                <a:solidFill>
                  <a:srgbClr val="FFFF00"/>
                </a:solidFill>
              </a:rPr>
              <a:t>-os</a:t>
            </a:r>
            <a:r>
              <a:rPr lang="hu-HU" sz="2800" dirty="0">
                <a:solidFill>
                  <a:srgbClr val="FFFF00"/>
                </a:solidFill>
              </a:rPr>
              <a:t> transzformációs kockázat) állapota, amelyet </a:t>
            </a:r>
            <a:r>
              <a:rPr lang="hu-HU" sz="2800" dirty="0" err="1">
                <a:solidFill>
                  <a:srgbClr val="FFFF00"/>
                </a:solidFill>
              </a:rPr>
              <a:t>juxta-epitheliális</a:t>
            </a:r>
            <a:r>
              <a:rPr lang="hu-HU" sz="2800" dirty="0">
                <a:solidFill>
                  <a:srgbClr val="FFFF00"/>
                </a:solidFill>
              </a:rPr>
              <a:t> gyulladásos reakció és a </a:t>
            </a:r>
            <a:r>
              <a:rPr lang="hu-HU" sz="2800" dirty="0" err="1">
                <a:solidFill>
                  <a:srgbClr val="FFFF00"/>
                </a:solidFill>
              </a:rPr>
              <a:t>submucosalis</a:t>
            </a:r>
            <a:r>
              <a:rPr lang="hu-HU" sz="2800" dirty="0">
                <a:solidFill>
                  <a:srgbClr val="FFFF00"/>
                </a:solidFill>
              </a:rPr>
              <a:t> szövetek (a </a:t>
            </a:r>
            <a:r>
              <a:rPr lang="hu-HU" sz="2800" dirty="0" err="1">
                <a:solidFill>
                  <a:srgbClr val="FFFF00"/>
                </a:solidFill>
              </a:rPr>
              <a:t>lamina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propria</a:t>
            </a:r>
            <a:r>
              <a:rPr lang="hu-HU" sz="2800" dirty="0">
                <a:solidFill>
                  <a:srgbClr val="FFFF00"/>
                </a:solidFill>
              </a:rPr>
              <a:t> és a mélyebb kötőszövetek) progresszív </a:t>
            </a:r>
            <a:r>
              <a:rPr lang="hu-HU" sz="2800" dirty="0" err="1">
                <a:solidFill>
                  <a:srgbClr val="FFFF00"/>
                </a:solidFill>
              </a:rPr>
              <a:t>fibrózisa</a:t>
            </a:r>
            <a:r>
              <a:rPr lang="hu-HU" sz="2800" dirty="0">
                <a:solidFill>
                  <a:srgbClr val="FFFF00"/>
                </a:solidFill>
              </a:rPr>
              <a:t> jellemez. A betegség </a:t>
            </a:r>
            <a:r>
              <a:rPr lang="hu-HU" sz="2800" dirty="0" err="1">
                <a:solidFill>
                  <a:srgbClr val="FFFF00"/>
                </a:solidFill>
              </a:rPr>
              <a:t>előrehaladtával</a:t>
            </a:r>
            <a:r>
              <a:rPr lang="hu-HU" sz="2800" dirty="0">
                <a:solidFill>
                  <a:srgbClr val="FFFF00"/>
                </a:solidFill>
              </a:rPr>
              <a:t> a szájnyálkahártya addig </a:t>
            </a:r>
            <a:r>
              <a:rPr lang="hu-HU" sz="2800" dirty="0" err="1">
                <a:solidFill>
                  <a:srgbClr val="FFFF00"/>
                </a:solidFill>
              </a:rPr>
              <a:t>fibrotizálódik</a:t>
            </a:r>
            <a:r>
              <a:rPr lang="hu-HU" sz="2800" dirty="0">
                <a:solidFill>
                  <a:srgbClr val="FFFF00"/>
                </a:solidFill>
              </a:rPr>
              <a:t>, hogy az illető képtelen kinyitni a </a:t>
            </a:r>
            <a:r>
              <a:rPr lang="hu-HU" sz="2800" dirty="0" smtClean="0">
                <a:solidFill>
                  <a:srgbClr val="FFFF00"/>
                </a:solidFill>
              </a:rPr>
              <a:t>szájat</a:t>
            </a:r>
          </a:p>
          <a:p>
            <a:r>
              <a:rPr lang="hu-HU" sz="2800" dirty="0" smtClean="0">
                <a:solidFill>
                  <a:srgbClr val="FFFF00"/>
                </a:solidFill>
              </a:rPr>
              <a:t>Bételdió!</a:t>
            </a:r>
            <a:endParaRPr lang="hu-H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26682"/>
      </p:ext>
    </p:extLst>
  </p:cSld>
  <p:clrMapOvr>
    <a:masterClrMapping/>
  </p:clrMapOvr>
  <p:transition spd="slow">
    <p:pull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rgbClr val="FFFF00"/>
                </a:solidFill>
              </a:rPr>
              <a:t>Submucosus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fibrosis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0403"/>
            <a:ext cx="5256583" cy="291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474744"/>
      </p:ext>
    </p:extLst>
  </p:cSld>
  <p:clrMapOvr>
    <a:masterClrMapping/>
  </p:clrMapOvr>
  <p:transition spd="slow">
    <p:pull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395536" y="326342"/>
            <a:ext cx="49904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4000" b="1" i="0" dirty="0" smtClean="0">
                <a:solidFill>
                  <a:srgbClr val="FFFF00"/>
                </a:solidFill>
              </a:rPr>
              <a:t>Jóindulatú daganatok</a:t>
            </a:r>
            <a:endParaRPr lang="hu-HU" sz="4000" b="1" i="0" dirty="0">
              <a:solidFill>
                <a:srgbClr val="FFFF00"/>
              </a:solidFill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659563" y="44450"/>
            <a:ext cx="20796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Fibroma</a:t>
            </a:r>
            <a:endParaRPr lang="hu-HU" b="1" i="0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Papilloma</a:t>
            </a:r>
            <a:endParaRPr lang="hu-HU" b="1" i="0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Lipoma</a:t>
            </a:r>
            <a:endParaRPr lang="hu-HU" b="1" i="0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err="1">
                <a:solidFill>
                  <a:srgbClr val="FFFF00"/>
                </a:solidFill>
              </a:rPr>
              <a:t>Haemangioma</a:t>
            </a:r>
            <a:endParaRPr lang="hu-HU" b="1" i="0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hu-HU" b="1" i="0" dirty="0">
              <a:solidFill>
                <a:srgbClr val="FFFF00"/>
              </a:solidFill>
            </a:endParaRPr>
          </a:p>
        </p:txBody>
      </p:sp>
      <p:pic>
        <p:nvPicPr>
          <p:cNvPr id="126980" name="Picture 4" descr="BX2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3024187" cy="22685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1" name="Picture 5" descr="BX2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44675"/>
            <a:ext cx="3168650" cy="22621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2" name="Picture 6" descr="BX21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4365625"/>
            <a:ext cx="2595563" cy="22574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3" name="Picture 7" descr="BX21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3213100" cy="2359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lip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11325"/>
            <a:ext cx="67056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1295400" y="1752600"/>
            <a:ext cx="6705600" cy="43434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3124200" y="609600"/>
            <a:ext cx="2305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3200" b="1" i="0">
                <a:solidFill>
                  <a:srgbClr val="FFFF00"/>
                </a:solidFill>
              </a:rPr>
              <a:t>Cc. labii inf.</a:t>
            </a:r>
          </a:p>
        </p:txBody>
      </p:sp>
    </p:spTree>
    <p:extLst>
      <p:ext uri="{BB962C8B-B14F-4D97-AF65-F5344CB8AC3E}">
        <p14:creationId xmlns:p14="http://schemas.microsoft.com/office/powerpoint/2010/main" val="19756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X2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008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1371600" y="1219200"/>
            <a:ext cx="6400800" cy="43434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3419475" y="3048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3200400" y="422275"/>
            <a:ext cx="12009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i="0" dirty="0" smtClean="0">
                <a:solidFill>
                  <a:srgbClr val="FFFF00"/>
                </a:solidFill>
              </a:rPr>
              <a:t>Korai </a:t>
            </a:r>
            <a:r>
              <a:rPr lang="hu-HU" i="0" dirty="0" err="1" smtClean="0">
                <a:solidFill>
                  <a:srgbClr val="FFFF00"/>
                </a:solidFill>
              </a:rPr>
              <a:t>tu</a:t>
            </a:r>
            <a:endParaRPr lang="hu-HU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X2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00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371600" y="1219200"/>
            <a:ext cx="6400800" cy="42672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3419475" y="3048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00400" y="422275"/>
            <a:ext cx="1366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i="0" dirty="0" smtClean="0">
                <a:solidFill>
                  <a:srgbClr val="FFFF00"/>
                </a:solidFill>
              </a:rPr>
              <a:t>Korai TU</a:t>
            </a:r>
            <a:endParaRPr lang="hu-HU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9" t="18764" r="13492" b="31573"/>
          <a:stretch>
            <a:fillRect/>
          </a:stretch>
        </p:blipFill>
        <p:spPr bwMode="auto">
          <a:xfrm>
            <a:off x="1888604" y="1700808"/>
            <a:ext cx="5732498" cy="439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9787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X2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008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371600" y="1219200"/>
            <a:ext cx="6400800" cy="44958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3419475" y="3048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00400" y="422275"/>
            <a:ext cx="1866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i="0" dirty="0" smtClean="0">
                <a:solidFill>
                  <a:srgbClr val="FFFF00"/>
                </a:solidFill>
              </a:rPr>
              <a:t>Korai ajakrák</a:t>
            </a:r>
            <a:endParaRPr lang="hu-HU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BX2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008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1371600" y="1219200"/>
            <a:ext cx="6400800" cy="40386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3419475" y="3048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3419475" y="304800"/>
            <a:ext cx="2125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3200" b="1">
                <a:solidFill>
                  <a:srgbClr val="FFFF00"/>
                </a:solidFill>
              </a:rPr>
              <a:t>Carcinoma</a:t>
            </a:r>
          </a:p>
        </p:txBody>
      </p:sp>
    </p:spTree>
    <p:extLst>
      <p:ext uri="{BB962C8B-B14F-4D97-AF65-F5344CB8AC3E}">
        <p14:creationId xmlns:p14="http://schemas.microsoft.com/office/powerpoint/2010/main" val="17429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64076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862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18144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62477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99281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71848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1295400" y="1514475"/>
          <a:ext cx="6705600" cy="465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name="PHOTO-PAINT Image" r:id="rId3" imgW="1813257" imgH="1258507" progId="CPaint5">
                  <p:embed/>
                </p:oleObj>
              </mc:Choice>
              <mc:Fallback>
                <p:oleObj name="PHOTO-PAINT Image" r:id="rId3" imgW="1813257" imgH="1258507" progId="CPaint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514475"/>
                        <a:ext cx="6705600" cy="465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1295400" y="1524000"/>
            <a:ext cx="6705600" cy="46482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2209800" y="533400"/>
            <a:ext cx="57230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3200" b="1" dirty="0" err="1">
                <a:solidFill>
                  <a:srgbClr val="FFFF00"/>
                </a:solidFill>
              </a:rPr>
              <a:t>Linea</a:t>
            </a:r>
            <a:r>
              <a:rPr lang="hu-HU" sz="3200" b="1" dirty="0">
                <a:solidFill>
                  <a:srgbClr val="FFFF00"/>
                </a:solidFill>
              </a:rPr>
              <a:t> alba </a:t>
            </a:r>
            <a:r>
              <a:rPr lang="hu-HU" sz="3200" b="1" dirty="0" smtClean="0">
                <a:solidFill>
                  <a:srgbClr val="FFFF00"/>
                </a:solidFill>
              </a:rPr>
              <a:t>and </a:t>
            </a:r>
            <a:r>
              <a:rPr lang="hu-HU" sz="3200" b="1" dirty="0" err="1">
                <a:solidFill>
                  <a:srgbClr val="FFFF00"/>
                </a:solidFill>
              </a:rPr>
              <a:t>Fordyce</a:t>
            </a:r>
            <a:r>
              <a:rPr lang="hu-HU" sz="3200" b="1" dirty="0">
                <a:solidFill>
                  <a:srgbClr val="FFFF00"/>
                </a:solidFill>
              </a:rPr>
              <a:t> </a:t>
            </a:r>
            <a:r>
              <a:rPr lang="hu-HU" sz="3200" b="1" dirty="0" err="1" smtClean="0">
                <a:solidFill>
                  <a:srgbClr val="FFFF00"/>
                </a:solidFill>
              </a:rPr>
              <a:t>granuli</a:t>
            </a:r>
            <a:endParaRPr lang="hu-HU" sz="3200" b="1" dirty="0">
              <a:solidFill>
                <a:srgbClr val="FFFF00"/>
              </a:solidFill>
            </a:endParaRPr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>
            <a:off x="3810000" y="1066800"/>
            <a:ext cx="533400" cy="2743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 flipH="1">
            <a:off x="4800600" y="1066800"/>
            <a:ext cx="1066800" cy="1828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leuk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6672263" cy="43291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3708400" y="549275"/>
            <a:ext cx="186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>
                <a:solidFill>
                  <a:srgbClr val="FFFF00"/>
                </a:solidFill>
              </a:rPr>
              <a:t>Leukoedema</a:t>
            </a:r>
          </a:p>
        </p:txBody>
      </p:sp>
    </p:spTree>
    <p:extLst>
      <p:ext uri="{BB962C8B-B14F-4D97-AF65-F5344CB8AC3E}">
        <p14:creationId xmlns:p14="http://schemas.microsoft.com/office/powerpoint/2010/main" val="35846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szkep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6975"/>
            <a:ext cx="6264275" cy="4822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3708400" y="549275"/>
            <a:ext cx="1587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 dirty="0" smtClean="0">
                <a:solidFill>
                  <a:srgbClr val="FFFF00"/>
                </a:solidFill>
              </a:rPr>
              <a:t>Beharapás</a:t>
            </a:r>
            <a:endParaRPr lang="hu-HU" b="1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ím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hu-HU" b="1" dirty="0" smtClean="0">
                <a:solidFill>
                  <a:srgbClr val="FFFF00"/>
                </a:solidFill>
                <a:ea typeface="ＭＳ Ｐゴシック" pitchFamily="34" charset="-128"/>
              </a:rPr>
              <a:t>Klasszikus </a:t>
            </a:r>
            <a:r>
              <a:rPr lang="hu-HU" b="1" dirty="0" err="1" smtClean="0">
                <a:solidFill>
                  <a:srgbClr val="FFFF00"/>
                </a:solidFill>
                <a:ea typeface="ＭＳ Ｐゴシック" pitchFamily="34" charset="-128"/>
              </a:rPr>
              <a:t>etiológiájú</a:t>
            </a:r>
            <a:r>
              <a:rPr lang="hu-HU" b="1" dirty="0" smtClean="0">
                <a:solidFill>
                  <a:srgbClr val="FFFF00"/>
                </a:solidFill>
                <a:ea typeface="ＭＳ Ｐゴシック" pitchFamily="34" charset="-128"/>
              </a:rPr>
              <a:t>  vs. HPV </a:t>
            </a:r>
            <a:r>
              <a:rPr lang="hu-HU" b="1" dirty="0" err="1" smtClean="0">
                <a:solidFill>
                  <a:srgbClr val="FFFF00"/>
                </a:solidFill>
                <a:ea typeface="ＭＳ Ｐゴシック" pitchFamily="34" charset="-128"/>
              </a:rPr>
              <a:t>etiológiájú</a:t>
            </a:r>
            <a:r>
              <a:rPr lang="hu-HU" b="1" dirty="0" smtClean="0">
                <a:solidFill>
                  <a:srgbClr val="FFFF00"/>
                </a:solidFill>
                <a:ea typeface="ＭＳ Ｐゴシック" pitchFamily="34" charset="-128"/>
              </a:rPr>
              <a:t> szájüregi daganatok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42560067"/>
              </p:ext>
            </p:extLst>
          </p:nvPr>
        </p:nvGraphicFramePr>
        <p:xfrm>
          <a:off x="395536" y="2348880"/>
          <a:ext cx="8229600" cy="32842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Klasszikus </a:t>
                      </a:r>
                      <a:r>
                        <a:rPr kumimoji="0" lang="hu-H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etiológiájú</a:t>
                      </a:r>
                      <a:r>
                        <a:rPr kumimoji="0" lang="hu-H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szájüregi daganatok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HPV </a:t>
                      </a:r>
                      <a:r>
                        <a:rPr kumimoji="0" lang="hu-H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etiológiájú</a:t>
                      </a:r>
                      <a:r>
                        <a:rPr kumimoji="0" lang="hu-H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szájüregi daganatok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&gt;50 éves kor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&lt;50 éves kor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Férfi dominancia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Férfiak, nők egyaránt (Magyarországon)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Alkohol, dohányzás, rossz szájhigiénia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Általában nem dohányzó, alkoholt nem fogyasztó betegek, jó szájhigiénia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Precancerosis</a:t>
                      </a:r>
                      <a:r>
                        <a:rPr kumimoji="0" lang="hu-H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gyakrabban</a:t>
                      </a:r>
                      <a:endParaRPr kumimoji="0" 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Precancerosis</a:t>
                      </a:r>
                      <a:r>
                        <a:rPr kumimoji="0" lang="hu-H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ritkán</a:t>
                      </a:r>
                      <a:endParaRPr kumimoji="0" 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Elülső traktus (szájfenék, íny, nyelv eleje, orca)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Hátsó traktus (nyelvgyök, mandula, garatívek)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Rosszabb prognózis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Jobb prognózis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8156" name="TextBox 2"/>
          <p:cNvSpPr txBox="1">
            <a:spLocks noChangeArrowheads="1"/>
          </p:cNvSpPr>
          <p:nvPr/>
        </p:nvSpPr>
        <p:spPr bwMode="auto">
          <a:xfrm>
            <a:off x="6300191" y="4797152"/>
            <a:ext cx="185156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40166363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me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408737" cy="41592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3708400" y="549275"/>
            <a:ext cx="197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 i="0">
                <a:solidFill>
                  <a:srgbClr val="FFFF00"/>
                </a:solidFill>
              </a:rPr>
              <a:t>Melanoplakia</a:t>
            </a:r>
          </a:p>
        </p:txBody>
      </p:sp>
    </p:spTree>
    <p:extLst>
      <p:ext uri="{BB962C8B-B14F-4D97-AF65-F5344CB8AC3E}">
        <p14:creationId xmlns:p14="http://schemas.microsoft.com/office/powerpoint/2010/main" val="199342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szkep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8"/>
            <a:ext cx="3330575" cy="1595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3" name="Picture 3" descr="szkep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060575"/>
            <a:ext cx="3338513" cy="1598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377828" y="3860800"/>
            <a:ext cx="29019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 err="1">
                <a:solidFill>
                  <a:srgbClr val="FFFF00"/>
                </a:solidFill>
              </a:rPr>
              <a:t>Oratest</a:t>
            </a:r>
            <a:endParaRPr lang="hu-HU" altLang="hu-HU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 smtClean="0">
                <a:solidFill>
                  <a:srgbClr val="FFFF00"/>
                </a:solidFill>
              </a:rPr>
              <a:t>(</a:t>
            </a:r>
            <a:r>
              <a:rPr lang="hu-HU" altLang="hu-HU" dirty="0" err="1" smtClean="0">
                <a:solidFill>
                  <a:srgbClr val="FFFF00"/>
                </a:solidFill>
              </a:rPr>
              <a:t>Toluidine</a:t>
            </a:r>
            <a:r>
              <a:rPr lang="hu-HU" altLang="hu-HU" dirty="0" smtClean="0">
                <a:solidFill>
                  <a:srgbClr val="FFFF00"/>
                </a:solidFill>
              </a:rPr>
              <a:t> </a:t>
            </a:r>
            <a:r>
              <a:rPr lang="hu-HU" altLang="hu-HU" dirty="0" err="1" smtClean="0">
                <a:solidFill>
                  <a:srgbClr val="FFFF00"/>
                </a:solidFill>
              </a:rPr>
              <a:t>Blau</a:t>
            </a:r>
            <a:r>
              <a:rPr lang="hu-HU" altLang="hu-HU" dirty="0" smtClean="0">
                <a:solidFill>
                  <a:srgbClr val="FFFF00"/>
                </a:solidFill>
              </a:rPr>
              <a:t>)</a:t>
            </a:r>
            <a:endParaRPr lang="hu-HU" altLang="hu-HU" dirty="0">
              <a:solidFill>
                <a:srgbClr val="FFFF00"/>
              </a:solidFill>
            </a:endParaRPr>
          </a:p>
        </p:txBody>
      </p:sp>
      <p:pic>
        <p:nvPicPr>
          <p:cNvPr id="148485" name="Picture 8" descr="http://www.drjohnrusso.com/assets/images/velsco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8575"/>
            <a:ext cx="221297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132388" y="735013"/>
            <a:ext cx="1698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FFFF00"/>
                </a:solidFill>
              </a:rPr>
              <a:t>Velscope</a:t>
            </a:r>
          </a:p>
        </p:txBody>
      </p:sp>
      <p:pic>
        <p:nvPicPr>
          <p:cNvPr id="148487" name="Picture 10" descr="http://www.drbicuspid.com/user/images/content_images/qaa_mar/2011_05_06_13_53_33_616_2011_05_06_clinical_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349500"/>
            <a:ext cx="2954338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0151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4" grpId="0" autoUpdateAnimBg="0"/>
      <p:bldP spid="8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686800" cy="841248"/>
          </a:xfrm>
        </p:spPr>
        <p:txBody>
          <a:bodyPr>
            <a:noAutofit/>
          </a:bodyPr>
          <a:lstStyle/>
          <a:p>
            <a:r>
              <a:rPr lang="hu-HU" sz="3200" b="1" i="1" dirty="0" smtClean="0">
                <a:solidFill>
                  <a:srgbClr val="FFFF00"/>
                </a:solidFill>
              </a:rPr>
              <a:t>Köszönöm a figyelmet!</a:t>
            </a:r>
            <a:endParaRPr lang="hu-HU" sz="3200" b="1" i="1" dirty="0">
              <a:solidFill>
                <a:srgbClr val="FFFF00"/>
              </a:solidFill>
            </a:endParaRPr>
          </a:p>
        </p:txBody>
      </p:sp>
      <p:pic>
        <p:nvPicPr>
          <p:cNvPr id="4" name="Picture 4" descr="Kép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653263"/>
            <a:ext cx="3504480" cy="393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05054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68864"/>
      </p:ext>
    </p:extLst>
  </p:cSld>
  <p:clrMapOvr>
    <a:masterClrMapping/>
  </p:clrMapOvr>
  <p:transition spd="slow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7772400" cy="1143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chemeClr val="folHlink"/>
                </a:solidFill>
                <a:cs typeface="+mj-cs"/>
              </a:rPr>
              <a:t>Szájüregi rák prevenciója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484784"/>
            <a:ext cx="7772400" cy="4114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hu-HU" dirty="0" smtClean="0">
              <a:solidFill>
                <a:schemeClr val="folHlink"/>
              </a:solidFill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hu-HU" dirty="0" smtClean="0">
              <a:solidFill>
                <a:schemeClr val="folHlink"/>
              </a:solidFill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hu-HU" dirty="0" err="1">
                <a:solidFill>
                  <a:schemeClr val="folHlink"/>
                </a:solidFill>
              </a:rPr>
              <a:t>Etiológiai</a:t>
            </a:r>
            <a:r>
              <a:rPr lang="hu-HU" dirty="0">
                <a:solidFill>
                  <a:schemeClr val="folHlink"/>
                </a:solidFill>
              </a:rPr>
              <a:t> tényezők felismerése, </a:t>
            </a:r>
            <a:r>
              <a:rPr lang="hu-HU" dirty="0" smtClean="0">
                <a:solidFill>
                  <a:schemeClr val="folHlink"/>
                </a:solidFill>
              </a:rPr>
              <a:t>eliminálása (primer és szekunder)</a:t>
            </a:r>
            <a:endParaRPr lang="hu-HU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hu-HU" dirty="0" smtClean="0">
              <a:solidFill>
                <a:schemeClr val="folHlink"/>
              </a:solidFill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hu-HU" dirty="0" err="1" smtClean="0">
                <a:solidFill>
                  <a:schemeClr val="folHlink"/>
                </a:solidFill>
                <a:cs typeface="+mn-cs"/>
              </a:rPr>
              <a:t>Prekancerózisok</a:t>
            </a:r>
            <a:r>
              <a:rPr lang="hu-HU" dirty="0" smtClean="0">
                <a:solidFill>
                  <a:schemeClr val="folHlink"/>
                </a:solidFill>
                <a:cs typeface="+mn-cs"/>
              </a:rPr>
              <a:t>, tumorok korai diagnosztikája, mielőbbi ellátás</a:t>
            </a:r>
            <a:endParaRPr lang="hu-HU" dirty="0">
              <a:solidFill>
                <a:schemeClr val="folHlink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hu-HU" dirty="0" smtClean="0">
              <a:solidFill>
                <a:schemeClr val="folHlink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u-HU" dirty="0" smtClean="0">
              <a:solidFill>
                <a:schemeClr val="folHlin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1299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hu-HU" b="1" dirty="0" smtClean="0">
                <a:solidFill>
                  <a:srgbClr val="FFFF00"/>
                </a:solidFill>
              </a:rPr>
              <a:t>Szájüregi daganatok, </a:t>
            </a:r>
            <a:r>
              <a:rPr lang="hu-HU" b="1" dirty="0" err="1" smtClean="0">
                <a:solidFill>
                  <a:srgbClr val="FFFF00"/>
                </a:solidFill>
              </a:rPr>
              <a:t>prekancerózisok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etiológiája</a:t>
            </a:r>
            <a:endParaRPr lang="hu-HU" sz="2000" b="1" dirty="0" smtClean="0">
              <a:solidFill>
                <a:srgbClr val="FFFF00"/>
              </a:solidFill>
              <a:cs typeface="+mj-cs"/>
            </a:endParaRP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52413" y="1628775"/>
            <a:ext cx="5111751" cy="4114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hu-HU" sz="3600" b="1" dirty="0" smtClean="0">
                <a:solidFill>
                  <a:schemeClr val="folHlink"/>
                </a:solidFill>
                <a:cs typeface="+mn-cs"/>
              </a:rPr>
              <a:t>   </a:t>
            </a:r>
          </a:p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</a:rPr>
              <a:t>Szenvedélybetegségek: Dohányzás, alkoholfogyasztás</a:t>
            </a:r>
          </a:p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</a:rPr>
              <a:t>Mikroorganizmusok : </a:t>
            </a:r>
            <a:r>
              <a:rPr lang="hu-HU" sz="2800" b="1" dirty="0" smtClean="0">
                <a:solidFill>
                  <a:srgbClr val="FFFF00"/>
                </a:solidFill>
              </a:rPr>
              <a:t>HPV, Candida, HIV</a:t>
            </a:r>
            <a:endParaRPr lang="hu-HU" sz="2800" b="1" dirty="0">
              <a:solidFill>
                <a:srgbClr val="FFFF00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</a:rPr>
              <a:t>Krónikus mechanikai irritáció </a:t>
            </a:r>
          </a:p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</a:rPr>
              <a:t>Étkezési szokások</a:t>
            </a:r>
          </a:p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</a:rPr>
              <a:t>Sugárzások </a:t>
            </a:r>
          </a:p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</a:rPr>
              <a:t>Genetikai hiba</a:t>
            </a:r>
          </a:p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</a:rPr>
              <a:t>Stressz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endParaRPr lang="hu-HU" sz="2400" b="1" dirty="0" smtClean="0">
              <a:solidFill>
                <a:schemeClr val="folHlink"/>
              </a:solidFill>
              <a:cs typeface="+mn-cs"/>
            </a:endParaRPr>
          </a:p>
          <a:p>
            <a:pPr algn="ctr">
              <a:lnSpc>
                <a:spcPct val="90000"/>
              </a:lnSpc>
              <a:defRPr/>
            </a:pPr>
            <a:endParaRPr lang="hu-HU" sz="2400" b="1" dirty="0" smtClean="0">
              <a:solidFill>
                <a:schemeClr val="folHlink"/>
              </a:solidFill>
              <a:cs typeface="+mn-cs"/>
            </a:endParaRP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2924944"/>
            <a:ext cx="26416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56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mrns.hu/userfiles/image/smo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9" y="44624"/>
            <a:ext cx="10818681" cy="684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eaLnBrk="1" hangingPunct="1"/>
            <a:r>
              <a:rPr lang="hu-HU" dirty="0" smtClean="0">
                <a:solidFill>
                  <a:srgbClr val="FFFF00"/>
                </a:solidFill>
              </a:rPr>
              <a:t>Dohányzás és alkohol: legális drogok!</a:t>
            </a:r>
            <a:endParaRPr lang="hu-HU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hootingStreaks.p3d 4"/>
  <p:tag name="POWER3D OPTIONS" val="Medium "/>
  <p:tag name="POWER3D SOUND" val="Shooting Streaks"/>
</p:tagLst>
</file>

<file path=ppt/theme/theme1.xml><?xml version="1.0" encoding="utf-8"?>
<a:theme xmlns:a="http://schemas.openxmlformats.org/drawingml/2006/main" name="Alapértelmezett terv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FF3300"/>
      </a:accent2>
      <a:accent3>
        <a:srgbClr val="FFFFFF"/>
      </a:accent3>
      <a:accent4>
        <a:srgbClr val="000000"/>
      </a:accent4>
      <a:accent5>
        <a:srgbClr val="AAB8FF"/>
      </a:accent5>
      <a:accent6>
        <a:srgbClr val="E72D00"/>
      </a:accent6>
      <a:hlink>
        <a:srgbClr val="66FFFF"/>
      </a:hlink>
      <a:folHlink>
        <a:srgbClr val="FFFF00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2533</TotalTime>
  <Words>942</Words>
  <Application>Microsoft Office PowerPoint</Application>
  <PresentationFormat>Diavetítés a képernyőre (4:3 oldalarány)</PresentationFormat>
  <Paragraphs>240</Paragraphs>
  <Slides>63</Slides>
  <Notes>5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75" baseType="lpstr">
      <vt:lpstr>ＭＳ Ｐゴシック</vt:lpstr>
      <vt:lpstr>ＭＳ Ｐゴシック</vt:lpstr>
      <vt:lpstr>Arial</vt:lpstr>
      <vt:lpstr>Arial Narrow</vt:lpstr>
      <vt:lpstr>Calibri</vt:lpstr>
      <vt:lpstr>Garamond</vt:lpstr>
      <vt:lpstr>JghkccWpdwccPcntvmAdvTT5843c571</vt:lpstr>
      <vt:lpstr>Times New Roman</vt:lpstr>
      <vt:lpstr>Wingdings</vt:lpstr>
      <vt:lpstr>Alapértelmezett terv</vt:lpstr>
      <vt:lpstr>3_Alapértelmezett terv</vt:lpstr>
      <vt:lpstr>PHOTO-PAINT Image</vt:lpstr>
      <vt:lpstr>OrÁLIS MediCinA Dr. Mensch Károly Ph.d 2020. </vt:lpstr>
      <vt:lpstr>PowerPoint-bemutató</vt:lpstr>
      <vt:lpstr>PowerPoint-bemutató</vt:lpstr>
      <vt:lpstr>PowerPoint-bemutató</vt:lpstr>
      <vt:lpstr>PowerPoint-bemutató</vt:lpstr>
      <vt:lpstr>Klasszikus etiológiájú  vs. HPV etiológiájú szájüregi daganatok</vt:lpstr>
      <vt:lpstr>Szájüregi rák prevenciója</vt:lpstr>
      <vt:lpstr>Szájüregi daganatok, prekancerózisok etiológiája</vt:lpstr>
      <vt:lpstr>Dohányzás és alkohol: legális drogok!</vt:lpstr>
      <vt:lpstr>Dohányzás (mint legalizált kábítószer)</vt:lpstr>
      <vt:lpstr>A dohányzásról való leszoktatás hatékonysága</vt:lpstr>
      <vt:lpstr>PowerPoint-bemutató</vt:lpstr>
      <vt:lpstr>PowerPoint-bemutató</vt:lpstr>
      <vt:lpstr>Alkohol hatásai</vt:lpstr>
      <vt:lpstr>Risk factors of  development of oral cancers – smoke, alcohol (Francheschi et al. Cancer Research 50: 6502-6507, 1990)</vt:lpstr>
      <vt:lpstr>Fertőzések szerepe</vt:lpstr>
      <vt:lpstr>PowerPoint-bemutató</vt:lpstr>
      <vt:lpstr>Stomato-omkológiai szűrés jelentősége</vt:lpstr>
      <vt:lpstr>PowerPoint-bemutató</vt:lpstr>
      <vt:lpstr>PowerPoint-bemutató</vt:lpstr>
      <vt:lpstr>PowerPoint-bemutató</vt:lpstr>
      <vt:lpstr>Prekancerózus léziók</vt:lpstr>
      <vt:lpstr>Prekancerózus állapotok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Diagnosztika: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Submucosus fibrosis</vt:lpstr>
      <vt:lpstr>Submucosus fibrosis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dombi</dc:creator>
  <cp:lastModifiedBy>Orális Diagnosztika</cp:lastModifiedBy>
  <cp:revision>106</cp:revision>
  <dcterms:created xsi:type="dcterms:W3CDTF">2013-05-25T06:30:40Z</dcterms:created>
  <dcterms:modified xsi:type="dcterms:W3CDTF">2020-11-16T07:56:28Z</dcterms:modified>
</cp:coreProperties>
</file>