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44" r:id="rId2"/>
  </p:sldMasterIdLst>
  <p:notesMasterIdLst>
    <p:notesMasterId r:id="rId55"/>
  </p:notesMasterIdLst>
  <p:sldIdLst>
    <p:sldId id="256" r:id="rId3"/>
    <p:sldId id="340" r:id="rId4"/>
    <p:sldId id="341" r:id="rId5"/>
    <p:sldId id="342" r:id="rId6"/>
    <p:sldId id="343" r:id="rId7"/>
    <p:sldId id="344" r:id="rId8"/>
    <p:sldId id="345" r:id="rId9"/>
    <p:sldId id="346" r:id="rId10"/>
    <p:sldId id="347" r:id="rId11"/>
    <p:sldId id="348" r:id="rId12"/>
    <p:sldId id="349" r:id="rId13"/>
    <p:sldId id="350" r:id="rId14"/>
    <p:sldId id="351" r:id="rId15"/>
    <p:sldId id="352" r:id="rId16"/>
    <p:sldId id="353" r:id="rId17"/>
    <p:sldId id="354" r:id="rId18"/>
    <p:sldId id="355" r:id="rId19"/>
    <p:sldId id="356" r:id="rId20"/>
    <p:sldId id="357" r:id="rId21"/>
    <p:sldId id="358" r:id="rId22"/>
    <p:sldId id="309" r:id="rId23"/>
    <p:sldId id="310" r:id="rId24"/>
    <p:sldId id="311" r:id="rId25"/>
    <p:sldId id="312" r:id="rId26"/>
    <p:sldId id="313" r:id="rId27"/>
    <p:sldId id="314" r:id="rId28"/>
    <p:sldId id="315" r:id="rId29"/>
    <p:sldId id="316" r:id="rId30"/>
    <p:sldId id="317" r:id="rId31"/>
    <p:sldId id="318" r:id="rId32"/>
    <p:sldId id="319" r:id="rId33"/>
    <p:sldId id="320" r:id="rId34"/>
    <p:sldId id="321" r:id="rId35"/>
    <p:sldId id="322" r:id="rId36"/>
    <p:sldId id="323" r:id="rId37"/>
    <p:sldId id="324" r:id="rId38"/>
    <p:sldId id="325" r:id="rId39"/>
    <p:sldId id="326" r:id="rId40"/>
    <p:sldId id="327" r:id="rId41"/>
    <p:sldId id="328" r:id="rId42"/>
    <p:sldId id="329" r:id="rId43"/>
    <p:sldId id="330" r:id="rId44"/>
    <p:sldId id="331" r:id="rId45"/>
    <p:sldId id="332" r:id="rId46"/>
    <p:sldId id="333" r:id="rId47"/>
    <p:sldId id="334" r:id="rId48"/>
    <p:sldId id="335" r:id="rId49"/>
    <p:sldId id="336" r:id="rId50"/>
    <p:sldId id="337" r:id="rId51"/>
    <p:sldId id="338" r:id="rId52"/>
    <p:sldId id="339" r:id="rId53"/>
    <p:sldId id="360" r:id="rId54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7" autoAdjust="0"/>
    <p:restoredTop sz="94576" autoAdjust="0"/>
  </p:normalViewPr>
  <p:slideViewPr>
    <p:cSldViewPr>
      <p:cViewPr varScale="1">
        <p:scale>
          <a:sx n="65" d="100"/>
          <a:sy n="65" d="100"/>
        </p:scale>
        <p:origin x="1312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heme" Target="theme/theme1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viewProps" Target="view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19447D-82C0-4AF8-8F60-5158B39E48F7}" type="datetimeFigureOut">
              <a:rPr lang="hu-HU" smtClean="0"/>
              <a:pPr/>
              <a:t>2020.09.23.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1273CB-67B6-44DC-9260-5513711CAC3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9749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u-HU" altLang="hu-HU" smtClean="0"/>
              <a:t>Pusztula, pörk</a:t>
            </a:r>
          </a:p>
        </p:txBody>
      </p:sp>
      <p:sp>
        <p:nvSpPr>
          <p:cNvPr id="41988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653F7B-33F6-45EB-B5AC-E198024DAF35}" type="slidenum">
              <a:rPr kumimoji="0" lang="hu-HU" alt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hu-HU" altLang="hu-HU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489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gyenes összekötő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Cím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16" name="Dátum helye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1C06B-FEDE-4A08-B170-7718AD636662}" type="datetimeFigureOut">
              <a:rPr lang="hu-HU" smtClean="0"/>
              <a:pPr/>
              <a:t>2020.09.23.</a:t>
            </a:fld>
            <a:endParaRPr lang="hu-HU"/>
          </a:p>
        </p:txBody>
      </p:sp>
      <p:sp>
        <p:nvSpPr>
          <p:cNvPr id="2" name="Élőláb hely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5" name="Dia számának helye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E78D712-8226-4729-9150-6EC22F521CC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1C06B-FEDE-4A08-B170-7718AD636662}" type="datetimeFigureOut">
              <a:rPr lang="hu-HU" smtClean="0"/>
              <a:pPr/>
              <a:t>2020.09.23.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D712-8226-4729-9150-6EC22F521CC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1C06B-FEDE-4A08-B170-7718AD636662}" type="datetimeFigureOut">
              <a:rPr lang="hu-HU" smtClean="0"/>
              <a:pPr/>
              <a:t>2020.09.23.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D712-8226-4729-9150-6EC22F521CC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gyenes összekötő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9" name="Cím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hu-HU" smtClean="0"/>
              <a:t>Alcím mintájának szerkesztése</a:t>
            </a:r>
            <a:endParaRPr lang="en-US"/>
          </a:p>
        </p:txBody>
      </p:sp>
      <p:sp>
        <p:nvSpPr>
          <p:cNvPr id="5" name="Dátum helye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4AF6B6C-54B8-488E-8475-1380FC27897A}" type="datetimeFigureOut">
              <a:rPr kumimoji="0" lang="hu-HU" sz="1200" b="0" i="0" u="none" strike="noStrike" kern="1200" cap="none" spc="0" normalizeH="0" baseline="0" noProof="0">
                <a:ln>
                  <a:noFill/>
                </a:ln>
                <a:solidFill>
                  <a:srgbClr val="F0A22E">
                    <a:shade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2020.09.23.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Élőláb helye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Dia számának helye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8BDD546-7247-4C3C-A7F7-131D09D095A2}" type="slidenum">
              <a:rPr kumimoji="0" lang="hu-HU" altLang="hu-HU" sz="1200" b="0" i="0" u="none" strike="noStrike" kern="1200" cap="none" spc="0" normalizeH="0" baseline="0" noProof="0">
                <a:ln>
                  <a:noFill/>
                </a:ln>
                <a:solidFill>
                  <a:srgbClr val="D38E2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200" b="0" i="0" u="none" strike="noStrike" kern="1200" cap="none" spc="0" normalizeH="0" baseline="0" noProof="0">
              <a:ln>
                <a:noFill/>
              </a:ln>
              <a:solidFill>
                <a:srgbClr val="D38E2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8372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ím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27" name="Tartalom helye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2FB4E23-E3D3-4B96-9918-672BB80A4379}" type="datetimeFigureOut">
              <a:rPr kumimoji="0" lang="hu-HU" sz="1200" b="0" i="0" u="none" strike="noStrike" kern="1200" cap="none" spc="0" normalizeH="0" baseline="0" noProof="0">
                <a:ln>
                  <a:noFill/>
                </a:ln>
                <a:solidFill>
                  <a:srgbClr val="F0A22E">
                    <a:shade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2020.09.23.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Élőláb helye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Dia számának helye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2562F3-5285-433D-9343-C7D514FEFCE8}" type="slidenum">
              <a:rPr kumimoji="0" lang="hu-HU" altLang="hu-HU" sz="1200" b="0" i="0" u="none" strike="noStrike" kern="1200" cap="none" spc="0" normalizeH="0" baseline="0" noProof="0">
                <a:ln>
                  <a:noFill/>
                </a:ln>
                <a:solidFill>
                  <a:srgbClr val="D38E2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200" b="0" i="0" u="none" strike="noStrike" kern="1200" cap="none" spc="0" normalizeH="0" baseline="0" noProof="0">
              <a:ln>
                <a:noFill/>
              </a:ln>
              <a:solidFill>
                <a:srgbClr val="D38E2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9963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gyenes összekötő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zöveg helye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" name="Cím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5" name="Dátum helye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EE3A87-84FD-4F08-B407-8B4A305481CE}" type="datetimeFigureOut">
              <a:rPr kumimoji="0" lang="hu-HU" sz="1200" b="0" i="0" u="none" strike="noStrike" kern="1200" cap="none" spc="0" normalizeH="0" baseline="0" noProof="0">
                <a:ln>
                  <a:noFill/>
                </a:ln>
                <a:solidFill>
                  <a:srgbClr val="F0A22E">
                    <a:shade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2020.09.23.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Élőláb hely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" name="Dia számának hely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D7C8FB-E1DF-4908-BF64-9C6DF2BD1853}" type="slidenum">
              <a:rPr kumimoji="0" lang="hu-HU" altLang="hu-HU" sz="1200" b="0" i="0" u="none" strike="noStrike" kern="1200" cap="none" spc="0" normalizeH="0" baseline="0" noProof="0">
                <a:ln>
                  <a:noFill/>
                </a:ln>
                <a:solidFill>
                  <a:srgbClr val="D38E2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200" b="0" i="0" u="none" strike="noStrike" kern="1200" cap="none" spc="0" normalizeH="0" baseline="0" noProof="0">
              <a:ln>
                <a:noFill/>
              </a:ln>
              <a:solidFill>
                <a:srgbClr val="D38E2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0407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ím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14" name="Tartalom helye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13" name="Tartalom helye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Dátum helye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690B15C-76FB-4DEE-9D59-C157620DA642}" type="datetimeFigureOut">
              <a:rPr kumimoji="0" lang="hu-HU" sz="1200" b="0" i="0" u="none" strike="noStrike" kern="1200" cap="none" spc="0" normalizeH="0" baseline="0" noProof="0">
                <a:ln>
                  <a:noFill/>
                </a:ln>
                <a:solidFill>
                  <a:srgbClr val="F0A22E">
                    <a:shade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2020.09.23.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Élőláb helye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76663D8-CECF-4589-89BD-8F1FE438524E}" type="slidenum">
              <a:rPr kumimoji="0" lang="hu-HU" altLang="hu-HU" sz="1200" b="0" i="0" u="none" strike="noStrike" kern="1200" cap="none" spc="0" normalizeH="0" baseline="0" noProof="0">
                <a:ln>
                  <a:noFill/>
                </a:ln>
                <a:solidFill>
                  <a:srgbClr val="D38E2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200" b="0" i="0" u="none" strike="noStrike" kern="1200" cap="none" spc="0" normalizeH="0" baseline="0" noProof="0">
              <a:ln>
                <a:noFill/>
              </a:ln>
              <a:solidFill>
                <a:srgbClr val="D38E2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7195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gyenes összekötő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9" name="Cím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5" name="Szöveg helye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28" name="Tartalom helye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8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088C90-8726-445C-8B16-60BDED7FAD8D}" type="datetimeFigureOut">
              <a:rPr kumimoji="0" lang="hu-HU" sz="1200" b="0" i="0" u="none" strike="noStrike" kern="1200" cap="none" spc="0" normalizeH="0" baseline="0" noProof="0">
                <a:ln>
                  <a:noFill/>
                </a:ln>
                <a:solidFill>
                  <a:srgbClr val="F0A22E">
                    <a:shade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2020.09.23.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25D095-70EB-446D-BE4C-0FBFD39635EC}" type="slidenum">
              <a:rPr kumimoji="0" lang="hu-HU" altLang="hu-HU" sz="1200" b="0" i="0" u="none" strike="noStrike" kern="1200" cap="none" spc="0" normalizeH="0" baseline="0" noProof="0">
                <a:ln>
                  <a:noFill/>
                </a:ln>
                <a:solidFill>
                  <a:srgbClr val="D38E2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200" b="0" i="0" u="none" strike="noStrike" kern="1200" cap="none" spc="0" normalizeH="0" baseline="0" noProof="0">
              <a:ln>
                <a:noFill/>
              </a:ln>
              <a:solidFill>
                <a:srgbClr val="D38E2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8339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ím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Dátum helye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4D5904-3050-4502-A16D-29BE57E498B1}" type="datetimeFigureOut">
              <a:rPr kumimoji="0" lang="hu-HU" sz="1200" b="0" i="0" u="none" strike="noStrike" kern="1200" cap="none" spc="0" normalizeH="0" baseline="0" noProof="0">
                <a:ln>
                  <a:noFill/>
                </a:ln>
                <a:solidFill>
                  <a:srgbClr val="F0A22E">
                    <a:shade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2020.09.23.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Élőláb helye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83C572-339D-45B7-98E3-669B8B68A8A2}" type="slidenum">
              <a:rPr kumimoji="0" lang="hu-HU" altLang="hu-HU" sz="1200" b="0" i="0" u="none" strike="noStrike" kern="1200" cap="none" spc="0" normalizeH="0" baseline="0" noProof="0">
                <a:ln>
                  <a:noFill/>
                </a:ln>
                <a:solidFill>
                  <a:srgbClr val="D38E2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200" b="0" i="0" u="none" strike="noStrike" kern="1200" cap="none" spc="0" normalizeH="0" baseline="0" noProof="0">
              <a:ln>
                <a:noFill/>
              </a:ln>
              <a:solidFill>
                <a:srgbClr val="D38E2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3826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C6CA20-66DC-436C-BBB8-CAB9E0035DBF}" type="datetimeFigureOut">
              <a:rPr kumimoji="0" lang="hu-HU" sz="1200" b="0" i="0" u="none" strike="noStrike" kern="1200" cap="none" spc="0" normalizeH="0" baseline="0" noProof="0">
                <a:ln>
                  <a:noFill/>
                </a:ln>
                <a:solidFill>
                  <a:srgbClr val="F0A22E">
                    <a:shade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2020.09.23.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Élőláb helye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8B825AA-2651-435A-8322-1C0EC0B0BF05}" type="slidenum">
              <a:rPr kumimoji="0" lang="hu-HU" altLang="hu-HU" sz="1200" b="0" i="0" u="none" strike="noStrike" kern="1200" cap="none" spc="0" normalizeH="0" baseline="0" noProof="0">
                <a:ln>
                  <a:noFill/>
                </a:ln>
                <a:solidFill>
                  <a:srgbClr val="D38E2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200" b="0" i="0" u="none" strike="noStrike" kern="1200" cap="none" spc="0" normalizeH="0" baseline="0" noProof="0">
              <a:ln>
                <a:noFill/>
              </a:ln>
              <a:solidFill>
                <a:srgbClr val="D38E2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4116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gyenes összekötő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2" name="Cím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26" name="Szöveg helye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4" name="Tartalom helye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6" name="Dátum helye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2C5E480-17FE-463B-8CAF-F571F2666D6B}" type="datetimeFigureOut">
              <a:rPr kumimoji="0" lang="hu-HU" sz="1200" b="0" i="0" u="none" strike="noStrike" kern="1200" cap="none" spc="0" normalizeH="0" baseline="0" noProof="0">
                <a:ln>
                  <a:noFill/>
                </a:ln>
                <a:solidFill>
                  <a:srgbClr val="F0A22E">
                    <a:shade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2020.09.23.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Élőláb helye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961100-C32D-4CA9-AA82-61D84F6ADDAB}" type="slidenum">
              <a:rPr kumimoji="0" lang="hu-HU" altLang="hu-HU" sz="1200" b="0" i="0" u="none" strike="noStrike" kern="1200" cap="none" spc="0" normalizeH="0" baseline="0" noProof="0">
                <a:ln>
                  <a:noFill/>
                </a:ln>
                <a:solidFill>
                  <a:srgbClr val="D38E2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200" b="0" i="0" u="none" strike="noStrike" kern="1200" cap="none" spc="0" normalizeH="0" baseline="0" noProof="0">
              <a:ln>
                <a:noFill/>
              </a:ln>
              <a:solidFill>
                <a:srgbClr val="D38E2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494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ím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27" name="Tartalom helye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25" name="Dátum helye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1C06B-FEDE-4A08-B170-7718AD636662}" type="datetimeFigureOut">
              <a:rPr lang="hu-HU" smtClean="0"/>
              <a:pPr/>
              <a:t>2020.09.23.</a:t>
            </a:fld>
            <a:endParaRPr lang="hu-HU"/>
          </a:p>
        </p:txBody>
      </p:sp>
      <p:sp>
        <p:nvSpPr>
          <p:cNvPr id="19" name="Élőláb helye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hu-HU"/>
          </a:p>
        </p:txBody>
      </p:sp>
      <p:sp>
        <p:nvSpPr>
          <p:cNvPr id="16" name="Dia számának helye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E78D712-8226-4729-9150-6EC22F521CC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Kép helye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hu-HU" noProof="0" smtClean="0"/>
              <a:t>Kép beszúrásához kattintson az ikonra</a:t>
            </a:r>
            <a:endParaRPr lang="en-US" noProof="0" dirty="0"/>
          </a:p>
        </p:txBody>
      </p:sp>
      <p:sp>
        <p:nvSpPr>
          <p:cNvPr id="17" name="Cím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26" name="Szöveg helye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8352ACC-5020-4162-BCFD-50487D878AC7}" type="datetimeFigureOut">
              <a:rPr kumimoji="0" lang="hu-HU" sz="1200" b="0" i="0" u="none" strike="noStrike" kern="1200" cap="none" spc="0" normalizeH="0" baseline="0" noProof="0">
                <a:ln>
                  <a:noFill/>
                </a:ln>
                <a:solidFill>
                  <a:srgbClr val="F0A22E">
                    <a:shade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2020.09.23.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Dia számának hely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61CB62A-062B-4E5E-AE88-760E3E9AE5BF}" type="slidenum">
              <a:rPr kumimoji="0" lang="hu-HU" altLang="hu-HU" sz="1200" b="0" i="0" u="none" strike="noStrike" kern="1200" cap="none" spc="0" normalizeH="0" baseline="0" noProof="0">
                <a:ln>
                  <a:noFill/>
                </a:ln>
                <a:solidFill>
                  <a:srgbClr val="D38E2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200" b="0" i="0" u="none" strike="noStrike" kern="1200" cap="none" spc="0" normalizeH="0" baseline="0" noProof="0">
              <a:ln>
                <a:noFill/>
              </a:ln>
              <a:solidFill>
                <a:srgbClr val="D38E2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7651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198039-4EE6-4033-A787-D6B8EECB32F9}" type="datetimeFigureOut">
              <a:rPr kumimoji="0" lang="hu-HU" sz="1200" b="0" i="0" u="none" strike="noStrike" kern="1200" cap="none" spc="0" normalizeH="0" baseline="0" noProof="0">
                <a:ln>
                  <a:noFill/>
                </a:ln>
                <a:solidFill>
                  <a:srgbClr val="F0A22E">
                    <a:shade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2020.09.23.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Élőláb helye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3D875B-F3B3-4CB8-9EDE-3AE4ADAFAEB9}" type="slidenum">
              <a:rPr kumimoji="0" lang="hu-HU" altLang="hu-HU" sz="1200" b="0" i="0" u="none" strike="noStrike" kern="1200" cap="none" spc="0" normalizeH="0" baseline="0" noProof="0">
                <a:ln>
                  <a:noFill/>
                </a:ln>
                <a:solidFill>
                  <a:srgbClr val="D38E2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200" b="0" i="0" u="none" strike="noStrike" kern="1200" cap="none" spc="0" normalizeH="0" baseline="0" noProof="0">
              <a:ln>
                <a:noFill/>
              </a:ln>
              <a:solidFill>
                <a:srgbClr val="D38E2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8182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4792E9-379D-49C9-8264-B47935916112}" type="datetimeFigureOut">
              <a:rPr kumimoji="0" lang="hu-HU" sz="1200" b="0" i="0" u="none" strike="noStrike" kern="1200" cap="none" spc="0" normalizeH="0" baseline="0" noProof="0">
                <a:ln>
                  <a:noFill/>
                </a:ln>
                <a:solidFill>
                  <a:srgbClr val="F0A22E">
                    <a:shade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2020.09.23.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559B32C-4D0F-46B8-977F-93DB78A4864A}" type="slidenum">
              <a:rPr kumimoji="0" lang="hu-HU" altLang="hu-HU" sz="1200" b="0" i="0" u="none" strike="noStrike" kern="1200" cap="none" spc="0" normalizeH="0" baseline="0" noProof="0">
                <a:ln>
                  <a:noFill/>
                </a:ln>
                <a:solidFill>
                  <a:srgbClr val="D38E2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200" b="0" i="0" u="none" strike="noStrike" kern="1200" cap="none" spc="0" normalizeH="0" baseline="0" noProof="0">
              <a:ln>
                <a:noFill/>
              </a:ln>
              <a:solidFill>
                <a:srgbClr val="D38E2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1631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6260" y="222195"/>
            <a:ext cx="6413610" cy="763525"/>
          </a:xfrm>
          <a:noFill/>
          <a:effectLst>
            <a:outerShdw blurRad="88900" dist="38100" dir="5400000" algn="ctr" rotWithShape="0">
              <a:schemeClr val="tx1">
                <a:alpha val="83000"/>
              </a:schemeClr>
            </a:outerShdw>
          </a:effectLst>
        </p:spPr>
        <p:txBody>
          <a:bodyPr/>
          <a:lstStyle>
            <a:lvl1pPr algn="l">
              <a:defRPr sz="4000" b="1">
                <a:solidFill>
                  <a:srgbClr val="D7D2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965" y="1138426"/>
            <a:ext cx="6260905" cy="610820"/>
          </a:xfrm>
        </p:spPr>
        <p:txBody>
          <a:bodyPr>
            <a:normAutofit/>
          </a:bodyPr>
          <a:lstStyle>
            <a:lvl1pPr marL="0" indent="0" algn="l">
              <a:buNone/>
              <a:defRPr sz="2600" b="1" i="1">
                <a:solidFill>
                  <a:srgbClr val="D7D2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</a:t>
            </a:r>
          </a:p>
          <a:p>
            <a:r>
              <a:rPr lang="en-US" dirty="0" smtClean="0"/>
              <a:t>Master subtitle style</a:t>
            </a:r>
            <a:endParaRPr lang="en-US" dirty="0"/>
          </a:p>
        </p:txBody>
      </p:sp>
      <p:sp>
        <p:nvSpPr>
          <p:cNvPr id="8" name="Szöveg helye 7"/>
          <p:cNvSpPr>
            <a:spLocks noGrp="1"/>
          </p:cNvSpPr>
          <p:nvPr>
            <p:ph type="body" sz="quarter" idx="13"/>
          </p:nvPr>
        </p:nvSpPr>
        <p:spPr>
          <a:xfrm>
            <a:off x="601663" y="2817813"/>
            <a:ext cx="8085137" cy="3206750"/>
          </a:xfrm>
          <a:solidFill>
            <a:srgbClr val="F0A8F6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>
            <a:lvl1pPr>
              <a:defRPr b="1"/>
            </a:lvl1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26B38C-9E8B-4F54-A5CD-D78A04932273}" type="slidenum">
              <a:rPr kumimoji="0" lang="en-US" altLang="hu-HU" sz="1200" b="0" i="0" u="none" strike="noStrike" kern="1200" cap="none" spc="0" normalizeH="0" baseline="0" noProof="0">
                <a:ln>
                  <a:noFill/>
                </a:ln>
                <a:solidFill>
                  <a:srgbClr val="D38E2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hu-HU" sz="1200" b="0" i="0" u="none" strike="noStrike" kern="1200" cap="none" spc="0" normalizeH="0" baseline="0" noProof="0">
              <a:ln>
                <a:noFill/>
              </a:ln>
              <a:solidFill>
                <a:srgbClr val="D38E2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22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gyenes összekötő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zöveg helye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19" name="Dátum helye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1C06B-FEDE-4A08-B170-7718AD636662}" type="datetimeFigureOut">
              <a:rPr lang="hu-HU" smtClean="0"/>
              <a:pPr/>
              <a:t>2020.09.23.</a:t>
            </a:fld>
            <a:endParaRPr lang="hu-HU"/>
          </a:p>
        </p:txBody>
      </p:sp>
      <p:sp>
        <p:nvSpPr>
          <p:cNvPr id="11" name="Élőláb hely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6" name="Dia számának hely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D712-8226-4729-9150-6EC22F521CC5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Cím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ím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4" name="Tartalom helye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3" name="Tartalom helye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21" name="Dátum helye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1C06B-FEDE-4A08-B170-7718AD636662}" type="datetimeFigureOut">
              <a:rPr lang="hu-HU" smtClean="0"/>
              <a:pPr/>
              <a:t>2020.09.23.</a:t>
            </a:fld>
            <a:endParaRPr lang="hu-HU"/>
          </a:p>
        </p:txBody>
      </p:sp>
      <p:sp>
        <p:nvSpPr>
          <p:cNvPr id="10" name="Élőláb hely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1" name="Dia számának hely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D712-8226-4729-9150-6EC22F521CC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ím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25" name="Szöveg helye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28" name="Tartalom helye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0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1C06B-FEDE-4A08-B170-7718AD636662}" type="datetimeFigureOut">
              <a:rPr lang="hu-HU" smtClean="0"/>
              <a:pPr/>
              <a:t>2020.09.23.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E78D712-8226-4729-9150-6EC22F521CC5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1" name="Egyenes összekötő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ím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2" name="Dátum hely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1C06B-FEDE-4A08-B170-7718AD636662}" type="datetimeFigureOut">
              <a:rPr lang="hu-HU" smtClean="0"/>
              <a:pPr/>
              <a:t>2020.09.23.</a:t>
            </a:fld>
            <a:endParaRPr lang="hu-HU"/>
          </a:p>
        </p:txBody>
      </p:sp>
      <p:sp>
        <p:nvSpPr>
          <p:cNvPr id="21" name="Élőláb helye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D712-8226-4729-9150-6EC22F521CC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1C06B-FEDE-4A08-B170-7718AD636662}" type="datetimeFigureOut">
              <a:rPr lang="hu-HU" smtClean="0"/>
              <a:pPr/>
              <a:t>2020.09.23.</a:t>
            </a:fld>
            <a:endParaRPr lang="hu-HU"/>
          </a:p>
        </p:txBody>
      </p:sp>
      <p:sp>
        <p:nvSpPr>
          <p:cNvPr id="24" name="Élőláb helye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D712-8226-4729-9150-6EC22F521CC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gyenes összekötő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Cím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26" name="Szöveg helye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14" name="Tartalom helye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25" name="Dátum helye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1C06B-FEDE-4A08-B170-7718AD636662}" type="datetimeFigureOut">
              <a:rPr lang="hu-HU" smtClean="0"/>
              <a:pPr/>
              <a:t>2020.09.23.</a:t>
            </a:fld>
            <a:endParaRPr lang="hu-HU"/>
          </a:p>
        </p:txBody>
      </p:sp>
      <p:sp>
        <p:nvSpPr>
          <p:cNvPr id="29" name="Élőláb helye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D712-8226-4729-9150-6EC22F521CC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Kép helye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1C06B-FEDE-4A08-B170-7718AD636662}" type="datetimeFigureOut">
              <a:rPr lang="hu-HU" smtClean="0"/>
              <a:pPr/>
              <a:t>2020.09.23.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1" name="Dia számának hely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D712-8226-4729-9150-6EC22F521CC5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7" name="Cím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26" name="Szöveg helye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gyenes összekötő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Szöveg helye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1" name="Dátum helye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661C06B-FEDE-4A08-B170-7718AD636662}" type="datetimeFigureOut">
              <a:rPr lang="hu-HU" smtClean="0"/>
              <a:pPr/>
              <a:t>2020.09.23.</a:t>
            </a:fld>
            <a:endParaRPr lang="hu-HU"/>
          </a:p>
        </p:txBody>
      </p:sp>
      <p:sp>
        <p:nvSpPr>
          <p:cNvPr id="28" name="Élőláb helye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E78D712-8226-4729-9150-6EC22F521CC5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0" name="Cím helye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9" name="Egyenes összekötő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gyenes összekötő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>
    <p:wipe dir="r"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gyenes összekötő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29" name="Szöveg helye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  <a:endParaRPr lang="en-US" altLang="hu-HU" smtClean="0"/>
          </a:p>
        </p:txBody>
      </p:sp>
      <p:sp>
        <p:nvSpPr>
          <p:cNvPr id="11" name="Dátum helye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EEF8D1C-CE60-4B17-9BFD-AD92C4262157}" type="datetimeFigureOut">
              <a:rPr kumimoji="0" lang="hu-HU" sz="1200" b="0" i="0" u="none" strike="noStrike" kern="1200" cap="none" spc="0" normalizeH="0" baseline="0" noProof="0">
                <a:ln>
                  <a:noFill/>
                </a:ln>
                <a:solidFill>
                  <a:srgbClr val="F0A22E">
                    <a:shade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2020.09.23.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8" name="Élőláb helye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srgbClr val="F0A22E">
                  <a:shade val="75000"/>
                </a:srgb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D38E27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CD40CF-D078-4887-BA90-E4A00362DFCC}" type="slidenum">
              <a:rPr kumimoji="0" lang="hu-HU" altLang="hu-HU" sz="1200" b="0" i="0" u="none" strike="noStrike" kern="1200" cap="none" spc="0" normalizeH="0" baseline="0" noProof="0">
                <a:ln>
                  <a:noFill/>
                </a:ln>
                <a:solidFill>
                  <a:srgbClr val="D38E2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200" b="0" i="0" u="none" strike="noStrike" kern="1200" cap="none" spc="0" normalizeH="0" baseline="0" noProof="0">
              <a:ln>
                <a:noFill/>
              </a:ln>
              <a:solidFill>
                <a:srgbClr val="D38E2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Cím helye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9" name="Egyenes összekötő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2" name="Egyenes összekötő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126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err="1" smtClean="0"/>
              <a:t>Oral</a:t>
            </a:r>
            <a:r>
              <a:rPr lang="hu-HU" dirty="0" smtClean="0"/>
              <a:t> </a:t>
            </a:r>
            <a:r>
              <a:rPr lang="hu-HU" dirty="0" err="1" smtClean="0"/>
              <a:t>Infektionen</a:t>
            </a:r>
            <a:r>
              <a:rPr lang="hu-HU" dirty="0" smtClean="0"/>
              <a:t> II. </a:t>
            </a:r>
            <a:endParaRPr lang="hu-HU" sz="20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Dr. </a:t>
            </a:r>
            <a:r>
              <a:rPr lang="hu-HU" dirty="0" err="1" smtClean="0"/>
              <a:t>Mensch</a:t>
            </a:r>
            <a:r>
              <a:rPr lang="hu-HU" dirty="0" smtClean="0"/>
              <a:t> </a:t>
            </a:r>
            <a:r>
              <a:rPr lang="hu-HU" dirty="0" smtClean="0"/>
              <a:t>Károly </a:t>
            </a:r>
            <a:r>
              <a:rPr lang="hu-HU" dirty="0" err="1" smtClean="0"/>
              <a:t>Ph.D</a:t>
            </a:r>
            <a:r>
              <a:rPr lang="hu-HU" dirty="0" smtClean="0"/>
              <a:t>.</a:t>
            </a:r>
            <a:endParaRPr lang="hu-HU" dirty="0" smtClean="0"/>
          </a:p>
          <a:p>
            <a:r>
              <a:rPr lang="hu-HU" dirty="0" err="1" smtClean="0"/>
              <a:t>Abteilung</a:t>
            </a:r>
            <a:r>
              <a:rPr lang="hu-HU" dirty="0" smtClean="0"/>
              <a:t> </a:t>
            </a:r>
            <a:r>
              <a:rPr lang="hu-HU" dirty="0" err="1" smtClean="0"/>
              <a:t>für</a:t>
            </a:r>
            <a:r>
              <a:rPr lang="hu-HU" dirty="0" smtClean="0"/>
              <a:t> </a:t>
            </a:r>
            <a:r>
              <a:rPr lang="hu-HU" dirty="0" err="1" smtClean="0"/>
              <a:t>Orale</a:t>
            </a:r>
            <a:r>
              <a:rPr lang="hu-HU" dirty="0" smtClean="0"/>
              <a:t> </a:t>
            </a:r>
            <a:r>
              <a:rPr lang="hu-HU" dirty="0" err="1" smtClean="0"/>
              <a:t>Diagnostik</a:t>
            </a:r>
            <a:endParaRPr lang="hu-HU" dirty="0"/>
          </a:p>
        </p:txBody>
      </p:sp>
      <p:pic>
        <p:nvPicPr>
          <p:cNvPr id="54280" name="Picture 8" descr="Képtalálat a következőre: „semmelweis egyetem”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836712"/>
            <a:ext cx="2286000" cy="2286001"/>
          </a:xfrm>
          <a:prstGeom prst="rect">
            <a:avLst/>
          </a:prstGeom>
          <a:noFill/>
        </p:spPr>
      </p:pic>
      <p:pic>
        <p:nvPicPr>
          <p:cNvPr id="54282" name="Picture 10" descr="Képtalálat a következőre: „semmelweis egyetem fogorvostudományi kar”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908720"/>
            <a:ext cx="2055861" cy="2055863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smtClean="0"/>
              <a:t>Furunculus</a:t>
            </a:r>
          </a:p>
        </p:txBody>
      </p:sp>
      <p:pic>
        <p:nvPicPr>
          <p:cNvPr id="46083" name="Picture 2" descr="https://encrypted-tbn3.gstatic.com/images?q=tbn:ANd9GcRlR3AqtMJYak7P-Je5wsEj5W0zCHMJ8N5goDwZG8qQOWgEWGZFoQ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1913" y="1687513"/>
            <a:ext cx="6335712" cy="4254500"/>
          </a:xfrm>
        </p:spPr>
      </p:pic>
    </p:spTree>
    <p:extLst>
      <p:ext uri="{BB962C8B-B14F-4D97-AF65-F5344CB8AC3E}">
        <p14:creationId xmlns:p14="http://schemas.microsoft.com/office/powerpoint/2010/main" val="264724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smtClean="0"/>
              <a:t>Carbunculus</a:t>
            </a:r>
          </a:p>
        </p:txBody>
      </p:sp>
      <p:pic>
        <p:nvPicPr>
          <p:cNvPr id="47107" name="Picture 2" descr="http://www.zdravlje.eu/wp-content/uploads/2011/05/Carbunculu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7700" y="1785938"/>
            <a:ext cx="8001000" cy="4064000"/>
          </a:xfrm>
        </p:spPr>
      </p:pic>
    </p:spTree>
    <p:extLst>
      <p:ext uri="{BB962C8B-B14F-4D97-AF65-F5344CB8AC3E}">
        <p14:creationId xmlns:p14="http://schemas.microsoft.com/office/powerpoint/2010/main" val="388788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smtClean="0"/>
              <a:t>Nekrotisierende Fascitis</a:t>
            </a:r>
          </a:p>
        </p:txBody>
      </p:sp>
      <p:pic>
        <p:nvPicPr>
          <p:cNvPr id="48131" name="Picture 2" descr="http://www.jcs.elmerpress.com/index.php/jcs/article/viewFile/14/14/10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7813" y="1452563"/>
            <a:ext cx="5903912" cy="4706937"/>
          </a:xfrm>
        </p:spPr>
      </p:pic>
    </p:spTree>
    <p:extLst>
      <p:ext uri="{BB962C8B-B14F-4D97-AF65-F5344CB8AC3E}">
        <p14:creationId xmlns:p14="http://schemas.microsoft.com/office/powerpoint/2010/main" val="55041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850" y="692150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sz="4000" smtClean="0"/>
              <a:t>Plaut-Vincent</a:t>
            </a:r>
            <a:r>
              <a:rPr lang="hu-HU" sz="4000" smtClean="0">
                <a:latin typeface="Arial" charset="0"/>
              </a:rPr>
              <a:t>isch</a:t>
            </a:r>
            <a:r>
              <a:rPr lang="hu-HU" sz="4000" smtClean="0"/>
              <a:t> angina</a:t>
            </a:r>
            <a:br>
              <a:rPr lang="hu-HU" sz="4000" smtClean="0"/>
            </a:br>
            <a:r>
              <a:rPr lang="hu-HU" sz="4000" smtClean="0"/>
              <a:t/>
            </a:r>
            <a:br>
              <a:rPr lang="hu-HU" sz="4000" smtClean="0"/>
            </a:br>
            <a:endParaRPr lang="hu-HU" sz="4000" smtClean="0"/>
          </a:p>
        </p:txBody>
      </p:sp>
      <p:sp>
        <p:nvSpPr>
          <p:cNvPr id="49155" name="Tartalom helye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eaLnBrk="1" hangingPunct="1"/>
            <a:r>
              <a:rPr lang="hu-HU" altLang="hu-HU" smtClean="0"/>
              <a:t>Fusobacterium Plauti-Vincenti und Borrelia Vincenti</a:t>
            </a:r>
          </a:p>
          <a:p>
            <a:pPr eaLnBrk="1" hangingPunct="1"/>
            <a:r>
              <a:rPr lang="hu-HU" altLang="hu-HU" smtClean="0"/>
              <a:t>Nur in der Mundhöhle</a:t>
            </a:r>
          </a:p>
          <a:p>
            <a:pPr eaLnBrk="1" hangingPunct="1"/>
            <a:r>
              <a:rPr lang="hu-HU" altLang="hu-HU" smtClean="0"/>
              <a:t>Kann von Gingivostomatitis ulcerosa vorkommen</a:t>
            </a:r>
          </a:p>
          <a:p>
            <a:pPr eaLnBrk="1" hangingPunct="1"/>
            <a:r>
              <a:rPr lang="hu-HU" altLang="hu-HU" smtClean="0"/>
              <a:t>Symptomen: Nekrotische Ulcus, Halitose, geschwollene Lymphknoten, Schmerzen</a:t>
            </a:r>
          </a:p>
          <a:p>
            <a:pPr eaLnBrk="1" hangingPunct="1"/>
            <a:r>
              <a:rPr lang="hu-HU" altLang="hu-HU" smtClean="0"/>
              <a:t>DDg: Stomatitis ulcerosa, Diphteria</a:t>
            </a:r>
          </a:p>
          <a:p>
            <a:pPr eaLnBrk="1" hangingPunct="1"/>
            <a:r>
              <a:rPr lang="hu-HU" altLang="hu-HU" smtClean="0"/>
              <a:t>Heilt gut, ohne Komplikationen</a:t>
            </a:r>
          </a:p>
        </p:txBody>
      </p:sp>
    </p:spTree>
    <p:extLst>
      <p:ext uri="{BB962C8B-B14F-4D97-AF65-F5344CB8AC3E}">
        <p14:creationId xmlns:p14="http://schemas.microsoft.com/office/powerpoint/2010/main" val="368951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hu-HU" smtClean="0"/>
          </a:p>
        </p:txBody>
      </p:sp>
      <p:pic>
        <p:nvPicPr>
          <p:cNvPr id="50179" name="Picture 2" descr="http://m.blog.hu/en/enthouse/image/201110/plaut-vincent%20angin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71775" y="2525713"/>
            <a:ext cx="3752850" cy="2581275"/>
          </a:xfrm>
        </p:spPr>
      </p:pic>
    </p:spTree>
    <p:extLst>
      <p:ext uri="{BB962C8B-B14F-4D97-AF65-F5344CB8AC3E}">
        <p14:creationId xmlns:p14="http://schemas.microsoft.com/office/powerpoint/2010/main" val="206499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smtClean="0"/>
              <a:t>Diphteria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Europa</a:t>
            </a:r>
            <a:r>
              <a:rPr lang="hu-HU" dirty="0" smtClean="0"/>
              <a:t>: </a:t>
            </a:r>
            <a:r>
              <a:rPr lang="hu-HU" dirty="0" err="1" smtClean="0"/>
              <a:t>wegen</a:t>
            </a:r>
            <a:r>
              <a:rPr lang="hu-HU" dirty="0" smtClean="0"/>
              <a:t> </a:t>
            </a:r>
            <a:r>
              <a:rPr lang="hu-HU" dirty="0" err="1" smtClean="0"/>
              <a:t>Vaccination</a:t>
            </a:r>
            <a:r>
              <a:rPr lang="hu-HU" dirty="0" smtClean="0"/>
              <a:t> </a:t>
            </a:r>
            <a:r>
              <a:rPr lang="hu-HU" dirty="0" err="1" smtClean="0"/>
              <a:t>selten</a:t>
            </a:r>
            <a:r>
              <a:rPr lang="hu-HU" dirty="0" smtClean="0"/>
              <a:t>, </a:t>
            </a:r>
            <a:r>
              <a:rPr lang="hu-HU" dirty="0" err="1" smtClean="0"/>
              <a:t>aber</a:t>
            </a:r>
            <a:r>
              <a:rPr lang="hu-HU" dirty="0" smtClean="0"/>
              <a:t> </a:t>
            </a:r>
            <a:r>
              <a:rPr lang="hu-HU" dirty="0" err="1" smtClean="0"/>
              <a:t>kommt</a:t>
            </a:r>
            <a:r>
              <a:rPr lang="hu-HU" dirty="0" smtClean="0"/>
              <a:t> </a:t>
            </a:r>
            <a:r>
              <a:rPr lang="hu-HU" dirty="0" err="1" smtClean="0"/>
              <a:t>immer</a:t>
            </a:r>
            <a:r>
              <a:rPr lang="hu-HU" dirty="0" smtClean="0"/>
              <a:t> </a:t>
            </a:r>
            <a:r>
              <a:rPr lang="hu-HU" dirty="0" err="1" smtClean="0"/>
              <a:t>öfter</a:t>
            </a:r>
            <a:r>
              <a:rPr lang="hu-HU" dirty="0" smtClean="0"/>
              <a:t> </a:t>
            </a:r>
            <a:r>
              <a:rPr lang="hu-HU" dirty="0" err="1" smtClean="0"/>
              <a:t>vor</a:t>
            </a:r>
            <a:r>
              <a:rPr lang="hu-HU" dirty="0" smtClean="0"/>
              <a:t>!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dirty="0" err="1" smtClean="0"/>
              <a:t>Symptomen</a:t>
            </a:r>
            <a:r>
              <a:rPr lang="hu-HU" dirty="0" smtClean="0"/>
              <a:t>: </a:t>
            </a:r>
            <a:r>
              <a:rPr lang="hu-HU" dirty="0" err="1" smtClean="0"/>
              <a:t>Fieber</a:t>
            </a:r>
            <a:r>
              <a:rPr lang="hu-HU" dirty="0" smtClean="0"/>
              <a:t>, </a:t>
            </a:r>
            <a:r>
              <a:rPr lang="hu-HU" dirty="0" err="1" smtClean="0"/>
              <a:t>schleche</a:t>
            </a:r>
            <a:r>
              <a:rPr lang="hu-HU" dirty="0" smtClean="0"/>
              <a:t> </a:t>
            </a:r>
            <a:r>
              <a:rPr lang="hu-HU" dirty="0" err="1" smtClean="0"/>
              <a:t>Allgemeinbefinden</a:t>
            </a:r>
            <a:r>
              <a:rPr lang="hu-HU" dirty="0" smtClean="0"/>
              <a:t>, </a:t>
            </a:r>
            <a:r>
              <a:rPr lang="hu-HU" dirty="0" err="1" smtClean="0"/>
              <a:t>Vomitus</a:t>
            </a:r>
            <a:r>
              <a:rPr lang="hu-HU" dirty="0" smtClean="0"/>
              <a:t>, </a:t>
            </a:r>
            <a:r>
              <a:rPr lang="hu-HU" dirty="0" err="1" smtClean="0"/>
              <a:t>toxische</a:t>
            </a:r>
            <a:r>
              <a:rPr lang="hu-HU" dirty="0" smtClean="0"/>
              <a:t> </a:t>
            </a:r>
            <a:r>
              <a:rPr lang="hu-HU" dirty="0" err="1" smtClean="0"/>
              <a:t>Symptomen</a:t>
            </a:r>
            <a:endParaRPr lang="hu-H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dirty="0" err="1" smtClean="0"/>
              <a:t>Lokal</a:t>
            </a:r>
            <a:r>
              <a:rPr lang="hu-HU" dirty="0" smtClean="0"/>
              <a:t> </a:t>
            </a:r>
            <a:r>
              <a:rPr lang="hu-HU" dirty="0" err="1" smtClean="0"/>
              <a:t>Lymphknoten</a:t>
            </a:r>
            <a:r>
              <a:rPr lang="hu-HU" dirty="0" smtClean="0"/>
              <a:t> </a:t>
            </a:r>
            <a:r>
              <a:rPr lang="hu-HU" dirty="0" err="1" smtClean="0"/>
              <a:t>sind</a:t>
            </a:r>
            <a:r>
              <a:rPr lang="hu-HU" dirty="0" smtClean="0"/>
              <a:t> </a:t>
            </a:r>
            <a:r>
              <a:rPr lang="hu-HU" dirty="0" err="1" smtClean="0"/>
              <a:t>dick</a:t>
            </a:r>
            <a:endParaRPr lang="hu-H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dirty="0" err="1" smtClean="0"/>
              <a:t>Pseudomembranose</a:t>
            </a:r>
            <a:r>
              <a:rPr lang="hu-HU" dirty="0" smtClean="0"/>
              <a:t> </a:t>
            </a:r>
            <a:r>
              <a:rPr lang="hu-HU" dirty="0" err="1" smtClean="0"/>
              <a:t>Ulzeration</a:t>
            </a:r>
            <a:r>
              <a:rPr lang="hu-HU" dirty="0" smtClean="0"/>
              <a:t> an der </a:t>
            </a:r>
            <a:r>
              <a:rPr lang="hu-HU" dirty="0" err="1" smtClean="0"/>
              <a:t>Bucca</a:t>
            </a:r>
            <a:r>
              <a:rPr lang="hu-HU" dirty="0" smtClean="0"/>
              <a:t>, </a:t>
            </a:r>
            <a:r>
              <a:rPr lang="hu-HU" dirty="0" err="1" smtClean="0"/>
              <a:t>Zunge</a:t>
            </a:r>
            <a:r>
              <a:rPr lang="hu-HU" dirty="0" smtClean="0"/>
              <a:t>, </a:t>
            </a:r>
            <a:r>
              <a:rPr lang="hu-HU" dirty="0" err="1" smtClean="0"/>
              <a:t>Palatum</a:t>
            </a:r>
            <a:r>
              <a:rPr lang="hu-HU" dirty="0" smtClean="0"/>
              <a:t>, </a:t>
            </a:r>
            <a:r>
              <a:rPr lang="hu-HU" dirty="0" err="1" smtClean="0"/>
              <a:t>Pharynx</a:t>
            </a:r>
            <a:r>
              <a:rPr lang="hu-HU" dirty="0" smtClean="0"/>
              <a:t>, </a:t>
            </a:r>
            <a:r>
              <a:rPr lang="hu-HU" dirty="0" err="1" smtClean="0"/>
              <a:t>Nase</a:t>
            </a:r>
            <a:r>
              <a:rPr lang="hu-HU" dirty="0" smtClean="0">
                <a:sym typeface="Wingdings" pitchFamily="2" charset="2"/>
              </a:rPr>
              <a:t></a:t>
            </a:r>
            <a:r>
              <a:rPr lang="hu-HU" dirty="0" err="1" smtClean="0">
                <a:sym typeface="Wingdings" pitchFamily="2" charset="2"/>
              </a:rPr>
              <a:t>Erstickung</a:t>
            </a:r>
            <a:endParaRPr lang="hu-HU" dirty="0" smtClean="0">
              <a:sym typeface="Wingdings" pitchFamily="2" charset="2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dirty="0" err="1" smtClean="0">
                <a:sym typeface="Wingdings" pitchFamily="2" charset="2"/>
              </a:rPr>
              <a:t>Ddg</a:t>
            </a:r>
            <a:r>
              <a:rPr lang="hu-HU" dirty="0" smtClean="0">
                <a:sym typeface="Wingdings" pitchFamily="2" charset="2"/>
              </a:rPr>
              <a:t>: </a:t>
            </a:r>
            <a:r>
              <a:rPr lang="hu-HU" dirty="0" err="1" smtClean="0">
                <a:sym typeface="Wingdings" pitchFamily="2" charset="2"/>
              </a:rPr>
              <a:t>Plaut-Vincentische</a:t>
            </a:r>
            <a:r>
              <a:rPr lang="hu-HU" dirty="0" smtClean="0">
                <a:sym typeface="Wingdings" pitchFamily="2" charset="2"/>
              </a:rPr>
              <a:t> Angina, </a:t>
            </a:r>
            <a:r>
              <a:rPr lang="hu-HU" dirty="0" err="1" smtClean="0">
                <a:sym typeface="Wingdings" pitchFamily="2" charset="2"/>
              </a:rPr>
              <a:t>Herpangina</a:t>
            </a:r>
            <a:r>
              <a:rPr lang="hu-HU" dirty="0" smtClean="0">
                <a:sym typeface="Wingdings" pitchFamily="2" charset="2"/>
              </a:rPr>
              <a:t>, </a:t>
            </a:r>
            <a:r>
              <a:rPr lang="hu-HU" dirty="0" err="1" smtClean="0">
                <a:sym typeface="Wingdings" pitchFamily="2" charset="2"/>
              </a:rPr>
              <a:t>Mononucleosis</a:t>
            </a:r>
            <a:r>
              <a:rPr lang="hu-HU" dirty="0" smtClean="0">
                <a:sym typeface="Wingdings" pitchFamily="2" charset="2"/>
              </a:rPr>
              <a:t>, </a:t>
            </a:r>
            <a:r>
              <a:rPr lang="hu-HU" dirty="0" err="1" smtClean="0">
                <a:sym typeface="Wingdings" pitchFamily="2" charset="2"/>
              </a:rPr>
              <a:t>Leukemia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8838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err="1" smtClean="0"/>
              <a:t>Scharlach</a:t>
            </a:r>
            <a:endParaRPr lang="hu-HU" dirty="0" smtClean="0"/>
          </a:p>
        </p:txBody>
      </p:sp>
      <p:sp>
        <p:nvSpPr>
          <p:cNvPr id="52227" name="Tartalom helye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eaLnBrk="1" hangingPunct="1"/>
            <a:r>
              <a:rPr lang="hu-HU" altLang="hu-HU" smtClean="0"/>
              <a:t>Streptococcus pyogenes B-haemolyticus</a:t>
            </a:r>
          </a:p>
          <a:p>
            <a:pPr eaLnBrk="1" hangingPunct="1"/>
            <a:r>
              <a:rPr lang="hu-HU" altLang="hu-HU" smtClean="0"/>
              <a:t>Akute Tröpfcheninfektion</a:t>
            </a:r>
          </a:p>
          <a:p>
            <a:pPr eaLnBrk="1" hangingPunct="1"/>
            <a:r>
              <a:rPr lang="hu-HU" altLang="hu-HU" smtClean="0"/>
              <a:t>Symptomen: schleche Allgemeinbefinden, Rachen tut weh</a:t>
            </a:r>
          </a:p>
          <a:p>
            <a:pPr eaLnBrk="1" hangingPunct="1"/>
            <a:r>
              <a:rPr lang="hu-HU" altLang="hu-HU" smtClean="0"/>
              <a:t>Schleimhaut in der Mundhöhle: dick und rot: Stomatitis skarlatina</a:t>
            </a:r>
          </a:p>
          <a:p>
            <a:pPr eaLnBrk="1" hangingPunct="1"/>
            <a:r>
              <a:rPr lang="hu-HU" altLang="hu-HU" smtClean="0"/>
              <a:t>Erdbeerzunge</a:t>
            </a:r>
          </a:p>
          <a:p>
            <a:pPr eaLnBrk="1" hangingPunct="1"/>
            <a:r>
              <a:rPr lang="hu-HU" altLang="hu-HU" smtClean="0"/>
              <a:t>Ddg: Diphteria, Mononucleosis, Candidiasis</a:t>
            </a:r>
          </a:p>
        </p:txBody>
      </p:sp>
    </p:spTree>
    <p:extLst>
      <p:ext uri="{BB962C8B-B14F-4D97-AF65-F5344CB8AC3E}">
        <p14:creationId xmlns:p14="http://schemas.microsoft.com/office/powerpoint/2010/main" val="281253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96863" y="222250"/>
            <a:ext cx="6413500" cy="763588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53251" name="Alcím 2"/>
          <p:cNvSpPr>
            <a:spLocks noGrp="1"/>
          </p:cNvSpPr>
          <p:nvPr>
            <p:ph type="subTitle" idx="1"/>
          </p:nvPr>
        </p:nvSpPr>
        <p:spPr>
          <a:xfrm>
            <a:off x="449263" y="1138238"/>
            <a:ext cx="6261100" cy="611187"/>
          </a:xfrm>
        </p:spPr>
        <p:txBody>
          <a:bodyPr/>
          <a:lstStyle/>
          <a:p>
            <a:pPr eaLnBrk="1" hangingPunct="1"/>
            <a:endParaRPr lang="hu-HU" altLang="hu-HU" smtClean="0"/>
          </a:p>
        </p:txBody>
      </p:sp>
      <p:pic>
        <p:nvPicPr>
          <p:cNvPr id="53252" name="Picture 4" descr="http://drharmos.hu/wp-content/uploads/2014/03/skarla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813"/>
            <a:ext cx="9239250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542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smtClean="0"/>
              <a:t>Antibiotische Profylaxe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dirty="0" err="1" smtClean="0"/>
              <a:t>Congenitale</a:t>
            </a:r>
            <a:r>
              <a:rPr lang="hu-HU" dirty="0" smtClean="0"/>
              <a:t> </a:t>
            </a:r>
            <a:r>
              <a:rPr lang="hu-HU" dirty="0" err="1" smtClean="0"/>
              <a:t>Herzkrankheiten</a:t>
            </a:r>
            <a:r>
              <a:rPr lang="hu-HU" dirty="0" smtClean="0"/>
              <a:t> (</a:t>
            </a:r>
            <a:r>
              <a:rPr lang="hu-HU" dirty="0" err="1" smtClean="0"/>
              <a:t>stenosis</a:t>
            </a:r>
            <a:r>
              <a:rPr lang="hu-HU" dirty="0" smtClean="0"/>
              <a:t>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dirty="0" err="1" smtClean="0"/>
              <a:t>Künstlische</a:t>
            </a:r>
            <a:r>
              <a:rPr lang="hu-HU" dirty="0" smtClean="0"/>
              <a:t> </a:t>
            </a:r>
            <a:r>
              <a:rPr lang="hu-HU" dirty="0" err="1" smtClean="0"/>
              <a:t>Herzklappen</a:t>
            </a:r>
            <a:endParaRPr lang="hu-H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dirty="0" err="1" smtClean="0"/>
              <a:t>Intra-extracardiale</a:t>
            </a:r>
            <a:r>
              <a:rPr lang="hu-HU" dirty="0" smtClean="0"/>
              <a:t> </a:t>
            </a:r>
            <a:r>
              <a:rPr lang="hu-HU" dirty="0" err="1" smtClean="0"/>
              <a:t>Shunt</a:t>
            </a:r>
            <a:endParaRPr lang="hu-H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dirty="0" err="1" smtClean="0"/>
              <a:t>Herzkappen-Karnkheiten</a:t>
            </a:r>
            <a:r>
              <a:rPr lang="hu-HU" dirty="0" smtClean="0"/>
              <a:t> (</a:t>
            </a:r>
            <a:r>
              <a:rPr lang="hu-HU" dirty="0" err="1" smtClean="0"/>
              <a:t>Stenosis</a:t>
            </a:r>
            <a:r>
              <a:rPr lang="hu-HU" dirty="0" smtClean="0"/>
              <a:t>, </a:t>
            </a:r>
            <a:r>
              <a:rPr lang="hu-HU" dirty="0" err="1" smtClean="0"/>
              <a:t>Insuffitienz</a:t>
            </a:r>
            <a:r>
              <a:rPr lang="hu-HU" dirty="0" smtClean="0"/>
              <a:t>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dirty="0" err="1" smtClean="0"/>
              <a:t>Dialyse</a:t>
            </a:r>
            <a:endParaRPr lang="hu-H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dirty="0" err="1" smtClean="0"/>
              <a:t>Künstlische</a:t>
            </a:r>
            <a:r>
              <a:rPr lang="hu-HU" dirty="0" smtClean="0"/>
              <a:t> </a:t>
            </a:r>
            <a:r>
              <a:rPr lang="hu-HU" dirty="0" err="1" smtClean="0"/>
              <a:t>Gelenke</a:t>
            </a:r>
            <a:endParaRPr lang="hu-H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dirty="0" err="1" smtClean="0"/>
              <a:t>Nieren-Krankheiten</a:t>
            </a:r>
            <a:endParaRPr lang="hu-H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dirty="0" err="1" smtClean="0"/>
              <a:t>Immundefizienz</a:t>
            </a:r>
            <a:endParaRPr lang="hu-H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dirty="0" err="1" smtClean="0"/>
              <a:t>Bisphosphonate-Therapie</a:t>
            </a:r>
            <a:endParaRPr lang="hu-H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hu-HU" dirty="0" smtClean="0"/>
          </a:p>
        </p:txBody>
      </p:sp>
      <p:pic>
        <p:nvPicPr>
          <p:cNvPr id="54276" name="Picture 5" descr="Képtalálat a következőre: „antibiotische profilaxis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4005263"/>
            <a:ext cx="3108325" cy="189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062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smtClean="0"/>
              <a:t>Antibiotische Profylaxe</a:t>
            </a:r>
          </a:p>
        </p:txBody>
      </p:sp>
      <p:sp>
        <p:nvSpPr>
          <p:cNvPr id="55299" name="Tartalom helye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eaLnBrk="1" hangingPunct="1"/>
            <a:r>
              <a:rPr lang="hu-HU" altLang="hu-HU" smtClean="0"/>
              <a:t>Vor der Behandlung eine Dosis, eventuell nach 6 Stunden wieder eine Dosis</a:t>
            </a:r>
          </a:p>
          <a:p>
            <a:pPr eaLnBrk="1" hangingPunct="1"/>
            <a:r>
              <a:rPr lang="hu-HU" altLang="hu-HU" smtClean="0"/>
              <a:t>Wenn laufend gegeben: kein Profylaxe, sondern Th</a:t>
            </a:r>
          </a:p>
          <a:p>
            <a:pPr eaLnBrk="1" hangingPunct="1"/>
            <a:r>
              <a:rPr lang="hu-HU" altLang="hu-HU" smtClean="0"/>
              <a:t>Für Therapie: muss andere Ab wählen</a:t>
            </a:r>
          </a:p>
          <a:p>
            <a:pPr eaLnBrk="1" hangingPunct="1"/>
            <a:r>
              <a:rPr lang="hu-HU" altLang="hu-HU" smtClean="0"/>
              <a:t>Antibiotische Therapie kann auch zu gefährlichen Komplikationen führen!</a:t>
            </a:r>
          </a:p>
        </p:txBody>
      </p:sp>
      <p:pic>
        <p:nvPicPr>
          <p:cNvPr id="55300" name="Picture 5" descr="Képtalálat a következőre: „antibiotische profilaxis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884738"/>
            <a:ext cx="2916238" cy="178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384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hu-HU" altLang="hu-HU" sz="4000" smtClean="0"/>
              <a:t>Bakterielle Infektionen der Mundhöhle</a:t>
            </a:r>
          </a:p>
        </p:txBody>
      </p:sp>
      <p:sp>
        <p:nvSpPr>
          <p:cNvPr id="35843" name="Tartalom helye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r>
              <a:rPr lang="hu-HU" altLang="hu-HU" smtClean="0"/>
              <a:t> </a:t>
            </a:r>
            <a:r>
              <a:rPr lang="hu-HU" altLang="hu-HU" sz="2800" smtClean="0"/>
              <a:t>600 </a:t>
            </a:r>
            <a:r>
              <a:rPr lang="de-DE" altLang="hu-HU" sz="2800" smtClean="0"/>
              <a:t>Bakterienst</a:t>
            </a:r>
            <a:r>
              <a:rPr lang="hu-HU" altLang="hu-HU" sz="2800" smtClean="0"/>
              <a:t>ä</a:t>
            </a:r>
            <a:r>
              <a:rPr lang="de-DE" altLang="hu-HU" sz="2800" smtClean="0"/>
              <a:t>mm</a:t>
            </a:r>
            <a:r>
              <a:rPr lang="hu-HU" altLang="hu-HU" sz="2800" smtClean="0"/>
              <a:t>e</a:t>
            </a:r>
          </a:p>
          <a:p>
            <a:r>
              <a:rPr lang="de-DE" altLang="hu-HU" sz="2800" smtClean="0"/>
              <a:t> Gram</a:t>
            </a:r>
            <a:r>
              <a:rPr lang="hu-HU" altLang="hu-HU" sz="2800" smtClean="0"/>
              <a:t>m</a:t>
            </a:r>
            <a:r>
              <a:rPr lang="de-DE" altLang="hu-HU" sz="2800" smtClean="0"/>
              <a:t> positiv / negativ </a:t>
            </a:r>
            <a:endParaRPr lang="hu-HU" altLang="hu-HU" sz="2800" smtClean="0"/>
          </a:p>
          <a:p>
            <a:r>
              <a:rPr lang="de-DE" altLang="hu-HU" sz="2800" smtClean="0"/>
              <a:t>Aerob / Anaerob</a:t>
            </a:r>
            <a:endParaRPr lang="hu-HU" altLang="hu-HU" sz="2800" smtClean="0"/>
          </a:p>
          <a:p>
            <a:r>
              <a:rPr lang="de-DE" altLang="hu-HU" sz="2800" smtClean="0"/>
              <a:t> Eine bedeutende Anzahl von ihnen führt wichtige Aufgaben aus </a:t>
            </a:r>
            <a:endParaRPr lang="hu-HU" altLang="hu-HU" sz="2800" smtClean="0"/>
          </a:p>
          <a:p>
            <a:r>
              <a:rPr lang="de-DE" altLang="hu-HU" sz="2800" smtClean="0"/>
              <a:t>Obligatorische oder optionale Krankheitserreger</a:t>
            </a:r>
            <a:r>
              <a:rPr lang="hu-HU" altLang="hu-HU" smtClean="0"/>
              <a:t>           </a:t>
            </a:r>
            <a:r>
              <a:rPr lang="de-DE" altLang="hu-HU" smtClean="0"/>
              <a:t> </a:t>
            </a:r>
            <a:r>
              <a:rPr lang="hu-HU" altLang="hu-HU" smtClean="0"/>
              <a:t>        - </a:t>
            </a:r>
            <a:r>
              <a:rPr lang="de-DE" altLang="hu-HU" sz="2400" smtClean="0"/>
              <a:t>Karies</a:t>
            </a:r>
            <a:endParaRPr lang="hu-HU" altLang="hu-HU" sz="2400" smtClean="0"/>
          </a:p>
          <a:p>
            <a:pPr>
              <a:buFont typeface="Arial" panose="020B0604020202020204" pitchFamily="34" charset="0"/>
              <a:buNone/>
            </a:pPr>
            <a:r>
              <a:rPr lang="hu-HU" altLang="hu-HU" sz="2400" smtClean="0"/>
              <a:t>     -</a:t>
            </a:r>
            <a:r>
              <a:rPr lang="de-DE" altLang="hu-HU" sz="2400" smtClean="0"/>
              <a:t> </a:t>
            </a:r>
            <a:r>
              <a:rPr lang="hu-HU" altLang="hu-HU" sz="2400" smtClean="0"/>
              <a:t>Zahnbettkrankheiten</a:t>
            </a:r>
          </a:p>
          <a:p>
            <a:pPr>
              <a:buFont typeface="Arial" panose="020B0604020202020204" pitchFamily="34" charset="0"/>
              <a:buNone/>
            </a:pPr>
            <a:r>
              <a:rPr lang="hu-HU" altLang="hu-HU" sz="2400" smtClean="0"/>
              <a:t>     -</a:t>
            </a:r>
            <a:r>
              <a:rPr lang="de-DE" altLang="hu-HU" sz="2400" smtClean="0"/>
              <a:t> Weichteilinfektionen </a:t>
            </a:r>
            <a:endParaRPr lang="hu-HU" altLang="hu-HU" sz="2400" smtClean="0"/>
          </a:p>
          <a:p>
            <a:pPr>
              <a:buFont typeface="Arial" panose="020B0604020202020204" pitchFamily="34" charset="0"/>
              <a:buNone/>
            </a:pPr>
            <a:r>
              <a:rPr lang="hu-HU" altLang="hu-HU" sz="2400" smtClean="0"/>
              <a:t>     - </a:t>
            </a:r>
            <a:r>
              <a:rPr lang="de-DE" altLang="hu-HU" sz="2400" smtClean="0"/>
              <a:t>Orale Tumoren</a:t>
            </a:r>
            <a:r>
              <a:rPr lang="de-DE" altLang="hu-HU" smtClean="0"/>
              <a:t> </a:t>
            </a:r>
            <a:r>
              <a:rPr lang="hu-HU" altLang="hu-HU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0430785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smtClean="0"/>
              <a:t>Antibiotische Therapie</a:t>
            </a:r>
          </a:p>
        </p:txBody>
      </p:sp>
      <p:sp>
        <p:nvSpPr>
          <p:cNvPr id="5632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u-HU" altLang="hu-HU" smtClean="0"/>
              <a:t>Beste ist: nach Kultur (Züchtung) zu wählen: selten möglich</a:t>
            </a:r>
          </a:p>
          <a:p>
            <a:pPr eaLnBrk="1" hangingPunct="1"/>
            <a:r>
              <a:rPr lang="hu-HU" altLang="hu-HU" smtClean="0"/>
              <a:t>Unnötige Ab-Th: REZISTENZ Bakterien!!</a:t>
            </a:r>
          </a:p>
        </p:txBody>
      </p:sp>
      <p:pic>
        <p:nvPicPr>
          <p:cNvPr id="56324" name="Picture 15" descr="http://www.patienten-information.de/kurzinformationen/arzneimittel-und-impfungen/antibiotika/@@images/67c46cf9-54bc-4b0b-8f26-e5e146f18c1c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716338"/>
            <a:ext cx="2879725" cy="213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491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Mykosen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der </a:t>
            </a:r>
            <a:r>
              <a:rPr lang="hu-HU" dirty="0" err="1" smtClean="0"/>
              <a:t>Mundschleimhaut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r>
              <a:rPr lang="hu-HU" dirty="0" err="1" smtClean="0"/>
              <a:t>Immer</a:t>
            </a:r>
            <a:r>
              <a:rPr lang="hu-HU" dirty="0" smtClean="0"/>
              <a:t> </a:t>
            </a:r>
            <a:r>
              <a:rPr lang="hu-HU" dirty="0" err="1" smtClean="0"/>
              <a:t>mehr</a:t>
            </a:r>
            <a:r>
              <a:rPr lang="hu-HU" dirty="0" smtClean="0"/>
              <a:t> </a:t>
            </a:r>
            <a:r>
              <a:rPr lang="hu-HU" dirty="0" err="1" smtClean="0"/>
              <a:t>Patien</a:t>
            </a:r>
            <a:r>
              <a:rPr lang="hu-HU" dirty="0" smtClean="0"/>
              <a:t> mit </a:t>
            </a:r>
            <a:r>
              <a:rPr lang="hu-HU" dirty="0" err="1" smtClean="0"/>
              <a:t>Mykosen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der Welt: HIV, Diabetes, </a:t>
            </a:r>
            <a:r>
              <a:rPr lang="hu-HU" dirty="0" err="1" smtClean="0"/>
              <a:t>Corticosteroid</a:t>
            </a:r>
            <a:r>
              <a:rPr lang="hu-HU" dirty="0" smtClean="0"/>
              <a:t>, </a:t>
            </a:r>
            <a:r>
              <a:rPr lang="hu-HU" dirty="0" err="1" smtClean="0"/>
              <a:t>Chemotherapie</a:t>
            </a:r>
            <a:r>
              <a:rPr lang="hu-HU" dirty="0" smtClean="0">
                <a:sym typeface="Wingdings" pitchFamily="2" charset="2"/>
              </a:rPr>
              <a:t></a:t>
            </a:r>
            <a:r>
              <a:rPr lang="hu-HU" dirty="0" err="1" smtClean="0">
                <a:sym typeface="Wingdings" pitchFamily="2" charset="2"/>
              </a:rPr>
              <a:t>Immundefizienz</a:t>
            </a:r>
            <a:endParaRPr lang="hu-HU" dirty="0" smtClean="0">
              <a:sym typeface="Wingdings" pitchFamily="2" charset="2"/>
            </a:endParaRPr>
          </a:p>
          <a:p>
            <a:r>
              <a:rPr lang="hu-HU" dirty="0" err="1" smtClean="0">
                <a:sym typeface="Wingdings" pitchFamily="2" charset="2"/>
              </a:rPr>
              <a:t>Schlimme</a:t>
            </a:r>
            <a:r>
              <a:rPr lang="hu-HU" dirty="0" smtClean="0">
                <a:sym typeface="Wingdings" pitchFamily="2" charset="2"/>
              </a:rPr>
              <a:t> </a:t>
            </a:r>
            <a:r>
              <a:rPr lang="hu-HU" dirty="0" err="1" smtClean="0">
                <a:sym typeface="Wingdings" pitchFamily="2" charset="2"/>
              </a:rPr>
              <a:t>Lebensqualität</a:t>
            </a:r>
            <a:r>
              <a:rPr lang="hu-HU" dirty="0" smtClean="0">
                <a:sym typeface="Wingdings" pitchFamily="2" charset="2"/>
              </a:rPr>
              <a:t>, </a:t>
            </a:r>
            <a:r>
              <a:rPr lang="hu-HU" dirty="0" err="1" smtClean="0">
                <a:sym typeface="Wingdings" pitchFamily="2" charset="2"/>
              </a:rPr>
              <a:t>Lebensperspektieven</a:t>
            </a:r>
            <a:endParaRPr lang="hu-HU" dirty="0" smtClean="0">
              <a:sym typeface="Wingdings" pitchFamily="2" charset="2"/>
            </a:endParaRPr>
          </a:p>
          <a:p>
            <a:r>
              <a:rPr lang="hu-HU" dirty="0" err="1" smtClean="0">
                <a:sym typeface="Wingdings" pitchFamily="2" charset="2"/>
              </a:rPr>
              <a:t>Candidiasis</a:t>
            </a:r>
            <a:r>
              <a:rPr lang="hu-HU" dirty="0" smtClean="0">
                <a:sym typeface="Wingdings" pitchFamily="2" charset="2"/>
              </a:rPr>
              <a:t>: am </a:t>
            </a:r>
            <a:r>
              <a:rPr lang="hu-HU" dirty="0" err="1" smtClean="0">
                <a:sym typeface="Wingdings" pitchFamily="2" charset="2"/>
              </a:rPr>
              <a:t>häufigsen</a:t>
            </a:r>
            <a:r>
              <a:rPr lang="hu-HU" dirty="0" smtClean="0">
                <a:sym typeface="Wingdings" pitchFamily="2" charset="2"/>
              </a:rPr>
              <a:t> </a:t>
            </a:r>
            <a:r>
              <a:rPr lang="hu-HU" dirty="0" err="1" smtClean="0">
                <a:sym typeface="Wingdings" pitchFamily="2" charset="2"/>
              </a:rPr>
              <a:t>menschliche</a:t>
            </a:r>
            <a:r>
              <a:rPr lang="hu-HU" dirty="0" smtClean="0">
                <a:sym typeface="Wingdings" pitchFamily="2" charset="2"/>
              </a:rPr>
              <a:t> </a:t>
            </a:r>
            <a:r>
              <a:rPr lang="hu-HU" dirty="0" err="1" smtClean="0">
                <a:sym typeface="Wingdings" pitchFamily="2" charset="2"/>
              </a:rPr>
              <a:t>Mykose</a:t>
            </a:r>
            <a:endParaRPr lang="hu-HU" dirty="0" smtClean="0">
              <a:sym typeface="Wingdings" pitchFamily="2" charset="2"/>
            </a:endParaRPr>
          </a:p>
          <a:p>
            <a:r>
              <a:rPr lang="hu-HU" dirty="0" err="1" smtClean="0">
                <a:sym typeface="Wingdings" pitchFamily="2" charset="2"/>
              </a:rPr>
              <a:t>Schwer</a:t>
            </a:r>
            <a:r>
              <a:rPr lang="hu-HU" dirty="0" smtClean="0">
                <a:sym typeface="Wingdings" pitchFamily="2" charset="2"/>
              </a:rPr>
              <a:t> </a:t>
            </a:r>
            <a:r>
              <a:rPr lang="hu-HU" dirty="0" err="1" smtClean="0">
                <a:sym typeface="Wingdings" pitchFamily="2" charset="2"/>
              </a:rPr>
              <a:t>zu</a:t>
            </a:r>
            <a:r>
              <a:rPr lang="hu-HU" dirty="0" smtClean="0">
                <a:sym typeface="Wingdings" pitchFamily="2" charset="2"/>
              </a:rPr>
              <a:t> </a:t>
            </a:r>
            <a:r>
              <a:rPr lang="hu-HU" dirty="0" err="1" smtClean="0">
                <a:sym typeface="Wingdings" pitchFamily="2" charset="2"/>
              </a:rPr>
              <a:t>identizifieren</a:t>
            </a:r>
            <a:r>
              <a:rPr lang="hu-HU" dirty="0" smtClean="0">
                <a:sym typeface="Wingdings" pitchFamily="2" charset="2"/>
              </a:rPr>
              <a:t>, </a:t>
            </a:r>
            <a:r>
              <a:rPr lang="hu-HU" dirty="0" err="1" smtClean="0">
                <a:sym typeface="Wingdings" pitchFamily="2" charset="2"/>
              </a:rPr>
              <a:t>aber</a:t>
            </a:r>
            <a:r>
              <a:rPr lang="hu-HU" dirty="0" smtClean="0">
                <a:sym typeface="Wingdings" pitchFamily="2" charset="2"/>
              </a:rPr>
              <a:t> </a:t>
            </a:r>
            <a:r>
              <a:rPr lang="hu-HU" dirty="0" err="1" smtClean="0">
                <a:sym typeface="Wingdings" pitchFamily="2" charset="2"/>
              </a:rPr>
              <a:t>in</a:t>
            </a:r>
            <a:r>
              <a:rPr lang="hu-HU" dirty="0" smtClean="0">
                <a:sym typeface="Wingdings" pitchFamily="2" charset="2"/>
              </a:rPr>
              <a:t> der </a:t>
            </a:r>
            <a:r>
              <a:rPr lang="hu-HU" dirty="0" err="1" smtClean="0">
                <a:sym typeface="Wingdings" pitchFamily="2" charset="2"/>
              </a:rPr>
              <a:t>Zahnartztpraxis</a:t>
            </a:r>
            <a:r>
              <a:rPr lang="hu-HU" dirty="0" smtClean="0">
                <a:sym typeface="Wingdings" pitchFamily="2" charset="2"/>
              </a:rPr>
              <a:t> </a:t>
            </a:r>
            <a:r>
              <a:rPr lang="hu-HU" dirty="0" err="1" smtClean="0">
                <a:sym typeface="Wingdings" pitchFamily="2" charset="2"/>
              </a:rPr>
              <a:t>kommt</a:t>
            </a:r>
            <a:r>
              <a:rPr lang="hu-HU" dirty="0" smtClean="0">
                <a:sym typeface="Wingdings" pitchFamily="2" charset="2"/>
              </a:rPr>
              <a:t> </a:t>
            </a:r>
            <a:r>
              <a:rPr lang="hu-HU" dirty="0" err="1" smtClean="0">
                <a:sym typeface="Wingdings" pitchFamily="2" charset="2"/>
              </a:rPr>
              <a:t>oft</a:t>
            </a:r>
            <a:r>
              <a:rPr lang="hu-HU" dirty="0" smtClean="0">
                <a:sym typeface="Wingdings" pitchFamily="2" charset="2"/>
              </a:rPr>
              <a:t> </a:t>
            </a:r>
            <a:r>
              <a:rPr lang="hu-HU" dirty="0" err="1" smtClean="0">
                <a:sym typeface="Wingdings" pitchFamily="2" charset="2"/>
              </a:rPr>
              <a:t>vor</a:t>
            </a:r>
            <a:r>
              <a:rPr lang="hu-HU" dirty="0" smtClean="0">
                <a:sym typeface="Wingdings" pitchFamily="2" charset="2"/>
              </a:rPr>
              <a:t>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4260776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Fungen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der </a:t>
            </a:r>
            <a:r>
              <a:rPr lang="hu-HU" dirty="0" err="1" smtClean="0"/>
              <a:t>Mundhöhle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Opportuniste</a:t>
            </a:r>
            <a:r>
              <a:rPr lang="hu-HU" dirty="0" smtClean="0"/>
              <a:t> </a:t>
            </a:r>
            <a:r>
              <a:rPr lang="hu-HU" dirty="0" err="1" smtClean="0"/>
              <a:t>Erreger</a:t>
            </a:r>
            <a:r>
              <a:rPr lang="hu-HU" dirty="0" smtClean="0"/>
              <a:t>, </a:t>
            </a:r>
            <a:r>
              <a:rPr lang="hu-HU" dirty="0" err="1" smtClean="0"/>
              <a:t>wenn</a:t>
            </a:r>
            <a:r>
              <a:rPr lang="hu-HU" dirty="0" smtClean="0"/>
              <a:t> da </a:t>
            </a:r>
            <a:r>
              <a:rPr lang="hu-HU" dirty="0" err="1" smtClean="0"/>
              <a:t>ist</a:t>
            </a:r>
            <a:r>
              <a:rPr lang="hu-HU" dirty="0" smtClean="0"/>
              <a:t>: </a:t>
            </a:r>
            <a:r>
              <a:rPr lang="hu-HU" dirty="0" err="1" smtClean="0"/>
              <a:t>keine</a:t>
            </a:r>
            <a:r>
              <a:rPr lang="hu-HU" dirty="0" smtClean="0"/>
              <a:t> </a:t>
            </a:r>
            <a:r>
              <a:rPr lang="hu-HU" dirty="0" err="1" smtClean="0"/>
              <a:t>Candidiasis</a:t>
            </a:r>
            <a:r>
              <a:rPr lang="hu-HU" dirty="0" smtClean="0"/>
              <a:t>!</a:t>
            </a:r>
          </a:p>
          <a:p>
            <a:r>
              <a:rPr lang="hu-HU" dirty="0" err="1" smtClean="0"/>
              <a:t>Muss</a:t>
            </a:r>
            <a:r>
              <a:rPr lang="hu-HU" dirty="0" smtClean="0"/>
              <a:t> </a:t>
            </a:r>
            <a:r>
              <a:rPr lang="hu-HU" dirty="0" err="1" smtClean="0"/>
              <a:t>Hyphen</a:t>
            </a:r>
            <a:r>
              <a:rPr lang="hu-HU" dirty="0" smtClean="0"/>
              <a:t> </a:t>
            </a:r>
            <a:r>
              <a:rPr lang="hu-HU" dirty="0" err="1" smtClean="0"/>
              <a:t>sein</a:t>
            </a:r>
            <a:r>
              <a:rPr lang="hu-HU" dirty="0" smtClean="0"/>
              <a:t>!</a:t>
            </a:r>
            <a:endParaRPr lang="hu-H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636912"/>
            <a:ext cx="2771395" cy="3704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182159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Wichtigkeit</a:t>
            </a:r>
            <a:r>
              <a:rPr lang="hu-HU" dirty="0" smtClean="0"/>
              <a:t> von </a:t>
            </a:r>
            <a:r>
              <a:rPr lang="hu-HU" dirty="0" err="1" smtClean="0"/>
              <a:t>Oral</a:t>
            </a:r>
            <a:r>
              <a:rPr lang="hu-HU" dirty="0" smtClean="0"/>
              <a:t> </a:t>
            </a:r>
            <a:r>
              <a:rPr lang="hu-HU" dirty="0" err="1" smtClean="0"/>
              <a:t>Mycosen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r>
              <a:rPr lang="hu-HU" dirty="0" err="1" smtClean="0"/>
              <a:t>Sehr</a:t>
            </a:r>
            <a:r>
              <a:rPr lang="hu-HU" dirty="0" smtClean="0"/>
              <a:t> </a:t>
            </a:r>
            <a:r>
              <a:rPr lang="hu-HU" dirty="0" err="1" smtClean="0"/>
              <a:t>häufige</a:t>
            </a:r>
            <a:r>
              <a:rPr lang="hu-HU" dirty="0" smtClean="0"/>
              <a:t> </a:t>
            </a:r>
            <a:r>
              <a:rPr lang="hu-HU" dirty="0" err="1" smtClean="0"/>
              <a:t>unbestimmte</a:t>
            </a:r>
            <a:r>
              <a:rPr lang="hu-HU" dirty="0" smtClean="0"/>
              <a:t>: </a:t>
            </a:r>
            <a:r>
              <a:rPr lang="hu-HU" dirty="0" err="1" smtClean="0"/>
              <a:t>Dyskomfort</a:t>
            </a:r>
            <a:r>
              <a:rPr lang="hu-HU" dirty="0" smtClean="0"/>
              <a:t>, </a:t>
            </a:r>
            <a:r>
              <a:rPr lang="hu-HU" dirty="0" err="1" smtClean="0"/>
              <a:t>Schmerzen</a:t>
            </a:r>
            <a:r>
              <a:rPr lang="hu-HU" dirty="0" smtClean="0"/>
              <a:t>, </a:t>
            </a:r>
            <a:r>
              <a:rPr lang="hu-HU" dirty="0" err="1" smtClean="0"/>
              <a:t>Appetitlosigkeit</a:t>
            </a:r>
            <a:endParaRPr lang="hu-HU" dirty="0" smtClean="0"/>
          </a:p>
          <a:p>
            <a:r>
              <a:rPr lang="hu-HU" dirty="0" err="1" smtClean="0"/>
              <a:t>Oft</a:t>
            </a:r>
            <a:r>
              <a:rPr lang="hu-HU" dirty="0" smtClean="0"/>
              <a:t> </a:t>
            </a:r>
            <a:r>
              <a:rPr lang="hu-HU" dirty="0" err="1" smtClean="0"/>
              <a:t>erste</a:t>
            </a:r>
            <a:r>
              <a:rPr lang="hu-HU" dirty="0" smtClean="0"/>
              <a:t> </a:t>
            </a:r>
            <a:r>
              <a:rPr lang="hu-HU" dirty="0" err="1" smtClean="0"/>
              <a:t>Signal</a:t>
            </a:r>
            <a:r>
              <a:rPr lang="hu-HU" dirty="0" smtClean="0"/>
              <a:t> von </a:t>
            </a:r>
            <a:r>
              <a:rPr lang="hu-HU" dirty="0" err="1" smtClean="0"/>
              <a:t>systematische</a:t>
            </a:r>
            <a:r>
              <a:rPr lang="hu-HU" dirty="0" smtClean="0"/>
              <a:t> </a:t>
            </a:r>
            <a:r>
              <a:rPr lang="hu-HU" dirty="0" err="1" smtClean="0"/>
              <a:t>Krankheiten</a:t>
            </a:r>
            <a:r>
              <a:rPr lang="hu-HU" dirty="0" smtClean="0"/>
              <a:t> (</a:t>
            </a:r>
            <a:r>
              <a:rPr lang="hu-HU" sz="2400" dirty="0" smtClean="0"/>
              <a:t>Diabetes</a:t>
            </a:r>
            <a:r>
              <a:rPr lang="hu-HU" dirty="0" smtClean="0"/>
              <a:t>) </a:t>
            </a:r>
            <a:r>
              <a:rPr lang="hu-HU" dirty="0" err="1" smtClean="0"/>
              <a:t>oder</a:t>
            </a:r>
            <a:r>
              <a:rPr lang="hu-HU" dirty="0" smtClean="0"/>
              <a:t> </a:t>
            </a:r>
            <a:r>
              <a:rPr lang="hu-HU" dirty="0" err="1" smtClean="0"/>
              <a:t>lebensgefehrliche</a:t>
            </a:r>
            <a:r>
              <a:rPr lang="hu-HU" dirty="0" smtClean="0"/>
              <a:t> </a:t>
            </a:r>
            <a:r>
              <a:rPr lang="hu-HU" dirty="0" err="1" smtClean="0"/>
              <a:t>Erkränkungen</a:t>
            </a:r>
            <a:r>
              <a:rPr lang="hu-HU" dirty="0" smtClean="0"/>
              <a:t> </a:t>
            </a:r>
            <a:r>
              <a:rPr lang="hu-HU" sz="2800" dirty="0" smtClean="0"/>
              <a:t>(HIV)</a:t>
            </a:r>
          </a:p>
          <a:p>
            <a:r>
              <a:rPr lang="hu-HU" dirty="0" smtClean="0"/>
              <a:t>Manche </a:t>
            </a:r>
            <a:r>
              <a:rPr lang="hu-HU" dirty="0" err="1" smtClean="0"/>
              <a:t>Candidiasis</a:t>
            </a:r>
            <a:r>
              <a:rPr lang="hu-HU" dirty="0"/>
              <a:t> </a:t>
            </a:r>
            <a:r>
              <a:rPr lang="hu-HU" dirty="0" err="1" smtClean="0"/>
              <a:t>sind</a:t>
            </a:r>
            <a:r>
              <a:rPr lang="hu-HU" dirty="0" smtClean="0"/>
              <a:t> </a:t>
            </a:r>
            <a:r>
              <a:rPr lang="hu-HU" dirty="0" err="1" smtClean="0"/>
              <a:t>Precancerosis-</a:t>
            </a:r>
            <a:r>
              <a:rPr lang="hu-HU" dirty="0" smtClean="0"/>
              <a:t> Candida </a:t>
            </a:r>
            <a:r>
              <a:rPr lang="hu-HU" dirty="0" err="1" smtClean="0"/>
              <a:t>Endo-</a:t>
            </a:r>
            <a:r>
              <a:rPr lang="hu-HU" dirty="0" smtClean="0"/>
              <a:t> und </a:t>
            </a:r>
            <a:r>
              <a:rPr lang="hu-HU" dirty="0" err="1" smtClean="0"/>
              <a:t>Exotoxinen</a:t>
            </a:r>
            <a:r>
              <a:rPr lang="hu-HU" dirty="0" smtClean="0"/>
              <a:t> </a:t>
            </a:r>
            <a:r>
              <a:rPr lang="hu-HU" dirty="0" err="1" smtClean="0"/>
              <a:t>sind</a:t>
            </a:r>
            <a:r>
              <a:rPr lang="hu-HU" dirty="0" smtClean="0"/>
              <a:t> </a:t>
            </a:r>
            <a:r>
              <a:rPr lang="hu-HU" dirty="0" err="1" smtClean="0"/>
              <a:t>Carcinogen</a:t>
            </a:r>
            <a:r>
              <a:rPr lang="hu-HU" dirty="0" smtClean="0"/>
              <a:t>! (</a:t>
            </a:r>
            <a:r>
              <a:rPr lang="hu-HU" dirty="0" err="1" smtClean="0"/>
              <a:t>Nitrosamine</a:t>
            </a:r>
            <a:r>
              <a:rPr lang="hu-HU" dirty="0" smtClean="0"/>
              <a:t>, </a:t>
            </a:r>
            <a:r>
              <a:rPr lang="hu-HU" dirty="0" err="1" smtClean="0"/>
              <a:t>Acetaldehyd</a:t>
            </a:r>
            <a:r>
              <a:rPr lang="hu-HU" dirty="0" smtClean="0"/>
              <a:t>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4012894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Kategorien</a:t>
            </a:r>
            <a:r>
              <a:rPr lang="hu-HU" dirty="0" smtClean="0"/>
              <a:t> von </a:t>
            </a:r>
            <a:r>
              <a:rPr lang="hu-HU" dirty="0" err="1" smtClean="0"/>
              <a:t>Oral</a:t>
            </a:r>
            <a:r>
              <a:rPr lang="hu-HU" dirty="0" smtClean="0"/>
              <a:t> </a:t>
            </a:r>
            <a:r>
              <a:rPr lang="hu-HU" dirty="0" err="1" smtClean="0"/>
              <a:t>Candidiasis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Primer: </a:t>
            </a:r>
            <a:r>
              <a:rPr lang="hu-HU" dirty="0" err="1" smtClean="0"/>
              <a:t>Gewebe</a:t>
            </a:r>
            <a:r>
              <a:rPr lang="hu-HU" dirty="0" smtClean="0"/>
              <a:t> </a:t>
            </a:r>
            <a:r>
              <a:rPr lang="hu-HU" dirty="0" err="1" smtClean="0"/>
              <a:t>im</a:t>
            </a:r>
            <a:r>
              <a:rPr lang="hu-HU" dirty="0" smtClean="0"/>
              <a:t> </a:t>
            </a:r>
            <a:r>
              <a:rPr lang="hu-HU" dirty="0" err="1" smtClean="0"/>
              <a:t>Mund</a:t>
            </a:r>
            <a:r>
              <a:rPr lang="hu-HU" dirty="0" smtClean="0"/>
              <a:t> und rund </a:t>
            </a:r>
            <a:r>
              <a:rPr lang="hu-HU" dirty="0" err="1" smtClean="0"/>
              <a:t>um</a:t>
            </a:r>
            <a:r>
              <a:rPr lang="hu-HU" dirty="0" smtClean="0"/>
              <a:t> den </a:t>
            </a:r>
            <a:r>
              <a:rPr lang="hu-HU" dirty="0" err="1" smtClean="0"/>
              <a:t>Mund</a:t>
            </a:r>
            <a:r>
              <a:rPr lang="hu-HU" dirty="0" smtClean="0"/>
              <a:t> </a:t>
            </a:r>
            <a:r>
              <a:rPr lang="hu-HU" dirty="0" err="1" smtClean="0"/>
              <a:t>sind</a:t>
            </a:r>
            <a:r>
              <a:rPr lang="hu-HU" dirty="0" smtClean="0"/>
              <a:t> </a:t>
            </a:r>
            <a:r>
              <a:rPr lang="hu-HU" dirty="0" err="1" smtClean="0"/>
              <a:t>betroffen</a:t>
            </a:r>
            <a:endParaRPr lang="hu-HU" dirty="0" smtClean="0"/>
          </a:p>
          <a:p>
            <a:r>
              <a:rPr lang="hu-HU" dirty="0" err="1" smtClean="0"/>
              <a:t>Secunder</a:t>
            </a:r>
            <a:r>
              <a:rPr lang="hu-HU" dirty="0" smtClean="0"/>
              <a:t>: </a:t>
            </a:r>
            <a:r>
              <a:rPr lang="hu-HU" dirty="0" err="1" smtClean="0"/>
              <a:t>oral</a:t>
            </a:r>
            <a:r>
              <a:rPr lang="hu-HU" dirty="0" smtClean="0"/>
              <a:t> </a:t>
            </a:r>
            <a:r>
              <a:rPr lang="hu-HU" dirty="0" err="1" smtClean="0"/>
              <a:t>Manifestation</a:t>
            </a:r>
            <a:r>
              <a:rPr lang="hu-HU" dirty="0" smtClean="0"/>
              <a:t> von </a:t>
            </a:r>
            <a:r>
              <a:rPr lang="hu-HU" dirty="0" err="1" smtClean="0"/>
              <a:t>generalisiertem</a:t>
            </a:r>
            <a:r>
              <a:rPr lang="hu-HU" dirty="0" smtClean="0"/>
              <a:t> Candida </a:t>
            </a:r>
            <a:r>
              <a:rPr lang="hu-HU" dirty="0" err="1" smtClean="0"/>
              <a:t>Infection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8060759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hu-H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Primer und </a:t>
            </a:r>
            <a:r>
              <a:rPr lang="hu-H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hu-H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ekunder</a:t>
            </a:r>
            <a:r>
              <a:rPr lang="hu-H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oral</a:t>
            </a:r>
            <a:r>
              <a:rPr lang="hu-H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Candida </a:t>
            </a:r>
            <a:r>
              <a:rPr lang="hu-H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Infektionen</a:t>
            </a:r>
            <a:endParaRPr lang="hu-H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1340768"/>
            <a:ext cx="4896544" cy="5328592"/>
          </a:xfrm>
        </p:spPr>
        <p:txBody>
          <a:bodyPr>
            <a:normAutofit lnSpcReduction="10000"/>
          </a:bodyPr>
          <a:lstStyle/>
          <a:p>
            <a:r>
              <a:rPr lang="hu-HU" sz="1600" b="1" i="1" dirty="0" err="1" smtClean="0"/>
              <a:t>Acut</a:t>
            </a:r>
            <a:r>
              <a:rPr lang="hu-HU" sz="1600" b="1" i="1" dirty="0" smtClean="0"/>
              <a:t> </a:t>
            </a:r>
            <a:r>
              <a:rPr lang="hu-HU" sz="1600" b="1" i="1" dirty="0" err="1" smtClean="0"/>
              <a:t>Formen</a:t>
            </a:r>
            <a:r>
              <a:rPr lang="hu-HU" sz="1600" b="1" i="1" dirty="0" smtClean="0"/>
              <a:t>: </a:t>
            </a:r>
          </a:p>
          <a:p>
            <a:pPr marL="0" indent="0">
              <a:buNone/>
            </a:pPr>
            <a:r>
              <a:rPr lang="hu-HU" sz="1600" dirty="0"/>
              <a:t> </a:t>
            </a:r>
            <a:r>
              <a:rPr lang="hu-HU" sz="1600" dirty="0" smtClean="0"/>
              <a:t>   - </a:t>
            </a:r>
            <a:r>
              <a:rPr lang="hu-HU" sz="1800" dirty="0" err="1" smtClean="0"/>
              <a:t>pseudomembranosus</a:t>
            </a:r>
            <a:endParaRPr lang="hu-HU" sz="1800" dirty="0" smtClean="0"/>
          </a:p>
          <a:p>
            <a:pPr marL="0" indent="0">
              <a:buNone/>
            </a:pPr>
            <a:r>
              <a:rPr lang="hu-HU" sz="1800" dirty="0"/>
              <a:t> </a:t>
            </a:r>
            <a:r>
              <a:rPr lang="hu-HU" sz="1800" dirty="0" smtClean="0"/>
              <a:t>   - </a:t>
            </a:r>
            <a:r>
              <a:rPr lang="hu-HU" sz="1800" dirty="0" err="1" smtClean="0"/>
              <a:t>erythemathosus</a:t>
            </a:r>
            <a:endParaRPr lang="hu-HU" sz="1800" dirty="0" smtClean="0"/>
          </a:p>
          <a:p>
            <a:pPr marL="0" indent="0">
              <a:buNone/>
            </a:pPr>
            <a:endParaRPr lang="hu-HU" sz="1600" dirty="0" smtClean="0"/>
          </a:p>
          <a:p>
            <a:r>
              <a:rPr lang="hu-HU" sz="1600" b="1" i="1" dirty="0" err="1" smtClean="0"/>
              <a:t>Chronische</a:t>
            </a:r>
            <a:r>
              <a:rPr lang="hu-HU" sz="1600" b="1" i="1" dirty="0" smtClean="0"/>
              <a:t> </a:t>
            </a:r>
            <a:r>
              <a:rPr lang="hu-HU" sz="1600" b="1" i="1" dirty="0" err="1" smtClean="0"/>
              <a:t>Formen</a:t>
            </a:r>
            <a:r>
              <a:rPr lang="hu-HU" sz="1600" b="1" i="1" dirty="0" smtClean="0"/>
              <a:t>:</a:t>
            </a:r>
            <a:endParaRPr lang="hu-HU" sz="1600" b="1" i="1" dirty="0"/>
          </a:p>
          <a:p>
            <a:pPr marL="0" indent="0">
              <a:buNone/>
            </a:pPr>
            <a:r>
              <a:rPr lang="hu-HU" sz="1600" dirty="0" smtClean="0"/>
              <a:t>    - </a:t>
            </a:r>
            <a:r>
              <a:rPr lang="hu-HU" sz="1800" dirty="0" err="1" smtClean="0"/>
              <a:t>hiperplastisch</a:t>
            </a:r>
            <a:endParaRPr lang="hu-HU" sz="1800" dirty="0" smtClean="0"/>
          </a:p>
          <a:p>
            <a:pPr marL="0" indent="0">
              <a:buNone/>
            </a:pPr>
            <a:r>
              <a:rPr lang="hu-HU" sz="1800" dirty="0"/>
              <a:t> </a:t>
            </a:r>
            <a:r>
              <a:rPr lang="hu-HU" sz="1800" dirty="0" smtClean="0"/>
              <a:t>          </a:t>
            </a:r>
            <a:r>
              <a:rPr lang="hu-HU" sz="1800" dirty="0" err="1"/>
              <a:t>p</a:t>
            </a:r>
            <a:r>
              <a:rPr lang="hu-HU" sz="1800" dirty="0" err="1" smtClean="0"/>
              <a:t>apillaris</a:t>
            </a:r>
            <a:endParaRPr lang="hu-HU" sz="1800" dirty="0"/>
          </a:p>
          <a:p>
            <a:pPr marL="0" indent="0">
              <a:buNone/>
            </a:pPr>
            <a:r>
              <a:rPr lang="hu-HU" sz="1800" dirty="0" smtClean="0"/>
              <a:t>           </a:t>
            </a:r>
            <a:r>
              <a:rPr lang="hu-HU" sz="1800" dirty="0" err="1" smtClean="0"/>
              <a:t>plakkig</a:t>
            </a:r>
            <a:r>
              <a:rPr lang="hu-HU" sz="1800" dirty="0" smtClean="0"/>
              <a:t> (Candida </a:t>
            </a:r>
            <a:r>
              <a:rPr lang="hu-HU" sz="1800" dirty="0" err="1" smtClean="0"/>
              <a:t>leukoplakia</a:t>
            </a:r>
            <a:r>
              <a:rPr lang="hu-HU" sz="1800" dirty="0" smtClean="0"/>
              <a:t>)</a:t>
            </a:r>
          </a:p>
          <a:p>
            <a:pPr marL="0" indent="0">
              <a:buNone/>
            </a:pPr>
            <a:r>
              <a:rPr lang="hu-HU" sz="1800" dirty="0"/>
              <a:t> </a:t>
            </a:r>
            <a:r>
              <a:rPr lang="hu-HU" sz="1800" dirty="0" smtClean="0"/>
              <a:t>   - </a:t>
            </a:r>
            <a:r>
              <a:rPr lang="hu-HU" sz="1800" dirty="0" err="1" smtClean="0"/>
              <a:t>erythemthosus</a:t>
            </a:r>
            <a:endParaRPr lang="hu-HU" sz="1800" dirty="0" smtClean="0"/>
          </a:p>
          <a:p>
            <a:pPr marL="0" indent="0">
              <a:buNone/>
            </a:pPr>
            <a:r>
              <a:rPr lang="hu-HU" sz="1800" dirty="0"/>
              <a:t> </a:t>
            </a:r>
            <a:r>
              <a:rPr lang="hu-HU" sz="1800" dirty="0" smtClean="0"/>
              <a:t>   (- </a:t>
            </a:r>
            <a:r>
              <a:rPr lang="hu-HU" sz="1800" dirty="0" err="1" smtClean="0"/>
              <a:t>chronische</a:t>
            </a:r>
            <a:r>
              <a:rPr lang="hu-HU" sz="1800" dirty="0" smtClean="0"/>
              <a:t> </a:t>
            </a:r>
            <a:r>
              <a:rPr lang="hu-HU" sz="1800" dirty="0" err="1" smtClean="0"/>
              <a:t>multifocale</a:t>
            </a:r>
            <a:r>
              <a:rPr lang="hu-HU" sz="1800" dirty="0" smtClean="0"/>
              <a:t> </a:t>
            </a:r>
            <a:r>
              <a:rPr lang="hu-HU" sz="1800" dirty="0" err="1" smtClean="0"/>
              <a:t>candidiasis</a:t>
            </a:r>
            <a:r>
              <a:rPr lang="hu-HU" sz="1800" dirty="0" smtClean="0"/>
              <a:t>)</a:t>
            </a:r>
          </a:p>
          <a:p>
            <a:pPr marL="0" indent="0">
              <a:buNone/>
            </a:pPr>
            <a:endParaRPr lang="hu-HU" sz="1600" dirty="0" smtClean="0"/>
          </a:p>
          <a:p>
            <a:pPr>
              <a:buFont typeface="Arial" pitchFamily="34" charset="0"/>
              <a:buChar char="•"/>
            </a:pPr>
            <a:r>
              <a:rPr lang="hu-HU" sz="1600" b="1" i="1" dirty="0" err="1" smtClean="0"/>
              <a:t>Zum</a:t>
            </a:r>
            <a:r>
              <a:rPr lang="hu-HU" sz="1600" b="1" i="1" dirty="0" smtClean="0"/>
              <a:t> Candida </a:t>
            </a:r>
            <a:r>
              <a:rPr lang="hu-HU" sz="1600" b="1" i="1" dirty="0" err="1" smtClean="0"/>
              <a:t>zugehörigen</a:t>
            </a:r>
            <a:r>
              <a:rPr lang="hu-HU" sz="1600" b="1" i="1" dirty="0" smtClean="0"/>
              <a:t> </a:t>
            </a:r>
            <a:r>
              <a:rPr lang="hu-HU" sz="1600" b="1" i="1" dirty="0" err="1" smtClean="0"/>
              <a:t>Lesionen</a:t>
            </a:r>
            <a:r>
              <a:rPr lang="hu-HU" sz="1600" b="1" i="1" dirty="0" smtClean="0"/>
              <a:t> (</a:t>
            </a:r>
            <a:r>
              <a:rPr lang="hu-HU" sz="1600" b="1" i="1" dirty="0" err="1" smtClean="0"/>
              <a:t>multifaktoriale</a:t>
            </a:r>
            <a:r>
              <a:rPr lang="hu-HU" sz="1600" b="1" i="1" dirty="0" smtClean="0"/>
              <a:t> </a:t>
            </a:r>
            <a:r>
              <a:rPr lang="hu-HU" sz="1600" b="1" i="1" dirty="0" err="1" smtClean="0"/>
              <a:t>Erkränkungen</a:t>
            </a:r>
            <a:r>
              <a:rPr lang="hu-HU" sz="1600" b="1" i="1" dirty="0" smtClean="0"/>
              <a:t>):</a:t>
            </a:r>
          </a:p>
          <a:p>
            <a:pPr marL="0" indent="0">
              <a:buNone/>
            </a:pPr>
            <a:r>
              <a:rPr lang="hu-HU" sz="1600" dirty="0" smtClean="0"/>
              <a:t>     </a:t>
            </a:r>
            <a:r>
              <a:rPr lang="hu-HU" sz="1800" dirty="0" smtClean="0"/>
              <a:t>- </a:t>
            </a:r>
            <a:r>
              <a:rPr lang="hu-HU" sz="1800" dirty="0" err="1" smtClean="0"/>
              <a:t>Prothese</a:t>
            </a:r>
            <a:r>
              <a:rPr lang="hu-HU" sz="1800" dirty="0" smtClean="0"/>
              <a:t> </a:t>
            </a:r>
            <a:r>
              <a:rPr lang="hu-HU" sz="1800" dirty="0" err="1" smtClean="0"/>
              <a:t>stomatitis</a:t>
            </a:r>
            <a:endParaRPr lang="hu-HU" sz="1800" dirty="0" smtClean="0"/>
          </a:p>
          <a:p>
            <a:pPr marL="0" indent="0">
              <a:buNone/>
            </a:pPr>
            <a:r>
              <a:rPr lang="hu-HU" sz="1800" dirty="0"/>
              <a:t> </a:t>
            </a:r>
            <a:r>
              <a:rPr lang="hu-HU" sz="1800" dirty="0" smtClean="0"/>
              <a:t>    - </a:t>
            </a:r>
            <a:r>
              <a:rPr lang="hu-HU" sz="1800" dirty="0" err="1"/>
              <a:t>a</a:t>
            </a:r>
            <a:r>
              <a:rPr lang="hu-HU" sz="1800" dirty="0" err="1" smtClean="0"/>
              <a:t>ngular</a:t>
            </a:r>
            <a:r>
              <a:rPr lang="hu-HU" sz="1800" dirty="0" smtClean="0"/>
              <a:t> </a:t>
            </a:r>
            <a:r>
              <a:rPr lang="hu-HU" sz="1800" dirty="0" err="1" smtClean="0"/>
              <a:t>cheilitis</a:t>
            </a:r>
            <a:endParaRPr lang="hu-HU" sz="1800" dirty="0" smtClean="0"/>
          </a:p>
          <a:p>
            <a:pPr marL="0" indent="0">
              <a:buNone/>
            </a:pPr>
            <a:r>
              <a:rPr lang="hu-HU" sz="1800" dirty="0"/>
              <a:t> </a:t>
            </a:r>
            <a:r>
              <a:rPr lang="hu-HU" sz="1800" dirty="0" smtClean="0"/>
              <a:t>   -  </a:t>
            </a:r>
            <a:r>
              <a:rPr lang="hu-HU" sz="1800" dirty="0" err="1"/>
              <a:t>m</a:t>
            </a:r>
            <a:r>
              <a:rPr lang="hu-HU" sz="1800" dirty="0" err="1" smtClean="0"/>
              <a:t>edian</a:t>
            </a:r>
            <a:r>
              <a:rPr lang="hu-HU" sz="1800" dirty="0" smtClean="0"/>
              <a:t> </a:t>
            </a:r>
            <a:r>
              <a:rPr lang="hu-HU" sz="1800" dirty="0" err="1" smtClean="0"/>
              <a:t>rhomboid</a:t>
            </a:r>
            <a:r>
              <a:rPr lang="hu-HU" sz="1800" dirty="0" smtClean="0"/>
              <a:t> </a:t>
            </a:r>
            <a:r>
              <a:rPr lang="hu-HU" sz="1800" dirty="0" err="1" smtClean="0"/>
              <a:t>glossitis</a:t>
            </a:r>
            <a:endParaRPr lang="hu-HU" sz="1800" dirty="0" smtClean="0"/>
          </a:p>
          <a:p>
            <a:pPr marL="0" indent="0">
              <a:buNone/>
            </a:pPr>
            <a:r>
              <a:rPr lang="hu-HU" sz="1800" dirty="0"/>
              <a:t> </a:t>
            </a:r>
            <a:r>
              <a:rPr lang="hu-HU" sz="1800" dirty="0" smtClean="0"/>
              <a:t>   -  </a:t>
            </a:r>
            <a:r>
              <a:rPr lang="hu-HU" sz="1800" dirty="0" err="1" smtClean="0"/>
              <a:t>linear</a:t>
            </a:r>
            <a:r>
              <a:rPr lang="hu-HU" sz="1800" dirty="0" smtClean="0"/>
              <a:t> </a:t>
            </a:r>
            <a:r>
              <a:rPr lang="hu-HU" sz="1800" dirty="0" err="1" smtClean="0"/>
              <a:t>gingival</a:t>
            </a:r>
            <a:r>
              <a:rPr lang="hu-HU" sz="1800" dirty="0" smtClean="0"/>
              <a:t> </a:t>
            </a:r>
            <a:r>
              <a:rPr lang="hu-HU" sz="1800" dirty="0" err="1" smtClean="0"/>
              <a:t>erythema</a:t>
            </a:r>
            <a:endParaRPr lang="hu-HU" sz="1600" dirty="0" smtClean="0"/>
          </a:p>
        </p:txBody>
      </p:sp>
      <p:sp>
        <p:nvSpPr>
          <p:cNvPr id="4" name="Tartalom helye 2"/>
          <p:cNvSpPr txBox="1">
            <a:spLocks/>
          </p:cNvSpPr>
          <p:nvPr/>
        </p:nvSpPr>
        <p:spPr bwMode="auto">
          <a:xfrm>
            <a:off x="5076056" y="1484784"/>
            <a:ext cx="3240360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endParaRPr lang="hu-HU" sz="1600" dirty="0" smtClean="0"/>
          </a:p>
          <a:p>
            <a:pPr marL="0" indent="0">
              <a:buNone/>
            </a:pPr>
            <a:endParaRPr lang="hu-HU" sz="1600" dirty="0"/>
          </a:p>
          <a:p>
            <a:pPr>
              <a:buFont typeface="Arial" pitchFamily="34" charset="0"/>
              <a:buChar char="•"/>
            </a:pPr>
            <a:r>
              <a:rPr lang="hu-HU" sz="2000" dirty="0" err="1" smtClean="0"/>
              <a:t>Oral</a:t>
            </a:r>
            <a:r>
              <a:rPr lang="hu-HU" sz="2000" dirty="0" smtClean="0"/>
              <a:t> </a:t>
            </a:r>
            <a:r>
              <a:rPr lang="hu-HU" sz="2000" dirty="0" err="1" smtClean="0"/>
              <a:t>manifestation</a:t>
            </a:r>
            <a:r>
              <a:rPr lang="hu-HU" sz="2000" dirty="0" smtClean="0"/>
              <a:t> von </a:t>
            </a:r>
            <a:r>
              <a:rPr lang="hu-HU" sz="2000" dirty="0" err="1" smtClean="0"/>
              <a:t>systematische</a:t>
            </a:r>
            <a:r>
              <a:rPr lang="hu-HU" sz="2000" dirty="0" smtClean="0"/>
              <a:t> </a:t>
            </a:r>
            <a:r>
              <a:rPr lang="hu-HU" sz="2000" dirty="0" err="1" smtClean="0"/>
              <a:t>mucocutan</a:t>
            </a:r>
            <a:r>
              <a:rPr lang="hu-HU" sz="2000" dirty="0" smtClean="0"/>
              <a:t> </a:t>
            </a:r>
            <a:r>
              <a:rPr lang="hu-HU" sz="2000" dirty="0" err="1" smtClean="0"/>
              <a:t>Candidiasis</a:t>
            </a:r>
            <a:r>
              <a:rPr lang="hu-HU" sz="2000" dirty="0" smtClean="0"/>
              <a:t> </a:t>
            </a:r>
            <a:endParaRPr lang="hu-HU" sz="20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611560" y="980728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Primer </a:t>
            </a:r>
            <a:r>
              <a:rPr lang="hu-HU" b="1" dirty="0" err="1" smtClean="0"/>
              <a:t>Formen</a:t>
            </a:r>
            <a:r>
              <a:rPr lang="hu-HU" b="1" dirty="0" smtClean="0"/>
              <a:t>:</a:t>
            </a:r>
            <a:endParaRPr lang="hu-HU" b="1" dirty="0"/>
          </a:p>
        </p:txBody>
      </p:sp>
      <p:sp>
        <p:nvSpPr>
          <p:cNvPr id="6" name="Szövegdoboz 5"/>
          <p:cNvSpPr txBox="1"/>
          <p:nvPr/>
        </p:nvSpPr>
        <p:spPr>
          <a:xfrm>
            <a:off x="5292080" y="980728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err="1" smtClean="0"/>
              <a:t>Secunder</a:t>
            </a:r>
            <a:r>
              <a:rPr lang="hu-HU" b="1" dirty="0" smtClean="0"/>
              <a:t> </a:t>
            </a:r>
            <a:r>
              <a:rPr lang="hu-HU" b="1" dirty="0" err="1" smtClean="0"/>
              <a:t>Formen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137330453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Pseudomambranosus</a:t>
            </a:r>
            <a:r>
              <a:rPr lang="hu-HU" dirty="0" smtClean="0"/>
              <a:t> </a:t>
            </a:r>
            <a:r>
              <a:rPr lang="hu-HU" dirty="0" err="1" smtClean="0"/>
              <a:t>Candidiosis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 lnSpcReduction="10000"/>
          </a:bodyPr>
          <a:lstStyle/>
          <a:p>
            <a:r>
              <a:rPr lang="hu-HU" dirty="0" err="1" smtClean="0"/>
              <a:t>Normalerweise</a:t>
            </a:r>
            <a:r>
              <a:rPr lang="hu-HU" dirty="0" smtClean="0"/>
              <a:t> </a:t>
            </a:r>
            <a:r>
              <a:rPr lang="hu-HU" dirty="0" err="1" smtClean="0"/>
              <a:t>acut</a:t>
            </a:r>
            <a:r>
              <a:rPr lang="hu-HU" dirty="0" smtClean="0"/>
              <a:t> </a:t>
            </a:r>
            <a:r>
              <a:rPr lang="hu-HU" dirty="0" err="1" smtClean="0"/>
              <a:t>Infektion</a:t>
            </a:r>
            <a:r>
              <a:rPr lang="hu-HU" dirty="0" smtClean="0"/>
              <a:t>, </a:t>
            </a:r>
            <a:r>
              <a:rPr lang="hu-HU" dirty="0" err="1" smtClean="0"/>
              <a:t>aber</a:t>
            </a:r>
            <a:r>
              <a:rPr lang="hu-HU" dirty="0" smtClean="0"/>
              <a:t> </a:t>
            </a:r>
            <a:r>
              <a:rPr lang="hu-HU" dirty="0" err="1" smtClean="0"/>
              <a:t>bei</a:t>
            </a:r>
            <a:r>
              <a:rPr lang="hu-HU" dirty="0" smtClean="0"/>
              <a:t> </a:t>
            </a:r>
            <a:r>
              <a:rPr lang="hu-HU" dirty="0" err="1" smtClean="0"/>
              <a:t>Immundeprimierten</a:t>
            </a:r>
            <a:r>
              <a:rPr lang="hu-HU" dirty="0" smtClean="0"/>
              <a:t> </a:t>
            </a:r>
            <a:r>
              <a:rPr lang="hu-HU" dirty="0" err="1" smtClean="0"/>
              <a:t>Patienten</a:t>
            </a:r>
            <a:r>
              <a:rPr lang="hu-HU" dirty="0" smtClean="0"/>
              <a:t> </a:t>
            </a:r>
            <a:r>
              <a:rPr lang="hu-HU" dirty="0" err="1" smtClean="0"/>
              <a:t>chronisch</a:t>
            </a:r>
            <a:r>
              <a:rPr lang="hu-HU" dirty="0" smtClean="0"/>
              <a:t> (HIV, </a:t>
            </a:r>
            <a:r>
              <a:rPr lang="hu-HU" dirty="0" err="1" smtClean="0"/>
              <a:t>Corticosteroiden</a:t>
            </a:r>
            <a:r>
              <a:rPr lang="hu-HU" dirty="0" smtClean="0"/>
              <a:t>), </a:t>
            </a:r>
            <a:r>
              <a:rPr lang="hu-HU" dirty="0" err="1" smtClean="0"/>
              <a:t>oft</a:t>
            </a:r>
            <a:r>
              <a:rPr lang="hu-HU" dirty="0" smtClean="0"/>
              <a:t> </a:t>
            </a:r>
            <a:r>
              <a:rPr lang="hu-HU" dirty="0" err="1" smtClean="0"/>
              <a:t>bei</a:t>
            </a:r>
            <a:r>
              <a:rPr lang="hu-HU" dirty="0" smtClean="0"/>
              <a:t> </a:t>
            </a:r>
            <a:r>
              <a:rPr lang="hu-HU" dirty="0" err="1" smtClean="0"/>
              <a:t>Kindern</a:t>
            </a:r>
            <a:endParaRPr lang="hu-HU" dirty="0" smtClean="0"/>
          </a:p>
          <a:p>
            <a:r>
              <a:rPr lang="hu-HU" dirty="0" err="1" smtClean="0"/>
              <a:t>Erwachsenen</a:t>
            </a:r>
            <a:r>
              <a:rPr lang="hu-HU" dirty="0" smtClean="0"/>
              <a:t>: </a:t>
            </a:r>
            <a:r>
              <a:rPr lang="hu-HU" dirty="0" err="1" smtClean="0"/>
              <a:t>immer</a:t>
            </a:r>
            <a:r>
              <a:rPr lang="hu-HU" dirty="0" smtClean="0"/>
              <a:t> </a:t>
            </a:r>
            <a:r>
              <a:rPr lang="hu-HU" dirty="0" err="1" smtClean="0"/>
              <a:t>suchen</a:t>
            </a:r>
            <a:r>
              <a:rPr lang="hu-HU" dirty="0" smtClean="0"/>
              <a:t> </a:t>
            </a:r>
            <a:r>
              <a:rPr lang="hu-HU" dirty="0" err="1" smtClean="0"/>
              <a:t>nach</a:t>
            </a:r>
            <a:r>
              <a:rPr lang="hu-HU" dirty="0" smtClean="0"/>
              <a:t> </a:t>
            </a:r>
            <a:r>
              <a:rPr lang="hu-HU" dirty="0" err="1" smtClean="0"/>
              <a:t>systematischen</a:t>
            </a:r>
            <a:r>
              <a:rPr lang="hu-HU" dirty="0" smtClean="0"/>
              <a:t> </a:t>
            </a:r>
            <a:r>
              <a:rPr lang="hu-HU" dirty="0" err="1" smtClean="0"/>
              <a:t>Krankheiten</a:t>
            </a:r>
            <a:r>
              <a:rPr lang="hu-HU" dirty="0" smtClean="0"/>
              <a:t>!</a:t>
            </a:r>
          </a:p>
          <a:p>
            <a:r>
              <a:rPr lang="hu-HU" dirty="0" err="1" smtClean="0"/>
              <a:t>Möglich</a:t>
            </a:r>
            <a:r>
              <a:rPr lang="hu-HU" dirty="0" smtClean="0"/>
              <a:t> </a:t>
            </a:r>
            <a:r>
              <a:rPr lang="hu-HU" dirty="0" err="1" smtClean="0"/>
              <a:t>für</a:t>
            </a:r>
            <a:r>
              <a:rPr lang="hu-HU" dirty="0" smtClean="0"/>
              <a:t> HIV </a:t>
            </a:r>
            <a:r>
              <a:rPr lang="hu-HU" dirty="0" err="1" smtClean="0"/>
              <a:t>Prognosis</a:t>
            </a:r>
            <a:r>
              <a:rPr lang="hu-HU" dirty="0" smtClean="0"/>
              <a:t>: 50% </a:t>
            </a:r>
            <a:r>
              <a:rPr lang="hu-HU" dirty="0" err="1" smtClean="0"/>
              <a:t>in</a:t>
            </a:r>
            <a:r>
              <a:rPr lang="hu-HU" dirty="0" smtClean="0"/>
              <a:t> 3 </a:t>
            </a:r>
            <a:r>
              <a:rPr lang="hu-HU" dirty="0" err="1" smtClean="0"/>
              <a:t>Jahren</a:t>
            </a:r>
            <a:r>
              <a:rPr lang="hu-HU" dirty="0" smtClean="0"/>
              <a:t>: AIDS</a:t>
            </a:r>
          </a:p>
          <a:p>
            <a:r>
              <a:rPr lang="hu-HU" dirty="0" err="1" smtClean="0"/>
              <a:t>Seltener</a:t>
            </a:r>
            <a:r>
              <a:rPr lang="hu-HU" dirty="0" smtClean="0"/>
              <a:t> </a:t>
            </a:r>
            <a:r>
              <a:rPr lang="hu-HU" dirty="0" err="1" smtClean="0"/>
              <a:t>als</a:t>
            </a:r>
            <a:r>
              <a:rPr lang="hu-HU" dirty="0" smtClean="0"/>
              <a:t> </a:t>
            </a:r>
            <a:r>
              <a:rPr lang="hu-HU" dirty="0" err="1" smtClean="0"/>
              <a:t>erythemathose</a:t>
            </a:r>
            <a:r>
              <a:rPr lang="hu-HU" dirty="0" smtClean="0"/>
              <a:t> </a:t>
            </a:r>
            <a:r>
              <a:rPr lang="hu-HU" dirty="0" err="1" smtClean="0"/>
              <a:t>Forme</a:t>
            </a:r>
            <a:endParaRPr lang="hu-HU" dirty="0" smtClean="0"/>
          </a:p>
          <a:p>
            <a:r>
              <a:rPr lang="hu-HU" dirty="0" err="1" smtClean="0"/>
              <a:t>Symptomen</a:t>
            </a:r>
            <a:r>
              <a:rPr lang="hu-HU" dirty="0" smtClean="0"/>
              <a:t>: </a:t>
            </a:r>
            <a:r>
              <a:rPr lang="hu-HU" dirty="0" err="1" smtClean="0"/>
              <a:t>brennende</a:t>
            </a:r>
            <a:r>
              <a:rPr lang="hu-HU" dirty="0" smtClean="0"/>
              <a:t> </a:t>
            </a:r>
            <a:r>
              <a:rPr lang="hu-HU" dirty="0" err="1" smtClean="0"/>
              <a:t>Gefühl</a:t>
            </a:r>
            <a:r>
              <a:rPr lang="hu-HU" dirty="0" smtClean="0"/>
              <a:t>, </a:t>
            </a:r>
            <a:r>
              <a:rPr lang="hu-HU" dirty="0" err="1" smtClean="0"/>
              <a:t>Schwierigkeiten</a:t>
            </a:r>
            <a:r>
              <a:rPr lang="hu-HU" dirty="0" smtClean="0"/>
              <a:t> </a:t>
            </a:r>
            <a:r>
              <a:rPr lang="hu-HU" dirty="0" err="1" smtClean="0"/>
              <a:t>beim</a:t>
            </a:r>
            <a:r>
              <a:rPr lang="hu-HU" dirty="0" smtClean="0"/>
              <a:t> Essen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3283478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Pseudomambranosus</a:t>
            </a:r>
            <a:r>
              <a:rPr lang="hu-HU" dirty="0" smtClean="0"/>
              <a:t> </a:t>
            </a:r>
            <a:r>
              <a:rPr lang="hu-HU" dirty="0" err="1" smtClean="0"/>
              <a:t>Candidiosis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268760"/>
            <a:ext cx="8686800" cy="5400600"/>
          </a:xfrm>
        </p:spPr>
        <p:txBody>
          <a:bodyPr>
            <a:normAutofit/>
          </a:bodyPr>
          <a:lstStyle/>
          <a:p>
            <a:r>
              <a:rPr lang="hu-HU" dirty="0" err="1" smtClean="0"/>
              <a:t>Entfernbare</a:t>
            </a:r>
            <a:r>
              <a:rPr lang="hu-HU" dirty="0" smtClean="0"/>
              <a:t>, </a:t>
            </a:r>
            <a:r>
              <a:rPr lang="hu-HU" dirty="0" err="1" smtClean="0"/>
              <a:t>abweischbare</a:t>
            </a:r>
            <a:r>
              <a:rPr lang="hu-HU" dirty="0" smtClean="0"/>
              <a:t> </a:t>
            </a:r>
            <a:r>
              <a:rPr lang="hu-HU" dirty="0" err="1" smtClean="0"/>
              <a:t>weisse</a:t>
            </a:r>
            <a:r>
              <a:rPr lang="hu-HU" dirty="0" smtClean="0"/>
              <a:t> (</a:t>
            </a:r>
            <a:r>
              <a:rPr lang="hu-HU" dirty="0" err="1" smtClean="0"/>
              <a:t>milchig</a:t>
            </a:r>
            <a:r>
              <a:rPr lang="hu-HU" dirty="0" smtClean="0"/>
              <a:t>) </a:t>
            </a:r>
            <a:r>
              <a:rPr lang="hu-HU" dirty="0" err="1" smtClean="0"/>
              <a:t>Belag</a:t>
            </a:r>
            <a:r>
              <a:rPr lang="hu-HU" dirty="0" smtClean="0"/>
              <a:t>  der </a:t>
            </a:r>
            <a:r>
              <a:rPr lang="hu-HU" dirty="0" err="1" smtClean="0"/>
              <a:t>Schleimhaut</a:t>
            </a:r>
            <a:r>
              <a:rPr lang="hu-HU" dirty="0" smtClean="0"/>
              <a:t>, </a:t>
            </a:r>
            <a:r>
              <a:rPr lang="hu-HU" dirty="0" err="1" smtClean="0"/>
              <a:t>manchmal</a:t>
            </a:r>
            <a:r>
              <a:rPr lang="hu-HU" dirty="0" smtClean="0"/>
              <a:t> </a:t>
            </a:r>
            <a:r>
              <a:rPr lang="hu-HU" dirty="0" err="1" smtClean="0"/>
              <a:t>miterythematosen</a:t>
            </a:r>
            <a:r>
              <a:rPr lang="hu-HU" dirty="0" smtClean="0"/>
              <a:t> </a:t>
            </a:r>
            <a:r>
              <a:rPr lang="hu-HU" dirty="0" err="1" smtClean="0"/>
              <a:t>Grenzen</a:t>
            </a:r>
            <a:endParaRPr lang="hu-HU" dirty="0" smtClean="0"/>
          </a:p>
          <a:p>
            <a:r>
              <a:rPr lang="hu-HU" dirty="0" err="1" smtClean="0"/>
              <a:t>Nach</a:t>
            </a:r>
            <a:r>
              <a:rPr lang="hu-HU" dirty="0" smtClean="0"/>
              <a:t> </a:t>
            </a:r>
            <a:r>
              <a:rPr lang="hu-HU" dirty="0" err="1" smtClean="0"/>
              <a:t>Entfern</a:t>
            </a:r>
            <a:r>
              <a:rPr lang="hu-HU" dirty="0" smtClean="0"/>
              <a:t> des </a:t>
            </a:r>
            <a:r>
              <a:rPr lang="hu-HU" dirty="0" err="1" smtClean="0"/>
              <a:t>Belages</a:t>
            </a:r>
            <a:r>
              <a:rPr lang="hu-HU" dirty="0" smtClean="0"/>
              <a:t>: </a:t>
            </a:r>
            <a:r>
              <a:rPr lang="hu-HU" dirty="0" err="1" smtClean="0"/>
              <a:t>erythematosus</a:t>
            </a:r>
            <a:r>
              <a:rPr lang="hu-HU" dirty="0" smtClean="0"/>
              <a:t> </a:t>
            </a:r>
            <a:r>
              <a:rPr lang="hu-HU" dirty="0" err="1" smtClean="0"/>
              <a:t>Schleimhaut</a:t>
            </a:r>
            <a:r>
              <a:rPr lang="hu-HU" dirty="0" smtClean="0"/>
              <a:t>, mit </a:t>
            </a:r>
            <a:r>
              <a:rPr lang="hu-HU" dirty="0" err="1" smtClean="0"/>
              <a:t>kleine</a:t>
            </a:r>
            <a:r>
              <a:rPr lang="hu-HU" dirty="0" smtClean="0"/>
              <a:t> </a:t>
            </a:r>
            <a:r>
              <a:rPr lang="hu-HU" dirty="0" err="1" smtClean="0"/>
              <a:t>Blutungen</a:t>
            </a:r>
            <a:r>
              <a:rPr lang="hu-HU" dirty="0" smtClean="0"/>
              <a:t> (</a:t>
            </a:r>
            <a:r>
              <a:rPr lang="hu-HU" dirty="0" err="1" smtClean="0"/>
              <a:t>wie</a:t>
            </a:r>
            <a:r>
              <a:rPr lang="hu-HU" dirty="0" smtClean="0"/>
              <a:t> </a:t>
            </a:r>
            <a:r>
              <a:rPr lang="hu-HU" dirty="0" err="1" smtClean="0"/>
              <a:t>tief</a:t>
            </a:r>
            <a:r>
              <a:rPr lang="hu-HU" dirty="0" smtClean="0"/>
              <a:t> </a:t>
            </a:r>
            <a:r>
              <a:rPr lang="hu-HU" dirty="0" err="1" smtClean="0"/>
              <a:t>ist</a:t>
            </a:r>
            <a:r>
              <a:rPr lang="hu-HU" dirty="0" smtClean="0"/>
              <a:t> </a:t>
            </a:r>
            <a:r>
              <a:rPr lang="hu-HU" dirty="0" err="1" smtClean="0"/>
              <a:t>das</a:t>
            </a:r>
            <a:r>
              <a:rPr lang="hu-HU" dirty="0" smtClean="0"/>
              <a:t> </a:t>
            </a:r>
            <a:r>
              <a:rPr lang="hu-HU" dirty="0" err="1" smtClean="0"/>
              <a:t>Invazion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den </a:t>
            </a:r>
            <a:r>
              <a:rPr lang="hu-HU" dirty="0" err="1" smtClean="0"/>
              <a:t>Geweben</a:t>
            </a:r>
            <a:r>
              <a:rPr lang="hu-HU" dirty="0" smtClean="0"/>
              <a:t>)</a:t>
            </a:r>
          </a:p>
          <a:p>
            <a:r>
              <a:rPr lang="hu-HU" dirty="0" smtClean="0"/>
              <a:t>Weisse </a:t>
            </a:r>
            <a:r>
              <a:rPr lang="hu-HU" dirty="0" err="1" smtClean="0"/>
              <a:t>Belag</a:t>
            </a:r>
            <a:r>
              <a:rPr lang="hu-HU" dirty="0" smtClean="0"/>
              <a:t> </a:t>
            </a:r>
            <a:r>
              <a:rPr lang="hu-HU" dirty="0" err="1" smtClean="0"/>
              <a:t>besteht</a:t>
            </a:r>
            <a:r>
              <a:rPr lang="hu-HU" dirty="0" smtClean="0"/>
              <a:t> von: </a:t>
            </a:r>
            <a:r>
              <a:rPr lang="hu-HU" dirty="0" err="1" smtClean="0"/>
              <a:t>Hyphen</a:t>
            </a:r>
            <a:r>
              <a:rPr lang="hu-HU" dirty="0" smtClean="0"/>
              <a:t>, </a:t>
            </a:r>
            <a:r>
              <a:rPr lang="hu-HU" dirty="0" err="1" smtClean="0"/>
              <a:t>Blastophoren</a:t>
            </a:r>
            <a:r>
              <a:rPr lang="hu-HU" dirty="0" smtClean="0"/>
              <a:t>, Bakterien, </a:t>
            </a:r>
            <a:r>
              <a:rPr lang="hu-HU" dirty="0" err="1" smtClean="0"/>
              <a:t>Entzündugszellen</a:t>
            </a:r>
            <a:r>
              <a:rPr lang="hu-HU" dirty="0" smtClean="0"/>
              <a:t>, </a:t>
            </a:r>
            <a:r>
              <a:rPr lang="hu-HU" dirty="0" err="1" smtClean="0"/>
              <a:t>Epithel</a:t>
            </a:r>
            <a:r>
              <a:rPr lang="hu-HU" i="1" u="sng" dirty="0" smtClean="0"/>
              <a:t> </a:t>
            </a:r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1614790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764704"/>
            <a:ext cx="6840760" cy="5130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683828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Erythematosus</a:t>
            </a:r>
            <a:r>
              <a:rPr lang="hu-HU" dirty="0" smtClean="0"/>
              <a:t> </a:t>
            </a:r>
            <a:r>
              <a:rPr lang="hu-HU" dirty="0" err="1" smtClean="0"/>
              <a:t>Candidiasis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err="1" smtClean="0"/>
              <a:t>Häufigste</a:t>
            </a:r>
            <a:r>
              <a:rPr lang="hu-HU" dirty="0" smtClean="0"/>
              <a:t> </a:t>
            </a:r>
            <a:r>
              <a:rPr lang="hu-HU" dirty="0" err="1" smtClean="0"/>
              <a:t>Form</a:t>
            </a:r>
            <a:endParaRPr lang="hu-HU" dirty="0" smtClean="0"/>
          </a:p>
          <a:p>
            <a:r>
              <a:rPr lang="hu-HU" dirty="0" err="1" smtClean="0"/>
              <a:t>Sagt</a:t>
            </a:r>
            <a:r>
              <a:rPr lang="hu-HU" dirty="0" smtClean="0"/>
              <a:t> </a:t>
            </a:r>
            <a:r>
              <a:rPr lang="hu-HU" dirty="0" err="1" smtClean="0"/>
              <a:t>auch</a:t>
            </a:r>
            <a:r>
              <a:rPr lang="hu-HU" dirty="0" smtClean="0"/>
              <a:t>: </a:t>
            </a:r>
            <a:r>
              <a:rPr lang="hu-HU" dirty="0" err="1" smtClean="0"/>
              <a:t>atrophische</a:t>
            </a:r>
            <a:r>
              <a:rPr lang="hu-HU" dirty="0" smtClean="0"/>
              <a:t> </a:t>
            </a:r>
            <a:r>
              <a:rPr lang="hu-HU" dirty="0" err="1" smtClean="0"/>
              <a:t>Form</a:t>
            </a:r>
            <a:r>
              <a:rPr lang="hu-HU" dirty="0" smtClean="0"/>
              <a:t>: </a:t>
            </a:r>
            <a:r>
              <a:rPr lang="hu-HU" dirty="0" err="1" smtClean="0"/>
              <a:t>lange</a:t>
            </a:r>
            <a:r>
              <a:rPr lang="hu-HU" dirty="0" smtClean="0"/>
              <a:t> </a:t>
            </a:r>
            <a:r>
              <a:rPr lang="hu-HU" dirty="0" err="1" smtClean="0"/>
              <a:t>Dauern</a:t>
            </a:r>
            <a:r>
              <a:rPr lang="hu-HU" dirty="0" smtClean="0"/>
              <a:t> die </a:t>
            </a:r>
            <a:r>
              <a:rPr lang="hu-HU" dirty="0" err="1" smtClean="0"/>
              <a:t>Zunge</a:t>
            </a:r>
            <a:r>
              <a:rPr lang="hu-HU" dirty="0" smtClean="0"/>
              <a:t> </a:t>
            </a:r>
            <a:r>
              <a:rPr lang="hu-HU" dirty="0" err="1" smtClean="0"/>
              <a:t>wird</a:t>
            </a:r>
            <a:r>
              <a:rPr lang="hu-HU" dirty="0" smtClean="0"/>
              <a:t> </a:t>
            </a:r>
            <a:r>
              <a:rPr lang="hu-HU" dirty="0" err="1" smtClean="0"/>
              <a:t>rot</a:t>
            </a:r>
            <a:r>
              <a:rPr lang="hu-HU" dirty="0" smtClean="0"/>
              <a:t>, </a:t>
            </a:r>
            <a:r>
              <a:rPr lang="hu-HU" dirty="0" err="1" smtClean="0"/>
              <a:t>Oberfläche</a:t>
            </a:r>
            <a:r>
              <a:rPr lang="hu-HU" dirty="0" smtClean="0"/>
              <a:t> </a:t>
            </a:r>
            <a:r>
              <a:rPr lang="hu-HU" dirty="0" err="1" smtClean="0"/>
              <a:t>ist</a:t>
            </a:r>
            <a:r>
              <a:rPr lang="hu-HU" dirty="0" smtClean="0"/>
              <a:t> </a:t>
            </a:r>
            <a:r>
              <a:rPr lang="hu-HU" dirty="0" err="1" smtClean="0"/>
              <a:t>glatt</a:t>
            </a:r>
            <a:endParaRPr lang="hu-HU" dirty="0" smtClean="0"/>
          </a:p>
          <a:p>
            <a:r>
              <a:rPr lang="hu-HU" dirty="0" err="1" smtClean="0"/>
              <a:t>Kann</a:t>
            </a:r>
            <a:r>
              <a:rPr lang="hu-HU" dirty="0" smtClean="0"/>
              <a:t> </a:t>
            </a:r>
            <a:r>
              <a:rPr lang="hu-HU" dirty="0" err="1" smtClean="0"/>
              <a:t>entsehen</a:t>
            </a:r>
            <a:r>
              <a:rPr lang="hu-HU" dirty="0" smtClean="0"/>
              <a:t> von </a:t>
            </a:r>
            <a:r>
              <a:rPr lang="hu-HU" dirty="0" err="1" smtClean="0"/>
              <a:t>pseudomembranose</a:t>
            </a:r>
            <a:r>
              <a:rPr lang="hu-HU" dirty="0" smtClean="0"/>
              <a:t> </a:t>
            </a:r>
            <a:r>
              <a:rPr lang="hu-HU" dirty="0" err="1" smtClean="0"/>
              <a:t>Form</a:t>
            </a:r>
            <a:r>
              <a:rPr lang="hu-HU" dirty="0" smtClean="0"/>
              <a:t>, </a:t>
            </a:r>
            <a:r>
              <a:rPr lang="hu-HU" dirty="0" err="1" smtClean="0"/>
              <a:t>oder</a:t>
            </a:r>
            <a:r>
              <a:rPr lang="hu-HU" dirty="0" smtClean="0"/>
              <a:t> </a:t>
            </a:r>
            <a:r>
              <a:rPr lang="hu-HU" dirty="0" err="1" smtClean="0"/>
              <a:t>als</a:t>
            </a:r>
            <a:r>
              <a:rPr lang="hu-HU" dirty="0" smtClean="0"/>
              <a:t> primer </a:t>
            </a:r>
            <a:r>
              <a:rPr lang="hu-HU" dirty="0" err="1" smtClean="0"/>
              <a:t>Form</a:t>
            </a:r>
            <a:r>
              <a:rPr lang="hu-HU" dirty="0" smtClean="0"/>
              <a:t> </a:t>
            </a:r>
            <a:r>
              <a:rPr lang="hu-HU" dirty="0" err="1" smtClean="0"/>
              <a:t>auch</a:t>
            </a:r>
            <a:r>
              <a:rPr lang="hu-HU" dirty="0" smtClean="0"/>
              <a:t>. </a:t>
            </a:r>
            <a:r>
              <a:rPr lang="hu-HU" dirty="0" err="1" smtClean="0"/>
              <a:t>Bei</a:t>
            </a:r>
            <a:r>
              <a:rPr lang="hu-HU" dirty="0" smtClean="0"/>
              <a:t> </a:t>
            </a:r>
            <a:r>
              <a:rPr lang="hu-HU" dirty="0" err="1" smtClean="0"/>
              <a:t>HIV-erste</a:t>
            </a:r>
            <a:r>
              <a:rPr lang="hu-HU" dirty="0" smtClean="0"/>
              <a:t> </a:t>
            </a:r>
            <a:r>
              <a:rPr lang="hu-HU" dirty="0" err="1" smtClean="0"/>
              <a:t>Treppe</a:t>
            </a:r>
            <a:endParaRPr lang="hu-HU" dirty="0" smtClean="0"/>
          </a:p>
          <a:p>
            <a:r>
              <a:rPr lang="hu-HU" dirty="0" err="1" smtClean="0"/>
              <a:t>Häufigste</a:t>
            </a:r>
            <a:r>
              <a:rPr lang="hu-HU" dirty="0" smtClean="0"/>
              <a:t> </a:t>
            </a:r>
            <a:r>
              <a:rPr lang="hu-HU" dirty="0" err="1" smtClean="0"/>
              <a:t>bei</a:t>
            </a:r>
            <a:r>
              <a:rPr lang="hu-HU" dirty="0" smtClean="0"/>
              <a:t> </a:t>
            </a:r>
            <a:r>
              <a:rPr lang="hu-HU" dirty="0" err="1" smtClean="0"/>
              <a:t>Patienten</a:t>
            </a:r>
            <a:r>
              <a:rPr lang="hu-HU" dirty="0" smtClean="0"/>
              <a:t> mit </a:t>
            </a:r>
            <a:r>
              <a:rPr lang="hu-HU" dirty="0" err="1" smtClean="0"/>
              <a:t>Prothese</a:t>
            </a:r>
            <a:r>
              <a:rPr lang="hu-HU" dirty="0" smtClean="0"/>
              <a:t>, </a:t>
            </a:r>
            <a:r>
              <a:rPr lang="hu-HU" dirty="0" err="1" smtClean="0"/>
              <a:t>oft</a:t>
            </a:r>
            <a:r>
              <a:rPr lang="hu-HU" dirty="0" smtClean="0"/>
              <a:t> </a:t>
            </a:r>
            <a:r>
              <a:rPr lang="hu-HU" dirty="0" err="1" smtClean="0"/>
              <a:t>mit</a:t>
            </a:r>
            <a:r>
              <a:rPr lang="hu-HU" dirty="0" smtClean="0"/>
              <a:t> </a:t>
            </a:r>
            <a:r>
              <a:rPr lang="hu-HU" dirty="0" err="1" smtClean="0"/>
              <a:t>Cheilitis</a:t>
            </a:r>
            <a:r>
              <a:rPr lang="hu-HU" dirty="0" smtClean="0"/>
              <a:t> </a:t>
            </a:r>
            <a:r>
              <a:rPr lang="hu-HU" dirty="0" err="1" smtClean="0"/>
              <a:t>angularis</a:t>
            </a:r>
            <a:r>
              <a:rPr lang="hu-HU" dirty="0" smtClean="0"/>
              <a:t> </a:t>
            </a:r>
            <a:r>
              <a:rPr lang="hu-HU" dirty="0" err="1" smtClean="0"/>
              <a:t>oder</a:t>
            </a:r>
            <a:r>
              <a:rPr lang="hu-HU" dirty="0" smtClean="0"/>
              <a:t> </a:t>
            </a:r>
            <a:r>
              <a:rPr lang="hu-HU" dirty="0" err="1" smtClean="0"/>
              <a:t>Glossitis</a:t>
            </a:r>
            <a:r>
              <a:rPr lang="hu-HU" dirty="0" smtClean="0"/>
              <a:t> </a:t>
            </a:r>
            <a:r>
              <a:rPr lang="hu-HU" dirty="0" err="1" smtClean="0"/>
              <a:t>mediana</a:t>
            </a:r>
            <a:r>
              <a:rPr lang="hu-HU" dirty="0" smtClean="0"/>
              <a:t> </a:t>
            </a:r>
            <a:r>
              <a:rPr lang="hu-HU" dirty="0" err="1" smtClean="0"/>
              <a:t>rhombica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5508533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smtClean="0"/>
              <a:t>Streptococcus</a:t>
            </a:r>
          </a:p>
        </p:txBody>
      </p:sp>
      <p:pic>
        <p:nvPicPr>
          <p:cNvPr id="37891" name="Picture 2" descr="http://ngm.nationalgeographic.com/2013/01/microbes/img/01-streptococcus-67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33538" y="1554163"/>
            <a:ext cx="6029325" cy="4525962"/>
          </a:xfrm>
        </p:spPr>
      </p:pic>
    </p:spTree>
    <p:extLst>
      <p:ext uri="{BB962C8B-B14F-4D97-AF65-F5344CB8AC3E}">
        <p14:creationId xmlns:p14="http://schemas.microsoft.com/office/powerpoint/2010/main" val="216576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Erythematosus</a:t>
            </a:r>
            <a:r>
              <a:rPr lang="hu-HU" dirty="0" smtClean="0"/>
              <a:t> </a:t>
            </a:r>
            <a:r>
              <a:rPr lang="hu-HU" dirty="0" err="1" smtClean="0"/>
              <a:t>Candidiasis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Rote</a:t>
            </a:r>
            <a:r>
              <a:rPr lang="hu-HU" dirty="0" smtClean="0"/>
              <a:t> </a:t>
            </a:r>
            <a:r>
              <a:rPr lang="hu-HU" dirty="0" err="1" smtClean="0"/>
              <a:t>Fleck</a:t>
            </a:r>
            <a:r>
              <a:rPr lang="hu-HU" dirty="0" smtClean="0"/>
              <a:t> am </a:t>
            </a:r>
            <a:r>
              <a:rPr lang="hu-HU" dirty="0" err="1" smtClean="0"/>
              <a:t>dorsale</a:t>
            </a:r>
            <a:r>
              <a:rPr lang="hu-HU" dirty="0" smtClean="0"/>
              <a:t> </a:t>
            </a:r>
            <a:r>
              <a:rPr lang="hu-HU" dirty="0" err="1" smtClean="0"/>
              <a:t>Oberfläche</a:t>
            </a:r>
            <a:r>
              <a:rPr lang="hu-HU" dirty="0" smtClean="0"/>
              <a:t> von </a:t>
            </a:r>
            <a:r>
              <a:rPr lang="hu-HU" dirty="0" err="1" smtClean="0"/>
              <a:t>Zunge</a:t>
            </a:r>
            <a:r>
              <a:rPr lang="hu-HU" dirty="0" smtClean="0"/>
              <a:t> </a:t>
            </a:r>
            <a:r>
              <a:rPr lang="hu-HU" dirty="0" err="1" smtClean="0"/>
              <a:t>oder</a:t>
            </a:r>
            <a:r>
              <a:rPr lang="hu-HU" dirty="0" smtClean="0"/>
              <a:t> </a:t>
            </a:r>
            <a:r>
              <a:rPr lang="hu-HU" dirty="0" err="1" smtClean="0"/>
              <a:t>Palatum</a:t>
            </a:r>
            <a:endParaRPr lang="hu-HU" dirty="0" smtClean="0"/>
          </a:p>
          <a:p>
            <a:r>
              <a:rPr lang="hu-HU" dirty="0" err="1" smtClean="0"/>
              <a:t>Acut</a:t>
            </a:r>
            <a:r>
              <a:rPr lang="hu-HU" dirty="0" smtClean="0"/>
              <a:t> und </a:t>
            </a:r>
            <a:r>
              <a:rPr lang="hu-HU" dirty="0" err="1" smtClean="0"/>
              <a:t>chronische</a:t>
            </a:r>
            <a:r>
              <a:rPr lang="hu-HU" dirty="0" smtClean="0"/>
              <a:t> </a:t>
            </a:r>
            <a:r>
              <a:rPr lang="hu-HU" dirty="0" err="1" smtClean="0"/>
              <a:t>Formen</a:t>
            </a:r>
            <a:endParaRPr lang="hu-HU" dirty="0" smtClean="0"/>
          </a:p>
          <a:p>
            <a:r>
              <a:rPr lang="hu-HU" dirty="0" err="1" smtClean="0"/>
              <a:t>Manchmal</a:t>
            </a:r>
            <a:r>
              <a:rPr lang="hu-HU" dirty="0" smtClean="0"/>
              <a:t> </a:t>
            </a:r>
            <a:r>
              <a:rPr lang="hu-HU" dirty="0" err="1" smtClean="0"/>
              <a:t>asymptomatisch</a:t>
            </a:r>
            <a:r>
              <a:rPr lang="hu-HU" dirty="0" smtClean="0"/>
              <a:t>, </a:t>
            </a:r>
            <a:r>
              <a:rPr lang="hu-HU" dirty="0" err="1" smtClean="0"/>
              <a:t>aber</a:t>
            </a:r>
            <a:r>
              <a:rPr lang="hu-HU" dirty="0" smtClean="0"/>
              <a:t> </a:t>
            </a:r>
            <a:r>
              <a:rPr lang="hu-HU" dirty="0" err="1" smtClean="0"/>
              <a:t>oft</a:t>
            </a:r>
            <a:r>
              <a:rPr lang="hu-HU" dirty="0" smtClean="0"/>
              <a:t> </a:t>
            </a:r>
            <a:r>
              <a:rPr lang="hu-HU" dirty="0" err="1" smtClean="0"/>
              <a:t>brennende</a:t>
            </a:r>
            <a:r>
              <a:rPr lang="hu-HU" dirty="0" smtClean="0"/>
              <a:t> </a:t>
            </a:r>
            <a:r>
              <a:rPr lang="hu-HU" dirty="0" err="1" smtClean="0"/>
              <a:t>Gefühl</a:t>
            </a:r>
            <a:r>
              <a:rPr lang="hu-HU" dirty="0" smtClean="0"/>
              <a:t> und </a:t>
            </a:r>
            <a:r>
              <a:rPr lang="hu-HU" dirty="0" err="1" smtClean="0"/>
              <a:t>Schwierigkeiten</a:t>
            </a:r>
            <a:r>
              <a:rPr lang="hu-HU" dirty="0" smtClean="0"/>
              <a:t> </a:t>
            </a:r>
            <a:r>
              <a:rPr lang="hu-HU" dirty="0" err="1" smtClean="0"/>
              <a:t>beim</a:t>
            </a:r>
            <a:r>
              <a:rPr lang="hu-HU" dirty="0" smtClean="0"/>
              <a:t> Essen</a:t>
            </a:r>
          </a:p>
          <a:p>
            <a:pPr>
              <a:buNone/>
            </a:pPr>
            <a:endParaRPr lang="hu-HU" dirty="0"/>
          </a:p>
        </p:txBody>
      </p:sp>
      <p:pic>
        <p:nvPicPr>
          <p:cNvPr id="4" name="Picture 3" descr="C:\Users\Andi\Documents\Fogorvosianyagok\erythem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221088"/>
            <a:ext cx="3728333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947331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err="1" smtClean="0"/>
              <a:t>Hyperplastische</a:t>
            </a:r>
            <a:r>
              <a:rPr lang="hu-HU" dirty="0" smtClean="0"/>
              <a:t> </a:t>
            </a:r>
            <a:r>
              <a:rPr lang="hu-HU" dirty="0" err="1"/>
              <a:t>C</a:t>
            </a:r>
            <a:r>
              <a:rPr lang="hu-HU" dirty="0" err="1" smtClean="0"/>
              <a:t>andididasis</a:t>
            </a:r>
            <a:r>
              <a:rPr lang="hu-HU" dirty="0" smtClean="0"/>
              <a:t> (</a:t>
            </a:r>
            <a:r>
              <a:rPr lang="hu-HU" dirty="0"/>
              <a:t>C</a:t>
            </a:r>
            <a:r>
              <a:rPr lang="hu-HU" dirty="0" smtClean="0"/>
              <a:t>andida </a:t>
            </a:r>
            <a:r>
              <a:rPr lang="hu-HU" dirty="0" err="1" smtClean="0"/>
              <a:t>leukoplakia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r>
              <a:rPr lang="hu-HU" dirty="0" err="1" smtClean="0"/>
              <a:t>Seltener</a:t>
            </a:r>
            <a:r>
              <a:rPr lang="hu-HU" dirty="0" smtClean="0"/>
              <a:t> </a:t>
            </a:r>
            <a:r>
              <a:rPr lang="hu-HU" dirty="0" err="1" smtClean="0"/>
              <a:t>Form</a:t>
            </a:r>
            <a:endParaRPr lang="hu-HU" dirty="0" smtClean="0"/>
          </a:p>
          <a:p>
            <a:r>
              <a:rPr lang="hu-HU" dirty="0" err="1" smtClean="0"/>
              <a:t>Häufiger</a:t>
            </a:r>
            <a:r>
              <a:rPr lang="hu-HU" dirty="0" smtClean="0"/>
              <a:t> </a:t>
            </a:r>
            <a:r>
              <a:rPr lang="hu-HU" dirty="0" err="1" smtClean="0"/>
              <a:t>bei</a:t>
            </a:r>
            <a:r>
              <a:rPr lang="hu-HU" dirty="0" smtClean="0"/>
              <a:t> </a:t>
            </a:r>
            <a:r>
              <a:rPr lang="hu-HU" dirty="0" err="1" smtClean="0"/>
              <a:t>Raucher-</a:t>
            </a:r>
            <a:r>
              <a:rPr lang="hu-HU" dirty="0" smtClean="0"/>
              <a:t> </a:t>
            </a:r>
            <a:r>
              <a:rPr lang="hu-HU" dirty="0" err="1" smtClean="0"/>
              <a:t>Beende</a:t>
            </a:r>
            <a:r>
              <a:rPr lang="hu-HU" dirty="0" smtClean="0"/>
              <a:t> von </a:t>
            </a:r>
            <a:r>
              <a:rPr lang="hu-HU" dirty="0" err="1" smtClean="0"/>
              <a:t>Rauchen</a:t>
            </a:r>
            <a:r>
              <a:rPr lang="hu-HU" dirty="0" smtClean="0"/>
              <a:t> </a:t>
            </a:r>
            <a:r>
              <a:rPr lang="hu-HU" dirty="0" err="1" smtClean="0"/>
              <a:t>heilt</a:t>
            </a:r>
            <a:r>
              <a:rPr lang="hu-HU" dirty="0" smtClean="0"/>
              <a:t> </a:t>
            </a:r>
            <a:r>
              <a:rPr lang="hu-HU" dirty="0" err="1" smtClean="0"/>
              <a:t>schnell</a:t>
            </a:r>
            <a:endParaRPr lang="hu-HU" dirty="0" smtClean="0"/>
          </a:p>
          <a:p>
            <a:r>
              <a:rPr lang="hu-HU" dirty="0" err="1" smtClean="0"/>
              <a:t>Relative</a:t>
            </a:r>
            <a:r>
              <a:rPr lang="hu-HU" dirty="0" smtClean="0"/>
              <a:t> </a:t>
            </a:r>
            <a:r>
              <a:rPr lang="hu-HU" dirty="0" err="1" smtClean="0"/>
              <a:t>grosse</a:t>
            </a:r>
            <a:r>
              <a:rPr lang="hu-HU" dirty="0" smtClean="0"/>
              <a:t> </a:t>
            </a:r>
            <a:r>
              <a:rPr lang="hu-HU" dirty="0" err="1" smtClean="0"/>
              <a:t>Tendenz</a:t>
            </a:r>
            <a:r>
              <a:rPr lang="hu-HU" dirty="0" smtClean="0"/>
              <a:t> </a:t>
            </a:r>
            <a:r>
              <a:rPr lang="hu-HU" dirty="0" err="1" smtClean="0"/>
              <a:t>für</a:t>
            </a:r>
            <a:r>
              <a:rPr lang="hu-HU" dirty="0" smtClean="0"/>
              <a:t> </a:t>
            </a:r>
            <a:r>
              <a:rPr lang="hu-HU" dirty="0" err="1" smtClean="0"/>
              <a:t>Malignizatio</a:t>
            </a:r>
            <a:r>
              <a:rPr lang="hu-HU" dirty="0" smtClean="0"/>
              <a:t> (15%..)</a:t>
            </a:r>
          </a:p>
          <a:p>
            <a:r>
              <a:rPr lang="hu-HU" dirty="0" err="1" smtClean="0"/>
              <a:t>Wenn</a:t>
            </a:r>
            <a:r>
              <a:rPr lang="hu-HU" dirty="0" smtClean="0"/>
              <a:t> </a:t>
            </a:r>
            <a:r>
              <a:rPr lang="hu-HU" dirty="0" err="1" smtClean="0"/>
              <a:t>Antifungal</a:t>
            </a:r>
            <a:r>
              <a:rPr lang="hu-HU" dirty="0" smtClean="0"/>
              <a:t> Th </a:t>
            </a:r>
            <a:r>
              <a:rPr lang="hu-HU" dirty="0" err="1" smtClean="0"/>
              <a:t>hilft</a:t>
            </a:r>
            <a:r>
              <a:rPr lang="hu-HU" dirty="0" smtClean="0"/>
              <a:t> </a:t>
            </a:r>
            <a:r>
              <a:rPr lang="hu-HU" dirty="0" err="1" smtClean="0"/>
              <a:t>nicht</a:t>
            </a:r>
            <a:r>
              <a:rPr lang="hu-HU" dirty="0" smtClean="0">
                <a:sym typeface="Wingdings" pitchFamily="2" charset="2"/>
              </a:rPr>
              <a:t> </a:t>
            </a:r>
            <a:r>
              <a:rPr lang="hu-HU" dirty="0" err="1" smtClean="0">
                <a:sym typeface="Wingdings" pitchFamily="2" charset="2"/>
              </a:rPr>
              <a:t>Biosia</a:t>
            </a:r>
            <a:endParaRPr lang="hu-HU" dirty="0" smtClean="0">
              <a:sym typeface="Wingdings" pitchFamily="2" charset="2"/>
            </a:endParaRPr>
          </a:p>
          <a:p>
            <a:r>
              <a:rPr lang="hu-HU" dirty="0" err="1" smtClean="0">
                <a:sym typeface="Wingdings" pitchFamily="2" charset="2"/>
              </a:rPr>
              <a:t>Nicht</a:t>
            </a:r>
            <a:r>
              <a:rPr lang="hu-HU" dirty="0" smtClean="0">
                <a:sym typeface="Wingdings" pitchFamily="2" charset="2"/>
              </a:rPr>
              <a:t> </a:t>
            </a:r>
            <a:r>
              <a:rPr lang="hu-HU" dirty="0" err="1" smtClean="0">
                <a:sym typeface="Wingdings" pitchFamily="2" charset="2"/>
              </a:rPr>
              <a:t>klaar</a:t>
            </a:r>
            <a:r>
              <a:rPr lang="hu-HU" dirty="0" smtClean="0">
                <a:sym typeface="Wingdings" pitchFamily="2" charset="2"/>
              </a:rPr>
              <a:t> </a:t>
            </a:r>
            <a:r>
              <a:rPr lang="hu-HU" dirty="0" err="1" smtClean="0">
                <a:sym typeface="Wingdings" pitchFamily="2" charset="2"/>
              </a:rPr>
              <a:t>ob</a:t>
            </a:r>
            <a:r>
              <a:rPr lang="hu-HU" dirty="0" smtClean="0">
                <a:sym typeface="Wingdings" pitchFamily="2" charset="2"/>
              </a:rPr>
              <a:t> Candida </a:t>
            </a:r>
            <a:r>
              <a:rPr lang="hu-HU" dirty="0" err="1" smtClean="0">
                <a:sym typeface="Wingdings" pitchFamily="2" charset="2"/>
              </a:rPr>
              <a:t>als</a:t>
            </a:r>
            <a:r>
              <a:rPr lang="hu-HU" dirty="0" smtClean="0">
                <a:sym typeface="Wingdings" pitchFamily="2" charset="2"/>
              </a:rPr>
              <a:t> </a:t>
            </a:r>
            <a:r>
              <a:rPr lang="hu-HU" dirty="0" err="1" smtClean="0">
                <a:sym typeface="Wingdings" pitchFamily="2" charset="2"/>
              </a:rPr>
              <a:t>etiologische</a:t>
            </a:r>
            <a:r>
              <a:rPr lang="hu-HU" dirty="0" smtClean="0">
                <a:sym typeface="Wingdings" pitchFamily="2" charset="2"/>
              </a:rPr>
              <a:t> Faktor </a:t>
            </a:r>
            <a:r>
              <a:rPr lang="hu-HU" dirty="0" err="1" smtClean="0">
                <a:sym typeface="Wingdings" pitchFamily="2" charset="2"/>
              </a:rPr>
              <a:t>Rolle</a:t>
            </a:r>
            <a:r>
              <a:rPr lang="hu-HU" dirty="0" smtClean="0">
                <a:sym typeface="Wingdings" pitchFamily="2" charset="2"/>
              </a:rPr>
              <a:t> </a:t>
            </a:r>
            <a:r>
              <a:rPr lang="hu-HU" dirty="0" err="1" smtClean="0">
                <a:sym typeface="Wingdings" pitchFamily="2" charset="2"/>
              </a:rPr>
              <a:t>spielt</a:t>
            </a:r>
            <a:r>
              <a:rPr lang="hu-HU" dirty="0" smtClean="0">
                <a:sym typeface="Wingdings" pitchFamily="2" charset="2"/>
              </a:rPr>
              <a:t>??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3871453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err="1" smtClean="0"/>
              <a:t>Hyperplastische</a:t>
            </a:r>
            <a:r>
              <a:rPr lang="hu-HU" dirty="0" smtClean="0"/>
              <a:t> </a:t>
            </a:r>
            <a:r>
              <a:rPr lang="hu-HU" dirty="0" err="1" smtClean="0"/>
              <a:t>Candididasis</a:t>
            </a:r>
            <a:r>
              <a:rPr lang="hu-HU" dirty="0" smtClean="0"/>
              <a:t> (Candida </a:t>
            </a:r>
            <a:r>
              <a:rPr lang="hu-HU" dirty="0" err="1" smtClean="0"/>
              <a:t>leukoplakia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Häufigste</a:t>
            </a:r>
            <a:r>
              <a:rPr lang="hu-HU" dirty="0" smtClean="0"/>
              <a:t> am </a:t>
            </a:r>
            <a:r>
              <a:rPr lang="hu-HU" dirty="0" err="1" smtClean="0"/>
              <a:t>Bucca</a:t>
            </a:r>
            <a:endParaRPr lang="hu-HU" dirty="0" smtClean="0"/>
          </a:p>
          <a:p>
            <a:r>
              <a:rPr lang="hu-HU" dirty="0" err="1" smtClean="0"/>
              <a:t>Kleine</a:t>
            </a:r>
            <a:r>
              <a:rPr lang="hu-HU" dirty="0" smtClean="0"/>
              <a:t> </a:t>
            </a:r>
            <a:r>
              <a:rPr lang="hu-HU" dirty="0" err="1" smtClean="0"/>
              <a:t>weisse</a:t>
            </a:r>
            <a:r>
              <a:rPr lang="hu-HU" dirty="0" smtClean="0"/>
              <a:t> </a:t>
            </a:r>
            <a:r>
              <a:rPr lang="hu-HU" dirty="0" err="1" smtClean="0"/>
              <a:t>Flecken-</a:t>
            </a:r>
            <a:r>
              <a:rPr lang="hu-HU" dirty="0" smtClean="0"/>
              <a:t> </a:t>
            </a:r>
            <a:r>
              <a:rPr lang="hu-HU" dirty="0" err="1" smtClean="0"/>
              <a:t>grössere</a:t>
            </a:r>
            <a:r>
              <a:rPr lang="hu-HU" dirty="0" smtClean="0"/>
              <a:t> </a:t>
            </a:r>
            <a:r>
              <a:rPr lang="hu-HU" dirty="0" err="1" smtClean="0"/>
              <a:t>Plaquen</a:t>
            </a:r>
            <a:endParaRPr lang="hu-HU" dirty="0" smtClean="0"/>
          </a:p>
          <a:p>
            <a:r>
              <a:rPr lang="hu-HU" dirty="0" err="1" smtClean="0"/>
              <a:t>Nicht</a:t>
            </a:r>
            <a:r>
              <a:rPr lang="hu-HU" dirty="0" smtClean="0"/>
              <a:t> </a:t>
            </a:r>
            <a:r>
              <a:rPr lang="hu-HU" dirty="0" err="1" smtClean="0"/>
              <a:t>entfernbar</a:t>
            </a:r>
            <a:r>
              <a:rPr lang="hu-HU" dirty="0" smtClean="0"/>
              <a:t>!</a:t>
            </a:r>
          </a:p>
          <a:p>
            <a:r>
              <a:rPr lang="hu-HU" dirty="0" err="1" smtClean="0"/>
              <a:t>Oberfläche</a:t>
            </a:r>
            <a:r>
              <a:rPr lang="hu-HU" dirty="0" smtClean="0"/>
              <a:t>: </a:t>
            </a:r>
            <a:r>
              <a:rPr lang="hu-HU" dirty="0" err="1" smtClean="0"/>
              <a:t>homogen</a:t>
            </a:r>
            <a:r>
              <a:rPr lang="hu-HU" dirty="0" smtClean="0"/>
              <a:t> </a:t>
            </a:r>
            <a:r>
              <a:rPr lang="hu-HU" dirty="0" err="1" smtClean="0"/>
              <a:t>oder</a:t>
            </a:r>
            <a:r>
              <a:rPr lang="hu-HU" dirty="0" smtClean="0"/>
              <a:t> </a:t>
            </a:r>
            <a:r>
              <a:rPr lang="hu-HU" dirty="0" err="1" smtClean="0"/>
              <a:t>papillomatosus</a:t>
            </a:r>
            <a:endParaRPr lang="hu-HU" dirty="0"/>
          </a:p>
        </p:txBody>
      </p:sp>
      <p:pic>
        <p:nvPicPr>
          <p:cNvPr id="4" name="Picture 2" descr="C:\Users\Andi\Downloads\photo (4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077072"/>
            <a:ext cx="3312368" cy="248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Egyenes összekötő nyíllal 4"/>
          <p:cNvCxnSpPr/>
          <p:nvPr/>
        </p:nvCxnSpPr>
        <p:spPr>
          <a:xfrm flipH="1">
            <a:off x="5148064" y="4437112"/>
            <a:ext cx="720080" cy="576064"/>
          </a:xfrm>
          <a:prstGeom prst="straightConnector1">
            <a:avLst/>
          </a:prstGeom>
          <a:ln>
            <a:solidFill>
              <a:schemeClr val="tx2">
                <a:lumMod val="75000"/>
                <a:alpha val="99000"/>
              </a:schemeClr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511457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4000" dirty="0" err="1" smtClean="0"/>
              <a:t>Zum</a:t>
            </a:r>
            <a:r>
              <a:rPr lang="hu-HU" sz="4000" dirty="0" smtClean="0"/>
              <a:t> Candida </a:t>
            </a:r>
            <a:r>
              <a:rPr lang="hu-HU" sz="4000" dirty="0" err="1" smtClean="0"/>
              <a:t>zugehörigen</a:t>
            </a:r>
            <a:r>
              <a:rPr lang="hu-HU" sz="4000" dirty="0" smtClean="0"/>
              <a:t> </a:t>
            </a:r>
            <a:r>
              <a:rPr lang="hu-HU" sz="4000" dirty="0" err="1" smtClean="0"/>
              <a:t>Lesionen</a:t>
            </a:r>
            <a:r>
              <a:rPr lang="hu-HU" sz="4000" dirty="0" smtClean="0"/>
              <a:t>(</a:t>
            </a:r>
            <a:r>
              <a:rPr lang="hu-HU" sz="4000" dirty="0" err="1" smtClean="0"/>
              <a:t>multifaktoriale</a:t>
            </a:r>
            <a:r>
              <a:rPr lang="hu-HU" sz="4000" dirty="0" smtClean="0"/>
              <a:t> </a:t>
            </a:r>
            <a:r>
              <a:rPr lang="hu-HU" sz="4000" dirty="0" err="1" smtClean="0"/>
              <a:t>Erkränkungen</a:t>
            </a:r>
            <a:r>
              <a:rPr lang="hu-HU" sz="4000" dirty="0" smtClean="0"/>
              <a:t>):</a:t>
            </a:r>
            <a:r>
              <a:rPr lang="hu-HU" b="1" i="1" dirty="0" smtClean="0"/>
              <a:t/>
            </a:r>
            <a:br>
              <a:rPr lang="hu-HU" b="1" i="1" dirty="0" smtClean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smtClean="0"/>
              <a:t>- </a:t>
            </a:r>
            <a:r>
              <a:rPr lang="hu-HU" dirty="0" err="1" smtClean="0"/>
              <a:t>Prothese</a:t>
            </a:r>
            <a:r>
              <a:rPr lang="hu-HU" dirty="0" smtClean="0"/>
              <a:t> </a:t>
            </a:r>
            <a:r>
              <a:rPr lang="hu-HU" dirty="0" err="1" smtClean="0"/>
              <a:t>stomatitis</a:t>
            </a: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- </a:t>
            </a:r>
            <a:r>
              <a:rPr lang="hu-HU" dirty="0" err="1" smtClean="0"/>
              <a:t>Angular</a:t>
            </a:r>
            <a:r>
              <a:rPr lang="hu-HU" dirty="0" smtClean="0"/>
              <a:t> </a:t>
            </a:r>
            <a:r>
              <a:rPr lang="hu-HU" dirty="0" err="1" smtClean="0"/>
              <a:t>cheilitis</a:t>
            </a: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-  </a:t>
            </a:r>
            <a:r>
              <a:rPr lang="hu-HU" dirty="0" err="1" smtClean="0"/>
              <a:t>Median</a:t>
            </a:r>
            <a:r>
              <a:rPr lang="hu-HU" dirty="0" smtClean="0"/>
              <a:t> </a:t>
            </a:r>
            <a:r>
              <a:rPr lang="hu-HU" dirty="0" err="1" smtClean="0"/>
              <a:t>rhomboid</a:t>
            </a:r>
            <a:r>
              <a:rPr lang="hu-HU" dirty="0" smtClean="0"/>
              <a:t> </a:t>
            </a:r>
            <a:r>
              <a:rPr lang="hu-HU" dirty="0" err="1" smtClean="0"/>
              <a:t>glossitis</a:t>
            </a: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-  </a:t>
            </a:r>
            <a:r>
              <a:rPr lang="hu-HU" dirty="0" err="1"/>
              <a:t>L</a:t>
            </a:r>
            <a:r>
              <a:rPr lang="hu-HU" dirty="0" err="1" smtClean="0"/>
              <a:t>inear</a:t>
            </a:r>
            <a:r>
              <a:rPr lang="hu-HU" dirty="0" smtClean="0"/>
              <a:t> </a:t>
            </a:r>
            <a:r>
              <a:rPr lang="hu-HU" dirty="0" err="1" smtClean="0"/>
              <a:t>gingival</a:t>
            </a:r>
            <a:r>
              <a:rPr lang="hu-HU" dirty="0" smtClean="0"/>
              <a:t> </a:t>
            </a:r>
            <a:r>
              <a:rPr lang="hu-HU" dirty="0" err="1" smtClean="0"/>
              <a:t>erythema</a:t>
            </a:r>
            <a:endParaRPr lang="hu-HU" sz="2800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7150965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143000"/>
          </a:xfrm>
        </p:spPr>
        <p:txBody>
          <a:bodyPr/>
          <a:lstStyle/>
          <a:p>
            <a:pPr algn="l"/>
            <a:r>
              <a:rPr lang="hu-HU" dirty="0" err="1" smtClean="0"/>
              <a:t>Prothese</a:t>
            </a:r>
            <a:r>
              <a:rPr lang="hu-HU" dirty="0" smtClean="0"/>
              <a:t> </a:t>
            </a:r>
            <a:r>
              <a:rPr lang="hu-HU" dirty="0" err="1" smtClean="0"/>
              <a:t>Stomatitis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r>
              <a:rPr lang="hu-HU" dirty="0" err="1" smtClean="0"/>
              <a:t>Patienten</a:t>
            </a:r>
            <a:r>
              <a:rPr lang="hu-HU" dirty="0" smtClean="0"/>
              <a:t> mit </a:t>
            </a:r>
            <a:r>
              <a:rPr lang="hu-HU" dirty="0" err="1" smtClean="0"/>
              <a:t>akrill</a:t>
            </a:r>
            <a:r>
              <a:rPr lang="hu-HU" dirty="0" smtClean="0"/>
              <a:t> </a:t>
            </a:r>
            <a:r>
              <a:rPr lang="hu-HU" dirty="0" err="1" smtClean="0"/>
              <a:t>Prothesen</a:t>
            </a:r>
            <a:endParaRPr lang="hu-HU" dirty="0" smtClean="0"/>
          </a:p>
          <a:p>
            <a:r>
              <a:rPr lang="hu-HU" dirty="0" err="1" smtClean="0"/>
              <a:t>Atrophia</a:t>
            </a:r>
            <a:r>
              <a:rPr lang="hu-HU" dirty="0" smtClean="0"/>
              <a:t> </a:t>
            </a:r>
            <a:r>
              <a:rPr lang="hu-HU" dirty="0" err="1" smtClean="0"/>
              <a:t>oder</a:t>
            </a:r>
            <a:r>
              <a:rPr lang="hu-HU" dirty="0" smtClean="0"/>
              <a:t> </a:t>
            </a:r>
            <a:r>
              <a:rPr lang="hu-HU" dirty="0" err="1" smtClean="0"/>
              <a:t>Hyperplasia</a:t>
            </a:r>
            <a:r>
              <a:rPr lang="hu-HU" dirty="0" smtClean="0"/>
              <a:t> von </a:t>
            </a:r>
            <a:r>
              <a:rPr lang="hu-HU" dirty="0" err="1" smtClean="0"/>
              <a:t>Schleimhaut</a:t>
            </a:r>
            <a:endParaRPr lang="hu-HU" dirty="0" smtClean="0"/>
          </a:p>
          <a:p>
            <a:r>
              <a:rPr lang="hu-HU" dirty="0" err="1" smtClean="0"/>
              <a:t>Oft</a:t>
            </a:r>
            <a:r>
              <a:rPr lang="hu-HU" dirty="0" smtClean="0"/>
              <a:t> </a:t>
            </a:r>
            <a:r>
              <a:rPr lang="hu-HU" dirty="0" err="1" smtClean="0"/>
              <a:t>symptomenlos</a:t>
            </a:r>
            <a:r>
              <a:rPr lang="hu-HU" dirty="0" smtClean="0"/>
              <a:t>, </a:t>
            </a:r>
            <a:r>
              <a:rPr lang="hu-HU" dirty="0" err="1" smtClean="0"/>
              <a:t>manchmal</a:t>
            </a:r>
            <a:r>
              <a:rPr lang="hu-HU" dirty="0" smtClean="0"/>
              <a:t> </a:t>
            </a:r>
            <a:r>
              <a:rPr lang="hu-HU" dirty="0" err="1" smtClean="0"/>
              <a:t>Unangenehmigkeiten</a:t>
            </a:r>
            <a:endParaRPr lang="hu-HU" dirty="0" smtClean="0"/>
          </a:p>
          <a:p>
            <a:r>
              <a:rPr lang="hu-HU" dirty="0" err="1" smtClean="0"/>
              <a:t>Oft</a:t>
            </a:r>
            <a:r>
              <a:rPr lang="hu-HU" dirty="0" smtClean="0"/>
              <a:t> mit </a:t>
            </a:r>
            <a:r>
              <a:rPr lang="hu-HU" dirty="0" err="1" smtClean="0"/>
              <a:t>Cheilitis</a:t>
            </a:r>
            <a:r>
              <a:rPr lang="hu-HU" dirty="0" smtClean="0"/>
              <a:t>, </a:t>
            </a:r>
            <a:r>
              <a:rPr lang="hu-HU" dirty="0" err="1" smtClean="0"/>
              <a:t>Angulus</a:t>
            </a:r>
            <a:r>
              <a:rPr lang="hu-HU" dirty="0" smtClean="0"/>
              <a:t> </a:t>
            </a:r>
            <a:r>
              <a:rPr lang="hu-HU" dirty="0" err="1" smtClean="0"/>
              <a:t>Oris</a:t>
            </a:r>
            <a:r>
              <a:rPr lang="hu-HU" dirty="0" smtClean="0"/>
              <a:t>, </a:t>
            </a:r>
            <a:r>
              <a:rPr lang="hu-HU" dirty="0" err="1" smtClean="0"/>
              <a:t>Glossitis</a:t>
            </a:r>
            <a:r>
              <a:rPr lang="hu-HU" dirty="0" smtClean="0"/>
              <a:t> (</a:t>
            </a:r>
            <a:r>
              <a:rPr lang="hu-HU" dirty="0" err="1" smtClean="0"/>
              <a:t>Hinbeerzuker</a:t>
            </a:r>
            <a:r>
              <a:rPr lang="hu-HU" dirty="0" smtClean="0"/>
              <a:t>)</a:t>
            </a:r>
          </a:p>
          <a:p>
            <a:r>
              <a:rPr lang="hu-HU" dirty="0" err="1" smtClean="0"/>
              <a:t>Nach</a:t>
            </a:r>
            <a:r>
              <a:rPr lang="hu-HU" dirty="0" smtClean="0"/>
              <a:t> </a:t>
            </a:r>
            <a:r>
              <a:rPr lang="hu-HU" dirty="0" err="1" smtClean="0"/>
              <a:t>einer</a:t>
            </a:r>
            <a:r>
              <a:rPr lang="hu-HU" dirty="0" smtClean="0"/>
              <a:t> </a:t>
            </a:r>
            <a:r>
              <a:rPr lang="hu-HU" dirty="0" err="1" smtClean="0"/>
              <a:t>Forschung</a:t>
            </a:r>
            <a:r>
              <a:rPr lang="hu-HU" dirty="0" smtClean="0"/>
              <a:t>: </a:t>
            </a:r>
            <a:r>
              <a:rPr lang="hu-HU" dirty="0" err="1" smtClean="0"/>
              <a:t>mehrer</a:t>
            </a:r>
            <a:r>
              <a:rPr lang="hu-HU" dirty="0" smtClean="0"/>
              <a:t> </a:t>
            </a:r>
            <a:r>
              <a:rPr lang="hu-HU" dirty="0" err="1" smtClean="0"/>
              <a:t>Hyphen</a:t>
            </a:r>
            <a:r>
              <a:rPr lang="hu-HU" dirty="0" smtClean="0"/>
              <a:t> </a:t>
            </a:r>
            <a:r>
              <a:rPr lang="hu-HU" dirty="0" err="1" smtClean="0"/>
              <a:t>sind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akril </a:t>
            </a:r>
            <a:r>
              <a:rPr lang="hu-HU" dirty="0" err="1" smtClean="0"/>
              <a:t>Oberfläche</a:t>
            </a:r>
            <a:r>
              <a:rPr lang="hu-HU" dirty="0" smtClean="0"/>
              <a:t> </a:t>
            </a:r>
            <a:r>
              <a:rPr lang="hu-HU" dirty="0" err="1" smtClean="0"/>
              <a:t>als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Schleimhaut</a:t>
            </a:r>
            <a:endParaRPr lang="hu-HU" dirty="0" smtClean="0"/>
          </a:p>
          <a:p>
            <a:r>
              <a:rPr lang="hu-HU" dirty="0" err="1" smtClean="0"/>
              <a:t>Bakterielle</a:t>
            </a:r>
            <a:r>
              <a:rPr lang="hu-HU" dirty="0" smtClean="0"/>
              <a:t> </a:t>
            </a:r>
            <a:r>
              <a:rPr lang="hu-HU" dirty="0" err="1" smtClean="0"/>
              <a:t>Überinfektion</a:t>
            </a:r>
            <a:r>
              <a:rPr lang="hu-HU" dirty="0" smtClean="0"/>
              <a:t> </a:t>
            </a:r>
            <a:r>
              <a:rPr lang="hu-HU" dirty="0" err="1" smtClean="0"/>
              <a:t>kann</a:t>
            </a:r>
            <a:r>
              <a:rPr lang="hu-HU" dirty="0" smtClean="0"/>
              <a:t> </a:t>
            </a:r>
            <a:r>
              <a:rPr lang="hu-HU" dirty="0" err="1" smtClean="0"/>
              <a:t>vorkommen</a:t>
            </a:r>
            <a:endParaRPr lang="hu-HU" dirty="0" smtClean="0"/>
          </a:p>
          <a:p>
            <a:pPr>
              <a:buNone/>
            </a:pPr>
            <a:endParaRPr lang="hu-HU" dirty="0"/>
          </a:p>
        </p:txBody>
      </p:sp>
      <p:pic>
        <p:nvPicPr>
          <p:cNvPr id="4" name="Picture 3" descr="C:\Users\Andi\Documents\Fogászat\Betegek\Candidiasis chronica\DSC_05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76672"/>
            <a:ext cx="2592288" cy="1735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34755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Prothese</a:t>
            </a:r>
            <a:r>
              <a:rPr lang="hu-HU" dirty="0" smtClean="0"/>
              <a:t> </a:t>
            </a:r>
            <a:r>
              <a:rPr lang="hu-HU" dirty="0" err="1" smtClean="0"/>
              <a:t>Stomatitis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800" dirty="0" err="1" smtClean="0"/>
              <a:t>Nach</a:t>
            </a:r>
            <a:r>
              <a:rPr lang="hu-HU" sz="2800" dirty="0" smtClean="0"/>
              <a:t> </a:t>
            </a:r>
            <a:r>
              <a:rPr lang="hu-HU" sz="2800" dirty="0" err="1" smtClean="0"/>
              <a:t>Entfernung</a:t>
            </a:r>
            <a:r>
              <a:rPr lang="hu-HU" sz="2800" dirty="0" smtClean="0"/>
              <a:t> von </a:t>
            </a:r>
            <a:r>
              <a:rPr lang="hu-HU" sz="2800" dirty="0" err="1" smtClean="0"/>
              <a:t>Prothese</a:t>
            </a:r>
            <a:r>
              <a:rPr lang="hu-HU" sz="2800" dirty="0" smtClean="0"/>
              <a:t>: </a:t>
            </a:r>
            <a:r>
              <a:rPr lang="hu-HU" sz="2800" dirty="0" err="1" smtClean="0"/>
              <a:t>gut</a:t>
            </a:r>
            <a:r>
              <a:rPr lang="hu-HU" sz="2800" dirty="0" smtClean="0"/>
              <a:t> </a:t>
            </a:r>
            <a:r>
              <a:rPr lang="hu-HU" sz="2800" dirty="0" err="1" smtClean="0"/>
              <a:t>sichtbare</a:t>
            </a:r>
            <a:r>
              <a:rPr lang="hu-HU" sz="2800" dirty="0"/>
              <a:t> </a:t>
            </a:r>
            <a:r>
              <a:rPr lang="hu-HU" sz="2800" dirty="0" err="1" smtClean="0"/>
              <a:t>erythematose</a:t>
            </a:r>
            <a:r>
              <a:rPr lang="hu-HU" sz="2800" dirty="0" smtClean="0"/>
              <a:t> </a:t>
            </a:r>
            <a:r>
              <a:rPr lang="hu-HU" sz="2800" dirty="0" err="1" smtClean="0"/>
              <a:t>Abdruck</a:t>
            </a:r>
            <a:r>
              <a:rPr lang="hu-HU" sz="2800" dirty="0" smtClean="0"/>
              <a:t> </a:t>
            </a:r>
            <a:r>
              <a:rPr lang="hu-HU" sz="2800" dirty="0" err="1" smtClean="0"/>
              <a:t>davon</a:t>
            </a:r>
            <a:endParaRPr lang="hu-HU" sz="2800" dirty="0" smtClean="0"/>
          </a:p>
          <a:p>
            <a:r>
              <a:rPr lang="hu-HU" sz="2800" dirty="0" err="1" smtClean="0"/>
              <a:t>Häufiger</a:t>
            </a:r>
            <a:r>
              <a:rPr lang="hu-HU" sz="2800" dirty="0" smtClean="0"/>
              <a:t> </a:t>
            </a:r>
            <a:r>
              <a:rPr lang="hu-HU" sz="2800" dirty="0" err="1" smtClean="0"/>
              <a:t>bei</a:t>
            </a:r>
            <a:r>
              <a:rPr lang="hu-HU" sz="2800" dirty="0" smtClean="0"/>
              <a:t> </a:t>
            </a:r>
            <a:r>
              <a:rPr lang="hu-HU" sz="2800" dirty="0" err="1" smtClean="0"/>
              <a:t>Frauen</a:t>
            </a:r>
            <a:endParaRPr lang="hu-HU" sz="2800" dirty="0" smtClean="0"/>
          </a:p>
          <a:p>
            <a:r>
              <a:rPr lang="hu-HU" sz="2800" dirty="0" err="1" smtClean="0"/>
              <a:t>Palatum</a:t>
            </a:r>
            <a:r>
              <a:rPr lang="hu-HU" sz="2800" dirty="0" smtClean="0"/>
              <a:t>: </a:t>
            </a:r>
            <a:r>
              <a:rPr lang="hu-HU" sz="2800" dirty="0" err="1" smtClean="0"/>
              <a:t>öfter</a:t>
            </a:r>
            <a:r>
              <a:rPr lang="hu-HU" sz="2800" dirty="0" smtClean="0"/>
              <a:t> </a:t>
            </a:r>
            <a:r>
              <a:rPr lang="hu-HU" sz="2800" dirty="0" err="1" smtClean="0"/>
              <a:t>papillomatosus</a:t>
            </a:r>
            <a:r>
              <a:rPr lang="hu-HU" sz="2800" dirty="0" smtClean="0"/>
              <a:t> </a:t>
            </a:r>
            <a:r>
              <a:rPr lang="hu-HU" sz="2800" dirty="0" err="1" smtClean="0"/>
              <a:t>form</a:t>
            </a:r>
            <a:endParaRPr lang="hu-HU" sz="2800" dirty="0" smtClean="0"/>
          </a:p>
          <a:p>
            <a:r>
              <a:rPr lang="hu-HU" sz="2800" dirty="0" err="1" smtClean="0"/>
              <a:t>Sehr</a:t>
            </a:r>
            <a:r>
              <a:rPr lang="hu-HU" sz="2800" dirty="0" smtClean="0"/>
              <a:t> </a:t>
            </a:r>
            <a:r>
              <a:rPr lang="hu-HU" sz="2800" dirty="0" err="1" smtClean="0"/>
              <a:t>häufig</a:t>
            </a:r>
            <a:r>
              <a:rPr lang="hu-HU" sz="2800" dirty="0" smtClean="0"/>
              <a:t> </a:t>
            </a:r>
            <a:r>
              <a:rPr lang="hu-HU" sz="2800" dirty="0" err="1" smtClean="0"/>
              <a:t>bei</a:t>
            </a:r>
            <a:r>
              <a:rPr lang="hu-HU" sz="2800" dirty="0" smtClean="0"/>
              <a:t> </a:t>
            </a:r>
            <a:r>
              <a:rPr lang="hu-HU" sz="2800" dirty="0" err="1" smtClean="0"/>
              <a:t>Patienten</a:t>
            </a:r>
            <a:r>
              <a:rPr lang="hu-HU" sz="2800" dirty="0" smtClean="0"/>
              <a:t> mit </a:t>
            </a:r>
            <a:r>
              <a:rPr lang="hu-HU" sz="2800" dirty="0" err="1" smtClean="0"/>
              <a:t>Prothese</a:t>
            </a:r>
            <a:r>
              <a:rPr lang="hu-HU" sz="2800" dirty="0" smtClean="0"/>
              <a:t>!!!</a:t>
            </a:r>
          </a:p>
          <a:p>
            <a:r>
              <a:rPr lang="hu-HU" sz="2800" dirty="0" smtClean="0"/>
              <a:t>80-90% Candida </a:t>
            </a:r>
            <a:r>
              <a:rPr lang="hu-HU" sz="2800" dirty="0" err="1" smtClean="0"/>
              <a:t>albicans</a:t>
            </a:r>
            <a:r>
              <a:rPr lang="hu-HU" sz="2800" dirty="0" smtClean="0"/>
              <a:t>!</a:t>
            </a:r>
            <a:endParaRPr lang="hu-HU" sz="2800" dirty="0"/>
          </a:p>
        </p:txBody>
      </p:sp>
      <p:pic>
        <p:nvPicPr>
          <p:cNvPr id="4" name="Picture 2" descr="http://www.exodontia.info/sitebuilder/images/denture_stomatitis_2-535x36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697760"/>
            <a:ext cx="3558173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o.quizlet.com/52FL6CJgkb9rOVFFBM.s4w_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725144"/>
            <a:ext cx="2286000" cy="178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Andi\Downloads\photo (6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509120"/>
            <a:ext cx="2632067" cy="197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342750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Angular</a:t>
            </a:r>
            <a:r>
              <a:rPr lang="hu-HU" dirty="0" smtClean="0"/>
              <a:t> </a:t>
            </a:r>
            <a:r>
              <a:rPr lang="hu-HU" dirty="0" err="1" smtClean="0"/>
              <a:t>Cheilitis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Erythematosus</a:t>
            </a:r>
            <a:r>
              <a:rPr lang="hu-HU" dirty="0" smtClean="0"/>
              <a:t> </a:t>
            </a:r>
            <a:r>
              <a:rPr lang="hu-HU" dirty="0" err="1" smtClean="0"/>
              <a:t>Entzündung</a:t>
            </a:r>
            <a:r>
              <a:rPr lang="hu-HU" dirty="0" smtClean="0"/>
              <a:t> </a:t>
            </a:r>
            <a:r>
              <a:rPr lang="hu-HU" dirty="0" err="1" smtClean="0"/>
              <a:t>vom</a:t>
            </a:r>
            <a:r>
              <a:rPr lang="hu-HU" dirty="0" smtClean="0"/>
              <a:t> </a:t>
            </a:r>
            <a:r>
              <a:rPr lang="hu-HU" dirty="0" err="1" smtClean="0"/>
              <a:t>Mund</a:t>
            </a:r>
            <a:r>
              <a:rPr lang="hu-HU" dirty="0" smtClean="0"/>
              <a:t>, mit </a:t>
            </a:r>
            <a:r>
              <a:rPr lang="hu-HU" dirty="0" err="1" smtClean="0"/>
              <a:t>Fissuren</a:t>
            </a:r>
            <a:r>
              <a:rPr lang="hu-HU" dirty="0" smtClean="0"/>
              <a:t>, </a:t>
            </a:r>
            <a:r>
              <a:rPr lang="hu-HU" dirty="0" err="1" smtClean="0"/>
              <a:t>wo</a:t>
            </a:r>
            <a:r>
              <a:rPr lang="hu-HU" dirty="0" smtClean="0"/>
              <a:t> die Libben treffen (</a:t>
            </a:r>
            <a:r>
              <a:rPr lang="hu-HU" dirty="0" err="1" smtClean="0"/>
              <a:t>Angulus</a:t>
            </a:r>
            <a:r>
              <a:rPr lang="hu-HU" dirty="0" smtClean="0"/>
              <a:t> </a:t>
            </a:r>
            <a:r>
              <a:rPr lang="hu-HU" dirty="0" err="1" smtClean="0"/>
              <a:t>oris</a:t>
            </a:r>
            <a:r>
              <a:rPr lang="hu-HU" dirty="0" smtClean="0"/>
              <a:t>)</a:t>
            </a:r>
          </a:p>
          <a:p>
            <a:r>
              <a:rPr lang="hu-HU" dirty="0" err="1" smtClean="0"/>
              <a:t>Bakterielle</a:t>
            </a:r>
            <a:r>
              <a:rPr lang="hu-HU" dirty="0" smtClean="0"/>
              <a:t> </a:t>
            </a:r>
            <a:r>
              <a:rPr lang="hu-HU" dirty="0" err="1" smtClean="0"/>
              <a:t>Überinfektion</a:t>
            </a:r>
            <a:r>
              <a:rPr lang="hu-HU" dirty="0" smtClean="0"/>
              <a:t> </a:t>
            </a:r>
            <a:r>
              <a:rPr lang="hu-HU" dirty="0" err="1" smtClean="0"/>
              <a:t>ist</a:t>
            </a:r>
            <a:r>
              <a:rPr lang="hu-HU" dirty="0" smtClean="0"/>
              <a:t> </a:t>
            </a:r>
            <a:r>
              <a:rPr lang="hu-HU" dirty="0" err="1" smtClean="0"/>
              <a:t>häufig</a:t>
            </a:r>
            <a:r>
              <a:rPr lang="hu-HU" dirty="0" smtClean="0"/>
              <a:t> (</a:t>
            </a:r>
            <a:r>
              <a:rPr lang="hu-HU" dirty="0" err="1" smtClean="0"/>
              <a:t>Staphylococcus</a:t>
            </a:r>
            <a:r>
              <a:rPr lang="hu-HU" dirty="0" smtClean="0"/>
              <a:t> </a:t>
            </a:r>
            <a:r>
              <a:rPr lang="hu-HU" dirty="0" err="1" smtClean="0"/>
              <a:t>aureus</a:t>
            </a:r>
            <a:r>
              <a:rPr lang="hu-HU" dirty="0" smtClean="0"/>
              <a:t>)</a:t>
            </a:r>
          </a:p>
          <a:p>
            <a:r>
              <a:rPr lang="hu-HU" dirty="0" err="1" smtClean="0"/>
              <a:t>Predisponiert</a:t>
            </a:r>
            <a:r>
              <a:rPr lang="hu-HU" dirty="0" smtClean="0"/>
              <a:t>: </a:t>
            </a:r>
            <a:r>
              <a:rPr lang="hu-HU" dirty="0" err="1" smtClean="0"/>
              <a:t>Eisenmangel</a:t>
            </a:r>
            <a:r>
              <a:rPr lang="hu-HU" dirty="0" smtClean="0"/>
              <a:t> </a:t>
            </a:r>
            <a:r>
              <a:rPr lang="hu-HU" dirty="0" err="1" smtClean="0"/>
              <a:t>Anaemia</a:t>
            </a:r>
            <a:r>
              <a:rPr lang="hu-HU" dirty="0" smtClean="0"/>
              <a:t>, </a:t>
            </a:r>
            <a:r>
              <a:rPr lang="hu-HU" dirty="0" err="1" smtClean="0"/>
              <a:t>Vitaminmangel</a:t>
            </a:r>
            <a:endParaRPr lang="hu-HU" dirty="0" smtClean="0"/>
          </a:p>
          <a:p>
            <a:r>
              <a:rPr lang="hu-HU" dirty="0" smtClean="0"/>
              <a:t>Von </a:t>
            </a:r>
            <a:r>
              <a:rPr lang="hu-HU" dirty="0" err="1" smtClean="0"/>
              <a:t>Mund</a:t>
            </a:r>
            <a:r>
              <a:rPr lang="hu-HU" dirty="0" smtClean="0"/>
              <a:t> </a:t>
            </a:r>
            <a:r>
              <a:rPr lang="hu-HU" dirty="0" err="1" smtClean="0"/>
              <a:t>tröpfelte</a:t>
            </a:r>
            <a:r>
              <a:rPr lang="hu-HU" dirty="0" smtClean="0"/>
              <a:t> </a:t>
            </a:r>
            <a:r>
              <a:rPr lang="hu-HU" dirty="0" err="1" smtClean="0"/>
              <a:t>Speichel</a:t>
            </a:r>
            <a:r>
              <a:rPr lang="hu-HU" dirty="0" smtClean="0"/>
              <a:t> halt </a:t>
            </a:r>
            <a:r>
              <a:rPr lang="hu-HU" dirty="0" err="1" smtClean="0"/>
              <a:t>das</a:t>
            </a:r>
            <a:r>
              <a:rPr lang="hu-HU" dirty="0" smtClean="0"/>
              <a:t> </a:t>
            </a:r>
            <a:r>
              <a:rPr lang="hu-HU" dirty="0" err="1" smtClean="0"/>
              <a:t>Infektion</a:t>
            </a:r>
            <a:endParaRPr lang="hu-HU" dirty="0" smtClean="0"/>
          </a:p>
          <a:p>
            <a:pPr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9787923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Glossitis</a:t>
            </a:r>
            <a:r>
              <a:rPr lang="hu-HU" dirty="0" smtClean="0"/>
              <a:t> </a:t>
            </a:r>
            <a:r>
              <a:rPr lang="hu-HU" dirty="0" err="1" smtClean="0"/>
              <a:t>mediana</a:t>
            </a:r>
            <a:r>
              <a:rPr lang="hu-HU" dirty="0" smtClean="0"/>
              <a:t> </a:t>
            </a:r>
            <a:r>
              <a:rPr lang="hu-HU" dirty="0" err="1" smtClean="0"/>
              <a:t>rhombica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Chronische</a:t>
            </a:r>
            <a:r>
              <a:rPr lang="hu-HU" dirty="0" smtClean="0"/>
              <a:t> </a:t>
            </a:r>
            <a:r>
              <a:rPr lang="hu-HU" dirty="0" err="1" smtClean="0"/>
              <a:t>Entzündung</a:t>
            </a:r>
            <a:r>
              <a:rPr lang="hu-HU" dirty="0" smtClean="0"/>
              <a:t> mit </a:t>
            </a:r>
            <a:r>
              <a:rPr lang="hu-HU" dirty="0" err="1" smtClean="0"/>
              <a:t>Atrohia</a:t>
            </a:r>
            <a:r>
              <a:rPr lang="hu-HU" dirty="0" smtClean="0"/>
              <a:t> von </a:t>
            </a:r>
            <a:r>
              <a:rPr lang="hu-HU" dirty="0" err="1" smtClean="0"/>
              <a:t>Palpillen</a:t>
            </a:r>
            <a:r>
              <a:rPr lang="hu-HU" dirty="0" smtClean="0"/>
              <a:t> </a:t>
            </a:r>
            <a:r>
              <a:rPr lang="hu-HU" dirty="0" err="1" smtClean="0"/>
              <a:t>oder</a:t>
            </a:r>
            <a:r>
              <a:rPr lang="hu-HU" dirty="0" smtClean="0"/>
              <a:t> </a:t>
            </a:r>
            <a:r>
              <a:rPr lang="hu-HU" dirty="0" err="1" smtClean="0"/>
              <a:t>Hyperplasia</a:t>
            </a:r>
            <a:r>
              <a:rPr lang="hu-HU" dirty="0" smtClean="0"/>
              <a:t> </a:t>
            </a:r>
            <a:r>
              <a:rPr lang="hu-HU" dirty="0" err="1" smtClean="0"/>
              <a:t>von</a:t>
            </a:r>
            <a:r>
              <a:rPr lang="hu-HU" dirty="0" smtClean="0"/>
              <a:t> </a:t>
            </a:r>
            <a:r>
              <a:rPr lang="hu-HU" dirty="0" err="1" smtClean="0"/>
              <a:t>Zunge</a:t>
            </a:r>
            <a:endParaRPr lang="hu-HU" dirty="0" smtClean="0"/>
          </a:p>
          <a:p>
            <a:r>
              <a:rPr lang="hu-HU" dirty="0" err="1" smtClean="0"/>
              <a:t>Multifaktorial</a:t>
            </a:r>
            <a:r>
              <a:rPr lang="hu-HU" dirty="0" smtClean="0"/>
              <a:t>, </a:t>
            </a:r>
            <a:r>
              <a:rPr lang="hu-HU" dirty="0" err="1" smtClean="0"/>
              <a:t>aber</a:t>
            </a:r>
            <a:r>
              <a:rPr lang="hu-HU" dirty="0" smtClean="0"/>
              <a:t> </a:t>
            </a:r>
            <a:r>
              <a:rPr lang="hu-HU" dirty="0" err="1" smtClean="0"/>
              <a:t>antifungal</a:t>
            </a:r>
            <a:r>
              <a:rPr lang="hu-HU" dirty="0" smtClean="0"/>
              <a:t> </a:t>
            </a:r>
            <a:r>
              <a:rPr lang="hu-HU" dirty="0" err="1" smtClean="0"/>
              <a:t>Behandlung</a:t>
            </a:r>
            <a:r>
              <a:rPr lang="hu-HU" dirty="0" smtClean="0"/>
              <a:t> </a:t>
            </a:r>
            <a:r>
              <a:rPr lang="hu-HU" dirty="0" err="1" smtClean="0"/>
              <a:t>hilft</a:t>
            </a:r>
            <a:endParaRPr lang="hu-HU" dirty="0"/>
          </a:p>
        </p:txBody>
      </p:sp>
      <p:pic>
        <p:nvPicPr>
          <p:cNvPr id="4" name="Picture 2" descr="http://classconnection.s3.amazonaws.com/876/flashcards/1116876/jpg/cardimage_3965552_013496648742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645024"/>
            <a:ext cx="3434740" cy="2363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112430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Linear</a:t>
            </a:r>
            <a:r>
              <a:rPr lang="hu-HU" dirty="0" smtClean="0"/>
              <a:t> </a:t>
            </a:r>
            <a:r>
              <a:rPr lang="hu-HU" dirty="0" err="1" smtClean="0"/>
              <a:t>gingival</a:t>
            </a:r>
            <a:r>
              <a:rPr lang="hu-HU" dirty="0" smtClean="0"/>
              <a:t> </a:t>
            </a:r>
            <a:r>
              <a:rPr lang="hu-HU" dirty="0" err="1" smtClean="0"/>
              <a:t>Erythema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Erste </a:t>
            </a:r>
            <a:r>
              <a:rPr lang="hu-HU" dirty="0" err="1" smtClean="0"/>
              <a:t>mal</a:t>
            </a:r>
            <a:r>
              <a:rPr lang="hu-HU" dirty="0" smtClean="0"/>
              <a:t> </a:t>
            </a:r>
            <a:r>
              <a:rPr lang="hu-HU" dirty="0" err="1" smtClean="0"/>
              <a:t>Bei</a:t>
            </a:r>
            <a:r>
              <a:rPr lang="hu-HU" dirty="0" smtClean="0"/>
              <a:t> HIV- </a:t>
            </a:r>
            <a:r>
              <a:rPr lang="hu-HU" dirty="0" err="1" smtClean="0"/>
              <a:t>Patienten</a:t>
            </a:r>
            <a:r>
              <a:rPr lang="hu-HU" dirty="0" smtClean="0"/>
              <a:t> </a:t>
            </a:r>
            <a:r>
              <a:rPr lang="hu-HU" dirty="0" err="1" smtClean="0"/>
              <a:t>geschrieben</a:t>
            </a:r>
            <a:endParaRPr lang="hu-HU" dirty="0" smtClean="0"/>
          </a:p>
          <a:p>
            <a:r>
              <a:rPr lang="hu-HU" dirty="0" err="1" smtClean="0"/>
              <a:t>Dental</a:t>
            </a:r>
            <a:r>
              <a:rPr lang="hu-HU" dirty="0" smtClean="0"/>
              <a:t> </a:t>
            </a:r>
            <a:r>
              <a:rPr lang="hu-HU" dirty="0" err="1" smtClean="0"/>
              <a:t>Plaque</a:t>
            </a:r>
            <a:r>
              <a:rPr lang="hu-HU" dirty="0" smtClean="0"/>
              <a:t> </a:t>
            </a:r>
            <a:r>
              <a:rPr lang="hu-HU" dirty="0" err="1" smtClean="0"/>
              <a:t>spielt</a:t>
            </a:r>
            <a:r>
              <a:rPr lang="hu-HU" dirty="0" smtClean="0"/>
              <a:t> </a:t>
            </a:r>
            <a:r>
              <a:rPr lang="hu-HU" dirty="0" err="1" smtClean="0"/>
              <a:t>keine</a:t>
            </a:r>
            <a:r>
              <a:rPr lang="hu-HU" dirty="0" smtClean="0"/>
              <a:t> </a:t>
            </a:r>
            <a:r>
              <a:rPr lang="hu-HU" dirty="0" err="1" smtClean="0"/>
              <a:t>Rolle</a:t>
            </a:r>
            <a:r>
              <a:rPr lang="hu-HU" dirty="0" smtClean="0"/>
              <a:t>, </a:t>
            </a:r>
            <a:r>
              <a:rPr lang="hu-HU" dirty="0" err="1" smtClean="0"/>
              <a:t>ohne</a:t>
            </a:r>
            <a:r>
              <a:rPr lang="hu-HU" dirty="0" smtClean="0"/>
              <a:t> </a:t>
            </a:r>
            <a:r>
              <a:rPr lang="hu-HU" dirty="0" err="1" smtClean="0"/>
              <a:t>Taschen</a:t>
            </a:r>
            <a:endParaRPr lang="hu-HU" dirty="0" smtClean="0"/>
          </a:p>
          <a:p>
            <a:r>
              <a:rPr lang="hu-HU" dirty="0" smtClean="0"/>
              <a:t>2mm </a:t>
            </a:r>
            <a:r>
              <a:rPr lang="hu-HU" dirty="0" err="1" smtClean="0"/>
              <a:t>entzündete</a:t>
            </a:r>
            <a:r>
              <a:rPr lang="hu-HU" dirty="0" smtClean="0"/>
              <a:t> </a:t>
            </a:r>
            <a:r>
              <a:rPr lang="hu-HU" dirty="0" err="1" smtClean="0"/>
              <a:t>Bordür</a:t>
            </a:r>
            <a:r>
              <a:rPr lang="hu-HU" dirty="0" smtClean="0"/>
              <a:t> am </a:t>
            </a:r>
            <a:r>
              <a:rPr lang="hu-HU" dirty="0" err="1" smtClean="0"/>
              <a:t>marginalen</a:t>
            </a:r>
            <a:r>
              <a:rPr lang="hu-HU" dirty="0" smtClean="0"/>
              <a:t> </a:t>
            </a:r>
            <a:r>
              <a:rPr lang="hu-HU" dirty="0" err="1" smtClean="0"/>
              <a:t>Gingiva</a:t>
            </a:r>
            <a:endParaRPr lang="hu-HU" dirty="0" smtClean="0"/>
          </a:p>
          <a:p>
            <a:r>
              <a:rPr lang="hu-HU" dirty="0" smtClean="0"/>
              <a:t>Von </a:t>
            </a:r>
            <a:r>
              <a:rPr lang="hu-HU" dirty="0" err="1" smtClean="0"/>
              <a:t>ein</a:t>
            </a:r>
            <a:r>
              <a:rPr lang="hu-HU" dirty="0" smtClean="0"/>
              <a:t> </a:t>
            </a:r>
            <a:r>
              <a:rPr lang="hu-HU" dirty="0" err="1" smtClean="0"/>
              <a:t>paar</a:t>
            </a:r>
            <a:r>
              <a:rPr lang="hu-HU" dirty="0" smtClean="0"/>
              <a:t> </a:t>
            </a:r>
            <a:r>
              <a:rPr lang="hu-HU" dirty="0" err="1" smtClean="0"/>
              <a:t>Zähne</a:t>
            </a:r>
            <a:r>
              <a:rPr lang="hu-HU" dirty="0" smtClean="0"/>
              <a:t> </a:t>
            </a:r>
            <a:r>
              <a:rPr lang="hu-HU" dirty="0" err="1" smtClean="0"/>
              <a:t>bis</a:t>
            </a:r>
            <a:r>
              <a:rPr lang="hu-HU" dirty="0" smtClean="0"/>
              <a:t> </a:t>
            </a:r>
            <a:r>
              <a:rPr lang="hu-HU" dirty="0" err="1" smtClean="0"/>
              <a:t>alle</a:t>
            </a:r>
            <a:r>
              <a:rPr lang="hu-HU" dirty="0" smtClean="0"/>
              <a:t> </a:t>
            </a:r>
            <a:r>
              <a:rPr lang="hu-HU" dirty="0" err="1" smtClean="0"/>
              <a:t>Zähne</a:t>
            </a:r>
            <a:endParaRPr lang="hu-HU" dirty="0" smtClean="0"/>
          </a:p>
          <a:p>
            <a:r>
              <a:rPr lang="hu-HU" dirty="0" err="1" smtClean="0"/>
              <a:t>Gemischte</a:t>
            </a:r>
            <a:r>
              <a:rPr lang="hu-HU" dirty="0" smtClean="0"/>
              <a:t> </a:t>
            </a:r>
            <a:r>
              <a:rPr lang="hu-HU" dirty="0" err="1" smtClean="0"/>
              <a:t>Infektion-</a:t>
            </a:r>
            <a:r>
              <a:rPr lang="hu-HU" dirty="0" smtClean="0"/>
              <a:t> Candida und Bakterien</a:t>
            </a:r>
          </a:p>
          <a:p>
            <a:r>
              <a:rPr lang="hu-HU" dirty="0" smtClean="0"/>
              <a:t>Candida </a:t>
            </a:r>
            <a:r>
              <a:rPr lang="hu-HU" dirty="0" err="1" smtClean="0"/>
              <a:t>dubliniensis</a:t>
            </a:r>
            <a:r>
              <a:rPr lang="hu-HU" dirty="0" smtClean="0"/>
              <a:t> </a:t>
            </a:r>
            <a:r>
              <a:rPr lang="hu-HU" dirty="0" err="1" smtClean="0"/>
              <a:t>war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mehreren</a:t>
            </a:r>
            <a:r>
              <a:rPr lang="hu-HU" dirty="0" smtClean="0"/>
              <a:t> </a:t>
            </a:r>
            <a:r>
              <a:rPr lang="hu-HU" dirty="0" err="1" smtClean="0"/>
              <a:t>Fällen</a:t>
            </a:r>
            <a:r>
              <a:rPr lang="hu-HU" dirty="0" smtClean="0"/>
              <a:t> </a:t>
            </a:r>
            <a:r>
              <a:rPr lang="hu-HU" dirty="0" err="1" smtClean="0"/>
              <a:t>isoliert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7000744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Linear</a:t>
            </a:r>
            <a:r>
              <a:rPr lang="hu-HU" dirty="0" smtClean="0"/>
              <a:t> </a:t>
            </a:r>
            <a:r>
              <a:rPr lang="hu-HU" dirty="0" err="1" smtClean="0"/>
              <a:t>gingival</a:t>
            </a:r>
            <a:r>
              <a:rPr lang="hu-HU" dirty="0" smtClean="0"/>
              <a:t> </a:t>
            </a:r>
            <a:r>
              <a:rPr lang="hu-HU" dirty="0" err="1" smtClean="0"/>
              <a:t>Erythema</a:t>
            </a:r>
            <a:endParaRPr lang="hu-HU" dirty="0"/>
          </a:p>
        </p:txBody>
      </p:sp>
      <p:pic>
        <p:nvPicPr>
          <p:cNvPr id="4" name="Picture 2" descr="C:\Users\Andi\Downloads\photo (10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0" y="2339181"/>
            <a:ext cx="4064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128691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smtClean="0"/>
              <a:t>Gingivostomatitis Ulcerosa</a:t>
            </a:r>
          </a:p>
        </p:txBody>
      </p:sp>
      <p:sp>
        <p:nvSpPr>
          <p:cNvPr id="38915" name="Tartalom helye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eaLnBrk="1" hangingPunct="1"/>
            <a:r>
              <a:rPr lang="hu-HU" altLang="hu-HU" smtClean="0"/>
              <a:t>Akut Entzündung von Gingiva: ulcerativ, tut sehr Weh, </a:t>
            </a:r>
          </a:p>
          <a:p>
            <a:pPr eaLnBrk="1" hangingPunct="1"/>
            <a:r>
              <a:rPr lang="hu-HU" altLang="hu-HU" smtClean="0"/>
              <a:t>Symptomen: Halitose, schlimme Mundhygiene, gelbe Grenze von Marginal-parodontium</a:t>
            </a:r>
          </a:p>
          <a:p>
            <a:pPr eaLnBrk="1" hangingPunct="1"/>
            <a:r>
              <a:rPr lang="hu-HU" altLang="hu-HU" smtClean="0"/>
              <a:t>Th: lokal Dezinfektion, systematisch Antibiotikum Therapie (Amoxicillin+Metronidazol)</a:t>
            </a:r>
          </a:p>
          <a:p>
            <a:pPr eaLnBrk="1" hangingPunct="1"/>
            <a:r>
              <a:rPr lang="hu-HU" altLang="hu-HU" smtClean="0"/>
              <a:t>Ohne Behandlung: bleibende Parodontal-Lesionen</a:t>
            </a:r>
          </a:p>
          <a:p>
            <a:pPr eaLnBrk="1" hangingPunct="1"/>
            <a:r>
              <a:rPr lang="hu-HU" altLang="hu-HU" smtClean="0"/>
              <a:t>Gemischte Infektion </a:t>
            </a:r>
          </a:p>
        </p:txBody>
      </p:sp>
    </p:spTree>
    <p:extLst>
      <p:ext uri="{BB962C8B-B14F-4D97-AF65-F5344CB8AC3E}">
        <p14:creationId xmlns:p14="http://schemas.microsoft.com/office/powerpoint/2010/main" val="3834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err="1" smtClean="0"/>
              <a:t>Chronische</a:t>
            </a:r>
            <a:r>
              <a:rPr lang="hu-HU" dirty="0" smtClean="0"/>
              <a:t> </a:t>
            </a:r>
            <a:r>
              <a:rPr lang="hu-HU" dirty="0" err="1" smtClean="0"/>
              <a:t>mucocutan</a:t>
            </a:r>
            <a:r>
              <a:rPr lang="hu-HU" dirty="0" smtClean="0"/>
              <a:t> Candida </a:t>
            </a:r>
            <a:r>
              <a:rPr lang="hu-HU" dirty="0" err="1" smtClean="0"/>
              <a:t>Infektion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err="1" smtClean="0"/>
              <a:t>Immundeprimierte</a:t>
            </a:r>
            <a:r>
              <a:rPr lang="hu-HU" dirty="0" smtClean="0"/>
              <a:t>  </a:t>
            </a:r>
            <a:r>
              <a:rPr lang="hu-HU" dirty="0" err="1" smtClean="0"/>
              <a:t>Patienten</a:t>
            </a:r>
            <a:endParaRPr lang="hu-HU" dirty="0" smtClean="0"/>
          </a:p>
          <a:p>
            <a:r>
              <a:rPr lang="hu-HU" dirty="0" err="1" smtClean="0"/>
              <a:t>Persistant</a:t>
            </a:r>
            <a:r>
              <a:rPr lang="hu-HU" dirty="0" smtClean="0"/>
              <a:t> </a:t>
            </a:r>
            <a:r>
              <a:rPr lang="hu-HU" dirty="0" err="1" smtClean="0"/>
              <a:t>mucocutan</a:t>
            </a:r>
            <a:r>
              <a:rPr lang="hu-HU" dirty="0" smtClean="0"/>
              <a:t> </a:t>
            </a:r>
            <a:r>
              <a:rPr lang="hu-HU" dirty="0" err="1" smtClean="0"/>
              <a:t>Infektion</a:t>
            </a:r>
            <a:r>
              <a:rPr lang="hu-HU" dirty="0" smtClean="0"/>
              <a:t>, </a:t>
            </a:r>
            <a:r>
              <a:rPr lang="hu-HU" dirty="0" err="1" smtClean="0"/>
              <a:t>reagiert</a:t>
            </a:r>
            <a:r>
              <a:rPr lang="hu-HU" dirty="0" smtClean="0"/>
              <a:t> </a:t>
            </a:r>
            <a:r>
              <a:rPr lang="hu-HU" dirty="0" err="1" smtClean="0"/>
              <a:t>nicht</a:t>
            </a:r>
            <a:r>
              <a:rPr lang="hu-HU" dirty="0" smtClean="0"/>
              <a:t> </a:t>
            </a:r>
            <a:r>
              <a:rPr lang="hu-HU" dirty="0" err="1" smtClean="0"/>
              <a:t>auf</a:t>
            </a:r>
            <a:r>
              <a:rPr lang="hu-HU" dirty="0" smtClean="0"/>
              <a:t> </a:t>
            </a:r>
            <a:r>
              <a:rPr lang="hu-HU" dirty="0" err="1" smtClean="0"/>
              <a:t>lokal</a:t>
            </a:r>
            <a:r>
              <a:rPr lang="hu-HU" dirty="0" smtClean="0"/>
              <a:t> </a:t>
            </a:r>
            <a:r>
              <a:rPr lang="hu-HU" dirty="0" err="1" smtClean="0"/>
              <a:t>antifungal</a:t>
            </a:r>
            <a:r>
              <a:rPr lang="hu-HU" dirty="0" smtClean="0"/>
              <a:t> </a:t>
            </a:r>
            <a:r>
              <a:rPr lang="hu-HU" dirty="0" err="1" smtClean="0"/>
              <a:t>Therapie</a:t>
            </a:r>
            <a:endParaRPr lang="hu-HU" dirty="0" smtClean="0"/>
          </a:p>
          <a:p>
            <a:r>
              <a:rPr lang="hu-HU" dirty="0" err="1" smtClean="0"/>
              <a:t>Systematische</a:t>
            </a:r>
            <a:r>
              <a:rPr lang="hu-HU" dirty="0" smtClean="0"/>
              <a:t> </a:t>
            </a:r>
            <a:r>
              <a:rPr lang="hu-HU" dirty="0" err="1" smtClean="0"/>
              <a:t>Azol</a:t>
            </a:r>
            <a:r>
              <a:rPr lang="hu-HU" dirty="0" smtClean="0"/>
              <a:t> </a:t>
            </a:r>
            <a:r>
              <a:rPr lang="hu-HU" dirty="0" err="1" smtClean="0"/>
              <a:t>Therapie</a:t>
            </a:r>
            <a:r>
              <a:rPr lang="hu-HU" dirty="0" smtClean="0"/>
              <a:t> </a:t>
            </a:r>
            <a:r>
              <a:rPr lang="hu-HU" dirty="0" err="1" smtClean="0"/>
              <a:t>nötig</a:t>
            </a:r>
            <a:r>
              <a:rPr lang="hu-HU" dirty="0" smtClean="0"/>
              <a:t>! </a:t>
            </a:r>
          </a:p>
        </p:txBody>
      </p:sp>
      <p:pic>
        <p:nvPicPr>
          <p:cNvPr id="4" name="Picture 2" descr="C:\Users\Andi\Downloads\photo (1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933056"/>
            <a:ext cx="3487936" cy="2615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46186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err="1" smtClean="0"/>
              <a:t>Gegen</a:t>
            </a:r>
            <a:r>
              <a:rPr lang="hu-HU" dirty="0" smtClean="0"/>
              <a:t> </a:t>
            </a:r>
            <a:r>
              <a:rPr lang="hu-HU" dirty="0" err="1" smtClean="0"/>
              <a:t>oral</a:t>
            </a:r>
            <a:r>
              <a:rPr lang="hu-HU" dirty="0" smtClean="0"/>
              <a:t> </a:t>
            </a:r>
            <a:r>
              <a:rPr lang="hu-HU" dirty="0" err="1" smtClean="0"/>
              <a:t>Candidiasis</a:t>
            </a:r>
            <a:r>
              <a:rPr lang="hu-HU" dirty="0" smtClean="0"/>
              <a:t> </a:t>
            </a:r>
            <a:r>
              <a:rPr lang="hu-HU" dirty="0" err="1" smtClean="0"/>
              <a:t>benutzbare</a:t>
            </a:r>
            <a:r>
              <a:rPr lang="hu-HU" dirty="0" smtClean="0"/>
              <a:t> Medikamente</a:t>
            </a:r>
            <a:br>
              <a:rPr lang="hu-HU" dirty="0" smtClean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Oft</a:t>
            </a:r>
            <a:r>
              <a:rPr lang="hu-HU" dirty="0" smtClean="0"/>
              <a:t> </a:t>
            </a:r>
            <a:r>
              <a:rPr lang="hu-HU" dirty="0" err="1" smtClean="0"/>
              <a:t>Schwierigkeiten</a:t>
            </a:r>
            <a:r>
              <a:rPr lang="hu-HU" dirty="0" smtClean="0"/>
              <a:t> </a:t>
            </a:r>
            <a:r>
              <a:rPr lang="hu-HU" dirty="0" err="1" smtClean="0"/>
              <a:t>während</a:t>
            </a:r>
            <a:r>
              <a:rPr lang="hu-HU" dirty="0" smtClean="0"/>
              <a:t> der </a:t>
            </a:r>
            <a:r>
              <a:rPr lang="hu-HU" dirty="0" err="1" smtClean="0"/>
              <a:t>Therapie</a:t>
            </a:r>
            <a:r>
              <a:rPr lang="hu-HU" dirty="0" smtClean="0"/>
              <a:t> (</a:t>
            </a:r>
            <a:r>
              <a:rPr lang="hu-HU" dirty="0" err="1" smtClean="0"/>
              <a:t>besonders</a:t>
            </a:r>
            <a:r>
              <a:rPr lang="hu-HU" dirty="0" smtClean="0"/>
              <a:t> die </a:t>
            </a:r>
            <a:r>
              <a:rPr lang="hu-HU" dirty="0" err="1" smtClean="0"/>
              <a:t>lokale</a:t>
            </a:r>
            <a:r>
              <a:rPr lang="hu-HU" dirty="0" smtClean="0"/>
              <a:t> </a:t>
            </a:r>
            <a:r>
              <a:rPr lang="hu-HU" dirty="0" err="1" smtClean="0"/>
              <a:t>Therapie</a:t>
            </a:r>
            <a:r>
              <a:rPr lang="hu-HU" dirty="0" smtClean="0"/>
              <a:t>)</a:t>
            </a:r>
          </a:p>
          <a:p>
            <a:r>
              <a:rPr lang="hu-HU" dirty="0" smtClean="0"/>
              <a:t>Die </a:t>
            </a:r>
            <a:r>
              <a:rPr lang="hu-HU" dirty="0" err="1" smtClean="0"/>
              <a:t>Physiologische</a:t>
            </a:r>
            <a:r>
              <a:rPr lang="hu-HU" dirty="0" smtClean="0"/>
              <a:t> </a:t>
            </a:r>
            <a:r>
              <a:rPr lang="hu-HU" dirty="0" err="1" smtClean="0"/>
              <a:t>Wasch</a:t>
            </a:r>
            <a:r>
              <a:rPr lang="hu-HU" dirty="0" smtClean="0"/>
              <a:t> und </a:t>
            </a:r>
            <a:r>
              <a:rPr lang="hu-HU" dirty="0" err="1" smtClean="0"/>
              <a:t>Reinigungs</a:t>
            </a:r>
            <a:r>
              <a:rPr lang="hu-HU" dirty="0" smtClean="0"/>
              <a:t> </a:t>
            </a:r>
            <a:r>
              <a:rPr lang="hu-HU" dirty="0" err="1" smtClean="0"/>
              <a:t>Funkzionen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der </a:t>
            </a:r>
            <a:r>
              <a:rPr lang="hu-HU" dirty="0" err="1" smtClean="0"/>
              <a:t>Mundhöhle</a:t>
            </a:r>
            <a:r>
              <a:rPr lang="hu-HU" dirty="0" smtClean="0"/>
              <a:t> (</a:t>
            </a:r>
            <a:r>
              <a:rPr lang="hu-HU" dirty="0" err="1" smtClean="0"/>
              <a:t>Speichel</a:t>
            </a:r>
            <a:r>
              <a:rPr lang="hu-HU" dirty="0" smtClean="0"/>
              <a:t>, </a:t>
            </a:r>
            <a:r>
              <a:rPr lang="hu-HU" dirty="0" err="1" smtClean="0"/>
              <a:t>Muskeln</a:t>
            </a:r>
            <a:r>
              <a:rPr lang="hu-HU" dirty="0" smtClean="0"/>
              <a:t>..) </a:t>
            </a:r>
            <a:r>
              <a:rPr lang="hu-HU" dirty="0" err="1" smtClean="0"/>
              <a:t>reduzieren</a:t>
            </a:r>
            <a:r>
              <a:rPr lang="hu-HU" dirty="0" smtClean="0"/>
              <a:t> </a:t>
            </a:r>
            <a:r>
              <a:rPr lang="hu-HU" dirty="0" err="1" smtClean="0"/>
              <a:t>das</a:t>
            </a:r>
            <a:r>
              <a:rPr lang="hu-HU" dirty="0" smtClean="0"/>
              <a:t> </a:t>
            </a:r>
            <a:r>
              <a:rPr lang="hu-HU" dirty="0" err="1" smtClean="0"/>
              <a:t>konzentration</a:t>
            </a:r>
            <a:endParaRPr lang="hu-HU" dirty="0" smtClean="0"/>
          </a:p>
          <a:p>
            <a:r>
              <a:rPr lang="hu-HU" dirty="0" smtClean="0"/>
              <a:t>Der </a:t>
            </a:r>
            <a:r>
              <a:rPr lang="hu-HU" dirty="0" err="1" smtClean="0"/>
              <a:t>Biofilm</a:t>
            </a:r>
            <a:r>
              <a:rPr lang="hu-HU" dirty="0" smtClean="0"/>
              <a:t> </a:t>
            </a:r>
            <a:r>
              <a:rPr lang="hu-HU" dirty="0" err="1" smtClean="0"/>
              <a:t>auf</a:t>
            </a:r>
            <a:r>
              <a:rPr lang="hu-HU" dirty="0" smtClean="0"/>
              <a:t> </a:t>
            </a:r>
            <a:r>
              <a:rPr lang="hu-HU" dirty="0" err="1" smtClean="0"/>
              <a:t>dem</a:t>
            </a:r>
            <a:r>
              <a:rPr lang="hu-HU" dirty="0" smtClean="0"/>
              <a:t> </a:t>
            </a:r>
            <a:r>
              <a:rPr lang="hu-HU" dirty="0" err="1" smtClean="0"/>
              <a:t>Oberfläche</a:t>
            </a:r>
            <a:r>
              <a:rPr lang="hu-HU" dirty="0" smtClean="0"/>
              <a:t> von </a:t>
            </a:r>
            <a:r>
              <a:rPr lang="hu-HU" dirty="0" err="1" smtClean="0"/>
              <a:t>Protesen</a:t>
            </a:r>
            <a:r>
              <a:rPr lang="hu-HU" dirty="0" smtClean="0"/>
              <a:t> </a:t>
            </a:r>
            <a:r>
              <a:rPr lang="hu-HU" dirty="0" err="1" smtClean="0"/>
              <a:t>ist</a:t>
            </a:r>
            <a:r>
              <a:rPr lang="hu-HU" dirty="0" smtClean="0"/>
              <a:t> </a:t>
            </a:r>
            <a:r>
              <a:rPr lang="hu-HU" dirty="0" err="1" smtClean="0"/>
              <a:t>gegen</a:t>
            </a:r>
            <a:r>
              <a:rPr lang="hu-HU" dirty="0" smtClean="0"/>
              <a:t> </a:t>
            </a:r>
            <a:r>
              <a:rPr lang="hu-HU" dirty="0" err="1" smtClean="0"/>
              <a:t>das</a:t>
            </a:r>
            <a:r>
              <a:rPr lang="hu-HU" dirty="0" smtClean="0"/>
              <a:t> </a:t>
            </a:r>
            <a:r>
              <a:rPr lang="hu-HU" dirty="0" err="1" smtClean="0"/>
              <a:t>Perfusion</a:t>
            </a:r>
            <a:r>
              <a:rPr lang="hu-HU" dirty="0" smtClean="0"/>
              <a:t> </a:t>
            </a:r>
            <a:r>
              <a:rPr lang="hu-HU" dirty="0" err="1" smtClean="0"/>
              <a:t>von</a:t>
            </a:r>
            <a:r>
              <a:rPr lang="hu-HU" dirty="0" smtClean="0"/>
              <a:t> Medikamenten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4902548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Polienen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r>
              <a:rPr lang="hu-HU" dirty="0" err="1" smtClean="0"/>
              <a:t>Nystatin</a:t>
            </a:r>
            <a:endParaRPr lang="hu-HU" dirty="0" smtClean="0"/>
          </a:p>
          <a:p>
            <a:pPr lvl="1"/>
            <a:r>
              <a:rPr lang="hu-HU" dirty="0" err="1" smtClean="0"/>
              <a:t>Häufigsten</a:t>
            </a:r>
            <a:r>
              <a:rPr lang="hu-HU" dirty="0" smtClean="0"/>
              <a:t> </a:t>
            </a:r>
            <a:r>
              <a:rPr lang="hu-HU" dirty="0" err="1" smtClean="0"/>
              <a:t>benutzte</a:t>
            </a:r>
            <a:r>
              <a:rPr lang="hu-HU" dirty="0" smtClean="0"/>
              <a:t> Medikament (</a:t>
            </a:r>
            <a:r>
              <a:rPr lang="hu-HU" dirty="0" err="1" smtClean="0"/>
              <a:t>fungicid</a:t>
            </a:r>
            <a:r>
              <a:rPr lang="hu-HU" dirty="0" smtClean="0"/>
              <a:t>, </a:t>
            </a:r>
            <a:r>
              <a:rPr lang="hu-HU" dirty="0" err="1" smtClean="0"/>
              <a:t>fungistatik</a:t>
            </a:r>
            <a:r>
              <a:rPr lang="hu-HU" dirty="0" smtClean="0"/>
              <a:t>)</a:t>
            </a:r>
          </a:p>
          <a:p>
            <a:pPr lvl="1"/>
            <a:r>
              <a:rPr lang="hu-HU" dirty="0" err="1" smtClean="0"/>
              <a:t>Muss</a:t>
            </a:r>
            <a:r>
              <a:rPr lang="hu-HU" dirty="0" smtClean="0"/>
              <a:t> </a:t>
            </a:r>
            <a:r>
              <a:rPr lang="hu-HU" dirty="0" err="1" smtClean="0"/>
              <a:t>immer</a:t>
            </a:r>
            <a:r>
              <a:rPr lang="hu-HU" dirty="0" smtClean="0"/>
              <a:t> </a:t>
            </a:r>
            <a:r>
              <a:rPr lang="hu-HU" dirty="0" err="1" smtClean="0"/>
              <a:t>erste</a:t>
            </a:r>
            <a:r>
              <a:rPr lang="hu-HU" dirty="0" smtClean="0"/>
              <a:t> </a:t>
            </a:r>
            <a:r>
              <a:rPr lang="hu-HU" dirty="0" err="1" smtClean="0"/>
              <a:t>mal</a:t>
            </a:r>
            <a:r>
              <a:rPr lang="hu-HU" dirty="0" smtClean="0"/>
              <a:t> </a:t>
            </a:r>
            <a:r>
              <a:rPr lang="hu-HU" dirty="0" err="1" smtClean="0"/>
              <a:t>das</a:t>
            </a:r>
            <a:r>
              <a:rPr lang="hu-HU" dirty="0" smtClean="0"/>
              <a:t> </a:t>
            </a:r>
            <a:r>
              <a:rPr lang="hu-HU" dirty="0" err="1" smtClean="0"/>
              <a:t>wählen</a:t>
            </a:r>
            <a:r>
              <a:rPr lang="hu-HU" dirty="0" smtClean="0"/>
              <a:t> (</a:t>
            </a:r>
            <a:r>
              <a:rPr lang="hu-HU" dirty="0" err="1" smtClean="0"/>
              <a:t>ausgenommen</a:t>
            </a:r>
            <a:r>
              <a:rPr lang="hu-HU" dirty="0" smtClean="0"/>
              <a:t> </a:t>
            </a:r>
            <a:r>
              <a:rPr lang="hu-HU" dirty="0" err="1" smtClean="0"/>
              <a:t>Systematische</a:t>
            </a:r>
            <a:r>
              <a:rPr lang="hu-HU" dirty="0" smtClean="0"/>
              <a:t> </a:t>
            </a:r>
            <a:r>
              <a:rPr lang="hu-HU" dirty="0" err="1" smtClean="0"/>
              <a:t>Krankheiten</a:t>
            </a:r>
            <a:r>
              <a:rPr lang="hu-HU" dirty="0" smtClean="0"/>
              <a:t> </a:t>
            </a:r>
            <a:r>
              <a:rPr lang="hu-HU" dirty="0" err="1" smtClean="0"/>
              <a:t>im</a:t>
            </a:r>
            <a:r>
              <a:rPr lang="hu-HU" dirty="0" smtClean="0"/>
              <a:t> </a:t>
            </a:r>
            <a:r>
              <a:rPr lang="hu-HU" dirty="0" err="1" smtClean="0"/>
              <a:t>Hintergrund</a:t>
            </a:r>
            <a:r>
              <a:rPr lang="hu-HU" dirty="0" smtClean="0"/>
              <a:t>  </a:t>
            </a:r>
            <a:r>
              <a:rPr lang="hu-HU" dirty="0" err="1" smtClean="0"/>
              <a:t>oder</a:t>
            </a:r>
            <a:r>
              <a:rPr lang="hu-HU" dirty="0" smtClean="0"/>
              <a:t> </a:t>
            </a:r>
            <a:r>
              <a:rPr lang="hu-HU" dirty="0" err="1" smtClean="0"/>
              <a:t>schwere</a:t>
            </a:r>
            <a:r>
              <a:rPr lang="hu-HU" dirty="0" smtClean="0"/>
              <a:t> </a:t>
            </a:r>
            <a:r>
              <a:rPr lang="hu-HU" dirty="0" err="1" smtClean="0"/>
              <a:t>Infektion</a:t>
            </a:r>
            <a:r>
              <a:rPr lang="hu-HU" dirty="0" smtClean="0"/>
              <a:t>)</a:t>
            </a:r>
          </a:p>
          <a:p>
            <a:pPr lvl="1"/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Ungarn</a:t>
            </a:r>
            <a:r>
              <a:rPr lang="hu-HU" dirty="0" smtClean="0"/>
              <a:t>: </a:t>
            </a:r>
            <a:r>
              <a:rPr lang="hu-HU" dirty="0" err="1" smtClean="0"/>
              <a:t>Tabletten-</a:t>
            </a:r>
            <a:r>
              <a:rPr lang="hu-HU" dirty="0" smtClean="0"/>
              <a:t> 3x1, 2 </a:t>
            </a:r>
            <a:r>
              <a:rPr lang="hu-HU" dirty="0" err="1" smtClean="0"/>
              <a:t>tbl</a:t>
            </a:r>
            <a:r>
              <a:rPr lang="hu-HU" dirty="0" smtClean="0"/>
              <a:t> pro Tag</a:t>
            </a:r>
          </a:p>
          <a:p>
            <a:r>
              <a:rPr lang="hu-HU" dirty="0" err="1" smtClean="0"/>
              <a:t>Amphotericin</a:t>
            </a:r>
            <a:r>
              <a:rPr lang="hu-HU" dirty="0" smtClean="0"/>
              <a:t> B </a:t>
            </a:r>
            <a:r>
              <a:rPr lang="hu-HU" dirty="0" err="1" smtClean="0"/>
              <a:t>Creme</a:t>
            </a:r>
            <a:r>
              <a:rPr lang="hu-HU" dirty="0" smtClean="0"/>
              <a:t>/</a:t>
            </a:r>
            <a:r>
              <a:rPr lang="hu-HU" dirty="0" err="1" smtClean="0"/>
              <a:t>Suspensio</a:t>
            </a:r>
            <a:endParaRPr lang="hu-HU" dirty="0" smtClean="0"/>
          </a:p>
          <a:p>
            <a:pPr lvl="1"/>
            <a:r>
              <a:rPr lang="hu-HU" dirty="0" err="1" smtClean="0"/>
              <a:t>Effektive</a:t>
            </a:r>
            <a:r>
              <a:rPr lang="hu-HU" dirty="0" smtClean="0"/>
              <a:t> </a:t>
            </a:r>
            <a:r>
              <a:rPr lang="hu-HU" dirty="0" err="1" smtClean="0"/>
              <a:t>gegen</a:t>
            </a:r>
            <a:r>
              <a:rPr lang="hu-HU" dirty="0" smtClean="0"/>
              <a:t> </a:t>
            </a:r>
            <a:r>
              <a:rPr lang="hu-HU" dirty="0" err="1" smtClean="0"/>
              <a:t>Non-Albicans</a:t>
            </a:r>
            <a:r>
              <a:rPr lang="hu-HU" dirty="0" smtClean="0"/>
              <a:t> species </a:t>
            </a:r>
            <a:r>
              <a:rPr lang="hu-HU" dirty="0" err="1" smtClean="0"/>
              <a:t>auch</a:t>
            </a:r>
            <a:endParaRPr lang="hu-HU" dirty="0" smtClean="0"/>
          </a:p>
          <a:p>
            <a:pPr lvl="1"/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Ungarn</a:t>
            </a:r>
            <a:r>
              <a:rPr lang="hu-HU" dirty="0" smtClean="0"/>
              <a:t> </a:t>
            </a:r>
            <a:r>
              <a:rPr lang="hu-HU" dirty="0" err="1" smtClean="0"/>
              <a:t>nicht</a:t>
            </a:r>
            <a:r>
              <a:rPr lang="hu-HU" dirty="0" smtClean="0"/>
              <a:t> </a:t>
            </a:r>
            <a:r>
              <a:rPr lang="hu-HU" dirty="0" err="1" smtClean="0"/>
              <a:t>erreicbar</a:t>
            </a:r>
            <a:endParaRPr lang="hu-HU" dirty="0" smtClean="0"/>
          </a:p>
          <a:p>
            <a:pPr lvl="1">
              <a:buNone/>
            </a:pP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245742564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Azolen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b="1" dirty="0" err="1" smtClean="0"/>
              <a:t>Imidazolen</a:t>
            </a:r>
            <a:r>
              <a:rPr lang="hu-HU" b="1" dirty="0" smtClean="0"/>
              <a:t>:  </a:t>
            </a:r>
            <a:r>
              <a:rPr lang="hu-HU" dirty="0" err="1" smtClean="0"/>
              <a:t>clotrimazol</a:t>
            </a:r>
            <a:r>
              <a:rPr lang="hu-HU" dirty="0" smtClean="0"/>
              <a:t>, </a:t>
            </a:r>
            <a:r>
              <a:rPr lang="hu-HU" dirty="0" err="1" smtClean="0"/>
              <a:t>etoconazole</a:t>
            </a:r>
            <a:r>
              <a:rPr lang="hu-HU" dirty="0" smtClean="0"/>
              <a:t>, </a:t>
            </a:r>
            <a:r>
              <a:rPr lang="hu-HU" dirty="0" err="1" smtClean="0"/>
              <a:t>miconazole</a:t>
            </a:r>
            <a:r>
              <a:rPr lang="hu-HU" dirty="0" smtClean="0"/>
              <a:t>, </a:t>
            </a:r>
            <a:r>
              <a:rPr lang="hu-HU" dirty="0" err="1" smtClean="0"/>
              <a:t>isoconazole</a:t>
            </a:r>
            <a:r>
              <a:rPr lang="hu-HU" dirty="0"/>
              <a:t>:</a:t>
            </a:r>
            <a:r>
              <a:rPr lang="hu-HU" dirty="0" smtClean="0"/>
              <a:t> </a:t>
            </a:r>
            <a:r>
              <a:rPr lang="hu-HU" dirty="0" err="1" smtClean="0"/>
              <a:t>Nur</a:t>
            </a:r>
            <a:r>
              <a:rPr lang="hu-HU" dirty="0" smtClean="0"/>
              <a:t> </a:t>
            </a:r>
            <a:r>
              <a:rPr lang="hu-HU" dirty="0" err="1" smtClean="0"/>
              <a:t>für</a:t>
            </a:r>
            <a:r>
              <a:rPr lang="hu-HU" dirty="0" smtClean="0"/>
              <a:t> </a:t>
            </a:r>
            <a:r>
              <a:rPr lang="hu-HU" dirty="0" err="1" smtClean="0"/>
              <a:t>dermatologische</a:t>
            </a:r>
            <a:r>
              <a:rPr lang="hu-HU" dirty="0" smtClean="0"/>
              <a:t> und </a:t>
            </a:r>
            <a:r>
              <a:rPr lang="hu-HU" dirty="0" err="1" smtClean="0"/>
              <a:t>gynekologische</a:t>
            </a:r>
            <a:r>
              <a:rPr lang="hu-HU" dirty="0" smtClean="0"/>
              <a:t> </a:t>
            </a:r>
            <a:r>
              <a:rPr lang="hu-HU" dirty="0" err="1" smtClean="0"/>
              <a:t>Packung</a:t>
            </a:r>
            <a:r>
              <a:rPr lang="hu-HU" dirty="0" smtClean="0"/>
              <a:t> </a:t>
            </a:r>
            <a:r>
              <a:rPr lang="hu-HU" dirty="0" err="1" smtClean="0"/>
              <a:t>erreichbar</a:t>
            </a:r>
            <a:endParaRPr lang="hu-HU" dirty="0" smtClean="0"/>
          </a:p>
          <a:p>
            <a:r>
              <a:rPr lang="hu-HU" b="1" dirty="0" err="1" smtClean="0"/>
              <a:t>Ketoconazolen</a:t>
            </a:r>
            <a:r>
              <a:rPr lang="hu-HU" b="1" dirty="0" smtClean="0"/>
              <a:t>: </a:t>
            </a:r>
            <a:r>
              <a:rPr lang="hu-HU" dirty="0" err="1" smtClean="0"/>
              <a:t>Breite</a:t>
            </a:r>
            <a:r>
              <a:rPr lang="hu-HU" dirty="0" smtClean="0"/>
              <a:t> Spektrum, </a:t>
            </a:r>
            <a:r>
              <a:rPr lang="hu-HU" dirty="0" err="1" smtClean="0"/>
              <a:t>aber</a:t>
            </a:r>
            <a:r>
              <a:rPr lang="hu-HU" dirty="0" smtClean="0"/>
              <a:t> </a:t>
            </a:r>
            <a:r>
              <a:rPr lang="hu-HU" dirty="0" err="1" smtClean="0"/>
              <a:t>stark</a:t>
            </a:r>
            <a:r>
              <a:rPr lang="hu-HU" dirty="0" smtClean="0"/>
              <a:t> </a:t>
            </a:r>
            <a:r>
              <a:rPr lang="hu-HU" dirty="0" err="1" smtClean="0"/>
              <a:t>Leber-toxicität</a:t>
            </a:r>
            <a:r>
              <a:rPr lang="hu-HU" dirty="0" smtClean="0"/>
              <a:t>. </a:t>
            </a:r>
            <a:r>
              <a:rPr lang="hu-HU" dirty="0" err="1" smtClean="0"/>
              <a:t>Nicht</a:t>
            </a:r>
            <a:r>
              <a:rPr lang="hu-HU" dirty="0" smtClean="0"/>
              <a:t> </a:t>
            </a:r>
            <a:r>
              <a:rPr lang="hu-HU" dirty="0" err="1" smtClean="0"/>
              <a:t>zu</a:t>
            </a:r>
            <a:r>
              <a:rPr lang="hu-HU" dirty="0" smtClean="0"/>
              <a:t> </a:t>
            </a:r>
            <a:r>
              <a:rPr lang="hu-HU" dirty="0" err="1" smtClean="0"/>
              <a:t>wählen</a:t>
            </a:r>
            <a:r>
              <a:rPr lang="hu-HU" dirty="0" smtClean="0"/>
              <a:t>!</a:t>
            </a:r>
          </a:p>
          <a:p>
            <a:pPr marL="0" indent="0">
              <a:buNone/>
            </a:pPr>
            <a:r>
              <a:rPr lang="hu-HU" dirty="0" smtClean="0"/>
              <a:t>     (</a:t>
            </a:r>
            <a:r>
              <a:rPr lang="hu-HU" dirty="0" err="1" smtClean="0"/>
              <a:t>Creme</a:t>
            </a:r>
            <a:r>
              <a:rPr lang="hu-HU" dirty="0" smtClean="0"/>
              <a:t>, </a:t>
            </a:r>
            <a:r>
              <a:rPr lang="hu-HU" dirty="0" err="1" smtClean="0"/>
              <a:t>Tablette</a:t>
            </a:r>
            <a:r>
              <a:rPr lang="hu-HU" dirty="0" smtClean="0"/>
              <a:t>, </a:t>
            </a:r>
            <a:r>
              <a:rPr lang="hu-HU" dirty="0" err="1" smtClean="0"/>
              <a:t>Sampoo</a:t>
            </a:r>
            <a:r>
              <a:rPr lang="hu-HU" dirty="0" smtClean="0"/>
              <a:t>)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6651128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Triazolen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fontScale="92500" lnSpcReduction="10000"/>
          </a:bodyPr>
          <a:lstStyle/>
          <a:p>
            <a:r>
              <a:rPr lang="hu-HU" dirty="0" err="1" smtClean="0"/>
              <a:t>Fluconazole</a:t>
            </a:r>
            <a:endParaRPr lang="hu-HU" dirty="0" smtClean="0"/>
          </a:p>
          <a:p>
            <a:pPr lvl="1"/>
            <a:r>
              <a:rPr lang="hu-HU" dirty="0" err="1" smtClean="0"/>
              <a:t>Sehr</a:t>
            </a:r>
            <a:r>
              <a:rPr lang="hu-HU" dirty="0" smtClean="0"/>
              <a:t> </a:t>
            </a:r>
            <a:r>
              <a:rPr lang="hu-HU" dirty="0" err="1" smtClean="0"/>
              <a:t>gute</a:t>
            </a:r>
            <a:r>
              <a:rPr lang="hu-HU" dirty="0" smtClean="0"/>
              <a:t> </a:t>
            </a:r>
            <a:r>
              <a:rPr lang="hu-HU" dirty="0" err="1" smtClean="0"/>
              <a:t>Absorption</a:t>
            </a:r>
            <a:r>
              <a:rPr lang="hu-HU" dirty="0" smtClean="0"/>
              <a:t> (</a:t>
            </a:r>
            <a:r>
              <a:rPr lang="hu-HU" dirty="0" err="1" smtClean="0"/>
              <a:t>GI-Trakt</a:t>
            </a:r>
            <a:r>
              <a:rPr lang="hu-HU" dirty="0" smtClean="0"/>
              <a:t>)</a:t>
            </a:r>
          </a:p>
          <a:p>
            <a:pPr lvl="1"/>
            <a:r>
              <a:rPr lang="hu-HU" dirty="0" err="1" smtClean="0"/>
              <a:t>Keine</a:t>
            </a:r>
            <a:r>
              <a:rPr lang="hu-HU" dirty="0" smtClean="0"/>
              <a:t> </a:t>
            </a:r>
            <a:r>
              <a:rPr lang="hu-HU" dirty="0" err="1" smtClean="0"/>
              <a:t>Hepatotoxicität-</a:t>
            </a:r>
            <a:r>
              <a:rPr lang="hu-HU" dirty="0" smtClean="0"/>
              <a:t> </a:t>
            </a:r>
            <a:r>
              <a:rPr lang="hu-HU" dirty="0" err="1" smtClean="0"/>
              <a:t>aber</a:t>
            </a:r>
            <a:r>
              <a:rPr lang="hu-HU" dirty="0" smtClean="0"/>
              <a:t> </a:t>
            </a:r>
            <a:r>
              <a:rPr lang="hu-HU" dirty="0" err="1" smtClean="0"/>
              <a:t>schwere</a:t>
            </a:r>
            <a:r>
              <a:rPr lang="hu-HU" dirty="0" smtClean="0"/>
              <a:t> </a:t>
            </a:r>
            <a:r>
              <a:rPr lang="hu-HU" dirty="0" err="1" smtClean="0"/>
              <a:t>Infektion-</a:t>
            </a:r>
            <a:r>
              <a:rPr lang="hu-HU" dirty="0" smtClean="0"/>
              <a:t> </a:t>
            </a:r>
            <a:r>
              <a:rPr lang="hu-HU" dirty="0" err="1" smtClean="0"/>
              <a:t>Leberfunktionen</a:t>
            </a:r>
            <a:r>
              <a:rPr lang="hu-HU" dirty="0"/>
              <a:t> </a:t>
            </a:r>
            <a:r>
              <a:rPr lang="hu-HU" dirty="0" smtClean="0"/>
              <a:t>Kontroll!</a:t>
            </a:r>
          </a:p>
          <a:p>
            <a:pPr lvl="1"/>
            <a:r>
              <a:rPr lang="hu-HU" dirty="0" smtClean="0"/>
              <a:t>British National </a:t>
            </a:r>
            <a:r>
              <a:rPr lang="hu-HU" dirty="0" err="1" smtClean="0"/>
              <a:t>Formulary</a:t>
            </a:r>
            <a:r>
              <a:rPr lang="hu-HU" dirty="0" smtClean="0"/>
              <a:t>: </a:t>
            </a:r>
            <a:r>
              <a:rPr lang="hu-HU" dirty="0" err="1" smtClean="0"/>
              <a:t>zahnärtzliche</a:t>
            </a:r>
            <a:r>
              <a:rPr lang="hu-HU" dirty="0" smtClean="0"/>
              <a:t> </a:t>
            </a:r>
            <a:r>
              <a:rPr lang="hu-HU" dirty="0" err="1" smtClean="0"/>
              <a:t>Nutzung</a:t>
            </a:r>
            <a:r>
              <a:rPr lang="hu-HU" dirty="0" smtClean="0"/>
              <a:t> </a:t>
            </a:r>
            <a:r>
              <a:rPr lang="hu-HU" dirty="0" err="1" smtClean="0"/>
              <a:t>möglich</a:t>
            </a:r>
            <a:endParaRPr lang="hu-HU" dirty="0" smtClean="0"/>
          </a:p>
          <a:p>
            <a:pPr lvl="1"/>
            <a:r>
              <a:rPr lang="hu-HU" dirty="0" err="1" smtClean="0"/>
              <a:t>Non-albicans</a:t>
            </a:r>
            <a:r>
              <a:rPr lang="hu-HU" dirty="0" smtClean="0"/>
              <a:t> species: </a:t>
            </a:r>
            <a:r>
              <a:rPr lang="hu-HU" dirty="0" err="1" smtClean="0"/>
              <a:t>weniger</a:t>
            </a:r>
            <a:r>
              <a:rPr lang="hu-HU" dirty="0" smtClean="0"/>
              <a:t> </a:t>
            </a:r>
            <a:r>
              <a:rPr lang="hu-HU" dirty="0" err="1" smtClean="0"/>
              <a:t>sensitive</a:t>
            </a:r>
            <a:r>
              <a:rPr lang="hu-HU" dirty="0" smtClean="0"/>
              <a:t>/ </a:t>
            </a:r>
            <a:r>
              <a:rPr lang="hu-HU" dirty="0" err="1" smtClean="0"/>
              <a:t>resistent</a:t>
            </a:r>
            <a:endParaRPr lang="hu-HU" dirty="0" smtClean="0"/>
          </a:p>
          <a:p>
            <a:pPr lvl="1"/>
            <a:r>
              <a:rPr lang="hu-HU" dirty="0" smtClean="0"/>
              <a:t>Erste </a:t>
            </a:r>
            <a:r>
              <a:rPr lang="hu-HU" dirty="0" err="1" smtClean="0"/>
              <a:t>wälende</a:t>
            </a:r>
            <a:r>
              <a:rPr lang="hu-HU" dirty="0" smtClean="0"/>
              <a:t> Medikamente (</a:t>
            </a:r>
            <a:r>
              <a:rPr lang="hu-HU" dirty="0" err="1" smtClean="0"/>
              <a:t>ausgenommen</a:t>
            </a:r>
            <a:r>
              <a:rPr lang="hu-HU" dirty="0" smtClean="0"/>
              <a:t> </a:t>
            </a:r>
            <a:r>
              <a:rPr lang="hu-HU" dirty="0" err="1" smtClean="0"/>
              <a:t>systematische</a:t>
            </a:r>
            <a:r>
              <a:rPr lang="hu-HU" dirty="0" smtClean="0"/>
              <a:t> </a:t>
            </a:r>
            <a:r>
              <a:rPr lang="hu-HU" dirty="0" err="1" smtClean="0"/>
              <a:t>non-albicans</a:t>
            </a:r>
            <a:r>
              <a:rPr lang="hu-HU" dirty="0" smtClean="0"/>
              <a:t> </a:t>
            </a:r>
            <a:r>
              <a:rPr lang="hu-HU" dirty="0" err="1" smtClean="0"/>
              <a:t>Infektion</a:t>
            </a:r>
            <a:r>
              <a:rPr lang="hu-HU" dirty="0" smtClean="0"/>
              <a:t>)</a:t>
            </a:r>
          </a:p>
          <a:p>
            <a:pPr lvl="1"/>
            <a:r>
              <a:rPr lang="hu-HU" dirty="0" err="1" smtClean="0"/>
              <a:t>Erreichbar</a:t>
            </a:r>
            <a:r>
              <a:rPr lang="hu-HU" dirty="0" smtClean="0"/>
              <a:t> </a:t>
            </a:r>
            <a:r>
              <a:rPr lang="hu-HU" dirty="0" err="1" smtClean="0"/>
              <a:t>ein</a:t>
            </a:r>
            <a:r>
              <a:rPr lang="hu-HU" dirty="0" smtClean="0"/>
              <a:t> </a:t>
            </a:r>
            <a:r>
              <a:rPr lang="hu-HU" dirty="0" err="1" smtClean="0"/>
              <a:t>Suspension</a:t>
            </a:r>
            <a:r>
              <a:rPr lang="hu-HU" dirty="0" smtClean="0"/>
              <a:t> </a:t>
            </a:r>
            <a:r>
              <a:rPr lang="hu-HU" dirty="0" err="1" smtClean="0"/>
              <a:t>gegen</a:t>
            </a:r>
            <a:r>
              <a:rPr lang="hu-HU" dirty="0" smtClean="0"/>
              <a:t> </a:t>
            </a:r>
            <a:r>
              <a:rPr lang="hu-HU" dirty="0" err="1" smtClean="0"/>
              <a:t>Mund-Infektionen</a:t>
            </a:r>
            <a:r>
              <a:rPr lang="hu-HU" dirty="0" smtClean="0"/>
              <a:t> (1 Minute </a:t>
            </a:r>
            <a:r>
              <a:rPr lang="hu-HU" dirty="0" err="1" smtClean="0"/>
              <a:t>spülen</a:t>
            </a:r>
            <a:r>
              <a:rPr lang="hu-HU" dirty="0" smtClean="0"/>
              <a:t>, </a:t>
            </a:r>
            <a:r>
              <a:rPr lang="hu-HU" dirty="0" err="1" smtClean="0"/>
              <a:t>dann</a:t>
            </a:r>
            <a:r>
              <a:rPr lang="hu-HU" dirty="0" smtClean="0"/>
              <a:t> </a:t>
            </a:r>
            <a:r>
              <a:rPr lang="hu-HU" dirty="0" err="1" smtClean="0"/>
              <a:t>schlucken</a:t>
            </a:r>
            <a:r>
              <a:rPr lang="hu-HU" dirty="0" smtClean="0"/>
              <a:t>)</a:t>
            </a:r>
          </a:p>
          <a:p>
            <a:pPr lvl="1"/>
            <a:r>
              <a:rPr lang="hu-HU" dirty="0" err="1" smtClean="0"/>
              <a:t>Wenig</a:t>
            </a:r>
            <a:r>
              <a:rPr lang="hu-HU" dirty="0" smtClean="0"/>
              <a:t> </a:t>
            </a:r>
            <a:r>
              <a:rPr lang="hu-HU" dirty="0" err="1" smtClean="0"/>
              <a:t>Interaktionen</a:t>
            </a:r>
            <a:r>
              <a:rPr lang="hu-HU" dirty="0" smtClean="0"/>
              <a:t> mit </a:t>
            </a:r>
            <a:r>
              <a:rPr lang="hu-HU" dirty="0" err="1" smtClean="0"/>
              <a:t>anderen</a:t>
            </a:r>
            <a:r>
              <a:rPr lang="hu-HU" dirty="0" smtClean="0"/>
              <a:t> Medikamenten (</a:t>
            </a:r>
            <a:r>
              <a:rPr lang="hu-HU" dirty="0" err="1" smtClean="0"/>
              <a:t>Dormicum</a:t>
            </a:r>
            <a:r>
              <a:rPr lang="hu-HU" dirty="0" smtClean="0"/>
              <a:t>, </a:t>
            </a:r>
            <a:r>
              <a:rPr lang="hu-HU" dirty="0" err="1" smtClean="0"/>
              <a:t>Coordinax</a:t>
            </a:r>
            <a:r>
              <a:rPr lang="hu-HU" dirty="0" smtClean="0"/>
              <a:t>, </a:t>
            </a:r>
            <a:r>
              <a:rPr lang="hu-HU" dirty="0" err="1" smtClean="0"/>
              <a:t>Terfenadin</a:t>
            </a:r>
            <a:r>
              <a:rPr lang="hu-HU" dirty="0" smtClean="0"/>
              <a:t>)</a:t>
            </a:r>
          </a:p>
          <a:p>
            <a:pPr lvl="1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5549543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Triazolen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 err="1" smtClean="0"/>
              <a:t>Itrakonazole</a:t>
            </a:r>
            <a:endParaRPr lang="hu-HU" dirty="0"/>
          </a:p>
          <a:p>
            <a:pPr lvl="1"/>
            <a:r>
              <a:rPr lang="hu-HU" dirty="0" err="1" smtClean="0"/>
              <a:t>Breitere</a:t>
            </a:r>
            <a:r>
              <a:rPr lang="hu-HU" dirty="0" smtClean="0"/>
              <a:t> Spektrum (</a:t>
            </a:r>
            <a:r>
              <a:rPr lang="hu-HU" dirty="0" err="1" smtClean="0"/>
              <a:t>Flukonazole</a:t>
            </a:r>
            <a:r>
              <a:rPr lang="hu-HU" dirty="0" smtClean="0"/>
              <a:t> </a:t>
            </a:r>
            <a:r>
              <a:rPr lang="hu-HU" dirty="0" err="1" smtClean="0"/>
              <a:t>Resistant</a:t>
            </a:r>
            <a:r>
              <a:rPr lang="hu-HU" dirty="0" smtClean="0"/>
              <a:t> </a:t>
            </a:r>
            <a:r>
              <a:rPr lang="hu-HU" dirty="0" err="1" smtClean="0"/>
              <a:t>Erreger</a:t>
            </a:r>
            <a:r>
              <a:rPr lang="hu-HU" dirty="0" smtClean="0"/>
              <a:t>)</a:t>
            </a:r>
          </a:p>
          <a:p>
            <a:pPr lvl="1"/>
            <a:r>
              <a:rPr lang="hu-HU" dirty="0" err="1" smtClean="0"/>
              <a:t>Keine</a:t>
            </a:r>
            <a:r>
              <a:rPr lang="hu-HU" dirty="0" smtClean="0"/>
              <a:t> </a:t>
            </a:r>
            <a:r>
              <a:rPr lang="hu-HU" dirty="0" err="1" smtClean="0"/>
              <a:t>zuverlässige</a:t>
            </a:r>
            <a:r>
              <a:rPr lang="hu-HU" dirty="0" smtClean="0"/>
              <a:t> </a:t>
            </a:r>
            <a:r>
              <a:rPr lang="hu-HU" dirty="0" err="1" smtClean="0"/>
              <a:t>Absorption-</a:t>
            </a:r>
            <a:r>
              <a:rPr lang="hu-HU" dirty="0" smtClean="0"/>
              <a:t> </a:t>
            </a:r>
            <a:r>
              <a:rPr lang="hu-HU" dirty="0" err="1" smtClean="0"/>
              <a:t>nicht</a:t>
            </a:r>
            <a:r>
              <a:rPr lang="hu-HU" dirty="0" smtClean="0"/>
              <a:t> </a:t>
            </a:r>
            <a:r>
              <a:rPr lang="hu-HU" dirty="0" err="1" smtClean="0"/>
              <a:t>gegen</a:t>
            </a:r>
            <a:r>
              <a:rPr lang="hu-HU" dirty="0" smtClean="0"/>
              <a:t> </a:t>
            </a:r>
            <a:r>
              <a:rPr lang="hu-HU" dirty="0" err="1" smtClean="0"/>
              <a:t>systematisch</a:t>
            </a:r>
            <a:r>
              <a:rPr lang="hu-HU" dirty="0" smtClean="0"/>
              <a:t> </a:t>
            </a:r>
            <a:r>
              <a:rPr lang="hu-HU" dirty="0" err="1" smtClean="0"/>
              <a:t>Infektion</a:t>
            </a:r>
            <a:endParaRPr lang="hu-HU" dirty="0" smtClean="0"/>
          </a:p>
          <a:p>
            <a:pPr lvl="1"/>
            <a:r>
              <a:rPr lang="hu-HU" dirty="0" err="1" smtClean="0"/>
              <a:t>Metabolisiert</a:t>
            </a:r>
            <a:r>
              <a:rPr lang="hu-HU" dirty="0" smtClean="0"/>
              <a:t> </a:t>
            </a:r>
            <a:r>
              <a:rPr lang="hu-HU" dirty="0" err="1" smtClean="0"/>
              <a:t>im</a:t>
            </a:r>
            <a:r>
              <a:rPr lang="hu-HU" dirty="0" smtClean="0"/>
              <a:t> </a:t>
            </a:r>
            <a:r>
              <a:rPr lang="hu-HU" dirty="0" err="1" smtClean="0"/>
              <a:t>Leber</a:t>
            </a:r>
            <a:endParaRPr lang="hu-HU" dirty="0" smtClean="0"/>
          </a:p>
          <a:p>
            <a:pPr lvl="1"/>
            <a:r>
              <a:rPr lang="hu-HU" dirty="0" err="1" smtClean="0"/>
              <a:t>Teoretische</a:t>
            </a:r>
            <a:r>
              <a:rPr lang="hu-HU" dirty="0" smtClean="0"/>
              <a:t> </a:t>
            </a:r>
            <a:r>
              <a:rPr lang="hu-HU" dirty="0" err="1" smtClean="0"/>
              <a:t>Lebertoxicität-</a:t>
            </a:r>
            <a:r>
              <a:rPr lang="hu-HU" dirty="0" smtClean="0"/>
              <a:t> </a:t>
            </a:r>
            <a:r>
              <a:rPr lang="hu-HU" dirty="0" err="1" smtClean="0"/>
              <a:t>Leberfunktionen</a:t>
            </a:r>
            <a:r>
              <a:rPr lang="hu-HU" dirty="0" smtClean="0"/>
              <a:t>!!</a:t>
            </a:r>
          </a:p>
          <a:p>
            <a:pPr lvl="1"/>
            <a:r>
              <a:rPr lang="hu-HU" dirty="0" err="1" smtClean="0"/>
              <a:t>Medikamente-Interaktionen</a:t>
            </a:r>
            <a:r>
              <a:rPr lang="hu-HU" dirty="0" smtClean="0"/>
              <a:t>! : </a:t>
            </a:r>
            <a:r>
              <a:rPr lang="hu-HU" dirty="0" err="1" smtClean="0"/>
              <a:t>ciklosporin</a:t>
            </a:r>
            <a:r>
              <a:rPr lang="hu-HU" dirty="0" smtClean="0"/>
              <a:t>, </a:t>
            </a:r>
            <a:r>
              <a:rPr lang="hu-HU" dirty="0" err="1" smtClean="0"/>
              <a:t>terfenadin</a:t>
            </a:r>
            <a:r>
              <a:rPr lang="hu-HU" dirty="0" smtClean="0"/>
              <a:t>, </a:t>
            </a:r>
            <a:r>
              <a:rPr lang="hu-HU" dirty="0" err="1" smtClean="0"/>
              <a:t>astemizol</a:t>
            </a:r>
            <a:r>
              <a:rPr lang="hu-HU" dirty="0" smtClean="0"/>
              <a:t>, </a:t>
            </a:r>
            <a:r>
              <a:rPr lang="hu-HU" dirty="0" err="1" smtClean="0"/>
              <a:t>digoxin</a:t>
            </a:r>
            <a:endParaRPr lang="hu-HU" dirty="0" smtClean="0"/>
          </a:p>
          <a:p>
            <a:pPr lvl="1">
              <a:buNone/>
            </a:pPr>
            <a:endParaRPr lang="hu-HU" dirty="0" smtClean="0"/>
          </a:p>
          <a:p>
            <a:pPr lvl="1">
              <a:buNone/>
            </a:pPr>
            <a:r>
              <a:rPr lang="hu-HU" b="1" dirty="0" err="1" smtClean="0"/>
              <a:t>Vorikonazol</a:t>
            </a:r>
            <a:r>
              <a:rPr lang="hu-HU" dirty="0" smtClean="0"/>
              <a:t>: </a:t>
            </a:r>
            <a:r>
              <a:rPr lang="hu-HU" dirty="0" err="1" smtClean="0"/>
              <a:t>Nur</a:t>
            </a:r>
            <a:r>
              <a:rPr lang="hu-HU" dirty="0" smtClean="0"/>
              <a:t> </a:t>
            </a:r>
            <a:r>
              <a:rPr lang="hu-HU" dirty="0" err="1" smtClean="0"/>
              <a:t>schwere</a:t>
            </a:r>
            <a:r>
              <a:rPr lang="hu-HU" dirty="0" smtClean="0"/>
              <a:t> </a:t>
            </a:r>
            <a:r>
              <a:rPr lang="hu-HU" dirty="0" err="1" smtClean="0"/>
              <a:t>systematische</a:t>
            </a:r>
            <a:r>
              <a:rPr lang="hu-HU" dirty="0" smtClean="0"/>
              <a:t> </a:t>
            </a:r>
            <a:r>
              <a:rPr lang="hu-HU" dirty="0" err="1" smtClean="0"/>
              <a:t>Infektionen</a:t>
            </a:r>
            <a:r>
              <a:rPr lang="hu-HU" dirty="0" smtClean="0"/>
              <a:t>!</a:t>
            </a:r>
          </a:p>
          <a:p>
            <a:pPr lvl="1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6245386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Therapie</a:t>
            </a:r>
            <a:r>
              <a:rPr lang="hu-HU" dirty="0" smtClean="0"/>
              <a:t> von </a:t>
            </a:r>
            <a:r>
              <a:rPr lang="hu-HU" dirty="0" err="1" smtClean="0"/>
              <a:t>Prothese</a:t>
            </a:r>
            <a:r>
              <a:rPr lang="hu-HU" dirty="0" smtClean="0"/>
              <a:t> </a:t>
            </a:r>
            <a:r>
              <a:rPr lang="hu-HU" dirty="0" err="1" smtClean="0"/>
              <a:t>Stomatitis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err="1" smtClean="0"/>
              <a:t>Antifungal</a:t>
            </a:r>
            <a:r>
              <a:rPr lang="hu-HU" dirty="0" smtClean="0"/>
              <a:t> </a:t>
            </a:r>
            <a:r>
              <a:rPr lang="hu-HU" dirty="0" err="1" smtClean="0"/>
              <a:t>therapie</a:t>
            </a:r>
            <a:r>
              <a:rPr lang="hu-HU" dirty="0" smtClean="0"/>
              <a:t>+ </a:t>
            </a:r>
            <a:r>
              <a:rPr lang="hu-HU" dirty="0" err="1" smtClean="0"/>
              <a:t>tausch</a:t>
            </a:r>
            <a:r>
              <a:rPr lang="hu-HU" dirty="0" smtClean="0"/>
              <a:t> </a:t>
            </a:r>
            <a:r>
              <a:rPr lang="hu-HU" dirty="0" err="1" smtClean="0"/>
              <a:t>oder</a:t>
            </a:r>
            <a:r>
              <a:rPr lang="hu-HU" dirty="0" smtClean="0"/>
              <a:t> </a:t>
            </a:r>
            <a:r>
              <a:rPr lang="hu-HU" dirty="0" err="1" smtClean="0"/>
              <a:t>zahntechnische</a:t>
            </a:r>
            <a:r>
              <a:rPr lang="hu-HU" dirty="0" smtClean="0"/>
              <a:t> </a:t>
            </a:r>
            <a:r>
              <a:rPr lang="hu-HU" dirty="0" err="1" smtClean="0"/>
              <a:t>reinigung</a:t>
            </a:r>
            <a:r>
              <a:rPr lang="hu-HU" dirty="0" smtClean="0"/>
              <a:t> von </a:t>
            </a:r>
            <a:r>
              <a:rPr lang="hu-HU" dirty="0" err="1" smtClean="0"/>
              <a:t>Prothese</a:t>
            </a:r>
            <a:endParaRPr lang="hu-HU" dirty="0" smtClean="0"/>
          </a:p>
          <a:p>
            <a:r>
              <a:rPr lang="hu-HU" dirty="0" err="1" smtClean="0"/>
              <a:t>Regelmässige</a:t>
            </a:r>
            <a:r>
              <a:rPr lang="hu-HU" dirty="0" smtClean="0"/>
              <a:t> </a:t>
            </a:r>
            <a:r>
              <a:rPr lang="hu-HU" dirty="0" err="1" smtClean="0"/>
              <a:t>Desinfektion</a:t>
            </a:r>
            <a:r>
              <a:rPr lang="hu-HU" dirty="0" smtClean="0"/>
              <a:t> von </a:t>
            </a:r>
            <a:r>
              <a:rPr lang="hu-HU" dirty="0" err="1" smtClean="0"/>
              <a:t>Prothese</a:t>
            </a:r>
            <a:r>
              <a:rPr lang="hu-HU" dirty="0" smtClean="0"/>
              <a:t> (CHX)</a:t>
            </a:r>
          </a:p>
          <a:p>
            <a:r>
              <a:rPr lang="hu-HU" dirty="0" err="1" smtClean="0"/>
              <a:t>Nystatine</a:t>
            </a:r>
            <a:r>
              <a:rPr lang="hu-HU" dirty="0" smtClean="0"/>
              <a:t> und CHX </a:t>
            </a:r>
            <a:r>
              <a:rPr lang="hu-HU" dirty="0" err="1" smtClean="0"/>
              <a:t>ausgleichen</a:t>
            </a:r>
            <a:r>
              <a:rPr lang="hu-HU" dirty="0" smtClean="0"/>
              <a:t> </a:t>
            </a:r>
            <a:r>
              <a:rPr lang="hu-HU" dirty="0" err="1" smtClean="0"/>
              <a:t>einander</a:t>
            </a:r>
            <a:r>
              <a:rPr lang="hu-HU" dirty="0" smtClean="0"/>
              <a:t>: </a:t>
            </a:r>
            <a:r>
              <a:rPr lang="hu-HU" dirty="0" err="1" smtClean="0"/>
              <a:t>Prothese</a:t>
            </a:r>
            <a:r>
              <a:rPr lang="hu-HU" dirty="0" smtClean="0"/>
              <a:t> </a:t>
            </a:r>
            <a:r>
              <a:rPr lang="hu-HU" dirty="0" err="1" smtClean="0"/>
              <a:t>muss</a:t>
            </a:r>
            <a:r>
              <a:rPr lang="hu-HU" dirty="0" smtClean="0"/>
              <a:t> </a:t>
            </a:r>
            <a:r>
              <a:rPr lang="hu-HU" dirty="0" err="1" smtClean="0"/>
              <a:t>gewascht</a:t>
            </a:r>
            <a:r>
              <a:rPr lang="hu-HU" dirty="0" smtClean="0"/>
              <a:t> und </a:t>
            </a:r>
            <a:r>
              <a:rPr lang="hu-HU" dirty="0" err="1" smtClean="0"/>
              <a:t>trocken</a:t>
            </a:r>
            <a:r>
              <a:rPr lang="hu-HU" dirty="0" smtClean="0"/>
              <a:t> </a:t>
            </a:r>
            <a:r>
              <a:rPr lang="hu-HU" dirty="0" err="1" smtClean="0"/>
              <a:t>werden</a:t>
            </a:r>
            <a:endParaRPr lang="hu-HU" dirty="0" smtClean="0"/>
          </a:p>
          <a:p>
            <a:endParaRPr lang="hu-HU" dirty="0" smtClean="0"/>
          </a:p>
          <a:p>
            <a:pPr>
              <a:buNone/>
            </a:pPr>
            <a:r>
              <a:rPr lang="hu-HU" i="1" dirty="0" smtClean="0"/>
              <a:t>  </a:t>
            </a:r>
            <a:r>
              <a:rPr lang="hu-HU" sz="2000" i="1" dirty="0" smtClean="0"/>
              <a:t>(K </a:t>
            </a:r>
            <a:r>
              <a:rPr lang="hu-HU" sz="2000" i="1" dirty="0" err="1" smtClean="0"/>
              <a:t>Mensch</a:t>
            </a:r>
            <a:r>
              <a:rPr lang="hu-HU" sz="2000" i="1" dirty="0" smtClean="0"/>
              <a:t>, J </a:t>
            </a:r>
            <a:r>
              <a:rPr lang="hu-HU" sz="2000" i="1" dirty="0" err="1" smtClean="0"/>
              <a:t>Pongracz</a:t>
            </a:r>
            <a:r>
              <a:rPr lang="hu-HU" sz="2000" i="1" dirty="0" smtClean="0"/>
              <a:t>, A Nagy, K </a:t>
            </a:r>
            <a:r>
              <a:rPr lang="hu-HU" sz="2000" i="1" dirty="0" err="1" smtClean="0"/>
              <a:t>Kristof</a:t>
            </a:r>
            <a:r>
              <a:rPr lang="hu-HU" sz="2000" i="1" dirty="0" smtClean="0"/>
              <a:t>, A </a:t>
            </a:r>
            <a:r>
              <a:rPr lang="hu-HU" sz="2000" i="1" dirty="0" err="1" smtClean="0"/>
              <a:t>Bechir</a:t>
            </a:r>
            <a:r>
              <a:rPr lang="hu-HU" sz="2000" i="1" dirty="0" smtClean="0"/>
              <a:t>, M </a:t>
            </a:r>
            <a:r>
              <a:rPr lang="hu-HU" sz="2000" i="1" dirty="0" err="1" smtClean="0"/>
              <a:t>Pacurar</a:t>
            </a:r>
            <a:r>
              <a:rPr lang="hu-HU" sz="2000" i="1" dirty="0" smtClean="0"/>
              <a:t>, G Nagy: </a:t>
            </a:r>
            <a:r>
              <a:rPr lang="en-US" sz="2000" i="1" dirty="0" smtClean="0"/>
              <a:t>Preventive and Therapeutic Effects of </a:t>
            </a:r>
            <a:r>
              <a:rPr lang="en-US" sz="2000" i="1" dirty="0" err="1" smtClean="0"/>
              <a:t>Chlorhexidine</a:t>
            </a:r>
            <a:r>
              <a:rPr lang="en-US" sz="2000" i="1" dirty="0" smtClean="0"/>
              <a:t> Containing Varnish on Candida </a:t>
            </a:r>
            <a:r>
              <a:rPr lang="en-US" sz="2000" i="1" dirty="0" err="1" smtClean="0"/>
              <a:t>Biofilm</a:t>
            </a:r>
            <a:r>
              <a:rPr lang="hu-HU" sz="2000" i="1" dirty="0" smtClean="0"/>
              <a:t>. REVISTA DE CHIMIE 68 (12), 2808-2811)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1930493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err="1" smtClean="0"/>
              <a:t>Oral</a:t>
            </a:r>
            <a:r>
              <a:rPr lang="hu-HU" dirty="0" smtClean="0"/>
              <a:t> </a:t>
            </a:r>
            <a:r>
              <a:rPr lang="hu-HU" dirty="0" err="1" smtClean="0"/>
              <a:t>Manifestation</a:t>
            </a:r>
            <a:r>
              <a:rPr lang="hu-HU" dirty="0" smtClean="0"/>
              <a:t> von </a:t>
            </a:r>
            <a:r>
              <a:rPr lang="hu-HU" dirty="0" err="1" smtClean="0"/>
              <a:t>seltenen</a:t>
            </a:r>
            <a:r>
              <a:rPr lang="hu-HU" dirty="0" smtClean="0"/>
              <a:t> </a:t>
            </a:r>
            <a:r>
              <a:rPr lang="hu-HU" dirty="0" err="1" smtClean="0"/>
              <a:t>Mykosen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Aspergillosis</a:t>
            </a:r>
            <a:r>
              <a:rPr lang="hu-HU" dirty="0" smtClean="0"/>
              <a:t> (A. </a:t>
            </a:r>
            <a:r>
              <a:rPr lang="hu-HU" dirty="0" err="1" smtClean="0"/>
              <a:t>fumigatus</a:t>
            </a:r>
            <a:r>
              <a:rPr lang="hu-HU" dirty="0" smtClean="0"/>
              <a:t>, A. </a:t>
            </a:r>
            <a:r>
              <a:rPr lang="hu-HU" dirty="0" err="1" smtClean="0"/>
              <a:t>flavus</a:t>
            </a:r>
            <a:r>
              <a:rPr lang="hu-HU" dirty="0" smtClean="0"/>
              <a:t>)</a:t>
            </a:r>
          </a:p>
          <a:p>
            <a:pPr lvl="1"/>
            <a:r>
              <a:rPr lang="hu-HU" dirty="0" err="1" smtClean="0"/>
              <a:t>Nach</a:t>
            </a:r>
            <a:r>
              <a:rPr lang="hu-HU" dirty="0" smtClean="0"/>
              <a:t> Candida </a:t>
            </a:r>
            <a:r>
              <a:rPr lang="hu-HU" dirty="0" err="1" smtClean="0"/>
              <a:t>Infektion</a:t>
            </a:r>
            <a:r>
              <a:rPr lang="hu-HU" dirty="0" smtClean="0"/>
              <a:t>, </a:t>
            </a:r>
            <a:r>
              <a:rPr lang="hu-HU" dirty="0" err="1" smtClean="0"/>
              <a:t>das</a:t>
            </a:r>
            <a:r>
              <a:rPr lang="hu-HU" dirty="0" smtClean="0"/>
              <a:t> 2. </a:t>
            </a:r>
            <a:r>
              <a:rPr lang="hu-HU" dirty="0" err="1" smtClean="0"/>
              <a:t>häufigste</a:t>
            </a:r>
            <a:r>
              <a:rPr lang="hu-HU" dirty="0" smtClean="0"/>
              <a:t> </a:t>
            </a:r>
            <a:r>
              <a:rPr lang="hu-HU" dirty="0" err="1" smtClean="0"/>
              <a:t>opportuniste</a:t>
            </a:r>
            <a:r>
              <a:rPr lang="hu-HU" dirty="0" smtClean="0"/>
              <a:t> </a:t>
            </a:r>
            <a:r>
              <a:rPr lang="hu-HU" dirty="0" err="1" smtClean="0"/>
              <a:t>Infektion</a:t>
            </a:r>
            <a:endParaRPr lang="hu-HU" dirty="0" smtClean="0"/>
          </a:p>
          <a:p>
            <a:pPr lvl="1"/>
            <a:r>
              <a:rPr lang="hu-HU" dirty="0" err="1" smtClean="0"/>
              <a:t>Orofaciale</a:t>
            </a:r>
            <a:r>
              <a:rPr lang="hu-HU" dirty="0" smtClean="0"/>
              <a:t> </a:t>
            </a:r>
            <a:r>
              <a:rPr lang="hu-HU" dirty="0" err="1" smtClean="0"/>
              <a:t>Form</a:t>
            </a:r>
            <a:r>
              <a:rPr lang="hu-HU" dirty="0" smtClean="0"/>
              <a:t>: </a:t>
            </a:r>
            <a:r>
              <a:rPr lang="hu-HU" dirty="0" err="1" smtClean="0"/>
              <a:t>Sinusen</a:t>
            </a:r>
            <a:r>
              <a:rPr lang="hu-HU" dirty="0" smtClean="0"/>
              <a:t>, </a:t>
            </a:r>
            <a:r>
              <a:rPr lang="hu-HU" dirty="0" err="1" smtClean="0"/>
              <a:t>Pharynx</a:t>
            </a:r>
            <a:r>
              <a:rPr lang="hu-HU" dirty="0" smtClean="0"/>
              <a:t>, </a:t>
            </a:r>
            <a:r>
              <a:rPr lang="hu-HU" dirty="0" err="1" smtClean="0"/>
              <a:t>Ohren</a:t>
            </a:r>
            <a:r>
              <a:rPr lang="hu-HU" dirty="0" smtClean="0"/>
              <a:t>, </a:t>
            </a:r>
            <a:r>
              <a:rPr lang="hu-HU" dirty="0" err="1" smtClean="0"/>
              <a:t>Mundhöhle</a:t>
            </a:r>
            <a:endParaRPr lang="hu-HU" dirty="0" smtClean="0"/>
          </a:p>
          <a:p>
            <a:pPr lvl="1"/>
            <a:r>
              <a:rPr lang="hu-HU" dirty="0" err="1" smtClean="0"/>
              <a:t>Gelbe</a:t>
            </a:r>
            <a:r>
              <a:rPr lang="hu-HU" dirty="0" smtClean="0"/>
              <a:t>, </a:t>
            </a:r>
            <a:r>
              <a:rPr lang="hu-HU" dirty="0" err="1" smtClean="0"/>
              <a:t>schwarze</a:t>
            </a:r>
            <a:r>
              <a:rPr lang="hu-HU" dirty="0" smtClean="0"/>
              <a:t> </a:t>
            </a:r>
            <a:r>
              <a:rPr lang="hu-HU" dirty="0" err="1" smtClean="0"/>
              <a:t>Ulzeration</a:t>
            </a:r>
            <a:r>
              <a:rPr lang="hu-HU" dirty="0" smtClean="0"/>
              <a:t> am </a:t>
            </a:r>
            <a:r>
              <a:rPr lang="hu-HU" dirty="0" err="1" smtClean="0"/>
              <a:t>Palatum</a:t>
            </a:r>
            <a:endParaRPr lang="hu-HU" dirty="0" smtClean="0"/>
          </a:p>
          <a:p>
            <a:pPr lvl="1"/>
            <a:r>
              <a:rPr lang="hu-HU" dirty="0" err="1" smtClean="0"/>
              <a:t>DDg</a:t>
            </a:r>
            <a:r>
              <a:rPr lang="hu-HU" dirty="0" smtClean="0"/>
              <a:t>: </a:t>
            </a:r>
            <a:r>
              <a:rPr lang="hu-HU" dirty="0" err="1" smtClean="0"/>
              <a:t>mucormycosis</a:t>
            </a:r>
            <a:r>
              <a:rPr lang="hu-HU" dirty="0" smtClean="0"/>
              <a:t>, </a:t>
            </a:r>
            <a:r>
              <a:rPr lang="hu-HU" dirty="0" err="1" smtClean="0"/>
              <a:t>pseudomonas</a:t>
            </a:r>
            <a:endParaRPr lang="hu-HU" dirty="0" smtClean="0"/>
          </a:p>
          <a:p>
            <a:pPr lvl="1"/>
            <a:r>
              <a:rPr lang="hu-HU" dirty="0" smtClean="0"/>
              <a:t>Th: </a:t>
            </a:r>
            <a:r>
              <a:rPr lang="hu-HU" dirty="0" err="1" smtClean="0"/>
              <a:t>systematische</a:t>
            </a:r>
            <a:r>
              <a:rPr lang="hu-HU" dirty="0" smtClean="0"/>
              <a:t> </a:t>
            </a:r>
            <a:r>
              <a:rPr lang="hu-HU" dirty="0" err="1" smtClean="0"/>
              <a:t>Amfotericine</a:t>
            </a:r>
            <a:r>
              <a:rPr lang="hu-HU" dirty="0" smtClean="0"/>
              <a:t> B </a:t>
            </a:r>
            <a:r>
              <a:rPr lang="hu-HU" dirty="0" err="1" smtClean="0"/>
              <a:t>oder</a:t>
            </a:r>
            <a:r>
              <a:rPr lang="hu-HU" dirty="0" smtClean="0"/>
              <a:t> </a:t>
            </a:r>
            <a:r>
              <a:rPr lang="hu-HU" dirty="0" err="1" smtClean="0"/>
              <a:t>Vorikonazol</a:t>
            </a: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340486155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err="1" smtClean="0"/>
              <a:t>Oral</a:t>
            </a:r>
            <a:r>
              <a:rPr lang="hu-HU" dirty="0" smtClean="0"/>
              <a:t> </a:t>
            </a:r>
            <a:r>
              <a:rPr lang="hu-HU" dirty="0" err="1" smtClean="0"/>
              <a:t>Manifestation</a:t>
            </a:r>
            <a:r>
              <a:rPr lang="hu-HU" dirty="0" smtClean="0"/>
              <a:t> von </a:t>
            </a:r>
            <a:r>
              <a:rPr lang="hu-HU" dirty="0" err="1" smtClean="0"/>
              <a:t>seltenen</a:t>
            </a:r>
            <a:r>
              <a:rPr lang="hu-HU" dirty="0" smtClean="0"/>
              <a:t> </a:t>
            </a:r>
            <a:r>
              <a:rPr lang="hu-HU" dirty="0" err="1" smtClean="0"/>
              <a:t>Mykosen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u-HU" b="1" dirty="0" err="1" smtClean="0"/>
              <a:t>Blastomycosis</a:t>
            </a:r>
            <a:r>
              <a:rPr lang="hu-HU" dirty="0" smtClean="0"/>
              <a:t> (</a:t>
            </a:r>
            <a:r>
              <a:rPr lang="hu-HU" dirty="0" err="1" smtClean="0"/>
              <a:t>Blastomyces</a:t>
            </a:r>
            <a:r>
              <a:rPr lang="hu-HU" dirty="0" smtClean="0"/>
              <a:t> </a:t>
            </a:r>
            <a:r>
              <a:rPr lang="hu-HU" dirty="0" err="1" smtClean="0"/>
              <a:t>dermatitidis</a:t>
            </a:r>
            <a:r>
              <a:rPr lang="hu-HU" dirty="0" smtClean="0"/>
              <a:t>)</a:t>
            </a:r>
          </a:p>
          <a:p>
            <a:r>
              <a:rPr lang="hu-HU" dirty="0" err="1" smtClean="0"/>
              <a:t>Tiefe</a:t>
            </a:r>
            <a:r>
              <a:rPr lang="hu-HU" dirty="0" smtClean="0"/>
              <a:t>, </a:t>
            </a:r>
            <a:r>
              <a:rPr lang="hu-HU" dirty="0" err="1" smtClean="0"/>
              <a:t>disseeminierte</a:t>
            </a:r>
            <a:r>
              <a:rPr lang="hu-HU" dirty="0" smtClean="0"/>
              <a:t> </a:t>
            </a:r>
            <a:r>
              <a:rPr lang="hu-HU" dirty="0" err="1" smtClean="0"/>
              <a:t>Infektion</a:t>
            </a:r>
            <a:r>
              <a:rPr lang="hu-HU" dirty="0" smtClean="0"/>
              <a:t>–  </a:t>
            </a:r>
            <a:r>
              <a:rPr lang="hu-HU" dirty="0" err="1" smtClean="0"/>
              <a:t>Missisipi</a:t>
            </a:r>
            <a:r>
              <a:rPr lang="hu-HU" dirty="0" smtClean="0"/>
              <a:t> ,Ohio</a:t>
            </a:r>
          </a:p>
          <a:p>
            <a:r>
              <a:rPr lang="hu-HU" dirty="0" err="1" smtClean="0"/>
              <a:t>Seltene</a:t>
            </a:r>
            <a:r>
              <a:rPr lang="hu-HU" dirty="0" smtClean="0"/>
              <a:t> </a:t>
            </a:r>
            <a:r>
              <a:rPr lang="hu-HU" dirty="0" err="1"/>
              <a:t>S</a:t>
            </a:r>
            <a:r>
              <a:rPr lang="hu-HU" dirty="0" err="1" smtClean="0"/>
              <a:t>ymptomen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der </a:t>
            </a:r>
            <a:r>
              <a:rPr lang="hu-HU" dirty="0" err="1" smtClean="0"/>
              <a:t>Mundhöhle</a:t>
            </a:r>
            <a:r>
              <a:rPr lang="hu-HU" dirty="0" smtClean="0"/>
              <a:t>: </a:t>
            </a:r>
            <a:r>
              <a:rPr lang="hu-HU" dirty="0" err="1" smtClean="0"/>
              <a:t>Ulzerationen</a:t>
            </a:r>
            <a:r>
              <a:rPr lang="hu-HU" dirty="0" smtClean="0"/>
              <a:t>, </a:t>
            </a:r>
            <a:r>
              <a:rPr lang="hu-HU" dirty="0" err="1" smtClean="0"/>
              <a:t>Granulomen</a:t>
            </a:r>
            <a:r>
              <a:rPr lang="hu-HU" dirty="0" smtClean="0"/>
              <a:t>, </a:t>
            </a:r>
            <a:r>
              <a:rPr lang="hu-HU" dirty="0" err="1" smtClean="0"/>
              <a:t>verrucosus</a:t>
            </a:r>
            <a:r>
              <a:rPr lang="hu-HU" dirty="0" smtClean="0"/>
              <a:t> </a:t>
            </a:r>
            <a:r>
              <a:rPr lang="hu-HU" dirty="0" err="1" smtClean="0"/>
              <a:t>Lesionen</a:t>
            </a:r>
            <a:r>
              <a:rPr lang="hu-HU" dirty="0" smtClean="0"/>
              <a:t> – </a:t>
            </a:r>
            <a:r>
              <a:rPr lang="hu-HU" dirty="0" err="1" smtClean="0"/>
              <a:t>Biopsie</a:t>
            </a:r>
            <a:endParaRPr lang="hu-HU" dirty="0" smtClean="0"/>
          </a:p>
          <a:p>
            <a:r>
              <a:rPr lang="hu-HU" dirty="0" smtClean="0"/>
              <a:t>TH: </a:t>
            </a:r>
            <a:r>
              <a:rPr lang="hu-HU" dirty="0" err="1" smtClean="0"/>
              <a:t>Amphotericin</a:t>
            </a:r>
            <a:r>
              <a:rPr lang="hu-HU" dirty="0" smtClean="0"/>
              <a:t> B, </a:t>
            </a:r>
            <a:r>
              <a:rPr lang="hu-HU" dirty="0" err="1" smtClean="0"/>
              <a:t>ketoconazol</a:t>
            </a:r>
            <a:r>
              <a:rPr lang="hu-HU" dirty="0" smtClean="0"/>
              <a:t>,  </a:t>
            </a:r>
            <a:r>
              <a:rPr lang="hu-HU" dirty="0" err="1" smtClean="0"/>
              <a:t>itraconazol</a:t>
            </a:r>
            <a:endParaRPr lang="hu-HU" dirty="0" smtClean="0"/>
          </a:p>
          <a:p>
            <a:pPr marL="0" indent="0">
              <a:buNone/>
            </a:pPr>
            <a:r>
              <a:rPr lang="hu-HU" b="1" dirty="0" err="1" smtClean="0"/>
              <a:t>Coccidiomycosis</a:t>
            </a:r>
            <a:r>
              <a:rPr lang="hu-HU" b="1" dirty="0" smtClean="0"/>
              <a:t> </a:t>
            </a:r>
            <a:r>
              <a:rPr lang="hu-HU" dirty="0" smtClean="0"/>
              <a:t>(</a:t>
            </a:r>
            <a:r>
              <a:rPr lang="hu-HU" dirty="0" err="1" smtClean="0"/>
              <a:t>Coccidioides</a:t>
            </a:r>
            <a:r>
              <a:rPr lang="hu-HU" dirty="0" smtClean="0"/>
              <a:t> </a:t>
            </a:r>
            <a:r>
              <a:rPr lang="hu-HU" dirty="0" err="1" smtClean="0"/>
              <a:t>immitis</a:t>
            </a:r>
            <a:r>
              <a:rPr lang="hu-HU" dirty="0" smtClean="0"/>
              <a:t>)</a:t>
            </a:r>
          </a:p>
          <a:p>
            <a:r>
              <a:rPr lang="hu-HU" dirty="0" smtClean="0"/>
              <a:t>Amerika</a:t>
            </a:r>
          </a:p>
          <a:p>
            <a:r>
              <a:rPr lang="hu-HU" dirty="0" err="1" smtClean="0"/>
              <a:t>Meistens</a:t>
            </a:r>
            <a:r>
              <a:rPr lang="hu-HU" dirty="0" smtClean="0"/>
              <a:t> </a:t>
            </a:r>
            <a:r>
              <a:rPr lang="hu-HU" dirty="0" err="1" smtClean="0"/>
              <a:t>pneumonia</a:t>
            </a:r>
            <a:r>
              <a:rPr lang="hu-HU" dirty="0" smtClean="0"/>
              <a:t>, </a:t>
            </a:r>
            <a:r>
              <a:rPr lang="hu-HU" dirty="0" err="1" smtClean="0"/>
              <a:t>Symptomen</a:t>
            </a:r>
            <a:r>
              <a:rPr lang="hu-HU" dirty="0" smtClean="0"/>
              <a:t> </a:t>
            </a:r>
            <a:r>
              <a:rPr lang="hu-HU" dirty="0" err="1" smtClean="0"/>
              <a:t>im</a:t>
            </a:r>
            <a:r>
              <a:rPr lang="hu-HU" dirty="0" smtClean="0"/>
              <a:t> </a:t>
            </a:r>
            <a:r>
              <a:rPr lang="hu-HU" dirty="0" err="1" smtClean="0"/>
              <a:t>Mund-selten</a:t>
            </a:r>
            <a:endParaRPr lang="hu-HU" dirty="0" smtClean="0"/>
          </a:p>
          <a:p>
            <a:r>
              <a:rPr lang="hu-HU" dirty="0" smtClean="0"/>
              <a:t>Th: </a:t>
            </a:r>
            <a:r>
              <a:rPr lang="hu-HU" dirty="0" err="1" smtClean="0"/>
              <a:t>Amphotericin</a:t>
            </a:r>
            <a:r>
              <a:rPr lang="hu-HU" dirty="0" smtClean="0"/>
              <a:t> B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4978107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err="1" smtClean="0"/>
              <a:t>Oral</a:t>
            </a:r>
            <a:r>
              <a:rPr lang="hu-HU" dirty="0" smtClean="0"/>
              <a:t> </a:t>
            </a:r>
            <a:r>
              <a:rPr lang="hu-HU" dirty="0" err="1" smtClean="0"/>
              <a:t>Manifestation</a:t>
            </a:r>
            <a:r>
              <a:rPr lang="hu-HU" dirty="0" smtClean="0"/>
              <a:t> von </a:t>
            </a:r>
            <a:r>
              <a:rPr lang="hu-HU" dirty="0" err="1" smtClean="0"/>
              <a:t>seltenen</a:t>
            </a:r>
            <a:r>
              <a:rPr lang="hu-HU" dirty="0" smtClean="0"/>
              <a:t> </a:t>
            </a:r>
            <a:r>
              <a:rPr lang="hu-HU" dirty="0" err="1" smtClean="0"/>
              <a:t>Mykosen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hu-HU" b="1" dirty="0" err="1" smtClean="0"/>
              <a:t>Cryptococcosis</a:t>
            </a:r>
            <a:r>
              <a:rPr lang="hu-HU" dirty="0" smtClean="0"/>
              <a:t> (</a:t>
            </a:r>
            <a:r>
              <a:rPr lang="hu-HU" dirty="0" err="1" smtClean="0"/>
              <a:t>Cryptococcus</a:t>
            </a:r>
            <a:r>
              <a:rPr lang="hu-HU" dirty="0" smtClean="0"/>
              <a:t> </a:t>
            </a:r>
            <a:r>
              <a:rPr lang="hu-HU" dirty="0" err="1" smtClean="0"/>
              <a:t>neoformans</a:t>
            </a:r>
            <a:r>
              <a:rPr lang="hu-HU" dirty="0" smtClean="0"/>
              <a:t>)</a:t>
            </a:r>
          </a:p>
          <a:p>
            <a:r>
              <a:rPr lang="hu-HU" dirty="0" err="1" smtClean="0"/>
              <a:t>Weltweit</a:t>
            </a:r>
            <a:r>
              <a:rPr lang="hu-HU" dirty="0" smtClean="0"/>
              <a:t>, </a:t>
            </a:r>
            <a:r>
              <a:rPr lang="hu-HU" dirty="0" err="1" smtClean="0"/>
              <a:t>systematische</a:t>
            </a:r>
            <a:r>
              <a:rPr lang="hu-HU" dirty="0" smtClean="0"/>
              <a:t> </a:t>
            </a:r>
            <a:r>
              <a:rPr lang="hu-HU" dirty="0" err="1" smtClean="0"/>
              <a:t>infektion</a:t>
            </a:r>
            <a:endParaRPr lang="hu-HU" dirty="0"/>
          </a:p>
          <a:p>
            <a:r>
              <a:rPr lang="hu-HU" dirty="0" err="1" smtClean="0"/>
              <a:t>Selten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der </a:t>
            </a:r>
            <a:r>
              <a:rPr lang="hu-HU" dirty="0" err="1" smtClean="0"/>
              <a:t>Mundhöhle</a:t>
            </a:r>
            <a:r>
              <a:rPr lang="hu-HU" dirty="0" smtClean="0"/>
              <a:t>: </a:t>
            </a:r>
            <a:r>
              <a:rPr lang="hu-HU" dirty="0" err="1" smtClean="0"/>
              <a:t>Gingiva</a:t>
            </a:r>
            <a:r>
              <a:rPr lang="hu-HU" dirty="0" smtClean="0"/>
              <a:t>, </a:t>
            </a:r>
            <a:r>
              <a:rPr lang="hu-HU" dirty="0" err="1" smtClean="0"/>
              <a:t>Palatum</a:t>
            </a:r>
            <a:r>
              <a:rPr lang="hu-HU" dirty="0" smtClean="0"/>
              <a:t>, </a:t>
            </a:r>
            <a:r>
              <a:rPr lang="hu-HU" dirty="0" err="1" smtClean="0"/>
              <a:t>Pharynx</a:t>
            </a:r>
            <a:r>
              <a:rPr lang="hu-HU" dirty="0" smtClean="0"/>
              <a:t>, </a:t>
            </a:r>
            <a:r>
              <a:rPr lang="hu-HU" dirty="0" err="1" smtClean="0"/>
              <a:t>Tonsillen</a:t>
            </a:r>
            <a:r>
              <a:rPr lang="hu-HU" dirty="0" smtClean="0"/>
              <a:t>, </a:t>
            </a:r>
            <a:r>
              <a:rPr lang="hu-HU" dirty="0" err="1" smtClean="0"/>
              <a:t>Alveolus</a:t>
            </a:r>
            <a:r>
              <a:rPr lang="hu-HU" dirty="0" smtClean="0"/>
              <a:t> </a:t>
            </a:r>
            <a:r>
              <a:rPr lang="hu-HU" dirty="0" err="1" smtClean="0"/>
              <a:t>nach</a:t>
            </a:r>
            <a:r>
              <a:rPr lang="hu-HU" dirty="0" smtClean="0"/>
              <a:t> </a:t>
            </a:r>
            <a:r>
              <a:rPr lang="hu-HU" dirty="0" err="1" smtClean="0"/>
              <a:t>dem</a:t>
            </a:r>
            <a:r>
              <a:rPr lang="hu-HU" dirty="0" smtClean="0"/>
              <a:t> </a:t>
            </a:r>
            <a:r>
              <a:rPr lang="hu-HU" dirty="0" err="1" smtClean="0"/>
              <a:t>Extraction</a:t>
            </a:r>
            <a:endParaRPr lang="hu-HU" dirty="0" smtClean="0"/>
          </a:p>
          <a:p>
            <a:r>
              <a:rPr lang="hu-HU" dirty="0" smtClean="0"/>
              <a:t>Lila </a:t>
            </a:r>
            <a:r>
              <a:rPr lang="hu-HU" dirty="0" err="1" smtClean="0"/>
              <a:t>Granulomen</a:t>
            </a:r>
            <a:r>
              <a:rPr lang="hu-HU" dirty="0" smtClean="0"/>
              <a:t>, </a:t>
            </a:r>
            <a:r>
              <a:rPr lang="hu-HU" dirty="0" err="1" smtClean="0"/>
              <a:t>Ulzeration</a:t>
            </a:r>
            <a:r>
              <a:rPr lang="hu-HU" dirty="0" smtClean="0"/>
              <a:t> </a:t>
            </a:r>
            <a:r>
              <a:rPr lang="hu-HU" dirty="0" err="1" smtClean="0"/>
              <a:t>oder</a:t>
            </a:r>
            <a:r>
              <a:rPr lang="hu-HU" dirty="0" smtClean="0"/>
              <a:t> </a:t>
            </a:r>
            <a:r>
              <a:rPr lang="hu-HU" dirty="0" err="1" smtClean="0"/>
              <a:t>Schwellungen</a:t>
            </a:r>
            <a:endParaRPr lang="hu-HU" dirty="0" smtClean="0"/>
          </a:p>
          <a:p>
            <a:r>
              <a:rPr lang="hu-HU" dirty="0" smtClean="0"/>
              <a:t>Th: </a:t>
            </a:r>
            <a:r>
              <a:rPr lang="hu-HU" dirty="0" err="1" smtClean="0"/>
              <a:t>Amphotericin</a:t>
            </a:r>
            <a:r>
              <a:rPr lang="hu-HU" dirty="0" smtClean="0"/>
              <a:t> B, </a:t>
            </a:r>
            <a:r>
              <a:rPr lang="hu-HU" dirty="0" err="1" smtClean="0"/>
              <a:t>Flucytosine</a:t>
            </a:r>
            <a:endParaRPr lang="hu-HU" dirty="0" smtClean="0"/>
          </a:p>
          <a:p>
            <a:pPr marL="0" indent="0">
              <a:buNone/>
            </a:pPr>
            <a:r>
              <a:rPr lang="hu-HU" b="1" dirty="0" err="1" smtClean="0"/>
              <a:t>Fusariosis</a:t>
            </a:r>
            <a:endParaRPr lang="hu-HU" b="1" dirty="0" smtClean="0"/>
          </a:p>
          <a:p>
            <a:r>
              <a:rPr lang="hu-HU" dirty="0" err="1" smtClean="0"/>
              <a:t>Invaziv</a:t>
            </a:r>
            <a:r>
              <a:rPr lang="hu-HU" dirty="0" smtClean="0"/>
              <a:t> </a:t>
            </a:r>
            <a:r>
              <a:rPr lang="hu-HU" dirty="0" err="1" smtClean="0"/>
              <a:t>oder</a:t>
            </a:r>
            <a:r>
              <a:rPr lang="hu-HU" dirty="0" smtClean="0"/>
              <a:t> </a:t>
            </a:r>
            <a:r>
              <a:rPr lang="hu-HU" dirty="0" err="1" smtClean="0"/>
              <a:t>disseminierte</a:t>
            </a:r>
            <a:r>
              <a:rPr lang="hu-HU" dirty="0" smtClean="0"/>
              <a:t> </a:t>
            </a:r>
            <a:r>
              <a:rPr lang="hu-HU" dirty="0" err="1" smtClean="0"/>
              <a:t>Infection</a:t>
            </a:r>
            <a:endParaRPr lang="hu-HU" dirty="0" smtClean="0"/>
          </a:p>
          <a:p>
            <a:r>
              <a:rPr lang="hu-HU" dirty="0" err="1" smtClean="0"/>
              <a:t>Schwarze</a:t>
            </a:r>
            <a:r>
              <a:rPr lang="hu-HU" dirty="0" smtClean="0"/>
              <a:t>, </a:t>
            </a:r>
            <a:r>
              <a:rPr lang="hu-HU" dirty="0" err="1" smtClean="0"/>
              <a:t>necrozisierende</a:t>
            </a:r>
            <a:r>
              <a:rPr lang="hu-HU" dirty="0" smtClean="0"/>
              <a:t> </a:t>
            </a:r>
            <a:r>
              <a:rPr lang="hu-HU" dirty="0" err="1" smtClean="0"/>
              <a:t>Ulzeration</a:t>
            </a:r>
            <a:r>
              <a:rPr lang="hu-HU" dirty="0" smtClean="0"/>
              <a:t> </a:t>
            </a:r>
            <a:r>
              <a:rPr lang="hu-HU" dirty="0" err="1" smtClean="0"/>
              <a:t>vom</a:t>
            </a:r>
            <a:r>
              <a:rPr lang="hu-HU" dirty="0" smtClean="0"/>
              <a:t> </a:t>
            </a:r>
            <a:r>
              <a:rPr lang="hu-HU" dirty="0" err="1" smtClean="0"/>
              <a:t>Palatum</a:t>
            </a:r>
            <a:r>
              <a:rPr lang="hu-HU" dirty="0" smtClean="0"/>
              <a:t> (</a:t>
            </a:r>
            <a:r>
              <a:rPr lang="hu-HU" dirty="0" err="1" smtClean="0"/>
              <a:t>wie</a:t>
            </a:r>
            <a:r>
              <a:rPr lang="hu-HU" dirty="0" smtClean="0"/>
              <a:t>  </a:t>
            </a:r>
            <a:r>
              <a:rPr lang="hu-HU" dirty="0" err="1" smtClean="0"/>
              <a:t>Aspergillosis</a:t>
            </a:r>
            <a:r>
              <a:rPr lang="hu-HU" dirty="0" smtClean="0"/>
              <a:t> und  </a:t>
            </a:r>
            <a:r>
              <a:rPr lang="hu-HU" dirty="0" err="1"/>
              <a:t>M</a:t>
            </a:r>
            <a:r>
              <a:rPr lang="hu-HU" dirty="0" err="1" smtClean="0"/>
              <a:t>ucormycosish</a:t>
            </a:r>
            <a:r>
              <a:rPr lang="hu-HU" dirty="0" smtClean="0"/>
              <a:t> – </a:t>
            </a:r>
            <a:r>
              <a:rPr lang="hu-HU" dirty="0" err="1" smtClean="0"/>
              <a:t>Biopsie</a:t>
            </a:r>
            <a:r>
              <a:rPr lang="hu-HU" dirty="0" smtClean="0"/>
              <a:t>)</a:t>
            </a:r>
          </a:p>
          <a:p>
            <a:r>
              <a:rPr lang="hu-HU" dirty="0" smtClean="0"/>
              <a:t>Th: </a:t>
            </a:r>
            <a:r>
              <a:rPr lang="hu-HU" dirty="0" err="1" smtClean="0"/>
              <a:t>lokal</a:t>
            </a:r>
            <a:r>
              <a:rPr lang="hu-HU" dirty="0" smtClean="0"/>
              <a:t> </a:t>
            </a:r>
            <a:r>
              <a:rPr lang="hu-HU" dirty="0" err="1" smtClean="0"/>
              <a:t>Therapie</a:t>
            </a:r>
            <a:r>
              <a:rPr lang="hu-HU" dirty="0" smtClean="0"/>
              <a:t>, </a:t>
            </a:r>
            <a:r>
              <a:rPr lang="hu-HU" dirty="0" err="1" smtClean="0"/>
              <a:t>wenn</a:t>
            </a:r>
            <a:r>
              <a:rPr lang="hu-HU" dirty="0" smtClean="0"/>
              <a:t> </a:t>
            </a:r>
            <a:r>
              <a:rPr lang="hu-HU" dirty="0" err="1" smtClean="0"/>
              <a:t>disseminiert</a:t>
            </a:r>
            <a:r>
              <a:rPr lang="hu-HU" dirty="0" smtClean="0"/>
              <a:t>: </a:t>
            </a:r>
            <a:r>
              <a:rPr lang="hu-HU" dirty="0" err="1" smtClean="0"/>
              <a:t>schlechte</a:t>
            </a:r>
            <a:r>
              <a:rPr lang="hu-HU" dirty="0" smtClean="0"/>
              <a:t> </a:t>
            </a:r>
            <a:r>
              <a:rPr lang="hu-HU" dirty="0" err="1" smtClean="0"/>
              <a:t>Prognose</a:t>
            </a:r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8518154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hu-HU" smtClean="0"/>
          </a:p>
        </p:txBody>
      </p:sp>
      <p:pic>
        <p:nvPicPr>
          <p:cNvPr id="39939" name="Picture 2" descr="http://www.tankonyvtar.hu/hu/tartalom/tamop412A/2011-0032_magyar/images/2_fejezet/2_7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35150" y="1628775"/>
            <a:ext cx="5429250" cy="4324350"/>
          </a:xfrm>
        </p:spPr>
      </p:pic>
    </p:spTree>
    <p:extLst>
      <p:ext uri="{BB962C8B-B14F-4D97-AF65-F5344CB8AC3E}">
        <p14:creationId xmlns:p14="http://schemas.microsoft.com/office/powerpoint/2010/main" val="277971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err="1" smtClean="0"/>
              <a:t>Oral</a:t>
            </a:r>
            <a:r>
              <a:rPr lang="hu-HU" dirty="0" smtClean="0"/>
              <a:t> </a:t>
            </a:r>
            <a:r>
              <a:rPr lang="hu-HU" dirty="0" err="1" smtClean="0"/>
              <a:t>Manifestation</a:t>
            </a:r>
            <a:r>
              <a:rPr lang="hu-HU" dirty="0" smtClean="0"/>
              <a:t> von </a:t>
            </a:r>
            <a:r>
              <a:rPr lang="hu-HU" dirty="0" err="1" smtClean="0"/>
              <a:t>seltenen</a:t>
            </a:r>
            <a:r>
              <a:rPr lang="hu-HU" dirty="0" smtClean="0"/>
              <a:t> </a:t>
            </a:r>
            <a:r>
              <a:rPr lang="hu-HU" dirty="0" err="1" smtClean="0"/>
              <a:t>Mykosen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u-HU" dirty="0" err="1" smtClean="0"/>
              <a:t>Mucormycosis</a:t>
            </a:r>
            <a:r>
              <a:rPr lang="hu-HU" dirty="0" smtClean="0"/>
              <a:t> (</a:t>
            </a:r>
            <a:r>
              <a:rPr lang="hu-HU" dirty="0" err="1" smtClean="0"/>
              <a:t>Mucorales</a:t>
            </a:r>
            <a:r>
              <a:rPr lang="hu-HU" dirty="0" smtClean="0"/>
              <a:t>)</a:t>
            </a:r>
          </a:p>
          <a:p>
            <a:r>
              <a:rPr lang="hu-HU" dirty="0" err="1" smtClean="0"/>
              <a:t>Paranasale-Höhlen</a:t>
            </a:r>
            <a:r>
              <a:rPr lang="hu-HU" dirty="0" smtClean="0"/>
              <a:t>, </a:t>
            </a:r>
            <a:r>
              <a:rPr lang="hu-HU" dirty="0" err="1" smtClean="0"/>
              <a:t>Lungen</a:t>
            </a:r>
            <a:r>
              <a:rPr lang="hu-HU" dirty="0" smtClean="0"/>
              <a:t>, </a:t>
            </a:r>
            <a:r>
              <a:rPr lang="hu-HU" dirty="0" err="1" smtClean="0"/>
              <a:t>GI-Tract</a:t>
            </a:r>
            <a:r>
              <a:rPr lang="hu-HU" dirty="0" smtClean="0"/>
              <a:t>, tüdő, </a:t>
            </a:r>
            <a:r>
              <a:rPr lang="hu-HU" dirty="0" err="1" smtClean="0"/>
              <a:t>gastrointestinalis</a:t>
            </a:r>
            <a:r>
              <a:rPr lang="hu-HU" dirty="0" smtClean="0"/>
              <a:t> szervrendszer</a:t>
            </a:r>
          </a:p>
          <a:p>
            <a:r>
              <a:rPr lang="hu-HU" dirty="0" err="1" smtClean="0"/>
              <a:t>Betritt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die </a:t>
            </a:r>
            <a:r>
              <a:rPr lang="hu-HU" dirty="0" err="1" smtClean="0"/>
              <a:t>Arterien</a:t>
            </a:r>
            <a:r>
              <a:rPr lang="hu-HU" dirty="0" smtClean="0">
                <a:sym typeface="Wingdings" pitchFamily="2" charset="2"/>
              </a:rPr>
              <a:t></a:t>
            </a:r>
            <a:r>
              <a:rPr lang="hu-HU" dirty="0" err="1" smtClean="0">
                <a:sym typeface="Wingdings" pitchFamily="2" charset="2"/>
              </a:rPr>
              <a:t>Trombosen</a:t>
            </a:r>
            <a:r>
              <a:rPr lang="hu-HU" dirty="0" smtClean="0">
                <a:sym typeface="Wingdings" pitchFamily="2" charset="2"/>
              </a:rPr>
              <a:t></a:t>
            </a:r>
            <a:r>
              <a:rPr lang="hu-HU" dirty="0" err="1" smtClean="0">
                <a:sym typeface="Wingdings" pitchFamily="2" charset="2"/>
              </a:rPr>
              <a:t>Necrosis</a:t>
            </a:r>
            <a:endParaRPr lang="hu-HU" dirty="0" smtClean="0"/>
          </a:p>
          <a:p>
            <a:r>
              <a:rPr lang="hu-HU" dirty="0" err="1" smtClean="0"/>
              <a:t>Mundhöhle</a:t>
            </a:r>
            <a:r>
              <a:rPr lang="hu-HU" dirty="0" smtClean="0"/>
              <a:t>: </a:t>
            </a:r>
            <a:r>
              <a:rPr lang="hu-HU" dirty="0" err="1" smtClean="0"/>
              <a:t>Ulzerationen</a:t>
            </a:r>
            <a:r>
              <a:rPr lang="hu-HU" dirty="0" smtClean="0"/>
              <a:t> und </a:t>
            </a:r>
            <a:r>
              <a:rPr lang="hu-HU" dirty="0" err="1" smtClean="0"/>
              <a:t>Entzündungen</a:t>
            </a:r>
            <a:r>
              <a:rPr lang="hu-HU" dirty="0" smtClean="0"/>
              <a:t>, </a:t>
            </a:r>
            <a:r>
              <a:rPr lang="hu-HU" dirty="0" err="1" smtClean="0"/>
              <a:t>ein</a:t>
            </a:r>
            <a:r>
              <a:rPr lang="hu-HU" dirty="0" smtClean="0"/>
              <a:t> </a:t>
            </a:r>
            <a:r>
              <a:rPr lang="hu-HU" dirty="0" err="1" smtClean="0"/>
              <a:t>seitige</a:t>
            </a:r>
            <a:r>
              <a:rPr lang="hu-HU" dirty="0" smtClean="0"/>
              <a:t> </a:t>
            </a:r>
            <a:r>
              <a:rPr lang="hu-HU" dirty="0" err="1" smtClean="0"/>
              <a:t>Schmerzen</a:t>
            </a:r>
            <a:r>
              <a:rPr lang="hu-HU" dirty="0" smtClean="0"/>
              <a:t> </a:t>
            </a:r>
            <a:r>
              <a:rPr lang="hu-HU" dirty="0" err="1" smtClean="0"/>
              <a:t>vom</a:t>
            </a:r>
            <a:r>
              <a:rPr lang="hu-HU" dirty="0" smtClean="0"/>
              <a:t> </a:t>
            </a:r>
            <a:r>
              <a:rPr lang="hu-HU" dirty="0" err="1" smtClean="0"/>
              <a:t>Gesicht</a:t>
            </a:r>
            <a:endParaRPr lang="hu-HU" dirty="0" smtClean="0"/>
          </a:p>
          <a:p>
            <a:r>
              <a:rPr lang="hu-HU" dirty="0" err="1" smtClean="0"/>
              <a:t>Predisponiert</a:t>
            </a:r>
            <a:r>
              <a:rPr lang="hu-HU" dirty="0" smtClean="0"/>
              <a:t>: </a:t>
            </a:r>
            <a:r>
              <a:rPr lang="hu-HU" dirty="0" err="1" smtClean="0"/>
              <a:t>Acidosis</a:t>
            </a:r>
            <a:endParaRPr lang="hu-HU" dirty="0" smtClean="0"/>
          </a:p>
          <a:p>
            <a:r>
              <a:rPr lang="hu-HU" dirty="0" smtClean="0"/>
              <a:t>50-100% </a:t>
            </a:r>
            <a:r>
              <a:rPr lang="hu-HU" dirty="0" err="1" smtClean="0"/>
              <a:t>tödlich</a:t>
            </a:r>
            <a:endParaRPr lang="hu-HU" dirty="0" smtClean="0"/>
          </a:p>
          <a:p>
            <a:r>
              <a:rPr lang="hu-HU" dirty="0" smtClean="0"/>
              <a:t>Th: </a:t>
            </a:r>
            <a:r>
              <a:rPr lang="hu-HU" dirty="0" err="1" smtClean="0"/>
              <a:t>sofort</a:t>
            </a:r>
            <a:r>
              <a:rPr lang="hu-HU" dirty="0" smtClean="0"/>
              <a:t> </a:t>
            </a:r>
            <a:r>
              <a:rPr lang="hu-HU" dirty="0" err="1" smtClean="0"/>
              <a:t>Amphotericin</a:t>
            </a:r>
            <a:r>
              <a:rPr lang="hu-HU" dirty="0" smtClean="0"/>
              <a:t> B,  </a:t>
            </a:r>
            <a:r>
              <a:rPr lang="hu-HU" dirty="0" err="1" smtClean="0"/>
              <a:t>chirurgische</a:t>
            </a:r>
            <a:r>
              <a:rPr lang="hu-HU" dirty="0" smtClean="0"/>
              <a:t> </a:t>
            </a:r>
            <a:r>
              <a:rPr lang="hu-HU" dirty="0" err="1" smtClean="0"/>
              <a:t>Behandlung</a:t>
            </a:r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9833703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2060848"/>
            <a:ext cx="8686800" cy="841248"/>
          </a:xfrm>
        </p:spPr>
        <p:txBody>
          <a:bodyPr>
            <a:noAutofit/>
          </a:bodyPr>
          <a:lstStyle/>
          <a:p>
            <a:r>
              <a:rPr lang="hu-HU" sz="3200" b="1" i="1" dirty="0" err="1" smtClean="0"/>
              <a:t>Vielen</a:t>
            </a:r>
            <a:r>
              <a:rPr lang="hu-HU" sz="3200" b="1" i="1" dirty="0" smtClean="0"/>
              <a:t> </a:t>
            </a:r>
            <a:r>
              <a:rPr lang="hu-HU" sz="3200" b="1" i="1" dirty="0" err="1" smtClean="0"/>
              <a:t>Dank</a:t>
            </a:r>
            <a:r>
              <a:rPr lang="hu-HU" sz="3200" b="1" i="1" dirty="0" smtClean="0"/>
              <a:t> </a:t>
            </a:r>
            <a:r>
              <a:rPr lang="hu-HU" sz="3200" b="1" i="1" dirty="0" err="1" smtClean="0"/>
              <a:t>für</a:t>
            </a:r>
            <a:r>
              <a:rPr lang="hu-HU" sz="3200" b="1" i="1" dirty="0" smtClean="0"/>
              <a:t> </a:t>
            </a:r>
            <a:r>
              <a:rPr lang="hu-HU" sz="3200" b="1" i="1" dirty="0" err="1" smtClean="0"/>
              <a:t>Ihre</a:t>
            </a:r>
            <a:r>
              <a:rPr lang="hu-HU" sz="3200" b="1" i="1" dirty="0" smtClean="0"/>
              <a:t> </a:t>
            </a:r>
            <a:r>
              <a:rPr lang="hu-HU" sz="3200" b="1" i="1" dirty="0" err="1" smtClean="0"/>
              <a:t>Aufmerksamkeit</a:t>
            </a:r>
            <a:r>
              <a:rPr lang="hu-HU" sz="3200" b="1" i="1" dirty="0" smtClean="0"/>
              <a:t>!</a:t>
            </a:r>
            <a:br>
              <a:rPr lang="hu-HU" sz="3200" b="1" i="1" dirty="0" smtClean="0"/>
            </a:br>
            <a:endParaRPr lang="hu-HU" sz="3200" b="1" i="1" dirty="0"/>
          </a:p>
        </p:txBody>
      </p:sp>
      <p:pic>
        <p:nvPicPr>
          <p:cNvPr id="4" name="Picture 4" descr="Kép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3" y="2653263"/>
            <a:ext cx="3504480" cy="3936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7417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75" y="1285875"/>
            <a:ext cx="428625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01149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smtClean="0"/>
              <a:t>Impetigo contagiosa</a:t>
            </a:r>
          </a:p>
        </p:txBody>
      </p:sp>
      <p:sp>
        <p:nvSpPr>
          <p:cNvPr id="40963" name="Tartalom helye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eaLnBrk="1" hangingPunct="1"/>
            <a:r>
              <a:rPr lang="hu-HU" altLang="hu-HU" smtClean="0"/>
              <a:t>Streptococcus, Staphylococcus Infektio</a:t>
            </a:r>
          </a:p>
          <a:p>
            <a:pPr eaLnBrk="1" hangingPunct="1"/>
            <a:r>
              <a:rPr lang="hu-HU" altLang="hu-HU" smtClean="0"/>
              <a:t>Oberflächliche pyoderma</a:t>
            </a:r>
          </a:p>
          <a:p>
            <a:pPr eaLnBrk="1" hangingPunct="1"/>
            <a:r>
              <a:rPr lang="hu-HU" altLang="hu-HU" smtClean="0"/>
              <a:t>Oft: Gesicht, rund um den Lippen und Naseneingängen</a:t>
            </a:r>
          </a:p>
          <a:p>
            <a:pPr eaLnBrk="1" hangingPunct="1"/>
            <a:r>
              <a:rPr lang="hu-HU" altLang="hu-HU" smtClean="0"/>
              <a:t>Gelbe Pustel</a:t>
            </a:r>
            <a:r>
              <a:rPr lang="hu-HU" altLang="hu-HU" smtClean="0">
                <a:sym typeface="Wingdings" panose="05000000000000000000" pitchFamily="2" charset="2"/>
              </a:rPr>
              <a:t> gelbe Krusten:  verbreiten sich</a:t>
            </a:r>
          </a:p>
          <a:p>
            <a:pPr eaLnBrk="1" hangingPunct="1"/>
            <a:r>
              <a:rPr lang="hu-HU" altLang="hu-HU" smtClean="0">
                <a:sym typeface="Wingdings" panose="05000000000000000000" pitchFamily="2" charset="2"/>
              </a:rPr>
              <a:t>Oft Kinderkrankheit: Ekzem</a:t>
            </a:r>
          </a:p>
          <a:p>
            <a:pPr eaLnBrk="1" hangingPunct="1"/>
            <a:r>
              <a:rPr lang="hu-HU" altLang="hu-HU" smtClean="0">
                <a:sym typeface="Wingdings" panose="05000000000000000000" pitchFamily="2" charset="2"/>
              </a:rPr>
              <a:t>Kommt in der Mundhöhle vor: schmerzliche, oberflächliche Ulkus</a:t>
            </a:r>
          </a:p>
        </p:txBody>
      </p:sp>
    </p:spTree>
    <p:extLst>
      <p:ext uri="{BB962C8B-B14F-4D97-AF65-F5344CB8AC3E}">
        <p14:creationId xmlns:p14="http://schemas.microsoft.com/office/powerpoint/2010/main" val="185125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hu-HU" smtClean="0"/>
          </a:p>
        </p:txBody>
      </p:sp>
      <p:pic>
        <p:nvPicPr>
          <p:cNvPr id="43011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25575" y="1554163"/>
            <a:ext cx="6445250" cy="4525962"/>
          </a:xfrm>
        </p:spPr>
      </p:pic>
    </p:spTree>
    <p:extLst>
      <p:ext uri="{BB962C8B-B14F-4D97-AF65-F5344CB8AC3E}">
        <p14:creationId xmlns:p14="http://schemas.microsoft.com/office/powerpoint/2010/main" val="16553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96863" y="222250"/>
            <a:ext cx="6413500" cy="763588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44035" name="Alcím 2"/>
          <p:cNvSpPr>
            <a:spLocks noGrp="1"/>
          </p:cNvSpPr>
          <p:nvPr>
            <p:ph type="subTitle" idx="1"/>
          </p:nvPr>
        </p:nvSpPr>
        <p:spPr>
          <a:xfrm>
            <a:off x="449263" y="1138238"/>
            <a:ext cx="6261100" cy="611187"/>
          </a:xfrm>
        </p:spPr>
        <p:txBody>
          <a:bodyPr/>
          <a:lstStyle/>
          <a:p>
            <a:pPr eaLnBrk="1" hangingPunct="1"/>
            <a:endParaRPr lang="hu-HU" altLang="hu-HU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3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hu-HU"/>
          </a:p>
        </p:txBody>
      </p:sp>
      <p:pic>
        <p:nvPicPr>
          <p:cNvPr id="44037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850"/>
            <a:ext cx="9144000" cy="641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416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err="1" smtClean="0"/>
              <a:t>Furunculus</a:t>
            </a:r>
            <a:r>
              <a:rPr lang="hu-HU" dirty="0" smtClean="0"/>
              <a:t>, </a:t>
            </a:r>
            <a:r>
              <a:rPr lang="hu-HU" dirty="0" err="1" smtClean="0"/>
              <a:t>Carbunculus</a:t>
            </a:r>
            <a:r>
              <a:rPr lang="hu-HU" dirty="0" smtClean="0"/>
              <a:t>, </a:t>
            </a:r>
            <a:r>
              <a:rPr lang="hu-HU" dirty="0" err="1" smtClean="0"/>
              <a:t>necrotisierende</a:t>
            </a:r>
            <a:r>
              <a:rPr lang="hu-HU" dirty="0" smtClean="0"/>
              <a:t> </a:t>
            </a:r>
            <a:r>
              <a:rPr lang="hu-HU" dirty="0" err="1"/>
              <a:t>F</a:t>
            </a:r>
            <a:r>
              <a:rPr lang="hu-HU" dirty="0" err="1" smtClean="0"/>
              <a:t>ascitis</a:t>
            </a:r>
            <a:endParaRPr lang="hu-HU" dirty="0"/>
          </a:p>
        </p:txBody>
      </p:sp>
      <p:sp>
        <p:nvSpPr>
          <p:cNvPr id="45059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u-HU" altLang="hu-HU" smtClean="0"/>
              <a:t>Staphylococcus aureus Infektionen</a:t>
            </a:r>
          </a:p>
          <a:p>
            <a:pPr eaLnBrk="1" hangingPunct="1"/>
            <a:r>
              <a:rPr lang="hu-HU" altLang="hu-HU" smtClean="0"/>
              <a:t>Pyodermen (von Haarbalgen)</a:t>
            </a:r>
          </a:p>
          <a:p>
            <a:pPr eaLnBrk="1" hangingPunct="1"/>
            <a:r>
              <a:rPr lang="hu-HU" altLang="hu-HU" smtClean="0"/>
              <a:t>Furunculus: Oberlippe: Nicht zu drükken!</a:t>
            </a:r>
            <a:r>
              <a:rPr lang="hu-HU" altLang="hu-HU" smtClean="0">
                <a:sym typeface="Wingdings" panose="05000000000000000000" pitchFamily="2" charset="2"/>
              </a:rPr>
              <a:t> Vena angularis Entzündung, Meningitis!!</a:t>
            </a:r>
          </a:p>
          <a:p>
            <a:pPr eaLnBrk="1" hangingPunct="1"/>
            <a:r>
              <a:rPr lang="hu-HU" altLang="hu-HU" smtClean="0">
                <a:sym typeface="Wingdings" panose="05000000000000000000" pitchFamily="2" charset="2"/>
              </a:rPr>
              <a:t>Lokal oder systematische Ab Therapie</a:t>
            </a:r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385439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úra">
  <a:themeElements>
    <a:clrScheme name="Túr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úr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Urbánus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úra">
  <a:themeElements>
    <a:clrScheme name="Túr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úr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úr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úra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561</TotalTime>
  <Words>1609</Words>
  <Application>Microsoft Office PowerPoint</Application>
  <PresentationFormat>Diavetítés a képernyőre (4:3 oldalarány)</PresentationFormat>
  <Paragraphs>254</Paragraphs>
  <Slides>52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2</vt:i4>
      </vt:variant>
      <vt:variant>
        <vt:lpstr>Diacímek</vt:lpstr>
      </vt:variant>
      <vt:variant>
        <vt:i4>52</vt:i4>
      </vt:variant>
    </vt:vector>
  </HeadingPairs>
  <TitlesOfParts>
    <vt:vector size="61" baseType="lpstr">
      <vt:lpstr>ＭＳ Ｐゴシック</vt:lpstr>
      <vt:lpstr>Arial</vt:lpstr>
      <vt:lpstr>Calibri</vt:lpstr>
      <vt:lpstr>Franklin Gothic Book</vt:lpstr>
      <vt:lpstr>Franklin Gothic Medium</vt:lpstr>
      <vt:lpstr>Wingdings</vt:lpstr>
      <vt:lpstr>Wingdings 2</vt:lpstr>
      <vt:lpstr>Túra</vt:lpstr>
      <vt:lpstr>1_Túra</vt:lpstr>
      <vt:lpstr>Oral Infektionen II. </vt:lpstr>
      <vt:lpstr>Bakterielle Infektionen der Mundhöhle</vt:lpstr>
      <vt:lpstr>Streptococcus</vt:lpstr>
      <vt:lpstr>Gingivostomatitis Ulcerosa</vt:lpstr>
      <vt:lpstr>PowerPoint-bemutató</vt:lpstr>
      <vt:lpstr>Impetigo contagiosa</vt:lpstr>
      <vt:lpstr>PowerPoint-bemutató</vt:lpstr>
      <vt:lpstr>PowerPoint-bemutató</vt:lpstr>
      <vt:lpstr>Furunculus, Carbunculus, necrotisierende Fascitis</vt:lpstr>
      <vt:lpstr>Furunculus</vt:lpstr>
      <vt:lpstr>Carbunculus</vt:lpstr>
      <vt:lpstr>Nekrotisierende Fascitis</vt:lpstr>
      <vt:lpstr>Plaut-Vincentisch angina  </vt:lpstr>
      <vt:lpstr>PowerPoint-bemutató</vt:lpstr>
      <vt:lpstr>Diphteria</vt:lpstr>
      <vt:lpstr>Scharlach</vt:lpstr>
      <vt:lpstr>PowerPoint-bemutató</vt:lpstr>
      <vt:lpstr>Antibiotische Profylaxe</vt:lpstr>
      <vt:lpstr>Antibiotische Profylaxe</vt:lpstr>
      <vt:lpstr>Antibiotische Therapie</vt:lpstr>
      <vt:lpstr>Mykosen in der Mundschleimhaut</vt:lpstr>
      <vt:lpstr>Fungen in der Mundhöhle</vt:lpstr>
      <vt:lpstr>Wichtigkeit von Oral Mycosen</vt:lpstr>
      <vt:lpstr>Kategorien von Oral Candidiasis</vt:lpstr>
      <vt:lpstr>Primer und sekunder oral Candida Infektionen</vt:lpstr>
      <vt:lpstr>Pseudomambranosus Candidiosis</vt:lpstr>
      <vt:lpstr>Pseudomambranosus Candidiosis</vt:lpstr>
      <vt:lpstr>PowerPoint-bemutató</vt:lpstr>
      <vt:lpstr>Erythematosus Candidiasis</vt:lpstr>
      <vt:lpstr>Erythematosus Candidiasis</vt:lpstr>
      <vt:lpstr>Hyperplastische Candididasis (Candida leukoplakia</vt:lpstr>
      <vt:lpstr>Hyperplastische Candididasis (Candida leukoplakia</vt:lpstr>
      <vt:lpstr>Zum Candida zugehörigen Lesionen(multifaktoriale Erkränkungen): </vt:lpstr>
      <vt:lpstr>Prothese Stomatitis</vt:lpstr>
      <vt:lpstr>Prothese Stomatitis</vt:lpstr>
      <vt:lpstr>Angular Cheilitis</vt:lpstr>
      <vt:lpstr>Glossitis mediana rhombica</vt:lpstr>
      <vt:lpstr>Linear gingival Erythema</vt:lpstr>
      <vt:lpstr>Linear gingival Erythema</vt:lpstr>
      <vt:lpstr>Chronische mucocutan Candida Infektion</vt:lpstr>
      <vt:lpstr>Gegen oral Candidiasis benutzbare Medikamente </vt:lpstr>
      <vt:lpstr>Polienen</vt:lpstr>
      <vt:lpstr>Azolen</vt:lpstr>
      <vt:lpstr>Triazolen</vt:lpstr>
      <vt:lpstr>Triazolen</vt:lpstr>
      <vt:lpstr>Therapie von Prothese Stomatitis</vt:lpstr>
      <vt:lpstr>Oral Manifestation von seltenen Mykosen</vt:lpstr>
      <vt:lpstr>Oral Manifestation von seltenen Mykosen</vt:lpstr>
      <vt:lpstr>Oral Manifestation von seltenen Mykosen</vt:lpstr>
      <vt:lpstr>Oral Manifestation von seltenen Mykosen</vt:lpstr>
      <vt:lpstr>Vielen Dank für Ihre Aufmerksamkeit! 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Oral Infektionen I.</dc:title>
  <dc:creator>User</dc:creator>
  <cp:lastModifiedBy>Orális Diagnosztika</cp:lastModifiedBy>
  <cp:revision>68</cp:revision>
  <dcterms:created xsi:type="dcterms:W3CDTF">2016-09-05T06:25:50Z</dcterms:created>
  <dcterms:modified xsi:type="dcterms:W3CDTF">2020-09-23T08:24:20Z</dcterms:modified>
</cp:coreProperties>
</file>