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856" r:id="rId2"/>
  </p:sldMasterIdLst>
  <p:notesMasterIdLst>
    <p:notesMasterId r:id="rId66"/>
  </p:notesMasterIdLst>
  <p:handoutMasterIdLst>
    <p:handoutMasterId r:id="rId67"/>
  </p:handoutMasterIdLst>
  <p:sldIdLst>
    <p:sldId id="313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278" r:id="rId64"/>
    <p:sldId id="315" r:id="rId6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AE226C-262D-4E13-8F42-30C6513DC61B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7DB129-2924-42F8-9C11-344F95EB59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39D4F4-F752-4A41-9442-216FC486177F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6FE07A-4C0F-4888-B4E4-56DC865AC6B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Kéz,láb,száj: cseppfertőzéssel terjed, többnyire 10 éves korig. Coxsackie A, Entero 71. Fekélyek a lágyszájpadon és a garatban, láz, rossz közérzet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97BF0E-4551-4581-BBC4-B5B9F8D170FD}" type="slidenum">
              <a:rPr lang="hu-H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hu-H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Hosszú ideig rejtve, fellángolnak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21E2D1-9B29-4CB8-BA1D-2963A2FE9725}" type="slidenum">
              <a:rPr lang="hu-H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hu-H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A betegség kezeléssel vagy anélkül 2-3 hétig tart. Az alsó képen impetigo van – diff. diagnosztikai probléma lehet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87EEDC-6F5D-4DA0-B5C2-F1F69FB3CB1C}" type="slidenum">
              <a:rPr lang="hu-H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hu-H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Az immunrendszer gyengülése a vírus aktiválódásához és különböző (pl. nasopharinx, gyomor) tumorokhoz vezethet. Főleg ázsiai férfiakban fordul elő.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3E27A6-774F-4484-ABD9-22999B85FFE3}" type="slidenum">
              <a:rPr lang="hu-H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hu-H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Roseola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003479-1DDE-4E03-9BAC-38A4A0238E7A}" type="slidenum">
              <a:rPr lang="hu-H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hu-H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87BB-03D1-45AB-B2FE-88163ADF6945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6D79-08B4-496D-ABFA-84BB823F38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407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4694-939E-43AE-A624-2C1F1FAC7293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70FD-4602-46D6-8EE0-C81C16155D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599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1E24-05F1-4312-AE7D-31595A2D295C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144B-5284-4BF9-A925-679BE17FDB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708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11F5-DA80-47AF-9183-ED46CB883471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6DD2-8C95-4153-9E9D-D97A70C49F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96147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7D1F-900D-40A1-8D77-378E6B55C280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9027-4B64-4D95-9DDD-49CE1873C6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77702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8C73-34EA-4ADE-8450-DD01B9F7A91A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7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EECB-5002-4C1C-BD31-07736A30D2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54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B9A-2295-4C64-931E-2615776CF885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660B-FA7A-42CA-A96B-E6E2883141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35984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A957-F817-4F8C-98F8-CD2C4ECB0E03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641F-8150-4444-9D9F-EA7BC9C1F5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3692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7698-E602-43DC-8D81-A623A248B769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4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FAD5-FD5A-4D4D-9775-75C7220948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80852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9F2E-8BCD-42B4-9FD3-73DA2D2E1022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3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C2C50-D713-41FB-8160-4E20D33DAE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12866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5471-ACE5-4277-B9DE-768F7AF5922B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7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4E97-D0FE-4949-A6E6-820F6480D3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3000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B59B-9FAD-4ED5-BDEE-3E493C413946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62BB-11B5-43B5-A69F-385EDA175C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9977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D7D2-444F-4617-AB9D-993CB427AD8D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5E6C-52E7-4F74-90C9-BA7EA51FD6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6187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8E93-272F-4D0B-80AE-A18302A29C10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17B4-C9BE-4457-A8FB-C9255E5247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85968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5F1-8C5A-40BD-B80B-A621F0ABF622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CE70-2EC4-4EC6-B737-FEA8B90AF4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7359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0F8C-1A3B-45E8-A043-A605518AAE9E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7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0E7A-4E68-438A-B2D2-A27C460E49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842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CB11-B1C0-442B-87DD-9F903529EA90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49E0-B55C-4173-8836-F6ACFA8C0B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83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891C-D2F9-4CEB-916F-1813366CAC37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F966-BFB2-421E-9D7D-326DA800A8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994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ED1D-B126-483B-AF22-2C5E070D4AC4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4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0DB7-D32E-422E-9E1C-7651296965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84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CF78-7CE2-4515-B49A-DAF0D67EE26F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3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60ED-896B-4C0D-862B-76389AC501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997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C8C7-E496-4DDD-B8B4-532DBD915F74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7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209F-C53B-4289-8DC6-2A450A214B8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86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0E10-3C0E-425C-9E11-360D1F5035EC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B585-EC28-4C6A-81C2-BD5407691C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25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Szöveg hely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39C149-53EB-4D41-9D47-816895A4513D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2F2D4B84-DB64-4B80-AD8C-82732D4461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84" r:id="rId4"/>
    <p:sldLayoutId id="2147483893" r:id="rId5"/>
    <p:sldLayoutId id="2147483885" r:id="rId6"/>
    <p:sldLayoutId id="2147483894" r:id="rId7"/>
    <p:sldLayoutId id="2147483895" r:id="rId8"/>
    <p:sldLayoutId id="2147483896" r:id="rId9"/>
    <p:sldLayoutId id="2147483886" r:id="rId10"/>
    <p:sldLayoutId id="21474838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053" name="Szöveg hely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CE786F06-1A73-4F0B-AEEF-C1FD18DC5B7C}" type="datetimeFigureOut">
              <a:rPr lang="hu-HU"/>
              <a:pPr>
                <a:defRPr/>
              </a:pPr>
              <a:t>2020.09.17.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32AADA0D-C61A-4BA2-8212-FC3C2ED5EC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87" r:id="rId4"/>
    <p:sldLayoutId id="2147483901" r:id="rId5"/>
    <p:sldLayoutId id="2147483888" r:id="rId6"/>
    <p:sldLayoutId id="2147483902" r:id="rId7"/>
    <p:sldLayoutId id="2147483903" r:id="rId8"/>
    <p:sldLayoutId id="2147483904" r:id="rId9"/>
    <p:sldLayoutId id="2147483889" r:id="rId10"/>
    <p:sldLayoutId id="2147483905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Dr. </a:t>
            </a:r>
            <a:r>
              <a:rPr lang="hu-HU" dirty="0" err="1" smtClean="0"/>
              <a:t>Mensch</a:t>
            </a:r>
            <a:r>
              <a:rPr lang="hu-HU" dirty="0" smtClean="0"/>
              <a:t> Károly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err="1" smtClean="0"/>
              <a:t>Abteilung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Orale</a:t>
            </a:r>
            <a:r>
              <a:rPr lang="hu-HU" dirty="0" smtClean="0"/>
              <a:t> </a:t>
            </a:r>
            <a:r>
              <a:rPr lang="hu-HU" dirty="0" err="1" smtClean="0"/>
              <a:t>Diagnostik</a:t>
            </a:r>
            <a:endParaRPr lang="hu-HU" dirty="0"/>
          </a:p>
        </p:txBody>
      </p:sp>
      <p:pic>
        <p:nvPicPr>
          <p:cNvPr id="21508" name="Picture 8" descr="Képtalálat a következőre: „semmelweis egyete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Képtalálat a következőre: „semmelweis egyetem fogorvostudományi ka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0558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Allgemeine Infektologie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smtClean="0"/>
              <a:t>Krankheitserreger</a:t>
            </a:r>
            <a:r>
              <a:rPr lang="de-DE" altLang="hu-HU" smtClean="0"/>
              <a:t>: </a:t>
            </a:r>
            <a:endParaRPr lang="hu-HU" altLang="hu-H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hu-HU" smtClean="0"/>
              <a:t>Obligatorisch: kein Mitglied der normalen Flora,  Infektion </a:t>
            </a:r>
            <a:r>
              <a:rPr lang="hu-HU" altLang="hu-HU" smtClean="0"/>
              <a:t>in</a:t>
            </a:r>
            <a:r>
              <a:rPr lang="de-DE" altLang="hu-HU" smtClean="0"/>
              <a:t> einem anfälligen Organismus </a:t>
            </a:r>
            <a:endParaRPr lang="hu-HU" altLang="hu-H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hu-HU" smtClean="0"/>
              <a:t>Optional: </a:t>
            </a:r>
            <a:r>
              <a:rPr lang="hu-HU" altLang="hu-HU" smtClean="0"/>
              <a:t>i</a:t>
            </a:r>
            <a:r>
              <a:rPr lang="de-DE" altLang="hu-HU" smtClean="0"/>
              <a:t>n der Regel ein Mitglied einer normalen Flora, wobei einige Risikofaktoren eine Infektion verursachen </a:t>
            </a:r>
            <a:endParaRPr lang="hu-HU" altLang="hu-H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hu-HU" smtClean="0"/>
              <a:t>Opportunist: ein Mitglied der normalen Flora, infiziert mit verminderter Immunität. Oft tödlich! </a:t>
            </a:r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Infektionskrankheiten der Mundschleimhaut - Probleme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09075" cy="5257800"/>
          </a:xfrm>
        </p:spPr>
        <p:txBody>
          <a:bodyPr/>
          <a:lstStyle/>
          <a:p>
            <a:r>
              <a:rPr lang="hu-HU" altLang="hu-HU" smtClean="0"/>
              <a:t>In einer a</a:t>
            </a:r>
            <a:r>
              <a:rPr lang="de-DE" altLang="hu-HU" smtClean="0"/>
              <a:t>llgemeinen </a:t>
            </a:r>
            <a:r>
              <a:rPr lang="hu-HU" altLang="hu-HU" smtClean="0"/>
              <a:t>Zahnarztpraxis weniger im Fokus</a:t>
            </a:r>
          </a:p>
          <a:p>
            <a:r>
              <a:rPr lang="de-DE" altLang="hu-HU" smtClean="0"/>
              <a:t>Gelegentlich haben die Patienten eine erhöhte psychische Belastung </a:t>
            </a:r>
            <a:endParaRPr lang="hu-HU" altLang="hu-HU" smtClean="0"/>
          </a:p>
          <a:p>
            <a:r>
              <a:rPr lang="de-DE" altLang="hu-HU" smtClean="0"/>
              <a:t>Anamnese, Beschwerden, Symptome: Wie lautet die Diagnose ?? </a:t>
            </a:r>
            <a:endParaRPr lang="hu-HU" altLang="hu-HU" smtClean="0"/>
          </a:p>
          <a:p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Die häufigsten Veränderungen der Mundschleimhaut: Was kann es sein?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4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-</a:t>
            </a:r>
            <a:r>
              <a:rPr lang="de-DE" altLang="hu-HU" sz="2400" dirty="0" smtClean="0"/>
              <a:t>Mechanische Reizung: scharfe Zähne, Zahnersatz, schmerzhaft, akut</a:t>
            </a:r>
            <a:r>
              <a:rPr lang="hu-HU" altLang="hu-HU" sz="2400" dirty="0" smtClean="0"/>
              <a:t>       - </a:t>
            </a:r>
            <a:r>
              <a:rPr lang="de-DE" altLang="hu-HU" sz="2400" dirty="0" err="1" smtClean="0"/>
              <a:t>Aphta</a:t>
            </a:r>
            <a:r>
              <a:rPr lang="de-DE" altLang="hu-HU" sz="2400" dirty="0" smtClean="0"/>
              <a:t>: Akutes, schmerzhaftes Geschwür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-</a:t>
            </a:r>
            <a:r>
              <a:rPr lang="de-DE" altLang="hu-HU" sz="2400" dirty="0" smtClean="0"/>
              <a:t>Anzeichen von Reflux auf der Schleimhaut (Zungenspitze, Gaumen, Beschwerden, Schmerzen, meist akut)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-</a:t>
            </a:r>
            <a:r>
              <a:rPr lang="de-DE" altLang="hu-HU" sz="2400" dirty="0" err="1" smtClean="0"/>
              <a:t>LichenOID</a:t>
            </a:r>
            <a:r>
              <a:rPr lang="de-DE" altLang="hu-HU" sz="2400" dirty="0" smtClean="0"/>
              <a:t>-Reaktion: Netzmuster, </a:t>
            </a:r>
            <a:r>
              <a:rPr lang="hu-HU" altLang="hu-HU" sz="2400" dirty="0" err="1" smtClean="0"/>
              <a:t>zugrundeliegende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Ursachen</a:t>
            </a:r>
            <a:r>
              <a:rPr lang="de-DE" altLang="hu-HU" sz="2400" dirty="0" smtClean="0"/>
              <a:t> (Schmerzen nicht immer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vorhanden</a:t>
            </a:r>
            <a:r>
              <a:rPr lang="de-DE" altLang="hu-HU" sz="2400" dirty="0" smtClean="0"/>
              <a:t>)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hu-HU" sz="2400" dirty="0" smtClean="0"/>
              <a:t> </a:t>
            </a:r>
            <a:r>
              <a:rPr lang="hu-HU" altLang="hu-HU" sz="2400" dirty="0" smtClean="0"/>
              <a:t>     -</a:t>
            </a:r>
            <a:r>
              <a:rPr lang="hu-HU" altLang="hu-HU" sz="2400" dirty="0" err="1" smtClean="0"/>
              <a:t>Zustände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vor</a:t>
            </a:r>
            <a:r>
              <a:rPr lang="hu-HU" altLang="hu-HU" sz="2400" dirty="0" smtClean="0"/>
              <a:t> </a:t>
            </a:r>
            <a:r>
              <a:rPr lang="de-DE" altLang="hu-HU" sz="2400" dirty="0" smtClean="0"/>
              <a:t>Krebs (schmerzlos, chronisch)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 -</a:t>
            </a:r>
            <a:r>
              <a:rPr lang="de-DE" altLang="hu-HU" sz="2400" dirty="0" smtClean="0"/>
              <a:t>Gutartige Tumoren (z</a:t>
            </a:r>
            <a:r>
              <a:rPr lang="hu-HU" altLang="hu-HU" sz="2400" dirty="0" smtClean="0"/>
              <a:t>.</a:t>
            </a:r>
            <a:r>
              <a:rPr lang="de-DE" altLang="hu-HU" sz="2400" dirty="0" smtClean="0"/>
              <a:t>B</a:t>
            </a:r>
            <a:r>
              <a:rPr lang="hu-HU" altLang="hu-HU" sz="2400" dirty="0" smtClean="0"/>
              <a:t>.</a:t>
            </a:r>
            <a:r>
              <a:rPr lang="de-DE" altLang="hu-HU" sz="2400" dirty="0" smtClean="0"/>
              <a:t> Fibrom, schmerzlos)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 -</a:t>
            </a:r>
            <a:r>
              <a:rPr lang="de-DE" altLang="hu-HU" sz="2400" dirty="0" smtClean="0"/>
              <a:t>Bösartige Neubildungen (schmerzlos, chronisch)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 -</a:t>
            </a:r>
            <a:r>
              <a:rPr lang="hu-HU" altLang="hu-HU" sz="2400" dirty="0" err="1" smtClean="0"/>
              <a:t>zystische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Veränderungen</a:t>
            </a:r>
            <a:r>
              <a:rPr lang="de-DE" altLang="hu-HU" sz="2400" dirty="0" smtClean="0"/>
              <a:t> (akut oder chronisch, typischerweise schmerzhaft)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 - </a:t>
            </a:r>
            <a:r>
              <a:rPr lang="de-DE" altLang="hu-HU" sz="2400" dirty="0" smtClean="0"/>
              <a:t>Mundsymptome systemischer Erkrankungen (z. B. Leukämie, Gerinnungsstörungen) </a:t>
            </a:r>
            <a:endParaRPr lang="hu-HU" altLang="hu-HU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hu-HU" sz="2400" dirty="0" smtClean="0"/>
              <a:t>      -</a:t>
            </a:r>
            <a:r>
              <a:rPr lang="de-DE" altLang="hu-HU" sz="2400" dirty="0" smtClean="0"/>
              <a:t>Schleimhautmanifestationen von Zahnentzündungen (z</a:t>
            </a:r>
            <a:r>
              <a:rPr lang="hu-HU" altLang="hu-HU" sz="2400" dirty="0" smtClean="0"/>
              <a:t>.</a:t>
            </a:r>
            <a:r>
              <a:rPr lang="de-DE" altLang="hu-HU" sz="2400" dirty="0" smtClean="0"/>
              <a:t>B</a:t>
            </a:r>
            <a:r>
              <a:rPr lang="hu-HU" altLang="hu-HU" sz="2400" dirty="0" smtClean="0"/>
              <a:t>.</a:t>
            </a:r>
            <a:r>
              <a:rPr lang="de-DE" altLang="hu-HU" sz="2400" dirty="0" smtClean="0"/>
              <a:t> Fistel, Abszess, ANUG) INFEKTIONEN</a:t>
            </a:r>
            <a:r>
              <a:rPr lang="de-DE" altLang="hu-HU" dirty="0" smtClean="0"/>
              <a:t> </a:t>
            </a:r>
            <a:endParaRPr lang="hu-HU" altLang="hu-HU" sz="22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hu-HU" altLang="hu-HU" sz="4300" b="1" dirty="0" err="1" smtClean="0"/>
              <a:t>Infektionen</a:t>
            </a:r>
            <a:r>
              <a:rPr lang="hu-HU" altLang="hu-HU" sz="4300" b="1" dirty="0" smtClean="0"/>
              <a:t>!!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Orale Infektion?- Allgemeine Anamnese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smtClean="0"/>
              <a:t>Alter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400" smtClean="0"/>
              <a:t>       -</a:t>
            </a:r>
            <a:r>
              <a:rPr lang="de-DE" altLang="hu-HU" sz="2400" smtClean="0"/>
              <a:t> Kinderkrankheiten (z</a:t>
            </a:r>
            <a:r>
              <a:rPr lang="hu-HU" altLang="hu-HU" sz="2400" smtClean="0"/>
              <a:t>.</a:t>
            </a:r>
            <a:r>
              <a:rPr lang="de-DE" altLang="hu-HU" sz="2400" smtClean="0"/>
              <a:t>B</a:t>
            </a:r>
            <a:r>
              <a:rPr lang="hu-HU" altLang="hu-HU" sz="2400" smtClean="0"/>
              <a:t>.</a:t>
            </a:r>
            <a:r>
              <a:rPr lang="de-DE" altLang="hu-HU" sz="2400" smtClean="0"/>
              <a:t> Coxsackie, Scharlach) </a:t>
            </a:r>
            <a:endParaRPr lang="hu-HU" altLang="hu-HU" sz="240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400" smtClean="0"/>
              <a:t>       - </a:t>
            </a:r>
            <a:r>
              <a:rPr lang="de-DE" altLang="hu-HU" sz="2400" smtClean="0"/>
              <a:t>Junge Erwachsene (z</a:t>
            </a:r>
            <a:r>
              <a:rPr lang="hu-HU" altLang="hu-HU" sz="2400" smtClean="0"/>
              <a:t>.</a:t>
            </a:r>
            <a:r>
              <a:rPr lang="de-DE" altLang="hu-HU" sz="2400" smtClean="0"/>
              <a:t>B</a:t>
            </a:r>
            <a:r>
              <a:rPr lang="hu-HU" altLang="hu-HU" sz="2400" smtClean="0"/>
              <a:t>.</a:t>
            </a:r>
            <a:r>
              <a:rPr lang="de-DE" altLang="hu-HU" sz="2400" smtClean="0"/>
              <a:t> Mononukleose, Herpes, HPV) </a:t>
            </a:r>
            <a:endParaRPr lang="hu-HU" altLang="hu-HU" sz="240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400" smtClean="0"/>
              <a:t>       - </a:t>
            </a:r>
            <a:r>
              <a:rPr lang="de-DE" altLang="hu-HU" sz="2400" smtClean="0"/>
              <a:t>Ältere (</a:t>
            </a:r>
            <a:r>
              <a:rPr lang="hu-HU" altLang="hu-HU" sz="2400" smtClean="0"/>
              <a:t>z.B.</a:t>
            </a:r>
            <a:r>
              <a:rPr lang="de-DE" altLang="hu-HU" sz="2400" smtClean="0"/>
              <a:t> Candida)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Immundefizienzzustände (opportunistische Infektionen!)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Diabetes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Asthma (Steroid Spray </a:t>
            </a:r>
            <a:r>
              <a:rPr lang="hu-HU" altLang="hu-HU" sz="2400" smtClean="0">
                <a:sym typeface="Wingdings" panose="05000000000000000000" pitchFamily="2" charset="2"/>
              </a:rPr>
              <a:t></a:t>
            </a:r>
            <a:r>
              <a:rPr lang="de-DE" altLang="hu-HU" sz="2400" smtClean="0"/>
              <a:t> Candida)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Aktuelle Antibiotika-Behandlung (Candida)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Infektion der oberen Atemwege (Strepto-, Staphylococcus) </a:t>
            </a:r>
            <a:endParaRPr lang="hu-HU" altLang="hu-HU" sz="24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hu-HU" sz="2400" smtClean="0"/>
              <a:t>Erhöhter Stress (Tod</a:t>
            </a:r>
            <a:r>
              <a:rPr lang="hu-HU" altLang="hu-HU" sz="2400" smtClean="0"/>
              <a:t>esfall</a:t>
            </a:r>
            <a:r>
              <a:rPr lang="de-DE" altLang="hu-HU" sz="2400" smtClean="0"/>
              <a:t>, Prüfungszeit </a:t>
            </a:r>
            <a:r>
              <a:rPr lang="hu-HU" altLang="hu-HU" sz="2400" smtClean="0">
                <a:sym typeface="Wingdings" panose="05000000000000000000" pitchFamily="2" charset="2"/>
              </a:rPr>
              <a:t></a:t>
            </a:r>
            <a:r>
              <a:rPr lang="de-DE" altLang="hu-HU" sz="2400" smtClean="0"/>
              <a:t> z</a:t>
            </a:r>
            <a:r>
              <a:rPr lang="hu-HU" altLang="hu-HU" sz="2400" smtClean="0"/>
              <a:t>.</a:t>
            </a:r>
            <a:r>
              <a:rPr lang="de-DE" altLang="hu-HU" sz="2400" smtClean="0"/>
              <a:t>B</a:t>
            </a:r>
            <a:r>
              <a:rPr lang="hu-HU" altLang="hu-HU" sz="2400" smtClean="0"/>
              <a:t>.</a:t>
            </a:r>
            <a:r>
              <a:rPr lang="de-DE" altLang="hu-HU" sz="2400" smtClean="0"/>
              <a:t> Herpes)</a:t>
            </a:r>
            <a:endParaRPr lang="hu-HU" altLang="hu-HU" sz="2400" smtClean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Orale Infektion?- Zahnärztliche Anamnese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hu-HU" sz="2800" smtClean="0"/>
              <a:t>Schlechte Mundhygiene (</a:t>
            </a:r>
            <a:r>
              <a:rPr lang="hu-HU" altLang="hu-HU" sz="2800" smtClean="0"/>
              <a:t>gestörte</a:t>
            </a:r>
            <a:r>
              <a:rPr lang="de-DE" altLang="hu-HU" sz="2800" smtClean="0"/>
              <a:t> Mikroflora</a:t>
            </a:r>
            <a:r>
              <a:rPr lang="hu-HU" altLang="hu-HU" sz="2800" smtClean="0"/>
              <a:t>, anfälliger gegenüber Infektionen</a:t>
            </a:r>
            <a:r>
              <a:rPr lang="de-DE" altLang="hu-HU" sz="2800" smtClean="0"/>
              <a:t>) </a:t>
            </a:r>
            <a:endParaRPr lang="hu-HU" altLang="hu-HU" sz="2800" smtClean="0"/>
          </a:p>
          <a:p>
            <a:pPr>
              <a:lnSpc>
                <a:spcPct val="90000"/>
              </a:lnSpc>
            </a:pPr>
            <a:r>
              <a:rPr lang="de-DE" altLang="hu-HU" sz="2800" smtClean="0"/>
              <a:t>Falsch</a:t>
            </a:r>
            <a:r>
              <a:rPr lang="hu-HU" altLang="hu-HU" sz="2800" smtClean="0"/>
              <a:t>e</a:t>
            </a:r>
            <a:r>
              <a:rPr lang="de-DE" altLang="hu-HU" sz="2800" smtClean="0"/>
              <a:t> Prothesenanpassung (Zahnstomatitis, bakterielle Superinfektion) </a:t>
            </a:r>
            <a:endParaRPr lang="hu-HU" altLang="hu-HU" sz="2800" smtClean="0"/>
          </a:p>
          <a:p>
            <a:pPr>
              <a:lnSpc>
                <a:spcPct val="90000"/>
              </a:lnSpc>
            </a:pPr>
            <a:r>
              <a:rPr lang="hu-HU" altLang="hu-HU" sz="2800" smtClean="0"/>
              <a:t>abgestorbener Zahn</a:t>
            </a:r>
            <a:r>
              <a:rPr lang="de-DE" altLang="hu-HU" sz="2800" smtClean="0"/>
              <a:t>? (Betrachten, Klopfen, Empfindlichkeit, Berühren des periapikalen Bereichs, R</a:t>
            </a:r>
            <a:r>
              <a:rPr lang="hu-HU" altLang="hu-HU" sz="2800" smtClean="0"/>
              <a:t>ön</a:t>
            </a:r>
            <a:r>
              <a:rPr lang="de-DE" altLang="hu-HU" sz="2800" smtClean="0"/>
              <a:t>tg</a:t>
            </a:r>
            <a:r>
              <a:rPr lang="hu-HU" altLang="hu-HU" sz="2800" smtClean="0"/>
              <a:t>en</a:t>
            </a:r>
            <a:r>
              <a:rPr lang="de-DE" altLang="hu-HU" sz="2800" smtClean="0"/>
              <a:t>) SUBLINGU</a:t>
            </a:r>
            <a:r>
              <a:rPr lang="hu-HU" altLang="hu-HU" sz="2800" smtClean="0"/>
              <a:t>A</a:t>
            </a:r>
            <a:r>
              <a:rPr lang="de-DE" altLang="hu-HU" sz="2800" smtClean="0"/>
              <a:t>LER ABSZESS! </a:t>
            </a:r>
            <a:endParaRPr lang="hu-HU" altLang="hu-HU" sz="2800" smtClean="0"/>
          </a:p>
          <a:p>
            <a:pPr>
              <a:lnSpc>
                <a:spcPct val="90000"/>
              </a:lnSpc>
            </a:pPr>
            <a:r>
              <a:rPr lang="de-DE" altLang="hu-HU" sz="2800" smtClean="0"/>
              <a:t>zahnärztliche Eingriffe </a:t>
            </a:r>
            <a:r>
              <a:rPr lang="hu-HU" altLang="hu-HU" sz="2800" smtClean="0"/>
              <a:t>vor kurzem </a:t>
            </a:r>
            <a:r>
              <a:rPr lang="de-DE" altLang="hu-HU" sz="2800" smtClean="0"/>
              <a:t>(Mikrotraumainfektion, Herpes)</a:t>
            </a:r>
            <a:endParaRPr lang="hu-HU" altLang="hu-HU" sz="2800" smtClean="0"/>
          </a:p>
          <a:p>
            <a:pPr>
              <a:lnSpc>
                <a:spcPct val="90000"/>
              </a:lnSpc>
            </a:pPr>
            <a:r>
              <a:rPr lang="de-DE" altLang="hu-HU" sz="2800" smtClean="0"/>
              <a:t>Oralchirurgie </a:t>
            </a:r>
            <a:r>
              <a:rPr lang="hu-HU" altLang="hu-HU" sz="2800" smtClean="0"/>
              <a:t>vor kurzem </a:t>
            </a:r>
            <a:r>
              <a:rPr lang="de-DE" altLang="hu-HU" sz="2800" smtClean="0"/>
              <a:t>(Herpes, Ab Th</a:t>
            </a:r>
            <a:r>
              <a:rPr lang="hu-HU" altLang="hu-HU" sz="2800" smtClean="0"/>
              <a:t> </a:t>
            </a:r>
            <a:r>
              <a:rPr lang="hu-HU" altLang="hu-HU" sz="3000" smtClean="0">
                <a:sym typeface="Wingdings" panose="05000000000000000000" pitchFamily="2" charset="2"/>
              </a:rPr>
              <a:t></a:t>
            </a:r>
            <a:r>
              <a:rPr lang="hu-HU" altLang="hu-HU" sz="2800" smtClean="0"/>
              <a:t> </a:t>
            </a:r>
            <a:r>
              <a:rPr lang="de-DE" altLang="hu-HU" sz="2800" smtClean="0"/>
              <a:t> Candida)</a:t>
            </a:r>
            <a:endParaRPr lang="hu-HU" altLang="hu-HU" sz="2800" smtClean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Orale Infektionen?- Beschwerden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de-DE" altLang="hu-HU" sz="2800" smtClean="0"/>
              <a:t>Seit wann? </a:t>
            </a:r>
            <a:endParaRPr lang="hu-HU" altLang="hu-HU" sz="280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hu-HU" altLang="hu-HU" sz="2800" smtClean="0"/>
              <a:t>         - </a:t>
            </a:r>
            <a:r>
              <a:rPr lang="de-DE" altLang="hu-HU" sz="2800" b="1" smtClean="0"/>
              <a:t>Bakterielle Infektion</a:t>
            </a:r>
            <a:r>
              <a:rPr lang="de-DE" altLang="hu-HU" sz="2800" smtClean="0"/>
              <a:t>: Nach zahnärztlicher Behandlung, </a:t>
            </a:r>
            <a:r>
              <a:rPr lang="hu-HU" altLang="hu-HU" sz="2800" smtClean="0"/>
              <a:t>bei </a:t>
            </a:r>
            <a:r>
              <a:rPr lang="de-DE" altLang="hu-HU" sz="2800" smtClean="0"/>
              <a:t>mangelhafter Mundhygiene, </a:t>
            </a:r>
            <a:r>
              <a:rPr lang="hu-HU" altLang="hu-HU" sz="2800" smtClean="0"/>
              <a:t>nach einer </a:t>
            </a:r>
            <a:r>
              <a:rPr lang="de-DE" altLang="hu-HU" sz="2800" smtClean="0"/>
              <a:t>Infektion der oberen Atemwege. Typisch</a:t>
            </a:r>
            <a:r>
              <a:rPr lang="hu-HU" altLang="hu-HU" sz="2800" smtClean="0"/>
              <a:t>e</a:t>
            </a:r>
            <a:r>
              <a:rPr lang="de-DE" altLang="hu-HU" sz="2800" smtClean="0"/>
              <a:t> akute Beschwerden </a:t>
            </a:r>
            <a:endParaRPr lang="hu-HU" altLang="hu-HU" sz="280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hu-HU" altLang="hu-HU" sz="2800" smtClean="0"/>
              <a:t>          - </a:t>
            </a:r>
            <a:r>
              <a:rPr lang="de-DE" altLang="hu-HU" sz="2800" b="1" smtClean="0"/>
              <a:t>Virusinfektion</a:t>
            </a:r>
            <a:r>
              <a:rPr lang="de-DE" altLang="hu-HU" sz="2800" smtClean="0"/>
              <a:t>: Häufig</a:t>
            </a:r>
            <a:r>
              <a:rPr lang="hu-HU" altLang="hu-HU" sz="2800" smtClean="0"/>
              <a:t>es</a:t>
            </a:r>
            <a:r>
              <a:rPr lang="de-DE" altLang="hu-HU" sz="2800" smtClean="0"/>
              <a:t> Fieber, starke Schmerzen, Foetor, Lymphknotenschwellung. AKUT, aber z.</a:t>
            </a:r>
            <a:r>
              <a:rPr lang="hu-HU" altLang="hu-HU" sz="2800" smtClean="0"/>
              <a:t>B. </a:t>
            </a:r>
            <a:r>
              <a:rPr lang="de-DE" altLang="hu-HU" sz="2800" smtClean="0"/>
              <a:t> HPV</a:t>
            </a:r>
            <a:r>
              <a:rPr lang="hu-HU" altLang="hu-HU" sz="2800" smtClean="0"/>
              <a:t> kann</a:t>
            </a:r>
            <a:r>
              <a:rPr lang="de-DE" altLang="hu-HU" sz="2800" smtClean="0"/>
              <a:t> Jahre, Jahrzehnte</a:t>
            </a:r>
            <a:r>
              <a:rPr lang="hu-HU" altLang="hu-HU" sz="2800" smtClean="0"/>
              <a:t> la</a:t>
            </a:r>
            <a:r>
              <a:rPr lang="de-DE" altLang="hu-HU" sz="2800" smtClean="0"/>
              <a:t>n</a:t>
            </a:r>
            <a:r>
              <a:rPr lang="hu-HU" altLang="hu-HU" sz="2800" smtClean="0"/>
              <a:t>g bestehen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e-DE" altLang="hu-HU" sz="2800" smtClean="0"/>
              <a:t> </a:t>
            </a:r>
            <a:r>
              <a:rPr lang="hu-HU" altLang="hu-HU" sz="2800" smtClean="0"/>
              <a:t>        - </a:t>
            </a:r>
            <a:r>
              <a:rPr lang="de-DE" altLang="hu-HU" sz="2800" b="1" smtClean="0"/>
              <a:t>Pilz</a:t>
            </a:r>
            <a:r>
              <a:rPr lang="de-DE" altLang="hu-HU" sz="2800" smtClean="0"/>
              <a:t>: Nach der Behandlung mit Antibiotika</a:t>
            </a:r>
            <a:r>
              <a:rPr lang="hu-HU" altLang="hu-HU" sz="2800" smtClean="0"/>
              <a:t>, bei </a:t>
            </a:r>
            <a:r>
              <a:rPr lang="de-DE" altLang="hu-HU" sz="2800" smtClean="0"/>
              <a:t>Steroidinhalatoren </a:t>
            </a:r>
            <a:r>
              <a:rPr lang="hu-HU" altLang="hu-HU" sz="2800" smtClean="0"/>
              <a:t>kann der Zustand </a:t>
            </a:r>
            <a:r>
              <a:rPr lang="de-DE" altLang="hu-HU" sz="2800" smtClean="0"/>
              <a:t>AKUT sein, oft ohne Symptome oder leichte Beschwerden, eher chronisch</a:t>
            </a:r>
            <a:endParaRPr lang="hu-HU" altLang="hu-HU" sz="2800" smtClean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Orale Infektionen?- Beschwerden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altLang="hu-HU" sz="2800" smtClean="0"/>
              <a:t>Schmerz</a:t>
            </a:r>
            <a:endParaRPr lang="hu-HU" altLang="hu-HU" sz="280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hu-HU" altLang="hu-HU" sz="2800" smtClean="0"/>
              <a:t>       -</a:t>
            </a:r>
            <a:r>
              <a:rPr lang="de-DE" altLang="hu-HU" sz="2800" smtClean="0"/>
              <a:t> Ja / Nein: Oft starke Schmerzen, </a:t>
            </a:r>
            <a:r>
              <a:rPr lang="hu-HU" altLang="hu-HU" sz="2800" smtClean="0"/>
              <a:t>Essen, </a:t>
            </a:r>
            <a:r>
              <a:rPr lang="de-DE" altLang="hu-HU" sz="2800" smtClean="0"/>
              <a:t>Mundhygiene beeinträchtigt (z</a:t>
            </a:r>
            <a:r>
              <a:rPr lang="hu-HU" altLang="hu-HU" sz="2800" smtClean="0"/>
              <a:t>.</a:t>
            </a:r>
            <a:r>
              <a:rPr lang="de-DE" altLang="hu-HU" sz="2800" smtClean="0"/>
              <a:t>B</a:t>
            </a:r>
            <a:r>
              <a:rPr lang="hu-HU" altLang="hu-HU" sz="2800" smtClean="0"/>
              <a:t>.</a:t>
            </a:r>
            <a:r>
              <a:rPr lang="de-DE" altLang="hu-HU" sz="2800" smtClean="0"/>
              <a:t> bakterielles Ulkus, Herpes, Hand-Fuß-Mund</a:t>
            </a:r>
            <a:r>
              <a:rPr lang="hu-HU" altLang="hu-HU" sz="2800" smtClean="0"/>
              <a:t> tun weh,</a:t>
            </a:r>
            <a:r>
              <a:rPr lang="de-DE" altLang="hu-HU" sz="2800" smtClean="0"/>
              <a:t> </a:t>
            </a:r>
            <a:r>
              <a:rPr lang="hu-HU" altLang="hu-HU" sz="2800" smtClean="0"/>
              <a:t>c</a:t>
            </a:r>
            <a:r>
              <a:rPr lang="de-DE" altLang="hu-HU" sz="2800" smtClean="0"/>
              <a:t>hr. </a:t>
            </a:r>
            <a:r>
              <a:rPr lang="hu-HU" altLang="hu-HU" sz="2800" smtClean="0"/>
              <a:t>a</a:t>
            </a:r>
            <a:r>
              <a:rPr lang="de-DE" altLang="hu-HU" sz="2800" smtClean="0"/>
              <a:t>trophische Candida, Papillom: keine Schmerzen) </a:t>
            </a:r>
            <a:endParaRPr lang="hu-HU" altLang="hu-HU" sz="280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hu-HU" altLang="hu-HU" sz="2800" smtClean="0"/>
              <a:t>	    - </a:t>
            </a:r>
            <a:r>
              <a:rPr lang="de-DE" altLang="hu-HU" sz="2800" smtClean="0"/>
              <a:t>Seit wann? Akut (eher bakteriell, viral, wenn Candida + </a:t>
            </a:r>
            <a:r>
              <a:rPr lang="de-DE" altLang="hu-HU" sz="2800" b="1" i="1" u="sng" smtClean="0"/>
              <a:t>pseudo</a:t>
            </a:r>
            <a:r>
              <a:rPr lang="hu-HU" altLang="hu-HU" sz="2800" b="1" i="1" u="sng" smtClean="0"/>
              <a:t>membranöse</a:t>
            </a:r>
            <a:r>
              <a:rPr lang="de-DE" altLang="hu-HU" sz="2800" b="1" i="1" u="sng" smtClean="0"/>
              <a:t> Erwachsene</a:t>
            </a:r>
            <a:r>
              <a:rPr lang="de-DE" altLang="hu-HU" sz="2800" smtClean="0"/>
              <a:t>: KRANKENHAUS) / chronisch (typischerweise leichte Schmerzen, Beschwerden) </a:t>
            </a:r>
            <a:endParaRPr lang="hu-HU" altLang="hu-HU" sz="280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hu-HU" altLang="hu-HU" sz="2800" smtClean="0"/>
              <a:t>        - </a:t>
            </a:r>
            <a:r>
              <a:rPr lang="de-DE" altLang="hu-HU" sz="2800" smtClean="0"/>
              <a:t>Auf einer Skala von 1-10?</a:t>
            </a:r>
            <a:r>
              <a:rPr lang="de-DE" altLang="hu-HU" smtClean="0"/>
              <a:t> </a:t>
            </a:r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Orale Infektionen?- Beschwerden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hu-HU" sz="2800" smtClean="0"/>
              <a:t>Allgemeiner Zustand </a:t>
            </a:r>
            <a:endParaRPr lang="hu-HU" altLang="hu-HU" sz="28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   </a:t>
            </a:r>
            <a:r>
              <a:rPr lang="de-DE" altLang="hu-HU" sz="2800" smtClean="0"/>
              <a:t>- Mundinfektionen sind normalerweise durch Unwohlsein, Müdigkeit und manchmal schwerere KOMMUNIKATION gekennzeichnet! </a:t>
            </a:r>
            <a:endParaRPr lang="hu-HU" altLang="hu-HU" sz="28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   - </a:t>
            </a:r>
            <a:r>
              <a:rPr lang="de-DE" altLang="hu-HU" sz="2800" smtClean="0"/>
              <a:t>Fieber: Akutes hohes Fieber </a:t>
            </a:r>
            <a:r>
              <a:rPr lang="hu-HU" altLang="hu-HU" sz="2800" smtClean="0"/>
              <a:t>bei</a:t>
            </a:r>
            <a:r>
              <a:rPr lang="de-DE" altLang="hu-HU" sz="2800" smtClean="0"/>
              <a:t> Virusinfektionen. Eine bakterielle Infektion kann zu einer Sepsis führen: septisches Fieber !! LEBENSGEFAHR </a:t>
            </a:r>
            <a:endParaRPr lang="hu-HU" altLang="hu-HU" sz="28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   - </a:t>
            </a:r>
            <a:r>
              <a:rPr lang="de-DE" altLang="hu-HU" sz="2800" smtClean="0"/>
              <a:t>Sie sollten auch über Hintergrunderkrankungen nachdenken! </a:t>
            </a:r>
            <a:r>
              <a:rPr lang="hu-HU" altLang="hu-HU" sz="2800" smtClean="0"/>
              <a:t>Z.B.</a:t>
            </a:r>
            <a:r>
              <a:rPr lang="de-DE" altLang="hu-HU" sz="2800" smtClean="0"/>
              <a:t> </a:t>
            </a:r>
            <a:r>
              <a:rPr lang="hu-HU" altLang="hu-HU" sz="2800" smtClean="0"/>
              <a:t>pseudomembranöse</a:t>
            </a:r>
            <a:r>
              <a:rPr lang="de-DE" altLang="hu-HU" sz="2800" smtClean="0"/>
              <a:t> Candida-Infektion bei Erwachsenen: Fast IMMER </a:t>
            </a:r>
            <a:r>
              <a:rPr lang="hu-HU" altLang="hu-HU" sz="2800" smtClean="0"/>
              <a:t>das </a:t>
            </a:r>
            <a:r>
              <a:rPr lang="de-DE" altLang="hu-HU" sz="2800" smtClean="0"/>
              <a:t>Symptom einer lebensbedrohlichen Allgemeinerkrankung! </a:t>
            </a:r>
            <a:endParaRPr lang="hu-HU" altLang="hu-HU" sz="28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    - </a:t>
            </a:r>
            <a:r>
              <a:rPr lang="de-DE" altLang="hu-HU" sz="2800" smtClean="0"/>
              <a:t>HIV? </a:t>
            </a:r>
            <a:endParaRPr lang="hu-HU" altLang="hu-HU" sz="28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    - </a:t>
            </a:r>
            <a:r>
              <a:rPr lang="de-DE" altLang="hu-HU" sz="2800" smtClean="0"/>
              <a:t>Leukämie?</a:t>
            </a:r>
            <a:r>
              <a:rPr lang="de-DE" altLang="hu-HU" smtClean="0"/>
              <a:t> </a:t>
            </a:r>
            <a:endParaRPr lang="hu-HU" altLang="hu-HU" sz="3000" smtClean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Orale Infektion?- Extraorale Untersuchung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altLang="hu-HU" sz="2800" smtClean="0"/>
              <a:t>Betrachten</a:t>
            </a:r>
            <a:r>
              <a:rPr lang="de-DE" altLang="hu-HU" sz="2800" smtClean="0"/>
              <a:t> - Allgemeiner </a:t>
            </a:r>
            <a:r>
              <a:rPr lang="hu-HU" altLang="hu-HU" sz="2800" smtClean="0"/>
              <a:t>Zustand</a:t>
            </a:r>
            <a:r>
              <a:rPr lang="de-DE" altLang="hu-HU" sz="2800" smtClean="0"/>
              <a:t>? </a:t>
            </a:r>
            <a:endParaRPr lang="hu-HU" altLang="hu-HU" sz="2800" smtClean="0"/>
          </a:p>
          <a:p>
            <a:r>
              <a:rPr lang="hu-HU" altLang="hu-HU" sz="2800" smtClean="0"/>
              <a:t>Schwellung</a:t>
            </a:r>
            <a:r>
              <a:rPr lang="de-DE" altLang="hu-HU" sz="2800" smtClean="0"/>
              <a:t> (</a:t>
            </a:r>
            <a:r>
              <a:rPr lang="hu-HU" altLang="hu-HU" sz="2800" smtClean="0"/>
              <a:t>z.B. Lippenödem</a:t>
            </a:r>
            <a:r>
              <a:rPr lang="de-DE" altLang="hu-HU" sz="2800" smtClean="0"/>
              <a:t>) </a:t>
            </a:r>
            <a:endParaRPr lang="hu-HU" altLang="hu-HU" sz="2800" smtClean="0"/>
          </a:p>
          <a:p>
            <a:r>
              <a:rPr lang="de-DE" altLang="hu-HU" sz="2800" smtClean="0"/>
              <a:t>Cheilitis angularis </a:t>
            </a:r>
            <a:endParaRPr lang="hu-HU" altLang="hu-HU" sz="2800" smtClean="0"/>
          </a:p>
          <a:p>
            <a:r>
              <a:rPr lang="de-DE" altLang="hu-HU" sz="2800" b="1" u="sng" smtClean="0"/>
              <a:t>Untersuchung von Lymphknoten (Infektion vs. Tumor) !!!</a:t>
            </a:r>
            <a:endParaRPr lang="hu-HU" altLang="hu-HU" sz="2800" b="1" u="sng" smtClean="0"/>
          </a:p>
          <a:p>
            <a:r>
              <a:rPr lang="de-DE" altLang="hu-HU" sz="2800" smtClean="0"/>
              <a:t>  </a:t>
            </a:r>
            <a:r>
              <a:rPr lang="hu-HU" altLang="hu-HU" sz="2800" smtClean="0"/>
              <a:t>BEWEGLICH</a:t>
            </a:r>
          </a:p>
          <a:p>
            <a:r>
              <a:rPr lang="hu-HU" altLang="hu-HU" sz="2800" smtClean="0"/>
              <a:t>SCHMERZHAFT</a:t>
            </a:r>
          </a:p>
          <a:p>
            <a:r>
              <a:rPr lang="hu-HU" altLang="hu-HU" sz="2800" smtClean="0"/>
              <a:t>AKUT</a:t>
            </a:r>
          </a:p>
          <a:p>
            <a:r>
              <a:rPr lang="hu-HU" altLang="hu-HU" sz="2800" smtClean="0"/>
              <a:t>WARM</a:t>
            </a:r>
          </a:p>
          <a:p>
            <a:endParaRPr lang="hu-HU" altLang="hu-HU" sz="28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03800" y="56610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endParaRPr lang="de-DE" altLang="hu-HU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Orale Infektion – Intraorale Untersuchung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hu-HU" sz="2400" smtClean="0"/>
              <a:t>Mundhygiene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Geschwüre (oft bakteriell)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Blasen (z</a:t>
            </a:r>
            <a:r>
              <a:rPr lang="hu-HU" altLang="hu-HU" sz="2400" smtClean="0"/>
              <a:t>.</a:t>
            </a:r>
            <a:r>
              <a:rPr lang="de-DE" altLang="hu-HU" sz="2400" smtClean="0"/>
              <a:t>B</a:t>
            </a:r>
            <a:r>
              <a:rPr lang="hu-HU" altLang="hu-HU" sz="2400" smtClean="0"/>
              <a:t>.</a:t>
            </a:r>
            <a:r>
              <a:rPr lang="de-DE" altLang="hu-HU" sz="2400" smtClean="0"/>
              <a:t> Herpes)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Abwisch</a:t>
            </a:r>
            <a:r>
              <a:rPr lang="hu-HU" altLang="hu-HU" sz="2400" smtClean="0"/>
              <a:t>bar</a:t>
            </a:r>
            <a:r>
              <a:rPr lang="de-DE" altLang="hu-HU" sz="2400" smtClean="0"/>
              <a:t>? (Leukoplaki</a:t>
            </a:r>
            <a:r>
              <a:rPr lang="hu-HU" altLang="hu-HU" sz="2400" smtClean="0"/>
              <a:t>e</a:t>
            </a:r>
            <a:r>
              <a:rPr lang="de-DE" altLang="hu-HU" sz="2400" smtClean="0"/>
              <a:t> vs Candida)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hu-HU" altLang="hu-HU" sz="2400" smtClean="0"/>
              <a:t>Symmetrisch</a:t>
            </a:r>
            <a:r>
              <a:rPr lang="de-DE" altLang="hu-HU" sz="2400" smtClean="0"/>
              <a:t>? (</a:t>
            </a:r>
            <a:r>
              <a:rPr lang="hu-HU" altLang="hu-HU" sz="2400" smtClean="0"/>
              <a:t>z.</a:t>
            </a:r>
            <a:r>
              <a:rPr lang="de-DE" altLang="hu-HU" sz="2400" smtClean="0"/>
              <a:t>B</a:t>
            </a:r>
            <a:r>
              <a:rPr lang="hu-HU" altLang="hu-HU" sz="2400" smtClean="0"/>
              <a:t>.</a:t>
            </a:r>
            <a:r>
              <a:rPr lang="de-DE" altLang="hu-HU" sz="2400" smtClean="0"/>
              <a:t> Herpes simplex MKO, Zoster: einseitig!)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Lokalisiert / diffus?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Atrophie: </a:t>
            </a:r>
            <a:r>
              <a:rPr lang="hu-HU" altLang="hu-HU" sz="2400" smtClean="0"/>
              <a:t>typisch für e</a:t>
            </a:r>
            <a:r>
              <a:rPr lang="de-DE" altLang="hu-HU" sz="2400" smtClean="0"/>
              <a:t>ine Candida-Infektion </a:t>
            </a:r>
            <a:r>
              <a:rPr lang="hu-HU" altLang="hu-HU" sz="2400" smtClean="0"/>
              <a:t>bei</a:t>
            </a:r>
            <a:r>
              <a:rPr lang="de-DE" altLang="hu-HU" sz="2400" smtClean="0"/>
              <a:t> Erwachsenen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 Pseudomembran: HINTERGRUNDKRANKHEIT! 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hu-HU" altLang="hu-HU" sz="2400" smtClean="0"/>
              <a:t>Exsudat</a:t>
            </a:r>
            <a:r>
              <a:rPr lang="de-DE" altLang="hu-HU" sz="2400" smtClean="0"/>
              <a:t>?</a:t>
            </a:r>
            <a:endParaRPr lang="hu-HU" altLang="hu-HU" sz="2400" smtClean="0"/>
          </a:p>
          <a:p>
            <a:pPr>
              <a:lnSpc>
                <a:spcPct val="90000"/>
              </a:lnSpc>
            </a:pPr>
            <a:r>
              <a:rPr lang="de-DE" altLang="hu-HU" sz="2400" smtClean="0"/>
              <a:t> Sublinguale Schwellung, Schluckbeschwerden: SUBLING</a:t>
            </a:r>
            <a:r>
              <a:rPr lang="hu-HU" altLang="hu-HU" sz="2400" smtClean="0"/>
              <a:t>UALER ABSZESS</a:t>
            </a:r>
            <a:r>
              <a:rPr lang="de-DE" altLang="hu-HU" sz="2400" smtClean="0"/>
              <a:t>?</a:t>
            </a:r>
            <a:r>
              <a:rPr lang="de-DE" altLang="hu-HU" smtClean="0"/>
              <a:t> </a:t>
            </a:r>
            <a:endParaRPr lang="hu-HU" altLang="hu-HU" sz="2700" smtClean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Die Infektologie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smtClean="0"/>
              <a:t>ist eine wissenschaftliche Disziplin, die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smtClean="0"/>
              <a:t> -die Ätiologie,</a:t>
            </a:r>
          </a:p>
          <a:p>
            <a:pPr marL="0" indent="0">
              <a:buFontTx/>
              <a:buChar char="-"/>
            </a:pPr>
            <a:r>
              <a:rPr lang="hu-HU" altLang="hu-HU" smtClean="0"/>
              <a:t> die Symptome,</a:t>
            </a:r>
          </a:p>
          <a:p>
            <a:pPr marL="0" indent="0">
              <a:buFontTx/>
              <a:buChar char="-"/>
            </a:pPr>
            <a:r>
              <a:rPr lang="hu-HU" altLang="hu-HU" smtClean="0"/>
              <a:t>die Diagnostik,</a:t>
            </a:r>
          </a:p>
          <a:p>
            <a:pPr marL="0" indent="0">
              <a:buFontTx/>
              <a:buChar char="-"/>
            </a:pPr>
            <a:r>
              <a:rPr lang="hu-HU" altLang="hu-HU" smtClean="0"/>
              <a:t>die Vorbeugung und</a:t>
            </a:r>
          </a:p>
          <a:p>
            <a:pPr marL="0" indent="0">
              <a:buFontTx/>
              <a:buChar char="-"/>
            </a:pPr>
            <a:r>
              <a:rPr lang="hu-HU" altLang="hu-HU" smtClean="0"/>
              <a:t>die Therapie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smtClean="0"/>
              <a:t>von Infektionskrankheiten umfasst.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Arbeitsdiagnose?</a:t>
            </a:r>
            <a:endParaRPr lang="de-DE" altLang="hu-H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Anamnese</a:t>
            </a:r>
          </a:p>
          <a:p>
            <a:r>
              <a:rPr lang="hu-HU" altLang="hu-HU" smtClean="0"/>
              <a:t>Orale Untersuchung</a:t>
            </a:r>
          </a:p>
          <a:p>
            <a:r>
              <a:rPr lang="hu-HU" altLang="hu-HU" smtClean="0"/>
              <a:t>Behandlungserfolg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hu-HU" smtClean="0"/>
              <a:t>Wenn es keine Fortschritte gibt? Zusätzliche </a:t>
            </a:r>
            <a:r>
              <a:rPr lang="hu-HU" altLang="hu-HU" smtClean="0"/>
              <a:t>Untersuch</a:t>
            </a:r>
            <a:r>
              <a:rPr lang="de-DE" altLang="hu-HU" smtClean="0"/>
              <a:t>ung! 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Enddiagnose</a:t>
            </a:r>
            <a:endParaRPr lang="de-DE" altLang="hu-H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686800" cy="5589587"/>
          </a:xfrm>
        </p:spPr>
        <p:txBody>
          <a:bodyPr/>
          <a:lstStyle/>
          <a:p>
            <a:r>
              <a:rPr lang="de-DE" altLang="hu-HU" sz="2800" smtClean="0"/>
              <a:t>Wirksamkeit der Behandlung während der Arbeitsdiagnose! Wenn es keine Verbesserung gibt: </a:t>
            </a:r>
            <a:endParaRPr lang="hu-HU" altLang="hu-HU" sz="2800" smtClean="0"/>
          </a:p>
          <a:p>
            <a:r>
              <a:rPr lang="de-DE" altLang="hu-HU" sz="2800" smtClean="0"/>
              <a:t>Zucht </a:t>
            </a:r>
            <a:endParaRPr lang="hu-HU" altLang="hu-HU" sz="2800" smtClean="0"/>
          </a:p>
          <a:p>
            <a:r>
              <a:rPr lang="hu-HU" altLang="hu-HU" sz="2800" smtClean="0"/>
              <a:t>PCR</a:t>
            </a:r>
          </a:p>
          <a:p>
            <a:r>
              <a:rPr lang="de-DE" altLang="hu-HU" sz="2800" smtClean="0"/>
              <a:t>Serologie </a:t>
            </a:r>
            <a:endParaRPr lang="hu-HU" altLang="hu-HU" sz="2800" smtClean="0"/>
          </a:p>
          <a:p>
            <a:r>
              <a:rPr lang="de-DE" altLang="hu-HU" sz="2800" smtClean="0"/>
              <a:t>Blut</a:t>
            </a:r>
            <a:r>
              <a:rPr lang="hu-HU" altLang="hu-HU" sz="2800" smtClean="0"/>
              <a:t>bild</a:t>
            </a:r>
            <a:r>
              <a:rPr lang="de-DE" altLang="hu-HU" sz="2800" smtClean="0"/>
              <a:t>, Blutchemie:</a:t>
            </a:r>
            <a:r>
              <a:rPr lang="de-DE" altLang="hu-HU" smtClean="0"/>
              <a:t> </a:t>
            </a:r>
            <a:endParaRPr lang="hu-HU" altLang="hu-HU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z="2000" smtClean="0"/>
              <a:t>	    -</a:t>
            </a:r>
            <a:r>
              <a:rPr lang="de-DE" altLang="hu-HU" sz="2400" smtClean="0"/>
              <a:t>Blutzucker</a:t>
            </a:r>
            <a:r>
              <a:rPr lang="hu-HU" altLang="hu-HU" sz="2400" smtClean="0"/>
              <a:t>spiegel</a:t>
            </a:r>
          </a:p>
          <a:p>
            <a:pPr>
              <a:buFont typeface="Arial" panose="020B0604020202020204" pitchFamily="34" charset="0"/>
              <a:buNone/>
            </a:pPr>
            <a:r>
              <a:rPr lang="hu-HU" altLang="hu-HU" sz="2400" smtClean="0"/>
              <a:t>	    -</a:t>
            </a:r>
            <a:r>
              <a:rPr lang="de-DE" altLang="hu-HU" sz="2400" smtClean="0"/>
              <a:t>Entzündungsparameter </a:t>
            </a:r>
            <a:endParaRPr lang="hu-HU" altLang="hu-HU" sz="2400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z="2400" smtClean="0"/>
              <a:t>	    -</a:t>
            </a:r>
            <a:r>
              <a:rPr lang="de-DE" altLang="hu-HU" sz="2400" smtClean="0"/>
              <a:t>Blut</a:t>
            </a:r>
            <a:r>
              <a:rPr lang="hu-HU" altLang="hu-HU" sz="2400" smtClean="0"/>
              <a:t>bild</a:t>
            </a:r>
          </a:p>
          <a:p>
            <a:pPr>
              <a:buFont typeface="Arial" panose="020B0604020202020204" pitchFamily="34" charset="0"/>
              <a:buNone/>
            </a:pPr>
            <a:r>
              <a:rPr lang="hu-HU" altLang="hu-HU" sz="1600" i="1" smtClean="0"/>
              <a:t>(Mensch K, Szarka K, Mensch H, Dobai A, Magyar Z, Pacurar M, Vartolomei AC, Manuc D, Dobo-Nagy C: </a:t>
            </a:r>
            <a:r>
              <a:rPr lang="hu-HU" altLang="hu-HU" sz="1600" b="1" i="1" smtClean="0"/>
              <a:t>PCR Technique Assisting the Early Diagnosis of Human Papillomavirus</a:t>
            </a:r>
            <a:r>
              <a:rPr lang="hu-HU" altLang="hu-HU" sz="1600" i="1" smtClean="0"/>
              <a:t>, REVISTA DE CHIMIE 69: (10) pp. 2781-2787.)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Orale Infektion?- Ergänzende Untersuchungen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de-DE" altLang="hu-HU" smtClean="0"/>
              <a:t>Zucht </a:t>
            </a:r>
            <a:endParaRPr lang="hu-HU" altLang="hu-HU" smtClean="0"/>
          </a:p>
          <a:p>
            <a:r>
              <a:rPr lang="de-DE" altLang="hu-HU" smtClean="0"/>
              <a:t>Serologie </a:t>
            </a:r>
            <a:endParaRPr lang="hu-HU" altLang="hu-HU" smtClean="0"/>
          </a:p>
          <a:p>
            <a:r>
              <a:rPr lang="de-DE" altLang="hu-HU" smtClean="0"/>
              <a:t>Blut</a:t>
            </a:r>
            <a:r>
              <a:rPr lang="hu-HU" altLang="hu-HU" smtClean="0"/>
              <a:t>bild</a:t>
            </a:r>
            <a:r>
              <a:rPr lang="de-DE" altLang="hu-HU" smtClean="0"/>
              <a:t>, Blutchemie: </a:t>
            </a:r>
            <a:endParaRPr lang="hu-HU" altLang="hu-HU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mtClean="0"/>
              <a:t>       -</a:t>
            </a:r>
            <a:r>
              <a:rPr lang="de-DE" altLang="hu-HU" smtClean="0"/>
              <a:t>Blutzucker</a:t>
            </a:r>
            <a:r>
              <a:rPr lang="hu-HU" altLang="hu-HU" smtClean="0"/>
              <a:t>spiegel</a:t>
            </a:r>
          </a:p>
          <a:p>
            <a:pPr>
              <a:buFont typeface="Arial" panose="020B0604020202020204" pitchFamily="34" charset="0"/>
              <a:buNone/>
            </a:pPr>
            <a:r>
              <a:rPr lang="hu-HU" altLang="hu-HU" smtClean="0"/>
              <a:t>       -</a:t>
            </a:r>
            <a:r>
              <a:rPr lang="de-DE" altLang="hu-HU" smtClean="0"/>
              <a:t> Entzündungsparameter </a:t>
            </a:r>
            <a:endParaRPr lang="hu-HU" altLang="hu-HU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mtClean="0"/>
              <a:t>       - </a:t>
            </a:r>
            <a:r>
              <a:rPr lang="de-DE" altLang="hu-HU" smtClean="0"/>
              <a:t>Blut</a:t>
            </a:r>
            <a:r>
              <a:rPr lang="hu-HU" altLang="hu-HU" smtClean="0"/>
              <a:t>bild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hu-HU" smtClean="0"/>
              <a:t> </a:t>
            </a:r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ép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4883" r="27840" b="22241"/>
          <a:stretch>
            <a:fillRect/>
          </a:stretch>
        </p:blipFill>
        <p:spPr>
          <a:xfrm>
            <a:off x="539750" y="836613"/>
            <a:ext cx="7999413" cy="4857750"/>
          </a:xfr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Viral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von </a:t>
            </a:r>
            <a:r>
              <a:rPr lang="hu-HU" dirty="0" err="1" smtClean="0"/>
              <a:t>Mundhöhle</a:t>
            </a:r>
            <a:endParaRPr lang="hu-HU" dirty="0"/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mtClean="0"/>
              <a:t>Die Viren:</a:t>
            </a:r>
          </a:p>
          <a:p>
            <a:pPr>
              <a:buFontTx/>
              <a:buChar char="-"/>
            </a:pPr>
            <a:r>
              <a:rPr lang="hu-HU" altLang="hu-HU" smtClean="0"/>
              <a:t>Bestehen von: DNS/RNS und Peptiden</a:t>
            </a:r>
          </a:p>
          <a:p>
            <a:pPr>
              <a:buFontTx/>
              <a:buChar char="-"/>
            </a:pPr>
            <a:r>
              <a:rPr lang="hu-HU" altLang="hu-HU" smtClean="0"/>
              <a:t>20nm-300nm</a:t>
            </a:r>
          </a:p>
          <a:p>
            <a:pPr>
              <a:buFontTx/>
              <a:buChar char="-"/>
            </a:pPr>
            <a:r>
              <a:rPr lang="hu-HU" altLang="hu-HU" smtClean="0"/>
              <a:t>Vermehren sich in den lebenden Zellen (umprogramieren)</a:t>
            </a:r>
          </a:p>
          <a:p>
            <a:pPr>
              <a:buFontTx/>
              <a:buChar char="-"/>
            </a:pPr>
            <a:r>
              <a:rPr lang="hu-HU" altLang="hu-HU" smtClean="0"/>
              <a:t>Virion: die Formen ausser den Zellen: RNS/DNS und Peptid/Lypoprotein-Hülle (Kapsid/Peplon)</a:t>
            </a:r>
          </a:p>
        </p:txBody>
      </p:sp>
      <p:pic>
        <p:nvPicPr>
          <p:cNvPr id="45060" name="Picture 2" descr="Képtalálat a következőre: „virus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73688"/>
            <a:ext cx="1247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Képtalálat a következőre: „mouth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1484313"/>
            <a:ext cx="10334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Viral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Mundhöhle</a:t>
            </a:r>
            <a:endParaRPr lang="hu-HU" dirty="0"/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Virusinfektion: symptomen im Mundhöhle, oft erste mal hier; oft die Symptomen nur hier; ABER: Immer systematische Infektion!</a:t>
            </a:r>
          </a:p>
          <a:p>
            <a:r>
              <a:rPr lang="hu-HU" altLang="hu-HU" smtClean="0"/>
              <a:t>Aspezifische Symptomen: schleche Allgemeinbefinden, Fieber, </a:t>
            </a:r>
          </a:p>
          <a:p>
            <a:r>
              <a:rPr lang="hu-HU" altLang="hu-HU" smtClean="0"/>
              <a:t>Wichtig zu identizifieren!</a:t>
            </a:r>
            <a:r>
              <a:rPr lang="hu-HU" altLang="hu-HU" smtClean="0">
                <a:sym typeface="Wingdings" panose="05000000000000000000" pitchFamily="2" charset="2"/>
              </a:rPr>
              <a:t> frühere Therapie, keine Übergabe</a:t>
            </a:r>
          </a:p>
          <a:p>
            <a:r>
              <a:rPr lang="hu-HU" altLang="hu-HU" smtClean="0">
                <a:sym typeface="Wingdings" panose="05000000000000000000" pitchFamily="2" charset="2"/>
              </a:rPr>
              <a:t>Dg: Klinische symptomen, Serologie DNS/RNS</a:t>
            </a:r>
            <a:endParaRPr lang="hu-HU" altLang="hu-HU" smtClean="0"/>
          </a:p>
        </p:txBody>
      </p:sp>
      <p:pic>
        <p:nvPicPr>
          <p:cNvPr id="46084" name="Picture 2" descr="Képtalálat a következőre: „mout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9275"/>
            <a:ext cx="9604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Viral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Mundhöhle</a:t>
            </a:r>
            <a:endParaRPr lang="hu-HU" dirty="0"/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Virus-Infektionen verbreiten sich: oft mit Speichel oder Körpersaft; direkt Kontakt!</a:t>
            </a:r>
          </a:p>
          <a:p>
            <a:r>
              <a:rPr lang="hu-HU" altLang="hu-HU" smtClean="0"/>
              <a:t>Kinder sind besonders sensibel</a:t>
            </a:r>
          </a:p>
          <a:p>
            <a:r>
              <a:rPr lang="hu-HU" altLang="hu-HU" smtClean="0"/>
              <a:t>Entwickelte Ländern- die Kinder werden selten infektiert</a:t>
            </a:r>
            <a:r>
              <a:rPr lang="hu-HU" altLang="hu-HU" smtClean="0">
                <a:sym typeface="Wingdings" panose="05000000000000000000" pitchFamily="2" charset="2"/>
              </a:rPr>
              <a:t> primer Infektionen zwischen Erwachsenen öfter</a:t>
            </a:r>
          </a:p>
          <a:p>
            <a:r>
              <a:rPr lang="hu-HU" altLang="hu-HU" smtClean="0">
                <a:sym typeface="Wingdings" panose="05000000000000000000" pitchFamily="2" charset="2"/>
              </a:rPr>
              <a:t>Nosocomiale Infektionen!</a:t>
            </a:r>
            <a:endParaRPr lang="hu-HU" altLang="hu-HU" smtClean="0"/>
          </a:p>
        </p:txBody>
      </p:sp>
      <p:pic>
        <p:nvPicPr>
          <p:cNvPr id="47108" name="Picture 2" descr="Képtalálat a következőre: „mout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9275"/>
            <a:ext cx="9604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Wirkungen</a:t>
            </a:r>
            <a:r>
              <a:rPr lang="hu-HU" dirty="0" smtClean="0"/>
              <a:t> von den </a:t>
            </a:r>
            <a:r>
              <a:rPr lang="hu-HU" dirty="0" err="1" smtClean="0"/>
              <a:t>Viren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menschliche</a:t>
            </a:r>
            <a:r>
              <a:rPr lang="hu-HU" dirty="0" smtClean="0"/>
              <a:t> </a:t>
            </a:r>
            <a:r>
              <a:rPr lang="hu-HU" dirty="0" err="1" smtClean="0"/>
              <a:t>Organisation</a:t>
            </a:r>
            <a:endParaRPr lang="hu-HU" dirty="0"/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Sofortige, oft tödliche Krankheiten- Ebola</a:t>
            </a:r>
          </a:p>
          <a:p>
            <a:r>
              <a:rPr lang="hu-HU" altLang="hu-HU" smtClean="0"/>
              <a:t>Langsam bildende Krankheiten- HPV-tu, HCV-slow Virus</a:t>
            </a:r>
          </a:p>
          <a:p>
            <a:r>
              <a:rPr lang="hu-HU" altLang="hu-HU" smtClean="0"/>
              <a:t>Immunsystem destruierende Virus:  HIV</a:t>
            </a:r>
          </a:p>
          <a:p>
            <a:r>
              <a:rPr lang="hu-HU" altLang="hu-HU" smtClean="0"/>
              <a:t>Immunsystem stimulierende Virus</a:t>
            </a:r>
          </a:p>
          <a:p>
            <a:endParaRPr lang="hu-HU" altLang="hu-HU" smtClean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Enterovirus</a:t>
            </a:r>
            <a:r>
              <a:rPr lang="hu-HU" dirty="0" smtClean="0"/>
              <a:t> (</a:t>
            </a:r>
            <a:r>
              <a:rPr lang="hu-HU" dirty="0" err="1" smtClean="0"/>
              <a:t>Picornaviren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hu-HU" altLang="hu-HU" smtClean="0"/>
              <a:t>Zunehmen in Schleimhaut von Dampf, meistens sanftige Infektionen</a:t>
            </a:r>
          </a:p>
          <a:p>
            <a:r>
              <a:rPr lang="hu-HU" altLang="hu-HU" smtClean="0"/>
              <a:t>Lassen ewige Immunität</a:t>
            </a:r>
          </a:p>
          <a:p>
            <a:r>
              <a:rPr lang="hu-HU" altLang="hu-HU" smtClean="0"/>
              <a:t>Verbreitung: Faecal-Oral Weg</a:t>
            </a:r>
          </a:p>
          <a:p>
            <a:r>
              <a:rPr lang="hu-HU" altLang="hu-HU" smtClean="0"/>
              <a:t>Ofte Krankheiten: Herpangina (Coxakie), HepatitisA, Hand-Fuss-Mund Krankheit</a:t>
            </a:r>
          </a:p>
        </p:txBody>
      </p:sp>
      <p:pic>
        <p:nvPicPr>
          <p:cNvPr id="49156" name="Picture 2" descr="http://images.medicinenet.com/images/image_collection/skin/hand-foot-mouth-disease-mo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33512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 descr="Ijesztő a látvány – de megvan az első védőoltá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30273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Hand-Fuss-Mund</a:t>
            </a:r>
            <a:r>
              <a:rPr lang="hu-HU" dirty="0" smtClean="0"/>
              <a:t> </a:t>
            </a:r>
            <a:r>
              <a:rPr lang="hu-HU" dirty="0" err="1" smtClean="0"/>
              <a:t>Krankheit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12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Meistens Coxakie A oder B</a:t>
            </a:r>
          </a:p>
          <a:p>
            <a:r>
              <a:rPr lang="hu-HU" altLang="hu-HU" smtClean="0"/>
              <a:t>Hautblase-Symptomen, selten Enchephalomyelitis</a:t>
            </a:r>
          </a:p>
          <a:p>
            <a:r>
              <a:rPr lang="hu-HU" altLang="hu-HU" smtClean="0"/>
              <a:t>Milde Krankheit, etwa 1 Woche</a:t>
            </a:r>
          </a:p>
          <a:p>
            <a:r>
              <a:rPr lang="hu-HU" altLang="hu-HU" smtClean="0"/>
              <a:t>Fieber, rotes Hals kommt vor</a:t>
            </a:r>
          </a:p>
          <a:p>
            <a:r>
              <a:rPr lang="hu-HU" altLang="hu-HU" smtClean="0"/>
              <a:t>Exanthemen mit rotem Hof (Entzündung)</a:t>
            </a:r>
          </a:p>
          <a:p>
            <a:r>
              <a:rPr lang="hu-HU" altLang="hu-HU" smtClean="0"/>
              <a:t>Ddg:: Varicella, Impetigo, Aphta, Herpangina</a:t>
            </a:r>
          </a:p>
          <a:p>
            <a:endParaRPr lang="hu-HU" altLang="hu-HU" smtClean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Orale Infektologie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1847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ist eine wissenschaftliche Disziplin, die 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hu-HU" altLang="hu-HU" sz="2800" smtClean="0"/>
              <a:t>die Ätiologie,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hu-HU" altLang="hu-HU" sz="2800" smtClean="0"/>
              <a:t>die Symptome,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hu-HU" altLang="hu-HU" sz="2800" smtClean="0"/>
              <a:t>die Diagnostik,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hu-HU" altLang="hu-HU" sz="2800" smtClean="0"/>
              <a:t>die Vorbeugung und 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hu-HU" altLang="hu-HU" sz="2800" smtClean="0"/>
              <a:t>die Behandlung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von oralen Infektionskrankheiten umfasst, die 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	 - primäre Mundhöhlenkrankheiten sind, oder 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800" smtClean="0"/>
              <a:t>	 - systemische Infektionen/Zustände begleiten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Hand-Fuss-Mund</a:t>
            </a:r>
            <a:r>
              <a:rPr lang="hu-HU" dirty="0" smtClean="0"/>
              <a:t> </a:t>
            </a:r>
            <a:r>
              <a:rPr lang="hu-HU" dirty="0" err="1" smtClean="0"/>
              <a:t>Krankheit</a:t>
            </a:r>
            <a:endParaRPr lang="hu-HU" dirty="0"/>
          </a:p>
        </p:txBody>
      </p:sp>
      <p:pic>
        <p:nvPicPr>
          <p:cNvPr id="5222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3398837" cy="2276475"/>
          </a:xfrm>
        </p:spPr>
      </p:pic>
      <p:pic>
        <p:nvPicPr>
          <p:cNvPr id="52228" name="Picture 2" descr="Képtalálat a következőre: „kéz láb száj betegsé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52266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24350"/>
            <a:ext cx="35020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Herpangina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2-9 </a:t>
            </a:r>
            <a:r>
              <a:rPr lang="hu-HU" dirty="0" err="1" smtClean="0"/>
              <a:t>Tage</a:t>
            </a:r>
            <a:r>
              <a:rPr lang="hu-HU" dirty="0" smtClean="0"/>
              <a:t> </a:t>
            </a:r>
            <a:r>
              <a:rPr lang="hu-HU" dirty="0" err="1" smtClean="0"/>
              <a:t>Inkubation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Nur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hinteren</a:t>
            </a:r>
            <a:r>
              <a:rPr lang="hu-HU" dirty="0" smtClean="0"/>
              <a:t> </a:t>
            </a:r>
            <a:r>
              <a:rPr lang="hu-HU" dirty="0" err="1" smtClean="0"/>
              <a:t>Trakt</a:t>
            </a:r>
            <a:r>
              <a:rPr lang="hu-HU" dirty="0" smtClean="0"/>
              <a:t> von </a:t>
            </a:r>
            <a:r>
              <a:rPr lang="hu-HU" dirty="0" err="1" smtClean="0"/>
              <a:t>Mundhöhle</a:t>
            </a:r>
            <a:r>
              <a:rPr lang="hu-HU" dirty="0" smtClean="0"/>
              <a:t> (</a:t>
            </a:r>
            <a:r>
              <a:rPr lang="hu-HU" dirty="0" err="1" smtClean="0"/>
              <a:t>Weiche</a:t>
            </a:r>
            <a:r>
              <a:rPr lang="hu-HU" dirty="0" smtClean="0"/>
              <a:t> </a:t>
            </a:r>
            <a:r>
              <a:rPr lang="hu-HU" dirty="0" err="1" smtClean="0"/>
              <a:t>Palatum</a:t>
            </a:r>
            <a:r>
              <a:rPr lang="hu-HU" dirty="0" smtClean="0"/>
              <a:t>, Uvula): </a:t>
            </a:r>
            <a:r>
              <a:rPr lang="hu-HU" dirty="0" err="1" smtClean="0"/>
              <a:t>kleine</a:t>
            </a:r>
            <a:r>
              <a:rPr lang="hu-HU" dirty="0" smtClean="0"/>
              <a:t> </a:t>
            </a:r>
            <a:r>
              <a:rPr lang="hu-HU" dirty="0" err="1" smtClean="0"/>
              <a:t>Ulkusse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Fieber</a:t>
            </a:r>
            <a:r>
              <a:rPr lang="hu-HU" dirty="0" smtClean="0"/>
              <a:t>, </a:t>
            </a:r>
            <a:r>
              <a:rPr lang="hu-HU" dirty="0" err="1" smtClean="0"/>
              <a:t>schleche</a:t>
            </a:r>
            <a:r>
              <a:rPr lang="hu-HU" dirty="0" smtClean="0"/>
              <a:t> </a:t>
            </a:r>
            <a:r>
              <a:rPr lang="hu-HU" dirty="0" err="1" smtClean="0"/>
              <a:t>Allgemeinbefinden</a:t>
            </a:r>
            <a:r>
              <a:rPr lang="hu-HU" dirty="0" smtClean="0"/>
              <a:t>, </a:t>
            </a:r>
            <a:r>
              <a:rPr lang="hu-HU" dirty="0" err="1" smtClean="0"/>
              <a:t>Halitose</a:t>
            </a:r>
            <a:r>
              <a:rPr lang="hu-HU" dirty="0" smtClean="0"/>
              <a:t>, </a:t>
            </a:r>
            <a:r>
              <a:rPr lang="hu-HU" dirty="0" err="1" smtClean="0"/>
              <a:t>Apetitlosigkeit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Dg: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klinischen</a:t>
            </a:r>
            <a:r>
              <a:rPr lang="hu-HU" dirty="0" smtClean="0"/>
              <a:t> </a:t>
            </a:r>
            <a:r>
              <a:rPr lang="hu-HU" dirty="0" err="1" smtClean="0"/>
              <a:t>Symptomen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Th: </a:t>
            </a:r>
            <a:r>
              <a:rPr lang="hu-HU" dirty="0" err="1" smtClean="0"/>
              <a:t>symptomatisch</a:t>
            </a:r>
            <a:r>
              <a:rPr lang="hu-HU" dirty="0" smtClean="0"/>
              <a:t>: </a:t>
            </a:r>
            <a:r>
              <a:rPr lang="hu-HU" dirty="0" err="1" smtClean="0"/>
              <a:t>Schmerztherapie</a:t>
            </a:r>
            <a:r>
              <a:rPr lang="hu-HU" dirty="0" smtClean="0"/>
              <a:t>, </a:t>
            </a:r>
            <a:r>
              <a:rPr lang="hu-HU" dirty="0" err="1" smtClean="0"/>
              <a:t>Fieberth</a:t>
            </a:r>
            <a:r>
              <a:rPr lang="hu-HU" dirty="0" smtClean="0"/>
              <a:t>, </a:t>
            </a:r>
            <a:r>
              <a:rPr lang="hu-HU" dirty="0" err="1" smtClean="0"/>
              <a:t>Munddesinfektion</a:t>
            </a:r>
            <a:r>
              <a:rPr lang="hu-H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Meistens</a:t>
            </a:r>
            <a:r>
              <a:rPr lang="hu-HU" dirty="0" smtClean="0"/>
              <a:t> </a:t>
            </a:r>
            <a:r>
              <a:rPr lang="hu-HU" dirty="0" err="1" smtClean="0"/>
              <a:t>Kinder-Krankheit</a:t>
            </a: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4275" name="image5.jpeg" descr="http://www.guertelrose-infektion.de/bilder/mundfaeule_im_rache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68413"/>
            <a:ext cx="7561262" cy="432117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543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Herpesviren-</a:t>
            </a:r>
            <a:r>
              <a:rPr lang="hu-HU" dirty="0" smtClean="0"/>
              <a:t> </a:t>
            </a:r>
            <a:r>
              <a:rPr lang="hu-HU" dirty="0" err="1" smtClean="0"/>
              <a:t>DNS-Viren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Alle</a:t>
            </a:r>
            <a:r>
              <a:rPr lang="hu-HU" dirty="0" smtClean="0"/>
              <a:t>: </a:t>
            </a:r>
            <a:r>
              <a:rPr lang="hu-HU" dirty="0" err="1" smtClean="0"/>
              <a:t>acute</a:t>
            </a:r>
            <a:r>
              <a:rPr lang="hu-HU" dirty="0" smtClean="0"/>
              <a:t> </a:t>
            </a:r>
            <a:r>
              <a:rPr lang="hu-HU" dirty="0" err="1" smtClean="0"/>
              <a:t>Infektionen-Latenz-Exacerbation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524000" y="1397000"/>
          <a:ext cx="6261100" cy="473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992">
                <a:tc>
                  <a:txBody>
                    <a:bodyPr/>
                    <a:lstStyle/>
                    <a:p>
                      <a:r>
                        <a:rPr lang="hu-HU" sz="1800" dirty="0" err="1" smtClean="0"/>
                        <a:t>Typ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1800" dirty="0" err="1" smtClean="0"/>
                        <a:t>Name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Herpes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simplex</a:t>
                      </a:r>
                      <a:r>
                        <a:rPr lang="hu-HU" sz="2000" dirty="0" smtClean="0"/>
                        <a:t> 1 HSV-1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2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Herpes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simplex</a:t>
                      </a:r>
                      <a:r>
                        <a:rPr lang="hu-HU" sz="2000" dirty="0" smtClean="0"/>
                        <a:t> 2 HSV-2</a:t>
                      </a: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Herpes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varicella-zoster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Epstein-Barr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5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Cytomegalo-Virus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6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Human </a:t>
                      </a:r>
                      <a:r>
                        <a:rPr lang="hu-HU" sz="2000" dirty="0" err="1" smtClean="0"/>
                        <a:t>Herpes-Virus</a:t>
                      </a:r>
                      <a:r>
                        <a:rPr lang="hu-HU" sz="2000" dirty="0" smtClean="0"/>
                        <a:t> 6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7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Human </a:t>
                      </a:r>
                      <a:r>
                        <a:rPr lang="hu-HU" sz="2000" dirty="0" err="1" smtClean="0"/>
                        <a:t>Herepes-Virus</a:t>
                      </a:r>
                      <a:r>
                        <a:rPr lang="hu-HU" sz="2000" dirty="0" smtClean="0"/>
                        <a:t> 7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8</a:t>
                      </a:r>
                      <a:endParaRPr lang="hu-H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Human </a:t>
                      </a:r>
                      <a:r>
                        <a:rPr lang="hu-HU" sz="2000" dirty="0" err="1" smtClean="0"/>
                        <a:t>Herpes-Virus</a:t>
                      </a:r>
                      <a:r>
                        <a:rPr lang="hu-HU" sz="2000" dirty="0" smtClean="0"/>
                        <a:t> 8 (Kaposi </a:t>
                      </a:r>
                      <a:r>
                        <a:rPr lang="hu-HU" sz="2000" dirty="0" err="1" smtClean="0"/>
                        <a:t>sarcoma</a:t>
                      </a:r>
                      <a:r>
                        <a:rPr lang="hu-HU" sz="2000" dirty="0" smtClean="0"/>
                        <a:t>)</a:t>
                      </a:r>
                      <a:endParaRPr lang="hu-HU" sz="2000" dirty="0"/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err="1" smtClean="0"/>
              <a:t>Herpes</a:t>
            </a:r>
            <a:r>
              <a:rPr lang="hu-HU" b="1" dirty="0" smtClean="0"/>
              <a:t> </a:t>
            </a:r>
            <a:r>
              <a:rPr lang="hu-HU" b="1" dirty="0" err="1" smtClean="0"/>
              <a:t>simplex</a:t>
            </a:r>
            <a:r>
              <a:rPr lang="hu-HU" b="1" dirty="0" smtClean="0"/>
              <a:t> </a:t>
            </a:r>
            <a:r>
              <a:rPr lang="hu-HU" b="1" dirty="0" err="1" smtClean="0"/>
              <a:t>Viren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1. HSV-1</a:t>
            </a:r>
            <a:endParaRPr lang="hu-HU" dirty="0"/>
          </a:p>
        </p:txBody>
      </p:sp>
      <p:pic>
        <p:nvPicPr>
          <p:cNvPr id="57347" name="Picture 2" descr="Herpes Simplex Virus Typ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93938"/>
            <a:ext cx="3048000" cy="3046412"/>
          </a:xfrm>
          <a:noFill/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err="1" smtClean="0"/>
              <a:t>Herpes</a:t>
            </a:r>
            <a:r>
              <a:rPr lang="hu-HU" b="1" dirty="0" smtClean="0"/>
              <a:t> </a:t>
            </a:r>
            <a:r>
              <a:rPr lang="hu-HU" b="1" dirty="0" err="1" smtClean="0"/>
              <a:t>simplex</a:t>
            </a:r>
            <a:r>
              <a:rPr lang="hu-HU" b="1" dirty="0" smtClean="0"/>
              <a:t> </a:t>
            </a:r>
            <a:r>
              <a:rPr lang="hu-HU" b="1" dirty="0" err="1" smtClean="0"/>
              <a:t>Viren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1. HSV-1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Meistens</a:t>
            </a:r>
            <a:r>
              <a:rPr lang="hu-HU" dirty="0" smtClean="0"/>
              <a:t> </a:t>
            </a:r>
            <a:r>
              <a:rPr lang="hu-HU" dirty="0" err="1" smtClean="0"/>
              <a:t>Oral-Infektionen</a:t>
            </a:r>
            <a:r>
              <a:rPr lang="hu-HU" dirty="0" smtClean="0"/>
              <a:t>, </a:t>
            </a:r>
            <a:r>
              <a:rPr lang="hu-HU" dirty="0" err="1" smtClean="0"/>
              <a:t>selten</a:t>
            </a:r>
            <a:r>
              <a:rPr lang="hu-HU" dirty="0" smtClean="0"/>
              <a:t> </a:t>
            </a:r>
            <a:r>
              <a:rPr lang="hu-HU" dirty="0" err="1" smtClean="0"/>
              <a:t>anogenitele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Zunehmen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Schleimhaut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Haut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Nerven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bis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Gefühlsganglion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Latenz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>
                <a:sym typeface="Wingdings" pitchFamily="2" charset="2"/>
              </a:rPr>
              <a:t>Erste </a:t>
            </a:r>
            <a:r>
              <a:rPr lang="hu-HU" dirty="0" err="1" smtClean="0">
                <a:sym typeface="Wingdings" pitchFamily="2" charset="2"/>
              </a:rPr>
              <a:t>Treffe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meistens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Gingivostomatitis-herpetica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>
                <a:sym typeface="Wingdings" pitchFamily="2" charset="2"/>
              </a:rPr>
              <a:t>F</a:t>
            </a:r>
            <a:r>
              <a:rPr lang="hu-HU" dirty="0" err="1" smtClean="0">
                <a:sym typeface="Wingdings" pitchFamily="2" charset="2"/>
              </a:rPr>
              <a:t>ieber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Halitose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Macula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Papula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Vesicula</a:t>
            </a:r>
            <a:r>
              <a:rPr lang="hu-HU" dirty="0" smtClean="0">
                <a:sym typeface="Wingdings" pitchFamily="2" charset="2"/>
              </a:rPr>
              <a:t> an der </a:t>
            </a:r>
            <a:r>
              <a:rPr lang="hu-HU" dirty="0" err="1" smtClean="0">
                <a:sym typeface="Wingdings" pitchFamily="2" charset="2"/>
              </a:rPr>
              <a:t>Schleimhaut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im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Mund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Schmerzen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>
                <a:sym typeface="Wingdings" pitchFamily="2" charset="2"/>
              </a:rPr>
              <a:t>Dg: </a:t>
            </a:r>
            <a:r>
              <a:rPr lang="hu-HU" dirty="0" err="1" smtClean="0">
                <a:sym typeface="Wingdings" pitchFamily="2" charset="2"/>
              </a:rPr>
              <a:t>klinisches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Bild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>
                <a:sym typeface="Wingdings" pitchFamily="2" charset="2"/>
              </a:rPr>
              <a:t>Th: </a:t>
            </a:r>
            <a:r>
              <a:rPr lang="hu-HU" dirty="0" err="1" smtClean="0">
                <a:sym typeface="Wingdings" pitchFamily="2" charset="2"/>
              </a:rPr>
              <a:t>oral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Desinfektion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Susp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err="1" smtClean="0">
                <a:sym typeface="Wingdings" pitchFamily="2" charset="2"/>
              </a:rPr>
              <a:t>Anesthetica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Fieber-th</a:t>
            </a:r>
            <a:r>
              <a:rPr lang="hu-HU" dirty="0" smtClean="0">
                <a:sym typeface="Wingdings" pitchFamily="2" charset="2"/>
              </a:rPr>
              <a:t>, Vitamin-C, </a:t>
            </a:r>
            <a:r>
              <a:rPr lang="hu-HU" dirty="0" err="1" smtClean="0">
                <a:sym typeface="Wingdings" pitchFamily="2" charset="2"/>
              </a:rPr>
              <a:t>antiviral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Medizine</a:t>
            </a:r>
            <a:r>
              <a:rPr lang="hu-HU" dirty="0" smtClean="0">
                <a:sym typeface="Wingdings" pitchFamily="2" charset="2"/>
              </a:rPr>
              <a:t>: pl. </a:t>
            </a:r>
            <a:r>
              <a:rPr lang="hu-HU" dirty="0" err="1" smtClean="0">
                <a:sym typeface="Wingdings" pitchFamily="2" charset="2"/>
              </a:rPr>
              <a:t>acyclovir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>
                <a:sym typeface="Wingdings" pitchFamily="2" charset="2"/>
              </a:rPr>
              <a:t>Profilaxis: </a:t>
            </a:r>
            <a:r>
              <a:rPr lang="hu-HU" dirty="0" err="1" smtClean="0">
                <a:sym typeface="Wingdings" pitchFamily="2" charset="2"/>
              </a:rPr>
              <a:t>In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acute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Phase</a:t>
            </a:r>
            <a:r>
              <a:rPr lang="hu-HU" dirty="0" smtClean="0">
                <a:sym typeface="Wingdings" pitchFamily="2" charset="2"/>
              </a:rPr>
              <a:t>, die </a:t>
            </a:r>
            <a:r>
              <a:rPr lang="hu-HU" dirty="0" err="1" smtClean="0">
                <a:sym typeface="Wingdings" pitchFamily="2" charset="2"/>
              </a:rPr>
              <a:t>Vesiculen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sind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infektive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keine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zahnärtztlive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Behandlung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>
                <a:sym typeface="Wingdings" pitchFamily="2" charset="2"/>
              </a:rPr>
              <a:t>2. HSV-2 : </a:t>
            </a:r>
            <a:r>
              <a:rPr lang="hu-HU" dirty="0" err="1" smtClean="0">
                <a:sym typeface="Wingdings" pitchFamily="2" charset="2"/>
              </a:rPr>
              <a:t>Meistens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genital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infektionen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selten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in</a:t>
            </a:r>
            <a:r>
              <a:rPr lang="hu-HU" dirty="0" smtClean="0">
                <a:sym typeface="Wingdings" pitchFamily="2" charset="2"/>
              </a:rPr>
              <a:t> der </a:t>
            </a:r>
            <a:r>
              <a:rPr lang="hu-HU" dirty="0" err="1" smtClean="0">
                <a:sym typeface="Wingdings" pitchFamily="2" charset="2"/>
              </a:rPr>
              <a:t>Mundhöhle</a:t>
            </a: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2. HSV-2</a:t>
            </a:r>
            <a:endParaRPr lang="hu-HU" dirty="0"/>
          </a:p>
        </p:txBody>
      </p:sp>
      <p:sp>
        <p:nvSpPr>
          <p:cNvPr id="593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20% von amerikanischen Erwachsehnen sind infektiert</a:t>
            </a:r>
          </a:p>
          <a:p>
            <a:r>
              <a:rPr lang="hu-HU" altLang="hu-HU" smtClean="0"/>
              <a:t>Häufigste: anogenitale Infektionen</a:t>
            </a:r>
          </a:p>
          <a:p>
            <a:r>
              <a:rPr lang="hu-HU" altLang="hu-HU" smtClean="0"/>
              <a:t>Infektio während Schwangerschaft: kann tödlich für Embryen</a:t>
            </a:r>
          </a:p>
          <a:p>
            <a:r>
              <a:rPr lang="hu-HU" altLang="hu-HU" smtClean="0"/>
              <a:t>Ddg:: Herpangina, Aphten, Hand-Fuss-Mund-Kh, </a:t>
            </a:r>
          </a:p>
        </p:txBody>
      </p:sp>
      <p:pic>
        <p:nvPicPr>
          <p:cNvPr id="59396" name="Picture 2" descr="Képtalálat a következőre: „human simplex virus 2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48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55" y="607204"/>
            <a:ext cx="8246070" cy="45811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 err="1" smtClean="0"/>
              <a:t>Herpes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simplex</a:t>
            </a:r>
            <a:r>
              <a:rPr lang="hu-HU" sz="4000" b="1" dirty="0" smtClean="0"/>
              <a:t> 1</a:t>
            </a:r>
            <a:br>
              <a:rPr lang="hu-HU" sz="4000" b="1" dirty="0" smtClean="0"/>
            </a:br>
            <a:r>
              <a:rPr lang="hu-HU" sz="4000" b="1" dirty="0" err="1" smtClean="0"/>
              <a:t>Herpes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labialis</a:t>
            </a:r>
            <a:r>
              <a:rPr lang="hu-HU" sz="4000" b="1" dirty="0" smtClean="0"/>
              <a:t>, </a:t>
            </a:r>
            <a:br>
              <a:rPr lang="hu-HU" sz="4000" b="1" dirty="0" smtClean="0"/>
            </a:br>
            <a:r>
              <a:rPr lang="hu-HU" sz="4000" b="1" dirty="0" err="1" smtClean="0"/>
              <a:t>Herpes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intraoralis</a:t>
            </a:r>
            <a:endParaRPr lang="hu-HU" sz="4000" b="1" dirty="0"/>
          </a:p>
        </p:txBody>
      </p:sp>
      <p:sp>
        <p:nvSpPr>
          <p:cNvPr id="60419" name="Tartalom helye 2"/>
          <p:cNvSpPr>
            <a:spLocks noGrp="1"/>
          </p:cNvSpPr>
          <p:nvPr>
            <p:ph idx="1"/>
          </p:nvPr>
        </p:nvSpPr>
        <p:spPr>
          <a:xfrm>
            <a:off x="-25400" y="1828800"/>
            <a:ext cx="4445000" cy="3279775"/>
          </a:xfrm>
        </p:spPr>
        <p:txBody>
          <a:bodyPr/>
          <a:lstStyle/>
          <a:p>
            <a:r>
              <a:rPr lang="hu-HU" altLang="hu-HU" smtClean="0"/>
              <a:t>Persistierende Virus wird aktiviert (UV, Immundeprimation, Stress..)</a:t>
            </a:r>
          </a:p>
          <a:p>
            <a:r>
              <a:rPr lang="hu-HU" altLang="hu-HU" smtClean="0"/>
              <a:t>Meistens: Lippen, Gesicht, Mundhöhle</a:t>
            </a:r>
            <a:endParaRPr lang="hu-HU" altLang="hu-HU" smtClean="0">
              <a:solidFill>
                <a:srgbClr val="FFFF00"/>
              </a:solidFill>
            </a:endParaRPr>
          </a:p>
          <a:p>
            <a:endParaRPr lang="hu-HU" altLang="hu-HU" smtClean="0">
              <a:solidFill>
                <a:srgbClr val="FFFF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1775" y="5030788"/>
            <a:ext cx="2049463" cy="922337"/>
          </a:xfrm>
          <a:prstGeom prst="rect">
            <a:avLst/>
          </a:prstGeom>
          <a:noFill/>
          <a:ln w="4762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prstClr val="black"/>
                </a:solidFill>
                <a:latin typeface="Franklin Gothic Book"/>
                <a:cs typeface="+mn-cs"/>
              </a:rPr>
              <a:t>Ddg</a:t>
            </a:r>
            <a:r>
              <a:rPr lang="hu-HU" b="1" dirty="0">
                <a:solidFill>
                  <a:prstClr val="black"/>
                </a:solidFill>
                <a:latin typeface="Franklin Gothic Book"/>
                <a:cs typeface="+mn-cs"/>
              </a:rPr>
              <a:t>: </a:t>
            </a:r>
            <a:r>
              <a:rPr lang="hu-HU" dirty="0" err="1">
                <a:solidFill>
                  <a:prstClr val="black"/>
                </a:solidFill>
                <a:latin typeface="Franklin Gothic Book"/>
                <a:cs typeface="+mn-cs"/>
              </a:rPr>
              <a:t>Herpangina</a:t>
            </a:r>
            <a:r>
              <a:rPr lang="hu-HU" dirty="0">
                <a:solidFill>
                  <a:prstClr val="black"/>
                </a:solidFill>
                <a:latin typeface="Franklin Gothic Book"/>
                <a:cs typeface="+mn-cs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Franklin Gothic Book"/>
                <a:cs typeface="+mn-cs"/>
              </a:rPr>
              <a:t>Aphta</a:t>
            </a:r>
            <a:r>
              <a:rPr lang="hu-HU" dirty="0">
                <a:solidFill>
                  <a:prstClr val="black"/>
                </a:solidFill>
                <a:latin typeface="Franklin Gothic Book"/>
                <a:cs typeface="+mn-cs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Franklin Gothic Book"/>
                <a:cs typeface="+mn-cs"/>
              </a:rPr>
              <a:t>Hand-Fuss-Mund-Kh</a:t>
            </a:r>
            <a:r>
              <a:rPr lang="hu-HU" dirty="0">
                <a:solidFill>
                  <a:prstClr val="black"/>
                </a:solidFill>
                <a:latin typeface="Franklin Gothic Book"/>
                <a:cs typeface="+mn-cs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Franklin Gothic Book"/>
                <a:cs typeface="+mn-cs"/>
              </a:rPr>
              <a:t>Impetigo</a:t>
            </a:r>
            <a:endParaRPr lang="hu-HU" dirty="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pic>
        <p:nvPicPr>
          <p:cNvPr id="60421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511425"/>
            <a:ext cx="3762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-7938"/>
            <a:ext cx="3762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33004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4" descr="Képtalálat a következőre: „herpes labialis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868863"/>
            <a:ext cx="29257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2641600" y="4645025"/>
            <a:ext cx="6526213" cy="221297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HSV-3: </a:t>
            </a:r>
            <a:r>
              <a:rPr lang="hu-HU" dirty="0" err="1" smtClean="0"/>
              <a:t>Varicella-Zooster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Varicella</a:t>
            </a:r>
            <a:r>
              <a:rPr lang="hu-HU" dirty="0" smtClean="0"/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Erste </a:t>
            </a:r>
            <a:r>
              <a:rPr lang="hu-HU" dirty="0" err="1" smtClean="0"/>
              <a:t>Treffe</a:t>
            </a:r>
            <a:r>
              <a:rPr lang="hu-HU" dirty="0" smtClean="0"/>
              <a:t>: </a:t>
            </a:r>
            <a:r>
              <a:rPr lang="hu-HU" dirty="0" err="1" smtClean="0"/>
              <a:t>Wasserpocke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Meistens</a:t>
            </a:r>
            <a:r>
              <a:rPr lang="hu-HU" dirty="0" smtClean="0"/>
              <a:t> </a:t>
            </a:r>
            <a:r>
              <a:rPr lang="hu-HU" dirty="0" err="1" smtClean="0"/>
              <a:t>sanfte</a:t>
            </a:r>
            <a:r>
              <a:rPr lang="hu-HU" dirty="0" smtClean="0"/>
              <a:t> </a:t>
            </a:r>
            <a:r>
              <a:rPr lang="hu-HU" dirty="0" err="1" smtClean="0"/>
              <a:t>Ablauf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Besonders</a:t>
            </a:r>
            <a:r>
              <a:rPr lang="hu-HU" dirty="0" smtClean="0"/>
              <a:t> </a:t>
            </a:r>
            <a:r>
              <a:rPr lang="hu-HU" dirty="0" err="1" smtClean="0"/>
              <a:t>gefährlich</a:t>
            </a:r>
            <a:r>
              <a:rPr lang="hu-HU" dirty="0" smtClean="0"/>
              <a:t>  </a:t>
            </a:r>
            <a:r>
              <a:rPr lang="hu-HU" dirty="0" err="1" smtClean="0"/>
              <a:t>während</a:t>
            </a:r>
            <a:r>
              <a:rPr lang="hu-HU" dirty="0" smtClean="0"/>
              <a:t> </a:t>
            </a:r>
            <a:r>
              <a:rPr lang="hu-HU" dirty="0" err="1" smtClean="0"/>
              <a:t>Schwangerschaft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(</a:t>
            </a:r>
            <a:r>
              <a:rPr lang="hu-HU" dirty="0" err="1" smtClean="0"/>
              <a:t>Embryen</a:t>
            </a:r>
            <a:r>
              <a:rPr lang="hu-HU" dirty="0" smtClean="0"/>
              <a:t>: </a:t>
            </a:r>
            <a:r>
              <a:rPr lang="hu-HU" dirty="0" err="1" smtClean="0"/>
              <a:t>Missbildung</a:t>
            </a:r>
            <a:r>
              <a:rPr lang="hu-HU" dirty="0" smtClean="0"/>
              <a:t>, Mutter: </a:t>
            </a:r>
            <a:r>
              <a:rPr lang="hu-HU" dirty="0" err="1" smtClean="0"/>
              <a:t>fulminant</a:t>
            </a:r>
            <a:r>
              <a:rPr lang="hu-HU" dirty="0" smtClean="0"/>
              <a:t> </a:t>
            </a:r>
            <a:r>
              <a:rPr lang="hu-HU" dirty="0" err="1" smtClean="0"/>
              <a:t>Varicella</a:t>
            </a:r>
            <a:r>
              <a:rPr lang="hu-HU" dirty="0" smtClean="0"/>
              <a:t> </a:t>
            </a:r>
            <a:r>
              <a:rPr lang="hu-HU" dirty="0" err="1" smtClean="0"/>
              <a:t>Pneumonia</a:t>
            </a:r>
            <a:r>
              <a:rPr lang="hu-HU" dirty="0" smtClean="0"/>
              <a:t>)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Blasen</a:t>
            </a:r>
            <a:r>
              <a:rPr lang="hu-HU" dirty="0" smtClean="0"/>
              <a:t> </a:t>
            </a:r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Mundhöhle-</a:t>
            </a:r>
            <a:r>
              <a:rPr lang="hu-HU" dirty="0" smtClean="0"/>
              <a:t> </a:t>
            </a:r>
            <a:r>
              <a:rPr lang="hu-HU" dirty="0" err="1" smtClean="0"/>
              <a:t>Palatum</a:t>
            </a:r>
            <a:r>
              <a:rPr lang="hu-HU" dirty="0" smtClean="0"/>
              <a:t> durum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Heilung</a:t>
            </a:r>
            <a:r>
              <a:rPr lang="hu-HU" dirty="0" smtClean="0"/>
              <a:t> die </a:t>
            </a:r>
            <a:r>
              <a:rPr lang="hu-HU" dirty="0" err="1" smtClean="0"/>
              <a:t>Viren</a:t>
            </a:r>
            <a:r>
              <a:rPr lang="hu-HU" dirty="0" smtClean="0"/>
              <a:t> </a:t>
            </a:r>
            <a:r>
              <a:rPr lang="hu-HU" dirty="0" err="1" smtClean="0"/>
              <a:t>überleben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Ganglionen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werden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aktiv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Zooster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sym typeface="Wingdings" pitchFamily="2" charset="2"/>
              </a:rPr>
              <a:t>Dg: </a:t>
            </a:r>
            <a:r>
              <a:rPr lang="hu-HU" dirty="0" err="1" smtClean="0">
                <a:sym typeface="Wingdings" pitchFamily="2" charset="2"/>
              </a:rPr>
              <a:t>Klinische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sym typeface="Wingdings" pitchFamily="2" charset="2"/>
              </a:rPr>
              <a:t>Th: </a:t>
            </a:r>
            <a:r>
              <a:rPr lang="hu-HU" dirty="0" err="1" smtClean="0">
                <a:sym typeface="Wingdings" pitchFamily="2" charset="2"/>
              </a:rPr>
              <a:t>symptomatisch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Antiviral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th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ld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Acyclovir</a:t>
            </a:r>
            <a:endParaRPr lang="hu-HU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sym typeface="Wingdings" pitchFamily="2" charset="2"/>
              </a:rPr>
              <a:t>Profilaxis: </a:t>
            </a:r>
            <a:r>
              <a:rPr lang="hu-HU" dirty="0" err="1" smtClean="0">
                <a:sym typeface="Wingdings" pitchFamily="2" charset="2"/>
              </a:rPr>
              <a:t>Vaccination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in</a:t>
            </a:r>
            <a:r>
              <a:rPr lang="hu-HU" dirty="0" smtClean="0">
                <a:sym typeface="Wingdings" pitchFamily="2" charset="2"/>
              </a:rPr>
              <a:t> 3 </a:t>
            </a:r>
            <a:r>
              <a:rPr lang="hu-HU" dirty="0" err="1" smtClean="0">
                <a:sym typeface="Wingdings" pitchFamily="2" charset="2"/>
              </a:rPr>
              <a:t>Tagen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nach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Expozition</a:t>
            </a: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3491" name="Picture 2" descr="http://shotofprevention.files.wordpress.com/2013/01/herpeszo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175500" cy="4675187"/>
          </a:xfr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Relevanz?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hu-HU" altLang="hu-HU" sz="2800" smtClean="0"/>
              <a:t>Die häufigsten Infektionskrankheiten der Mundhöhle: Karies und Zahnbettkrankheiten: VOLKSKRANKHEITEN</a:t>
            </a:r>
          </a:p>
          <a:p>
            <a:pPr>
              <a:buFont typeface="Arial" panose="020B0604020202020204" pitchFamily="34" charset="0"/>
              <a:buNone/>
            </a:pPr>
            <a:r>
              <a:rPr lang="hu-HU" altLang="hu-HU" sz="2800" b="1" smtClean="0"/>
              <a:t>JEDOCH </a:t>
            </a:r>
            <a:r>
              <a:rPr lang="hu-HU" altLang="hu-HU" sz="2800" smtClean="0"/>
              <a:t> sind oft Veränderungen der Mundschleimhaut die Hauptbeschwerde </a:t>
            </a:r>
          </a:p>
          <a:p>
            <a:pPr>
              <a:buFontTx/>
              <a:buChar char="-"/>
            </a:pPr>
            <a:r>
              <a:rPr lang="hu-HU" altLang="hu-HU" sz="2800" smtClean="0"/>
              <a:t>STOMATOONKOLOGISCHE VORSORGEUNTERSUCHUNG!!!</a:t>
            </a:r>
          </a:p>
          <a:p>
            <a:pPr>
              <a:buFontTx/>
              <a:buChar char="-"/>
            </a:pPr>
            <a:r>
              <a:rPr lang="hu-HU" altLang="hu-HU" sz="2800" smtClean="0"/>
              <a:t>Veränderungen, die häufig die Lebensqualität beeinträchtigen</a:t>
            </a:r>
          </a:p>
          <a:p>
            <a:pPr>
              <a:buFontTx/>
              <a:buChar char="-"/>
            </a:pPr>
            <a:r>
              <a:rPr lang="hu-HU" altLang="hu-HU" sz="2800" smtClean="0"/>
              <a:t>oder SOGAR  das Leben gefährden</a:t>
            </a:r>
          </a:p>
          <a:p>
            <a:pPr>
              <a:buFontTx/>
              <a:buChar char="-"/>
            </a:pPr>
            <a:r>
              <a:rPr lang="hu-HU" altLang="hu-HU" sz="2800" smtClean="0"/>
              <a:t>manchmal geht es um schwer lösbare oder unlösbare Probleme (z.B. Involution der Mundschleimhaut im Alter) </a:t>
            </a:r>
            <a:r>
              <a:rPr lang="hu-HU" altLang="hu-HU" sz="2800" smtClean="0">
                <a:sym typeface="Wingdings" panose="05000000000000000000" pitchFamily="2" charset="2"/>
              </a:rPr>
              <a:t> Verstärkung der psychischen Komponenten</a:t>
            </a:r>
            <a:endParaRPr lang="hu-HU" altLang="hu-HU" sz="2800" smtClean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HSV-3: </a:t>
            </a: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Zooster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Vorkommen</a:t>
            </a:r>
            <a:r>
              <a:rPr lang="hu-HU" dirty="0" smtClean="0"/>
              <a:t>: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Ablauf</a:t>
            </a:r>
            <a:r>
              <a:rPr lang="hu-HU" dirty="0" smtClean="0"/>
              <a:t> von </a:t>
            </a:r>
            <a:r>
              <a:rPr lang="hu-HU" dirty="0" err="1" smtClean="0"/>
              <a:t>Nerven</a:t>
            </a:r>
            <a:r>
              <a:rPr lang="hu-HU" dirty="0" smtClean="0"/>
              <a:t>: </a:t>
            </a:r>
            <a:r>
              <a:rPr lang="hu-HU" dirty="0" err="1" smtClean="0"/>
              <a:t>sehr</a:t>
            </a:r>
            <a:r>
              <a:rPr lang="hu-HU" dirty="0" smtClean="0"/>
              <a:t> </a:t>
            </a:r>
            <a:r>
              <a:rPr lang="hu-HU" dirty="0" err="1" smtClean="0"/>
              <a:t>schmerzliche</a:t>
            </a:r>
            <a:r>
              <a:rPr lang="hu-HU" dirty="0" smtClean="0"/>
              <a:t> </a:t>
            </a:r>
            <a:r>
              <a:rPr lang="hu-HU" dirty="0" err="1" smtClean="0"/>
              <a:t>Blasen</a:t>
            </a:r>
            <a:r>
              <a:rPr lang="hu-HU" dirty="0" smtClean="0"/>
              <a:t>, die </a:t>
            </a:r>
            <a:r>
              <a:rPr lang="hu-HU" dirty="0" err="1" smtClean="0"/>
              <a:t>kitzeln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Trigeminus</a:t>
            </a:r>
            <a:r>
              <a:rPr lang="hu-HU" dirty="0" smtClean="0"/>
              <a:t>: </a:t>
            </a:r>
            <a:r>
              <a:rPr lang="hu-HU" dirty="0" err="1" smtClean="0"/>
              <a:t>Cornea</a:t>
            </a:r>
            <a:r>
              <a:rPr lang="hu-HU" dirty="0" smtClean="0"/>
              <a:t>, </a:t>
            </a:r>
            <a:r>
              <a:rPr lang="hu-HU" dirty="0" err="1" smtClean="0"/>
              <a:t>Gesicht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Mundhöhle</a:t>
            </a:r>
            <a:r>
              <a:rPr lang="hu-HU" dirty="0" smtClean="0"/>
              <a:t>: </a:t>
            </a:r>
            <a:r>
              <a:rPr lang="hu-HU" dirty="0" err="1" smtClean="0"/>
              <a:t>EINseitig</a:t>
            </a:r>
            <a:r>
              <a:rPr lang="hu-HU" dirty="0" smtClean="0"/>
              <a:t>,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Ablauf</a:t>
            </a:r>
            <a:r>
              <a:rPr lang="hu-HU" dirty="0" smtClean="0"/>
              <a:t> von </a:t>
            </a:r>
            <a:r>
              <a:rPr lang="hu-HU" dirty="0" err="1" smtClean="0"/>
              <a:t>Nerven</a:t>
            </a:r>
            <a:r>
              <a:rPr lang="hu-HU" dirty="0" smtClean="0"/>
              <a:t>: </a:t>
            </a:r>
            <a:r>
              <a:rPr lang="hu-HU" dirty="0" err="1" smtClean="0"/>
              <a:t>Blasen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Patienten</a:t>
            </a:r>
            <a:r>
              <a:rPr lang="hu-HU" dirty="0" smtClean="0"/>
              <a:t> </a:t>
            </a:r>
            <a:r>
              <a:rPr lang="hu-HU" dirty="0" err="1" smtClean="0"/>
              <a:t>klagen</a:t>
            </a:r>
            <a:r>
              <a:rPr lang="hu-HU" dirty="0" smtClean="0"/>
              <a:t> </a:t>
            </a:r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Zahnschmerzen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Augen</a:t>
            </a:r>
            <a:r>
              <a:rPr lang="hu-HU" dirty="0" smtClean="0"/>
              <a:t> : </a:t>
            </a:r>
            <a:r>
              <a:rPr lang="hu-HU" dirty="0" err="1" smtClean="0"/>
              <a:t>Ophtalmologische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r>
              <a:rPr lang="hu-HU" dirty="0" smtClean="0"/>
              <a:t> </a:t>
            </a:r>
            <a:r>
              <a:rPr lang="hu-HU" dirty="0" err="1" smtClean="0"/>
              <a:t>sofort</a:t>
            </a:r>
            <a:r>
              <a:rPr lang="hu-HU" dirty="0" smtClean="0"/>
              <a:t>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Immundeprimierte</a:t>
            </a:r>
            <a:r>
              <a:rPr lang="hu-HU" dirty="0" smtClean="0"/>
              <a:t> </a:t>
            </a:r>
            <a:r>
              <a:rPr lang="hu-HU" dirty="0" err="1" smtClean="0"/>
              <a:t>Menschen</a:t>
            </a:r>
            <a:r>
              <a:rPr lang="hu-HU" dirty="0" smtClean="0"/>
              <a:t>: </a:t>
            </a:r>
            <a:r>
              <a:rPr lang="hu-HU" dirty="0" err="1" smtClean="0"/>
              <a:t>kann</a:t>
            </a:r>
            <a:r>
              <a:rPr lang="hu-HU" dirty="0" smtClean="0"/>
              <a:t> </a:t>
            </a:r>
            <a:r>
              <a:rPr lang="hu-HU" dirty="0" err="1" smtClean="0"/>
              <a:t>tödlich</a:t>
            </a:r>
            <a:r>
              <a:rPr lang="hu-HU" dirty="0" smtClean="0"/>
              <a:t> </a:t>
            </a:r>
            <a:r>
              <a:rPr lang="hu-HU" dirty="0" err="1" smtClean="0"/>
              <a:t>sein</a:t>
            </a:r>
            <a:r>
              <a:rPr lang="hu-HU" dirty="0" smtClean="0"/>
              <a:t>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Th: </a:t>
            </a:r>
            <a:r>
              <a:rPr lang="hu-HU" dirty="0" err="1" smtClean="0"/>
              <a:t>antiviral</a:t>
            </a:r>
            <a:r>
              <a:rPr lang="hu-HU" dirty="0" smtClean="0"/>
              <a:t> </a:t>
            </a:r>
            <a:r>
              <a:rPr lang="hu-HU" dirty="0" err="1" smtClean="0"/>
              <a:t>Th</a:t>
            </a:r>
            <a:r>
              <a:rPr lang="hu-HU" dirty="0" smtClean="0"/>
              <a:t>: per 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IV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Postherpetische</a:t>
            </a:r>
            <a:r>
              <a:rPr lang="hu-HU" dirty="0" smtClean="0"/>
              <a:t> </a:t>
            </a:r>
            <a:r>
              <a:rPr lang="hu-HU" dirty="0" err="1" smtClean="0"/>
              <a:t>Schmerzen</a:t>
            </a:r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Zooster</a:t>
            </a:r>
            <a:endParaRPr lang="hu-HU" dirty="0"/>
          </a:p>
        </p:txBody>
      </p:sp>
      <p:pic>
        <p:nvPicPr>
          <p:cNvPr id="65539" name="Picture 6" descr="http://hardinmd.lib.uiowa.edu/pictures22/dermnet/hzostophth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117850" cy="4525963"/>
          </a:xfrm>
          <a:noFill/>
        </p:spPr>
      </p:pic>
      <p:pic>
        <p:nvPicPr>
          <p:cNvPr id="65540" name="Picture 2" descr="Képtalálat a következőre: „herpes zoster ora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3100"/>
            <a:ext cx="51466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HSV-4: </a:t>
            </a:r>
            <a:r>
              <a:rPr lang="hu-HU" dirty="0" err="1" smtClean="0"/>
              <a:t>Eppstein-Barr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b="1" dirty="0" err="1" smtClean="0"/>
              <a:t>Mononucleosis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infectiosa</a:t>
            </a:r>
            <a:r>
              <a:rPr lang="hu-HU" sz="2400" dirty="0" smtClean="0"/>
              <a:t>, </a:t>
            </a:r>
            <a:r>
              <a:rPr lang="hu-HU" sz="2400" dirty="0" err="1" smtClean="0"/>
              <a:t>Burkitt</a:t>
            </a:r>
            <a:r>
              <a:rPr lang="hu-HU" sz="2400" dirty="0" smtClean="0"/>
              <a:t> </a:t>
            </a:r>
            <a:r>
              <a:rPr lang="hu-HU" sz="2400" dirty="0" err="1" smtClean="0"/>
              <a:t>lymphoma</a:t>
            </a:r>
            <a:r>
              <a:rPr lang="hu-HU" sz="2400" dirty="0" smtClean="0"/>
              <a:t> (Afrika, Kinder, </a:t>
            </a:r>
            <a:r>
              <a:rPr lang="hu-HU" sz="2400" dirty="0" err="1" smtClean="0"/>
              <a:t>tödlich</a:t>
            </a:r>
            <a:r>
              <a:rPr lang="hu-HU" sz="2400" dirty="0" smtClean="0"/>
              <a:t>), </a:t>
            </a:r>
            <a:r>
              <a:rPr lang="hu-HU" sz="2400" dirty="0" err="1" smtClean="0"/>
              <a:t>B-Zell</a:t>
            </a:r>
            <a:r>
              <a:rPr lang="hu-HU" sz="2400" dirty="0" smtClean="0"/>
              <a:t> </a:t>
            </a:r>
            <a:r>
              <a:rPr lang="hu-HU" sz="2400" dirty="0" err="1" smtClean="0"/>
              <a:t>lymphom</a:t>
            </a:r>
            <a:r>
              <a:rPr lang="hu-HU" sz="2400" dirty="0" smtClean="0"/>
              <a:t>, </a:t>
            </a:r>
            <a:r>
              <a:rPr lang="hu-HU" sz="2400" dirty="0" err="1" smtClean="0"/>
              <a:t>Nasopharyngeal</a:t>
            </a:r>
            <a:r>
              <a:rPr lang="hu-HU" sz="2400" dirty="0" smtClean="0"/>
              <a:t> </a:t>
            </a:r>
            <a:r>
              <a:rPr lang="hu-HU" sz="2400" dirty="0" err="1"/>
              <a:t>C</a:t>
            </a:r>
            <a:r>
              <a:rPr lang="hu-HU" sz="2400" dirty="0" err="1" smtClean="0"/>
              <a:t>arcinoma</a:t>
            </a:r>
            <a:r>
              <a:rPr lang="hu-HU" sz="2400" dirty="0" smtClean="0"/>
              <a:t>, </a:t>
            </a:r>
            <a:r>
              <a:rPr lang="hu-HU" sz="2400" dirty="0" err="1" smtClean="0"/>
              <a:t>Speicheldrüse-Entzündung</a:t>
            </a:r>
            <a:r>
              <a:rPr lang="hu-HU" sz="2400" dirty="0" smtClean="0"/>
              <a:t>, </a:t>
            </a:r>
            <a:r>
              <a:rPr lang="hu-HU" sz="2400" dirty="0" err="1" smtClean="0"/>
              <a:t>Immundeprimierte</a:t>
            </a:r>
            <a:r>
              <a:rPr lang="hu-HU" sz="2400" dirty="0" smtClean="0"/>
              <a:t> </a:t>
            </a:r>
            <a:r>
              <a:rPr lang="hu-HU" sz="2400" dirty="0" err="1" smtClean="0"/>
              <a:t>Patienten</a:t>
            </a:r>
            <a:r>
              <a:rPr lang="hu-HU" sz="2400" dirty="0" smtClean="0"/>
              <a:t>: </a:t>
            </a:r>
            <a:r>
              <a:rPr lang="hu-HU" sz="2400" dirty="0" err="1" smtClean="0"/>
              <a:t>Hairy-Leukoplakia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meisten</a:t>
            </a:r>
            <a:r>
              <a:rPr lang="hu-HU" sz="2400" dirty="0" smtClean="0"/>
              <a:t>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langlebig</a:t>
            </a:r>
            <a:r>
              <a:rPr lang="hu-HU" sz="2400" dirty="0" smtClean="0"/>
              <a:t> </a:t>
            </a:r>
            <a:r>
              <a:rPr lang="hu-HU" sz="2400" dirty="0" err="1" smtClean="0"/>
              <a:t>persistiert</a:t>
            </a:r>
            <a:r>
              <a:rPr lang="hu-HU" sz="2400" dirty="0" smtClean="0"/>
              <a:t>, </a:t>
            </a:r>
            <a:r>
              <a:rPr lang="hu-HU" sz="2400" dirty="0" err="1" smtClean="0"/>
              <a:t>wenn</a:t>
            </a:r>
            <a:r>
              <a:rPr lang="hu-HU" sz="2400" dirty="0" smtClean="0"/>
              <a:t> </a:t>
            </a:r>
            <a:r>
              <a:rPr lang="hu-HU" sz="2400" dirty="0" err="1" smtClean="0"/>
              <a:t>Immundeprimation</a:t>
            </a:r>
            <a:r>
              <a:rPr lang="hu-HU" sz="2400" dirty="0" smtClean="0"/>
              <a:t>: </a:t>
            </a:r>
            <a:r>
              <a:rPr lang="hu-HU" sz="2400" dirty="0" err="1" smtClean="0"/>
              <a:t>Tumoren</a:t>
            </a:r>
            <a:r>
              <a:rPr lang="hu-HU" sz="2400" dirty="0" smtClean="0"/>
              <a:t>: </a:t>
            </a:r>
            <a:r>
              <a:rPr lang="hu-HU" sz="2400" dirty="0" err="1" smtClean="0"/>
              <a:t>Non-Hodgkin</a:t>
            </a:r>
            <a:r>
              <a:rPr lang="hu-HU" sz="2400" dirty="0" smtClean="0"/>
              <a:t> </a:t>
            </a:r>
            <a:r>
              <a:rPr lang="hu-HU" sz="2400" dirty="0" err="1" smtClean="0"/>
              <a:t>Lymphon</a:t>
            </a:r>
            <a:endParaRPr lang="hu-HU" sz="2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err="1" smtClean="0"/>
              <a:t>Erweisung</a:t>
            </a:r>
            <a:r>
              <a:rPr lang="hu-HU" sz="2400" dirty="0" smtClean="0"/>
              <a:t>: von </a:t>
            </a:r>
            <a:r>
              <a:rPr lang="hu-HU" sz="2400" dirty="0" err="1" smtClean="0"/>
              <a:t>Speichel</a:t>
            </a:r>
            <a:r>
              <a:rPr lang="hu-HU" sz="2400" dirty="0"/>
              <a:t> </a:t>
            </a:r>
            <a:r>
              <a:rPr lang="hu-HU" sz="2400" dirty="0" err="1" smtClean="0"/>
              <a:t>während</a:t>
            </a:r>
            <a:r>
              <a:rPr lang="hu-HU" sz="2400" dirty="0" smtClean="0"/>
              <a:t> der </a:t>
            </a:r>
            <a:r>
              <a:rPr lang="hu-HU" sz="2400" dirty="0" err="1" smtClean="0"/>
              <a:t>Krankhait</a:t>
            </a:r>
            <a:r>
              <a:rPr lang="hu-HU" sz="2400" dirty="0" smtClean="0"/>
              <a:t> und </a:t>
            </a:r>
            <a:r>
              <a:rPr lang="hu-HU" sz="2400" dirty="0" err="1" smtClean="0"/>
              <a:t>danach</a:t>
            </a:r>
            <a:r>
              <a:rPr lang="hu-HU" sz="2400" dirty="0" smtClean="0"/>
              <a:t> </a:t>
            </a:r>
            <a:r>
              <a:rPr lang="hu-HU" sz="2400" dirty="0" err="1" smtClean="0"/>
              <a:t>manche</a:t>
            </a:r>
            <a:r>
              <a:rPr lang="hu-HU" sz="2400" dirty="0" smtClean="0"/>
              <a:t> </a:t>
            </a:r>
            <a:r>
              <a:rPr lang="hu-HU" sz="2400" dirty="0" err="1" smtClean="0"/>
              <a:t>Monate</a:t>
            </a:r>
            <a:r>
              <a:rPr lang="hu-HU" sz="2400" dirty="0" smtClean="0"/>
              <a:t> </a:t>
            </a:r>
            <a:r>
              <a:rPr lang="hu-HU" sz="2400" dirty="0" err="1" smtClean="0"/>
              <a:t>lang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err="1" smtClean="0"/>
              <a:t>Verbreitung</a:t>
            </a:r>
            <a:r>
              <a:rPr lang="hu-HU" sz="2400" dirty="0" smtClean="0"/>
              <a:t>: mit </a:t>
            </a:r>
            <a:r>
              <a:rPr lang="hu-HU" sz="2400" dirty="0" err="1" smtClean="0"/>
              <a:t>Speichel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err="1" smtClean="0"/>
              <a:t>Symptomen</a:t>
            </a:r>
            <a:r>
              <a:rPr lang="hu-HU" sz="2400" dirty="0" smtClean="0"/>
              <a:t>: </a:t>
            </a:r>
            <a:r>
              <a:rPr lang="hu-HU" sz="2400" dirty="0" err="1" smtClean="0"/>
              <a:t>schleche</a:t>
            </a:r>
            <a:r>
              <a:rPr lang="hu-HU" sz="2400" dirty="0" smtClean="0"/>
              <a:t> </a:t>
            </a:r>
            <a:r>
              <a:rPr lang="hu-HU" sz="2400" dirty="0" err="1" smtClean="0"/>
              <a:t>Allgemeinbefinden</a:t>
            </a:r>
            <a:r>
              <a:rPr lang="hu-HU" sz="2400" dirty="0" smtClean="0"/>
              <a:t>, </a:t>
            </a:r>
            <a:r>
              <a:rPr lang="hu-HU" sz="2400" dirty="0" err="1" smtClean="0"/>
              <a:t>Rachen</a:t>
            </a:r>
            <a:r>
              <a:rPr lang="hu-HU" sz="2400" dirty="0" smtClean="0"/>
              <a:t> </a:t>
            </a:r>
            <a:r>
              <a:rPr lang="hu-HU" sz="2400" dirty="0" err="1" smtClean="0"/>
              <a:t>tut</a:t>
            </a:r>
            <a:r>
              <a:rPr lang="hu-HU" sz="2400" dirty="0" smtClean="0"/>
              <a:t> </a:t>
            </a:r>
            <a:r>
              <a:rPr lang="hu-HU" sz="2400" dirty="0" err="1" smtClean="0"/>
              <a:t>Weh</a:t>
            </a:r>
            <a:r>
              <a:rPr lang="hu-HU" sz="2400" dirty="0" smtClean="0"/>
              <a:t>, </a:t>
            </a:r>
            <a:r>
              <a:rPr lang="hu-HU" sz="2400" dirty="0" err="1" smtClean="0"/>
              <a:t>dicke</a:t>
            </a:r>
            <a:r>
              <a:rPr lang="hu-HU" sz="2400" dirty="0" smtClean="0"/>
              <a:t> </a:t>
            </a:r>
            <a:r>
              <a:rPr lang="hu-HU" sz="2400" dirty="0" err="1" smtClean="0"/>
              <a:t>Lymphknoten</a:t>
            </a:r>
            <a:r>
              <a:rPr lang="hu-HU" sz="2400" dirty="0" smtClean="0"/>
              <a:t>, </a:t>
            </a:r>
            <a:r>
              <a:rPr lang="hu-HU" sz="2400" dirty="0" err="1" smtClean="0"/>
              <a:t>Fieber</a:t>
            </a:r>
            <a:endParaRPr lang="hu-HU" sz="2400" dirty="0" smtClean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u-HU" sz="2000" dirty="0" err="1" smtClean="0"/>
              <a:t>Angynoid</a:t>
            </a:r>
            <a:r>
              <a:rPr lang="hu-HU" sz="2000" dirty="0" smtClean="0"/>
              <a:t> </a:t>
            </a:r>
            <a:r>
              <a:rPr lang="hu-HU" sz="2000" dirty="0" err="1" smtClean="0"/>
              <a:t>typ</a:t>
            </a:r>
            <a:r>
              <a:rPr lang="hu-HU" sz="2000" dirty="0" smtClean="0"/>
              <a:t>: </a:t>
            </a:r>
            <a:r>
              <a:rPr lang="hu-HU" sz="2000" dirty="0" err="1" smtClean="0"/>
              <a:t>Schwäre</a:t>
            </a:r>
            <a:r>
              <a:rPr lang="hu-HU" sz="2000" dirty="0" smtClean="0"/>
              <a:t> 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Phyarinx</a:t>
            </a:r>
            <a:r>
              <a:rPr lang="hu-HU" sz="2000" dirty="0" smtClean="0"/>
              <a:t> und </a:t>
            </a:r>
            <a:r>
              <a:rPr lang="hu-HU" sz="2000" dirty="0" err="1" smtClean="0"/>
              <a:t>Tonsillen</a:t>
            </a:r>
            <a:r>
              <a:rPr lang="hu-HU" sz="2000" dirty="0" smtClean="0"/>
              <a:t>,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u-HU" sz="2000" dirty="0" err="1" smtClean="0"/>
              <a:t>Glandulare</a:t>
            </a:r>
            <a:r>
              <a:rPr lang="hu-HU" sz="2000" dirty="0" smtClean="0"/>
              <a:t> </a:t>
            </a:r>
            <a:r>
              <a:rPr lang="hu-HU" sz="2000" dirty="0" err="1" smtClean="0"/>
              <a:t>typ</a:t>
            </a:r>
            <a:r>
              <a:rPr lang="hu-HU" sz="2000" dirty="0" smtClean="0"/>
              <a:t>: </a:t>
            </a:r>
            <a:r>
              <a:rPr lang="hu-HU" sz="2000" dirty="0" err="1" smtClean="0"/>
              <a:t>generalisierte</a:t>
            </a:r>
            <a:r>
              <a:rPr lang="hu-HU" sz="2000" dirty="0" smtClean="0"/>
              <a:t> </a:t>
            </a:r>
            <a:r>
              <a:rPr lang="hu-HU" sz="2000" dirty="0" err="1" smtClean="0"/>
              <a:t>Lymphknoten</a:t>
            </a:r>
            <a:r>
              <a:rPr lang="hu-HU" sz="2000" dirty="0" smtClean="0"/>
              <a:t> und </a:t>
            </a:r>
            <a:r>
              <a:rPr lang="hu-HU" sz="2000" dirty="0" err="1" smtClean="0"/>
              <a:t>Milz</a:t>
            </a:r>
            <a:r>
              <a:rPr lang="hu-HU" sz="2000" dirty="0" smtClean="0"/>
              <a:t> </a:t>
            </a:r>
            <a:r>
              <a:rPr lang="hu-HU" sz="2000" dirty="0" err="1" smtClean="0"/>
              <a:t>Vergrösserung</a:t>
            </a:r>
            <a:r>
              <a:rPr lang="hu-HU" sz="2000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err="1" smtClean="0"/>
              <a:t>Diffdg</a:t>
            </a:r>
            <a:r>
              <a:rPr lang="hu-HU" sz="2400" dirty="0" smtClean="0"/>
              <a:t>: </a:t>
            </a:r>
            <a:r>
              <a:rPr lang="hu-HU" sz="2400" dirty="0" err="1" smtClean="0"/>
              <a:t>Serologie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sz="2400" dirty="0" smtClean="0"/>
              <a:t>Th: </a:t>
            </a:r>
            <a:r>
              <a:rPr lang="hu-HU" sz="2400" dirty="0" err="1" smtClean="0"/>
              <a:t>symptomatisch</a:t>
            </a:r>
            <a:r>
              <a:rPr lang="hu-HU" sz="2400" dirty="0" smtClean="0"/>
              <a:t>,  </a:t>
            </a:r>
            <a:r>
              <a:rPr lang="hu-HU" sz="2400" dirty="0" err="1" smtClean="0"/>
              <a:t>wenn</a:t>
            </a:r>
            <a:r>
              <a:rPr lang="hu-HU" sz="2400" dirty="0" smtClean="0"/>
              <a:t> </a:t>
            </a:r>
            <a:r>
              <a:rPr lang="hu-HU" sz="2400" dirty="0" err="1" smtClean="0"/>
              <a:t>bakterielle</a:t>
            </a:r>
            <a:r>
              <a:rPr lang="hu-HU" sz="2400" dirty="0" smtClean="0"/>
              <a:t> </a:t>
            </a:r>
            <a:r>
              <a:rPr lang="hu-HU" sz="2400" dirty="0" err="1" smtClean="0"/>
              <a:t>Überinfektion</a:t>
            </a:r>
            <a:r>
              <a:rPr lang="hu-HU" sz="2400" dirty="0" smtClean="0"/>
              <a:t>: Antibiotikum ABER </a:t>
            </a:r>
            <a:r>
              <a:rPr lang="hu-HU" sz="2400" dirty="0" err="1" smtClean="0"/>
              <a:t>amoxicillin</a:t>
            </a:r>
            <a:r>
              <a:rPr lang="hu-HU" sz="2400" dirty="0" smtClean="0"/>
              <a:t> und </a:t>
            </a:r>
            <a:r>
              <a:rPr lang="hu-HU" sz="2400" dirty="0" err="1" smtClean="0"/>
              <a:t>ampicillin</a:t>
            </a:r>
            <a:r>
              <a:rPr lang="hu-HU" sz="2400" dirty="0" smtClean="0"/>
              <a:t> </a:t>
            </a:r>
            <a:r>
              <a:rPr lang="hu-HU" sz="2400" dirty="0" err="1" smtClean="0"/>
              <a:t>kann</a:t>
            </a:r>
            <a:r>
              <a:rPr lang="hu-HU" sz="2400" dirty="0" smtClean="0"/>
              <a:t>: </a:t>
            </a:r>
            <a:r>
              <a:rPr lang="hu-HU" sz="2400" dirty="0" err="1" smtClean="0"/>
              <a:t>maculo-papullose</a:t>
            </a:r>
            <a:r>
              <a:rPr lang="hu-HU" sz="2400" dirty="0" smtClean="0"/>
              <a:t> </a:t>
            </a:r>
            <a:r>
              <a:rPr lang="hu-HU" sz="2400" dirty="0" err="1" smtClean="0"/>
              <a:t>Exanthemen</a:t>
            </a:r>
            <a:r>
              <a:rPr lang="hu-HU" sz="2400" dirty="0" smtClean="0">
                <a:sym typeface="Wingdings" pitchFamily="2" charset="2"/>
              </a:rPr>
              <a:t></a:t>
            </a:r>
            <a:r>
              <a:rPr lang="hu-HU" sz="2400" dirty="0" err="1" smtClean="0">
                <a:sym typeface="Wingdings" pitchFamily="2" charset="2"/>
              </a:rPr>
              <a:t>andere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Antibiotiken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müssen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geben</a:t>
            </a:r>
            <a:endParaRPr lang="hu-HU" sz="2400" dirty="0" smtClean="0"/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endParaRPr lang="hu-HU" sz="20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u-H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HSV-4: </a:t>
            </a:r>
            <a:r>
              <a:rPr lang="hu-HU" dirty="0" err="1" smtClean="0"/>
              <a:t>Eppstein-Barr</a:t>
            </a:r>
            <a:r>
              <a:rPr lang="hu-HU" dirty="0" smtClean="0"/>
              <a:t> (</a:t>
            </a:r>
            <a:r>
              <a:rPr lang="hu-HU" dirty="0" err="1" smtClean="0"/>
              <a:t>Mononucl</a:t>
            </a:r>
            <a:r>
              <a:rPr lang="hu-HU" dirty="0" smtClean="0"/>
              <a:t>, </a:t>
            </a:r>
            <a:r>
              <a:rPr lang="hu-HU" dirty="0" err="1" smtClean="0"/>
              <a:t>Hairy-Leukoplakia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67587" name="Picture 2" descr="http://www.huidziekten.nl/afbeeldingen/mononucleosis-infectiosa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664075" cy="3168650"/>
          </a:xfrm>
          <a:noFill/>
        </p:spPr>
      </p:pic>
      <p:pic>
        <p:nvPicPr>
          <p:cNvPr id="67588" name="Picture 2" descr="http://medicine.academic.ru/pictures/medicine/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759200"/>
            <a:ext cx="46196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wehrmed.de/media/image/1406/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681038"/>
            <a:ext cx="38941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artalom helye 2"/>
          <p:cNvSpPr txBox="1">
            <a:spLocks/>
          </p:cNvSpPr>
          <p:nvPr/>
        </p:nvSpPr>
        <p:spPr bwMode="auto">
          <a:xfrm>
            <a:off x="296863" y="5605463"/>
            <a:ext cx="74818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hu-HU" altLang="hu-HU" sz="2400">
                <a:solidFill>
                  <a:srgbClr val="000000"/>
                </a:solidFill>
              </a:rPr>
              <a:t>95% von Menschen langlebige Persistation!</a:t>
            </a:r>
          </a:p>
        </p:txBody>
      </p:sp>
      <p:sp>
        <p:nvSpPr>
          <p:cNvPr id="68612" name="Shape 116"/>
          <p:cNvSpPr txBox="1">
            <a:spLocks/>
          </p:cNvSpPr>
          <p:nvPr/>
        </p:nvSpPr>
        <p:spPr bwMode="auto">
          <a:xfrm>
            <a:off x="34925" y="77788"/>
            <a:ext cx="8245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000" b="1">
                <a:solidFill>
                  <a:srgbClr val="000000"/>
                </a:solidFill>
                <a:latin typeface="Franklin Gothic Medium" panose="020B0603020102020204" pitchFamily="34" charset="0"/>
              </a:rPr>
              <a:t>4. Epstein-Barr   Malignant Tumoren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7319963" y="1901825"/>
            <a:ext cx="458787" cy="1524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Shape 117"/>
          <p:cNvSpPr txBox="1">
            <a:spLocks/>
          </p:cNvSpPr>
          <p:nvPr/>
        </p:nvSpPr>
        <p:spPr bwMode="auto">
          <a:xfrm>
            <a:off x="0" y="1320800"/>
            <a:ext cx="51927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200" b="1">
                <a:solidFill>
                  <a:srgbClr val="000000"/>
                </a:solidFill>
              </a:rPr>
              <a:t>Carcinoma: </a:t>
            </a:r>
            <a:r>
              <a:rPr lang="hu-HU" altLang="hu-HU" sz="2200">
                <a:solidFill>
                  <a:srgbClr val="000000"/>
                </a:solidFill>
              </a:rPr>
              <a:t>EBV: transformiert, Immundeprimiert + exogen Faktoren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endParaRPr lang="hu-HU" altLang="hu-HU" sz="2200" b="1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200" b="1">
                <a:solidFill>
                  <a:srgbClr val="000000"/>
                </a:solidFill>
              </a:rPr>
              <a:t>Malignant Lymphomen– </a:t>
            </a:r>
            <a:r>
              <a:rPr lang="hu-HU" altLang="hu-HU" sz="2200">
                <a:solidFill>
                  <a:srgbClr val="000000"/>
                </a:solidFill>
              </a:rPr>
              <a:t>Transplantation, AIDS</a:t>
            </a:r>
            <a:r>
              <a:rPr lang="hu-HU" altLang="hu-HU" sz="220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hu-HU" altLang="hu-HU" sz="2200">
                <a:solidFill>
                  <a:srgbClr val="000000"/>
                </a:solidFill>
              </a:rPr>
              <a:t> poliklonale B Lymphocyta- Proliferatio </a:t>
            </a:r>
            <a:r>
              <a:rPr lang="hu-HU" altLang="hu-HU" sz="220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hu-HU" altLang="hu-HU" sz="2200">
                <a:solidFill>
                  <a:srgbClr val="000000"/>
                </a:solidFill>
              </a:rPr>
              <a:t>deprimierte zellulare Immunität unbefriedene Antwort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HSV-5: </a:t>
            </a:r>
            <a:r>
              <a:rPr lang="hu-HU" dirty="0" err="1" smtClean="0"/>
              <a:t>Cytomegalovirus</a:t>
            </a:r>
            <a:endParaRPr lang="hu-HU" dirty="0"/>
          </a:p>
        </p:txBody>
      </p:sp>
      <p:sp>
        <p:nvSpPr>
          <p:cNvPr id="706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Gefährlich: nur HumanCMV</a:t>
            </a:r>
          </a:p>
          <a:p>
            <a:r>
              <a:rPr lang="hu-HU" altLang="hu-HU" smtClean="0"/>
              <a:t>50-80% den Erwachsenen treffen damit, der Virus bleibt, und kann infektieren</a:t>
            </a:r>
          </a:p>
          <a:p>
            <a:r>
              <a:rPr lang="hu-HU" altLang="hu-HU" smtClean="0"/>
              <a:t>Symptomen: nur 1%, wie Mononucleose</a:t>
            </a:r>
          </a:p>
          <a:p>
            <a:r>
              <a:rPr lang="hu-HU" altLang="hu-HU" smtClean="0"/>
              <a:t>Intrauterin Infektion: schwere Missbildungen</a:t>
            </a:r>
          </a:p>
          <a:p>
            <a:r>
              <a:rPr lang="hu-HU" altLang="hu-HU" smtClean="0"/>
              <a:t>Die Speicheldrüsen vergrössern sich oft </a:t>
            </a:r>
          </a:p>
          <a:p>
            <a:r>
              <a:rPr lang="hu-HU" altLang="hu-HU" smtClean="0"/>
              <a:t>AIDS-patienten: oft tödlich!</a:t>
            </a:r>
          </a:p>
        </p:txBody>
      </p:sp>
      <p:pic>
        <p:nvPicPr>
          <p:cNvPr id="70660" name="Picture 2" descr="Képtalálat a következőre: „cytomegalovir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19907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246070" cy="45811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 err="1" smtClean="0"/>
              <a:t>Exanthema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subitum</a:t>
            </a:r>
            <a:r>
              <a:rPr lang="hu-HU" sz="4000" b="1" dirty="0" smtClean="0"/>
              <a:t> – HHV- 6, 7</a:t>
            </a:r>
            <a:endParaRPr lang="hu-HU" sz="4000" b="1" dirty="0"/>
          </a:p>
        </p:txBody>
      </p:sp>
      <p:sp>
        <p:nvSpPr>
          <p:cNvPr id="71683" name="Tartalom helye 2"/>
          <p:cNvSpPr>
            <a:spLocks noGrp="1"/>
          </p:cNvSpPr>
          <p:nvPr>
            <p:ph idx="1"/>
          </p:nvPr>
        </p:nvSpPr>
        <p:spPr>
          <a:xfrm>
            <a:off x="123825" y="2054225"/>
            <a:ext cx="8266113" cy="4429125"/>
          </a:xfrm>
        </p:spPr>
        <p:txBody>
          <a:bodyPr/>
          <a:lstStyle/>
          <a:p>
            <a:r>
              <a:rPr lang="hu-HU" altLang="hu-HU" smtClean="0"/>
              <a:t>Milde Krankheit mit Exanthemen</a:t>
            </a:r>
          </a:p>
          <a:p>
            <a:r>
              <a:rPr lang="hu-HU" altLang="hu-HU" smtClean="0"/>
              <a:t>Kann den HIV aktivieren</a:t>
            </a:r>
          </a:p>
          <a:p>
            <a:r>
              <a:rPr lang="hu-HU" altLang="hu-HU" smtClean="0"/>
              <a:t>Bis 2-3 Jahre alt: fast alle Menschen infektiert</a:t>
            </a:r>
          </a:p>
          <a:p>
            <a:r>
              <a:rPr lang="hu-HU" altLang="hu-HU" smtClean="0"/>
              <a:t>Keine charakteristische Mund-Symptomen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8. Kaposi </a:t>
            </a:r>
            <a:r>
              <a:rPr lang="hu-HU" b="1" dirty="0" err="1" smtClean="0"/>
              <a:t>Sarcoma</a:t>
            </a:r>
            <a:r>
              <a:rPr lang="hu-HU" b="1" dirty="0" smtClean="0"/>
              <a:t> </a:t>
            </a:r>
            <a:r>
              <a:rPr lang="hu-HU" b="1" dirty="0" err="1" smtClean="0"/>
              <a:t>Herpes</a:t>
            </a:r>
            <a:r>
              <a:rPr lang="hu-HU" b="1" dirty="0" smtClean="0"/>
              <a:t> </a:t>
            </a:r>
            <a:r>
              <a:rPr lang="hu-HU" b="1" dirty="0" err="1" smtClean="0"/>
              <a:t>Virus</a:t>
            </a:r>
            <a:r>
              <a:rPr lang="hu-HU" b="1" dirty="0" smtClean="0"/>
              <a:t> (KSHV) </a:t>
            </a:r>
            <a:endParaRPr lang="hu-HU" dirty="0"/>
          </a:p>
        </p:txBody>
      </p:sp>
      <p:sp>
        <p:nvSpPr>
          <p:cNvPr id="737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In mehreren Tumorgenesis spielt Rolle</a:t>
            </a:r>
          </a:p>
          <a:p>
            <a:r>
              <a:rPr lang="hu-HU" altLang="hu-HU" smtClean="0"/>
              <a:t>Kaposi sarcoma: Endothel-tumor</a:t>
            </a:r>
          </a:p>
          <a:p>
            <a:r>
              <a:rPr lang="hu-HU" altLang="hu-HU" smtClean="0"/>
              <a:t>STD</a:t>
            </a:r>
          </a:p>
          <a:p>
            <a:r>
              <a:rPr lang="hu-HU" altLang="hu-HU" smtClean="0"/>
              <a:t>AIDS: sehr oft</a:t>
            </a:r>
          </a:p>
          <a:p>
            <a:r>
              <a:rPr lang="pl-PL" altLang="hu-HU" smtClean="0"/>
              <a:t>Prof. Dr. Kaposi Mór (1837-1902)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mtClean="0"/>
          </a:p>
        </p:txBody>
      </p:sp>
      <p:pic>
        <p:nvPicPr>
          <p:cNvPr id="73732" name="Picture 2" descr="Képtalálat a következőre: „Kaposi Mó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1152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8. Kaposi </a:t>
            </a:r>
            <a:r>
              <a:rPr lang="hu-HU" b="1" dirty="0" err="1" smtClean="0"/>
              <a:t>Sarcoma</a:t>
            </a:r>
            <a:r>
              <a:rPr lang="hu-HU" b="1" dirty="0" smtClean="0"/>
              <a:t> </a:t>
            </a:r>
            <a:r>
              <a:rPr lang="hu-HU" b="1" dirty="0" err="1" smtClean="0"/>
              <a:t>Herpes</a:t>
            </a:r>
            <a:r>
              <a:rPr lang="hu-HU" b="1" dirty="0" smtClean="0"/>
              <a:t> </a:t>
            </a:r>
            <a:r>
              <a:rPr lang="hu-HU" b="1" dirty="0" err="1" smtClean="0"/>
              <a:t>Virus</a:t>
            </a:r>
            <a:r>
              <a:rPr lang="hu-HU" b="1" dirty="0" smtClean="0"/>
              <a:t> (KSHV) </a:t>
            </a:r>
            <a:endParaRPr lang="hu-HU" dirty="0"/>
          </a:p>
        </p:txBody>
      </p:sp>
      <p:sp>
        <p:nvSpPr>
          <p:cNvPr id="747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Etiologische Faktor von verschiedenen Tumoren</a:t>
            </a:r>
          </a:p>
          <a:p>
            <a:r>
              <a:rPr lang="hu-HU" altLang="hu-HU" smtClean="0"/>
              <a:t>Kaposi-Sarcoma: stammt von Endothel</a:t>
            </a:r>
          </a:p>
          <a:p>
            <a:r>
              <a:rPr lang="hu-HU" altLang="hu-HU" smtClean="0"/>
              <a:t>STD, nosokomiale Form unbekannt</a:t>
            </a:r>
          </a:p>
          <a:p>
            <a:r>
              <a:rPr lang="hu-HU" altLang="hu-HU" smtClean="0"/>
              <a:t>Sehr oft bei AIDS-Patienten</a:t>
            </a:r>
          </a:p>
        </p:txBody>
      </p:sp>
      <p:pic>
        <p:nvPicPr>
          <p:cNvPr id="74756" name="Picture 2" descr="Képtalálat a következőre: „kaposi szarkóma kép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326866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5779" name="Picture 2" descr="http://www.maxillofacialcenter.com/images/KaposiCtit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908050"/>
            <a:ext cx="7088187" cy="5424488"/>
          </a:xfr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Was kann man tun?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4641850"/>
          </a:xfrm>
        </p:spPr>
        <p:txBody>
          <a:bodyPr/>
          <a:lstStyle/>
          <a:p>
            <a:pPr>
              <a:buFontTx/>
              <a:buChar char="-"/>
            </a:pPr>
            <a:r>
              <a:rPr lang="hu-HU" altLang="hu-HU" smtClean="0"/>
              <a:t>Wir weisen den Patienten ein (wir verlieren den Patienten ABER es gibt Fälle, wenn es gar nicht so schlimm ist!)</a:t>
            </a:r>
          </a:p>
          <a:p>
            <a:pPr>
              <a:buFontTx/>
              <a:buChar char="-"/>
            </a:pPr>
            <a:r>
              <a:rPr lang="hu-HU" altLang="hu-HU" smtClean="0"/>
              <a:t>Wir probieren die Patienten zu behandeln... (die schlimmste Möglichkeit)</a:t>
            </a:r>
          </a:p>
          <a:p>
            <a:pPr>
              <a:buFontTx/>
              <a:buChar char="-"/>
            </a:pPr>
            <a:r>
              <a:rPr lang="hu-HU" altLang="hu-HU" smtClean="0"/>
              <a:t>Adäquate Behandlung (manchmal ohne Lösung</a:t>
            </a:r>
            <a:r>
              <a:rPr lang="hu-HU" altLang="hu-HU" smtClean="0">
                <a:sym typeface="Wingdings" panose="05000000000000000000" pitchFamily="2" charset="2"/>
              </a:rPr>
              <a:t> professionelle Demut!</a:t>
            </a:r>
            <a:r>
              <a:rPr lang="hu-HU" altLang="hu-HU" smtClean="0"/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Mumps</a:t>
            </a:r>
            <a:r>
              <a:rPr lang="hu-HU" dirty="0" smtClean="0"/>
              <a:t> </a:t>
            </a:r>
            <a:r>
              <a:rPr lang="hu-HU" dirty="0" err="1" smtClean="0"/>
              <a:t>Virus-</a:t>
            </a:r>
            <a:r>
              <a:rPr lang="hu-HU" dirty="0" smtClean="0"/>
              <a:t> </a:t>
            </a:r>
            <a:r>
              <a:rPr lang="hu-HU" dirty="0" err="1" smtClean="0"/>
              <a:t>Parotitis</a:t>
            </a:r>
            <a:r>
              <a:rPr lang="hu-HU" dirty="0" smtClean="0"/>
              <a:t> </a:t>
            </a:r>
            <a:r>
              <a:rPr lang="hu-HU" dirty="0" err="1" smtClean="0"/>
              <a:t>epidemica</a:t>
            </a:r>
            <a:endParaRPr lang="hu-HU" dirty="0"/>
          </a:p>
        </p:txBody>
      </p:sp>
      <p:sp>
        <p:nvSpPr>
          <p:cNvPr id="7680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altLang="hu-HU" smtClean="0"/>
              <a:t>Kinderkrankheit, ein oder zwei seitige Speicheldrüse-Vergrösserung (oftesten Parotis)</a:t>
            </a:r>
          </a:p>
          <a:p>
            <a:r>
              <a:rPr lang="hu-HU" altLang="hu-HU" smtClean="0"/>
              <a:t>Tröpfchen-infektion</a:t>
            </a:r>
          </a:p>
          <a:p>
            <a:r>
              <a:rPr lang="hu-HU" altLang="hu-HU" smtClean="0"/>
              <a:t>Dg: symptomatisch, dicke Parotis, Serologie</a:t>
            </a:r>
          </a:p>
          <a:p>
            <a:r>
              <a:rPr lang="hu-HU" altLang="hu-HU" smtClean="0"/>
              <a:t>Oft Komplikationen</a:t>
            </a:r>
          </a:p>
          <a:p>
            <a:r>
              <a:rPr lang="hu-HU" altLang="hu-HU" smtClean="0"/>
              <a:t>Ddg: Speichelstein, Entzündungen von Speicheldrüsen, grosse Lymphknote, Entzündung von Zähnen! </a:t>
            </a:r>
            <a:endParaRPr lang="hu-HU" altLang="hu-H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Mumps</a:t>
            </a:r>
            <a:endParaRPr lang="hu-HU" dirty="0"/>
          </a:p>
        </p:txBody>
      </p:sp>
      <p:pic>
        <p:nvPicPr>
          <p:cNvPr id="77827" name="Picture 2" descr="http://www.theinfomine.com/wp-content/uploads/2011/10/mumps-300x2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6553200" cy="4433887"/>
          </a:xfrm>
          <a:noFill/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Masern</a:t>
            </a:r>
            <a:endParaRPr lang="hu-HU" dirty="0"/>
          </a:p>
        </p:txBody>
      </p:sp>
      <p:sp>
        <p:nvSpPr>
          <p:cNvPr id="7885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Gefährliche Kinderkrankheit</a:t>
            </a:r>
          </a:p>
          <a:p>
            <a:r>
              <a:rPr lang="hu-HU" altLang="hu-HU" smtClean="0"/>
              <a:t>Maculo-papulose Exanthemen, Fiber, Symptomen von Atemwegen, oft schwere Komplikationen: Pneumonia, Stomatitis gangrenosa</a:t>
            </a:r>
          </a:p>
          <a:p>
            <a:r>
              <a:rPr lang="hu-HU" altLang="hu-HU" smtClean="0"/>
              <a:t>Tröpfchen-infektion</a:t>
            </a:r>
          </a:p>
          <a:p>
            <a:r>
              <a:rPr lang="hu-HU" altLang="hu-HU" smtClean="0"/>
              <a:t>Ddg: Herpes, Herpangina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Koplik-Fleck</a:t>
            </a:r>
            <a:endParaRPr lang="hu-HU" dirty="0"/>
          </a:p>
        </p:txBody>
      </p:sp>
      <p:sp>
        <p:nvSpPr>
          <p:cNvPr id="79875" name="Tartalom helye 2"/>
          <p:cNvSpPr>
            <a:spLocks noGrp="1"/>
          </p:cNvSpPr>
          <p:nvPr>
            <p:ph idx="1"/>
          </p:nvPr>
        </p:nvSpPr>
        <p:spPr>
          <a:xfrm>
            <a:off x="323850" y="1241425"/>
            <a:ext cx="8229600" cy="5616575"/>
          </a:xfrm>
        </p:spPr>
        <p:txBody>
          <a:bodyPr/>
          <a:lstStyle/>
          <a:p>
            <a:r>
              <a:rPr lang="hu-HU" altLang="hu-HU" smtClean="0"/>
              <a:t>Beginnt gleichzeitig mit den verschleimten Symptomen</a:t>
            </a:r>
          </a:p>
          <a:p>
            <a:r>
              <a:rPr lang="hu-HU" altLang="hu-HU" smtClean="0"/>
              <a:t>Anfang: Erythematosus, später weisse Flecken mit roten Grenzen, die dauern 1-2 Tage lang</a:t>
            </a:r>
          </a:p>
        </p:txBody>
      </p:sp>
      <p:pic>
        <p:nvPicPr>
          <p:cNvPr id="79876" name="Picture 2" descr="http://www.huidziekten.nl/afbeeldingen/Koplik-spo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22663"/>
            <a:ext cx="44450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Papillomavirus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Mehr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110 </a:t>
            </a:r>
            <a:r>
              <a:rPr lang="hu-HU" dirty="0" err="1" smtClean="0"/>
              <a:t>genotypen</a:t>
            </a:r>
            <a:r>
              <a:rPr lang="hu-HU" dirty="0" smtClean="0"/>
              <a:t>: HR, LR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Infektiert</a:t>
            </a:r>
            <a:r>
              <a:rPr lang="hu-HU" dirty="0" smtClean="0"/>
              <a:t> die </a:t>
            </a:r>
            <a:r>
              <a:rPr lang="hu-HU" dirty="0" err="1" smtClean="0"/>
              <a:t>Plattenepithel</a:t>
            </a:r>
            <a:r>
              <a:rPr lang="hu-HU" dirty="0" smtClean="0"/>
              <a:t> und </a:t>
            </a:r>
            <a:r>
              <a:rPr lang="hu-HU" dirty="0" err="1" smtClean="0"/>
              <a:t>Schleimhaut-Zellen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LR HPV: (6, 11)</a:t>
            </a:r>
            <a:r>
              <a:rPr lang="hu-HU" dirty="0" err="1" smtClean="0"/>
              <a:t>Papilloma</a:t>
            </a:r>
            <a:r>
              <a:rPr lang="hu-HU" dirty="0" smtClean="0"/>
              <a:t>, </a:t>
            </a:r>
            <a:r>
              <a:rPr lang="hu-HU" dirty="0" err="1" smtClean="0"/>
              <a:t>Condyloma</a:t>
            </a:r>
            <a:r>
              <a:rPr lang="hu-HU" dirty="0" smtClean="0"/>
              <a:t> von </a:t>
            </a:r>
            <a:r>
              <a:rPr lang="hu-HU" dirty="0" err="1" smtClean="0"/>
              <a:t>Haut</a:t>
            </a:r>
            <a:r>
              <a:rPr lang="hu-HU" dirty="0" smtClean="0"/>
              <a:t> und </a:t>
            </a:r>
            <a:r>
              <a:rPr lang="hu-HU" dirty="0" err="1" smtClean="0"/>
              <a:t>Schleimhaut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err="1" smtClean="0"/>
              <a:t>Transmissio</a:t>
            </a:r>
            <a:r>
              <a:rPr lang="hu-HU" dirty="0" smtClean="0"/>
              <a:t>: direkt Kontakt: STD,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während</a:t>
            </a:r>
            <a:r>
              <a:rPr lang="hu-HU" dirty="0" smtClean="0"/>
              <a:t> </a:t>
            </a:r>
            <a:r>
              <a:rPr lang="hu-HU" dirty="0" err="1" smtClean="0"/>
              <a:t>Geburt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möglich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u-HU" dirty="0" smtClean="0"/>
              <a:t>HR  HPV: 16, 18, 31: </a:t>
            </a:r>
            <a:r>
              <a:rPr lang="hu-HU" dirty="0" err="1" smtClean="0"/>
              <a:t>cervix</a:t>
            </a:r>
            <a:r>
              <a:rPr lang="hu-HU" dirty="0" smtClean="0"/>
              <a:t> </a:t>
            </a:r>
            <a:r>
              <a:rPr lang="hu-HU" dirty="0" err="1" smtClean="0"/>
              <a:t>carcinoma</a:t>
            </a:r>
            <a:r>
              <a:rPr lang="hu-HU" dirty="0" smtClean="0"/>
              <a:t>, </a:t>
            </a:r>
            <a:r>
              <a:rPr lang="hu-HU" dirty="0" err="1" smtClean="0"/>
              <a:t>Mundkrebs</a:t>
            </a:r>
            <a:r>
              <a:rPr lang="hu-HU" dirty="0" smtClean="0"/>
              <a:t>!!</a:t>
            </a:r>
            <a:endParaRPr lang="hu-HU" dirty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jisppd.com/articles/2013/31/4/images/JIndianSocPedodPrevDent_2013_31_4_279_121833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76250"/>
            <a:ext cx="9039225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2947" name="Picture 2" descr="http://classconnection.s3.amazonaws.com/755/flashcards/524755/jpg/cardimage_2909279_013363972421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4862512" cy="3344863"/>
          </a:xfrm>
          <a:noFill/>
        </p:spPr>
      </p:pic>
      <p:pic>
        <p:nvPicPr>
          <p:cNvPr id="82948" name="Picture 4" descr="https://encrypted-tbn1.gstatic.com/images?q=tbn:ANd9GcRb-4bU6r1Ge38ektlLM0edo7okDZU1CDy_f9yvvcOlCLrQK2Jf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500438"/>
            <a:ext cx="51228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Poxviren-</a:t>
            </a:r>
            <a:r>
              <a:rPr lang="hu-HU" dirty="0" smtClean="0"/>
              <a:t> </a:t>
            </a:r>
            <a:r>
              <a:rPr lang="hu-HU" dirty="0" err="1" smtClean="0"/>
              <a:t>Molluscum</a:t>
            </a:r>
            <a:r>
              <a:rPr lang="hu-HU" dirty="0" smtClean="0"/>
              <a:t> </a:t>
            </a:r>
            <a:r>
              <a:rPr lang="hu-HU" dirty="0" err="1" smtClean="0"/>
              <a:t>contagiosum</a:t>
            </a:r>
            <a:endParaRPr lang="hu-HU" dirty="0"/>
          </a:p>
        </p:txBody>
      </p:sp>
      <p:sp>
        <p:nvSpPr>
          <p:cNvPr id="839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Grosse Viren- mit Lichtmikroskop sind sichtbar</a:t>
            </a:r>
          </a:p>
          <a:p>
            <a:r>
              <a:rPr lang="hu-HU" altLang="hu-HU" smtClean="0"/>
              <a:t>Verrucoid, gut-artige Veränderungen an der Haut oder Schleimhaut</a:t>
            </a:r>
          </a:p>
          <a:p>
            <a:r>
              <a:rPr lang="hu-HU" altLang="hu-HU" smtClean="0"/>
              <a:t>Transmission: per direkt Kontakt- Schwimmbadkrankheit</a:t>
            </a:r>
          </a:p>
          <a:p>
            <a:r>
              <a:rPr lang="hu-HU" altLang="hu-HU" smtClean="0"/>
              <a:t>Nach einigen Monaten spontan Heilung</a:t>
            </a:r>
          </a:p>
          <a:p>
            <a:r>
              <a:rPr lang="hu-HU" altLang="hu-HU" smtClean="0"/>
              <a:t>Th: Entfernung oder Frieren (Kryotherapie)</a:t>
            </a:r>
          </a:p>
          <a:p>
            <a:endParaRPr lang="hu-HU" altLang="hu-HU" smtClean="0"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http://www.globalskinatlas.com/upload/4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6" descr="http://0.tqn.com/d/dermatology/1/7/N/5/aphthous_pa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99573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Tumorviren</a:t>
            </a:r>
            <a:endParaRPr lang="hu-HU" dirty="0"/>
          </a:p>
        </p:txBody>
      </p:sp>
      <p:sp>
        <p:nvSpPr>
          <p:cNvPr id="860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HPV HR</a:t>
            </a:r>
          </a:p>
          <a:p>
            <a:r>
              <a:rPr lang="hu-HU" altLang="hu-HU" smtClean="0"/>
              <a:t>Epstein-Barr</a:t>
            </a:r>
          </a:p>
          <a:p>
            <a:r>
              <a:rPr lang="hu-HU" altLang="hu-HU" smtClean="0"/>
              <a:t>HHV-8 (KSHV)</a:t>
            </a:r>
          </a:p>
          <a:p>
            <a:r>
              <a:rPr lang="hu-HU" altLang="hu-HU" smtClean="0"/>
              <a:t>Molluscum Contagiosum</a:t>
            </a:r>
          </a:p>
          <a:p>
            <a:r>
              <a:rPr lang="hu-HU" altLang="hu-HU" smtClean="0"/>
              <a:t>Hepatitis B, C Virus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Aktualität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313"/>
            <a:ext cx="9109075" cy="53736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altLang="hu-HU" smtClean="0"/>
              <a:t>Die Welt entwickelt sich:</a:t>
            </a:r>
          </a:p>
          <a:p>
            <a:pPr marL="0" indent="0">
              <a:buFontTx/>
              <a:buChar char="-"/>
              <a:defRPr/>
            </a:pPr>
            <a:r>
              <a:rPr lang="hu-HU" altLang="hu-HU" smtClean="0"/>
              <a:t>Medikamentenforschung vs. Resistenz</a:t>
            </a:r>
          </a:p>
          <a:p>
            <a:pPr marL="0" indent="0">
              <a:buFontTx/>
              <a:buChar char="-"/>
              <a:defRPr/>
            </a:pPr>
            <a:r>
              <a:rPr lang="hu-HU" altLang="hu-HU" smtClean="0"/>
              <a:t>Schutzimpfungen vs. Kampagnen gegen Schutzimpfungen</a:t>
            </a:r>
          </a:p>
          <a:p>
            <a:pPr marL="0" indent="0">
              <a:buFontTx/>
              <a:buChar char="-"/>
              <a:defRPr/>
            </a:pPr>
            <a:r>
              <a:rPr lang="hu-HU" altLang="hu-HU" smtClean="0"/>
              <a:t>Gesundheitsbewusstsein vs. unverantwortliches Sexualverhalten, man hat die Möglichkeit zu reisen</a:t>
            </a:r>
          </a:p>
          <a:p>
            <a:pPr marL="0" indent="0">
              <a:buFontTx/>
              <a:buChar char="-"/>
              <a:defRPr/>
            </a:pPr>
            <a:r>
              <a:rPr lang="hu-HU" altLang="hu-HU" smtClean="0"/>
              <a:t>Weitere Faktoren:</a:t>
            </a:r>
          </a:p>
          <a:p>
            <a:pPr lvl="1">
              <a:buFontTx/>
              <a:buChar char="-"/>
              <a:defRPr/>
            </a:pPr>
            <a:r>
              <a:rPr lang="hu-HU" altLang="hu-HU" smtClean="0"/>
              <a:t>Kriege</a:t>
            </a:r>
          </a:p>
          <a:p>
            <a:pPr lvl="1">
              <a:buFontTx/>
              <a:buChar char="-"/>
              <a:defRPr/>
            </a:pPr>
            <a:r>
              <a:rPr lang="hu-HU" altLang="hu-HU" smtClean="0"/>
              <a:t>Klimawandel</a:t>
            </a:r>
          </a:p>
          <a:p>
            <a:pPr lvl="1">
              <a:buFontTx/>
              <a:buChar char="-"/>
              <a:defRPr/>
            </a:pPr>
            <a:r>
              <a:rPr lang="hu-HU" altLang="hu-HU" b="1" smtClean="0"/>
              <a:t>NOSOKOMIALE INFEKTIONEN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Zahnärtztlich</a:t>
            </a:r>
            <a:r>
              <a:rPr lang="hu-HU" dirty="0" smtClean="0"/>
              <a:t> </a:t>
            </a:r>
            <a:r>
              <a:rPr lang="hu-HU" dirty="0" err="1" smtClean="0"/>
              <a:t>wichtige</a:t>
            </a:r>
            <a:r>
              <a:rPr lang="hu-HU" dirty="0" smtClean="0"/>
              <a:t> </a:t>
            </a:r>
            <a:r>
              <a:rPr lang="hu-HU" dirty="0" err="1" smtClean="0"/>
              <a:t>Viren</a:t>
            </a:r>
            <a:endParaRPr lang="hu-HU" dirty="0"/>
          </a:p>
        </p:txBody>
      </p:sp>
      <p:sp>
        <p:nvSpPr>
          <p:cNvPr id="870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Hepatitis B, C</a:t>
            </a:r>
          </a:p>
          <a:p>
            <a:r>
              <a:rPr lang="hu-HU" altLang="hu-HU" smtClean="0"/>
              <a:t>HIV</a:t>
            </a:r>
          </a:p>
          <a:p>
            <a:r>
              <a:rPr lang="hu-HU" altLang="hu-HU" smtClean="0"/>
              <a:t>Influenza</a:t>
            </a:r>
          </a:p>
          <a:p>
            <a:r>
              <a:rPr lang="hu-HU" altLang="hu-HU" smtClean="0"/>
              <a:t>Ebola</a:t>
            </a:r>
          </a:p>
        </p:txBody>
      </p:sp>
      <p:pic>
        <p:nvPicPr>
          <p:cNvPr id="87044" name="Picture 2" descr="http://www.odec.ca/projects/2007/sera7l2/pic_symptomes_m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05038"/>
            <a:ext cx="395287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Lymphknoten-</a:t>
            </a:r>
            <a:r>
              <a:rPr lang="hu-HU" dirty="0" smtClean="0"/>
              <a:t> </a:t>
            </a:r>
            <a:r>
              <a:rPr lang="hu-HU" dirty="0" err="1" smtClean="0"/>
              <a:t>Metastatis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Entzündung</a:t>
            </a:r>
            <a:r>
              <a:rPr lang="hu-HU" dirty="0" smtClean="0"/>
              <a:t>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9388" y="2060575"/>
          <a:ext cx="8435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Entzündung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Tumor/</a:t>
                      </a:r>
                      <a:r>
                        <a:rPr lang="hu-HU" dirty="0" err="1" smtClean="0"/>
                        <a:t>Metastasis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Acut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Chronic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Tut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Weh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Kein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Weh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Mobil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Immobil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Warm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Kalt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Lymphknoten-</a:t>
            </a:r>
            <a:r>
              <a:rPr lang="hu-HU" dirty="0" smtClean="0"/>
              <a:t> </a:t>
            </a:r>
            <a:r>
              <a:rPr lang="hu-HU" dirty="0" err="1" smtClean="0"/>
              <a:t>Metastatis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Entzündung</a:t>
            </a:r>
            <a:r>
              <a:rPr lang="hu-HU" dirty="0" smtClean="0"/>
              <a:t>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9388" y="2060575"/>
          <a:ext cx="8435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Entzündung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Tumor/</a:t>
                      </a:r>
                      <a:r>
                        <a:rPr lang="hu-HU" dirty="0" err="1" smtClean="0"/>
                        <a:t>Metastasis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Acut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Chronic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Tut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Weh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Kein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Weh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Mobil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Immobil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Warm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Kalt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86800" cy="8412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i="1" dirty="0" err="1" smtClean="0"/>
              <a:t>Vielen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Dank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für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Ihre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Aufmerksamkeit</a:t>
            </a:r>
            <a:r>
              <a:rPr lang="hu-HU" sz="3200" b="1" i="1" dirty="0" smtClean="0"/>
              <a:t>!</a:t>
            </a:r>
            <a:br>
              <a:rPr lang="hu-HU" sz="3200" b="1" i="1" dirty="0" smtClean="0"/>
            </a:br>
            <a:endParaRPr lang="hu-HU" sz="3200" b="1" i="1" dirty="0"/>
          </a:p>
        </p:txBody>
      </p:sp>
      <p:pic>
        <p:nvPicPr>
          <p:cNvPr id="90115" name="Picture 4" descr="Ké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52713"/>
            <a:ext cx="3505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Nosokomiale Infektionen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3000" smtClean="0"/>
              <a:t>Zunehmende Gefahr!</a:t>
            </a:r>
          </a:p>
          <a:p>
            <a:pPr marL="0" indent="0">
              <a:lnSpc>
                <a:spcPct val="90000"/>
              </a:lnSpc>
            </a:pPr>
            <a:r>
              <a:rPr lang="hu-HU" altLang="hu-HU" sz="3000" smtClean="0"/>
              <a:t>Infektionsabteilungen?</a:t>
            </a:r>
          </a:p>
          <a:p>
            <a:pPr marL="0" indent="0">
              <a:lnSpc>
                <a:spcPct val="90000"/>
              </a:lnSpc>
            </a:pPr>
            <a:r>
              <a:rPr lang="hu-HU" altLang="hu-HU" sz="3000" smtClean="0"/>
              <a:t>unverantwortliche medikamentöse Therapie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3000" smtClean="0"/>
              <a:t>Rolle des Zahnarztes: Prävention von </a:t>
            </a:r>
            <a:r>
              <a:rPr lang="hu-HU" altLang="hu-HU" sz="2400" b="1" smtClean="0"/>
              <a:t>n</a:t>
            </a:r>
            <a:r>
              <a:rPr lang="hu-HU" altLang="hu-HU" sz="2600" b="1" smtClean="0"/>
              <a:t>osokomialer  Pneumonie!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2600" smtClean="0"/>
              <a:t>- Oft tödlich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de-DE" altLang="hu-HU" sz="2400" smtClean="0"/>
              <a:t>Supra-, subgingivale Depuration, Kürettage bei geplantem Krankenhausaufenthalt</a:t>
            </a:r>
            <a:endParaRPr lang="hu-HU" altLang="hu-HU" sz="2400" smtClean="0"/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de-DE" altLang="hu-HU" sz="2400" smtClean="0"/>
              <a:t>CHX Mundwasser reduziert die Wahrscheinlichkeit einer nosokomialen Lungenentzündung während des Krankenhausaufenthalts erheblich!</a:t>
            </a:r>
            <a:r>
              <a:rPr lang="de-DE" altLang="hu-HU" smtClean="0"/>
              <a:t> </a:t>
            </a:r>
            <a:endParaRPr lang="hu-HU" altLang="hu-HU" sz="26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1900" i="1" smtClean="0"/>
              <a:t>(</a:t>
            </a:r>
            <a:r>
              <a:rPr lang="en-US" altLang="hu-HU" sz="1900" i="1" smtClean="0"/>
              <a:t>Mensch K, Nagy G, Nagy A, Brody A. (2019) [Characteristics, diagnosis and treatment of the most common bacterial diseases of the oral cavity]. Orv Hetil, 160: 739-746.</a:t>
            </a:r>
            <a:r>
              <a:rPr lang="hu-HU" altLang="hu-HU" sz="1900" i="1" smtClean="0"/>
              <a:t>)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hu-HU" altLang="hu-HU" sz="2600" smtClean="0"/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hu-HU" altLang="hu-HU" sz="30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hu-HU" altLang="hu-HU" sz="3000" smtClean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Allgemeine Infektologie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e-DE" altLang="hu-HU" smtClean="0"/>
              <a:t>Die Infektion wird definiert durch: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Char char="-"/>
              <a:defRPr/>
            </a:pPr>
            <a:r>
              <a:rPr lang="de-DE" altLang="hu-HU" smtClean="0"/>
              <a:t>Ort der Infektion, Größe des Inokulums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Char char="-"/>
              <a:defRPr/>
            </a:pPr>
            <a:r>
              <a:rPr lang="de-DE" altLang="hu-HU" smtClean="0"/>
              <a:t>Faktoren der Pathogenvirulenz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Char char="-"/>
              <a:defRPr/>
            </a:pPr>
            <a:r>
              <a:rPr lang="de-DE" altLang="hu-HU" smtClean="0"/>
              <a:t>Host-Abwehrmechanismen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altLang="hu-HU" smtClean="0"/>
              <a:t>Unterschiedliche Konsequenzen: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altLang="hu-HU" smtClean="0">
                <a:sym typeface="Symbol" panose="05050102010706020507" pitchFamily="18" charset="2"/>
              </a:rPr>
              <a:t></a:t>
            </a:r>
            <a:r>
              <a:rPr lang="de-DE" altLang="hu-HU" smtClean="0"/>
              <a:t>Es kommt zu keiner Kolonisierung oder Infektion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altLang="hu-HU" smtClean="0">
                <a:sym typeface="Symbol" panose="05050102010706020507" pitchFamily="18" charset="2"/>
              </a:rPr>
              <a:t></a:t>
            </a:r>
            <a:r>
              <a:rPr lang="de-DE" altLang="hu-HU" smtClean="0"/>
              <a:t> Besiedlung: Keine </a:t>
            </a:r>
            <a:r>
              <a:rPr lang="hu-HU" altLang="hu-HU" smtClean="0"/>
              <a:t>Reaktion</a:t>
            </a:r>
            <a:r>
              <a:rPr lang="de-DE" altLang="hu-HU" smtClean="0"/>
              <a:t> </a:t>
            </a:r>
            <a:endParaRPr lang="hu-HU" altLang="hu-HU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altLang="hu-HU" smtClean="0">
                <a:sym typeface="Symbol" panose="05050102010706020507" pitchFamily="18" charset="2"/>
              </a:rPr>
              <a:t></a:t>
            </a:r>
            <a:r>
              <a:rPr lang="de-DE" altLang="hu-HU" smtClean="0"/>
              <a:t> Infektion: Wenn es eine </a:t>
            </a:r>
            <a:r>
              <a:rPr lang="hu-HU" altLang="hu-HU" smtClean="0"/>
              <a:t>Reaktion</a:t>
            </a:r>
            <a:r>
              <a:rPr lang="de-DE" altLang="hu-HU" smtClean="0"/>
              <a:t> gibt</a:t>
            </a:r>
            <a:endParaRPr lang="hu-HU" altLang="hu-HU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Allgemeine Infektologie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e-DE" altLang="hu-HU" sz="2800" smtClean="0"/>
              <a:t>Mikrobiom: Die Gesamtmenge der Mikroorganismen im menschlichen Körper: 10</a:t>
            </a:r>
            <a:r>
              <a:rPr lang="de-DE" altLang="hu-HU" sz="2800" baseline="30000" smtClean="0"/>
              <a:t>15</a:t>
            </a:r>
            <a:r>
              <a:rPr lang="de-DE" altLang="hu-HU" sz="2800" smtClean="0"/>
              <a:t>-10</a:t>
            </a:r>
            <a:r>
              <a:rPr lang="de-DE" altLang="hu-HU" sz="2800" baseline="30000" smtClean="0"/>
              <a:t>16</a:t>
            </a:r>
            <a:r>
              <a:rPr lang="de-DE" altLang="hu-HU" sz="2800" smtClean="0"/>
              <a:t> Zellen (</a:t>
            </a:r>
            <a:r>
              <a:rPr lang="hu-HU" altLang="hu-HU" sz="2800" smtClean="0"/>
              <a:t>vs. </a:t>
            </a:r>
            <a:r>
              <a:rPr lang="de-DE" altLang="hu-HU" sz="2800" smtClean="0"/>
              <a:t>Körperzellen</a:t>
            </a:r>
            <a:r>
              <a:rPr lang="hu-HU" altLang="hu-HU" sz="2800" smtClean="0"/>
              <a:t> cca. 10</a:t>
            </a:r>
            <a:r>
              <a:rPr lang="hu-HU" altLang="hu-HU" sz="2800" baseline="30000" smtClean="0"/>
              <a:t>14</a:t>
            </a:r>
            <a:r>
              <a:rPr lang="de-DE" altLang="hu-HU" sz="2800" smtClean="0"/>
              <a:t>), wiegt 200 Gramm, kann aber nach Angaben einiger Autoren 1400 Gramm betragen </a:t>
            </a:r>
            <a:endParaRPr lang="hu-HU" altLang="hu-HU" sz="28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hu-HU" altLang="hu-HU" sz="28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e-DE" altLang="hu-HU" sz="2800" smtClean="0"/>
              <a:t>Mikroflora: Eine Sammlung von Mikroorganismen, die für bestimmte Bereiche des Körpers spezifisch und für die Funktion des Organs geeignet sind. Die verschiedenen Mikroflora bilden das Mikrobiom. Sie führen Abwehrfunktionen aus: Verantwortungsloser Ab Th kann </a:t>
            </a:r>
            <a:r>
              <a:rPr lang="hu-HU" altLang="hu-HU" sz="2800" smtClean="0"/>
              <a:t>Mikrobiom stören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mtClean="0"/>
              <a:t>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hu-HU" altLang="hu-HU" smtClean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ú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ú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2377</Words>
  <Application>Microsoft Office PowerPoint</Application>
  <PresentationFormat>Diavetítés a képernyőre (4:3 oldalarány)</PresentationFormat>
  <Paragraphs>373</Paragraphs>
  <Slides>63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63</vt:i4>
      </vt:variant>
    </vt:vector>
  </HeadingPairs>
  <TitlesOfParts>
    <vt:vector size="72" baseType="lpstr">
      <vt:lpstr>Arial</vt:lpstr>
      <vt:lpstr>Franklin Gothic Medium</vt:lpstr>
      <vt:lpstr>Franklin Gothic Book</vt:lpstr>
      <vt:lpstr>Wingdings 2</vt:lpstr>
      <vt:lpstr>Calibri</vt:lpstr>
      <vt:lpstr>Wingdings</vt:lpstr>
      <vt:lpstr>Symbol</vt:lpstr>
      <vt:lpstr>Túra</vt:lpstr>
      <vt:lpstr>1_Túra</vt:lpstr>
      <vt:lpstr>Oral Infektionen I.</vt:lpstr>
      <vt:lpstr>Die Infektologie</vt:lpstr>
      <vt:lpstr>Orale Infektologie</vt:lpstr>
      <vt:lpstr>Relevanz?</vt:lpstr>
      <vt:lpstr>Was kann man tun?</vt:lpstr>
      <vt:lpstr>Aktualität</vt:lpstr>
      <vt:lpstr>Nosokomiale Infektionen</vt:lpstr>
      <vt:lpstr>Allgemeine Infektologie</vt:lpstr>
      <vt:lpstr>Allgemeine Infektologie</vt:lpstr>
      <vt:lpstr>Allgemeine Infektologie</vt:lpstr>
      <vt:lpstr>Infektionskrankheiten der Mundschleimhaut - Probleme</vt:lpstr>
      <vt:lpstr>Die häufigsten Veränderungen der Mundschleimhaut: Was kann es sein?</vt:lpstr>
      <vt:lpstr>Orale Infektion?- Allgemeine Anamnese</vt:lpstr>
      <vt:lpstr>Orale Infektion?- Zahnärztliche Anamnese</vt:lpstr>
      <vt:lpstr>Orale Infektionen?- Beschwerden</vt:lpstr>
      <vt:lpstr>Orale Infektionen?- Beschwerden</vt:lpstr>
      <vt:lpstr>Orale Infektionen?- Beschwerden</vt:lpstr>
      <vt:lpstr>Orale Infektion?- Extraorale Untersuchung</vt:lpstr>
      <vt:lpstr>Orale Infektion – Intraorale Untersuchung</vt:lpstr>
      <vt:lpstr>Arbeitsdiagnose?</vt:lpstr>
      <vt:lpstr>Enddiagnose</vt:lpstr>
      <vt:lpstr>Orale Infektion?- Ergänzende Untersuchungen</vt:lpstr>
      <vt:lpstr>PowerPoint-bemutató</vt:lpstr>
      <vt:lpstr>Viral Infektionen von Mundhöhle</vt:lpstr>
      <vt:lpstr>Viral Infektionen im Mundhöhle</vt:lpstr>
      <vt:lpstr>Viral Infektionen im Mundhöhle</vt:lpstr>
      <vt:lpstr>Wirkungen von den Viren für menschliche Organisation</vt:lpstr>
      <vt:lpstr>Enterovirus (Picornaviren)</vt:lpstr>
      <vt:lpstr>Hand-Fuss-Mund Krankheit </vt:lpstr>
      <vt:lpstr>Hand-Fuss-Mund Krankheit</vt:lpstr>
      <vt:lpstr>Herpangina</vt:lpstr>
      <vt:lpstr>PowerPoint-bemutató</vt:lpstr>
      <vt:lpstr>Herpesviren- DNS-Viren Alle: acute Infektionen-Latenz-Exacerbation</vt:lpstr>
      <vt:lpstr>Herpes simplex Viren 1. HSV-1</vt:lpstr>
      <vt:lpstr>Herpes simplex Viren 1. HSV-1</vt:lpstr>
      <vt:lpstr>2. HSV-2</vt:lpstr>
      <vt:lpstr>Herpes simplex 1 Herpes labialis,  Herpes intraoralis</vt:lpstr>
      <vt:lpstr>HSV-3: Varicella-Zooster</vt:lpstr>
      <vt:lpstr>PowerPoint-bemutató</vt:lpstr>
      <vt:lpstr>HSV-3: Herpes Zooster</vt:lpstr>
      <vt:lpstr>Herpes Zooster</vt:lpstr>
      <vt:lpstr>HSV-4: Eppstein-Barr</vt:lpstr>
      <vt:lpstr>HSV-4: Eppstein-Barr (Mononucl, Hairy-Leukoplakia)</vt:lpstr>
      <vt:lpstr>PowerPoint-bemutató</vt:lpstr>
      <vt:lpstr>HSV-5: Cytomegalovirus</vt:lpstr>
      <vt:lpstr>Exanthema subitum – HHV- 6, 7</vt:lpstr>
      <vt:lpstr>8. Kaposi Sarcoma Herpes Virus (KSHV) </vt:lpstr>
      <vt:lpstr>8. Kaposi Sarcoma Herpes Virus (KSHV) </vt:lpstr>
      <vt:lpstr>PowerPoint-bemutató</vt:lpstr>
      <vt:lpstr>Mumps Virus- Parotitis epidemica</vt:lpstr>
      <vt:lpstr>Mumps</vt:lpstr>
      <vt:lpstr>Masern</vt:lpstr>
      <vt:lpstr>Koplik-Fleck</vt:lpstr>
      <vt:lpstr>Papillomavirus</vt:lpstr>
      <vt:lpstr>PowerPoint-bemutató</vt:lpstr>
      <vt:lpstr>PowerPoint-bemutató</vt:lpstr>
      <vt:lpstr>Poxviren- Molluscum contagiosum</vt:lpstr>
      <vt:lpstr>PowerPoint-bemutató</vt:lpstr>
      <vt:lpstr>Tumorviren</vt:lpstr>
      <vt:lpstr>Zahnärtztlich wichtige Viren</vt:lpstr>
      <vt:lpstr>Lymphknoten- Metastatis oder Entzündung?</vt:lpstr>
      <vt:lpstr>Lymphknoten- Metastatis oder Entzündung?</vt:lpstr>
      <vt:lpstr>Vielen Dank für Ihre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Infektionen II.</dc:title>
  <dc:creator>User</dc:creator>
  <cp:lastModifiedBy>Orális Diagnosztika</cp:lastModifiedBy>
  <cp:revision>60</cp:revision>
  <dcterms:created xsi:type="dcterms:W3CDTF">2016-09-06T07:27:57Z</dcterms:created>
  <dcterms:modified xsi:type="dcterms:W3CDTF">2020-09-17T11:53:27Z</dcterms:modified>
</cp:coreProperties>
</file>