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4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1" r:id="rId19"/>
    <p:sldId id="272" r:id="rId20"/>
    <p:sldId id="273" r:id="rId21"/>
    <p:sldId id="303" r:id="rId22"/>
    <p:sldId id="289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04" r:id="rId6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E89703-7C68-4A3B-93D7-AB0A691DD83C}" type="datetimeFigureOut">
              <a:rPr lang="hu-HU" smtClean="0"/>
              <a:pPr/>
              <a:t>2020. 09. 14.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CF1E41-7E45-4D36-8F92-6B189D4C8A7A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Orális </a:t>
            </a:r>
            <a:r>
              <a:rPr lang="hu-HU" dirty="0" err="1" smtClean="0"/>
              <a:t>Infektológia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Mensch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smtClean="0">
                <a:solidFill>
                  <a:schemeClr val="tx1"/>
                </a:solidFill>
              </a:rPr>
              <a:t>Károly PhD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6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u-HU" dirty="0" smtClean="0"/>
              <a:t>Általános </a:t>
            </a:r>
            <a:r>
              <a:rPr lang="hu-HU" dirty="0" err="1" smtClean="0"/>
              <a:t>Infektológia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Mikrobiom</a:t>
            </a:r>
            <a:r>
              <a:rPr lang="hu-HU" dirty="0" smtClean="0"/>
              <a:t>: Emberi szervezetben megtalálható mikroorganizmusok összessége: 10</a:t>
            </a:r>
            <a:r>
              <a:rPr lang="hu-HU" baseline="30000" dirty="0" smtClean="0"/>
              <a:t>15</a:t>
            </a:r>
            <a:r>
              <a:rPr lang="hu-HU" dirty="0" smtClean="0"/>
              <a:t>–10</a:t>
            </a:r>
            <a:r>
              <a:rPr lang="hu-HU" baseline="30000" dirty="0" smtClean="0"/>
              <a:t>16 </a:t>
            </a:r>
            <a:r>
              <a:rPr lang="hu-HU" dirty="0" smtClean="0"/>
              <a:t>sejt (</a:t>
            </a:r>
            <a:r>
              <a:rPr lang="hu-HU" dirty="0" err="1" smtClean="0"/>
              <a:t>vs</a:t>
            </a:r>
            <a:r>
              <a:rPr lang="hu-HU" dirty="0" smtClean="0"/>
              <a:t> testi sejtek száma </a:t>
            </a:r>
            <a:r>
              <a:rPr lang="hu-HU" dirty="0" err="1" smtClean="0"/>
              <a:t>kb</a:t>
            </a:r>
            <a:r>
              <a:rPr lang="hu-HU" dirty="0" smtClean="0"/>
              <a:t> 10</a:t>
            </a:r>
            <a:r>
              <a:rPr lang="hu-HU" baseline="30000" dirty="0" smtClean="0"/>
              <a:t>14</a:t>
            </a:r>
            <a:r>
              <a:rPr lang="hu-HU" dirty="0" smtClean="0"/>
              <a:t> ), tömege 200gramm, egyes szerzők szerint azonban 1400 gramm is lehet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Mikroflóra</a:t>
            </a:r>
            <a:r>
              <a:rPr lang="hu-HU" dirty="0" smtClean="0"/>
              <a:t>: A szervezet egyes területeire jellemző, sajátságos, a szerv funkciójának megfelelő mikroorganizmusok összessége. A különböző </a:t>
            </a:r>
            <a:r>
              <a:rPr lang="hu-HU" dirty="0" err="1" smtClean="0"/>
              <a:t>mikroflórák</a:t>
            </a:r>
            <a:r>
              <a:rPr lang="hu-HU" dirty="0" smtClean="0"/>
              <a:t> összessége alkotja a </a:t>
            </a:r>
            <a:r>
              <a:rPr lang="hu-HU" dirty="0" err="1" smtClean="0"/>
              <a:t>mikrobiomot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Védekező funkciókat látnak el: felelőtlen Ab Th felboríthatja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347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</a:t>
            </a:r>
            <a:r>
              <a:rPr lang="hu-HU" dirty="0" err="1" smtClean="0"/>
              <a:t>Infektológia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Kórokozó:</a:t>
            </a:r>
          </a:p>
          <a:p>
            <a:pPr>
              <a:buFontTx/>
              <a:buChar char="-"/>
            </a:pPr>
            <a:r>
              <a:rPr lang="hu-HU" dirty="0" smtClean="0"/>
              <a:t>Obligát: nem tagja a normál flórának, fogékony szervezet esetén fertőzés</a:t>
            </a:r>
          </a:p>
          <a:p>
            <a:pPr>
              <a:buFontTx/>
              <a:buChar char="-"/>
            </a:pPr>
            <a:r>
              <a:rPr lang="hu-HU" dirty="0" smtClean="0"/>
              <a:t>Fakultatív: Általában normál flóra tagja, bizonyos rizikótényezők esetén fertőzés</a:t>
            </a:r>
          </a:p>
          <a:p>
            <a:pPr>
              <a:buFontTx/>
              <a:buChar char="-"/>
            </a:pPr>
            <a:r>
              <a:rPr lang="hu-HU" dirty="0" smtClean="0"/>
              <a:t>Opportunista: normál flóra tagja, csökkent immunitás esetén okoz  fertőzést. Gyakran letális kimenetel!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770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Szájnyálkahártya fertőző betegségei-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80" y="1772816"/>
            <a:ext cx="9108504" cy="5257800"/>
          </a:xfrm>
        </p:spPr>
        <p:txBody>
          <a:bodyPr/>
          <a:lstStyle/>
          <a:p>
            <a:r>
              <a:rPr lang="hu-HU" dirty="0" smtClean="0"/>
              <a:t>Általános fogászati praxisban általában kevésbé  kerül középpontba</a:t>
            </a:r>
          </a:p>
          <a:p>
            <a:r>
              <a:rPr lang="hu-HU" dirty="0" smtClean="0"/>
              <a:t>Páciensek esetenként fokozott pszichés terhelése</a:t>
            </a:r>
          </a:p>
          <a:p>
            <a:r>
              <a:rPr lang="hu-HU" dirty="0" smtClean="0"/>
              <a:t>Anamnézis, panaszok, tünetek: Mi a diagnózis??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95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Leggyakoribb szájnyálkahártya elváltozások: Mi lehet?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925144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hu-HU" dirty="0" smtClean="0"/>
              <a:t>Mechanikai irritáció: éles fogak, fogművek, fájdalmas, akut</a:t>
            </a:r>
          </a:p>
          <a:p>
            <a:pPr>
              <a:buFontTx/>
              <a:buChar char="-"/>
            </a:pPr>
            <a:r>
              <a:rPr lang="hu-HU" dirty="0" err="1" smtClean="0"/>
              <a:t>Aphta</a:t>
            </a:r>
            <a:r>
              <a:rPr lang="hu-HU" dirty="0" smtClean="0"/>
              <a:t>: akut, fájdalmas fekély</a:t>
            </a:r>
          </a:p>
          <a:p>
            <a:pPr>
              <a:buFontTx/>
              <a:buChar char="-"/>
            </a:pPr>
            <a:r>
              <a:rPr lang="hu-HU" dirty="0" smtClean="0"/>
              <a:t>Reflux jelei a nyálkahártyán (nyelv hegy, szájpad, kellemetlen, fájhat, általában akut)</a:t>
            </a:r>
          </a:p>
          <a:p>
            <a:pPr>
              <a:buFontTx/>
              <a:buChar char="-"/>
            </a:pPr>
            <a:r>
              <a:rPr lang="hu-HU" dirty="0" err="1" smtClean="0"/>
              <a:t>LichenOID</a:t>
            </a:r>
            <a:r>
              <a:rPr lang="hu-HU" dirty="0" smtClean="0"/>
              <a:t> reakció: </a:t>
            </a:r>
            <a:r>
              <a:rPr lang="hu-HU" dirty="0" err="1" smtClean="0"/>
              <a:t>reticularis</a:t>
            </a:r>
            <a:r>
              <a:rPr lang="hu-HU" dirty="0" smtClean="0"/>
              <a:t> rajzolat, háttérben valami kiváltó tényező (fájdalom nem mindig)</a:t>
            </a:r>
          </a:p>
          <a:p>
            <a:pPr>
              <a:buFontTx/>
              <a:buChar char="-"/>
            </a:pPr>
            <a:r>
              <a:rPr lang="hu-HU" dirty="0" smtClean="0"/>
              <a:t>Rákmegelőző állapotok (fájdalmatlan, krónikus)</a:t>
            </a:r>
          </a:p>
          <a:p>
            <a:pPr>
              <a:buFontTx/>
              <a:buChar char="-"/>
            </a:pPr>
            <a:r>
              <a:rPr lang="hu-HU" dirty="0" smtClean="0"/>
              <a:t>Jóindulatú daganatok (Pl. </a:t>
            </a:r>
            <a:r>
              <a:rPr lang="hu-HU" dirty="0" err="1" smtClean="0"/>
              <a:t>fibroma</a:t>
            </a:r>
            <a:r>
              <a:rPr lang="hu-HU" dirty="0" smtClean="0"/>
              <a:t>, fájdalmatlan)</a:t>
            </a:r>
          </a:p>
          <a:p>
            <a:pPr>
              <a:buFontTx/>
              <a:buChar char="-"/>
            </a:pPr>
            <a:r>
              <a:rPr lang="hu-HU" dirty="0" smtClean="0"/>
              <a:t>Rosszindulatú daganatok (fájdalmatlan, krónikus)</a:t>
            </a:r>
          </a:p>
          <a:p>
            <a:pPr>
              <a:buFontTx/>
              <a:buChar char="-"/>
            </a:pPr>
            <a:r>
              <a:rPr lang="hu-HU" dirty="0" smtClean="0"/>
              <a:t>Hólyagos elváltozások (akut vagy krónikus, jellemzően fájdalmas)</a:t>
            </a:r>
          </a:p>
          <a:p>
            <a:pPr>
              <a:buFontTx/>
              <a:buChar char="-"/>
            </a:pPr>
            <a:r>
              <a:rPr lang="hu-HU" dirty="0" smtClean="0"/>
              <a:t>Szisztémás betegségek szájtünetei (pl. leukémia, véralvadási zavarok)</a:t>
            </a:r>
          </a:p>
          <a:p>
            <a:pPr>
              <a:buFontTx/>
              <a:buChar char="-"/>
            </a:pPr>
            <a:r>
              <a:rPr lang="hu-HU" dirty="0" smtClean="0"/>
              <a:t>Dentális eredetű gyulladások nyálkahártya manifesztációi (</a:t>
            </a:r>
            <a:r>
              <a:rPr lang="hu-HU" dirty="0" err="1" smtClean="0"/>
              <a:t>pl</a:t>
            </a:r>
            <a:r>
              <a:rPr lang="hu-HU" dirty="0" smtClean="0"/>
              <a:t>: </a:t>
            </a:r>
            <a:r>
              <a:rPr lang="hu-HU" dirty="0" err="1" smtClean="0"/>
              <a:t>fistula</a:t>
            </a:r>
            <a:r>
              <a:rPr lang="hu-HU" dirty="0" smtClean="0"/>
              <a:t>, tályog, ANUG)</a:t>
            </a:r>
          </a:p>
          <a:p>
            <a:pPr>
              <a:buFontTx/>
              <a:buChar char="-"/>
            </a:pPr>
            <a:r>
              <a:rPr lang="hu-HU" b="1" dirty="0" smtClean="0"/>
              <a:t>FERTŐZÉSEK!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9173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Orális Infekció?- Általános anamnézis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Kor</a:t>
            </a:r>
          </a:p>
          <a:p>
            <a:pPr lvl="1"/>
            <a:r>
              <a:rPr lang="hu-HU" dirty="0" smtClean="0"/>
              <a:t>Gyermekkori betegségek (Pl. </a:t>
            </a:r>
            <a:r>
              <a:rPr lang="hu-HU" dirty="0" err="1" smtClean="0"/>
              <a:t>coxsackie</a:t>
            </a:r>
            <a:r>
              <a:rPr lang="hu-HU" dirty="0" smtClean="0"/>
              <a:t>, skarlát)</a:t>
            </a:r>
          </a:p>
          <a:p>
            <a:pPr lvl="1"/>
            <a:r>
              <a:rPr lang="hu-HU" dirty="0" smtClean="0"/>
              <a:t>Fiatal felnőttek (Pl. </a:t>
            </a:r>
            <a:r>
              <a:rPr lang="hu-HU" dirty="0" err="1" smtClean="0"/>
              <a:t>Mononucleosis</a:t>
            </a:r>
            <a:r>
              <a:rPr lang="hu-HU" dirty="0" smtClean="0"/>
              <a:t>, </a:t>
            </a:r>
            <a:r>
              <a:rPr lang="hu-HU" dirty="0" err="1" smtClean="0"/>
              <a:t>Herpes</a:t>
            </a:r>
            <a:r>
              <a:rPr lang="hu-HU" dirty="0" smtClean="0"/>
              <a:t>, HPV)</a:t>
            </a:r>
          </a:p>
          <a:p>
            <a:pPr lvl="1"/>
            <a:r>
              <a:rPr lang="hu-HU" dirty="0" smtClean="0"/>
              <a:t>Időskor (Pl. Candida)</a:t>
            </a:r>
          </a:p>
          <a:p>
            <a:r>
              <a:rPr lang="hu-HU" dirty="0" smtClean="0"/>
              <a:t>Immunhiányos állapotok (opportunista fertőzések!)</a:t>
            </a:r>
          </a:p>
          <a:p>
            <a:r>
              <a:rPr lang="hu-HU" dirty="0" smtClean="0"/>
              <a:t>Diabetes</a:t>
            </a:r>
          </a:p>
          <a:p>
            <a:r>
              <a:rPr lang="hu-HU" dirty="0" err="1" smtClean="0"/>
              <a:t>Asthma</a:t>
            </a:r>
            <a:r>
              <a:rPr lang="hu-HU" dirty="0" smtClean="0"/>
              <a:t> (</a:t>
            </a:r>
            <a:r>
              <a:rPr lang="hu-HU" dirty="0" err="1" smtClean="0"/>
              <a:t>steroid</a:t>
            </a:r>
            <a:r>
              <a:rPr lang="hu-HU" dirty="0" smtClean="0"/>
              <a:t> spray</a:t>
            </a:r>
            <a:r>
              <a:rPr lang="hu-HU" dirty="0" smtClean="0">
                <a:sym typeface="Wingdings" pitchFamily="2" charset="2"/>
              </a:rPr>
              <a:t> Candida</a:t>
            </a:r>
            <a:r>
              <a:rPr lang="hu-HU" dirty="0" smtClean="0"/>
              <a:t>)</a:t>
            </a:r>
          </a:p>
          <a:p>
            <a:r>
              <a:rPr lang="hu-HU" dirty="0" smtClean="0"/>
              <a:t>Antibiotikus kezelés a közelmúltban (Candida)</a:t>
            </a:r>
          </a:p>
          <a:p>
            <a:r>
              <a:rPr lang="hu-HU" dirty="0" smtClean="0"/>
              <a:t>Lezajlott felső légúti fertőzés (</a:t>
            </a:r>
            <a:r>
              <a:rPr lang="hu-HU" dirty="0" err="1" smtClean="0"/>
              <a:t>Strepto-</a:t>
            </a:r>
            <a:r>
              <a:rPr lang="hu-HU" dirty="0" smtClean="0"/>
              <a:t>, </a:t>
            </a:r>
            <a:r>
              <a:rPr lang="hu-HU" dirty="0" err="1" smtClean="0"/>
              <a:t>Staphylococcus</a:t>
            </a:r>
            <a:r>
              <a:rPr lang="hu-HU" dirty="0" smtClean="0"/>
              <a:t>)</a:t>
            </a:r>
          </a:p>
          <a:p>
            <a:r>
              <a:rPr lang="hu-HU" dirty="0" smtClean="0"/>
              <a:t>Fokozott stressz (haláleset, vizsgaidőszak</a:t>
            </a:r>
            <a:r>
              <a:rPr lang="hu-HU" dirty="0" smtClean="0">
                <a:sym typeface="Wingdings" pitchFamily="2" charset="2"/>
              </a:rPr>
              <a:t> pl. </a:t>
            </a:r>
            <a:r>
              <a:rPr lang="hu-HU" dirty="0" err="1" smtClean="0">
                <a:sym typeface="Wingdings" pitchFamily="2" charset="2"/>
              </a:rPr>
              <a:t>Herpes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591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Orális Infekció?- Fogászati anamnézis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Rossz szájhigiénia (felborult </a:t>
            </a:r>
            <a:r>
              <a:rPr lang="hu-HU" dirty="0" err="1" smtClean="0"/>
              <a:t>mikroflóra</a:t>
            </a:r>
            <a:r>
              <a:rPr lang="hu-HU" dirty="0" smtClean="0"/>
              <a:t>, fertőzésekre fogékonyabb)</a:t>
            </a:r>
          </a:p>
          <a:p>
            <a:r>
              <a:rPr lang="hu-HU" dirty="0" smtClean="0"/>
              <a:t>Nem megfelelően illeszkedő fogpótlás, mechanikai irritáció (fogsor </a:t>
            </a:r>
            <a:r>
              <a:rPr lang="hu-HU" dirty="0" err="1" smtClean="0"/>
              <a:t>stomatitis</a:t>
            </a:r>
            <a:r>
              <a:rPr lang="hu-HU" dirty="0" smtClean="0"/>
              <a:t>, bakteriális felülfertőződés)</a:t>
            </a:r>
          </a:p>
          <a:p>
            <a:r>
              <a:rPr lang="hu-HU" dirty="0" smtClean="0"/>
              <a:t>Elhalt fog? (Megtekintés, kopogtatás, szenzitivitás, </a:t>
            </a:r>
            <a:r>
              <a:rPr lang="hu-HU" dirty="0" err="1" smtClean="0"/>
              <a:t>periapicalis</a:t>
            </a:r>
            <a:r>
              <a:rPr lang="hu-HU" dirty="0" smtClean="0"/>
              <a:t> terület megtapintása, </a:t>
            </a:r>
            <a:r>
              <a:rPr lang="hu-HU" dirty="0" err="1" smtClean="0"/>
              <a:t>Rtg</a:t>
            </a:r>
            <a:r>
              <a:rPr lang="hu-HU" dirty="0" smtClean="0"/>
              <a:t>) SUBLINGUALIS ABSCESSUS!</a:t>
            </a:r>
          </a:p>
          <a:p>
            <a:r>
              <a:rPr lang="hu-HU" dirty="0" smtClean="0"/>
              <a:t>Fogászati beavatkozás a közelmúltban (</a:t>
            </a:r>
            <a:r>
              <a:rPr lang="hu-HU" dirty="0" err="1" smtClean="0"/>
              <a:t>mikrotraumák</a:t>
            </a:r>
            <a:r>
              <a:rPr lang="hu-HU" dirty="0" smtClean="0"/>
              <a:t> felülfertőződése, </a:t>
            </a:r>
            <a:r>
              <a:rPr lang="hu-HU" dirty="0" err="1" smtClean="0"/>
              <a:t>herpes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Szájsebészeti beavatkozás a közelmúltban (</a:t>
            </a:r>
            <a:r>
              <a:rPr lang="hu-HU" dirty="0" err="1" smtClean="0"/>
              <a:t>Herpes</a:t>
            </a:r>
            <a:r>
              <a:rPr lang="hu-HU" dirty="0" smtClean="0"/>
              <a:t>, Ab Th</a:t>
            </a:r>
            <a:r>
              <a:rPr lang="hu-HU" dirty="0" smtClean="0">
                <a:sym typeface="Wingdings" pitchFamily="2" charset="2"/>
              </a:rPr>
              <a:t> Candida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Orális Infekció?- Panaszok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MIÓTA?</a:t>
            </a:r>
          </a:p>
          <a:p>
            <a:pPr lvl="1"/>
            <a:r>
              <a:rPr lang="hu-HU" b="1" dirty="0" smtClean="0"/>
              <a:t>Bakteriális fertőzés</a:t>
            </a:r>
            <a:r>
              <a:rPr lang="hu-HU" dirty="0" smtClean="0"/>
              <a:t>: Fogászati kezelés után, rossz szájhigiénia esetén, felső légúti fertőzés után. Jellemzően akut panaszok</a:t>
            </a:r>
          </a:p>
          <a:p>
            <a:pPr lvl="1"/>
            <a:r>
              <a:rPr lang="hu-HU" b="1" dirty="0" err="1" smtClean="0"/>
              <a:t>Virális</a:t>
            </a:r>
            <a:r>
              <a:rPr lang="hu-HU" b="1" dirty="0" smtClean="0"/>
              <a:t> fertőzés</a:t>
            </a:r>
            <a:r>
              <a:rPr lang="hu-HU" dirty="0" smtClean="0"/>
              <a:t>: Gyakran láz, erős fájdalom, </a:t>
            </a:r>
            <a:r>
              <a:rPr lang="hu-HU" dirty="0" err="1" smtClean="0"/>
              <a:t>foetor</a:t>
            </a:r>
            <a:r>
              <a:rPr lang="hu-HU" dirty="0" smtClean="0"/>
              <a:t>, nyirokcsomó duzzanat. AKUT, de pl. HPV: akár évekig, évtizedekig </a:t>
            </a:r>
            <a:r>
              <a:rPr lang="hu-HU" dirty="0" err="1" smtClean="0"/>
              <a:t>perzisztál</a:t>
            </a:r>
            <a:endParaRPr lang="hu-HU" dirty="0" smtClean="0"/>
          </a:p>
          <a:p>
            <a:pPr lvl="1"/>
            <a:r>
              <a:rPr lang="hu-HU" b="1" dirty="0" smtClean="0"/>
              <a:t>Gomba</a:t>
            </a:r>
            <a:r>
              <a:rPr lang="hu-HU" dirty="0" smtClean="0"/>
              <a:t>:  </a:t>
            </a:r>
            <a:r>
              <a:rPr lang="hu-HU" dirty="0" err="1" smtClean="0"/>
              <a:t>Antibiotikis</a:t>
            </a:r>
            <a:r>
              <a:rPr lang="hu-HU" dirty="0" smtClean="0"/>
              <a:t> kezelést követően, </a:t>
            </a:r>
            <a:r>
              <a:rPr lang="hu-HU" dirty="0" err="1" smtClean="0"/>
              <a:t>steroidos</a:t>
            </a:r>
            <a:r>
              <a:rPr lang="hu-HU" dirty="0" smtClean="0"/>
              <a:t> inhalátorok esetén lehet AKUT, gyakran panaszmentes, vagy enyhe </a:t>
            </a:r>
            <a:r>
              <a:rPr lang="hu-HU" dirty="0" err="1" smtClean="0"/>
              <a:t>diszkomfort</a:t>
            </a:r>
            <a:r>
              <a:rPr lang="hu-HU" dirty="0" smtClean="0"/>
              <a:t>, inkább krónikus forma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Orális Infekció?- Panaszok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dirty="0" smtClean="0"/>
              <a:t>Fájdalom</a:t>
            </a:r>
          </a:p>
          <a:p>
            <a:pPr lvl="1"/>
            <a:r>
              <a:rPr lang="hu-HU" dirty="0" smtClean="0"/>
              <a:t>Van/nincs: gyakran komoly fájdalmak, étkezés szájhigiénia akadályozott (pl. bakteriális fekély, </a:t>
            </a:r>
            <a:r>
              <a:rPr lang="hu-HU" dirty="0" err="1" smtClean="0"/>
              <a:t>Herpes</a:t>
            </a:r>
            <a:r>
              <a:rPr lang="hu-HU" dirty="0" smtClean="0"/>
              <a:t>, </a:t>
            </a:r>
            <a:r>
              <a:rPr lang="hu-HU" dirty="0" err="1" smtClean="0"/>
              <a:t>kéz-láb-száj</a:t>
            </a:r>
            <a:r>
              <a:rPr lang="hu-HU" dirty="0" smtClean="0"/>
              <a:t> fáj, </a:t>
            </a:r>
            <a:r>
              <a:rPr lang="hu-HU" dirty="0" err="1" smtClean="0"/>
              <a:t>Chr</a:t>
            </a:r>
            <a:r>
              <a:rPr lang="hu-HU" dirty="0" smtClean="0"/>
              <a:t> </a:t>
            </a:r>
            <a:r>
              <a:rPr lang="hu-HU" dirty="0" err="1" smtClean="0"/>
              <a:t>atrophiás</a:t>
            </a:r>
            <a:r>
              <a:rPr lang="hu-HU" dirty="0" smtClean="0"/>
              <a:t> </a:t>
            </a:r>
            <a:r>
              <a:rPr lang="hu-HU" dirty="0" err="1" smtClean="0"/>
              <a:t>candida</a:t>
            </a:r>
            <a:r>
              <a:rPr lang="hu-HU" dirty="0" smtClean="0"/>
              <a:t>, </a:t>
            </a:r>
            <a:r>
              <a:rPr lang="hu-HU" dirty="0" err="1" smtClean="0"/>
              <a:t>papilloma</a:t>
            </a:r>
            <a:r>
              <a:rPr lang="hu-HU" dirty="0" smtClean="0"/>
              <a:t>: nem fáj)</a:t>
            </a:r>
          </a:p>
          <a:p>
            <a:pPr lvl="1"/>
            <a:r>
              <a:rPr lang="hu-HU" dirty="0" smtClean="0"/>
              <a:t>Mióta? Akut (inkább bakteriális, </a:t>
            </a:r>
            <a:r>
              <a:rPr lang="hu-HU" dirty="0" err="1" smtClean="0"/>
              <a:t>virális</a:t>
            </a:r>
            <a:r>
              <a:rPr lang="hu-HU" dirty="0" smtClean="0"/>
              <a:t>, ha Candida+álhártyás felnőttnél: KÓRHÁZ)/krónikus (jellemzően kis mértékű fájdalom, </a:t>
            </a:r>
            <a:r>
              <a:rPr lang="hu-HU" dirty="0" err="1" smtClean="0"/>
              <a:t>diszkomfort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1-10-es skálán?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u-HU" dirty="0" smtClean="0"/>
              <a:t>Orális Infekció?- Panaszok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Általános állapot</a:t>
            </a:r>
          </a:p>
          <a:p>
            <a:pPr>
              <a:buNone/>
            </a:pPr>
            <a:r>
              <a:rPr lang="hu-HU" dirty="0" smtClean="0"/>
              <a:t>- Szájüregi fertőzéseknél általában jellemző a rossz közérzet, kimerültség, néha nehezebb KOMMUNIKÁCIÓ!</a:t>
            </a:r>
          </a:p>
          <a:p>
            <a:pPr>
              <a:buFontTx/>
              <a:buChar char="-"/>
            </a:pPr>
            <a:r>
              <a:rPr lang="hu-HU" dirty="0" smtClean="0"/>
              <a:t>Láz: </a:t>
            </a:r>
            <a:r>
              <a:rPr lang="hu-HU" dirty="0" err="1" smtClean="0"/>
              <a:t>virális</a:t>
            </a:r>
            <a:r>
              <a:rPr lang="hu-HU" dirty="0" smtClean="0"/>
              <a:t> fertőzéseknél gyakori, akut, magas láz. Bakteriális fertőzés esetén előfordulhat szepszis: szeptikus lázmenet!! ÉLETVESZÉLY</a:t>
            </a:r>
          </a:p>
          <a:p>
            <a:pPr>
              <a:buFontTx/>
              <a:buChar char="-"/>
            </a:pPr>
            <a:r>
              <a:rPr lang="hu-HU" dirty="0" smtClean="0"/>
              <a:t>Háttérbetegségre is kell gondolni! </a:t>
            </a:r>
            <a:r>
              <a:rPr lang="hu-HU" dirty="0" err="1" smtClean="0"/>
              <a:t>Pl</a:t>
            </a:r>
            <a:r>
              <a:rPr lang="hu-HU" dirty="0" smtClean="0"/>
              <a:t>: Álhártyás Candida fertőzés felnőtteknél: szinte MINDIG életveszélyes általános betegség tünete! </a:t>
            </a:r>
          </a:p>
          <a:p>
            <a:pPr>
              <a:buFontTx/>
              <a:buChar char="-"/>
            </a:pPr>
            <a:r>
              <a:rPr lang="hu-HU" dirty="0" smtClean="0"/>
              <a:t>HIV ?</a:t>
            </a:r>
          </a:p>
          <a:p>
            <a:pPr>
              <a:buFontTx/>
              <a:buChar char="-"/>
            </a:pPr>
            <a:r>
              <a:rPr lang="hu-HU" dirty="0" smtClean="0"/>
              <a:t>Leukémia 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Orális Infekció?- </a:t>
            </a:r>
            <a:r>
              <a:rPr lang="hu-HU" dirty="0" err="1" smtClean="0"/>
              <a:t>Extraoralis</a:t>
            </a:r>
            <a:r>
              <a:rPr lang="hu-HU" dirty="0" smtClean="0"/>
              <a:t> 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19" y="1700808"/>
            <a:ext cx="9144000" cy="5257800"/>
          </a:xfrm>
        </p:spPr>
        <p:txBody>
          <a:bodyPr/>
          <a:lstStyle/>
          <a:p>
            <a:r>
              <a:rPr lang="hu-HU" dirty="0" smtClean="0"/>
              <a:t>Megtekintés- általános állapot?</a:t>
            </a:r>
          </a:p>
          <a:p>
            <a:r>
              <a:rPr lang="hu-HU" dirty="0" smtClean="0"/>
              <a:t>Duzzanat (pl. ajak </a:t>
            </a:r>
            <a:r>
              <a:rPr lang="hu-HU" dirty="0" err="1" smtClean="0"/>
              <a:t>oedema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Cheilitis</a:t>
            </a:r>
            <a:r>
              <a:rPr lang="hu-HU" dirty="0" smtClean="0"/>
              <a:t> </a:t>
            </a:r>
            <a:r>
              <a:rPr lang="hu-HU" dirty="0" err="1" smtClean="0"/>
              <a:t>angularis</a:t>
            </a:r>
            <a:r>
              <a:rPr lang="hu-HU" dirty="0" smtClean="0"/>
              <a:t> </a:t>
            </a:r>
          </a:p>
          <a:p>
            <a:r>
              <a:rPr lang="hu-HU" b="1" u="sng" dirty="0" smtClean="0"/>
              <a:t>Nyirokcsomók vizsgálata (Infekció vs. Tumor)!!!</a:t>
            </a:r>
          </a:p>
          <a:p>
            <a:pPr lvl="1"/>
            <a:r>
              <a:rPr lang="hu-HU" dirty="0" smtClean="0"/>
              <a:t> MOBILIS</a:t>
            </a:r>
          </a:p>
          <a:p>
            <a:pPr lvl="1"/>
            <a:r>
              <a:rPr lang="hu-HU" dirty="0" smtClean="0"/>
              <a:t>FÁJDALMAS</a:t>
            </a:r>
          </a:p>
          <a:p>
            <a:pPr lvl="1"/>
            <a:r>
              <a:rPr lang="hu-HU" dirty="0" smtClean="0"/>
              <a:t>AKUT</a:t>
            </a:r>
          </a:p>
          <a:p>
            <a:pPr lvl="1"/>
            <a:r>
              <a:rPr lang="hu-HU" dirty="0" smtClean="0"/>
              <a:t>MELEG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Infektológia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Fertőző betegségek:</a:t>
            </a: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Kóroktanával</a:t>
            </a:r>
          </a:p>
          <a:p>
            <a:pPr>
              <a:buFontTx/>
              <a:buChar char="-"/>
            </a:pPr>
            <a:r>
              <a:rPr lang="hu-HU" dirty="0" smtClean="0"/>
              <a:t>Tünettanával</a:t>
            </a:r>
          </a:p>
          <a:p>
            <a:pPr>
              <a:buFontTx/>
              <a:buChar char="-"/>
            </a:pPr>
            <a:r>
              <a:rPr lang="hu-HU" dirty="0" smtClean="0"/>
              <a:t>Diagnosztikájával</a:t>
            </a:r>
          </a:p>
          <a:p>
            <a:pPr>
              <a:buFontTx/>
              <a:buChar char="-"/>
            </a:pPr>
            <a:r>
              <a:rPr lang="hu-HU" dirty="0" smtClean="0"/>
              <a:t>Megelőzésével</a:t>
            </a:r>
          </a:p>
          <a:p>
            <a:pPr>
              <a:buFontTx/>
              <a:buChar char="-"/>
            </a:pPr>
            <a:r>
              <a:rPr lang="hu-HU" dirty="0" smtClean="0"/>
              <a:t>Kezelésével</a:t>
            </a:r>
          </a:p>
          <a:p>
            <a:pPr marL="0" indent="0">
              <a:buNone/>
            </a:pPr>
            <a:r>
              <a:rPr lang="hu-HU" dirty="0" smtClean="0"/>
              <a:t>foglalkozó tudományág</a:t>
            </a:r>
          </a:p>
        </p:txBody>
      </p:sp>
    </p:spTree>
    <p:extLst>
      <p:ext uri="{BB962C8B-B14F-4D97-AF65-F5344CB8AC3E}">
        <p14:creationId xmlns:p14="http://schemas.microsoft.com/office/powerpoint/2010/main" val="311305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Orális infekció- </a:t>
            </a:r>
            <a:r>
              <a:rPr lang="hu-HU" dirty="0" err="1" smtClean="0"/>
              <a:t>Intraorális</a:t>
            </a:r>
            <a:r>
              <a:rPr lang="hu-HU" dirty="0" smtClean="0"/>
              <a:t> 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Szájhigiénia</a:t>
            </a:r>
          </a:p>
          <a:p>
            <a:r>
              <a:rPr lang="hu-HU" dirty="0" smtClean="0"/>
              <a:t>Fekélyek (gyakran bakteriális)</a:t>
            </a:r>
          </a:p>
          <a:p>
            <a:r>
              <a:rPr lang="hu-HU" dirty="0" smtClean="0"/>
              <a:t>Apró hólyagok (pl. </a:t>
            </a:r>
            <a:r>
              <a:rPr lang="hu-HU" dirty="0" err="1" smtClean="0"/>
              <a:t>Herpes</a:t>
            </a:r>
            <a:r>
              <a:rPr lang="hu-HU" dirty="0" smtClean="0"/>
              <a:t>)</a:t>
            </a:r>
          </a:p>
          <a:p>
            <a:r>
              <a:rPr lang="hu-HU" dirty="0" smtClean="0"/>
              <a:t>Letörölhető? (</a:t>
            </a:r>
            <a:r>
              <a:rPr lang="hu-HU" dirty="0" err="1" smtClean="0"/>
              <a:t>Leukoplakia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Candida)</a:t>
            </a:r>
          </a:p>
          <a:p>
            <a:r>
              <a:rPr lang="hu-HU" dirty="0" smtClean="0"/>
              <a:t>Szimmetrikus? (Pl. </a:t>
            </a:r>
            <a:r>
              <a:rPr lang="hu-HU" dirty="0" err="1" smtClean="0"/>
              <a:t>Herpes</a:t>
            </a:r>
            <a:r>
              <a:rPr lang="hu-HU" dirty="0" smtClean="0"/>
              <a:t> </a:t>
            </a:r>
            <a:r>
              <a:rPr lang="hu-HU" dirty="0" err="1" smtClean="0"/>
              <a:t>simplex</a:t>
            </a:r>
            <a:r>
              <a:rPr lang="hu-HU" dirty="0" smtClean="0"/>
              <a:t> MKO, </a:t>
            </a:r>
            <a:r>
              <a:rPr lang="hu-HU" dirty="0" err="1" smtClean="0"/>
              <a:t>Zoster</a:t>
            </a:r>
            <a:r>
              <a:rPr lang="hu-HU" dirty="0" smtClean="0"/>
              <a:t>: egyoldali!)</a:t>
            </a:r>
          </a:p>
          <a:p>
            <a:r>
              <a:rPr lang="hu-HU" dirty="0" smtClean="0"/>
              <a:t>Lokalizált/diffúz?</a:t>
            </a:r>
          </a:p>
          <a:p>
            <a:r>
              <a:rPr lang="hu-HU" dirty="0" err="1" smtClean="0"/>
              <a:t>Atrophia</a:t>
            </a:r>
            <a:r>
              <a:rPr lang="hu-HU" dirty="0" smtClean="0"/>
              <a:t>: </a:t>
            </a:r>
            <a:r>
              <a:rPr lang="hu-HU" dirty="0" err="1" smtClean="0"/>
              <a:t>candida</a:t>
            </a:r>
            <a:r>
              <a:rPr lang="hu-HU" dirty="0" smtClean="0"/>
              <a:t> fertőzés felnőtteknél jellemzően ilyen</a:t>
            </a:r>
          </a:p>
          <a:p>
            <a:r>
              <a:rPr lang="hu-HU" dirty="0" smtClean="0"/>
              <a:t>Álhártyás: HÁTTÉRBETEGSÉG!</a:t>
            </a:r>
          </a:p>
          <a:p>
            <a:r>
              <a:rPr lang="hu-HU" dirty="0" err="1" smtClean="0"/>
              <a:t>Exudatum</a:t>
            </a:r>
            <a:r>
              <a:rPr lang="hu-HU" dirty="0" smtClean="0"/>
              <a:t>? </a:t>
            </a:r>
          </a:p>
          <a:p>
            <a:r>
              <a:rPr lang="hu-HU" dirty="0" err="1" smtClean="0"/>
              <a:t>Sublingualis</a:t>
            </a:r>
            <a:r>
              <a:rPr lang="hu-HU" dirty="0" smtClean="0"/>
              <a:t> duzzanat, nyelési nehézség: SUBLING TÁLYOG?!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Munkadiagnózis?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Anamnézis</a:t>
            </a:r>
          </a:p>
          <a:p>
            <a:r>
              <a:rPr lang="hu-HU" dirty="0" smtClean="0"/>
              <a:t>Szájvizsgálat</a:t>
            </a:r>
          </a:p>
          <a:p>
            <a:r>
              <a:rPr lang="hu-HU" dirty="0" smtClean="0"/>
              <a:t>Kezelés eredményessége</a:t>
            </a:r>
          </a:p>
          <a:p>
            <a:pPr marL="0" indent="0">
              <a:buNone/>
            </a:pPr>
            <a:r>
              <a:rPr lang="hu-HU" dirty="0" smtClean="0"/>
              <a:t>Ha nincs előrelépés? Kiegészítő vizsgálat!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898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Definitív Diagnózis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30120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Munkadiagnózis során végzett kezelés eredményessége! Ha nincs javulás:</a:t>
            </a:r>
          </a:p>
          <a:p>
            <a:r>
              <a:rPr lang="hu-HU" dirty="0" smtClean="0"/>
              <a:t>Tenyésztés</a:t>
            </a:r>
          </a:p>
          <a:p>
            <a:r>
              <a:rPr lang="hu-HU" dirty="0" smtClean="0"/>
              <a:t>PCR</a:t>
            </a:r>
          </a:p>
          <a:p>
            <a:r>
              <a:rPr lang="hu-HU" dirty="0" smtClean="0"/>
              <a:t>Szerológia</a:t>
            </a:r>
          </a:p>
          <a:p>
            <a:r>
              <a:rPr lang="hu-HU" dirty="0" smtClean="0"/>
              <a:t>Vérkép, vérkémia:</a:t>
            </a:r>
          </a:p>
          <a:p>
            <a:pPr lvl="1"/>
            <a:r>
              <a:rPr lang="hu-HU" dirty="0" smtClean="0"/>
              <a:t>Vércukorszint</a:t>
            </a:r>
          </a:p>
          <a:p>
            <a:pPr lvl="1"/>
            <a:r>
              <a:rPr lang="hu-HU" dirty="0" smtClean="0"/>
              <a:t>Gyulladásos paraméterek</a:t>
            </a:r>
          </a:p>
          <a:p>
            <a:pPr lvl="1"/>
            <a:r>
              <a:rPr lang="hu-HU" dirty="0" smtClean="0"/>
              <a:t>Vérkép</a:t>
            </a:r>
          </a:p>
          <a:p>
            <a:pPr lvl="1">
              <a:buNone/>
            </a:pPr>
            <a:r>
              <a:rPr lang="hu-HU" dirty="0" smtClean="0"/>
              <a:t>(</a:t>
            </a:r>
            <a:r>
              <a:rPr lang="hu-HU" sz="2200" i="1" dirty="0" err="1" smtClean="0"/>
              <a:t>Mensch</a:t>
            </a:r>
            <a:r>
              <a:rPr lang="hu-HU" sz="2200" i="1" dirty="0" smtClean="0"/>
              <a:t> K, Szarka K, </a:t>
            </a:r>
            <a:r>
              <a:rPr lang="hu-HU" sz="2200" i="1" dirty="0" err="1" smtClean="0"/>
              <a:t>Mensch</a:t>
            </a:r>
            <a:r>
              <a:rPr lang="hu-HU" sz="2200" i="1" dirty="0" smtClean="0"/>
              <a:t> H, Dobai A, Magyar Z, </a:t>
            </a:r>
            <a:r>
              <a:rPr lang="hu-HU" sz="2200" i="1" dirty="0" err="1" smtClean="0"/>
              <a:t>Pacurar</a:t>
            </a:r>
            <a:r>
              <a:rPr lang="hu-HU" sz="2200" i="1" dirty="0" smtClean="0"/>
              <a:t> M, </a:t>
            </a:r>
            <a:r>
              <a:rPr lang="hu-HU" sz="2200" i="1" dirty="0" err="1" smtClean="0"/>
              <a:t>Vartolomei</a:t>
            </a:r>
            <a:r>
              <a:rPr lang="hu-HU" sz="2200" i="1" dirty="0" smtClean="0"/>
              <a:t> AC, </a:t>
            </a:r>
            <a:r>
              <a:rPr lang="hu-HU" sz="2200" i="1" dirty="0" err="1" smtClean="0"/>
              <a:t>Manuc</a:t>
            </a:r>
            <a:r>
              <a:rPr lang="hu-HU" sz="2200" i="1" dirty="0" smtClean="0"/>
              <a:t> D, </a:t>
            </a:r>
            <a:r>
              <a:rPr lang="hu-HU" sz="2200" i="1" dirty="0" err="1" smtClean="0"/>
              <a:t>Dobo-Nagy</a:t>
            </a:r>
            <a:r>
              <a:rPr lang="hu-HU" sz="2200" i="1" dirty="0" smtClean="0"/>
              <a:t> C: </a:t>
            </a:r>
            <a:r>
              <a:rPr lang="hu-HU" sz="2200" b="1" i="1" dirty="0" smtClean="0"/>
              <a:t>PCR </a:t>
            </a:r>
            <a:r>
              <a:rPr lang="hu-HU" sz="2200" b="1" i="1" dirty="0" err="1" smtClean="0"/>
              <a:t>Technique</a:t>
            </a:r>
            <a:r>
              <a:rPr lang="hu-HU" sz="2200" b="1" i="1" dirty="0" smtClean="0"/>
              <a:t> </a:t>
            </a:r>
            <a:r>
              <a:rPr lang="hu-HU" sz="2200" b="1" i="1" dirty="0" err="1" smtClean="0"/>
              <a:t>Assisting</a:t>
            </a:r>
            <a:r>
              <a:rPr lang="hu-HU" sz="2200" b="1" i="1" dirty="0" smtClean="0"/>
              <a:t> </a:t>
            </a:r>
            <a:r>
              <a:rPr lang="hu-HU" sz="2200" b="1" i="1" dirty="0" err="1" smtClean="0"/>
              <a:t>the</a:t>
            </a:r>
            <a:r>
              <a:rPr lang="hu-HU" sz="2200" b="1" i="1" dirty="0" smtClean="0"/>
              <a:t> </a:t>
            </a:r>
            <a:r>
              <a:rPr lang="hu-HU" sz="2200" b="1" i="1" dirty="0" err="1" smtClean="0"/>
              <a:t>Early</a:t>
            </a:r>
            <a:r>
              <a:rPr lang="hu-HU" sz="2200" b="1" i="1" dirty="0" smtClean="0"/>
              <a:t> </a:t>
            </a:r>
            <a:r>
              <a:rPr lang="hu-HU" sz="2200" b="1" i="1" dirty="0" err="1" smtClean="0"/>
              <a:t>Diagnosis</a:t>
            </a:r>
            <a:r>
              <a:rPr lang="hu-HU" sz="2200" b="1" i="1" dirty="0" smtClean="0"/>
              <a:t> of Human </a:t>
            </a:r>
            <a:r>
              <a:rPr lang="hu-HU" sz="2200" b="1" i="1" dirty="0" err="1" smtClean="0"/>
              <a:t>Papillomavirus</a:t>
            </a:r>
            <a:r>
              <a:rPr lang="hu-HU" sz="2200" i="1" dirty="0" smtClean="0"/>
              <a:t>, REVISTA DE CHIMIE 69: (10) pp. 2781-2787.)</a:t>
            </a:r>
            <a:endParaRPr lang="hu-HU" i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Vírusok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DNS/RNS + fehérje</a:t>
            </a:r>
          </a:p>
          <a:p>
            <a:r>
              <a:rPr lang="hu-HU" dirty="0" smtClean="0"/>
              <a:t>20-300 nm</a:t>
            </a:r>
            <a:endParaRPr lang="en-US" dirty="0" smtClean="0"/>
          </a:p>
          <a:p>
            <a:r>
              <a:rPr lang="hu-HU" dirty="0" smtClean="0"/>
              <a:t>Vírusgenom </a:t>
            </a:r>
            <a:r>
              <a:rPr lang="hu-HU" dirty="0" err="1" smtClean="0"/>
              <a:t>replikáció</a:t>
            </a:r>
            <a:r>
              <a:rPr lang="hu-HU" dirty="0" smtClean="0"/>
              <a:t>, </a:t>
            </a:r>
            <a:r>
              <a:rPr lang="hu-HU" dirty="0" err="1" smtClean="0"/>
              <a:t>proliferáció</a:t>
            </a:r>
            <a:r>
              <a:rPr lang="hu-HU" dirty="0" smtClean="0"/>
              <a:t>: gazdasejt átprogramozása révén</a:t>
            </a:r>
          </a:p>
          <a:p>
            <a:r>
              <a:rPr lang="hu-HU" dirty="0" err="1" smtClean="0"/>
              <a:t>Virion</a:t>
            </a:r>
            <a:r>
              <a:rPr lang="hu-HU" dirty="0" smtClean="0"/>
              <a:t>: </a:t>
            </a:r>
            <a:r>
              <a:rPr lang="hu-HU" dirty="0" err="1" smtClean="0"/>
              <a:t>örökítőanyag</a:t>
            </a:r>
            <a:r>
              <a:rPr lang="hu-HU" dirty="0" smtClean="0"/>
              <a:t>+ fehérjeburok (</a:t>
            </a:r>
            <a:r>
              <a:rPr lang="hu-HU" dirty="0" err="1" smtClean="0"/>
              <a:t>kapszid</a:t>
            </a:r>
            <a:r>
              <a:rPr lang="hu-HU" dirty="0" smtClean="0"/>
              <a:t>), esetenként </a:t>
            </a:r>
            <a:r>
              <a:rPr lang="hu-HU" dirty="0" err="1" smtClean="0"/>
              <a:t>lipoprotein</a:t>
            </a:r>
            <a:r>
              <a:rPr lang="hu-HU" dirty="0" smtClean="0"/>
              <a:t> burok (</a:t>
            </a:r>
            <a:r>
              <a:rPr lang="hu-HU" dirty="0" err="1" smtClean="0"/>
              <a:t>peplon</a:t>
            </a:r>
            <a:r>
              <a:rPr lang="hu-HU" dirty="0" smtClean="0"/>
              <a:t>)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4908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hu-HU" dirty="0" smtClean="0"/>
              <a:t>Orális </a:t>
            </a:r>
            <a:r>
              <a:rPr lang="hu-HU" dirty="0" err="1" smtClean="0"/>
              <a:t>virális</a:t>
            </a:r>
            <a:r>
              <a:rPr lang="hu-HU" dirty="0" smtClean="0"/>
              <a:t> fertőzések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u-HU" dirty="0" err="1" smtClean="0"/>
              <a:t>Virális</a:t>
            </a:r>
            <a:r>
              <a:rPr lang="hu-HU" dirty="0" smtClean="0"/>
              <a:t> fertőzés: gyakori szájtünetek, jellemzően szisztémás betegség </a:t>
            </a:r>
          </a:p>
          <a:p>
            <a:r>
              <a:rPr lang="hu-HU" dirty="0" smtClean="0"/>
              <a:t>Gyakran erős fájdalom, láz, megnagyobbodott nyirokcsomók</a:t>
            </a:r>
          </a:p>
          <a:p>
            <a:r>
              <a:rPr lang="hu-HU" dirty="0" smtClean="0"/>
              <a:t>Gyakori a cseppfertőzés (NYÁL! ), </a:t>
            </a:r>
          </a:p>
          <a:p>
            <a:r>
              <a:rPr lang="hu-HU" dirty="0" smtClean="0"/>
              <a:t>Gyermekek fogékonyabbak</a:t>
            </a:r>
          </a:p>
          <a:p>
            <a:r>
              <a:rPr lang="hu-HU" dirty="0" smtClean="0"/>
              <a:t>Infekciókontroll!</a:t>
            </a:r>
          </a:p>
          <a:p>
            <a:r>
              <a:rPr lang="hu-HU" dirty="0" smtClean="0"/>
              <a:t>Dg: Jellemző klinikai tünetek, szerológia, PCR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6095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Vírusfertőzés lehetséges következményei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Meghatározó az </a:t>
            </a:r>
            <a:r>
              <a:rPr lang="hu-HU" dirty="0" err="1" smtClean="0"/>
              <a:t>immunstatusz</a:t>
            </a:r>
            <a:r>
              <a:rPr lang="hu-HU" dirty="0" smtClean="0"/>
              <a:t>, a vírus típusa, virulenciája</a:t>
            </a:r>
          </a:p>
          <a:p>
            <a:pPr lvl="1"/>
            <a:r>
              <a:rPr lang="hu-HU" dirty="0"/>
              <a:t> </a:t>
            </a:r>
            <a:r>
              <a:rPr lang="hu-HU" dirty="0" smtClean="0"/>
              <a:t>Tünetmentesen lezajló fertőzés</a:t>
            </a:r>
          </a:p>
          <a:p>
            <a:pPr lvl="1"/>
            <a:r>
              <a:rPr lang="hu-HU" dirty="0" smtClean="0"/>
              <a:t>Akut fertőzés, jellemző tünetek megjelenése</a:t>
            </a:r>
          </a:p>
          <a:p>
            <a:pPr lvl="1"/>
            <a:r>
              <a:rPr lang="hu-HU" dirty="0" err="1" smtClean="0"/>
              <a:t>Perzisztáló</a:t>
            </a:r>
            <a:r>
              <a:rPr lang="hu-HU" dirty="0" smtClean="0"/>
              <a:t> fertőzés (</a:t>
            </a:r>
            <a:r>
              <a:rPr lang="hu-HU" dirty="0" err="1" smtClean="0"/>
              <a:t>Herpes</a:t>
            </a:r>
            <a:r>
              <a:rPr lang="hu-HU" dirty="0" smtClean="0"/>
              <a:t>, HPV): </a:t>
            </a:r>
            <a:r>
              <a:rPr lang="hu-HU" dirty="0" err="1" smtClean="0"/>
              <a:t>malignizáció</a:t>
            </a:r>
            <a:r>
              <a:rPr lang="hu-HU" dirty="0" smtClean="0"/>
              <a:t>!</a:t>
            </a:r>
          </a:p>
          <a:p>
            <a:pPr lvl="1"/>
            <a:r>
              <a:rPr lang="hu-HU" dirty="0" smtClean="0"/>
              <a:t>Életveszély- Ebola</a:t>
            </a:r>
          </a:p>
          <a:p>
            <a:pPr lvl="1"/>
            <a:r>
              <a:rPr lang="hu-HU" dirty="0" smtClean="0"/>
              <a:t>Immunrendszer károsítása: HIV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1343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Gyakori szájüregi vírusfertőzések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Enterovírus</a:t>
            </a:r>
            <a:endParaRPr lang="hu-HU" dirty="0" smtClean="0"/>
          </a:p>
          <a:p>
            <a:r>
              <a:rPr lang="hu-HU" dirty="0" err="1" smtClean="0"/>
              <a:t>Herpesvírusok</a:t>
            </a:r>
            <a:endParaRPr lang="hu-HU" dirty="0" smtClean="0"/>
          </a:p>
          <a:p>
            <a:r>
              <a:rPr lang="hu-HU" dirty="0" smtClean="0"/>
              <a:t>Mumpsz</a:t>
            </a:r>
          </a:p>
          <a:p>
            <a:r>
              <a:rPr lang="hu-HU" dirty="0" smtClean="0"/>
              <a:t>Kanyaró</a:t>
            </a:r>
          </a:p>
          <a:p>
            <a:r>
              <a:rPr lang="hu-HU" dirty="0" smtClean="0"/>
              <a:t>HPV</a:t>
            </a:r>
          </a:p>
          <a:p>
            <a:r>
              <a:rPr lang="hu-HU" dirty="0" err="1" smtClean="0"/>
              <a:t>Pox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2987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u-HU" b="1" dirty="0" err="1" smtClean="0"/>
              <a:t>Enterovírusok</a:t>
            </a:r>
            <a:r>
              <a:rPr lang="hu-HU" b="1" dirty="0" smtClean="0"/>
              <a:t> (</a:t>
            </a:r>
            <a:r>
              <a:rPr lang="hu-HU" b="1" dirty="0" err="1" smtClean="0"/>
              <a:t>Picornavírusok</a:t>
            </a:r>
            <a:r>
              <a:rPr lang="hu-HU" b="1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hu-HU" sz="2400" dirty="0" err="1" smtClean="0"/>
              <a:t>Faecal-oralis</a:t>
            </a:r>
            <a:r>
              <a:rPr lang="hu-HU" sz="2400" dirty="0" smtClean="0"/>
              <a:t> terjedés (</a:t>
            </a:r>
            <a:r>
              <a:rPr lang="hu-HU" sz="2400" dirty="0" err="1" smtClean="0"/>
              <a:t>enterális</a:t>
            </a:r>
            <a:r>
              <a:rPr lang="hu-HU" sz="2400" dirty="0" smtClean="0"/>
              <a:t> nyálkahártyában szaporodnak)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Élethosszig </a:t>
            </a:r>
            <a:r>
              <a:rPr lang="hu-HU" sz="2400" dirty="0"/>
              <a:t>tartó immunitást hagynak maguk után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Gyakori </a:t>
            </a:r>
            <a:r>
              <a:rPr lang="hu-HU" sz="2400" dirty="0"/>
              <a:t>betegségek: </a:t>
            </a:r>
            <a:r>
              <a:rPr lang="hu-HU" sz="2400" dirty="0" err="1"/>
              <a:t>Herpangina</a:t>
            </a:r>
            <a:r>
              <a:rPr lang="hu-HU" sz="2400" dirty="0"/>
              <a:t>, </a:t>
            </a:r>
            <a:r>
              <a:rPr lang="hu-HU" sz="2400" dirty="0" smtClean="0"/>
              <a:t>Kéz-</a:t>
            </a:r>
            <a:r>
              <a:rPr lang="hu-HU" sz="2400" dirty="0"/>
              <a:t>, láb- </a:t>
            </a:r>
            <a:r>
              <a:rPr lang="hu-HU" sz="2400" dirty="0" smtClean="0"/>
              <a:t>szájbetegség</a:t>
            </a:r>
            <a:endParaRPr lang="hu-HU" sz="2400" dirty="0"/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3269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Herpangina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2-9 nap inkubáció</a:t>
            </a:r>
          </a:p>
          <a:p>
            <a:r>
              <a:rPr lang="hu-HU" dirty="0" err="1" smtClean="0"/>
              <a:t>Lágyszájpad</a:t>
            </a:r>
            <a:r>
              <a:rPr lang="hu-HU" dirty="0" smtClean="0"/>
              <a:t> és uvula kis fekélyek</a:t>
            </a:r>
          </a:p>
          <a:p>
            <a:r>
              <a:rPr lang="hu-HU" dirty="0" smtClean="0"/>
              <a:t>Rossz általános állapot, láz, nyirokcsomó duzzanat, étvágytalanság, </a:t>
            </a:r>
            <a:r>
              <a:rPr lang="hu-HU" dirty="0" err="1" smtClean="0"/>
              <a:t>foetor</a:t>
            </a:r>
            <a:r>
              <a:rPr lang="hu-HU" dirty="0" smtClean="0"/>
              <a:t> ex </a:t>
            </a:r>
            <a:r>
              <a:rPr lang="hu-HU" dirty="0" err="1" smtClean="0"/>
              <a:t>ore</a:t>
            </a:r>
            <a:endParaRPr lang="hu-HU" dirty="0" smtClean="0"/>
          </a:p>
          <a:p>
            <a:r>
              <a:rPr lang="hu-HU" dirty="0" smtClean="0"/>
              <a:t>Főleg gyermekeknél</a:t>
            </a:r>
          </a:p>
          <a:p>
            <a:r>
              <a:rPr lang="hu-HU" dirty="0" smtClean="0"/>
              <a:t>Dg: Tünetek alapján</a:t>
            </a:r>
          </a:p>
          <a:p>
            <a:r>
              <a:rPr lang="hu-HU" dirty="0" err="1" smtClean="0"/>
              <a:t>Ddg</a:t>
            </a:r>
            <a:r>
              <a:rPr lang="hu-HU" dirty="0" smtClean="0"/>
              <a:t>: </a:t>
            </a:r>
            <a:r>
              <a:rPr lang="hu-HU" dirty="0" err="1" smtClean="0"/>
              <a:t>Gingivostomatitis</a:t>
            </a:r>
            <a:r>
              <a:rPr lang="hu-HU" dirty="0" smtClean="0"/>
              <a:t> </a:t>
            </a:r>
            <a:r>
              <a:rPr lang="hu-HU" dirty="0" err="1" smtClean="0"/>
              <a:t>herpetica</a:t>
            </a:r>
            <a:r>
              <a:rPr lang="hu-HU" dirty="0" smtClean="0"/>
              <a:t> (lokalizáció!)</a:t>
            </a:r>
          </a:p>
          <a:p>
            <a:r>
              <a:rPr lang="hu-HU" dirty="0" smtClean="0"/>
              <a:t>Th: lokális fertőtlenítő, fájdalomcsillapító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5842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hu-HU" dirty="0" err="1" smtClean="0"/>
              <a:t>Herpangina</a:t>
            </a:r>
            <a:endParaRPr lang="hu-HU" dirty="0"/>
          </a:p>
        </p:txBody>
      </p:sp>
      <p:pic>
        <p:nvPicPr>
          <p:cNvPr id="4" name="Tartalom helye 3" descr="herpang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7" y="1640483"/>
            <a:ext cx="4608512" cy="4608512"/>
          </a:xfrm>
        </p:spPr>
      </p:pic>
    </p:spTree>
    <p:extLst>
      <p:ext uri="{BB962C8B-B14F-4D97-AF65-F5344CB8AC3E}">
        <p14:creationId xmlns:p14="http://schemas.microsoft.com/office/powerpoint/2010/main" val="395018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u-HU" dirty="0" smtClean="0"/>
              <a:t>Orális </a:t>
            </a:r>
            <a:r>
              <a:rPr lang="hu-HU" dirty="0" err="1" smtClean="0"/>
              <a:t>Infektológia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38632"/>
            <a:ext cx="91440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Szájüregi fertőző betegségek</a:t>
            </a:r>
          </a:p>
          <a:p>
            <a:pPr>
              <a:buFontTx/>
              <a:buChar char="-"/>
            </a:pPr>
            <a:r>
              <a:rPr lang="hu-HU" dirty="0" smtClean="0"/>
              <a:t>Kóroktanával</a:t>
            </a:r>
          </a:p>
          <a:p>
            <a:pPr>
              <a:buFontTx/>
              <a:buChar char="-"/>
            </a:pPr>
            <a:r>
              <a:rPr lang="hu-HU" dirty="0" smtClean="0"/>
              <a:t>Tünettanával</a:t>
            </a:r>
          </a:p>
          <a:p>
            <a:pPr>
              <a:buFontTx/>
              <a:buChar char="-"/>
            </a:pPr>
            <a:r>
              <a:rPr lang="hu-HU" dirty="0" smtClean="0"/>
              <a:t>Diagnosztikájával</a:t>
            </a:r>
          </a:p>
          <a:p>
            <a:pPr>
              <a:buFontTx/>
              <a:buChar char="-"/>
            </a:pPr>
            <a:r>
              <a:rPr lang="hu-HU" dirty="0" smtClean="0"/>
              <a:t>Megelőzésével</a:t>
            </a:r>
          </a:p>
          <a:p>
            <a:pPr>
              <a:buFontTx/>
              <a:buChar char="-"/>
            </a:pPr>
            <a:r>
              <a:rPr lang="hu-HU" dirty="0" smtClean="0"/>
              <a:t>Kezelésével</a:t>
            </a:r>
          </a:p>
          <a:p>
            <a:pPr marL="0" indent="0">
              <a:buNone/>
            </a:pPr>
            <a:r>
              <a:rPr lang="hu-HU" dirty="0" smtClean="0"/>
              <a:t>Foglalkozó tudományág, mely lehet</a:t>
            </a:r>
          </a:p>
          <a:p>
            <a:pPr marL="0" indent="0">
              <a:buNone/>
            </a:pPr>
            <a:r>
              <a:rPr lang="hu-HU" dirty="0" smtClean="0"/>
              <a:t>	 - primer szájüregi betegség</a:t>
            </a:r>
          </a:p>
          <a:p>
            <a:pPr marL="0" indent="0">
              <a:buNone/>
            </a:pPr>
            <a:r>
              <a:rPr lang="hu-HU" dirty="0" smtClean="0"/>
              <a:t>	 - szisztémás fertőzés/</a:t>
            </a:r>
            <a:r>
              <a:rPr lang="hu-HU" dirty="0" err="1" smtClean="0"/>
              <a:t>állapot-hoz</a:t>
            </a:r>
            <a:r>
              <a:rPr lang="hu-HU" dirty="0" smtClean="0"/>
              <a:t> társuló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4597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hu-HU" dirty="0" err="1" smtClean="0"/>
              <a:t>Kéz-láb-száj</a:t>
            </a:r>
            <a:r>
              <a:rPr lang="hu-HU" dirty="0" smtClean="0"/>
              <a:t> betegség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hu-HU" dirty="0" err="1" smtClean="0"/>
              <a:t>Coxsackie</a:t>
            </a:r>
            <a:r>
              <a:rPr lang="hu-HU" dirty="0" smtClean="0"/>
              <a:t> A vagy B vírus</a:t>
            </a:r>
          </a:p>
          <a:p>
            <a:r>
              <a:rPr lang="hu-HU" dirty="0" smtClean="0"/>
              <a:t>Főleg gyermekeknél</a:t>
            </a:r>
          </a:p>
          <a:p>
            <a:r>
              <a:rPr lang="hu-HU" dirty="0" smtClean="0"/>
              <a:t>Vörös foltok, hólyagok tenyéren, talpon, esetleg karon és lábszáron</a:t>
            </a:r>
          </a:p>
          <a:p>
            <a:r>
              <a:rPr lang="hu-HU" dirty="0" smtClean="0"/>
              <a:t>Szájtünetek: vöröses foltok, hólyagok, mely fekélyessé válnak</a:t>
            </a:r>
          </a:p>
          <a:p>
            <a:r>
              <a:rPr lang="hu-HU" dirty="0" smtClean="0"/>
              <a:t>Általános tünetek (hőemelkedés, láz, rossz közérzet)</a:t>
            </a:r>
          </a:p>
          <a:p>
            <a:r>
              <a:rPr lang="hu-HU" dirty="0" smtClean="0"/>
              <a:t>Ritka DE súlyos forma: </a:t>
            </a:r>
            <a:r>
              <a:rPr lang="hu-HU" dirty="0" err="1" smtClean="0"/>
              <a:t>enchephalomyelitis</a:t>
            </a:r>
            <a:endParaRPr lang="hu-HU" dirty="0" smtClean="0"/>
          </a:p>
          <a:p>
            <a:r>
              <a:rPr lang="hu-HU" dirty="0" smtClean="0"/>
              <a:t>Th: Tüneti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2648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6209"/>
            <a:ext cx="8229600" cy="1143000"/>
          </a:xfrm>
        </p:spPr>
        <p:txBody>
          <a:bodyPr/>
          <a:lstStyle/>
          <a:p>
            <a:r>
              <a:rPr lang="hu-HU" dirty="0" smtClean="0"/>
              <a:t>Kéz-, láb-, szájbetegség</a:t>
            </a:r>
            <a:endParaRPr lang="hu-HU" dirty="0"/>
          </a:p>
        </p:txBody>
      </p:sp>
      <p:pic>
        <p:nvPicPr>
          <p:cNvPr id="4" name="Tartalom helye 3" descr="kezlabSZ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717032"/>
            <a:ext cx="4243643" cy="2877269"/>
          </a:xfrm>
        </p:spPr>
      </p:pic>
      <p:pic>
        <p:nvPicPr>
          <p:cNvPr id="5" name="Kép 4" descr="kez-sz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149" y="1307836"/>
            <a:ext cx="3832836" cy="25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58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hu-HU" dirty="0" err="1" smtClean="0"/>
              <a:t>Herpesvírusok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u-HU" dirty="0" smtClean="0"/>
              <a:t>DNS vírusok</a:t>
            </a:r>
          </a:p>
          <a:p>
            <a:r>
              <a:rPr lang="hu-HU" dirty="0" err="1" smtClean="0"/>
              <a:t>Ganglionokban</a:t>
            </a:r>
            <a:r>
              <a:rPr lang="hu-HU" dirty="0" smtClean="0"/>
              <a:t> évtizedekig </a:t>
            </a:r>
            <a:r>
              <a:rPr lang="hu-HU" dirty="0" err="1" smtClean="0"/>
              <a:t>perzisztálhatnak</a:t>
            </a:r>
            <a:r>
              <a:rPr lang="hu-HU" dirty="0" smtClean="0"/>
              <a:t>, időnként fellángolnak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7" name="Kép 6" descr="herpes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12976"/>
            <a:ext cx="6876256" cy="34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27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u-HU" dirty="0" err="1" smtClean="0"/>
              <a:t>Herpesvírusok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761" t="29304" r="38017" b="18653"/>
          <a:stretch>
            <a:fillRect/>
          </a:stretch>
        </p:blipFill>
        <p:spPr bwMode="auto">
          <a:xfrm>
            <a:off x="899593" y="1671984"/>
            <a:ext cx="6840760" cy="481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955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HSV-1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Bőrt vagy nyálkahártyát érinti, itt szaporodik</a:t>
            </a:r>
            <a:r>
              <a:rPr lang="hu-HU" dirty="0" smtClean="0">
                <a:sym typeface="Wingdings" pitchFamily="2" charset="2"/>
              </a:rPr>
              <a:t> idegek mentén az érző dúcig lappang</a:t>
            </a:r>
          </a:p>
          <a:p>
            <a:r>
              <a:rPr lang="hu-HU" dirty="0" smtClean="0">
                <a:sym typeface="Wingdings" pitchFamily="2" charset="2"/>
              </a:rPr>
              <a:t>Orális vagy genitális nyálkahártyát fertőzi</a:t>
            </a:r>
          </a:p>
          <a:p>
            <a:r>
              <a:rPr lang="hu-HU" b="1" dirty="0" smtClean="0">
                <a:sym typeface="Wingdings" pitchFamily="2" charset="2"/>
              </a:rPr>
              <a:t>Első találkozás: jellemzően </a:t>
            </a:r>
            <a:r>
              <a:rPr lang="hu-HU" b="1" dirty="0" err="1" smtClean="0">
                <a:sym typeface="Wingdings" pitchFamily="2" charset="2"/>
              </a:rPr>
              <a:t>gingivostomatitis</a:t>
            </a:r>
            <a:r>
              <a:rPr lang="hu-HU" b="1" dirty="0" smtClean="0">
                <a:sym typeface="Wingdings" pitchFamily="2" charset="2"/>
              </a:rPr>
              <a:t> </a:t>
            </a:r>
            <a:r>
              <a:rPr lang="hu-HU" b="1" dirty="0" err="1" smtClean="0">
                <a:sym typeface="Wingdings" pitchFamily="2" charset="2"/>
              </a:rPr>
              <a:t>herpetica</a:t>
            </a:r>
            <a:r>
              <a:rPr lang="hu-HU" b="1" dirty="0" smtClean="0">
                <a:sym typeface="Wingdings" pitchFamily="2" charset="2"/>
              </a:rPr>
              <a:t>: hólyagok, </a:t>
            </a:r>
            <a:r>
              <a:rPr lang="hu-HU" b="1" dirty="0" err="1" smtClean="0">
                <a:sym typeface="Wingdings" pitchFamily="2" charset="2"/>
              </a:rPr>
              <a:t>fekények</a:t>
            </a:r>
            <a:r>
              <a:rPr lang="hu-HU" b="1" dirty="0" smtClean="0">
                <a:sym typeface="Wingdings" pitchFamily="2" charset="2"/>
              </a:rPr>
              <a:t> </a:t>
            </a:r>
            <a:r>
              <a:rPr lang="hu-HU" b="1" dirty="0" err="1" smtClean="0">
                <a:sym typeface="Wingdings" pitchFamily="2" charset="2"/>
              </a:rPr>
              <a:t>diffúzan</a:t>
            </a:r>
            <a:r>
              <a:rPr lang="hu-HU" b="1" dirty="0" smtClean="0">
                <a:sym typeface="Wingdings" pitchFamily="2" charset="2"/>
              </a:rPr>
              <a:t>, a </a:t>
            </a:r>
            <a:r>
              <a:rPr lang="hu-HU" b="1" dirty="0" err="1" smtClean="0">
                <a:sym typeface="Wingdings" pitchFamily="2" charset="2"/>
              </a:rPr>
              <a:t>gingiván</a:t>
            </a:r>
            <a:r>
              <a:rPr lang="hu-HU" b="1" dirty="0" smtClean="0">
                <a:sym typeface="Wingdings" pitchFamily="2" charset="2"/>
              </a:rPr>
              <a:t> és a nyálkahártyán, </a:t>
            </a:r>
            <a:r>
              <a:rPr lang="hu-HU" b="1" dirty="0" err="1" smtClean="0">
                <a:sym typeface="Wingdings" pitchFamily="2" charset="2"/>
              </a:rPr>
              <a:t>foetor</a:t>
            </a:r>
            <a:r>
              <a:rPr lang="hu-HU" b="1" dirty="0" smtClean="0">
                <a:sym typeface="Wingdings" pitchFamily="2" charset="2"/>
              </a:rPr>
              <a:t> ex </a:t>
            </a:r>
            <a:r>
              <a:rPr lang="hu-HU" b="1" dirty="0" err="1" smtClean="0">
                <a:sym typeface="Wingdings" pitchFamily="2" charset="2"/>
              </a:rPr>
              <a:t>ore</a:t>
            </a:r>
            <a:r>
              <a:rPr lang="hu-HU" b="1" dirty="0" smtClean="0">
                <a:sym typeface="Wingdings" pitchFamily="2" charset="2"/>
              </a:rPr>
              <a:t>, láz, nyirokcsomó duzzanat</a:t>
            </a:r>
          </a:p>
          <a:p>
            <a:r>
              <a:rPr lang="hu-HU" dirty="0" smtClean="0">
                <a:sym typeface="Wingdings" pitchFamily="2" charset="2"/>
              </a:rPr>
              <a:t>Dg: tünetek alapján</a:t>
            </a:r>
          </a:p>
          <a:p>
            <a:r>
              <a:rPr lang="hu-HU" dirty="0" err="1" smtClean="0">
                <a:sym typeface="Wingdings" pitchFamily="2" charset="2"/>
              </a:rPr>
              <a:t>Ddg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Herpangina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aphta</a:t>
            </a:r>
            <a:r>
              <a:rPr lang="hu-HU" dirty="0" smtClean="0">
                <a:sym typeface="Wingdings" pitchFamily="2" charset="2"/>
              </a:rPr>
              <a:t>, kéz-,láb-,szájbetegség</a:t>
            </a:r>
          </a:p>
          <a:p>
            <a:r>
              <a:rPr lang="hu-HU" dirty="0" smtClean="0">
                <a:sym typeface="Wingdings" pitchFamily="2" charset="2"/>
              </a:rPr>
              <a:t>Th: lokális dezinfekció, fájdalomcsillapítás, szájhigiénia javítása, </a:t>
            </a:r>
            <a:r>
              <a:rPr lang="hu-HU" dirty="0" err="1" smtClean="0">
                <a:sym typeface="Wingdings" pitchFamily="2" charset="2"/>
              </a:rPr>
              <a:t>sz.e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Acyclovir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Halasszuk a fogászati kezelést, ha lehet!</a:t>
            </a:r>
          </a:p>
          <a:p>
            <a:pPr marL="0" indent="0"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endParaRPr lang="hu-HU" dirty="0" smtClean="0">
              <a:solidFill>
                <a:srgbClr val="FFFF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3863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Gingivostomatitis</a:t>
            </a:r>
            <a:r>
              <a:rPr lang="hu-HU" dirty="0" smtClean="0"/>
              <a:t> </a:t>
            </a:r>
            <a:r>
              <a:rPr lang="hu-HU" dirty="0" err="1" smtClean="0"/>
              <a:t>herpetica</a:t>
            </a:r>
            <a:endParaRPr lang="hu-HU" dirty="0"/>
          </a:p>
        </p:txBody>
      </p:sp>
      <p:pic>
        <p:nvPicPr>
          <p:cNvPr id="4" name="Tartalom helye 3" descr="DSC_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022" y="1935163"/>
            <a:ext cx="6557956" cy="4389437"/>
          </a:xfrm>
        </p:spPr>
      </p:pic>
    </p:spTree>
    <p:extLst>
      <p:ext uri="{BB962C8B-B14F-4D97-AF65-F5344CB8AC3E}">
        <p14:creationId xmlns:p14="http://schemas.microsoft.com/office/powerpoint/2010/main" val="3803343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HSV 1- </a:t>
            </a:r>
            <a:r>
              <a:rPr lang="hu-HU" dirty="0" err="1" smtClean="0"/>
              <a:t>Herpes</a:t>
            </a:r>
            <a:r>
              <a:rPr lang="hu-HU" dirty="0" smtClean="0"/>
              <a:t> </a:t>
            </a:r>
            <a:r>
              <a:rPr lang="hu-HU" dirty="0" err="1" smtClean="0"/>
              <a:t>labialis</a:t>
            </a:r>
            <a:r>
              <a:rPr lang="hu-HU" dirty="0" smtClean="0"/>
              <a:t>, </a:t>
            </a:r>
            <a:r>
              <a:rPr lang="hu-HU" dirty="0" err="1" smtClean="0"/>
              <a:t>Herpes</a:t>
            </a:r>
            <a:r>
              <a:rPr lang="hu-HU" dirty="0" smtClean="0"/>
              <a:t> </a:t>
            </a:r>
            <a:r>
              <a:rPr lang="hu-HU" dirty="0" err="1" smtClean="0"/>
              <a:t>gladiatorum</a:t>
            </a:r>
            <a:r>
              <a:rPr lang="hu-HU" dirty="0" smtClean="0"/>
              <a:t> (Vírus reaktiválódás)</a:t>
            </a:r>
            <a:endParaRPr lang="hu-HU" dirty="0"/>
          </a:p>
        </p:txBody>
      </p:sp>
      <p:pic>
        <p:nvPicPr>
          <p:cNvPr id="4" name="Tartalom helye 3" descr="herpesgladiator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844824"/>
            <a:ext cx="3270560" cy="4389437"/>
          </a:xfrm>
        </p:spPr>
      </p:pic>
      <p:pic>
        <p:nvPicPr>
          <p:cNvPr id="5" name="Kép 4" descr="DSC_0264.JPG"/>
          <p:cNvPicPr>
            <a:picLocks noChangeAspect="1"/>
          </p:cNvPicPr>
          <p:nvPr/>
        </p:nvPicPr>
        <p:blipFill>
          <a:blip r:embed="rId3" cstate="print"/>
          <a:srcRect l="10185" t="5128" r="9718" b="4280"/>
          <a:stretch>
            <a:fillRect/>
          </a:stretch>
        </p:blipFill>
        <p:spPr>
          <a:xfrm>
            <a:off x="467544" y="2348880"/>
            <a:ext cx="4248472" cy="32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8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HSV-2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Anogenitalis</a:t>
            </a:r>
            <a:r>
              <a:rPr lang="hu-HU" dirty="0" smtClean="0"/>
              <a:t> traktus</a:t>
            </a:r>
          </a:p>
          <a:p>
            <a:r>
              <a:rPr lang="hu-HU" dirty="0" smtClean="0"/>
              <a:t>STD</a:t>
            </a:r>
          </a:p>
          <a:p>
            <a:r>
              <a:rPr lang="hu-HU" dirty="0" smtClean="0"/>
              <a:t>TERHESSÉG! Magzat halálát is okozhatja!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213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u-HU" dirty="0" smtClean="0"/>
              <a:t>HHV-3 (VZV)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err="1" smtClean="0"/>
              <a:t>Varicella</a:t>
            </a:r>
            <a:r>
              <a:rPr lang="hu-HU" dirty="0" smtClean="0"/>
              <a:t>:</a:t>
            </a:r>
          </a:p>
          <a:p>
            <a:pPr marL="226314" lvl="0" indent="-226314" defTabSz="6035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/>
              <a:t>Első </a:t>
            </a:r>
            <a:r>
              <a:rPr lang="hu-HU" sz="2400" dirty="0" smtClean="0"/>
              <a:t>találkozás: bárányhimlő (gyermekkorban gyakori)</a:t>
            </a:r>
            <a:endParaRPr lang="hu-HU" sz="2400" dirty="0"/>
          </a:p>
          <a:p>
            <a:pPr marL="226314" lvl="0" indent="-226314" defTabSz="6035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Cseppfertőzés, nagyon fertőz!</a:t>
            </a:r>
            <a:endParaRPr lang="hu-HU" sz="2400" dirty="0"/>
          </a:p>
          <a:p>
            <a:pPr marL="226314" lvl="0" indent="-226314" defTabSz="6035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Terhesség esetén kifejezetten veszélyes!</a:t>
            </a:r>
            <a:endParaRPr lang="hu-HU" sz="2400" dirty="0"/>
          </a:p>
          <a:p>
            <a:pPr marL="536575" lvl="0" indent="0" defTabSz="603504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hu-HU" sz="2400" dirty="0"/>
              <a:t>      Magzat: </a:t>
            </a:r>
            <a:r>
              <a:rPr lang="hu-HU" sz="2400" dirty="0" err="1" smtClean="0"/>
              <a:t>teratogén</a:t>
            </a:r>
            <a:r>
              <a:rPr lang="hu-HU" sz="2400" dirty="0" smtClean="0"/>
              <a:t> hatás</a:t>
            </a:r>
            <a:endParaRPr lang="hu-HU" sz="2400" dirty="0"/>
          </a:p>
          <a:p>
            <a:pPr marL="536575" lvl="0" indent="0" defTabSz="603504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hu-HU" sz="2400" dirty="0"/>
              <a:t>      </a:t>
            </a:r>
            <a:r>
              <a:rPr lang="hu-HU" sz="2400" dirty="0" smtClean="0"/>
              <a:t>Kismama: </a:t>
            </a:r>
            <a:r>
              <a:rPr lang="hu-HU" sz="2400" dirty="0" err="1"/>
              <a:t>fulminans</a:t>
            </a:r>
            <a:r>
              <a:rPr lang="hu-HU" sz="2400" dirty="0"/>
              <a:t> </a:t>
            </a:r>
            <a:r>
              <a:rPr lang="hu-HU" sz="2400" dirty="0" err="1"/>
              <a:t>varicella</a:t>
            </a:r>
            <a:r>
              <a:rPr lang="hu-HU" sz="2400" dirty="0"/>
              <a:t> </a:t>
            </a:r>
            <a:r>
              <a:rPr lang="hu-HU" sz="2400" dirty="0" err="1"/>
              <a:t>pneumonia</a:t>
            </a:r>
            <a:endParaRPr lang="hu-HU" sz="2400" dirty="0"/>
          </a:p>
          <a:p>
            <a:pPr marL="226314" lvl="0" indent="-226314" defTabSz="6035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Dohányzás, immunhiányos állapot súlyosbíthatja</a:t>
            </a:r>
          </a:p>
          <a:p>
            <a:pPr marL="226314" lvl="0" indent="-226314" defTabSz="6035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Bakteriális felülfertőződés is lehet</a:t>
            </a:r>
          </a:p>
          <a:p>
            <a:pPr marL="226314" lvl="0" indent="-226314" defTabSz="6035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Szájtünetek is lehetnek</a:t>
            </a:r>
          </a:p>
          <a:p>
            <a:pPr marL="226314" lvl="0" indent="-226314" defTabSz="6035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err="1" smtClean="0"/>
              <a:t>Ganglionokban</a:t>
            </a:r>
            <a:r>
              <a:rPr lang="hu-HU" sz="2400" dirty="0" smtClean="0"/>
              <a:t> </a:t>
            </a:r>
            <a:r>
              <a:rPr lang="hu-HU" sz="2400" dirty="0" err="1" smtClean="0"/>
              <a:t>perzisztál</a:t>
            </a:r>
            <a:r>
              <a:rPr lang="hu-HU" sz="2400" dirty="0" smtClean="0"/>
              <a:t>, </a:t>
            </a:r>
            <a:r>
              <a:rPr lang="hu-HU" sz="2400" dirty="0" err="1" smtClean="0"/>
              <a:t>pl</a:t>
            </a:r>
            <a:r>
              <a:rPr lang="hu-HU" sz="2400" dirty="0" smtClean="0"/>
              <a:t> stressz, UV: aktiválódik: </a:t>
            </a:r>
            <a:r>
              <a:rPr lang="hu-HU" sz="2400" dirty="0" err="1" smtClean="0"/>
              <a:t>Zoster</a:t>
            </a:r>
            <a:endParaRPr lang="hu-HU" sz="2400" dirty="0" smtClean="0"/>
          </a:p>
          <a:p>
            <a:pPr marL="226314" lvl="0" indent="-226314" defTabSz="6035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Th: Tüneti, immunerősítés, </a:t>
            </a:r>
            <a:r>
              <a:rPr lang="hu-HU" sz="2400" dirty="0" err="1" smtClean="0"/>
              <a:t>sz.e</a:t>
            </a:r>
            <a:r>
              <a:rPr lang="hu-HU" sz="2400" dirty="0" smtClean="0"/>
              <a:t> </a:t>
            </a:r>
            <a:r>
              <a:rPr lang="hu-HU" sz="2400" dirty="0" err="1" smtClean="0"/>
              <a:t>Acyclovir</a:t>
            </a:r>
            <a:endParaRPr lang="hu-HU" sz="2400" dirty="0" smtClean="0"/>
          </a:p>
          <a:p>
            <a:pPr marL="226314" lvl="0" indent="-226314" defTabSz="6035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Prevenció: </a:t>
            </a:r>
            <a:r>
              <a:rPr lang="hu-HU" sz="2400" dirty="0" err="1" smtClean="0"/>
              <a:t>vakcináció</a:t>
            </a:r>
            <a:r>
              <a:rPr lang="hu-HU" sz="2400" dirty="0" smtClean="0"/>
              <a:t> az expozícióhoz képest 3 napon belül</a:t>
            </a:r>
            <a:endParaRPr lang="hu-HU" sz="2400" dirty="0"/>
          </a:p>
          <a:p>
            <a:pPr marL="0" lvl="0" indent="0" defTabSz="603504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pPr>
            <a:endParaRPr lang="hu-HU" dirty="0"/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211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Varicella</a:t>
            </a:r>
            <a:endParaRPr lang="hu-HU" dirty="0"/>
          </a:p>
        </p:txBody>
      </p:sp>
      <p:pic>
        <p:nvPicPr>
          <p:cNvPr id="4" name="Tartalom helye 3" descr="varicel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3" y="2564904"/>
            <a:ext cx="4436559" cy="2952328"/>
          </a:xfrm>
        </p:spPr>
      </p:pic>
    </p:spTree>
    <p:extLst>
      <p:ext uri="{BB962C8B-B14F-4D97-AF65-F5344CB8AC3E}">
        <p14:creationId xmlns:p14="http://schemas.microsoft.com/office/powerpoint/2010/main" val="218225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hu-HU" dirty="0" smtClean="0"/>
              <a:t>Jelentősége?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hu-HU" dirty="0" smtClean="0"/>
              <a:t>Leggyakoribb szájüreget érintő </a:t>
            </a:r>
            <a:r>
              <a:rPr lang="hu-HU" dirty="0" err="1" smtClean="0"/>
              <a:t>infektív</a:t>
            </a:r>
            <a:r>
              <a:rPr lang="hu-HU" dirty="0" smtClean="0"/>
              <a:t> betegségek: fogszuvasodás és </a:t>
            </a:r>
            <a:r>
              <a:rPr lang="hu-HU" dirty="0" err="1" smtClean="0"/>
              <a:t>fogágybetegség</a:t>
            </a:r>
            <a:r>
              <a:rPr lang="hu-HU" dirty="0" smtClean="0"/>
              <a:t>: NÉPBETEGSÉG</a:t>
            </a:r>
          </a:p>
          <a:p>
            <a:pPr marL="0" indent="0">
              <a:buNone/>
            </a:pPr>
            <a:r>
              <a:rPr lang="hu-HU" b="1" dirty="0" smtClean="0"/>
              <a:t>DE</a:t>
            </a:r>
            <a:r>
              <a:rPr lang="hu-HU" dirty="0" smtClean="0"/>
              <a:t> gyakran szájnyálkahártya elváltozás a fő panasz </a:t>
            </a:r>
          </a:p>
          <a:p>
            <a:pPr>
              <a:buFontTx/>
              <a:buChar char="-"/>
            </a:pPr>
            <a:r>
              <a:rPr lang="hu-HU" dirty="0" smtClean="0"/>
              <a:t>STOMATOONKOLÓGIAI SZŰRÉS!!!</a:t>
            </a:r>
          </a:p>
          <a:p>
            <a:pPr>
              <a:buFontTx/>
              <a:buChar char="-"/>
            </a:pPr>
            <a:r>
              <a:rPr lang="hu-HU" dirty="0" smtClean="0"/>
              <a:t>Gyakran életminőséget megkeserítő elváltozások</a:t>
            </a:r>
          </a:p>
          <a:p>
            <a:pPr>
              <a:buFontTx/>
              <a:buChar char="-"/>
            </a:pPr>
            <a:r>
              <a:rPr lang="hu-HU" dirty="0" smtClean="0"/>
              <a:t>AKÁR életet veszélyeztető elváltozások</a:t>
            </a:r>
          </a:p>
          <a:p>
            <a:pPr>
              <a:buFontTx/>
              <a:buChar char="-"/>
            </a:pPr>
            <a:r>
              <a:rPr lang="hu-HU" dirty="0" smtClean="0"/>
              <a:t>Néha nehezen megoldható, vagy megoldhatatlan problémák (pl. időskori nyálkahártya </a:t>
            </a:r>
            <a:r>
              <a:rPr lang="hu-HU" dirty="0" err="1" smtClean="0"/>
              <a:t>involutio</a:t>
            </a:r>
            <a:r>
              <a:rPr lang="hu-HU" dirty="0" smtClean="0"/>
              <a:t>) </a:t>
            </a:r>
            <a:r>
              <a:rPr lang="hu-HU" dirty="0" smtClean="0">
                <a:sym typeface="Wingdings" panose="05000000000000000000" pitchFamily="2" charset="2"/>
              </a:rPr>
              <a:t> pszichés komponensek felerősödnek</a:t>
            </a: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7591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hu-HU" dirty="0" err="1" smtClean="0"/>
              <a:t>Zoster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pPr marL="301752" indent="-301752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Idegek lefutásának megfelelően: fájdalmas, viszkető hólyagok.  </a:t>
            </a:r>
            <a:r>
              <a:rPr lang="hu-HU" sz="2400" dirty="0" err="1" smtClean="0"/>
              <a:t>Nervus</a:t>
            </a:r>
            <a:r>
              <a:rPr lang="hu-HU" sz="2400" dirty="0" smtClean="0"/>
              <a:t> V/1, 2 érintettség esetén szemészeti konzílium: </a:t>
            </a:r>
            <a:r>
              <a:rPr lang="hu-HU" sz="2400" dirty="0" err="1" smtClean="0"/>
              <a:t>Antivirális</a:t>
            </a:r>
            <a:r>
              <a:rPr lang="hu-HU" sz="2400" dirty="0" smtClean="0"/>
              <a:t> gél! Nagy dózisú szisztémás </a:t>
            </a:r>
            <a:r>
              <a:rPr lang="hu-HU" sz="2400" dirty="0" err="1" smtClean="0"/>
              <a:t>pl</a:t>
            </a:r>
            <a:r>
              <a:rPr lang="hu-HU" sz="2400" dirty="0" smtClean="0"/>
              <a:t> </a:t>
            </a:r>
            <a:r>
              <a:rPr lang="hu-HU" sz="2400" dirty="0" err="1" smtClean="0"/>
              <a:t>Acyclovir</a:t>
            </a:r>
            <a:endParaRPr lang="hu-HU" sz="2400" dirty="0" smtClean="0"/>
          </a:p>
          <a:p>
            <a:pPr marL="301752" indent="-301752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Orális manifesztáció is lehet: </a:t>
            </a:r>
            <a:r>
              <a:rPr lang="hu-HU" sz="2400" b="1" dirty="0" smtClean="0"/>
              <a:t>EGYOLDALI</a:t>
            </a:r>
          </a:p>
          <a:p>
            <a:pPr marL="301752" indent="-301752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b="1" dirty="0" smtClean="0"/>
              <a:t>Fogfájás is lehet panasz, N. VII. </a:t>
            </a:r>
            <a:r>
              <a:rPr lang="hu-HU" sz="2400" b="1" dirty="0" err="1" smtClean="0"/>
              <a:t>paresis</a:t>
            </a:r>
            <a:endParaRPr lang="hu-HU" sz="2400" b="1" dirty="0" smtClean="0"/>
          </a:p>
          <a:p>
            <a:pPr marL="301752" indent="-301752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CAVE: immundeprimált páciensek</a:t>
            </a:r>
          </a:p>
          <a:p>
            <a:pPr marL="301752" indent="-301752" defTabSz="80467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Gyakran erős </a:t>
            </a:r>
            <a:r>
              <a:rPr lang="hu-HU" sz="2400" dirty="0" err="1" smtClean="0"/>
              <a:t>postherpeticus</a:t>
            </a:r>
            <a:r>
              <a:rPr lang="hu-HU" sz="2400" dirty="0" smtClean="0"/>
              <a:t> fájdalom</a:t>
            </a:r>
            <a:endParaRPr lang="hu-HU" sz="2400" dirty="0"/>
          </a:p>
          <a:p>
            <a:pPr marL="0" lvl="0" indent="0" defTabSz="804672"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endParaRPr lang="hu-HU" dirty="0"/>
          </a:p>
          <a:p>
            <a:pPr marL="301752" lvl="0" indent="-301752" defTabSz="804672"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9105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Zoster</a:t>
            </a:r>
            <a:endParaRPr lang="hu-HU" dirty="0"/>
          </a:p>
        </p:txBody>
      </p:sp>
      <p:pic>
        <p:nvPicPr>
          <p:cNvPr id="4" name="Tartalom helye 3" descr="z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7087" y="2420888"/>
            <a:ext cx="5147006" cy="3456384"/>
          </a:xfrm>
        </p:spPr>
      </p:pic>
    </p:spTree>
    <p:extLst>
      <p:ext uri="{BB962C8B-B14F-4D97-AF65-F5344CB8AC3E}">
        <p14:creationId xmlns:p14="http://schemas.microsoft.com/office/powerpoint/2010/main" val="1315579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u-HU" dirty="0" smtClean="0"/>
              <a:t>HHV-4 (</a:t>
            </a:r>
            <a:r>
              <a:rPr lang="hu-HU" dirty="0" err="1" smtClean="0"/>
              <a:t>Epstein-Barr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Okozhat: </a:t>
            </a:r>
            <a:r>
              <a:rPr lang="hu-HU" sz="2400" dirty="0" err="1" smtClean="0"/>
              <a:t>Mononucleosis</a:t>
            </a:r>
            <a:r>
              <a:rPr lang="hu-HU" sz="2400" dirty="0" smtClean="0"/>
              <a:t> </a:t>
            </a:r>
            <a:r>
              <a:rPr lang="hu-HU" sz="2400" dirty="0" err="1"/>
              <a:t>infectiosa</a:t>
            </a:r>
            <a:r>
              <a:rPr lang="hu-HU" sz="2400" dirty="0"/>
              <a:t>, </a:t>
            </a:r>
            <a:r>
              <a:rPr lang="hu-HU" sz="2400" b="1" dirty="0" err="1"/>
              <a:t>Burkitt</a:t>
            </a:r>
            <a:r>
              <a:rPr lang="hu-HU" sz="2400" b="1" dirty="0"/>
              <a:t> </a:t>
            </a:r>
            <a:r>
              <a:rPr lang="hu-HU" sz="2400" b="1" dirty="0" err="1"/>
              <a:t>lymphoma</a:t>
            </a:r>
            <a:r>
              <a:rPr lang="hu-HU" sz="2400" b="1" dirty="0"/>
              <a:t>, </a:t>
            </a:r>
            <a:r>
              <a:rPr lang="hu-HU" sz="2400" b="1" dirty="0" smtClean="0"/>
              <a:t>B </a:t>
            </a:r>
            <a:r>
              <a:rPr lang="hu-HU" sz="2400" b="1" dirty="0"/>
              <a:t>sejtes </a:t>
            </a:r>
            <a:r>
              <a:rPr lang="hu-HU" sz="2400" b="1" dirty="0" err="1"/>
              <a:t>lymphomák</a:t>
            </a:r>
            <a:r>
              <a:rPr lang="hu-HU" sz="2400" b="1" dirty="0"/>
              <a:t>, </a:t>
            </a:r>
            <a:r>
              <a:rPr lang="hu-HU" sz="2400" b="1" dirty="0" err="1"/>
              <a:t>nasopharyngealis</a:t>
            </a:r>
            <a:r>
              <a:rPr lang="hu-HU" sz="2400" b="1" dirty="0"/>
              <a:t> </a:t>
            </a:r>
            <a:r>
              <a:rPr lang="hu-HU" sz="2400" b="1" dirty="0" err="1"/>
              <a:t>carcinoma</a:t>
            </a:r>
            <a:r>
              <a:rPr lang="hu-HU" sz="2400" dirty="0"/>
              <a:t>, nyálmirigygyulladás, </a:t>
            </a:r>
            <a:r>
              <a:rPr lang="hu-HU" sz="2400" dirty="0" err="1" smtClean="0"/>
              <a:t>hairy</a:t>
            </a:r>
            <a:r>
              <a:rPr lang="hu-HU" sz="2400" dirty="0" smtClean="0"/>
              <a:t> </a:t>
            </a:r>
            <a:r>
              <a:rPr lang="hu-HU" sz="2400" dirty="0" err="1" smtClean="0"/>
              <a:t>leukoplakia</a:t>
            </a:r>
            <a:endParaRPr lang="hu-HU" sz="2400" dirty="0" smtClean="0"/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Gyakran tünetmentesen </a:t>
            </a:r>
            <a:r>
              <a:rPr lang="hu-HU" sz="2400" dirty="0" err="1" smtClean="0"/>
              <a:t>perzisztál</a:t>
            </a:r>
            <a:r>
              <a:rPr lang="hu-HU" sz="2400" dirty="0" smtClean="0"/>
              <a:t> (95%), immunhiányos állapotban: </a:t>
            </a:r>
            <a:r>
              <a:rPr lang="hu-HU" sz="2400" dirty="0" err="1" smtClean="0"/>
              <a:t>malignitás</a:t>
            </a:r>
            <a:r>
              <a:rPr lang="hu-HU" sz="2400" dirty="0" smtClean="0"/>
              <a:t>!</a:t>
            </a:r>
          </a:p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hu-HU" sz="2400" dirty="0" err="1" smtClean="0"/>
              <a:t>Mononucleosis</a:t>
            </a:r>
            <a:r>
              <a:rPr lang="hu-HU" sz="2400" dirty="0" smtClean="0"/>
              <a:t> </a:t>
            </a:r>
            <a:r>
              <a:rPr lang="hu-HU" sz="2400" dirty="0" err="1" smtClean="0"/>
              <a:t>Infectiosa</a:t>
            </a:r>
            <a:r>
              <a:rPr lang="hu-HU" sz="2400" dirty="0" smtClean="0"/>
              <a:t>:</a:t>
            </a: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„Kissing </a:t>
            </a:r>
            <a:r>
              <a:rPr lang="hu-HU" sz="2400" dirty="0" err="1" smtClean="0"/>
              <a:t>disease</a:t>
            </a:r>
            <a:r>
              <a:rPr lang="hu-HU" sz="2400" dirty="0" smtClean="0"/>
              <a:t>”: fiatal felnőtt korban gyakoribb, nyállal terjed</a:t>
            </a: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hu-HU" sz="2400" b="1" dirty="0" smtClean="0"/>
              <a:t>2 típusa</a:t>
            </a:r>
            <a:r>
              <a:rPr lang="hu-HU" sz="2400" dirty="0" smtClean="0"/>
              <a:t>:</a:t>
            </a:r>
          </a:p>
          <a:p>
            <a:pPr lvl="1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hu-HU" sz="2400" dirty="0" smtClean="0"/>
              <a:t>Anginás forma: garat, </a:t>
            </a:r>
            <a:r>
              <a:rPr lang="hu-HU" sz="2400" dirty="0" err="1" smtClean="0"/>
              <a:t>tonsillák</a:t>
            </a:r>
            <a:r>
              <a:rPr lang="hu-HU" sz="2400" dirty="0" smtClean="0"/>
              <a:t> </a:t>
            </a:r>
            <a:r>
              <a:rPr lang="hu-HU" sz="2400" dirty="0" err="1" smtClean="0"/>
              <a:t>erythema</a:t>
            </a:r>
            <a:r>
              <a:rPr lang="hu-HU" sz="2400" dirty="0" smtClean="0"/>
              <a:t>, </a:t>
            </a:r>
            <a:r>
              <a:rPr lang="hu-HU" sz="2400" dirty="0" err="1" smtClean="0"/>
              <a:t>oedema</a:t>
            </a:r>
            <a:r>
              <a:rPr lang="hu-HU" sz="2400" dirty="0" smtClean="0"/>
              <a:t>, fekélyek</a:t>
            </a:r>
          </a:p>
          <a:p>
            <a:pPr lvl="1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hu-HU" sz="2400" dirty="0" err="1" smtClean="0"/>
              <a:t>Glandularis</a:t>
            </a:r>
            <a:r>
              <a:rPr lang="hu-HU" sz="2400" dirty="0" smtClean="0"/>
              <a:t> forma: nyirokcsomók, lép megnagyobbodnak</a:t>
            </a:r>
            <a:endParaRPr lang="hu-HU" sz="2400" dirty="0"/>
          </a:p>
          <a:p>
            <a:pPr>
              <a:buNone/>
            </a:pPr>
            <a:r>
              <a:rPr lang="hu-HU" sz="2400" dirty="0" err="1" smtClean="0"/>
              <a:t>DDg</a:t>
            </a:r>
            <a:r>
              <a:rPr lang="hu-HU" sz="2400" dirty="0" smtClean="0"/>
              <a:t>: </a:t>
            </a:r>
            <a:r>
              <a:rPr lang="hu-HU" sz="2400" dirty="0" err="1" smtClean="0"/>
              <a:t>Herpangina</a:t>
            </a:r>
            <a:r>
              <a:rPr lang="hu-HU" sz="2400" dirty="0" smtClean="0"/>
              <a:t>, </a:t>
            </a:r>
            <a:r>
              <a:rPr lang="hu-HU" sz="2400" dirty="0" err="1" smtClean="0"/>
              <a:t>Dyphteria</a:t>
            </a:r>
            <a:r>
              <a:rPr lang="hu-HU" sz="2400" dirty="0" smtClean="0"/>
              <a:t> (Szerológia </a:t>
            </a:r>
            <a:r>
              <a:rPr lang="hu-HU" sz="2400" dirty="0" err="1" smtClean="0"/>
              <a:t>szüks</a:t>
            </a:r>
            <a:r>
              <a:rPr lang="hu-HU" sz="2400" dirty="0" smtClean="0"/>
              <a:t>.)</a:t>
            </a:r>
          </a:p>
          <a:p>
            <a:pPr>
              <a:buNone/>
            </a:pPr>
            <a:r>
              <a:rPr lang="hu-HU" sz="2400" dirty="0" smtClean="0"/>
              <a:t>Th: Tüneti.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22763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HHV-5 </a:t>
            </a:r>
            <a:r>
              <a:rPr lang="hu-HU" dirty="0" err="1" smtClean="0"/>
              <a:t>Cytomegalovírus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70-80%-ban átesünk rajta, </a:t>
            </a:r>
            <a:r>
              <a:rPr lang="hu-HU" dirty="0" err="1" smtClean="0"/>
              <a:t>perzisztál</a:t>
            </a:r>
            <a:endParaRPr lang="hu-HU" dirty="0" smtClean="0"/>
          </a:p>
          <a:p>
            <a:r>
              <a:rPr lang="hu-HU" dirty="0" smtClean="0"/>
              <a:t>Ritkán tünetek (1-2%), </a:t>
            </a:r>
            <a:r>
              <a:rPr lang="hu-HU" dirty="0" err="1" smtClean="0"/>
              <a:t>mononucleosis</a:t>
            </a:r>
            <a:r>
              <a:rPr lang="hu-HU" dirty="0" smtClean="0"/>
              <a:t> szerű</a:t>
            </a:r>
          </a:p>
          <a:p>
            <a:r>
              <a:rPr lang="hu-HU" dirty="0" smtClean="0"/>
              <a:t>TERHESSÉG: </a:t>
            </a:r>
            <a:r>
              <a:rPr lang="hu-HU" dirty="0" err="1" smtClean="0"/>
              <a:t>Teratogén</a:t>
            </a:r>
            <a:r>
              <a:rPr lang="hu-HU" dirty="0" smtClean="0"/>
              <a:t>! </a:t>
            </a:r>
          </a:p>
          <a:p>
            <a:r>
              <a:rPr lang="hu-HU" dirty="0" smtClean="0"/>
              <a:t>Zárványbetegség – nyálmirigyek megnagyobbodása</a:t>
            </a:r>
          </a:p>
          <a:p>
            <a:r>
              <a:rPr lang="hu-HU" dirty="0" smtClean="0"/>
              <a:t>AIDS: gyakran letális lehet a CMV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575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HHV-6, 7: </a:t>
            </a:r>
            <a:r>
              <a:rPr lang="hu-HU" dirty="0" err="1" smtClean="0"/>
              <a:t>Exanthema</a:t>
            </a:r>
            <a:r>
              <a:rPr lang="hu-HU" dirty="0" smtClean="0"/>
              <a:t> </a:t>
            </a:r>
            <a:r>
              <a:rPr lang="hu-HU" dirty="0" err="1" smtClean="0"/>
              <a:t>subitum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Nincsenek szájtünetek</a:t>
            </a:r>
          </a:p>
          <a:p>
            <a:r>
              <a:rPr lang="hu-HU" dirty="0" smtClean="0"/>
              <a:t>Enyhe lefolyás, </a:t>
            </a:r>
            <a:r>
              <a:rPr lang="hu-HU" dirty="0" err="1" smtClean="0"/>
              <a:t>exanthemák</a:t>
            </a:r>
            <a:endParaRPr lang="hu-HU" dirty="0" smtClean="0"/>
          </a:p>
          <a:p>
            <a:r>
              <a:rPr lang="hu-HU" dirty="0" smtClean="0"/>
              <a:t>Kisgyermekkorban általában átesünk rajta</a:t>
            </a:r>
          </a:p>
          <a:p>
            <a:r>
              <a:rPr lang="hu-HU" dirty="0" smtClean="0"/>
              <a:t>HIV-t aktiválhatja!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5013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HHV-8, Kaposi-szarkóma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Malignus</a:t>
            </a:r>
            <a:r>
              <a:rPr lang="hu-HU" dirty="0" smtClean="0"/>
              <a:t> elváltozások hátterében állhat</a:t>
            </a:r>
          </a:p>
          <a:p>
            <a:r>
              <a:rPr lang="hu-HU" dirty="0" smtClean="0"/>
              <a:t>A Kaposi-szarkóma: </a:t>
            </a:r>
            <a:r>
              <a:rPr lang="hu-HU" dirty="0" err="1" smtClean="0"/>
              <a:t>endothel</a:t>
            </a:r>
            <a:r>
              <a:rPr lang="hu-HU" dirty="0" smtClean="0"/>
              <a:t> eredetű </a:t>
            </a:r>
            <a:r>
              <a:rPr lang="hu-HU" dirty="0" err="1" smtClean="0"/>
              <a:t>malignoma</a:t>
            </a:r>
            <a:endParaRPr lang="hu-HU" dirty="0" smtClean="0"/>
          </a:p>
          <a:p>
            <a:r>
              <a:rPr lang="hu-HU" dirty="0" smtClean="0"/>
              <a:t>STD</a:t>
            </a:r>
          </a:p>
          <a:p>
            <a:r>
              <a:rPr lang="hu-HU" dirty="0" err="1" smtClean="0"/>
              <a:t>Prediszponál</a:t>
            </a:r>
            <a:r>
              <a:rPr lang="hu-HU" dirty="0" smtClean="0"/>
              <a:t>: AIDS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538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Mumpsz- </a:t>
            </a:r>
            <a:r>
              <a:rPr lang="hu-HU" dirty="0" err="1" smtClean="0"/>
              <a:t>Parotitis</a:t>
            </a:r>
            <a:r>
              <a:rPr lang="hu-HU" dirty="0" smtClean="0"/>
              <a:t> </a:t>
            </a:r>
            <a:r>
              <a:rPr lang="hu-HU" dirty="0" err="1" smtClean="0"/>
              <a:t>epidemica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r>
              <a:rPr lang="hu-HU" dirty="0" smtClean="0"/>
              <a:t>Cseppfertőzéssel terjed</a:t>
            </a:r>
          </a:p>
          <a:p>
            <a:r>
              <a:rPr lang="hu-HU" dirty="0" smtClean="0"/>
              <a:t>Főleg a </a:t>
            </a:r>
            <a:r>
              <a:rPr lang="hu-HU" dirty="0" err="1" smtClean="0"/>
              <a:t>parotis</a:t>
            </a:r>
            <a:r>
              <a:rPr lang="hu-HU" dirty="0" smtClean="0"/>
              <a:t> (más nyálmirigyet is érinthet) 1 vagy </a:t>
            </a:r>
            <a:r>
              <a:rPr lang="hu-HU" dirty="0" err="1" smtClean="0"/>
              <a:t>mko</a:t>
            </a:r>
            <a:r>
              <a:rPr lang="hu-HU" dirty="0" smtClean="0"/>
              <a:t> megnagyobbodása, főleg gyermekkorban</a:t>
            </a:r>
          </a:p>
          <a:p>
            <a:r>
              <a:rPr lang="hu-HU" dirty="0" smtClean="0"/>
              <a:t>Diagnózis: klinikai tünetek</a:t>
            </a:r>
          </a:p>
          <a:p>
            <a:r>
              <a:rPr lang="hu-HU" dirty="0" smtClean="0"/>
              <a:t>VÉDŐOLTÁS</a:t>
            </a:r>
          </a:p>
          <a:p>
            <a:r>
              <a:rPr lang="hu-HU" dirty="0" smtClean="0"/>
              <a:t>Gyakori szövődmények, </a:t>
            </a:r>
            <a:r>
              <a:rPr lang="hu-HU" dirty="0" err="1" smtClean="0"/>
              <a:t>pl</a:t>
            </a:r>
            <a:r>
              <a:rPr lang="hu-HU" dirty="0" smtClean="0"/>
              <a:t>: </a:t>
            </a:r>
            <a:r>
              <a:rPr lang="hu-HU" dirty="0" err="1" smtClean="0"/>
              <a:t>orchitis</a:t>
            </a:r>
            <a:r>
              <a:rPr lang="hu-HU" dirty="0" smtClean="0"/>
              <a:t>, </a:t>
            </a:r>
            <a:r>
              <a:rPr lang="hu-HU" dirty="0" err="1" smtClean="0"/>
              <a:t>epididymitis</a:t>
            </a:r>
            <a:endParaRPr lang="hu-HU" dirty="0" smtClean="0"/>
          </a:p>
          <a:p>
            <a:r>
              <a:rPr lang="hu-HU" dirty="0" err="1" smtClean="0"/>
              <a:t>Ddg</a:t>
            </a:r>
            <a:r>
              <a:rPr lang="hu-HU" dirty="0" smtClean="0"/>
              <a:t>: </a:t>
            </a:r>
            <a:r>
              <a:rPr lang="hu-HU" dirty="0" err="1" smtClean="0"/>
              <a:t>Sialolytiasis</a:t>
            </a:r>
            <a:r>
              <a:rPr lang="hu-HU" dirty="0" smtClean="0"/>
              <a:t>, </a:t>
            </a:r>
            <a:r>
              <a:rPr lang="hu-HU" dirty="0" err="1" smtClean="0"/>
              <a:t>odontogén</a:t>
            </a:r>
            <a:r>
              <a:rPr lang="hu-HU" dirty="0" smtClean="0"/>
              <a:t> gyulladás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8561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Mumpsz</a:t>
            </a:r>
            <a:endParaRPr lang="hu-HU" dirty="0"/>
          </a:p>
        </p:txBody>
      </p:sp>
      <p:pic>
        <p:nvPicPr>
          <p:cNvPr id="4" name="Tartalom helye 3" descr="mump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3552" y="2492896"/>
            <a:ext cx="4574672" cy="3044236"/>
          </a:xfrm>
        </p:spPr>
      </p:pic>
    </p:spTree>
    <p:extLst>
      <p:ext uri="{BB962C8B-B14F-4D97-AF65-F5344CB8AC3E}">
        <p14:creationId xmlns:p14="http://schemas.microsoft.com/office/powerpoint/2010/main" val="1511230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hu-HU" dirty="0" smtClean="0"/>
              <a:t>Kanyaró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Cseppfertőzéssel terjed</a:t>
            </a:r>
          </a:p>
          <a:p>
            <a:r>
              <a:rPr lang="hu-HU" dirty="0" smtClean="0"/>
              <a:t>Gyermekkorra jellemző, életet veszélyeztető fertőzés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maculo-papulosus</a:t>
            </a:r>
            <a:r>
              <a:rPr lang="hu-HU" dirty="0" smtClean="0"/>
              <a:t> kiütések, láz, légúti tünetek</a:t>
            </a:r>
          </a:p>
          <a:p>
            <a:r>
              <a:rPr lang="hu-HU" dirty="0" smtClean="0"/>
              <a:t> gyakran súlyos szövődmények  (</a:t>
            </a:r>
            <a:r>
              <a:rPr lang="hu-HU" dirty="0" err="1" smtClean="0"/>
              <a:t>pneumonia</a:t>
            </a:r>
            <a:r>
              <a:rPr lang="hu-HU" dirty="0" smtClean="0"/>
              <a:t>, </a:t>
            </a:r>
            <a:r>
              <a:rPr lang="hu-HU" dirty="0" err="1" smtClean="0"/>
              <a:t>enchephalitis</a:t>
            </a:r>
            <a:r>
              <a:rPr lang="hu-HU" dirty="0" smtClean="0"/>
              <a:t>, </a:t>
            </a:r>
            <a:r>
              <a:rPr lang="hu-HU" dirty="0" err="1" smtClean="0"/>
              <a:t>stomatitis</a:t>
            </a:r>
            <a:r>
              <a:rPr lang="hu-HU" dirty="0" smtClean="0"/>
              <a:t> </a:t>
            </a:r>
            <a:r>
              <a:rPr lang="hu-HU" dirty="0" err="1" smtClean="0"/>
              <a:t>gangraenosa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Szájtünet: </a:t>
            </a:r>
            <a:r>
              <a:rPr lang="hu-HU" dirty="0" err="1" smtClean="0"/>
              <a:t>Koplik-folt</a:t>
            </a:r>
            <a:r>
              <a:rPr lang="hu-HU" dirty="0" smtClean="0"/>
              <a:t>: hurutos tünetek </a:t>
            </a:r>
            <a:r>
              <a:rPr lang="hu-HU" dirty="0" err="1" smtClean="0"/>
              <a:t>megjelnésekor</a:t>
            </a:r>
            <a:r>
              <a:rPr lang="hu-HU" dirty="0" smtClean="0"/>
              <a:t>, gríz szerű sárgásfehér felrakódás 1-2 napig</a:t>
            </a:r>
          </a:p>
          <a:p>
            <a:r>
              <a:rPr lang="hu-HU" dirty="0" smtClean="0"/>
              <a:t>VÉDŐOLTÁS!</a:t>
            </a:r>
          </a:p>
          <a:p>
            <a:r>
              <a:rPr lang="hu-HU" dirty="0" err="1" smtClean="0"/>
              <a:t>DDg</a:t>
            </a:r>
            <a:r>
              <a:rPr lang="hu-HU" dirty="0" smtClean="0"/>
              <a:t>: </a:t>
            </a:r>
            <a:r>
              <a:rPr lang="hu-HU" dirty="0" err="1" smtClean="0"/>
              <a:t>herpes</a:t>
            </a:r>
            <a:r>
              <a:rPr lang="hu-HU" dirty="0" smtClean="0"/>
              <a:t>, </a:t>
            </a:r>
            <a:r>
              <a:rPr lang="hu-HU" dirty="0" err="1" smtClean="0"/>
              <a:t>herpangina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9160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Koplik-folt</a:t>
            </a:r>
            <a:endParaRPr lang="hu-HU" dirty="0"/>
          </a:p>
        </p:txBody>
      </p:sp>
      <p:pic>
        <p:nvPicPr>
          <p:cNvPr id="4" name="Tartalom helye 3" descr="Koplik_spots,_measles_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0353" y="1935163"/>
            <a:ext cx="5683293" cy="4389437"/>
          </a:xfrm>
        </p:spPr>
      </p:pic>
    </p:spTree>
    <p:extLst>
      <p:ext uri="{BB962C8B-B14F-4D97-AF65-F5344CB8AC3E}">
        <p14:creationId xmlns:p14="http://schemas.microsoft.com/office/powerpoint/2010/main" val="81576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hu-HU" dirty="0" smtClean="0"/>
              <a:t>Mit tehetünk?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/>
          <a:lstStyle/>
          <a:p>
            <a:pPr>
              <a:buFontTx/>
              <a:buChar char="-"/>
            </a:pPr>
            <a:r>
              <a:rPr lang="hu-HU" dirty="0" smtClean="0"/>
              <a:t>Beutaljuk (páciens elvesztése DE van amikor ez jobb!)</a:t>
            </a:r>
          </a:p>
          <a:p>
            <a:pPr>
              <a:buFontTx/>
              <a:buChar char="-"/>
            </a:pPr>
            <a:r>
              <a:rPr lang="hu-HU" dirty="0" smtClean="0"/>
              <a:t>Kezelgetjük.. (Ez a legrosszabb)</a:t>
            </a:r>
          </a:p>
          <a:p>
            <a:pPr>
              <a:buFontTx/>
              <a:buChar char="-"/>
            </a:pPr>
            <a:r>
              <a:rPr lang="hu-HU" dirty="0" smtClean="0"/>
              <a:t>Adekvát kezelés (nem mindig van megoldás</a:t>
            </a:r>
            <a:r>
              <a:rPr lang="hu-HU" dirty="0" smtClean="0">
                <a:sym typeface="Wingdings" panose="05000000000000000000" pitchFamily="2" charset="2"/>
              </a:rPr>
              <a:t> szakmai alázat!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9650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hu-HU" dirty="0" smtClean="0"/>
              <a:t>HPV</a:t>
            </a:r>
            <a:endParaRPr lang="hu-H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FontTx/>
              <a:buChar char="-"/>
            </a:pPr>
            <a:r>
              <a:rPr lang="hu-HU" dirty="0" err="1"/>
              <a:t>Ano-genitalis</a:t>
            </a:r>
            <a:r>
              <a:rPr lang="hu-HU" dirty="0"/>
              <a:t> </a:t>
            </a:r>
            <a:r>
              <a:rPr lang="hu-HU" dirty="0" err="1"/>
              <a:t>carcinomák</a:t>
            </a:r>
            <a:r>
              <a:rPr lang="hu-HU" dirty="0"/>
              <a:t> esetén HPV </a:t>
            </a:r>
            <a:r>
              <a:rPr lang="hu-HU" dirty="0" err="1"/>
              <a:t>etiológiai</a:t>
            </a:r>
            <a:r>
              <a:rPr lang="hu-HU" dirty="0"/>
              <a:t> szerepe </a:t>
            </a:r>
            <a:r>
              <a:rPr lang="hu-HU" dirty="0" smtClean="0"/>
              <a:t>bizonyított (</a:t>
            </a:r>
            <a:r>
              <a:rPr lang="hu-HU" dirty="0" err="1" smtClean="0"/>
              <a:t>cervixrák</a:t>
            </a:r>
            <a:r>
              <a:rPr lang="hu-HU" dirty="0" smtClean="0"/>
              <a:t> 99% HPV </a:t>
            </a:r>
            <a:r>
              <a:rPr lang="hu-HU" dirty="0" err="1" smtClean="0"/>
              <a:t>etiológiájú</a:t>
            </a:r>
            <a:r>
              <a:rPr lang="hu-HU" dirty="0" smtClean="0"/>
              <a:t>)</a:t>
            </a:r>
            <a:endParaRPr lang="hu-HU" dirty="0"/>
          </a:p>
          <a:p>
            <a:pPr>
              <a:buFontTx/>
              <a:buChar char="-"/>
            </a:pPr>
            <a:r>
              <a:rPr lang="hu-HU" dirty="0"/>
              <a:t>Elmúlt 30 évben a HPV, mint szájüregi daganatok </a:t>
            </a:r>
            <a:r>
              <a:rPr lang="hu-HU" dirty="0" err="1"/>
              <a:t>etiológiai</a:t>
            </a:r>
            <a:r>
              <a:rPr lang="hu-HU" dirty="0"/>
              <a:t> faktora?</a:t>
            </a:r>
          </a:p>
          <a:p>
            <a:pPr>
              <a:buFontTx/>
              <a:buChar char="-"/>
            </a:pPr>
            <a:r>
              <a:rPr lang="hu-HU" dirty="0" err="1"/>
              <a:t>Tonsilla</a:t>
            </a:r>
            <a:r>
              <a:rPr lang="hu-HU" dirty="0"/>
              <a:t> </a:t>
            </a:r>
            <a:r>
              <a:rPr lang="hu-HU" dirty="0" err="1"/>
              <a:t>cc</a:t>
            </a:r>
            <a:r>
              <a:rPr lang="hu-HU" dirty="0"/>
              <a:t>: több mint 70% </a:t>
            </a:r>
            <a:r>
              <a:rPr lang="hu-HU" dirty="0" err="1"/>
              <a:t>HPV-etiológiájú</a:t>
            </a:r>
            <a:endParaRPr lang="hu-HU" dirty="0"/>
          </a:p>
          <a:p>
            <a:pPr>
              <a:buFontTx/>
              <a:buChar char="-"/>
            </a:pPr>
            <a:r>
              <a:rPr lang="hu-HU" dirty="0"/>
              <a:t>OSCC </a:t>
            </a:r>
            <a:r>
              <a:rPr lang="hu-HU" dirty="0" err="1"/>
              <a:t>etiológiája</a:t>
            </a:r>
            <a:r>
              <a:rPr lang="hu-HU" dirty="0"/>
              <a:t>: Klasszikus vs. HPV</a:t>
            </a:r>
          </a:p>
          <a:p>
            <a:pPr>
              <a:buFontTx/>
              <a:buChar char="-"/>
            </a:pPr>
            <a:r>
              <a:rPr lang="hu-HU" dirty="0"/>
              <a:t>Világszerte tendencia: OSCC↑ Dohányzás↓</a:t>
            </a:r>
          </a:p>
          <a:p>
            <a:pPr>
              <a:buFontTx/>
              <a:buNone/>
            </a:pPr>
            <a:endParaRPr lang="hu-HU" dirty="0"/>
          </a:p>
          <a:p>
            <a:pPr>
              <a:buFontTx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516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r>
              <a:rPr lang="hu-HU" dirty="0" smtClean="0"/>
              <a:t>HPV</a:t>
            </a:r>
            <a:endParaRPr lang="hu-H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800" dirty="0" err="1"/>
              <a:t>HPV-vírus</a:t>
            </a:r>
            <a:r>
              <a:rPr lang="hu-HU" sz="2800" dirty="0"/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2800" dirty="0" err="1"/>
              <a:t>Epitheliotrop</a:t>
            </a:r>
            <a:r>
              <a:rPr lang="hu-HU" sz="2800" dirty="0"/>
              <a:t> DNS-vírus család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800" dirty="0"/>
              <a:t>Méhnyakon okozott elváltozások szerint osztályozzuk a több, mint </a:t>
            </a:r>
            <a:r>
              <a:rPr lang="hu-HU" sz="2800" dirty="0" smtClean="0"/>
              <a:t>200 </a:t>
            </a:r>
            <a:r>
              <a:rPr lang="hu-HU" sz="2800" dirty="0"/>
              <a:t>genotípust: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800" dirty="0"/>
              <a:t>HR-16, 18, 31, </a:t>
            </a:r>
            <a:r>
              <a:rPr lang="hu-HU" sz="2800" dirty="0" err="1"/>
              <a:t>stb</a:t>
            </a:r>
            <a:endParaRPr lang="hu-H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2800" dirty="0"/>
              <a:t>LR- 6, 11, </a:t>
            </a:r>
            <a:r>
              <a:rPr lang="hu-HU" sz="2800" dirty="0" smtClean="0"/>
              <a:t> </a:t>
            </a:r>
            <a:r>
              <a:rPr lang="hu-HU" sz="2800" dirty="0" err="1" smtClean="0"/>
              <a:t>stb</a:t>
            </a:r>
            <a:endParaRPr lang="hu-HU" sz="28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2800" dirty="0" err="1"/>
              <a:t>Pathomechanizmus</a:t>
            </a:r>
            <a:r>
              <a:rPr lang="hu-HU" sz="2800" dirty="0"/>
              <a:t> </a:t>
            </a:r>
            <a:r>
              <a:rPr lang="hu-HU" sz="2800" dirty="0" err="1"/>
              <a:t>carcinogenesisben</a:t>
            </a:r>
            <a:r>
              <a:rPr lang="hu-HU" sz="28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800" dirty="0"/>
              <a:t>HR HPV DNS integráció</a:t>
            </a:r>
            <a:r>
              <a:rPr lang="hu-HU" sz="2800" dirty="0">
                <a:sym typeface="Wingdings" pitchFamily="2" charset="2"/>
              </a:rPr>
              <a:t>E1, E2 </a:t>
            </a:r>
            <a:r>
              <a:rPr lang="hu-HU" sz="2800" dirty="0" err="1">
                <a:sym typeface="Wingdings" pitchFamily="2" charset="2"/>
              </a:rPr>
              <a:t>virális</a:t>
            </a:r>
            <a:r>
              <a:rPr lang="hu-HU" sz="2800" dirty="0">
                <a:sym typeface="Wingdings" pitchFamily="2" charset="2"/>
              </a:rPr>
              <a:t> gén károsodás</a:t>
            </a:r>
            <a:r>
              <a:rPr lang="hu-HU" sz="2800" dirty="0" err="1">
                <a:sym typeface="Wingdings" pitchFamily="2" charset="2"/>
              </a:rPr>
              <a:t>viralis</a:t>
            </a:r>
            <a:r>
              <a:rPr lang="hu-HU" sz="2800" dirty="0">
                <a:sym typeface="Wingdings" pitchFamily="2" charset="2"/>
              </a:rPr>
              <a:t> E6, E7 inhibitor protein↑ p53, </a:t>
            </a:r>
            <a:r>
              <a:rPr lang="hu-HU" sz="2800" dirty="0" err="1">
                <a:sym typeface="Wingdings" pitchFamily="2" charset="2"/>
              </a:rPr>
              <a:t>pRB</a:t>
            </a:r>
            <a:r>
              <a:rPr lang="hu-HU" sz="2800" dirty="0">
                <a:sym typeface="Wingdings" pitchFamily="2" charset="2"/>
              </a:rPr>
              <a:t> </a:t>
            </a:r>
            <a:r>
              <a:rPr lang="hu-HU" sz="2800" dirty="0" err="1">
                <a:sym typeface="Wingdings" pitchFamily="2" charset="2"/>
              </a:rPr>
              <a:t>cellularis</a:t>
            </a:r>
            <a:r>
              <a:rPr lang="hu-HU" sz="2800" dirty="0">
                <a:sym typeface="Wingdings" pitchFamily="2" charset="2"/>
              </a:rPr>
              <a:t> gén↓ fertőzött sejt </a:t>
            </a:r>
            <a:r>
              <a:rPr lang="hu-HU" sz="2800" dirty="0" err="1">
                <a:sym typeface="Wingdings" pitchFamily="2" charset="2"/>
              </a:rPr>
              <a:t>malignus</a:t>
            </a:r>
            <a:r>
              <a:rPr lang="hu-HU" sz="2800" dirty="0">
                <a:sym typeface="Wingdings" pitchFamily="2" charset="2"/>
              </a:rPr>
              <a:t> transzformációja</a:t>
            </a:r>
            <a:endParaRPr lang="hu-HU" sz="2800" dirty="0"/>
          </a:p>
          <a:p>
            <a:pPr>
              <a:lnSpc>
                <a:spcPct val="90000"/>
              </a:lnSpc>
              <a:buFontTx/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557992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HPV fertőzés szájüregi manifesztációi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/>
              <a:t>Focalis</a:t>
            </a:r>
            <a:r>
              <a:rPr lang="hu-HU" b="1" dirty="0" smtClean="0"/>
              <a:t> </a:t>
            </a:r>
            <a:r>
              <a:rPr lang="hu-HU" b="1" dirty="0" err="1" smtClean="0"/>
              <a:t>epithelialis</a:t>
            </a:r>
            <a:r>
              <a:rPr lang="hu-HU" b="1" dirty="0" smtClean="0"/>
              <a:t> </a:t>
            </a:r>
            <a:r>
              <a:rPr lang="hu-HU" b="1" dirty="0" err="1"/>
              <a:t>hyperplasia</a:t>
            </a:r>
            <a:r>
              <a:rPr lang="hu-HU" b="1" dirty="0"/>
              <a:t> (</a:t>
            </a:r>
            <a:r>
              <a:rPr lang="hu-HU" b="1" dirty="0" err="1"/>
              <a:t>heck</a:t>
            </a:r>
            <a:r>
              <a:rPr lang="hu-HU" b="1" dirty="0"/>
              <a:t> </a:t>
            </a:r>
            <a:r>
              <a:rPr lang="hu-HU" b="1" dirty="0" err="1"/>
              <a:t>disease</a:t>
            </a:r>
            <a:r>
              <a:rPr lang="hu-HU" b="1" dirty="0"/>
              <a:t>)</a:t>
            </a:r>
            <a:endParaRPr lang="hu-HU" dirty="0"/>
          </a:p>
          <a:p>
            <a:r>
              <a:rPr lang="hu-HU" b="1" dirty="0" err="1" smtClean="0"/>
              <a:t>Oralis</a:t>
            </a:r>
            <a:r>
              <a:rPr lang="hu-HU" b="1" dirty="0" smtClean="0"/>
              <a:t> </a:t>
            </a:r>
            <a:r>
              <a:rPr lang="hu-HU" b="1" dirty="0" err="1"/>
              <a:t>papilloma</a:t>
            </a:r>
            <a:endParaRPr lang="hu-HU" dirty="0"/>
          </a:p>
          <a:p>
            <a:r>
              <a:rPr lang="hu-HU" b="1" dirty="0" err="1" smtClean="0"/>
              <a:t>Oralis</a:t>
            </a:r>
            <a:r>
              <a:rPr lang="hu-HU" b="1" dirty="0" smtClean="0"/>
              <a:t> </a:t>
            </a:r>
            <a:r>
              <a:rPr lang="hu-HU" b="1" dirty="0" err="1"/>
              <a:t>condyloma</a:t>
            </a:r>
            <a:r>
              <a:rPr lang="hu-HU" b="1" dirty="0"/>
              <a:t> </a:t>
            </a:r>
            <a:r>
              <a:rPr lang="hu-HU" b="1" dirty="0" err="1"/>
              <a:t>acuminata</a:t>
            </a:r>
            <a:endParaRPr lang="hu-HU" dirty="0"/>
          </a:p>
          <a:p>
            <a:r>
              <a:rPr lang="hu-HU" b="1" dirty="0" err="1" smtClean="0"/>
              <a:t>Verruca</a:t>
            </a:r>
            <a:r>
              <a:rPr lang="hu-HU" b="1" dirty="0" smtClean="0"/>
              <a:t> </a:t>
            </a:r>
            <a:r>
              <a:rPr lang="hu-HU" b="1" dirty="0" err="1" smtClean="0"/>
              <a:t>vulgaris</a:t>
            </a:r>
            <a:endParaRPr lang="hu-HU" b="1" dirty="0" smtClean="0"/>
          </a:p>
          <a:p>
            <a:r>
              <a:rPr lang="hu-HU" b="1" dirty="0" err="1" smtClean="0"/>
              <a:t>Oralis</a:t>
            </a:r>
            <a:r>
              <a:rPr lang="hu-HU" b="1" dirty="0" smtClean="0"/>
              <a:t> </a:t>
            </a:r>
            <a:r>
              <a:rPr lang="hu-HU" b="1" dirty="0" err="1"/>
              <a:t>lichen</a:t>
            </a:r>
            <a:r>
              <a:rPr lang="hu-HU" b="1" dirty="0"/>
              <a:t> </a:t>
            </a:r>
            <a:r>
              <a:rPr lang="hu-HU" b="1" dirty="0" err="1"/>
              <a:t>planus</a:t>
            </a:r>
            <a:endParaRPr lang="hu-HU" dirty="0"/>
          </a:p>
          <a:p>
            <a:r>
              <a:rPr lang="hu-HU" b="1" dirty="0" err="1" smtClean="0"/>
              <a:t>Oralis</a:t>
            </a:r>
            <a:r>
              <a:rPr lang="hu-HU" b="1" dirty="0" smtClean="0"/>
              <a:t> </a:t>
            </a:r>
            <a:r>
              <a:rPr lang="hu-HU" b="1" dirty="0" err="1"/>
              <a:t>leukoplakia</a:t>
            </a:r>
            <a:endParaRPr lang="hu-HU" dirty="0"/>
          </a:p>
          <a:p>
            <a:r>
              <a:rPr lang="hu-HU" b="1" dirty="0" err="1" smtClean="0"/>
              <a:t>Laphámrák</a:t>
            </a:r>
            <a:endParaRPr lang="hu-HU" dirty="0"/>
          </a:p>
          <a:p>
            <a:r>
              <a:rPr lang="hu-HU" b="1" dirty="0" err="1" smtClean="0"/>
              <a:t>Recurreáló</a:t>
            </a:r>
            <a:r>
              <a:rPr lang="hu-HU" b="1" dirty="0" smtClean="0"/>
              <a:t> </a:t>
            </a:r>
            <a:r>
              <a:rPr lang="hu-HU" b="1" dirty="0" err="1" smtClean="0"/>
              <a:t>respiratorikus</a:t>
            </a:r>
            <a:r>
              <a:rPr lang="hu-HU" b="1" dirty="0" smtClean="0"/>
              <a:t> </a:t>
            </a:r>
            <a:r>
              <a:rPr lang="hu-HU" b="1" dirty="0" err="1"/>
              <a:t>papillomatosis</a:t>
            </a:r>
            <a:endParaRPr lang="hu-HU" dirty="0"/>
          </a:p>
          <a:p>
            <a:r>
              <a:rPr lang="hu-HU" b="1" dirty="0"/>
              <a:t>WHIM </a:t>
            </a:r>
            <a:r>
              <a:rPr lang="hu-HU" b="1" dirty="0" smtClean="0"/>
              <a:t>szindróma</a:t>
            </a:r>
            <a:endParaRPr lang="hu-HU" dirty="0"/>
          </a:p>
          <a:p>
            <a:pPr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1023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nign.le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219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907704" y="0"/>
          <a:ext cx="5544616" cy="6597355"/>
        </p:xfrm>
        <a:graphic>
          <a:graphicData uri="http://schemas.openxmlformats.org/drawingml/2006/table">
            <a:tbl>
              <a:tblPr/>
              <a:tblGrid>
                <a:gridCol w="148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HPV pozitív daganatok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HPV negatív daganatok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Érintett korosztály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Fiatalabb korosztály (30-50 évesek)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Idősebb korosztály (50-70 évesek)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Rizikó tényezők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Orális szex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Francia típusú csók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Promiszkuitás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Dohányzás és/vagy alkoholfogyasztás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Incidencia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Emelkedő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Csökkenő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Lokalizáció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Nyelvgyök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Nyelvmandulák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Lágyszájpad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Tonsillák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Mesopharynx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Times New Roman"/>
                          <a:ea typeface="Times New Roman"/>
                          <a:cs typeface="Times New Roman"/>
                        </a:rPr>
                        <a:t>Orális </a:t>
                      </a:r>
                      <a:r>
                        <a:rPr lang="hu-HU" sz="800" dirty="0" err="1">
                          <a:latin typeface="Times New Roman"/>
                          <a:ea typeface="Times New Roman"/>
                          <a:cs typeface="Times New Roman"/>
                        </a:rPr>
                        <a:t>mucosa</a:t>
                      </a:r>
                      <a:endParaRPr lang="hu-H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Prekancerózis megelőzi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Ritkán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Gyakran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Szövettana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Kevéssé differenciált -basaloid 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Times New Roman"/>
                          <a:ea typeface="Times New Roman"/>
                          <a:cs typeface="Times New Roman"/>
                        </a:rPr>
                        <a:t>Jól differenciált</a:t>
                      </a:r>
                      <a:endParaRPr lang="hu-H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Stageing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T3-4, N2-3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Változó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0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Biomarkerek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p16 overexpresszió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p16, pRb inaktiváció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ciklin D1 csökkenés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EGFR csökkenés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Times New Roman"/>
                          <a:ea typeface="Times New Roman"/>
                          <a:cs typeface="Times New Roman"/>
                        </a:rPr>
                        <a:t>p16 csökkenés</a:t>
                      </a:r>
                      <a:endParaRPr lang="hu-H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Times New Roman"/>
                          <a:ea typeface="Times New Roman"/>
                          <a:cs typeface="Times New Roman"/>
                        </a:rPr>
                        <a:t>p53, p16 mutáció</a:t>
                      </a:r>
                      <a:endParaRPr lang="hu-H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Times New Roman"/>
                          <a:ea typeface="Times New Roman"/>
                          <a:cs typeface="Times New Roman"/>
                        </a:rPr>
                        <a:t>p53 szint növekedés</a:t>
                      </a:r>
                      <a:endParaRPr lang="hu-H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err="1">
                          <a:latin typeface="Times New Roman"/>
                          <a:ea typeface="Times New Roman"/>
                          <a:cs typeface="Times New Roman"/>
                        </a:rPr>
                        <a:t>ciklin</a:t>
                      </a:r>
                      <a:r>
                        <a:rPr lang="hu-HU" sz="800" dirty="0">
                          <a:latin typeface="Times New Roman"/>
                          <a:ea typeface="Times New Roman"/>
                          <a:cs typeface="Times New Roman"/>
                        </a:rPr>
                        <a:t> D1, EGFR, </a:t>
                      </a:r>
                      <a:r>
                        <a:rPr lang="hu-HU" sz="800" dirty="0" err="1">
                          <a:latin typeface="Times New Roman"/>
                          <a:ea typeface="Times New Roman"/>
                          <a:cs typeface="Times New Roman"/>
                        </a:rPr>
                        <a:t>survivin</a:t>
                      </a:r>
                      <a:r>
                        <a:rPr lang="hu-HU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800" dirty="0" err="1">
                          <a:latin typeface="Times New Roman"/>
                          <a:ea typeface="Times New Roman"/>
                          <a:cs typeface="Times New Roman"/>
                        </a:rPr>
                        <a:t>overexpresszió</a:t>
                      </a:r>
                      <a:endParaRPr lang="hu-H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Kromoszóma mutáció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Ritkábban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Gyakrabban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Prognózis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Jó, sugár- és kemoterápia iránt fokozottan érzékeny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Rosszabb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Távoli metasztázis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Ritka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Gyakori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Recidíva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Ritka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Gyakori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5 éves túlélési arány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Times New Roman"/>
                          <a:ea typeface="Times New Roman"/>
                          <a:cs typeface="Times New Roman"/>
                        </a:rPr>
                        <a:t>60-90%</a:t>
                      </a: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Times New Roman"/>
                          <a:ea typeface="Times New Roman"/>
                          <a:cs typeface="Times New Roman"/>
                        </a:rPr>
                        <a:t>20-70%.</a:t>
                      </a:r>
                      <a:endParaRPr lang="hu-H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09" marR="45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455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47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ondyloma_acuminatum.jpg"/>
          <p:cNvPicPr>
            <a:picLocks noChangeAspect="1"/>
          </p:cNvPicPr>
          <p:nvPr/>
        </p:nvPicPr>
        <p:blipFill>
          <a:blip r:embed="rId2" cstate="print"/>
          <a:srcRect l="13170" r="18985" b="18889"/>
          <a:stretch>
            <a:fillRect/>
          </a:stretch>
        </p:blipFill>
        <p:spPr>
          <a:xfrm>
            <a:off x="4716016" y="692696"/>
            <a:ext cx="3987070" cy="2969986"/>
          </a:xfrm>
          <a:prstGeom prst="rect">
            <a:avLst/>
          </a:prstGeom>
        </p:spPr>
      </p:pic>
      <p:pic>
        <p:nvPicPr>
          <p:cNvPr id="3" name="Kép 2" descr="verrucavulgaris.jpg"/>
          <p:cNvPicPr>
            <a:picLocks noChangeAspect="1"/>
          </p:cNvPicPr>
          <p:nvPr/>
        </p:nvPicPr>
        <p:blipFill>
          <a:blip r:embed="rId3" cstate="print"/>
          <a:srcRect t="12415" r="29328" b="17785"/>
          <a:stretch>
            <a:fillRect/>
          </a:stretch>
        </p:blipFill>
        <p:spPr>
          <a:xfrm>
            <a:off x="611560" y="1124744"/>
            <a:ext cx="3711628" cy="2016224"/>
          </a:xfrm>
          <a:prstGeom prst="rect">
            <a:avLst/>
          </a:prstGeom>
        </p:spPr>
      </p:pic>
      <p:pic>
        <p:nvPicPr>
          <p:cNvPr id="4" name="Kép 3" descr="oralsquamos.papilloma.jpg"/>
          <p:cNvPicPr>
            <a:picLocks noChangeAspect="1"/>
          </p:cNvPicPr>
          <p:nvPr/>
        </p:nvPicPr>
        <p:blipFill>
          <a:blip r:embed="rId4" cstate="print"/>
          <a:srcRect l="7124" r="4266" b="22887"/>
          <a:stretch>
            <a:fillRect/>
          </a:stretch>
        </p:blipFill>
        <p:spPr>
          <a:xfrm>
            <a:off x="1907704" y="4149080"/>
            <a:ext cx="44644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Poxvírus-</a:t>
            </a:r>
            <a:r>
              <a:rPr lang="hu-HU" dirty="0" smtClean="0"/>
              <a:t> </a:t>
            </a:r>
            <a:r>
              <a:rPr lang="hu-HU" dirty="0" err="1" smtClean="0"/>
              <a:t>Molluscum</a:t>
            </a:r>
            <a:r>
              <a:rPr lang="hu-HU" dirty="0" smtClean="0"/>
              <a:t> </a:t>
            </a:r>
            <a:r>
              <a:rPr lang="hu-HU" dirty="0" err="1" smtClean="0"/>
              <a:t>contagiosum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hu-HU" dirty="0" smtClean="0">
                <a:ea typeface="ＭＳ Ｐゴシック" panose="020B0600070205080204" pitchFamily="34" charset="-128"/>
              </a:rPr>
              <a:t>Uszodaszemölcs, </a:t>
            </a:r>
            <a:r>
              <a:rPr lang="hu-HU" altLang="hu-HU" dirty="0" err="1" smtClean="0">
                <a:ea typeface="ＭＳ Ｐゴシック" panose="020B0600070205080204" pitchFamily="34" charset="-128"/>
              </a:rPr>
              <a:t>benignus</a:t>
            </a:r>
            <a:r>
              <a:rPr lang="hu-HU" altLang="hu-HU" dirty="0" smtClean="0">
                <a:ea typeface="ＭＳ Ｐゴシック" panose="020B0600070205080204" pitchFamily="34" charset="-128"/>
              </a:rPr>
              <a:t>, bőr és/nyálkahártya</a:t>
            </a:r>
          </a:p>
          <a:p>
            <a:r>
              <a:rPr lang="hu-HU" altLang="hu-HU" dirty="0" smtClean="0">
                <a:ea typeface="ＭＳ Ｐゴシック" panose="020B0600070205080204" pitchFamily="34" charset="-128"/>
              </a:rPr>
              <a:t>Nagyméretű vírusok, fénymikroszkóppal is láthatók</a:t>
            </a:r>
          </a:p>
          <a:p>
            <a:r>
              <a:rPr lang="hu-HU" altLang="hu-HU" dirty="0" smtClean="0">
                <a:ea typeface="ＭＳ Ｐゴシック" panose="020B0600070205080204" pitchFamily="34" charset="-128"/>
              </a:rPr>
              <a:t>Közvetlen kontaktussal vihető át</a:t>
            </a:r>
          </a:p>
          <a:p>
            <a:r>
              <a:rPr lang="hu-HU" altLang="hu-HU" dirty="0" smtClean="0">
                <a:ea typeface="ＭＳ Ｐゴシック" panose="020B0600070205080204" pitchFamily="34" charset="-128"/>
              </a:rPr>
              <a:t>Néhány hónap után spontán gyógyul</a:t>
            </a:r>
          </a:p>
          <a:p>
            <a:r>
              <a:rPr lang="hu-HU" altLang="hu-HU" dirty="0" smtClean="0">
                <a:ea typeface="ＭＳ Ｐゴシック" panose="020B0600070205080204" pitchFamily="34" charset="-128"/>
              </a:rPr>
              <a:t>Kezelése: eltávolítás vagy fagyasztás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29954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54" y="222195"/>
            <a:ext cx="8820933" cy="684885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Infekciókontroll</a:t>
            </a:r>
            <a:endParaRPr lang="hu-HU" sz="4000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43556" y="1443834"/>
            <a:ext cx="8695950" cy="5039265"/>
          </a:xfrm>
        </p:spPr>
        <p:txBody>
          <a:bodyPr>
            <a:normAutofit/>
          </a:bodyPr>
          <a:lstStyle/>
          <a:p>
            <a:r>
              <a:rPr lang="hu-HU" altLang="hu-HU" dirty="0">
                <a:ea typeface="ＭＳ Ｐゴシック" panose="020B0600070205080204" pitchFamily="34" charset="-128"/>
              </a:rPr>
              <a:t>Utolsóként </a:t>
            </a:r>
            <a:r>
              <a:rPr lang="hu-HU" altLang="hu-HU" dirty="0" smtClean="0">
                <a:ea typeface="ＭＳ Ｐゴシック" panose="020B0600070205080204" pitchFamily="34" charset="-128"/>
              </a:rPr>
              <a:t>rendeljük be</a:t>
            </a:r>
            <a:endParaRPr lang="hu-HU" altLang="hu-HU" dirty="0">
              <a:ea typeface="ＭＳ Ｐゴシック" panose="020B0600070205080204" pitchFamily="34" charset="-128"/>
            </a:endParaRPr>
          </a:p>
          <a:p>
            <a:r>
              <a:rPr lang="hu-HU" altLang="hu-HU" dirty="0" smtClean="0">
                <a:ea typeface="ＭＳ Ｐゴシック" panose="020B0600070205080204" pitchFamily="34" charset="-128"/>
              </a:rPr>
              <a:t>Szájhigiénia, CHX</a:t>
            </a:r>
          </a:p>
          <a:p>
            <a:r>
              <a:rPr lang="hu-HU" altLang="hu-HU" dirty="0" smtClean="0">
                <a:ea typeface="ＭＳ Ｐゴシック" panose="020B0600070205080204" pitchFamily="34" charset="-128"/>
              </a:rPr>
              <a:t>SOLUMIUM ORAL</a:t>
            </a:r>
            <a:endParaRPr lang="hu-HU" altLang="hu-HU" dirty="0">
              <a:ea typeface="ＭＳ Ｐゴシック" panose="020B0600070205080204" pitchFamily="34" charset="-128"/>
            </a:endParaRPr>
          </a:p>
          <a:p>
            <a:r>
              <a:rPr lang="hu-HU" altLang="hu-HU" dirty="0" smtClean="0">
                <a:ea typeface="ＭＳ Ｐゴシック" panose="020B0600070205080204" pitchFamily="34" charset="-128"/>
              </a:rPr>
              <a:t>Védőfelszerelés</a:t>
            </a:r>
            <a:endParaRPr lang="hu-HU" altLang="hu-HU" dirty="0"/>
          </a:p>
          <a:p>
            <a:r>
              <a:rPr lang="hu-HU" altLang="hu-HU" dirty="0" err="1" smtClean="0">
                <a:ea typeface="ＭＳ Ｐゴシック" panose="020B0600070205080204" pitchFamily="34" charset="-128"/>
              </a:rPr>
              <a:t>Asepszis</a:t>
            </a:r>
            <a:r>
              <a:rPr lang="hu-HU" altLang="hu-HU" dirty="0" smtClean="0">
                <a:ea typeface="ＭＳ Ｐゴシック" panose="020B0600070205080204" pitchFamily="34" charset="-128"/>
              </a:rPr>
              <a:t>, antiszepszis</a:t>
            </a:r>
            <a:endParaRPr lang="hu-HU" altLang="hu-HU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5400" dirty="0" smtClean="0"/>
              <a:t>KÖSZÖNÖM A FIGYELMET!</a:t>
            </a:r>
            <a:endParaRPr lang="hu-HU" sz="5400" dirty="0"/>
          </a:p>
        </p:txBody>
      </p:sp>
      <p:pic>
        <p:nvPicPr>
          <p:cNvPr id="4" name="Picture 4" descr="Ké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652713"/>
            <a:ext cx="3505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80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hu-HU" dirty="0" smtClean="0"/>
              <a:t>Aktualitás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9108504" cy="537321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világ fejlődik:</a:t>
            </a:r>
          </a:p>
          <a:p>
            <a:pPr>
              <a:buFontTx/>
              <a:buChar char="-"/>
            </a:pPr>
            <a:r>
              <a:rPr lang="hu-HU" dirty="0" smtClean="0"/>
              <a:t>Gyógyszerkutatások vs. Rezisztencia</a:t>
            </a:r>
          </a:p>
          <a:p>
            <a:pPr>
              <a:buFontTx/>
              <a:buChar char="-"/>
            </a:pPr>
            <a:r>
              <a:rPr lang="hu-HU" dirty="0" smtClean="0"/>
              <a:t>Védőoltások vs. Védőoltás ellenes kampányok</a:t>
            </a:r>
          </a:p>
          <a:p>
            <a:pPr>
              <a:buFontTx/>
              <a:buChar char="-"/>
            </a:pPr>
            <a:r>
              <a:rPr lang="hu-HU" dirty="0" smtClean="0"/>
              <a:t>Egészségtudatosság vs. Felelőtlen szexuális élet, utazási lehetőségek</a:t>
            </a:r>
          </a:p>
          <a:p>
            <a:pPr>
              <a:buFontTx/>
              <a:buChar char="-"/>
            </a:pPr>
            <a:r>
              <a:rPr lang="hu-HU" dirty="0" smtClean="0"/>
              <a:t>Egyéb tényezők:</a:t>
            </a:r>
          </a:p>
          <a:p>
            <a:pPr lvl="1">
              <a:buFontTx/>
              <a:buChar char="-"/>
            </a:pPr>
            <a:r>
              <a:rPr lang="hu-HU" dirty="0" smtClean="0"/>
              <a:t>Háborúk</a:t>
            </a:r>
          </a:p>
          <a:p>
            <a:pPr lvl="1">
              <a:buFontTx/>
              <a:buChar char="-"/>
            </a:pPr>
            <a:r>
              <a:rPr lang="hu-HU" dirty="0" smtClean="0"/>
              <a:t>Klímaváltozás</a:t>
            </a:r>
          </a:p>
          <a:p>
            <a:pPr lvl="1">
              <a:buFontTx/>
              <a:buChar char="-"/>
            </a:pPr>
            <a:r>
              <a:rPr lang="hu-HU" b="1" dirty="0" smtClean="0"/>
              <a:t>NOSOCOMIALIS INFEKCIÓK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5961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4704"/>
            <a:ext cx="8085712" cy="49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7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u-HU" dirty="0" err="1" smtClean="0"/>
              <a:t>Nosocomialis</a:t>
            </a:r>
            <a:r>
              <a:rPr lang="hu-HU" dirty="0" smtClean="0"/>
              <a:t> Infekciók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/>
              <a:t>Fokozódó veszély!</a:t>
            </a:r>
          </a:p>
          <a:p>
            <a:r>
              <a:rPr lang="hu-HU" dirty="0" smtClean="0"/>
              <a:t>Fertőzőosztályok?</a:t>
            </a:r>
          </a:p>
          <a:p>
            <a:r>
              <a:rPr lang="hu-HU" dirty="0" smtClean="0"/>
              <a:t>Felelőtlen gyógyszerelés</a:t>
            </a:r>
          </a:p>
          <a:p>
            <a:pPr marL="0" indent="0">
              <a:buNone/>
            </a:pPr>
            <a:r>
              <a:rPr lang="hu-HU" dirty="0" smtClean="0"/>
              <a:t>Fogorvos szerepe: </a:t>
            </a:r>
            <a:r>
              <a:rPr lang="hu-HU" sz="2800" b="1" dirty="0" err="1" smtClean="0"/>
              <a:t>Nosocomialis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pneumonia</a:t>
            </a:r>
            <a:r>
              <a:rPr lang="hu-HU" sz="2800" b="1" dirty="0" smtClean="0"/>
              <a:t> prevenció!</a:t>
            </a:r>
          </a:p>
          <a:p>
            <a:pPr marL="0" indent="0">
              <a:buNone/>
            </a:pPr>
            <a:r>
              <a:rPr lang="hu-HU" sz="2800" dirty="0" smtClean="0"/>
              <a:t>- Gyakran letális</a:t>
            </a:r>
          </a:p>
          <a:p>
            <a:pPr>
              <a:buFontTx/>
              <a:buChar char="-"/>
            </a:pPr>
            <a:r>
              <a:rPr lang="hu-HU" sz="2800" dirty="0" smtClean="0"/>
              <a:t>Tervezett kórházi </a:t>
            </a:r>
            <a:r>
              <a:rPr lang="hu-HU" sz="2800" dirty="0" err="1" smtClean="0"/>
              <a:t>bentfekvés</a:t>
            </a:r>
            <a:r>
              <a:rPr lang="hu-HU" sz="2800" dirty="0" smtClean="0"/>
              <a:t> esetén </a:t>
            </a:r>
            <a:r>
              <a:rPr lang="hu-HU" sz="2800" dirty="0" err="1" smtClean="0"/>
              <a:t>szupra-</a:t>
            </a:r>
            <a:r>
              <a:rPr lang="hu-HU" sz="2800" dirty="0" smtClean="0"/>
              <a:t>, </a:t>
            </a:r>
            <a:r>
              <a:rPr lang="hu-HU" sz="2800" dirty="0" err="1" smtClean="0"/>
              <a:t>subgingivális</a:t>
            </a:r>
            <a:r>
              <a:rPr lang="hu-HU" sz="2800" dirty="0" smtClean="0"/>
              <a:t> </a:t>
            </a:r>
            <a:r>
              <a:rPr lang="hu-HU" sz="2800" dirty="0" err="1" smtClean="0"/>
              <a:t>depurálás</a:t>
            </a:r>
            <a:r>
              <a:rPr lang="hu-HU" sz="2800" dirty="0" smtClean="0"/>
              <a:t>, kürettálás</a:t>
            </a:r>
          </a:p>
          <a:p>
            <a:pPr>
              <a:buFontTx/>
              <a:buChar char="-"/>
            </a:pPr>
            <a:r>
              <a:rPr lang="hu-HU" sz="2800" dirty="0" smtClean="0"/>
              <a:t>Kórházi tartózkodás esetén CHX szájöblítő </a:t>
            </a:r>
            <a:r>
              <a:rPr lang="hu-HU" sz="2800" dirty="0" err="1" smtClean="0"/>
              <a:t>szignihikánsan</a:t>
            </a:r>
            <a:r>
              <a:rPr lang="hu-HU" sz="2800" dirty="0" smtClean="0"/>
              <a:t> csökkenti a </a:t>
            </a:r>
            <a:r>
              <a:rPr lang="hu-HU" sz="2800" dirty="0" err="1" smtClean="0"/>
              <a:t>nosocomialis</a:t>
            </a:r>
            <a:r>
              <a:rPr lang="hu-HU" sz="2800" dirty="0" smtClean="0"/>
              <a:t> </a:t>
            </a:r>
            <a:r>
              <a:rPr lang="hu-HU" sz="2800" dirty="0" err="1" smtClean="0"/>
              <a:t>pneumonia</a:t>
            </a:r>
            <a:r>
              <a:rPr lang="hu-HU" sz="2800" dirty="0" smtClean="0"/>
              <a:t> kialakulás esélyét!</a:t>
            </a: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000" i="1" dirty="0" smtClean="0"/>
              <a:t>(</a:t>
            </a:r>
            <a:r>
              <a:rPr lang="en-US" sz="2000" i="1" dirty="0" smtClean="0"/>
              <a:t>Mensch </a:t>
            </a:r>
            <a:r>
              <a:rPr lang="en-US" sz="2000" i="1" dirty="0"/>
              <a:t>K, Nagy G, Nagy A, Brody A. (2019) [Characteristics, diagnosis and treatment of the most common bacterial diseases of the oral cavity]. Orv </a:t>
            </a:r>
            <a:r>
              <a:rPr lang="en-US" sz="2000" i="1" dirty="0" err="1"/>
              <a:t>Hetil</a:t>
            </a:r>
            <a:r>
              <a:rPr lang="en-US" sz="2000" i="1" dirty="0"/>
              <a:t>, 160: 739-746</a:t>
            </a:r>
            <a:r>
              <a:rPr lang="en-US" sz="2000" i="1" dirty="0" smtClean="0"/>
              <a:t>.</a:t>
            </a:r>
            <a:r>
              <a:rPr lang="hu-HU" sz="2000" i="1" dirty="0" smtClean="0"/>
              <a:t>)</a:t>
            </a:r>
            <a:endParaRPr lang="hu-HU" sz="2000" i="1" dirty="0"/>
          </a:p>
          <a:p>
            <a:pPr marL="0" indent="0">
              <a:buNone/>
            </a:pPr>
            <a:endParaRPr lang="hu-HU" sz="2800" dirty="0" smtClean="0"/>
          </a:p>
          <a:p>
            <a:pPr>
              <a:buFontTx/>
              <a:buChar char="-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645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</a:t>
            </a:r>
            <a:r>
              <a:rPr lang="hu-HU" dirty="0" err="1"/>
              <a:t>I</a:t>
            </a:r>
            <a:r>
              <a:rPr lang="hu-HU" dirty="0" err="1" smtClean="0"/>
              <a:t>nfektológia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Fertőzést meghatározza:</a:t>
            </a:r>
          </a:p>
          <a:p>
            <a:pPr marL="0" indent="0">
              <a:buNone/>
            </a:pPr>
            <a:r>
              <a:rPr lang="hu-HU" dirty="0" smtClean="0"/>
              <a:t>- Fertőzés helye, </a:t>
            </a:r>
            <a:r>
              <a:rPr lang="hu-HU" dirty="0" err="1" smtClean="0"/>
              <a:t>inokulum</a:t>
            </a:r>
            <a:r>
              <a:rPr lang="hu-HU" dirty="0" smtClean="0"/>
              <a:t> nagysága</a:t>
            </a:r>
          </a:p>
          <a:p>
            <a:pPr>
              <a:buFontTx/>
              <a:buChar char="-"/>
            </a:pPr>
            <a:r>
              <a:rPr lang="hu-HU" dirty="0" smtClean="0"/>
              <a:t>Kórokozó virulencia faktorai</a:t>
            </a:r>
          </a:p>
          <a:p>
            <a:pPr>
              <a:buFontTx/>
              <a:buChar char="-"/>
            </a:pPr>
            <a:r>
              <a:rPr lang="hu-HU" dirty="0" smtClean="0"/>
              <a:t>Gazdaszervezet védekező mechanizmusai</a:t>
            </a:r>
          </a:p>
          <a:p>
            <a:pPr marL="0" indent="0">
              <a:buNone/>
            </a:pPr>
            <a:r>
              <a:rPr lang="hu-HU" dirty="0" smtClean="0"/>
              <a:t>Eltérő következmények:</a:t>
            </a:r>
          </a:p>
          <a:p>
            <a:pPr>
              <a:buFont typeface="Wingdings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Nem következik be kolonizáció vagy fertőzés</a:t>
            </a:r>
          </a:p>
          <a:p>
            <a:pPr>
              <a:buFont typeface="Wingdings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Kolonizáció: Ha nincs válaszreakció</a:t>
            </a:r>
          </a:p>
          <a:p>
            <a:pPr>
              <a:buFont typeface="Wingdings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Fertőzés: Ha van válaszreakció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3710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616</TotalTime>
  <Words>2035</Words>
  <Application>Microsoft Office PowerPoint</Application>
  <PresentationFormat>Diavetítés a képernyőre (4:3 oldalarány)</PresentationFormat>
  <Paragraphs>378</Paragraphs>
  <Slides>59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6" baseType="lpstr">
      <vt:lpstr>ＭＳ Ｐゴシック</vt:lpstr>
      <vt:lpstr>Calibri</vt:lpstr>
      <vt:lpstr>Constantia</vt:lpstr>
      <vt:lpstr>Times New Roman</vt:lpstr>
      <vt:lpstr>Wingdings</vt:lpstr>
      <vt:lpstr>Wingdings 2</vt:lpstr>
      <vt:lpstr>Áramlás</vt:lpstr>
      <vt:lpstr>Orális Infektológia I.</vt:lpstr>
      <vt:lpstr>Infektológia</vt:lpstr>
      <vt:lpstr>Orális Infektológia</vt:lpstr>
      <vt:lpstr>Jelentősége?</vt:lpstr>
      <vt:lpstr>Mit tehetünk?</vt:lpstr>
      <vt:lpstr>Aktualitás</vt:lpstr>
      <vt:lpstr>PowerPoint-bemutató</vt:lpstr>
      <vt:lpstr>Nosocomialis Infekciók</vt:lpstr>
      <vt:lpstr>Általános Infektológia</vt:lpstr>
      <vt:lpstr>Általános Infektológia</vt:lpstr>
      <vt:lpstr>Általános Infektológia </vt:lpstr>
      <vt:lpstr>Szájnyálkahártya fertőző betegségei- problémák</vt:lpstr>
      <vt:lpstr>Leggyakoribb szájnyálkahártya elváltozások: Mi lehet?</vt:lpstr>
      <vt:lpstr>Orális Infekció?- Általános anamnézis</vt:lpstr>
      <vt:lpstr>Orális Infekció?- Fogászati anamnézis</vt:lpstr>
      <vt:lpstr>Orális Infekció?- Panaszok</vt:lpstr>
      <vt:lpstr>Orális Infekció?- Panaszok</vt:lpstr>
      <vt:lpstr>Orális Infekció?- Panaszok</vt:lpstr>
      <vt:lpstr>Orális Infekció?- Extraoralis vizsgálat</vt:lpstr>
      <vt:lpstr>Orális infekció- Intraorális vizsgálat</vt:lpstr>
      <vt:lpstr>Munkadiagnózis?</vt:lpstr>
      <vt:lpstr>Definitív Diagnózis</vt:lpstr>
      <vt:lpstr>Vírusok</vt:lpstr>
      <vt:lpstr>Orális virális fertőzések</vt:lpstr>
      <vt:lpstr>Vírusfertőzés lehetséges következményei</vt:lpstr>
      <vt:lpstr>Gyakori szájüregi vírusfertőzések</vt:lpstr>
      <vt:lpstr>Enterovírusok (Picornavírusok)</vt:lpstr>
      <vt:lpstr>Herpangina</vt:lpstr>
      <vt:lpstr>Herpangina</vt:lpstr>
      <vt:lpstr>Kéz-láb-száj betegség</vt:lpstr>
      <vt:lpstr>Kéz-, láb-, szájbetegség</vt:lpstr>
      <vt:lpstr>Herpesvírusok</vt:lpstr>
      <vt:lpstr>Herpesvírusok</vt:lpstr>
      <vt:lpstr>HSV-1</vt:lpstr>
      <vt:lpstr>Gingivostomatitis herpetica</vt:lpstr>
      <vt:lpstr>HSV 1- Herpes labialis, Herpes gladiatorum (Vírus reaktiválódás)</vt:lpstr>
      <vt:lpstr>HSV-2 </vt:lpstr>
      <vt:lpstr>HHV-3 (VZV)</vt:lpstr>
      <vt:lpstr>Varicella</vt:lpstr>
      <vt:lpstr>Zoster</vt:lpstr>
      <vt:lpstr>Zoster</vt:lpstr>
      <vt:lpstr>HHV-4 (Epstein-Barr)</vt:lpstr>
      <vt:lpstr>HHV-5 Cytomegalovírus</vt:lpstr>
      <vt:lpstr>HHV-6, 7: Exanthema subitum</vt:lpstr>
      <vt:lpstr>HHV-8, Kaposi-szarkóma</vt:lpstr>
      <vt:lpstr>Mumpsz- Parotitis epidemica</vt:lpstr>
      <vt:lpstr>Mumpsz</vt:lpstr>
      <vt:lpstr>Kanyaró</vt:lpstr>
      <vt:lpstr>Koplik-folt</vt:lpstr>
      <vt:lpstr>HPV</vt:lpstr>
      <vt:lpstr>HPV</vt:lpstr>
      <vt:lpstr>HPV fertőzés szájüregi manifesztációi</vt:lpstr>
      <vt:lpstr>PowerPoint-bemutató</vt:lpstr>
      <vt:lpstr>PowerPoint-bemutató</vt:lpstr>
      <vt:lpstr>PowerPoint-bemutató</vt:lpstr>
      <vt:lpstr>PowerPoint-bemutató</vt:lpstr>
      <vt:lpstr>Poxvírus- Molluscum contagiosum</vt:lpstr>
      <vt:lpstr>Infekciókontroll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fok</dc:creator>
  <cp:lastModifiedBy>Oktatas</cp:lastModifiedBy>
  <cp:revision>25</cp:revision>
  <dcterms:created xsi:type="dcterms:W3CDTF">2019-08-30T08:14:39Z</dcterms:created>
  <dcterms:modified xsi:type="dcterms:W3CDTF">2020-09-14T06:57:46Z</dcterms:modified>
</cp:coreProperties>
</file>