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466" r:id="rId2"/>
  </p:sldMasterIdLst>
  <p:notesMasterIdLst>
    <p:notesMasterId r:id="rId11"/>
  </p:notesMasterIdLst>
  <p:handoutMasterIdLst>
    <p:handoutMasterId r:id="rId12"/>
  </p:handoutMasterIdLst>
  <p:sldIdLst>
    <p:sldId id="257" r:id="rId3"/>
    <p:sldId id="391" r:id="rId4"/>
    <p:sldId id="372" r:id="rId5"/>
    <p:sldId id="373" r:id="rId6"/>
    <p:sldId id="396" r:id="rId7"/>
    <p:sldId id="402" r:id="rId8"/>
    <p:sldId id="401" r:id="rId9"/>
    <p:sldId id="290" r:id="rId10"/>
  </p:sldIdLst>
  <p:sldSz cx="9144000" cy="6858000" type="screen4x3"/>
  <p:notesSz cx="9929813" cy="679767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anose="02020602080505020303" pitchFamily="18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anose="02020602080505020303" pitchFamily="18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anose="02020602080505020303" pitchFamily="18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anose="02020602080505020303" pitchFamily="18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anose="02020602080505020303" pitchFamily="18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askerville Old Face" panose="02020602080505020303" pitchFamily="18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askerville Old Face" panose="02020602080505020303" pitchFamily="18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askerville Old Face" panose="02020602080505020303" pitchFamily="18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askerville Old Face" panose="02020602080505020303" pitchFamily="18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33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Users\pongsiri\Desktop\Sum%20Results%20\Sum%20resul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Users\pongsiri\Desktop\Sum%20Results%20\Sum%20resul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Users\pongsiri\Desktop\Sum%20Results%20\Sum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SYTO9 high+ cells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FACS_SA_6h!$A$6</c:f>
              <c:strCache>
                <c:ptCount val="1"/>
                <c:pt idx="0">
                  <c:v>SYTO9 high+ cells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FACS_SA_6h!$C$7:$G$7</c:f>
                <c:numCache>
                  <c:formatCode>General</c:formatCode>
                  <c:ptCount val="5"/>
                  <c:pt idx="1">
                    <c:v>1.0230672835481878</c:v>
                  </c:pt>
                  <c:pt idx="2">
                    <c:v>0.43588989435406822</c:v>
                  </c:pt>
                  <c:pt idx="3">
                    <c:v>0.66332495807108038</c:v>
                  </c:pt>
                  <c:pt idx="4">
                    <c:v>0.40414518843273767</c:v>
                  </c:pt>
                </c:numCache>
              </c:numRef>
            </c:plus>
            <c:minus>
              <c:numRef>
                <c:f>FACS_SA_6h!$C$16:$G$16</c:f>
                <c:numCache>
                  <c:formatCode>General</c:formatCode>
                  <c:ptCount val="5"/>
                  <c:pt idx="1">
                    <c:v>0.71355915428692229</c:v>
                  </c:pt>
                  <c:pt idx="2">
                    <c:v>0.29860788111948205</c:v>
                  </c:pt>
                  <c:pt idx="3">
                    <c:v>0.49916597106239796</c:v>
                  </c:pt>
                  <c:pt idx="4">
                    <c:v>0.39999999999999947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FACS_SA_6h!$C$1:$G$1</c:f>
              <c:strCache>
                <c:ptCount val="5"/>
                <c:pt idx="0">
                  <c:v>Ethanol treatment</c:v>
                </c:pt>
                <c:pt idx="1">
                  <c:v>ASM w/o NaHCO3 pH 7.4</c:v>
                </c:pt>
                <c:pt idx="2">
                  <c:v>ASM 25 mM NaHCO3 pH 7.4</c:v>
                </c:pt>
                <c:pt idx="3">
                  <c:v>ASM w/o NaHCO3 pH 8.0</c:v>
                </c:pt>
                <c:pt idx="4">
                  <c:v>ASM 100 mM NaHCO3 pH 8.0</c:v>
                </c:pt>
              </c:strCache>
            </c:strRef>
          </c:cat>
          <c:val>
            <c:numRef>
              <c:f>FACS_SA_6h!$C$6:$G$6</c:f>
              <c:numCache>
                <c:formatCode>0.0</c:formatCode>
                <c:ptCount val="5"/>
                <c:pt idx="0" formatCode="General">
                  <c:v>1.4</c:v>
                </c:pt>
                <c:pt idx="1">
                  <c:v>24.5</c:v>
                </c:pt>
                <c:pt idx="2">
                  <c:v>22.45</c:v>
                </c:pt>
                <c:pt idx="3">
                  <c:v>21.299999999999997</c:v>
                </c:pt>
                <c:pt idx="4">
                  <c:v>10.733333333333334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C6-3842-A91B-731295433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-674934656"/>
        <c:axId val="-674934112"/>
      </c:barChart>
      <c:catAx>
        <c:axId val="-674934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674934112"/>
        <c:crosses val="autoZero"/>
        <c:auto val="1"/>
        <c:lblAlgn val="ctr"/>
        <c:lblOffset val="100"/>
        <c:noMultiLvlLbl val="0"/>
      </c:catAx>
      <c:valAx>
        <c:axId val="-674934112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/>
                  <a:t>10</a:t>
                </a:r>
                <a:r>
                  <a:rPr lang="en-US" sz="1000" baseline="30000" dirty="0"/>
                  <a:t>7</a:t>
                </a:r>
                <a:r>
                  <a:rPr lang="en-US" sz="1000" dirty="0"/>
                  <a:t> cells/ml</a:t>
                </a:r>
              </a:p>
            </c:rich>
          </c:tx>
          <c:layout>
            <c:manualLayout>
              <c:xMode val="edge"/>
              <c:yMode val="edge"/>
              <c:x val="1.8835198685392116E-2"/>
              <c:y val="0.360284380181701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6749346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SYTO9 low+ (PI +) cells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FACS_SA_6h!$A$15</c:f>
              <c:strCache>
                <c:ptCount val="1"/>
                <c:pt idx="0">
                  <c:v>SYTO9 low+ cells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FACS_SA_6h!$C$16:$G$16</c:f>
                <c:numCache>
                  <c:formatCode>General</c:formatCode>
                  <c:ptCount val="5"/>
                  <c:pt idx="1">
                    <c:v>0.71355915428692229</c:v>
                  </c:pt>
                  <c:pt idx="2">
                    <c:v>0.29860788111948205</c:v>
                  </c:pt>
                  <c:pt idx="3">
                    <c:v>0.49916597106239796</c:v>
                  </c:pt>
                  <c:pt idx="4">
                    <c:v>0.39999999999999947</c:v>
                  </c:pt>
                </c:numCache>
              </c:numRef>
            </c:plus>
            <c:minus>
              <c:numRef>
                <c:f>FACS_SA_6h!$C$16:$G$16</c:f>
                <c:numCache>
                  <c:formatCode>General</c:formatCode>
                  <c:ptCount val="5"/>
                  <c:pt idx="1">
                    <c:v>0.71355915428692229</c:v>
                  </c:pt>
                  <c:pt idx="2">
                    <c:v>0.29860788111948205</c:v>
                  </c:pt>
                  <c:pt idx="3">
                    <c:v>0.49916597106239796</c:v>
                  </c:pt>
                  <c:pt idx="4">
                    <c:v>0.39999999999999947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FACS_SA_6h!$C$10:$G$10</c:f>
              <c:strCache>
                <c:ptCount val="5"/>
                <c:pt idx="0">
                  <c:v>Ethanol treatment</c:v>
                </c:pt>
                <c:pt idx="1">
                  <c:v>ASM w/o NaHCO3 pH 7.4</c:v>
                </c:pt>
                <c:pt idx="2">
                  <c:v>ASM 25 mM NaHCO3 pH 7.4</c:v>
                </c:pt>
                <c:pt idx="3">
                  <c:v>ASM w/o NaHCO3 pH 8.0</c:v>
                </c:pt>
                <c:pt idx="4">
                  <c:v>ASM 100 mM NaHCO3 pH 8.0</c:v>
                </c:pt>
              </c:strCache>
            </c:strRef>
          </c:cat>
          <c:val>
            <c:numRef>
              <c:f>FACS_SA_6h!$C$15:$G$15</c:f>
              <c:numCache>
                <c:formatCode>0.0</c:formatCode>
                <c:ptCount val="5"/>
                <c:pt idx="0" formatCode="General">
                  <c:v>31.7</c:v>
                </c:pt>
                <c:pt idx="1">
                  <c:v>6.125</c:v>
                </c:pt>
                <c:pt idx="2">
                  <c:v>7.5750000000000002</c:v>
                </c:pt>
                <c:pt idx="3">
                  <c:v>8.375</c:v>
                </c:pt>
                <c:pt idx="4">
                  <c:v>14.199999999999998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C2-2049-AC8A-94565CE04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-674930848"/>
        <c:axId val="-674942272"/>
      </c:barChart>
      <c:catAx>
        <c:axId val="-674930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674942272"/>
        <c:crosses val="autoZero"/>
        <c:auto val="1"/>
        <c:lblAlgn val="ctr"/>
        <c:lblOffset val="100"/>
        <c:noMultiLvlLbl val="0"/>
      </c:catAx>
      <c:valAx>
        <c:axId val="-67494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/>
                  <a:t>10</a:t>
                </a:r>
                <a:r>
                  <a:rPr lang="en-US" sz="1000" baseline="30000" dirty="0"/>
                  <a:t>7</a:t>
                </a:r>
                <a:r>
                  <a:rPr lang="en-US" sz="1000" dirty="0"/>
                  <a:t> cells/ml</a:t>
                </a:r>
              </a:p>
            </c:rich>
          </c:tx>
          <c:layout>
            <c:manualLayout>
              <c:xMode val="edge"/>
              <c:yMode val="edge"/>
              <c:x val="1.8835198685392116E-2"/>
              <c:y val="0.3712158793886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6749308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Percentage of LIVE/DEAD cells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hu-H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FACS_SA_6h!$A$6</c:f>
              <c:strCache>
                <c:ptCount val="1"/>
                <c:pt idx="0">
                  <c:v>SYTO9 high+ cells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FACS_SA_6h!$C$1:$G$1</c:f>
              <c:strCache>
                <c:ptCount val="5"/>
                <c:pt idx="0">
                  <c:v>Ethanol treatment</c:v>
                </c:pt>
                <c:pt idx="1">
                  <c:v>ASM w/o NaHCO3 pH 7.4</c:v>
                </c:pt>
                <c:pt idx="2">
                  <c:v>ASM 25 mM NaHCO3 pH 7.4</c:v>
                </c:pt>
                <c:pt idx="3">
                  <c:v>ASM w/o NaHCO3 pH 8.0</c:v>
                </c:pt>
                <c:pt idx="4">
                  <c:v>ASM 100 mM NaHCO3 pH 8.0</c:v>
                </c:pt>
              </c:strCache>
            </c:strRef>
          </c:cat>
          <c:val>
            <c:numRef>
              <c:f>FACS_SA_6h!$C$6:$G$6</c:f>
              <c:numCache>
                <c:formatCode>0.0</c:formatCode>
                <c:ptCount val="5"/>
                <c:pt idx="0" formatCode="General">
                  <c:v>1.4</c:v>
                </c:pt>
                <c:pt idx="1">
                  <c:v>24.5</c:v>
                </c:pt>
                <c:pt idx="2">
                  <c:v>22.45</c:v>
                </c:pt>
                <c:pt idx="3">
                  <c:v>21.299999999999997</c:v>
                </c:pt>
                <c:pt idx="4">
                  <c:v>10.733333333333334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C9-2649-A8C7-548810A765AC}"/>
            </c:ext>
          </c:extLst>
        </c:ser>
        <c:ser>
          <c:idx val="1"/>
          <c:order val="1"/>
          <c:tx>
            <c:strRef>
              <c:f>FACS_SA_6h!$A$15</c:f>
              <c:strCache>
                <c:ptCount val="1"/>
                <c:pt idx="0">
                  <c:v>SYTO9 low+ cells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FACS_SA_6h!$C$1:$G$1</c:f>
              <c:strCache>
                <c:ptCount val="5"/>
                <c:pt idx="0">
                  <c:v>Ethanol treatment</c:v>
                </c:pt>
                <c:pt idx="1">
                  <c:v>ASM w/o NaHCO3 pH 7.4</c:v>
                </c:pt>
                <c:pt idx="2">
                  <c:v>ASM 25 mM NaHCO3 pH 7.4</c:v>
                </c:pt>
                <c:pt idx="3">
                  <c:v>ASM w/o NaHCO3 pH 8.0</c:v>
                </c:pt>
                <c:pt idx="4">
                  <c:v>ASM 100 mM NaHCO3 pH 8.0</c:v>
                </c:pt>
              </c:strCache>
            </c:strRef>
          </c:cat>
          <c:val>
            <c:numRef>
              <c:f>FACS_SA_6h!$C$15:$G$15</c:f>
              <c:numCache>
                <c:formatCode>0.0</c:formatCode>
                <c:ptCount val="5"/>
                <c:pt idx="0" formatCode="General">
                  <c:v>31.7</c:v>
                </c:pt>
                <c:pt idx="1">
                  <c:v>6.125</c:v>
                </c:pt>
                <c:pt idx="2">
                  <c:v>7.5750000000000002</c:v>
                </c:pt>
                <c:pt idx="3">
                  <c:v>8.375</c:v>
                </c:pt>
                <c:pt idx="4">
                  <c:v>14.199999999999998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C9-2649-A8C7-548810A76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674941728"/>
        <c:axId val="-674941184"/>
      </c:barChart>
      <c:catAx>
        <c:axId val="-674941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674941184"/>
        <c:crosses val="autoZero"/>
        <c:auto val="1"/>
        <c:lblAlgn val="ctr"/>
        <c:lblOffset val="100"/>
        <c:noMultiLvlLbl val="0"/>
      </c:catAx>
      <c:valAx>
        <c:axId val="-67494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674941728"/>
        <c:crosses val="autoZero"/>
        <c:crossBetween val="between"/>
        <c:majorUnit val="0.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="" xmlns:a16="http://schemas.microsoft.com/office/drawing/2014/main" id="{3749DD8B-4583-2840-ABF3-E38E979714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Baskerville Old Fac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83F0002D-0C3A-B949-8B61-2F2C38108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Baskerville Old Face" pitchFamily="18" charset="0"/>
              </a:defRPr>
            </a:lvl1pPr>
          </a:lstStyle>
          <a:p>
            <a:pPr>
              <a:defRPr/>
            </a:pPr>
            <a:fld id="{2D55D365-428C-F24B-8DF4-2E6C479437BB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5ADC58EA-D73A-7A4F-852B-1011625174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Baskerville Old Fac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81B8EED5-B4DD-0641-A1C7-F5F0E55568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4513" y="6456363"/>
            <a:ext cx="430371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Baskerville Old Face" pitchFamily="18" charset="0"/>
              </a:defRPr>
            </a:lvl1pPr>
          </a:lstStyle>
          <a:p>
            <a:pPr>
              <a:defRPr/>
            </a:pPr>
            <a:fld id="{8FB2CD9B-C6F1-E449-A30F-C99BBE66CD15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0904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="" xmlns:a16="http://schemas.microsoft.com/office/drawing/2014/main" id="{AFA11E0D-CB6E-1D46-ADD1-0E5BFB43DD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Baskerville Old Fac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4EA11B44-ADE8-1F4E-B08F-8911F5A7A34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Baskerville Old Face" pitchFamily="18" charset="0"/>
              </a:defRPr>
            </a:lvl1pPr>
          </a:lstStyle>
          <a:p>
            <a:pPr>
              <a:defRPr/>
            </a:pPr>
            <a:fld id="{6DFC7268-2D97-AE46-947C-4026291B6D7B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4" name="Diakép helye 3">
            <a:extLst>
              <a:ext uri="{FF2B5EF4-FFF2-40B4-BE49-F238E27FC236}">
                <a16:creationId xmlns="" xmlns:a16="http://schemas.microsoft.com/office/drawing/2014/main" id="{7F6B590D-413B-C149-B255-BFD1C56FA8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Jegyzetek helye 4">
            <a:extLst>
              <a:ext uri="{FF2B5EF4-FFF2-40B4-BE49-F238E27FC236}">
                <a16:creationId xmlns="" xmlns:a16="http://schemas.microsoft.com/office/drawing/2014/main" id="{5995F34B-A6CF-2849-8D09-8256588B9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3775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US" noProof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3A990EC4-3940-ED48-B625-A76229E1FA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Baskerville Old Fac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F24175E8-6A5B-7E40-A509-6646E1851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4513" y="6456363"/>
            <a:ext cx="430371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Baskerville Old Face" pitchFamily="18" charset="0"/>
              </a:defRPr>
            </a:lvl1pPr>
          </a:lstStyle>
          <a:p>
            <a:pPr>
              <a:defRPr/>
            </a:pPr>
            <a:fld id="{2D59FE8E-5F47-9848-A513-DA1CE03F7348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16210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>
            <a:extLst>
              <a:ext uri="{FF2B5EF4-FFF2-40B4-BE49-F238E27FC236}">
                <a16:creationId xmlns="" xmlns:a16="http://schemas.microsoft.com/office/drawing/2014/main" id="{2F8C25FE-347C-0345-96D4-3C38613D10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Jegyzetek helye 2">
            <a:extLst>
              <a:ext uri="{FF2B5EF4-FFF2-40B4-BE49-F238E27FC236}">
                <a16:creationId xmlns="" xmlns:a16="http://schemas.microsoft.com/office/drawing/2014/main" id="{157C815B-DD09-1C4B-8573-DC81441932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hu-HU"/>
          </a:p>
        </p:txBody>
      </p:sp>
      <p:sp>
        <p:nvSpPr>
          <p:cNvPr id="62468" name="Dia számának helye 3">
            <a:extLst>
              <a:ext uri="{FF2B5EF4-FFF2-40B4-BE49-F238E27FC236}">
                <a16:creationId xmlns="" xmlns:a16="http://schemas.microsoft.com/office/drawing/2014/main" id="{C06A5E6D-C255-B043-AA5A-8B18D60CA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9pPr>
          </a:lstStyle>
          <a:p>
            <a:fld id="{8547E4AA-4CDD-6D4C-A568-03A192A80FBF}" type="slidenum">
              <a:rPr lang="en-US" altLang="hu-HU" smtClean="0"/>
              <a:pPr/>
              <a:t>3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7630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="" xmlns:a16="http://schemas.microsoft.com/office/drawing/2014/main" id="{B1C5D781-9EDE-D14E-8C47-5F1878A3AC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="" xmlns:a16="http://schemas.microsoft.com/office/drawing/2014/main" id="{354766F8-D198-7A48-8829-0DD58636A2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="" xmlns:a16="http://schemas.microsoft.com/office/drawing/2014/main" id="{D4B2FB85-5CCE-8A40-BDAC-638B7D9C1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9pPr>
          </a:lstStyle>
          <a:p>
            <a:fld id="{F40FF07F-06D4-1348-AD49-547E7CE1C836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3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61BAD84-7AB4-C840-8CDC-F4F41A28E5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3023690-0BAF-3145-89A7-7B882F441A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8DB62DB-8618-0543-AD17-575ACC18F8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6E16E-1E85-2142-ADC2-10F3A85D08A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92690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6C1CFDF-26B1-5247-B5C5-2310ABFE1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3CCCD3B-7200-2545-BB2B-40FF90BA8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A460E11-4D22-C445-93F1-143E0FDAC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BAB69-B8FB-5242-AB59-B49AABCBED8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04162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78233BC-DE7D-F846-93FD-7753F010B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823AF87-92D2-7C44-BAE2-4B73C321D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2DD810A-E960-4B48-B4F5-A8FB1F44F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A2806-55C9-E140-8FCC-C997E6E985A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039146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220338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02106D-B1DD-E44B-96E8-730439DF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DAB52416-11FF-8D41-A277-D264724B4043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AAD9BD-0F74-844D-8DE1-C46FE72E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2222EB-CE38-3143-B8FD-CDCEBB847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C63F4C74-F8C7-4940-A6F4-89C02F29E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36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254DDA-7A17-5745-8843-A98B5C84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CC7EEB11-3FE8-F547-90A8-F3212C2581CE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DB29EF-09D7-0248-92A3-58381FB4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D8DF14-32CF-B449-B9DC-70B7C948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DC31DDEB-F264-8D4F-BA03-F98C1DFF4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57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D3F79D-B251-8A46-AA8A-EFDD0EDF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D5ED0B3B-BC20-E348-A736-B12F0030CA9A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E25F7B-1CA9-184C-88BA-F14F8A8B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05056A-73C3-5443-AC0F-6892ADD1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1BA176F0-99C5-6A45-9DBF-68FA26684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93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ECE77D-7048-4D47-9782-24101575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C52B1667-1235-8842-A43D-D1183B8B214C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DC85B0-325A-944C-A2AC-151AF9D3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6A703B1-6768-B34C-AF9F-D72F0CB4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BA250956-A8A8-7245-A39A-1086F941A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4205056-5342-9C4B-B477-3FBF60E8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3A29D12C-D242-D242-AAED-EDF8D2FBBE3E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0ECE0CB-2578-6E43-B15D-296621958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29FE35C-D612-5042-9069-2CC33B4A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265ADAAF-705F-6243-8927-054C8929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4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965D9B9-E90D-8040-8D0F-149DED507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78EE1BF0-D480-4E4D-8EA3-6C9BCD241246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9F7BDF7-111A-C744-9209-6EEBE2D3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F86701-33CD-4040-9140-BF0BFDBC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8F18CE6D-B8A4-504D-B8DE-FC10BDAAA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27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28595EB-5E55-5844-84B1-E4D0570F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043C4AB0-9202-244C-815F-75C2E50EB2AA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44071F0-4EA3-D243-A3B9-E7D3E041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29719F-36E6-C848-8D6E-FF98C1E5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434CD1B3-B7DB-DC4B-9FB6-140E2A35A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71ED4DA-DAF3-4A4F-9025-89D50CFA7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2343DB1-3504-E343-B891-724FEF352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2F3C030-2A93-1E4B-A66F-215F439CF3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3D1E5-40FB-5A41-AD0C-1E9628ACFA8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115851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C31099-5A59-544A-84A3-DB3AB79B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3E4649DF-CA7C-6B48-8DBB-97820E68A369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547A621-1225-B742-8E44-E640909F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12CDE4-8F26-C746-8E23-80C2B99D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6F73AB62-4F04-BA4E-9F4F-367CA7FF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63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CCC275-0F6D-1442-932A-8991E38F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B9F0A33D-02BE-174C-A587-9C946358E784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9492A5-3F03-3848-B5B4-EE962AB3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730665-8827-A144-930A-F484CF66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C41B790B-308B-6B41-9FA8-B8A981A30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1CFD7D-8466-B547-A554-4DA01FE05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0AFEC8D7-2262-1F4F-A8D5-FBC566DD5545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282966-B512-9442-90C4-D24F6B1C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63E7FB-C719-1346-BEB3-34A2CD63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1E1A248B-13D2-2D43-8425-A0F592CA3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7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70436A-829D-8246-A191-E5932300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6367FF57-2FC0-FE44-AE56-67B59841A685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7D954A-82D0-E442-86A5-752B3C25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75A4BA-86A6-F245-B19C-956AFD24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askerville Old Face" pitchFamily="18" charset="0"/>
              </a:defRPr>
            </a:lvl1pPr>
          </a:lstStyle>
          <a:p>
            <a:pPr>
              <a:defRPr/>
            </a:pPr>
            <a:fld id="{F0D9FB29-8044-B140-A310-735B85037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F3DB7A3-ED1D-A94C-B01B-CFA39A555E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4209F90-F918-B14B-88EF-A0624F2C4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23456A5-583A-DA4B-A43A-D4B4226BEE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7B77E-F7B9-A040-9642-603625F8BD9E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85642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C62E436-FAFF-0141-B650-3883168BB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9846522-158B-A34C-A0AD-2A1E73889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ADD1FC8-A9DE-EC4C-BC5C-513C91878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10A4C-72FC-234A-A788-6DE7EA57D941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71826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D7DACB9-FB54-1245-B034-91BE3C6B0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DFE9839-1A5B-D345-AECF-9C831A97E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3ADEC14F-27DF-E540-8832-88E302CA0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A10A5-4928-7A42-8FF8-DC14813474D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21119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D5D11493-DF4B-DB44-B905-7AB0A65FC4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A9B5592-06DF-AE40-A758-616115FF2D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972C397-2776-3740-BAEF-788E55447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61000-3219-3D4D-A48A-7739F89C6CB1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92867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AD4804B3-05CA-A744-8E07-84FF49FF19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D001D66-C407-C440-8896-5914B3C63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8A7ECAD-523C-EA40-8FC3-9CC48D24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98A32-C3E4-A942-A5B9-AF3770080A1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59569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2D0BBD-E4A9-ED47-A1B7-DCC7C58CEE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25A0A14-ECB2-9F4A-BE8B-AC5B68E02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2220130-7D67-664F-9194-C91A5BEF5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2D30B-CF3A-0E4F-9741-4A46FAA0C99C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63178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1EFAA3A-980F-7748-AD9A-EABDCB78D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D5D80C6-1FE0-B740-8FBE-64E3C5438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66536CC-E119-7448-BCBE-02F170E192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B750-6D84-9045-B651-3420393C9FD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032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364F1A09-52A9-0549-9787-B61FE6867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4339ECFB-2DA8-094E-8A18-E58367DC7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DEEFFBC-CDC6-6B48-8FF6-5C053AFA2F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124C6CFA-8080-BF48-A734-D73DECDAEC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6BD88775-7446-D543-8EA3-CBBCA892C4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9BAB68-6635-9D49-8745-5054230C3D0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3" r:id="rId1"/>
    <p:sldLayoutId id="2147485524" r:id="rId2"/>
    <p:sldLayoutId id="2147485525" r:id="rId3"/>
    <p:sldLayoutId id="2147485526" r:id="rId4"/>
    <p:sldLayoutId id="2147485527" r:id="rId5"/>
    <p:sldLayoutId id="2147485528" r:id="rId6"/>
    <p:sldLayoutId id="2147485529" r:id="rId7"/>
    <p:sldLayoutId id="2147485530" r:id="rId8"/>
    <p:sldLayoutId id="2147485531" r:id="rId9"/>
    <p:sldLayoutId id="2147485532" r:id="rId10"/>
    <p:sldLayoutId id="2147485533" r:id="rId11"/>
    <p:sldLayoutId id="21474855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="" xmlns:a16="http://schemas.microsoft.com/office/drawing/2014/main" id="{1A517606-E061-E64F-B119-623B3E6D46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B4A9E4-EE9C-6C43-8269-85EC80850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C44DFA-F68F-B749-B86A-EA31AEF94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CE48547-9D88-444E-8578-D8C3EAD3179F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DEC39E-3F06-234C-ABEE-63648E16B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72189D-19ED-0846-A7EB-E94FD6386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EFED0C6-3478-3645-BD92-E8FB3F3A0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8" r:id="rId1"/>
    <p:sldLayoutId id="2147485569" r:id="rId2"/>
    <p:sldLayoutId id="2147485570" r:id="rId3"/>
    <p:sldLayoutId id="2147485571" r:id="rId4"/>
    <p:sldLayoutId id="2147485572" r:id="rId5"/>
    <p:sldLayoutId id="2147485573" r:id="rId6"/>
    <p:sldLayoutId id="2147485574" r:id="rId7"/>
    <p:sldLayoutId id="2147485575" r:id="rId8"/>
    <p:sldLayoutId id="2147485576" r:id="rId9"/>
    <p:sldLayoutId id="2147485577" r:id="rId10"/>
    <p:sldLayoutId id="2147485578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="" xmlns:a16="http://schemas.microsoft.com/office/drawing/2014/main" id="{68428698-881C-BA4E-96DC-B1128E65943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-9160" y="1412777"/>
            <a:ext cx="9144000" cy="2304256"/>
          </a:xfrm>
        </p:spPr>
        <p:txBody>
          <a:bodyPr/>
          <a:lstStyle/>
          <a:p>
            <a:pPr eaLnBrk="1" hangingPunct="1"/>
            <a:r>
              <a:rPr lang="hu-HU" altLang="en-US" sz="3200" b="1" i="1" dirty="0" smtClean="0">
                <a:solidFill>
                  <a:srgbClr val="000066"/>
                </a:solidFill>
              </a:rPr>
              <a:t>A hámsejtek </a:t>
            </a:r>
            <a:r>
              <a:rPr lang="hu-HU" altLang="en-US" sz="3200" b="1" i="1" dirty="0">
                <a:solidFill>
                  <a:srgbClr val="000066"/>
                </a:solidFill>
              </a:rPr>
              <a:t>iontranszport zavara és a bakteriális </a:t>
            </a:r>
            <a:r>
              <a:rPr lang="hu-HU" altLang="en-US" sz="3200" b="1" i="1" dirty="0" err="1">
                <a:solidFill>
                  <a:srgbClr val="000066"/>
                </a:solidFill>
              </a:rPr>
              <a:t>biofilm</a:t>
            </a:r>
            <a:r>
              <a:rPr lang="hu-HU" altLang="en-US" sz="3200" b="1" i="1" dirty="0">
                <a:solidFill>
                  <a:srgbClr val="000066"/>
                </a:solidFill>
              </a:rPr>
              <a:t> képzés </a:t>
            </a:r>
            <a:r>
              <a:rPr lang="hu-HU" altLang="en-US" sz="3200" b="1" i="1" dirty="0" smtClean="0">
                <a:solidFill>
                  <a:srgbClr val="000066"/>
                </a:solidFill>
              </a:rPr>
              <a:t>kapcsolata – </a:t>
            </a:r>
            <a:br>
              <a:rPr lang="hu-HU" altLang="en-US" sz="3200" b="1" i="1" dirty="0" smtClean="0">
                <a:solidFill>
                  <a:srgbClr val="000066"/>
                </a:solidFill>
              </a:rPr>
            </a:br>
            <a:r>
              <a:rPr lang="hu-HU" altLang="en-US" sz="3200" i="1" dirty="0" smtClean="0">
                <a:solidFill>
                  <a:srgbClr val="000066"/>
                </a:solidFill>
              </a:rPr>
              <a:t>avagy útban a bikarbonát </a:t>
            </a:r>
            <a:r>
              <a:rPr lang="hu-HU" altLang="en-US" sz="3200" i="1" dirty="0" err="1" smtClean="0">
                <a:solidFill>
                  <a:srgbClr val="000066"/>
                </a:solidFill>
              </a:rPr>
              <a:t>anti-bakteriális</a:t>
            </a:r>
            <a:r>
              <a:rPr lang="hu-HU" altLang="en-US" sz="3200" i="1" dirty="0" smtClean="0">
                <a:solidFill>
                  <a:srgbClr val="000066"/>
                </a:solidFill>
              </a:rPr>
              <a:t> (</a:t>
            </a:r>
            <a:r>
              <a:rPr lang="hu-HU" altLang="en-US" sz="3200" i="1" dirty="0" err="1" smtClean="0">
                <a:solidFill>
                  <a:srgbClr val="000066"/>
                </a:solidFill>
              </a:rPr>
              <a:t>anti-virális</a:t>
            </a:r>
            <a:r>
              <a:rPr lang="hu-HU" altLang="en-US" sz="3200" i="1" dirty="0" smtClean="0">
                <a:solidFill>
                  <a:srgbClr val="000066"/>
                </a:solidFill>
              </a:rPr>
              <a:t>?) hatásának megértésében </a:t>
            </a:r>
            <a:endParaRPr lang="hu-HU" altLang="en-US" sz="3200" i="1" dirty="0">
              <a:solidFill>
                <a:srgbClr val="000066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C54C016E-6228-3248-8837-CD096521212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717032"/>
            <a:ext cx="9144000" cy="3744416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hu-HU" altLang="en-US" sz="2000" b="1" dirty="0">
              <a:latin typeface="+mj-lt"/>
            </a:endParaRPr>
          </a:p>
          <a:p>
            <a:pPr marL="0" indent="0" algn="ctr">
              <a:buFontTx/>
              <a:buNone/>
              <a:defRPr/>
            </a:pPr>
            <a:r>
              <a:rPr lang="hu-HU" sz="2400" b="1" dirty="0" smtClean="0"/>
              <a:t>Dr. Zsembery Ákos</a:t>
            </a:r>
            <a:endParaRPr lang="hu-HU" sz="2400" b="1" dirty="0"/>
          </a:p>
          <a:p>
            <a:pPr marL="0" indent="0" algn="ctr">
              <a:buFontTx/>
              <a:buNone/>
              <a:defRPr/>
            </a:pPr>
            <a:r>
              <a:rPr lang="hu-HU" sz="1600" b="1" dirty="0" err="1" smtClean="0"/>
              <a:t>Orálbiológiai</a:t>
            </a:r>
            <a:r>
              <a:rPr lang="hu-HU" sz="1600" b="1" dirty="0" smtClean="0"/>
              <a:t> Tanszék, Semmelweis Egyetem</a:t>
            </a:r>
            <a:r>
              <a:rPr lang="hu-HU" sz="2400" b="1" dirty="0"/>
              <a:t>	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hu-HU" altLang="en-US" sz="2000" b="1" dirty="0">
              <a:latin typeface="+mj-lt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hu-HU" altLang="en-US" sz="2000" b="1" dirty="0">
              <a:latin typeface="+mj-lt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hu-HU" altLang="en-US" sz="2000" b="1" dirty="0">
              <a:latin typeface="+mj-lt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hu-HU" altLang="en-US" sz="1400" dirty="0" smtClean="0">
              <a:latin typeface="+mj-lt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hu-HU" altLang="en-US" sz="1600" dirty="0" smtClean="0">
                <a:latin typeface="+mj-lt"/>
              </a:rPr>
              <a:t>Budapest</a:t>
            </a:r>
            <a:r>
              <a:rPr lang="hu-HU" altLang="en-US" sz="1600" dirty="0">
                <a:latin typeface="+mj-lt"/>
              </a:rPr>
              <a:t>, </a:t>
            </a:r>
            <a:r>
              <a:rPr lang="hu-HU" altLang="en-US" sz="1600" dirty="0" smtClean="0">
                <a:latin typeface="+mj-lt"/>
              </a:rPr>
              <a:t>2020. május 11.</a:t>
            </a:r>
            <a:endParaRPr lang="hu-HU" altLang="en-US" sz="1600" dirty="0">
              <a:latin typeface="+mj-lt"/>
            </a:endParaRPr>
          </a:p>
        </p:txBody>
      </p:sp>
      <p:pic>
        <p:nvPicPr>
          <p:cNvPr id="1026" name="Picture 2" descr="KÃ©ptalÃ¡lat a kÃ¶vetkezÅre: âsote cÃ­mer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00811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>
            <a:extLst>
              <a:ext uri="{FF2B5EF4-FFF2-40B4-BE49-F238E27FC236}">
                <a16:creationId xmlns="" xmlns:a16="http://schemas.microsoft.com/office/drawing/2014/main" id="{155F8067-A87E-C342-B660-CF162546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altLang="hu-HU" dirty="0"/>
              <a:t> </a:t>
            </a:r>
          </a:p>
        </p:txBody>
      </p:sp>
      <p:pic>
        <p:nvPicPr>
          <p:cNvPr id="56323" name="Picture 2" descr="Figure 3: Pathophysiology of airway disease in cystic fibrosis. In cystic fibrosis, loss of normal CFTR function and overactivity of ENaC result in acidification (loss of HCO3â secretion) and dehydration of the airway surface liquid layer (ASL) disrupting the normal mucociliary escalator. This results in an increase in ASL viscosity, mucus plugging, bacterial colonization, and neutrophil-dominated inflammation. An overabundance of bacterial and neutrophil derived proteases degrades important antiproteases and antimicrobial peptides in the CF airways further compounding an already-overwhelmed impaired innate immune system.">
            <a:extLst>
              <a:ext uri="{FF2B5EF4-FFF2-40B4-BE49-F238E27FC236}">
                <a16:creationId xmlns="" xmlns:a16="http://schemas.microsoft.com/office/drawing/2014/main" id="{A7F1796D-D1E9-7649-8648-513D7E06D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"/>
          <a:stretch>
            <a:fillRect/>
          </a:stretch>
        </p:blipFill>
        <p:spPr bwMode="auto">
          <a:xfrm>
            <a:off x="606797" y="1196752"/>
            <a:ext cx="7920880" cy="528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églalap 1">
            <a:extLst>
              <a:ext uri="{FF2B5EF4-FFF2-40B4-BE49-F238E27FC236}">
                <a16:creationId xmlns="" xmlns:a16="http://schemas.microsoft.com/office/drawing/2014/main" id="{CA730C21-942A-9547-9B51-8CC65E39C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91344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800" b="1" dirty="0" smtClean="0">
                <a:solidFill>
                  <a:srgbClr val="000066"/>
                </a:solidFill>
              </a:rPr>
              <a:t>Az iontranszport-zavar és a bakteriális fertőzés kapcsolata cisztás </a:t>
            </a:r>
            <a:r>
              <a:rPr lang="hu-HU" altLang="en-US" sz="2800" b="1" dirty="0" err="1" smtClean="0">
                <a:solidFill>
                  <a:srgbClr val="000066"/>
                </a:solidFill>
              </a:rPr>
              <a:t>fibrózisban</a:t>
            </a:r>
            <a:r>
              <a:rPr lang="hu-HU" altLang="en-US" sz="2800" b="1" dirty="0" smtClean="0">
                <a:solidFill>
                  <a:srgbClr val="000066"/>
                </a:solidFill>
              </a:rPr>
              <a:t> </a:t>
            </a:r>
            <a:endParaRPr lang="hu-HU" altLang="en-US" sz="2800" dirty="0">
              <a:solidFill>
                <a:srgbClr val="000066"/>
              </a:solidFill>
            </a:endParaRPr>
          </a:p>
        </p:txBody>
      </p:sp>
      <p:sp>
        <p:nvSpPr>
          <p:cNvPr id="56325" name="Téglalap 2">
            <a:extLst>
              <a:ext uri="{FF2B5EF4-FFF2-40B4-BE49-F238E27FC236}">
                <a16:creationId xmlns="" xmlns:a16="http://schemas.microsoft.com/office/drawing/2014/main" id="{BFA5F4D1-F4E2-F045-9562-EFEC09F42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6525344"/>
            <a:ext cx="39144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+mn-lt"/>
              </a:rPr>
              <a:t>De Rose V. </a:t>
            </a:r>
            <a:r>
              <a:rPr lang="hu-HU" altLang="en-US" sz="1400" dirty="0" smtClean="0">
                <a:solidFill>
                  <a:srgbClr val="000000"/>
                </a:solidFill>
                <a:latin typeface="+mn-lt"/>
              </a:rPr>
              <a:t>és </a:t>
            </a:r>
            <a:r>
              <a:rPr lang="hu-HU" altLang="en-US" sz="1400" dirty="0" err="1" smtClean="0">
                <a:solidFill>
                  <a:srgbClr val="000000"/>
                </a:solidFill>
                <a:latin typeface="+mn-lt"/>
              </a:rPr>
              <a:t>mtsai</a:t>
            </a:r>
            <a:r>
              <a:rPr lang="hu-HU" altLang="en-US" sz="1400" dirty="0" smtClean="0">
                <a:solidFill>
                  <a:srgbClr val="000000"/>
                </a:solidFill>
                <a:latin typeface="+mn-lt"/>
              </a:rPr>
              <a:t>. </a:t>
            </a:r>
            <a:r>
              <a:rPr lang="hu-HU" altLang="en-US" sz="1400" i="1" dirty="0" err="1">
                <a:solidFill>
                  <a:srgbClr val="000000"/>
                </a:solidFill>
                <a:latin typeface="+mn-lt"/>
              </a:rPr>
              <a:t>Med</a:t>
            </a:r>
            <a:r>
              <a:rPr lang="hu-HU" altLang="en-US" sz="1400" i="1" dirty="0">
                <a:solidFill>
                  <a:srgbClr val="000000"/>
                </a:solidFill>
                <a:latin typeface="+mn-lt"/>
              </a:rPr>
              <a:t>. </a:t>
            </a:r>
            <a:r>
              <a:rPr lang="hu-HU" altLang="en-US" sz="1400" i="1" dirty="0" err="1">
                <a:solidFill>
                  <a:srgbClr val="000000"/>
                </a:solidFill>
                <a:latin typeface="+mn-lt"/>
              </a:rPr>
              <a:t>Inflam</a:t>
            </a:r>
            <a:r>
              <a:rPr lang="hu-HU" altLang="en-US" sz="1400" i="1" dirty="0">
                <a:solidFill>
                  <a:srgbClr val="000000"/>
                </a:solidFill>
                <a:latin typeface="+mn-lt"/>
              </a:rPr>
              <a:t>. </a:t>
            </a:r>
            <a:r>
              <a:rPr lang="hu-HU" altLang="en-US" sz="14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altLang="en-US" sz="1400" dirty="0">
                <a:solidFill>
                  <a:srgbClr val="000000"/>
                </a:solidFill>
                <a:latin typeface="+mn-lt"/>
              </a:rPr>
              <a:t>201</a:t>
            </a:r>
            <a:r>
              <a:rPr lang="hu-HU" altLang="en-US" sz="1400" dirty="0">
                <a:solidFill>
                  <a:srgbClr val="000000"/>
                </a:solidFill>
                <a:latin typeface="+mn-lt"/>
              </a:rPr>
              <a:t>8)</a:t>
            </a:r>
            <a:endParaRPr lang="en-US" altLang="en-US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zövegdoboz 1">
            <a:extLst>
              <a:ext uri="{FF2B5EF4-FFF2-40B4-BE49-F238E27FC236}">
                <a16:creationId xmlns="" xmlns:a16="http://schemas.microsoft.com/office/drawing/2014/main" id="{F2C5211A-FE0A-8444-9956-C9B85DC2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0225" y="1881188"/>
            <a:ext cx="6218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600" b="1" i="1">
                <a:solidFill>
                  <a:srgbClr val="FFFFFF"/>
                </a:solidFill>
                <a:latin typeface="Baskerville Old Face" panose="02020602080505020303" pitchFamily="18" charset="77"/>
              </a:rPr>
              <a:t>CYSTIC FIBROSIS</a:t>
            </a:r>
          </a:p>
        </p:txBody>
      </p:sp>
      <p:sp>
        <p:nvSpPr>
          <p:cNvPr id="61443" name="Text Box 5">
            <a:extLst>
              <a:ext uri="{FF2B5EF4-FFF2-40B4-BE49-F238E27FC236}">
                <a16:creationId xmlns="" xmlns:a16="http://schemas.microsoft.com/office/drawing/2014/main" id="{2E0F10F5-AD72-2A41-9BB8-6D5E07B3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2068513"/>
            <a:ext cx="4395788" cy="8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3" rIns="91427" bIns="4571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en-US" sz="2600" b="1" dirty="0">
                <a:solidFill>
                  <a:srgbClr val="000066"/>
                </a:solidFill>
                <a:cs typeface="Arial" panose="020B0604020202020204" pitchFamily="34" charset="0"/>
              </a:rPr>
              <a:t>A bikarbonát gátolja a baktériumok szaporodását</a:t>
            </a:r>
            <a:r>
              <a:rPr lang="en-GB" altLang="en-US" sz="2600" b="1" dirty="0">
                <a:solidFill>
                  <a:srgbClr val="000066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61444" name="Szövegdoboz 10">
            <a:extLst>
              <a:ext uri="{FF2B5EF4-FFF2-40B4-BE49-F238E27FC236}">
                <a16:creationId xmlns="" xmlns:a16="http://schemas.microsoft.com/office/drawing/2014/main" id="{865E8176-D016-AB4C-B9EF-048E3CCD6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3" y="6188075"/>
            <a:ext cx="3817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Dobay</a:t>
            </a:r>
            <a:r>
              <a:rPr lang="hu-HU" altLang="hu-HU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u-HU" altLang="hu-HU" sz="1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és </a:t>
            </a:r>
            <a:r>
              <a:rPr lang="hu-HU" altLang="hu-HU" sz="14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mtsai</a:t>
            </a:r>
            <a:r>
              <a:rPr lang="hu-HU" altLang="hu-HU" sz="1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hu-HU" altLang="hu-HU" sz="14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Front. </a:t>
            </a:r>
            <a:r>
              <a:rPr lang="hu-HU" altLang="hu-HU" sz="1400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Microbiol</a:t>
            </a:r>
            <a:r>
              <a:rPr lang="hu-HU" altLang="hu-HU" sz="14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hu-HU" altLang="hu-HU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(2018)</a:t>
            </a:r>
          </a:p>
        </p:txBody>
      </p:sp>
      <p:pic>
        <p:nvPicPr>
          <p:cNvPr id="61445" name="Kép 11">
            <a:extLst>
              <a:ext uri="{FF2B5EF4-FFF2-40B4-BE49-F238E27FC236}">
                <a16:creationId xmlns="" xmlns:a16="http://schemas.microsoft.com/office/drawing/2014/main" id="{8A5B3A36-FDD9-8847-A3B5-C669C44B0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8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zövegdoboz 13">
            <a:extLst>
              <a:ext uri="{FF2B5EF4-FFF2-40B4-BE49-F238E27FC236}">
                <a16:creationId xmlns="" xmlns:a16="http://schemas.microsoft.com/office/drawing/2014/main" id="{02C192AC-7751-964E-BA1C-DD34308EA799}"/>
              </a:ext>
            </a:extLst>
          </p:cNvPr>
          <p:cNvSpPr txBox="1"/>
          <p:nvPr/>
        </p:nvSpPr>
        <p:spPr>
          <a:xfrm>
            <a:off x="979488" y="169863"/>
            <a:ext cx="730250" cy="368300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kern="0" dirty="0">
                <a:solidFill>
                  <a:prstClr val="black"/>
                </a:solidFill>
                <a:latin typeface="Calibri" panose="020F0502020204030204"/>
              </a:rPr>
              <a:t>E. coli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="" xmlns:a16="http://schemas.microsoft.com/office/drawing/2014/main" id="{5C7C7101-6E21-3245-B162-F76E4341B377}"/>
              </a:ext>
            </a:extLst>
          </p:cNvPr>
          <p:cNvSpPr txBox="1"/>
          <p:nvPr/>
        </p:nvSpPr>
        <p:spPr>
          <a:xfrm>
            <a:off x="3236913" y="144463"/>
            <a:ext cx="1428750" cy="368300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kern="0" dirty="0">
                <a:solidFill>
                  <a:prstClr val="black"/>
                </a:solidFill>
                <a:latin typeface="Calibri" panose="020F0502020204030204"/>
              </a:rPr>
              <a:t>P. </a:t>
            </a:r>
            <a:r>
              <a:rPr lang="hu-HU" i="1" kern="0" dirty="0" err="1">
                <a:solidFill>
                  <a:prstClr val="black"/>
                </a:solidFill>
                <a:latin typeface="Calibri" panose="020F0502020204030204"/>
              </a:rPr>
              <a:t>aeruginosa</a:t>
            </a:r>
            <a:endParaRPr lang="hu-HU" i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="" xmlns:a16="http://schemas.microsoft.com/office/drawing/2014/main" id="{7A2E5E44-F536-6743-948B-5ADA5B151EAC}"/>
              </a:ext>
            </a:extLst>
          </p:cNvPr>
          <p:cNvSpPr txBox="1"/>
          <p:nvPr/>
        </p:nvSpPr>
        <p:spPr>
          <a:xfrm>
            <a:off x="585788" y="2300288"/>
            <a:ext cx="1035050" cy="368300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kern="0" dirty="0">
                <a:solidFill>
                  <a:prstClr val="black"/>
                </a:solidFill>
                <a:latin typeface="Calibri" panose="020F0502020204030204"/>
              </a:rPr>
              <a:t>S. </a:t>
            </a:r>
            <a:r>
              <a:rPr lang="hu-HU" i="1" kern="0" dirty="0" err="1">
                <a:solidFill>
                  <a:prstClr val="black"/>
                </a:solidFill>
                <a:latin typeface="Calibri" panose="020F0502020204030204"/>
              </a:rPr>
              <a:t>aureus</a:t>
            </a:r>
            <a:endParaRPr lang="hu-HU" i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="" xmlns:a16="http://schemas.microsoft.com/office/drawing/2014/main" id="{996A1084-2404-C041-9AA1-6BA8C829E4EB}"/>
              </a:ext>
            </a:extLst>
          </p:cNvPr>
          <p:cNvSpPr txBox="1"/>
          <p:nvPr/>
        </p:nvSpPr>
        <p:spPr>
          <a:xfrm>
            <a:off x="3152775" y="2327275"/>
            <a:ext cx="1381125" cy="369888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kern="0" dirty="0">
                <a:solidFill>
                  <a:prstClr val="black"/>
                </a:solidFill>
                <a:latin typeface="Calibri" panose="020F0502020204030204"/>
              </a:rPr>
              <a:t>S. </a:t>
            </a:r>
            <a:r>
              <a:rPr lang="hu-HU" i="1" kern="0" dirty="0" err="1">
                <a:solidFill>
                  <a:prstClr val="black"/>
                </a:solidFill>
                <a:latin typeface="Calibri" panose="020F0502020204030204"/>
              </a:rPr>
              <a:t>agalactiae</a:t>
            </a:r>
            <a:endParaRPr lang="hu-HU" i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="" xmlns:a16="http://schemas.microsoft.com/office/drawing/2014/main" id="{F1F61A36-78C2-9641-ADDD-A9A3B2152ED2}"/>
              </a:ext>
            </a:extLst>
          </p:cNvPr>
          <p:cNvSpPr txBox="1"/>
          <p:nvPr/>
        </p:nvSpPr>
        <p:spPr>
          <a:xfrm>
            <a:off x="827088" y="4568825"/>
            <a:ext cx="1112837" cy="368300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kern="0" dirty="0">
                <a:solidFill>
                  <a:prstClr val="black"/>
                </a:solidFill>
                <a:latin typeface="Calibri" panose="020F0502020204030204"/>
              </a:rPr>
              <a:t>E. </a:t>
            </a:r>
            <a:r>
              <a:rPr lang="hu-HU" i="1" kern="0" dirty="0" err="1">
                <a:solidFill>
                  <a:prstClr val="black"/>
                </a:solidFill>
                <a:latin typeface="Calibri" panose="020F0502020204030204"/>
              </a:rPr>
              <a:t>faecalis</a:t>
            </a:r>
            <a:endParaRPr lang="hu-HU" i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="" xmlns:a16="http://schemas.microsoft.com/office/drawing/2014/main" id="{57DB4815-4982-B049-9ADF-6DEF27B9D306}"/>
              </a:ext>
            </a:extLst>
          </p:cNvPr>
          <p:cNvSpPr txBox="1"/>
          <p:nvPr/>
        </p:nvSpPr>
        <p:spPr>
          <a:xfrm>
            <a:off x="3221038" y="4564063"/>
            <a:ext cx="1398587" cy="369887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kern="0" dirty="0">
                <a:solidFill>
                  <a:prstClr val="black"/>
                </a:solidFill>
                <a:latin typeface="Calibri" panose="020F0502020204030204"/>
              </a:rPr>
              <a:t>H. </a:t>
            </a:r>
            <a:r>
              <a:rPr lang="hu-HU" i="1" kern="0" dirty="0" err="1">
                <a:solidFill>
                  <a:prstClr val="black"/>
                </a:solidFill>
                <a:latin typeface="Calibri" panose="020F0502020204030204"/>
              </a:rPr>
              <a:t>influenzae</a:t>
            </a:r>
            <a:endParaRPr lang="hu-HU" i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452" name="Szövegdoboz 2">
            <a:extLst>
              <a:ext uri="{FF2B5EF4-FFF2-40B4-BE49-F238E27FC236}">
                <a16:creationId xmlns="" xmlns:a16="http://schemas.microsoft.com/office/drawing/2014/main" id="{60D506FA-5B5D-DF49-8C4A-5E9357AF1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788" y="1320800"/>
            <a:ext cx="12906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 dirty="0">
                <a:latin typeface="Baskerville Old Face" panose="02020602080505020303" pitchFamily="18" charset="77"/>
              </a:rPr>
              <a:t> +100 </a:t>
            </a:r>
            <a:r>
              <a:rPr lang="hu-HU" altLang="hu-HU" sz="1000" dirty="0" err="1">
                <a:latin typeface="Baskerville Old Face" panose="02020602080505020303" pitchFamily="18" charset="77"/>
              </a:rPr>
              <a:t>mM</a:t>
            </a:r>
            <a:r>
              <a:rPr lang="hu-HU" altLang="hu-HU" sz="1000" dirty="0">
                <a:latin typeface="Baskerville Old Face" panose="02020602080505020303" pitchFamily="18" charset="77"/>
              </a:rPr>
              <a:t> NaHCO</a:t>
            </a:r>
            <a:r>
              <a:rPr lang="hu-HU" altLang="hu-HU" sz="1000" baseline="-25000" dirty="0">
                <a:latin typeface="Baskerville Old Face" panose="02020602080505020303" pitchFamily="18" charset="77"/>
              </a:rPr>
              <a:t>3</a:t>
            </a:r>
            <a:endParaRPr lang="hu-HU" altLang="hu-HU" sz="1000" baseline="30000" dirty="0">
              <a:latin typeface="Baskerville Old Face" panose="02020602080505020303" pitchFamily="18" charset="77"/>
            </a:endParaRPr>
          </a:p>
        </p:txBody>
      </p:sp>
      <p:sp>
        <p:nvSpPr>
          <p:cNvPr id="61453" name="Szövegdoboz 19">
            <a:extLst>
              <a:ext uri="{FF2B5EF4-FFF2-40B4-BE49-F238E27FC236}">
                <a16:creationId xmlns="" xmlns:a16="http://schemas.microsoft.com/office/drawing/2014/main" id="{9A753CC0-1CF7-6B48-9E2F-3E21163CA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1454746"/>
            <a:ext cx="1289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 dirty="0">
                <a:latin typeface="Baskerville Old Face" panose="02020602080505020303" pitchFamily="18" charset="77"/>
              </a:rPr>
              <a:t> +100 </a:t>
            </a:r>
            <a:r>
              <a:rPr lang="hu-HU" altLang="hu-HU" sz="1000" dirty="0" err="1">
                <a:latin typeface="Baskerville Old Face" panose="02020602080505020303" pitchFamily="18" charset="77"/>
              </a:rPr>
              <a:t>mM</a:t>
            </a:r>
            <a:r>
              <a:rPr lang="hu-HU" altLang="hu-HU" sz="1000" dirty="0">
                <a:latin typeface="Baskerville Old Face" panose="02020602080505020303" pitchFamily="18" charset="77"/>
              </a:rPr>
              <a:t> NaHCO</a:t>
            </a:r>
            <a:r>
              <a:rPr lang="hu-HU" altLang="hu-HU" sz="1000" baseline="-25000" dirty="0">
                <a:latin typeface="Baskerville Old Face" panose="02020602080505020303" pitchFamily="18" charset="77"/>
              </a:rPr>
              <a:t>3</a:t>
            </a:r>
            <a:endParaRPr lang="hu-HU" altLang="hu-HU" sz="1000" baseline="30000" dirty="0">
              <a:latin typeface="Baskerville Old Face" panose="02020602080505020303" pitchFamily="18" charset="77"/>
            </a:endParaRPr>
          </a:p>
        </p:txBody>
      </p:sp>
      <p:sp>
        <p:nvSpPr>
          <p:cNvPr id="61454" name="Szövegdoboz 20">
            <a:extLst>
              <a:ext uri="{FF2B5EF4-FFF2-40B4-BE49-F238E27FC236}">
                <a16:creationId xmlns="" xmlns:a16="http://schemas.microsoft.com/office/drawing/2014/main" id="{DC41A678-B41E-394C-ABC6-2E92E9DDF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3376613"/>
            <a:ext cx="1289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>
                <a:latin typeface="Baskerville Old Face" panose="02020602080505020303" pitchFamily="18" charset="77"/>
              </a:rPr>
              <a:t> +100 mM NaHCO</a:t>
            </a:r>
            <a:r>
              <a:rPr lang="hu-HU" altLang="hu-HU" sz="1000" baseline="-25000">
                <a:latin typeface="Baskerville Old Face" panose="02020602080505020303" pitchFamily="18" charset="77"/>
              </a:rPr>
              <a:t>3</a:t>
            </a:r>
            <a:endParaRPr lang="hu-HU" altLang="hu-HU" sz="1000" baseline="30000">
              <a:latin typeface="Baskerville Old Face" panose="02020602080505020303" pitchFamily="18" charset="77"/>
            </a:endParaRPr>
          </a:p>
        </p:txBody>
      </p:sp>
      <p:sp>
        <p:nvSpPr>
          <p:cNvPr id="61455" name="Szövegdoboz 21">
            <a:extLst>
              <a:ext uri="{FF2B5EF4-FFF2-40B4-BE49-F238E27FC236}">
                <a16:creationId xmlns="" xmlns:a16="http://schemas.microsoft.com/office/drawing/2014/main" id="{4EC57387-FEF8-3043-ABBE-9456B575E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3663950"/>
            <a:ext cx="1289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 dirty="0">
                <a:latin typeface="Baskerville Old Face" panose="02020602080505020303" pitchFamily="18" charset="77"/>
              </a:rPr>
              <a:t> +100 </a:t>
            </a:r>
            <a:r>
              <a:rPr lang="hu-HU" altLang="hu-HU" sz="1000" dirty="0" err="1">
                <a:latin typeface="Baskerville Old Face" panose="02020602080505020303" pitchFamily="18" charset="77"/>
              </a:rPr>
              <a:t>mM</a:t>
            </a:r>
            <a:r>
              <a:rPr lang="hu-HU" altLang="hu-HU" sz="1000" dirty="0">
                <a:latin typeface="Baskerville Old Face" panose="02020602080505020303" pitchFamily="18" charset="77"/>
              </a:rPr>
              <a:t> NaHCO</a:t>
            </a:r>
            <a:r>
              <a:rPr lang="hu-HU" altLang="hu-HU" sz="1000" baseline="-25000" dirty="0">
                <a:latin typeface="Baskerville Old Face" panose="02020602080505020303" pitchFamily="18" charset="77"/>
              </a:rPr>
              <a:t>3</a:t>
            </a:r>
            <a:endParaRPr lang="hu-HU" altLang="hu-HU" sz="1000" baseline="30000" dirty="0">
              <a:latin typeface="Baskerville Old Face" panose="02020602080505020303" pitchFamily="18" charset="77"/>
            </a:endParaRPr>
          </a:p>
        </p:txBody>
      </p:sp>
      <p:sp>
        <p:nvSpPr>
          <p:cNvPr id="61456" name="Szövegdoboz 22">
            <a:extLst>
              <a:ext uri="{FF2B5EF4-FFF2-40B4-BE49-F238E27FC236}">
                <a16:creationId xmlns="" xmlns:a16="http://schemas.microsoft.com/office/drawing/2014/main" id="{CCF2FD53-68FC-0D4B-8634-B648201B2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1188"/>
            <a:ext cx="1289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>
                <a:latin typeface="Baskerville Old Face" panose="02020602080505020303" pitchFamily="18" charset="77"/>
              </a:rPr>
              <a:t>+100 mM NaHCO</a:t>
            </a:r>
            <a:r>
              <a:rPr lang="hu-HU" altLang="hu-HU" sz="1000" baseline="-25000">
                <a:latin typeface="Baskerville Old Face" panose="02020602080505020303" pitchFamily="18" charset="77"/>
              </a:rPr>
              <a:t>3</a:t>
            </a:r>
            <a:endParaRPr lang="hu-HU" altLang="hu-HU" sz="1000" baseline="30000">
              <a:latin typeface="Baskerville Old Face" panose="02020602080505020303" pitchFamily="18" charset="77"/>
            </a:endParaRPr>
          </a:p>
        </p:txBody>
      </p:sp>
      <p:sp>
        <p:nvSpPr>
          <p:cNvPr id="61457" name="Szövegdoboz 23">
            <a:extLst>
              <a:ext uri="{FF2B5EF4-FFF2-40B4-BE49-F238E27FC236}">
                <a16:creationId xmlns="" xmlns:a16="http://schemas.microsoft.com/office/drawing/2014/main" id="{A49B2B13-4130-0E44-B981-6E5992D0D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982" y="5530850"/>
            <a:ext cx="1289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 dirty="0">
                <a:latin typeface="Baskerville Old Face" panose="02020602080505020303" pitchFamily="18" charset="77"/>
              </a:rPr>
              <a:t> +100 </a:t>
            </a:r>
            <a:r>
              <a:rPr lang="hu-HU" altLang="hu-HU" sz="1000" dirty="0" err="1">
                <a:latin typeface="Baskerville Old Face" panose="02020602080505020303" pitchFamily="18" charset="77"/>
              </a:rPr>
              <a:t>mM</a:t>
            </a:r>
            <a:r>
              <a:rPr lang="hu-HU" altLang="hu-HU" sz="1000" dirty="0">
                <a:latin typeface="Baskerville Old Face" panose="02020602080505020303" pitchFamily="18" charset="77"/>
              </a:rPr>
              <a:t> NaHCO</a:t>
            </a:r>
            <a:r>
              <a:rPr lang="hu-HU" altLang="hu-HU" sz="1000" baseline="-25000" dirty="0">
                <a:latin typeface="Baskerville Old Face" panose="02020602080505020303" pitchFamily="18" charset="77"/>
              </a:rPr>
              <a:t>3</a:t>
            </a:r>
            <a:endParaRPr lang="hu-HU" altLang="hu-HU" sz="1000" baseline="30000" dirty="0">
              <a:latin typeface="Baskerville Old Face" panose="02020602080505020303" pitchFamily="18" charset="77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862427" y="496587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Kont.</a:t>
            </a:r>
            <a:endParaRPr lang="hu-HU" sz="1000" dirty="0"/>
          </a:p>
        </p:txBody>
      </p:sp>
      <p:sp>
        <p:nvSpPr>
          <p:cNvPr id="20" name="Szövegdoboz 2">
            <a:extLst>
              <a:ext uri="{FF2B5EF4-FFF2-40B4-BE49-F238E27FC236}">
                <a16:creationId xmlns="" xmlns:a16="http://schemas.microsoft.com/office/drawing/2014/main" id="{60D506FA-5B5D-DF49-8C4A-5E9357AF1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950689"/>
            <a:ext cx="11224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 dirty="0">
                <a:latin typeface="Baskerville Old Face" panose="02020602080505020303" pitchFamily="18" charset="77"/>
              </a:rPr>
              <a:t> +100 </a:t>
            </a:r>
            <a:r>
              <a:rPr lang="hu-HU" altLang="hu-HU" sz="1000" dirty="0" err="1">
                <a:latin typeface="Baskerville Old Face" panose="02020602080505020303" pitchFamily="18" charset="77"/>
              </a:rPr>
              <a:t>mM</a:t>
            </a:r>
            <a:r>
              <a:rPr lang="hu-HU" altLang="hu-HU" sz="1000" dirty="0">
                <a:latin typeface="Baskerville Old Face" panose="02020602080505020303" pitchFamily="18" charset="77"/>
              </a:rPr>
              <a:t> </a:t>
            </a:r>
            <a:r>
              <a:rPr lang="hu-HU" altLang="hu-HU" sz="1000" dirty="0" err="1" smtClean="0">
                <a:latin typeface="Baskerville Old Face" panose="02020602080505020303" pitchFamily="18" charset="77"/>
              </a:rPr>
              <a:t>NaCl</a:t>
            </a:r>
            <a:endParaRPr lang="hu-HU" altLang="hu-HU" sz="1000" baseline="30000" dirty="0">
              <a:latin typeface="Baskerville Old Face" panose="02020602080505020303" pitchFamily="18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>
            <a:extLst>
              <a:ext uri="{FF2B5EF4-FFF2-40B4-BE49-F238E27FC236}">
                <a16:creationId xmlns="" xmlns:a16="http://schemas.microsoft.com/office/drawing/2014/main" id="{085206D4-2357-EB47-B34C-6BB936E6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/>
          <a:stretch>
            <a:fillRect/>
          </a:stretch>
        </p:blipFill>
        <p:spPr bwMode="auto">
          <a:xfrm>
            <a:off x="250825" y="1125538"/>
            <a:ext cx="8467725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ím 4">
            <a:extLst>
              <a:ext uri="{FF2B5EF4-FFF2-40B4-BE49-F238E27FC236}">
                <a16:creationId xmlns="" xmlns:a16="http://schemas.microsoft.com/office/drawing/2014/main" id="{B6107999-94A9-4949-BD0F-D827AE0E25CC}"/>
              </a:ext>
            </a:extLst>
          </p:cNvPr>
          <p:cNvSpPr txBox="1">
            <a:spLocks/>
          </p:cNvSpPr>
          <p:nvPr/>
        </p:nvSpPr>
        <p:spPr bwMode="auto">
          <a:xfrm>
            <a:off x="0" y="404664"/>
            <a:ext cx="9126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u-HU" altLang="en-US" sz="2800" b="1" kern="0" dirty="0">
                <a:solidFill>
                  <a:srgbClr val="000066"/>
                </a:solidFill>
              </a:rPr>
              <a:t>A bikarbonát gátolja </a:t>
            </a:r>
            <a:r>
              <a:rPr lang="hu-HU" altLang="en-US" sz="2800" b="1" i="1" kern="0" dirty="0">
                <a:solidFill>
                  <a:srgbClr val="000066"/>
                </a:solidFill>
              </a:rPr>
              <a:t>P. </a:t>
            </a:r>
            <a:r>
              <a:rPr lang="hu-HU" altLang="en-US" sz="2800" b="1" i="1" kern="0" dirty="0" err="1">
                <a:solidFill>
                  <a:srgbClr val="000066"/>
                </a:solidFill>
              </a:rPr>
              <a:t>aeruginosa</a:t>
            </a:r>
            <a:r>
              <a:rPr lang="hu-HU" altLang="en-US" sz="2800" b="1" i="1" kern="0" dirty="0">
                <a:solidFill>
                  <a:srgbClr val="000066"/>
                </a:solidFill>
              </a:rPr>
              <a:t> </a:t>
            </a:r>
            <a:r>
              <a:rPr lang="hu-HU" altLang="en-US" sz="2800" b="1" kern="0" dirty="0" err="1">
                <a:solidFill>
                  <a:srgbClr val="000066"/>
                </a:solidFill>
              </a:rPr>
              <a:t>biofilm</a:t>
            </a:r>
            <a:r>
              <a:rPr lang="hu-HU" altLang="en-US" sz="2800" b="1" kern="0" dirty="0">
                <a:solidFill>
                  <a:srgbClr val="000066"/>
                </a:solidFill>
              </a:rPr>
              <a:t> képzését  </a:t>
            </a:r>
            <a:endParaRPr lang="hu-HU" altLang="en-US" sz="2800" kern="0" dirty="0">
              <a:solidFill>
                <a:srgbClr val="000066"/>
              </a:solidFill>
            </a:endParaRPr>
          </a:p>
        </p:txBody>
      </p:sp>
      <p:sp>
        <p:nvSpPr>
          <p:cNvPr id="63492" name="Szövegdoboz 6">
            <a:extLst>
              <a:ext uri="{FF2B5EF4-FFF2-40B4-BE49-F238E27FC236}">
                <a16:creationId xmlns="" xmlns:a16="http://schemas.microsoft.com/office/drawing/2014/main" id="{FB9D8590-C794-6044-A0A0-ABE123CEA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6381328"/>
            <a:ext cx="38344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Dobay</a:t>
            </a:r>
            <a:r>
              <a:rPr lang="hu-HU" altLang="hu-HU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u-HU" altLang="hu-HU" sz="1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és </a:t>
            </a:r>
            <a:r>
              <a:rPr lang="hu-HU" altLang="hu-HU" sz="14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mtsai</a:t>
            </a:r>
            <a:r>
              <a:rPr lang="hu-HU" altLang="hu-HU" sz="1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hu-HU" altLang="hu-HU" sz="14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Front. </a:t>
            </a:r>
            <a:r>
              <a:rPr lang="hu-HU" altLang="hu-HU" sz="1400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Microbiol</a:t>
            </a:r>
            <a:r>
              <a:rPr lang="hu-HU" altLang="hu-HU" sz="14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hu-HU" altLang="hu-HU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(2018)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3BE73997-778A-8F48-9D99-CB401A2ED4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270551"/>
              </p:ext>
            </p:extLst>
          </p:nvPr>
        </p:nvGraphicFramePr>
        <p:xfrm>
          <a:off x="251520" y="1598613"/>
          <a:ext cx="4608512" cy="24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92A4DD12-7B44-EA4D-8F1C-539997AD7E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903027"/>
              </p:ext>
            </p:extLst>
          </p:nvPr>
        </p:nvGraphicFramePr>
        <p:xfrm>
          <a:off x="251520" y="4081197"/>
          <a:ext cx="4608512" cy="263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D00BA0B2-3E3A-CB4A-BF12-5C69CE0E00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984850"/>
              </p:ext>
            </p:extLst>
          </p:nvPr>
        </p:nvGraphicFramePr>
        <p:xfrm>
          <a:off x="5099700" y="1598612"/>
          <a:ext cx="3777344" cy="347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6565" name="Group 6">
            <a:extLst>
              <a:ext uri="{FF2B5EF4-FFF2-40B4-BE49-F238E27FC236}">
                <a16:creationId xmlns="" xmlns:a16="http://schemas.microsoft.com/office/drawing/2014/main" id="{C895822B-48A7-F841-8A83-9A1809E6EB94}"/>
              </a:ext>
            </a:extLst>
          </p:cNvPr>
          <p:cNvGrpSpPr>
            <a:grpSpLocks/>
          </p:cNvGrpSpPr>
          <p:nvPr/>
        </p:nvGrpSpPr>
        <p:grpSpPr bwMode="auto">
          <a:xfrm>
            <a:off x="2022988" y="2060848"/>
            <a:ext cx="755650" cy="368300"/>
            <a:chOff x="3149601" y="3497525"/>
            <a:chExt cx="1006383" cy="492443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BA9C444F-BBB8-824F-B968-E43531AD8B06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1" y="3845795"/>
              <a:ext cx="10063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579" name="TextBox 8">
              <a:extLst>
                <a:ext uri="{FF2B5EF4-FFF2-40B4-BE49-F238E27FC236}">
                  <a16:creationId xmlns="" xmlns:a16="http://schemas.microsoft.com/office/drawing/2014/main" id="{C48F6DD5-4156-4D41-B4A7-AF0AD5BF7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5570" y="3497525"/>
              <a:ext cx="40010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*</a:t>
              </a:r>
            </a:p>
          </p:txBody>
        </p:sp>
      </p:grpSp>
      <p:grpSp>
        <p:nvGrpSpPr>
          <p:cNvPr id="66566" name="Group 9">
            <a:extLst>
              <a:ext uri="{FF2B5EF4-FFF2-40B4-BE49-F238E27FC236}">
                <a16:creationId xmlns="" xmlns:a16="http://schemas.microsoft.com/office/drawing/2014/main" id="{D72BB1BD-2DAB-AE4F-984D-71FDB306D88C}"/>
              </a:ext>
            </a:extLst>
          </p:cNvPr>
          <p:cNvGrpSpPr>
            <a:grpSpLocks/>
          </p:cNvGrpSpPr>
          <p:nvPr/>
        </p:nvGrpSpPr>
        <p:grpSpPr bwMode="auto">
          <a:xfrm>
            <a:off x="3537334" y="2060848"/>
            <a:ext cx="754063" cy="368300"/>
            <a:chOff x="3149601" y="3517867"/>
            <a:chExt cx="1006383" cy="49244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9D34CC1E-E7F0-7A45-B19C-2C09FA3FFA55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1" y="3845795"/>
              <a:ext cx="10063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577" name="TextBox 11">
              <a:extLst>
                <a:ext uri="{FF2B5EF4-FFF2-40B4-BE49-F238E27FC236}">
                  <a16:creationId xmlns="" xmlns:a16="http://schemas.microsoft.com/office/drawing/2014/main" id="{2D98C587-59B5-0E4B-9646-C1FBD2FC3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5435" y="3517867"/>
              <a:ext cx="62453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** </a:t>
              </a:r>
            </a:p>
          </p:txBody>
        </p:sp>
      </p:grpSp>
      <p:grpSp>
        <p:nvGrpSpPr>
          <p:cNvPr id="66567" name="Group 12">
            <a:extLst>
              <a:ext uri="{FF2B5EF4-FFF2-40B4-BE49-F238E27FC236}">
                <a16:creationId xmlns="" xmlns:a16="http://schemas.microsoft.com/office/drawing/2014/main" id="{9D531F76-CF93-0340-8709-6359F4A115A6}"/>
              </a:ext>
            </a:extLst>
          </p:cNvPr>
          <p:cNvGrpSpPr>
            <a:grpSpLocks/>
          </p:cNvGrpSpPr>
          <p:nvPr/>
        </p:nvGrpSpPr>
        <p:grpSpPr bwMode="auto">
          <a:xfrm>
            <a:off x="2022988" y="5301208"/>
            <a:ext cx="755650" cy="368300"/>
            <a:chOff x="3149601" y="3511918"/>
            <a:chExt cx="1006383" cy="49244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5982D883-2ADA-4643-A193-7FF072A0A2EC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1" y="3845797"/>
              <a:ext cx="10063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575" name="TextBox 14">
              <a:extLst>
                <a:ext uri="{FF2B5EF4-FFF2-40B4-BE49-F238E27FC236}">
                  <a16:creationId xmlns="" xmlns:a16="http://schemas.microsoft.com/office/drawing/2014/main" id="{06FB64B0-5EE8-DB49-B533-8D18A2A57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5570" y="3511918"/>
              <a:ext cx="40010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*</a:t>
              </a:r>
            </a:p>
          </p:txBody>
        </p:sp>
      </p:grpSp>
      <p:grpSp>
        <p:nvGrpSpPr>
          <p:cNvPr id="66568" name="Group 15">
            <a:extLst>
              <a:ext uri="{FF2B5EF4-FFF2-40B4-BE49-F238E27FC236}">
                <a16:creationId xmlns="" xmlns:a16="http://schemas.microsoft.com/office/drawing/2014/main" id="{7BFA0C1A-40F0-8C48-82B2-20364EDBBE72}"/>
              </a:ext>
            </a:extLst>
          </p:cNvPr>
          <p:cNvGrpSpPr>
            <a:grpSpLocks/>
          </p:cNvGrpSpPr>
          <p:nvPr/>
        </p:nvGrpSpPr>
        <p:grpSpPr bwMode="auto">
          <a:xfrm>
            <a:off x="3537334" y="5030654"/>
            <a:ext cx="754063" cy="369888"/>
            <a:chOff x="3149601" y="3510362"/>
            <a:chExt cx="1006383" cy="49244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48768E7E-29EA-E249-91A1-9080B732B04B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1" y="3846843"/>
              <a:ext cx="10063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573" name="TextBox 17">
              <a:extLst>
                <a:ext uri="{FF2B5EF4-FFF2-40B4-BE49-F238E27FC236}">
                  <a16:creationId xmlns="" xmlns:a16="http://schemas.microsoft.com/office/drawing/2014/main" id="{74239779-A0CA-A748-8522-A501C43C4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5435" y="3510362"/>
              <a:ext cx="62453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anose="02020602080505020303" pitchFamily="18" charset="77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** </a:t>
              </a:r>
            </a:p>
          </p:txBody>
        </p:sp>
      </p:grpSp>
      <p:sp>
        <p:nvSpPr>
          <p:cNvPr id="66569" name="TextBox 18">
            <a:extLst>
              <a:ext uri="{FF2B5EF4-FFF2-40B4-BE49-F238E27FC236}">
                <a16:creationId xmlns="" xmlns:a16="http://schemas.microsoft.com/office/drawing/2014/main" id="{8CD3839D-A278-0A4E-8562-BF37B8563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854" y="5299493"/>
            <a:ext cx="205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* = </a:t>
            </a:r>
            <a:r>
              <a:rPr lang="en-US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value &lt; 0.05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** = </a:t>
            </a:r>
            <a:r>
              <a:rPr lang="en-US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value &lt; 0.001</a:t>
            </a:r>
          </a:p>
        </p:txBody>
      </p:sp>
      <p:sp>
        <p:nvSpPr>
          <p:cNvPr id="20" name="Cím 4">
            <a:extLst>
              <a:ext uri="{FF2B5EF4-FFF2-40B4-BE49-F238E27FC236}">
                <a16:creationId xmlns="" xmlns:a16="http://schemas.microsoft.com/office/drawing/2014/main" id="{D00215CB-C7E7-F241-A9B4-197E4E17B778}"/>
              </a:ext>
            </a:extLst>
          </p:cNvPr>
          <p:cNvSpPr txBox="1">
            <a:spLocks/>
          </p:cNvSpPr>
          <p:nvPr/>
        </p:nvSpPr>
        <p:spPr bwMode="auto">
          <a:xfrm>
            <a:off x="0" y="458788"/>
            <a:ext cx="91265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u-HU" altLang="en-US" sz="28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bikarbonát koncentráció-függő módon csökkenti az életképes </a:t>
            </a:r>
            <a:r>
              <a:rPr lang="hu-HU" altLang="en-US" sz="2800" b="1" i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hu-HU" altLang="en-US" sz="2800" b="1" i="1" kern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hu-HU" altLang="en-US" sz="28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baktériumok számát </a:t>
            </a:r>
            <a:r>
              <a:rPr lang="hu-HU" altLang="en-US" sz="2800" b="1" i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8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altLang="en-US" sz="2800" kern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71" name="Szövegdoboz 6">
            <a:extLst>
              <a:ext uri="{FF2B5EF4-FFF2-40B4-BE49-F238E27FC236}">
                <a16:creationId xmlns="" xmlns:a16="http://schemas.microsoft.com/office/drawing/2014/main" id="{16F9C16E-DE65-A94C-8CA6-3D131FABF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3" y="6309320"/>
            <a:ext cx="39064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77"/>
              </a:defRPr>
            </a:lvl9pPr>
          </a:lstStyle>
          <a:p>
            <a:pPr eaLnBrk="1" hangingPunct="1"/>
            <a:r>
              <a:rPr lang="hu-HU" altLang="hu-H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hu-HU" altLang="hu-H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Jaikumpun</a:t>
            </a:r>
            <a:r>
              <a:rPr lang="hu-HU" altLang="hu-H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altLang="hu-H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mtsai</a:t>
            </a:r>
            <a:r>
              <a:rPr lang="hu-HU" altLang="hu-H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altLang="hu-H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publikált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464496" cy="51164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ím 4">
            <a:extLst>
              <a:ext uri="{FF2B5EF4-FFF2-40B4-BE49-F238E27FC236}">
                <a16:creationId xmlns="" xmlns:a16="http://schemas.microsoft.com/office/drawing/2014/main" id="{D00215CB-C7E7-F241-A9B4-197E4E17B778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393631"/>
            <a:ext cx="91440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u-HU" altLang="en-US" sz="28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bikarbonát koncentráció-függő módon csökkenti </a:t>
            </a:r>
            <a:r>
              <a:rPr lang="hu-HU" altLang="en-US" sz="2800" b="1" kern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en-US" sz="2800" b="1" kern="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c-di-GMP</a:t>
            </a:r>
            <a:r>
              <a:rPr lang="hu-HU" altLang="en-US" sz="2800" b="1" kern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szintet </a:t>
            </a:r>
            <a:r>
              <a:rPr lang="hu-HU" altLang="en-US" sz="2800" b="1" i="1" kern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hu-HU" altLang="en-US" sz="2800" b="1" i="1" kern="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aeruginosa</a:t>
            </a:r>
            <a:r>
              <a:rPr lang="hu-HU" altLang="en-US" sz="2800" b="1" kern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baktériumokban </a:t>
            </a:r>
            <a:r>
              <a:rPr lang="hu-HU" altLang="en-US" sz="2800" b="1" i="1" kern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800" b="1" kern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altLang="en-US" sz="2800" kern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4ED122F6-4DCD-B746-A266-990F611DA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6309320"/>
            <a:ext cx="288032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en-US" sz="1400" dirty="0" err="1" smtClean="0">
                <a:solidFill>
                  <a:srgbClr val="000000"/>
                </a:solidFill>
                <a:latin typeface="Arial"/>
                <a:ea typeface="msgothic"/>
                <a:cs typeface="msgothic"/>
              </a:rPr>
              <a:t>Kasidid</a:t>
            </a:r>
            <a:r>
              <a:rPr lang="hu-HU" altLang="en-US" sz="1400" dirty="0" smtClean="0">
                <a:solidFill>
                  <a:srgbClr val="000000"/>
                </a:solidFill>
                <a:latin typeface="Arial"/>
                <a:ea typeface="msgothic"/>
                <a:cs typeface="msgothic"/>
              </a:rPr>
              <a:t> R. és </a:t>
            </a:r>
            <a:r>
              <a:rPr lang="hu-HU" altLang="en-US" sz="1400" dirty="0" err="1" smtClean="0">
                <a:solidFill>
                  <a:srgbClr val="000000"/>
                </a:solidFill>
                <a:latin typeface="Arial"/>
                <a:ea typeface="msgothic"/>
                <a:cs typeface="msgothic"/>
              </a:rPr>
              <a:t>mtsai</a:t>
            </a:r>
            <a:r>
              <a:rPr lang="hu-HU" altLang="en-US" sz="1400" dirty="0" smtClean="0">
                <a:solidFill>
                  <a:srgbClr val="000000"/>
                </a:solidFill>
                <a:latin typeface="Arial"/>
                <a:ea typeface="msgothic"/>
                <a:cs typeface="msgothic"/>
              </a:rPr>
              <a:t>. </a:t>
            </a:r>
            <a:r>
              <a:rPr lang="hu-HU" altLang="en-US" sz="1400" i="1" dirty="0">
                <a:solidFill>
                  <a:srgbClr val="000000"/>
                </a:solidFill>
                <a:latin typeface="Arial"/>
                <a:ea typeface="msgothic"/>
                <a:cs typeface="msgothic"/>
              </a:rPr>
              <a:t>n</a:t>
            </a:r>
            <a:r>
              <a:rPr lang="hu-HU" altLang="en-US" sz="1400" i="1" dirty="0" smtClean="0">
                <a:solidFill>
                  <a:srgbClr val="000000"/>
                </a:solidFill>
                <a:latin typeface="Arial"/>
                <a:ea typeface="msgothic"/>
                <a:cs typeface="msgothic"/>
              </a:rPr>
              <a:t>em publikált</a:t>
            </a:r>
            <a:endParaRPr lang="en-GB" altLang="en-US" sz="1400" i="1" dirty="0">
              <a:solidFill>
                <a:srgbClr val="000000"/>
              </a:solidFill>
              <a:latin typeface="Arial"/>
              <a:ea typeface="msgothic"/>
              <a:cs typeface="ms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74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3760"/>
            <a:ext cx="9144000" cy="822952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</a:rPr>
              <a:t>A nyál összetevői és funkciói</a:t>
            </a:r>
            <a:endParaRPr lang="hu-H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64" y="788454"/>
            <a:ext cx="5990872" cy="5621137"/>
          </a:xfrm>
          <a:prstGeom prst="rect">
            <a:avLst/>
          </a:prstGeom>
        </p:spPr>
      </p:pic>
      <p:sp>
        <p:nvSpPr>
          <p:cNvPr id="5" name="Téglalap 2">
            <a:extLst>
              <a:ext uri="{FF2B5EF4-FFF2-40B4-BE49-F238E27FC236}">
                <a16:creationId xmlns="" xmlns:a16="http://schemas.microsoft.com/office/drawing/2014/main" id="{BF7D7939-D916-7249-BD10-FC488F386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6453336"/>
            <a:ext cx="32758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</a:rPr>
              <a:t>Vila T. és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mtsai</a:t>
            </a:r>
            <a:r>
              <a:rPr lang="hu-HU" altLang="en-US" sz="1400" dirty="0" smtClean="0">
                <a:solidFill>
                  <a:srgbClr val="000000"/>
                </a:solidFill>
              </a:rPr>
              <a:t>. </a:t>
            </a:r>
            <a:r>
              <a:rPr lang="hu-HU" altLang="en-US" sz="1400" i="1" dirty="0" err="1" smtClean="0">
                <a:solidFill>
                  <a:srgbClr val="000000"/>
                </a:solidFill>
              </a:rPr>
              <a:t>Plos</a:t>
            </a:r>
            <a:r>
              <a:rPr lang="hu-HU" altLang="en-US" sz="1400" i="1" dirty="0" smtClean="0">
                <a:solidFill>
                  <a:srgbClr val="000000"/>
                </a:solidFill>
              </a:rPr>
              <a:t> </a:t>
            </a:r>
            <a:r>
              <a:rPr lang="hu-HU" altLang="en-US" sz="1400" i="1" dirty="0" err="1" smtClean="0">
                <a:solidFill>
                  <a:srgbClr val="000000"/>
                </a:solidFill>
              </a:rPr>
              <a:t>Pathog</a:t>
            </a:r>
            <a:r>
              <a:rPr lang="hu-HU" altLang="en-US" sz="1400" i="1" dirty="0" smtClean="0">
                <a:solidFill>
                  <a:srgbClr val="000000"/>
                </a:solidFill>
              </a:rPr>
              <a:t>. </a:t>
            </a:r>
            <a:r>
              <a:rPr lang="hu-HU" altLang="en-US" sz="1400" dirty="0">
                <a:solidFill>
                  <a:srgbClr val="000000"/>
                </a:solidFill>
              </a:rPr>
              <a:t>(</a:t>
            </a:r>
            <a:r>
              <a:rPr lang="en-US" altLang="en-US" sz="1400" dirty="0" smtClean="0">
                <a:solidFill>
                  <a:srgbClr val="000000"/>
                </a:solidFill>
              </a:rPr>
              <a:t>201</a:t>
            </a:r>
            <a:r>
              <a:rPr lang="hu-HU" altLang="en-US" sz="1400" dirty="0">
                <a:solidFill>
                  <a:srgbClr val="000000"/>
                </a:solidFill>
              </a:rPr>
              <a:t>9</a:t>
            </a:r>
            <a:r>
              <a:rPr lang="hu-HU" altLang="en-US" sz="1400" dirty="0" smtClean="0">
                <a:solidFill>
                  <a:srgbClr val="000000"/>
                </a:solidFill>
              </a:rPr>
              <a:t>)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5">
            <a:extLst>
              <a:ext uri="{FF2B5EF4-FFF2-40B4-BE49-F238E27FC236}">
                <a16:creationId xmlns="" xmlns:a16="http://schemas.microsoft.com/office/drawing/2014/main" id="{644888B1-62E5-F247-9239-3244715FC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9943"/>
            <a:ext cx="8856663" cy="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3" rIns="91427" bIns="4571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en-US" sz="28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A bikarbonát potenciális </a:t>
            </a:r>
            <a:r>
              <a:rPr lang="hu-HU" altLang="en-US" sz="2800" b="1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anti-virális</a:t>
            </a:r>
            <a:r>
              <a:rPr lang="hu-HU" altLang="en-US" sz="28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 hatásai</a:t>
            </a:r>
            <a:endParaRPr lang="en-US" altLang="en-US" sz="28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8" y="868359"/>
            <a:ext cx="8412986" cy="5801001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4ED122F6-4DCD-B746-A266-990F611DA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6237312"/>
            <a:ext cx="3024336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en-US" sz="1400" dirty="0" smtClean="0">
                <a:solidFill>
                  <a:srgbClr val="000000"/>
                </a:solidFill>
                <a:latin typeface="+mn-lt"/>
                <a:ea typeface="msgothic"/>
                <a:cs typeface="msgothic"/>
              </a:rPr>
              <a:t>Zsembery Á. és </a:t>
            </a:r>
            <a:r>
              <a:rPr lang="hu-HU" altLang="en-US" sz="1400" dirty="0" err="1" smtClean="0">
                <a:solidFill>
                  <a:srgbClr val="000000"/>
                </a:solidFill>
                <a:latin typeface="+mn-lt"/>
                <a:ea typeface="msgothic"/>
                <a:cs typeface="msgothic"/>
              </a:rPr>
              <a:t>mtsai</a:t>
            </a:r>
            <a:r>
              <a:rPr lang="hu-HU" altLang="en-US" sz="1400" dirty="0" smtClean="0">
                <a:solidFill>
                  <a:srgbClr val="000000"/>
                </a:solidFill>
                <a:latin typeface="+mn-lt"/>
                <a:ea typeface="msgothic"/>
                <a:cs typeface="msgothic"/>
              </a:rPr>
              <a:t>. </a:t>
            </a:r>
            <a:r>
              <a:rPr lang="hu-HU" altLang="en-US" sz="1400" i="1" dirty="0">
                <a:solidFill>
                  <a:srgbClr val="000000"/>
                </a:solidFill>
                <a:latin typeface="+mn-lt"/>
                <a:ea typeface="msgothic"/>
                <a:cs typeface="msgothic"/>
              </a:rPr>
              <a:t>n</a:t>
            </a:r>
            <a:r>
              <a:rPr lang="hu-HU" altLang="en-US" sz="1400" i="1" dirty="0" smtClean="0">
                <a:solidFill>
                  <a:srgbClr val="000000"/>
                </a:solidFill>
                <a:latin typeface="+mn-lt"/>
                <a:ea typeface="msgothic"/>
                <a:cs typeface="msgothic"/>
              </a:rPr>
              <a:t>em publikált</a:t>
            </a:r>
            <a:endParaRPr lang="en-GB" altLang="en-US" sz="1400" i="1" dirty="0">
              <a:solidFill>
                <a:srgbClr val="000000"/>
              </a:solidFill>
              <a:latin typeface="+mn-lt"/>
              <a:ea typeface="msgothic"/>
              <a:cs typeface="ms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6855</TotalTime>
  <Words>245</Words>
  <Application>Microsoft Office PowerPoint</Application>
  <PresentationFormat>Diavetítés a képernyőre (4:3 oldalarány)</PresentationFormat>
  <Paragraphs>52</Paragraphs>
  <Slides>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Arial</vt:lpstr>
      <vt:lpstr>Baskerville Old Face</vt:lpstr>
      <vt:lpstr>Calibri</vt:lpstr>
      <vt:lpstr>Calibri Light</vt:lpstr>
      <vt:lpstr>msgothic</vt:lpstr>
      <vt:lpstr>Alapértelmezett terv</vt:lpstr>
      <vt:lpstr>2_Office Theme</vt:lpstr>
      <vt:lpstr>A hámsejtek iontranszport zavara és a bakteriális biofilm képzés kapcsolata –  avagy útban a bikarbonát anti-bakteriális (anti-virális?) hatásának megértésében </vt:lpstr>
      <vt:lpstr> </vt:lpstr>
      <vt:lpstr>PowerPoint bemutató</vt:lpstr>
      <vt:lpstr>PowerPoint bemutató</vt:lpstr>
      <vt:lpstr>PowerPoint bemutató</vt:lpstr>
      <vt:lpstr>A bikarbonát koncentráció-függő módon csökkenti a c-di-GMP szintet P. aeruginosa baktériumokban    </vt:lpstr>
      <vt:lpstr>A nyál összetevői és funkciói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bikarbonát és az extracelluláris pH hatása a Staphylococcus aureus növekedésére és az erythromycinnel szembeni érzékenységére</dc:title>
  <dc:creator>Gili-Kovács Judit</dc:creator>
  <cp:lastModifiedBy>Akos</cp:lastModifiedBy>
  <cp:revision>447</cp:revision>
  <cp:lastPrinted>2016-09-30T12:04:28Z</cp:lastPrinted>
  <dcterms:created xsi:type="dcterms:W3CDTF">2014-03-10T16:27:46Z</dcterms:created>
  <dcterms:modified xsi:type="dcterms:W3CDTF">2020-05-13T13:23:30Z</dcterms:modified>
</cp:coreProperties>
</file>