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media1.mp4" ContentType="video/unknown"/>
  <Override PartName="/ppt/media/media2.mp4" ContentType="video/unknown"/>
  <Override PartName="/ppt/media/media3.mp4" ContentType="video/unknown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media1.mov" ContentType="video/unknown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media/image76.jpeg" ContentType="image/jpeg"/>
  <Override PartName="/ppt/media/image77.jpeg" ContentType="image/jpeg"/>
  <Override PartName="/ppt/media/image78.jpeg" ContentType="image/jpeg"/>
  <Override PartName="/ppt/media/image79.jpeg" ContentType="image/jpeg"/>
  <Override PartName="/ppt/media/image80.jpeg" ContentType="image/jpeg"/>
  <Override PartName="/ppt/media/image81.jpeg" ContentType="image/jpeg"/>
  <Override PartName="/ppt/media/image82.jpeg" ContentType="image/jpeg"/>
  <Override PartName="/ppt/media/image83.jpeg" ContentType="image/jpeg"/>
  <Override PartName="/ppt/media/image84.jpeg" ContentType="image/jpeg"/>
  <Override PartName="/ppt/media/image85.jpeg" ContentType="image/jpeg"/>
  <Override PartName="/ppt/media/image86.jpeg" ContentType="image/jpeg"/>
  <Override PartName="/ppt/media/image87.jpeg" ContentType="image/jpeg"/>
  <Override PartName="/ppt/media/image88.jpeg" ContentType="image/jpeg"/>
  <Override PartName="/ppt/media/image89.jpeg" ContentType="image/jpeg"/>
  <Override PartName="/ppt/media/image90.jpeg" ContentType="image/jpeg"/>
  <Override PartName="/ppt/media/image91.jpeg" ContentType="image/jpeg"/>
  <Override PartName="/ppt/media/image92.jpeg" ContentType="image/jpeg"/>
  <Override PartName="/ppt/media/image93.jpeg" ContentType="image/jpeg"/>
  <Override PartName="/ppt/media/image94.jpeg" ContentType="image/jpeg"/>
  <Override PartName="/ppt/media/image95.jpeg" ContentType="image/jpeg"/>
  <Override PartName="/ppt/media/image96.jpeg" ContentType="image/jpeg"/>
  <Override PartName="/ppt/media/image97.jpeg" ContentType="image/jpeg"/>
  <Override PartName="/ppt/media/image98.jpeg" ContentType="image/jpeg"/>
  <Override PartName="/ppt/media/image99.jpeg" ContentType="image/jpeg"/>
  <Override PartName="/ppt/media/image100.jpeg" ContentType="image/jpeg"/>
  <Override PartName="/ppt/media/image101.jpeg" ContentType="image/jpeg"/>
  <Override PartName="/ppt/media/image102.jpeg" ContentType="image/jpeg"/>
  <Override PartName="/ppt/media/image103.jpeg" ContentType="image/jpeg"/>
  <Override PartName="/ppt/media/image104.jpeg" ContentType="image/jpeg"/>
  <Override PartName="/ppt/media/image105.jpeg" ContentType="image/jpeg"/>
  <Override PartName="/ppt/media/image106.jpeg" ContentType="image/jpeg"/>
  <Override PartName="/ppt/media/image107.jpeg" ContentType="image/jpeg"/>
  <Override PartName="/ppt/media/image108.jpeg" ContentType="image/jpeg"/>
  <Override PartName="/ppt/media/image109.jpeg" ContentType="image/jpeg"/>
  <Override PartName="/ppt/media/image110.jpeg" ContentType="image/jpeg"/>
  <Override PartName="/ppt/media/image111.jpeg" ContentType="image/jpeg"/>
  <Override PartName="/ppt/media/image112.jpeg" ContentType="image/jpeg"/>
  <Override PartName="/ppt/media/image113.jpeg" ContentType="image/jpeg"/>
  <Override PartName="/ppt/media/image114.jpeg" ContentType="image/jpeg"/>
  <Override PartName="/ppt/media/image115.jpeg" ContentType="image/jpeg"/>
  <Override PartName="/ppt/media/image116.jpeg" ContentType="image/jpeg"/>
  <Override PartName="/ppt/media/image117.jpeg" ContentType="image/jpeg"/>
  <Override PartName="/ppt/media/image118.jpeg" ContentType="image/jpeg"/>
  <Override PartName="/ppt/media/image119.jpeg" ContentType="image/jpeg"/>
  <Override PartName="/ppt/charts/chart1.xml" ContentType="application/vnd.openxmlformats-officedocument.drawingml.chart+xml"/>
  <Override PartName="/ppt/media/image120.jpeg" ContentType="image/jpeg"/>
  <Override PartName="/ppt/media/image12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361" r:id="rId113"/>
    <p:sldId id="362" r:id="rId114"/>
    <p:sldId id="363" r:id="rId115"/>
    <p:sldId id="364" r:id="rId116"/>
    <p:sldId id="365" r:id="rId117"/>
    <p:sldId id="366" r:id="rId118"/>
    <p:sldId id="367" r:id="rId119"/>
    <p:sldId id="368" r:id="rId120"/>
    <p:sldId id="369" r:id="rId121"/>
    <p:sldId id="370" r:id="rId122"/>
    <p:sldId id="371" r:id="rId123"/>
    <p:sldId id="372" r:id="rId124"/>
    <p:sldId id="373" r:id="rId125"/>
    <p:sldId id="374" r:id="rId126"/>
    <p:sldId id="375" r:id="rId127"/>
    <p:sldId id="376" r:id="rId128"/>
    <p:sldId id="377" r:id="rId129"/>
    <p:sldId id="378" r:id="rId130"/>
    <p:sldId id="379" r:id="rId131"/>
    <p:sldId id="380" r:id="rId132"/>
    <p:sldId id="381" r:id="rId133"/>
    <p:sldId id="382" r:id="rId134"/>
    <p:sldId id="383" r:id="rId135"/>
    <p:sldId id="384" r:id="rId136"/>
    <p:sldId id="385" r:id="rId137"/>
    <p:sldId id="386" r:id="rId138"/>
    <p:sldId id="387" r:id="rId139"/>
    <p:sldId id="388" r:id="rId140"/>
    <p:sldId id="389" r:id="rId141"/>
    <p:sldId id="390" r:id="rId142"/>
    <p:sldId id="391" r:id="rId143"/>
    <p:sldId id="392" r:id="rId144"/>
    <p:sldId id="393" r:id="rId145"/>
    <p:sldId id="394" r:id="rId146"/>
    <p:sldId id="395" r:id="rId147"/>
    <p:sldId id="396" r:id="rId148"/>
    <p:sldId id="397" r:id="rId149"/>
    <p:sldId id="398" r:id="rId150"/>
    <p:sldId id="399" r:id="rId151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Relationship Id="rId106" Type="http://schemas.openxmlformats.org/officeDocument/2006/relationships/slide" Target="slides/slide99.xml"/><Relationship Id="rId107" Type="http://schemas.openxmlformats.org/officeDocument/2006/relationships/slide" Target="slides/slide100.xml"/><Relationship Id="rId108" Type="http://schemas.openxmlformats.org/officeDocument/2006/relationships/slide" Target="slides/slide101.xml"/><Relationship Id="rId109" Type="http://schemas.openxmlformats.org/officeDocument/2006/relationships/slide" Target="slides/slide102.xml"/><Relationship Id="rId110" Type="http://schemas.openxmlformats.org/officeDocument/2006/relationships/slide" Target="slides/slide103.xml"/><Relationship Id="rId111" Type="http://schemas.openxmlformats.org/officeDocument/2006/relationships/slide" Target="slides/slide104.xml"/><Relationship Id="rId112" Type="http://schemas.openxmlformats.org/officeDocument/2006/relationships/slide" Target="slides/slide105.xml"/><Relationship Id="rId113" Type="http://schemas.openxmlformats.org/officeDocument/2006/relationships/slide" Target="slides/slide106.xml"/><Relationship Id="rId114" Type="http://schemas.openxmlformats.org/officeDocument/2006/relationships/slide" Target="slides/slide107.xml"/><Relationship Id="rId115" Type="http://schemas.openxmlformats.org/officeDocument/2006/relationships/slide" Target="slides/slide108.xml"/><Relationship Id="rId116" Type="http://schemas.openxmlformats.org/officeDocument/2006/relationships/slide" Target="slides/slide109.xml"/><Relationship Id="rId117" Type="http://schemas.openxmlformats.org/officeDocument/2006/relationships/slide" Target="slides/slide110.xml"/><Relationship Id="rId118" Type="http://schemas.openxmlformats.org/officeDocument/2006/relationships/slide" Target="slides/slide111.xml"/><Relationship Id="rId119" Type="http://schemas.openxmlformats.org/officeDocument/2006/relationships/slide" Target="slides/slide112.xml"/><Relationship Id="rId120" Type="http://schemas.openxmlformats.org/officeDocument/2006/relationships/slide" Target="slides/slide113.xml"/><Relationship Id="rId121" Type="http://schemas.openxmlformats.org/officeDocument/2006/relationships/slide" Target="slides/slide114.xml"/><Relationship Id="rId122" Type="http://schemas.openxmlformats.org/officeDocument/2006/relationships/slide" Target="slides/slide115.xml"/><Relationship Id="rId123" Type="http://schemas.openxmlformats.org/officeDocument/2006/relationships/slide" Target="slides/slide116.xml"/><Relationship Id="rId124" Type="http://schemas.openxmlformats.org/officeDocument/2006/relationships/slide" Target="slides/slide117.xml"/><Relationship Id="rId125" Type="http://schemas.openxmlformats.org/officeDocument/2006/relationships/slide" Target="slides/slide118.xml"/><Relationship Id="rId126" Type="http://schemas.openxmlformats.org/officeDocument/2006/relationships/slide" Target="slides/slide119.xml"/><Relationship Id="rId127" Type="http://schemas.openxmlformats.org/officeDocument/2006/relationships/slide" Target="slides/slide120.xml"/><Relationship Id="rId128" Type="http://schemas.openxmlformats.org/officeDocument/2006/relationships/slide" Target="slides/slide121.xml"/><Relationship Id="rId129" Type="http://schemas.openxmlformats.org/officeDocument/2006/relationships/slide" Target="slides/slide122.xml"/><Relationship Id="rId130" Type="http://schemas.openxmlformats.org/officeDocument/2006/relationships/slide" Target="slides/slide123.xml"/><Relationship Id="rId131" Type="http://schemas.openxmlformats.org/officeDocument/2006/relationships/slide" Target="slides/slide124.xml"/><Relationship Id="rId132" Type="http://schemas.openxmlformats.org/officeDocument/2006/relationships/slide" Target="slides/slide125.xml"/><Relationship Id="rId133" Type="http://schemas.openxmlformats.org/officeDocument/2006/relationships/slide" Target="slides/slide126.xml"/><Relationship Id="rId134" Type="http://schemas.openxmlformats.org/officeDocument/2006/relationships/slide" Target="slides/slide127.xml"/><Relationship Id="rId135" Type="http://schemas.openxmlformats.org/officeDocument/2006/relationships/slide" Target="slides/slide128.xml"/><Relationship Id="rId136" Type="http://schemas.openxmlformats.org/officeDocument/2006/relationships/slide" Target="slides/slide129.xml"/><Relationship Id="rId137" Type="http://schemas.openxmlformats.org/officeDocument/2006/relationships/slide" Target="slides/slide130.xml"/><Relationship Id="rId138" Type="http://schemas.openxmlformats.org/officeDocument/2006/relationships/slide" Target="slides/slide131.xml"/><Relationship Id="rId139" Type="http://schemas.openxmlformats.org/officeDocument/2006/relationships/slide" Target="slides/slide132.xml"/><Relationship Id="rId140" Type="http://schemas.openxmlformats.org/officeDocument/2006/relationships/slide" Target="slides/slide133.xml"/><Relationship Id="rId141" Type="http://schemas.openxmlformats.org/officeDocument/2006/relationships/slide" Target="slides/slide134.xml"/><Relationship Id="rId142" Type="http://schemas.openxmlformats.org/officeDocument/2006/relationships/slide" Target="slides/slide135.xml"/><Relationship Id="rId143" Type="http://schemas.openxmlformats.org/officeDocument/2006/relationships/slide" Target="slides/slide136.xml"/><Relationship Id="rId144" Type="http://schemas.openxmlformats.org/officeDocument/2006/relationships/slide" Target="slides/slide137.xml"/><Relationship Id="rId145" Type="http://schemas.openxmlformats.org/officeDocument/2006/relationships/slide" Target="slides/slide138.xml"/><Relationship Id="rId146" Type="http://schemas.openxmlformats.org/officeDocument/2006/relationships/slide" Target="slides/slide139.xml"/><Relationship Id="rId147" Type="http://schemas.openxmlformats.org/officeDocument/2006/relationships/slide" Target="slides/slide140.xml"/><Relationship Id="rId148" Type="http://schemas.openxmlformats.org/officeDocument/2006/relationships/slide" Target="slides/slide141.xml"/><Relationship Id="rId149" Type="http://schemas.openxmlformats.org/officeDocument/2006/relationships/slide" Target="slides/slide142.xml"/><Relationship Id="rId150" Type="http://schemas.openxmlformats.org/officeDocument/2006/relationships/slide" Target="slides/slide143.xml"/><Relationship Id="rId151" Type="http://schemas.openxmlformats.org/officeDocument/2006/relationships/slide" Target="slides/slide144.xml"/></Relationships>

</file>

<file path=ppt/charts/_rels/chart1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1.xlsx"/><Relationship Id="rId2" Type="http://schemas.openxmlformats.org/officeDocument/2006/relationships/image" Target="../media/image19.png"/></Relationships>
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1" i="0" strike="noStrike" sz="800" u="none">
                <a:solidFill>
                  <a:srgbClr val="000000"/>
                </a:solidFill>
                <a:latin typeface="Times New Roman"/>
              </a:defRPr>
            </a:pPr>
            <a:r>
              <a:rPr b="1" i="0" strike="noStrike" sz="800" u="none">
                <a:solidFill>
                  <a:srgbClr val="000000"/>
                </a:solidFill>
                <a:latin typeface="Times New Roman"/>
              </a:rPr>
              <a:t>Pregnancy outcome</a:t>
            </a:r>
          </a:p>
        </c:rich>
      </c:tx>
      <c:layout>
        <c:manualLayout>
          <c:xMode val="edge"/>
          <c:yMode val="edge"/>
          <c:x val="0.429541"/>
          <c:y val="0"/>
          <c:w val="0.126021"/>
          <c:h val="0.0502322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0719246"/>
          <c:y val="0.0502322"/>
          <c:w val="0.912241"/>
          <c:h val="0.8964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Number of cases in the group</c:v>
                </c:pt>
              </c:strCache>
            </c:strRef>
          </c:tx>
          <c:spPr>
            <a:blipFill rotWithShape="1">
              <a:blip r:embed="rId2"/>
              <a:srcRect l="0" t="0" r="0" b="0"/>
              <a:tile tx="0" ty="0" sx="100000" sy="100000" flip="none" algn="tl"/>
            </a:blipFill>
            <a:ln w="12700" cap="flat">
              <a:solidFill>
                <a:srgbClr val="000000"/>
              </a:solidFill>
              <a:prstDash val="solid"/>
              <a:bevel/>
            </a:ln>
            <a:effectLst/>
          </c:spPr>
          <c:invertIfNegative val="0"/>
          <c:dLbls>
            <c:numFmt formatCode="0" sourceLinked="0"/>
            <c:txPr>
              <a:bodyPr/>
              <a:lstStyle/>
              <a:p>
                <a:pPr>
                  <a:defRPr b="1" i="0" strike="noStrike" sz="800" u="none">
                    <a:solidFill>
                      <a:srgbClr val="000000"/>
                    </a:solidFill>
                    <a:latin typeface="Times New Roman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>II/A</c:v>
                </c:pt>
                <c:pt idx="1">
                  <c:v>II/B</c:v>
                </c:pt>
              </c:strCache>
            </c:strRef>
          </c:cat>
          <c:val>
            <c:numRef>
              <c:f>Sheet1!$B$2:$C$2</c:f>
              <c:numCache>
                <c:ptCount val="2"/>
                <c:pt idx="0">
                  <c:v>84.000000</c:v>
                </c:pt>
                <c:pt idx="1">
                  <c:v>20.000000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Adverse pregnancy outcome</c:v>
                </c:pt>
              </c:strCache>
            </c:strRef>
          </c:tx>
          <c:spPr>
            <a:blipFill rotWithShape="1">
              <a:blip r:embed="rId2"/>
              <a:srcRect l="0" t="0" r="0" b="0"/>
              <a:tile tx="0" ty="0" sx="100000" sy="100000" flip="none" algn="tl"/>
            </a:blipFill>
            <a:ln w="12700" cap="flat">
              <a:solidFill>
                <a:srgbClr val="000000"/>
              </a:solidFill>
              <a:prstDash val="solid"/>
              <a:bevel/>
            </a:ln>
            <a:effectLst/>
          </c:spPr>
          <c:invertIfNegative val="0"/>
          <c:dLbls>
            <c:numFmt formatCode="0" sourceLinked="0"/>
            <c:txPr>
              <a:bodyPr/>
              <a:lstStyle/>
              <a:p>
                <a:pPr>
                  <a:defRPr b="1" i="0" strike="noStrike" sz="800" u="none">
                    <a:solidFill>
                      <a:srgbClr val="000000"/>
                    </a:solidFill>
                    <a:latin typeface="Times New Roman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>II/A</c:v>
                </c:pt>
                <c:pt idx="1">
                  <c:v>II/B</c:v>
                </c:pt>
              </c:strCache>
            </c:strRef>
          </c:cat>
          <c:val>
            <c:numRef>
              <c:f>Sheet1!$B$3:$C$3</c:f>
              <c:numCache>
                <c:ptCount val="2"/>
                <c:pt idx="0">
                  <c:v>3.000000</c:v>
                </c:pt>
                <c:pt idx="1">
                  <c:v>9.000000</c:v>
                </c:pt>
              </c:numCache>
            </c:numRef>
          </c:val>
        </c:ser>
        <c:gapWidth val="150"/>
        <c:overlap val="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808080"/>
            </a:solidFill>
            <a:prstDash val="solid"/>
            <a:bevel/>
          </a:ln>
        </c:spPr>
        <c:txPr>
          <a:bodyPr rot="0"/>
          <a:lstStyle/>
          <a:p>
            <a:pPr>
              <a:defRPr b="1" i="0" strike="noStrike" sz="800" u="none">
                <a:solidFill>
                  <a:srgbClr val="000000"/>
                </a:solidFill>
                <a:latin typeface="Times New Roman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  <c:max val="100"/>
          <c:min val="0"/>
        </c:scaling>
        <c:delete val="0"/>
        <c:axPos val="l"/>
        <c:title>
          <c:tx>
            <c:rich>
              <a:bodyPr rot="-5400000"/>
              <a:lstStyle/>
              <a:p>
                <a:pPr>
                  <a:defRPr b="1" i="0" strike="noStrike" sz="800" u="none">
                    <a:solidFill>
                      <a:srgbClr val="000000"/>
                    </a:solidFill>
                    <a:latin typeface="Times New Roman"/>
                  </a:defRPr>
                </a:pPr>
                <a:r>
                  <a:rPr b="1" i="0" strike="noStrike" sz="800" u="none">
                    <a:solidFill>
                      <a:srgbClr val="000000"/>
                    </a:solidFill>
                    <a:latin typeface="Times New Roman"/>
                  </a:rPr>
                  <a:t>Number of cases</a:t>
                </a:r>
              </a:p>
            </c:rich>
          </c:tx>
          <c:layout/>
          <c:overlay val="1"/>
        </c:title>
        <c:numFmt formatCode="0" sourceLinked="0"/>
        <c:majorTickMark val="out"/>
        <c:minorTickMark val="none"/>
        <c:tickLblPos val="nextTo"/>
        <c:spPr>
          <a:ln w="12700" cap="flat">
            <a:solidFill>
              <a:srgbClr val="808080"/>
            </a:solidFill>
            <a:prstDash val="solid"/>
            <a:bevel/>
          </a:ln>
        </c:spPr>
        <c:txPr>
          <a:bodyPr rot="0"/>
          <a:lstStyle/>
          <a:p>
            <a:pPr>
              <a:defRPr b="1" i="0" strike="noStrike" sz="800" u="none">
                <a:solidFill>
                  <a:srgbClr val="000000"/>
                </a:solidFill>
                <a:latin typeface="Times New Roman"/>
              </a:defRPr>
            </a:pPr>
          </a:p>
        </c:txPr>
        <c:crossAx val="2094734552"/>
        <c:crosses val="autoZero"/>
        <c:crossBetween val="between"/>
        <c:majorUnit val="20"/>
        <c:minorUnit val="10"/>
      </c:valAx>
      <c:spPr>
        <a:solidFill>
          <a:srgbClr val="FFFFFF"/>
        </a:solidFill>
        <a:ln w="12700" cap="flat">
          <a:solidFill>
            <a:srgbClr val="808080"/>
          </a:solidFill>
          <a:prstDash val="solid"/>
          <a:bevel/>
        </a:ln>
        <a:effectLst/>
      </c:spPr>
    </c:plotArea>
    <c:legend>
      <c:legendPos val="r"/>
      <c:layout>
        <c:manualLayout>
          <c:xMode val="edge"/>
          <c:yMode val="edge"/>
          <c:x val="0.481627"/>
          <c:y val="0.370686"/>
          <c:w val="0.518373"/>
          <c:h val="0.0417851"/>
        </c:manualLayout>
      </c:layout>
      <c:overlay val="1"/>
      <c:spPr>
        <a:solidFill>
          <a:srgbClr val="FFFFFF"/>
        </a:solidFill>
        <a:ln w="12700" cap="flat">
          <a:solidFill>
            <a:srgbClr val="000000"/>
          </a:solidFill>
          <a:prstDash val="solid"/>
          <a:bevel/>
        </a:ln>
        <a:effectLst/>
      </c:spPr>
      <c:txPr>
        <a:bodyPr rot="0"/>
        <a:lstStyle/>
        <a:p>
          <a:pPr>
            <a:defRPr b="1" i="0" strike="noStrike" sz="500" u="none">
              <a:solidFill>
                <a:srgbClr val="000000"/>
              </a:solidFill>
              <a:latin typeface="Times New Roman"/>
            </a:defRPr>
          </a:pPr>
        </a:p>
      </c:txPr>
    </c:legend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hape 18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3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Címdia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. szövegtörzsszint…"/>
          <p:cNvSpPr txBox="1"/>
          <p:nvPr>
            <p:ph type="body" sz="quarter" idx="1"/>
          </p:nvPr>
        </p:nvSpPr>
        <p:spPr>
          <a:xfrm>
            <a:off x="2339750" y="3212975"/>
            <a:ext cx="6408716" cy="648073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None/>
            </a:lvl1pPr>
            <a:lvl2pPr marL="0" indent="0" algn="ctr">
              <a:buSzTx/>
              <a:buNone/>
            </a:lvl2pPr>
            <a:lvl3pPr marL="0" indent="0" algn="ctr">
              <a:buSzTx/>
              <a:buNone/>
            </a:lvl3pPr>
            <a:lvl4pPr marL="0" indent="0" algn="ctr">
              <a:buSzTx/>
              <a:buNone/>
            </a:lvl4pPr>
            <a:lvl5pPr marL="0" indent="0" algn="ctr">
              <a:buSzTx/>
              <a:buNone/>
            </a:lvl5pPr>
          </a:lstStyle>
          <a:p>
            <a:pPr/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15" name="Szöveg helye 2"/>
          <p:cNvSpPr/>
          <p:nvPr>
            <p:ph type="body" sz="quarter" idx="21"/>
          </p:nvPr>
        </p:nvSpPr>
        <p:spPr>
          <a:xfrm>
            <a:off x="2339750" y="3933056"/>
            <a:ext cx="6408716" cy="504059"/>
          </a:xfrm>
          <a:prstGeom prst="rect">
            <a:avLst/>
          </a:prstGeom>
        </p:spPr>
        <p:txBody>
          <a:bodyPr anchor="ctr"/>
          <a:lstStyle/>
          <a:p>
            <a:pPr marL="416337" indent="-416337" defTabSz="850391">
              <a:spcBef>
                <a:spcPts val="600"/>
              </a:spcBef>
              <a:defRPr sz="2976"/>
            </a:pPr>
          </a:p>
        </p:txBody>
      </p:sp>
      <p:sp>
        <p:nvSpPr>
          <p:cNvPr id="16" name="Címszöveg"/>
          <p:cNvSpPr txBox="1"/>
          <p:nvPr>
            <p:ph type="title"/>
          </p:nvPr>
        </p:nvSpPr>
        <p:spPr>
          <a:xfrm>
            <a:off x="2339750" y="908720"/>
            <a:ext cx="6408716" cy="1143001"/>
          </a:xfrm>
          <a:prstGeom prst="rect">
            <a:avLst/>
          </a:prstGeom>
        </p:spPr>
        <p:txBody>
          <a:bodyPr/>
          <a:lstStyle/>
          <a:p>
            <a:pPr/>
            <a:r>
              <a:t>Címszöveg</a:t>
            </a:r>
          </a:p>
        </p:txBody>
      </p:sp>
      <p:sp>
        <p:nvSpPr>
          <p:cNvPr id="17" name="Szöveg helye 2"/>
          <p:cNvSpPr/>
          <p:nvPr>
            <p:ph type="body" sz="quarter" idx="22"/>
          </p:nvPr>
        </p:nvSpPr>
        <p:spPr>
          <a:xfrm>
            <a:off x="2339750" y="2060848"/>
            <a:ext cx="6408716" cy="648075"/>
          </a:xfrm>
          <a:prstGeom prst="rect">
            <a:avLst/>
          </a:prstGeom>
        </p:spPr>
        <p:txBody>
          <a:bodyPr anchor="ctr"/>
          <a:lstStyle/>
          <a:p>
            <a:pPr/>
          </a:p>
        </p:txBody>
      </p:sp>
      <p:sp>
        <p:nvSpPr>
          <p:cNvPr id="18" name="Szöveg helye 35"/>
          <p:cNvSpPr/>
          <p:nvPr>
            <p:ph type="body" sz="quarter" idx="23"/>
          </p:nvPr>
        </p:nvSpPr>
        <p:spPr>
          <a:xfrm>
            <a:off x="4644008" y="5013325"/>
            <a:ext cx="4104705" cy="64792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" name="Szöveg helye 37"/>
          <p:cNvSpPr/>
          <p:nvPr>
            <p:ph type="body" sz="quarter" idx="24"/>
          </p:nvPr>
        </p:nvSpPr>
        <p:spPr>
          <a:xfrm>
            <a:off x="6227762" y="5661025"/>
            <a:ext cx="2520953" cy="288925"/>
          </a:xfrm>
          <a:prstGeom prst="rect">
            <a:avLst/>
          </a:prstGeom>
        </p:spPr>
        <p:txBody>
          <a:bodyPr/>
          <a:lstStyle/>
          <a:p>
            <a:pPr marL="205930" indent="-205930" defTabSz="420623">
              <a:spcBef>
                <a:spcPts val="300"/>
              </a:spcBef>
              <a:defRPr sz="1472"/>
            </a:pPr>
          </a:p>
        </p:txBody>
      </p:sp>
      <p:sp>
        <p:nvSpPr>
          <p:cNvPr id="20" name="Szövegdoboz 11"/>
          <p:cNvSpPr txBox="1"/>
          <p:nvPr/>
        </p:nvSpPr>
        <p:spPr>
          <a:xfrm>
            <a:off x="5436096" y="6165303"/>
            <a:ext cx="3528395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5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pPr/>
            <a:r>
              <a:t>Szülészeti és Nőgyógyászati Klinika</a:t>
            </a:r>
          </a:p>
        </p:txBody>
      </p:sp>
      <p:sp>
        <p:nvSpPr>
          <p:cNvPr id="21" name="Diasorszám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Kép 2" descr="Kép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550" y="6201376"/>
            <a:ext cx="612002" cy="612003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Téglalap 3"/>
          <p:cNvSpPr txBox="1"/>
          <p:nvPr/>
        </p:nvSpPr>
        <p:spPr>
          <a:xfrm>
            <a:off x="3563887" y="6276542"/>
            <a:ext cx="2889050" cy="4420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20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Előadás főcíme</a:t>
            </a:r>
            <a:br/>
            <a:r>
              <a:rPr i="1"/>
              <a:t>Előadás alcíme</a:t>
            </a:r>
          </a:p>
        </p:txBody>
      </p:sp>
      <p:sp>
        <p:nvSpPr>
          <p:cNvPr id="117" name="Téglalap 8"/>
          <p:cNvSpPr txBox="1"/>
          <p:nvPr/>
        </p:nvSpPr>
        <p:spPr>
          <a:xfrm>
            <a:off x="7092280" y="6290869"/>
            <a:ext cx="2051720" cy="4420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20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Minta Péter</a:t>
            </a:r>
            <a:br/>
            <a:r>
              <a:t>igazgató</a:t>
            </a:r>
          </a:p>
        </p:txBody>
      </p:sp>
      <p:sp>
        <p:nvSpPr>
          <p:cNvPr id="118" name="Címszöveg"/>
          <p:cNvSpPr txBox="1"/>
          <p:nvPr>
            <p:ph type="title"/>
          </p:nvPr>
        </p:nvSpPr>
        <p:spPr>
          <a:xfrm>
            <a:off x="457200" y="273050"/>
            <a:ext cx="3008316" cy="1162050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pPr/>
            <a:r>
              <a:t>Címszöveg</a:t>
            </a:r>
          </a:p>
        </p:txBody>
      </p:sp>
      <p:sp>
        <p:nvSpPr>
          <p:cNvPr id="119" name="1. szövegtörzsszint…"/>
          <p:cNvSpPr txBox="1"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2pPr marL="858157" indent="-400957"/>
            <a:lvl3pPr marL="1219200" indent="-304800"/>
            <a:lvl4pPr marL="1737360" indent="-365760"/>
            <a:lvl5pPr marL="2341877" indent="-513077"/>
          </a:lstStyle>
          <a:p>
            <a:pPr/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120" name="Szöveg helye 3"/>
          <p:cNvSpPr/>
          <p:nvPr>
            <p:ph type="body" sz="half" idx="21"/>
          </p:nvPr>
        </p:nvSpPr>
        <p:spPr>
          <a:xfrm>
            <a:off x="457198" y="1435100"/>
            <a:ext cx="3008317" cy="46910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" name="Diasorszám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Kép 2" descr="Kép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550" y="6201376"/>
            <a:ext cx="612002" cy="612003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Téglalap 3"/>
          <p:cNvSpPr txBox="1"/>
          <p:nvPr/>
        </p:nvSpPr>
        <p:spPr>
          <a:xfrm>
            <a:off x="3563887" y="6276542"/>
            <a:ext cx="2889050" cy="4420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20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Előadás főcíme</a:t>
            </a:r>
            <a:br/>
            <a:r>
              <a:rPr i="1"/>
              <a:t>Előadás alcíme</a:t>
            </a:r>
          </a:p>
        </p:txBody>
      </p:sp>
      <p:sp>
        <p:nvSpPr>
          <p:cNvPr id="130" name="Téglalap 8"/>
          <p:cNvSpPr txBox="1"/>
          <p:nvPr/>
        </p:nvSpPr>
        <p:spPr>
          <a:xfrm>
            <a:off x="7092280" y="6290869"/>
            <a:ext cx="2051720" cy="4420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20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Minta Péter</a:t>
            </a:r>
            <a:br/>
            <a:r>
              <a:t>igazgató</a:t>
            </a:r>
          </a:p>
        </p:txBody>
      </p:sp>
      <p:sp>
        <p:nvSpPr>
          <p:cNvPr id="131" name="Címszöveg"/>
          <p:cNvSpPr txBox="1"/>
          <p:nvPr>
            <p:ph type="title"/>
          </p:nvPr>
        </p:nvSpPr>
        <p:spPr>
          <a:xfrm>
            <a:off x="1792288" y="4800600"/>
            <a:ext cx="5486403" cy="566738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pPr/>
            <a:r>
              <a:t>Címszöveg</a:t>
            </a:r>
          </a:p>
        </p:txBody>
      </p:sp>
      <p:sp>
        <p:nvSpPr>
          <p:cNvPr id="132" name="Kép helye 2"/>
          <p:cNvSpPr/>
          <p:nvPr>
            <p:ph type="pic" sz="half" idx="21"/>
          </p:nvPr>
        </p:nvSpPr>
        <p:spPr>
          <a:xfrm>
            <a:off x="1792288" y="612775"/>
            <a:ext cx="5486403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3" name="1. szövegtörzsszint…"/>
          <p:cNvSpPr txBox="1"/>
          <p:nvPr>
            <p:ph type="body" sz="quarter" idx="1"/>
          </p:nvPr>
        </p:nvSpPr>
        <p:spPr>
          <a:xfrm>
            <a:off x="1792288" y="5367337"/>
            <a:ext cx="5486403" cy="8048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0">
              <a:spcBef>
                <a:spcPts val="300"/>
              </a:spcBef>
              <a:buSzTx/>
              <a:buNone/>
              <a:defRPr sz="1400"/>
            </a:lvl2pPr>
            <a:lvl3pPr marL="0" indent="0">
              <a:spcBef>
                <a:spcPts val="300"/>
              </a:spcBef>
              <a:buSzTx/>
              <a:buNone/>
              <a:defRPr sz="1400"/>
            </a:lvl3pPr>
            <a:lvl4pPr marL="0" indent="0">
              <a:spcBef>
                <a:spcPts val="300"/>
              </a:spcBef>
              <a:buSzTx/>
              <a:buNone/>
              <a:defRPr sz="1400"/>
            </a:lvl4pPr>
            <a:lvl5pPr marL="0" indent="0">
              <a:spcBef>
                <a:spcPts val="300"/>
              </a:spcBef>
              <a:buSzTx/>
              <a:buNone/>
              <a:defRPr sz="1400"/>
            </a:lvl5pPr>
          </a:lstStyle>
          <a:p>
            <a:pPr/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134" name="Diasorszám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ímszöve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3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Címszöveg</a:t>
            </a:r>
          </a:p>
        </p:txBody>
      </p:sp>
      <p:sp>
        <p:nvSpPr>
          <p:cNvPr id="142" name="1. szövegtörzsszint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3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546263" indent="-228600">
              <a:buChar char="–"/>
              <a:defRPr sz="3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843081">
              <a:defRPr sz="3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209101" indent="-228600">
              <a:buChar char="–"/>
              <a:defRPr sz="3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1530549" indent="-228600">
              <a:buChar char="»"/>
              <a:defRPr sz="3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143" name="Diasorszám"/>
          <p:cNvSpPr txBox="1"/>
          <p:nvPr>
            <p:ph type="sldNum" sz="quarter" idx="2"/>
          </p:nvPr>
        </p:nvSpPr>
        <p:spPr>
          <a:xfrm>
            <a:off x="7493251" y="6245202"/>
            <a:ext cx="335862" cy="370837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Subtitle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ímszöveg"/>
          <p:cNvSpPr txBox="1"/>
          <p:nvPr>
            <p:ph type="title"/>
          </p:nvPr>
        </p:nvSpPr>
        <p:spPr>
          <a:xfrm>
            <a:off x="892967" y="1151929"/>
            <a:ext cx="7358067" cy="2321720"/>
          </a:xfrm>
          <a:prstGeom prst="rect">
            <a:avLst/>
          </a:prstGeom>
        </p:spPr>
        <p:txBody>
          <a:bodyPr lIns="0" tIns="0" rIns="0" bIns="0" anchor="b"/>
          <a:lstStyle>
            <a:lvl1pPr defTabSz="410763">
              <a:defRPr sz="5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Címszöveg</a:t>
            </a:r>
          </a:p>
        </p:txBody>
      </p:sp>
      <p:sp>
        <p:nvSpPr>
          <p:cNvPr id="151" name="1. szövegtörzsszint…"/>
          <p:cNvSpPr txBox="1"/>
          <p:nvPr>
            <p:ph type="body" sz="quarter" idx="1"/>
          </p:nvPr>
        </p:nvSpPr>
        <p:spPr>
          <a:xfrm>
            <a:off x="892967" y="3536155"/>
            <a:ext cx="7358067" cy="794745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10763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410763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410763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410763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410763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152" name="Diasorszám"/>
          <p:cNvSpPr txBox="1"/>
          <p:nvPr>
            <p:ph type="sldNum" sz="quarter" idx="2"/>
          </p:nvPr>
        </p:nvSpPr>
        <p:spPr>
          <a:xfrm>
            <a:off x="6469154" y="6208521"/>
            <a:ext cx="168090" cy="147830"/>
          </a:xfrm>
          <a:prstGeom prst="rect">
            <a:avLst/>
          </a:prstGeom>
        </p:spPr>
        <p:txBody>
          <a:bodyPr lIns="0" tIns="0" rIns="0" bIns="0" anchor="b"/>
          <a:lstStyle>
            <a:lvl1pPr algn="ctr" defTabSz="410763">
              <a:defRPr sz="1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ím és tartalom 0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ímszöveg"/>
          <p:cNvSpPr txBox="1"/>
          <p:nvPr>
            <p:ph type="title"/>
          </p:nvPr>
        </p:nvSpPr>
        <p:spPr>
          <a:xfrm>
            <a:off x="628650" y="1131092"/>
            <a:ext cx="7886700" cy="994175"/>
          </a:xfrm>
          <a:prstGeom prst="rect">
            <a:avLst/>
          </a:prstGeom>
        </p:spPr>
        <p:txBody>
          <a:bodyPr lIns="34289" tIns="34289" rIns="34289" bIns="34289"/>
          <a:lstStyle>
            <a:lvl1pPr algn="l">
              <a:lnSpc>
                <a:spcPct val="90000"/>
              </a:lnSpc>
              <a:defRPr>
                <a:solidFill>
                  <a:srgbClr val="242F6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pPr/>
            <a:r>
              <a:t>Címszöveg</a:t>
            </a:r>
          </a:p>
        </p:txBody>
      </p:sp>
      <p:sp>
        <p:nvSpPr>
          <p:cNvPr id="160" name="1. szövegtörzsszint…"/>
          <p:cNvSpPr txBox="1"/>
          <p:nvPr>
            <p:ph type="body" sz="half" idx="1"/>
          </p:nvPr>
        </p:nvSpPr>
        <p:spPr>
          <a:xfrm>
            <a:off x="628650" y="2226467"/>
            <a:ext cx="7886700" cy="3093246"/>
          </a:xfrm>
          <a:prstGeom prst="rect">
            <a:avLst/>
          </a:prstGeom>
        </p:spPr>
        <p:txBody>
          <a:bodyPr lIns="34289" tIns="34289" rIns="34289" bIns="34289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>
                <a:solidFill>
                  <a:srgbClr val="242F6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731519" indent="-2743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>
                <a:solidFill>
                  <a:srgbClr val="242F6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>
                <a:solidFill>
                  <a:srgbClr val="242F6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714500" indent="-3429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>
                <a:solidFill>
                  <a:srgbClr val="242F6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indent="-4572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>
                <a:solidFill>
                  <a:srgbClr val="242F6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</a:lstStyle>
          <a:p>
            <a:pPr/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161" name="Diasorszám"/>
          <p:cNvSpPr txBox="1"/>
          <p:nvPr>
            <p:ph type="sldNum" sz="quarter" idx="2"/>
          </p:nvPr>
        </p:nvSpPr>
        <p:spPr>
          <a:xfrm>
            <a:off x="6302407" y="5501323"/>
            <a:ext cx="250794" cy="246379"/>
          </a:xfrm>
          <a:prstGeom prst="rect">
            <a:avLst/>
          </a:prstGeom>
        </p:spPr>
        <p:txBody>
          <a:bodyPr lIns="34289" tIns="34289" rIns="34289" bIns="34289"/>
          <a:lstStyle>
            <a:lvl1pPr>
              <a:defRPr>
                <a:solidFill>
                  <a:srgbClr val="242F6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sak cím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églalap 3"/>
          <p:cNvSpPr txBox="1"/>
          <p:nvPr/>
        </p:nvSpPr>
        <p:spPr>
          <a:xfrm>
            <a:off x="3753622" y="5503943"/>
            <a:ext cx="2932901" cy="313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1219200">
              <a:defRPr sz="160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Update, Visegrád, 2024.</a:t>
            </a:r>
          </a:p>
        </p:txBody>
      </p:sp>
      <p:sp>
        <p:nvSpPr>
          <p:cNvPr id="169" name="Téglalap 8"/>
          <p:cNvSpPr txBox="1"/>
          <p:nvPr/>
        </p:nvSpPr>
        <p:spPr>
          <a:xfrm>
            <a:off x="6921975" y="5497195"/>
            <a:ext cx="1960281" cy="313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1219200">
              <a:defRPr sz="160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Dr. Valent Sándor</a:t>
            </a:r>
          </a:p>
        </p:txBody>
      </p:sp>
      <p:sp>
        <p:nvSpPr>
          <p:cNvPr id="170" name="Szövegdoboz 5"/>
          <p:cNvSpPr txBox="1"/>
          <p:nvPr/>
        </p:nvSpPr>
        <p:spPr>
          <a:xfrm>
            <a:off x="1159473" y="5472884"/>
            <a:ext cx="2572862" cy="57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1219200">
              <a:defRPr spc="128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Semmelweis Egyetem</a:t>
            </a:r>
            <a:br/>
            <a:r>
              <a:rPr spc="0" sz="1600"/>
              <a:t>http://semmelweis.hu/</a:t>
            </a:r>
          </a:p>
        </p:txBody>
      </p:sp>
      <p:sp>
        <p:nvSpPr>
          <p:cNvPr id="171" name="Egyenes összekötő 6"/>
          <p:cNvSpPr/>
          <p:nvPr/>
        </p:nvSpPr>
        <p:spPr>
          <a:xfrm>
            <a:off x="6804248" y="5566364"/>
            <a:ext cx="4" cy="360044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72" name="Egyenes összekötő 7"/>
          <p:cNvSpPr/>
          <p:nvPr/>
        </p:nvSpPr>
        <p:spPr>
          <a:xfrm>
            <a:off x="3635895" y="5566364"/>
            <a:ext cx="4" cy="360044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173" name="Kép 2" descr="Kép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3599" y="5494027"/>
            <a:ext cx="468001" cy="468005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Címszöveg"/>
          <p:cNvSpPr txBox="1"/>
          <p:nvPr>
            <p:ph type="title"/>
          </p:nvPr>
        </p:nvSpPr>
        <p:spPr>
          <a:xfrm>
            <a:off x="457200" y="1063228"/>
            <a:ext cx="8229600" cy="857251"/>
          </a:xfrm>
          <a:prstGeom prst="rect">
            <a:avLst/>
          </a:prstGeom>
        </p:spPr>
        <p:txBody>
          <a:bodyPr/>
          <a:lstStyle>
            <a:lvl1pPr defTabSz="1219200">
              <a:defRPr sz="5800"/>
            </a:lvl1pPr>
          </a:lstStyle>
          <a:p>
            <a:pPr/>
            <a:r>
              <a:t>Címszöveg</a:t>
            </a:r>
          </a:p>
        </p:txBody>
      </p:sp>
      <p:sp>
        <p:nvSpPr>
          <p:cNvPr id="175" name="Diasorszám"/>
          <p:cNvSpPr txBox="1"/>
          <p:nvPr>
            <p:ph type="sldNum" sz="quarter" idx="2"/>
          </p:nvPr>
        </p:nvSpPr>
        <p:spPr>
          <a:xfrm>
            <a:off x="6243088" y="5458144"/>
            <a:ext cx="310115" cy="332737"/>
          </a:xfrm>
          <a:prstGeom prst="rect">
            <a:avLst/>
          </a:prstGeom>
        </p:spPr>
        <p:txBody>
          <a:bodyPr/>
          <a:lstStyle>
            <a:lvl1pPr defTabSz="1219200">
              <a:defRPr sz="16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Egyéni elrendezé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ímszöveg"/>
          <p:cNvSpPr txBox="1"/>
          <p:nvPr>
            <p:ph type="title"/>
          </p:nvPr>
        </p:nvSpPr>
        <p:spPr>
          <a:xfrm>
            <a:off x="2339750" y="908720"/>
            <a:ext cx="6429405" cy="1143001"/>
          </a:xfrm>
          <a:prstGeom prst="rect">
            <a:avLst/>
          </a:prstGeom>
        </p:spPr>
        <p:txBody>
          <a:bodyPr/>
          <a:lstStyle/>
          <a:p>
            <a:pPr/>
            <a:r>
              <a:t>Címszöveg</a:t>
            </a:r>
          </a:p>
        </p:txBody>
      </p:sp>
      <p:sp>
        <p:nvSpPr>
          <p:cNvPr id="29" name="1. szövegtörzsszint…"/>
          <p:cNvSpPr txBox="1"/>
          <p:nvPr>
            <p:ph type="body" sz="quarter" idx="1"/>
          </p:nvPr>
        </p:nvSpPr>
        <p:spPr>
          <a:xfrm>
            <a:off x="2339750" y="3212975"/>
            <a:ext cx="6408716" cy="64807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600"/>
              </a:spcBef>
              <a:buSzTx/>
              <a:buNone/>
              <a:defRPr sz="2800"/>
            </a:lvl1pPr>
            <a:lvl2pPr marL="0" indent="0" algn="ctr">
              <a:spcBef>
                <a:spcPts val="600"/>
              </a:spcBef>
              <a:buSzTx/>
              <a:buNone/>
              <a:defRPr sz="2800"/>
            </a:lvl2pPr>
            <a:lvl3pPr marL="0" indent="0" algn="ctr">
              <a:spcBef>
                <a:spcPts val="600"/>
              </a:spcBef>
              <a:buSzTx/>
              <a:buNone/>
              <a:defRPr sz="2800"/>
            </a:lvl3pPr>
            <a:lvl4pPr marL="0" indent="0" algn="ctr">
              <a:spcBef>
                <a:spcPts val="600"/>
              </a:spcBef>
              <a:buSzTx/>
              <a:buNone/>
              <a:defRPr sz="2800"/>
            </a:lvl4pPr>
            <a:lvl5pPr marL="0" indent="0" algn="ctr">
              <a:spcBef>
                <a:spcPts val="600"/>
              </a:spcBef>
              <a:buSzTx/>
              <a:buNone/>
              <a:defRPr sz="2800"/>
            </a:lvl5pPr>
          </a:lstStyle>
          <a:p>
            <a:pPr/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30" name="Szöveg helye 2"/>
          <p:cNvSpPr/>
          <p:nvPr>
            <p:ph type="body" sz="quarter" idx="21"/>
          </p:nvPr>
        </p:nvSpPr>
        <p:spPr>
          <a:xfrm>
            <a:off x="2339750" y="3933056"/>
            <a:ext cx="6408716" cy="504059"/>
          </a:xfrm>
          <a:prstGeom prst="rect">
            <a:avLst/>
          </a:prstGeom>
        </p:spPr>
        <p:txBody>
          <a:bodyPr anchor="ctr"/>
          <a:lstStyle/>
          <a:p>
            <a:pPr marL="416337" indent="-416337" defTabSz="850391">
              <a:spcBef>
                <a:spcPts val="600"/>
              </a:spcBef>
              <a:defRPr sz="2976"/>
            </a:pPr>
          </a:p>
        </p:txBody>
      </p:sp>
      <p:sp>
        <p:nvSpPr>
          <p:cNvPr id="31" name="Szövegdoboz 10"/>
          <p:cNvSpPr txBox="1"/>
          <p:nvPr/>
        </p:nvSpPr>
        <p:spPr>
          <a:xfrm>
            <a:off x="5436096" y="6165303"/>
            <a:ext cx="3528395" cy="523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5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pPr/>
            <a:r>
              <a:t>Szervezeti egység megnevezése – ha hosszabb a név, két sorba tördelve</a:t>
            </a:r>
          </a:p>
        </p:txBody>
      </p:sp>
      <p:sp>
        <p:nvSpPr>
          <p:cNvPr id="32" name="Diasorszám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ímszöveg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/>
            <a:r>
              <a:t>Címszöveg</a:t>
            </a:r>
          </a:p>
        </p:txBody>
      </p:sp>
      <p:sp>
        <p:nvSpPr>
          <p:cNvPr id="40" name="1. szövegtörzsszint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41" name="Diasorszám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ímszöve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Címszöveg</a:t>
            </a:r>
          </a:p>
        </p:txBody>
      </p:sp>
      <p:sp>
        <p:nvSpPr>
          <p:cNvPr id="49" name="1. szövegtörzsszint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50" name="Diasorszám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Kép 2" descr="Kép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550" y="6201376"/>
            <a:ext cx="612002" cy="612003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Téglalap 3"/>
          <p:cNvSpPr txBox="1"/>
          <p:nvPr/>
        </p:nvSpPr>
        <p:spPr>
          <a:xfrm>
            <a:off x="3563887" y="6276542"/>
            <a:ext cx="2889050" cy="4420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20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Előadás főcíme</a:t>
            </a:r>
            <a:br/>
            <a:r>
              <a:rPr i="1"/>
              <a:t>Előadás alcíme</a:t>
            </a:r>
          </a:p>
        </p:txBody>
      </p:sp>
      <p:sp>
        <p:nvSpPr>
          <p:cNvPr id="59" name="Téglalap 8"/>
          <p:cNvSpPr txBox="1"/>
          <p:nvPr/>
        </p:nvSpPr>
        <p:spPr>
          <a:xfrm>
            <a:off x="7092280" y="6290869"/>
            <a:ext cx="2051720" cy="4420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20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Minta Péter</a:t>
            </a:r>
            <a:br/>
            <a:r>
              <a:t>igazgató</a:t>
            </a:r>
          </a:p>
        </p:txBody>
      </p:sp>
      <p:sp>
        <p:nvSpPr>
          <p:cNvPr id="60" name="Címszöveg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cap="all" sz="4000"/>
            </a:lvl1pPr>
          </a:lstStyle>
          <a:p>
            <a:pPr/>
            <a:r>
              <a:t>Címszöveg</a:t>
            </a:r>
          </a:p>
        </p:txBody>
      </p:sp>
      <p:sp>
        <p:nvSpPr>
          <p:cNvPr id="61" name="1. szövegtörzsszint…"/>
          <p:cNvSpPr txBox="1"/>
          <p:nvPr>
            <p:ph type="body" sz="quarter" idx="1"/>
          </p:nvPr>
        </p:nvSpPr>
        <p:spPr>
          <a:xfrm>
            <a:off x="722312" y="2906713"/>
            <a:ext cx="7772401" cy="150019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</a:defRPr>
            </a:lvl1pPr>
            <a:lvl2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62" name="Diasorszám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Kép 2" descr="Kép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550" y="6201376"/>
            <a:ext cx="612002" cy="612003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Téglalap 3"/>
          <p:cNvSpPr txBox="1"/>
          <p:nvPr/>
        </p:nvSpPr>
        <p:spPr>
          <a:xfrm>
            <a:off x="3563887" y="6276542"/>
            <a:ext cx="2889050" cy="497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26479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pPr/>
            <a:r>
              <a:t>Szülészeti és nőgyógyászati ultrahang vizsgálatok</a:t>
            </a:r>
          </a:p>
        </p:txBody>
      </p:sp>
      <p:sp>
        <p:nvSpPr>
          <p:cNvPr id="71" name="Téglalap 8"/>
          <p:cNvSpPr txBox="1"/>
          <p:nvPr/>
        </p:nvSpPr>
        <p:spPr>
          <a:xfrm>
            <a:off x="7092280" y="6290869"/>
            <a:ext cx="2051720" cy="4420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20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Dr. Ács Nándor</a:t>
            </a:r>
            <a:br/>
            <a:r>
              <a:t>igazgató</a:t>
            </a:r>
          </a:p>
        </p:txBody>
      </p:sp>
      <p:sp>
        <p:nvSpPr>
          <p:cNvPr id="72" name="Címszöve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Címszöveg</a:t>
            </a:r>
          </a:p>
        </p:txBody>
      </p:sp>
      <p:sp>
        <p:nvSpPr>
          <p:cNvPr id="73" name="1. szövegtörzsszint…"/>
          <p:cNvSpPr txBox="1"/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866509" indent="-409311">
              <a:spcBef>
                <a:spcPts val="600"/>
              </a:spcBef>
              <a:defRPr sz="2800"/>
            </a:lvl2pPr>
            <a:lvl3pPr marL="1234438" indent="-320038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327625" indent="-498825">
              <a:spcBef>
                <a:spcPts val="600"/>
              </a:spcBef>
              <a:defRPr sz="2800"/>
            </a:lvl5pPr>
          </a:lstStyle>
          <a:p>
            <a:pPr/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74" name="Diasorszám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Kép 2" descr="Kép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550" y="6201376"/>
            <a:ext cx="612002" cy="612003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Téglalap 3"/>
          <p:cNvSpPr txBox="1"/>
          <p:nvPr/>
        </p:nvSpPr>
        <p:spPr>
          <a:xfrm>
            <a:off x="3563887" y="6276542"/>
            <a:ext cx="2889050" cy="497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26479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pPr/>
            <a:r>
              <a:t>Szülészeti és nőgyógyászati ultrahang vizsgálatok</a:t>
            </a:r>
          </a:p>
        </p:txBody>
      </p:sp>
      <p:sp>
        <p:nvSpPr>
          <p:cNvPr id="83" name="Téglalap 8"/>
          <p:cNvSpPr txBox="1"/>
          <p:nvPr/>
        </p:nvSpPr>
        <p:spPr>
          <a:xfrm>
            <a:off x="7092280" y="6290869"/>
            <a:ext cx="2051720" cy="4420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20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Dr. Ács Nándor</a:t>
            </a:r>
            <a:br/>
            <a:r>
              <a:t>igazgató</a:t>
            </a:r>
          </a:p>
        </p:txBody>
      </p:sp>
      <p:sp>
        <p:nvSpPr>
          <p:cNvPr id="84" name="Címszöve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Címszöveg</a:t>
            </a:r>
          </a:p>
        </p:txBody>
      </p:sp>
      <p:sp>
        <p:nvSpPr>
          <p:cNvPr id="85" name="1. szövegtörzsszint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None/>
              <a:defRPr sz="2400"/>
            </a:lvl1pPr>
            <a:lvl2pPr marL="0" indent="0">
              <a:spcBef>
                <a:spcPts val="500"/>
              </a:spcBef>
              <a:buSzTx/>
              <a:buNone/>
              <a:defRPr sz="2400"/>
            </a:lvl2pPr>
            <a:lvl3pPr marL="0" indent="0">
              <a:spcBef>
                <a:spcPts val="500"/>
              </a:spcBef>
              <a:buSzTx/>
              <a:buNone/>
              <a:defRPr sz="2400"/>
            </a:lvl3pPr>
            <a:lvl4pPr marL="0" indent="0">
              <a:spcBef>
                <a:spcPts val="500"/>
              </a:spcBef>
              <a:buSzTx/>
              <a:buNone/>
              <a:defRPr sz="2400"/>
            </a:lvl4pPr>
            <a:lvl5pPr marL="0" indent="0">
              <a:spcBef>
                <a:spcPts val="500"/>
              </a:spcBef>
              <a:buSzTx/>
              <a:buNone/>
              <a:defRPr sz="2400"/>
            </a:lvl5pPr>
          </a:lstStyle>
          <a:p>
            <a:pPr/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86" name="Szöveg helye 4"/>
          <p:cNvSpPr/>
          <p:nvPr>
            <p:ph type="body" sz="quarter" idx="21"/>
          </p:nvPr>
        </p:nvSpPr>
        <p:spPr>
          <a:xfrm>
            <a:off x="4645025" y="1535112"/>
            <a:ext cx="4041775" cy="639765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87" name="Diasorszám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Kép 2" descr="Kép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550" y="6201376"/>
            <a:ext cx="612002" cy="612003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églalap 3"/>
          <p:cNvSpPr txBox="1"/>
          <p:nvPr/>
        </p:nvSpPr>
        <p:spPr>
          <a:xfrm>
            <a:off x="3563887" y="6276542"/>
            <a:ext cx="2889050" cy="497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26479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pPr/>
            <a:r>
              <a:t>Szülészeti és nőgyógyászati ultrahang vizsgálatok</a:t>
            </a:r>
          </a:p>
        </p:txBody>
      </p:sp>
      <p:sp>
        <p:nvSpPr>
          <p:cNvPr id="96" name="Téglalap 8"/>
          <p:cNvSpPr txBox="1"/>
          <p:nvPr/>
        </p:nvSpPr>
        <p:spPr>
          <a:xfrm>
            <a:off x="7092280" y="6290869"/>
            <a:ext cx="2051720" cy="264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20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Dr. Valent Sándor</a:t>
            </a:r>
          </a:p>
        </p:txBody>
      </p:sp>
      <p:sp>
        <p:nvSpPr>
          <p:cNvPr id="97" name="Címszöve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Címszöveg</a:t>
            </a:r>
          </a:p>
        </p:txBody>
      </p:sp>
      <p:sp>
        <p:nvSpPr>
          <p:cNvPr id="98" name="Diasorszám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Kép 2" descr="Kép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550" y="6201376"/>
            <a:ext cx="612002" cy="612003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Téglalap 3"/>
          <p:cNvSpPr txBox="1"/>
          <p:nvPr/>
        </p:nvSpPr>
        <p:spPr>
          <a:xfrm>
            <a:off x="3563887" y="6276542"/>
            <a:ext cx="2889050" cy="4420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20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Előadás főcíme</a:t>
            </a:r>
            <a:br/>
            <a:r>
              <a:rPr i="1"/>
              <a:t>Előadás alcíme</a:t>
            </a:r>
          </a:p>
        </p:txBody>
      </p:sp>
      <p:sp>
        <p:nvSpPr>
          <p:cNvPr id="107" name="Téglalap 8"/>
          <p:cNvSpPr txBox="1"/>
          <p:nvPr/>
        </p:nvSpPr>
        <p:spPr>
          <a:xfrm>
            <a:off x="7092280" y="6290869"/>
            <a:ext cx="2051720" cy="4420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20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Minta Péter</a:t>
            </a:r>
            <a:br/>
            <a:r>
              <a:t>igazgató</a:t>
            </a:r>
          </a:p>
        </p:txBody>
      </p:sp>
      <p:sp>
        <p:nvSpPr>
          <p:cNvPr id="108" name="Diasorszám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2" descr="Kép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9550" y="6201376"/>
            <a:ext cx="612002" cy="61200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églalap 3"/>
          <p:cNvSpPr txBox="1"/>
          <p:nvPr/>
        </p:nvSpPr>
        <p:spPr>
          <a:xfrm>
            <a:off x="3563887" y="6276542"/>
            <a:ext cx="2889050" cy="497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26479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pPr/>
            <a:r>
              <a:t>Szülészeti és nőgyógyászati ultrahang vizsgálatok</a:t>
            </a:r>
          </a:p>
        </p:txBody>
      </p:sp>
      <p:sp>
        <p:nvSpPr>
          <p:cNvPr id="4" name="Téglalap 8"/>
          <p:cNvSpPr txBox="1"/>
          <p:nvPr/>
        </p:nvSpPr>
        <p:spPr>
          <a:xfrm>
            <a:off x="7092280" y="6290869"/>
            <a:ext cx="2051720" cy="264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20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Dr. Valent Sándor</a:t>
            </a:r>
          </a:p>
        </p:txBody>
      </p:sp>
      <p:sp>
        <p:nvSpPr>
          <p:cNvPr id="5" name="Címszöveg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Címszöveg</a:t>
            </a:r>
          </a:p>
        </p:txBody>
      </p:sp>
      <p:sp>
        <p:nvSpPr>
          <p:cNvPr id="6" name="1. szövegtörzsszint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7" name="Diasorszám"/>
          <p:cNvSpPr txBox="1"/>
          <p:nvPr>
            <p:ph type="sldNum" sz="quarter" idx="2"/>
          </p:nvPr>
        </p:nvSpPr>
        <p:spPr>
          <a:xfrm>
            <a:off x="6294581" y="6221732"/>
            <a:ext cx="258621" cy="2692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264796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264796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264796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264796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264796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264796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264796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264796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264796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9pPr>
    </p:titleStyle>
    <p:bodyStyle>
      <a:lvl1pPr marL="447675" marR="0" indent="-447675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Ä"/>
        <a:tabLst/>
        <a:defRPr b="0" baseline="0" cap="none" i="0" spc="0" strike="noStrike" sz="3200" u="none">
          <a:solidFill>
            <a:srgbClr val="264796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1pPr>
      <a:lvl2pPr marL="808037" marR="0" indent="-350837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Ê"/>
        <a:tabLst/>
        <a:defRPr b="0" baseline="0" cap="none" i="0" spc="0" strike="noStrike" sz="3200" u="none">
          <a:solidFill>
            <a:srgbClr val="264796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2pPr>
      <a:lvl3pPr marL="1143000" marR="0" indent="-2286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¦"/>
        <a:tabLst/>
        <a:defRPr b="0" baseline="0" cap="none" i="0" spc="0" strike="noStrike" sz="3200" u="none">
          <a:solidFill>
            <a:srgbClr val="264796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3pPr>
      <a:lvl4pPr marL="1701800" marR="0" indent="-3302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b="0" baseline="0" cap="none" i="0" spc="0" strike="noStrike" sz="3200" u="none">
          <a:solidFill>
            <a:srgbClr val="264796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4pPr>
      <a:lvl5pPr marL="2149475" marR="0" indent="-320675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ê"/>
        <a:tabLst/>
        <a:defRPr b="0" baseline="0" cap="none" i="0" spc="0" strike="noStrike" sz="3200" u="none">
          <a:solidFill>
            <a:srgbClr val="264796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solidFill>
            <a:srgbClr val="264796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solidFill>
            <a:srgbClr val="264796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solidFill>
            <a:srgbClr val="264796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solidFill>
            <a:srgbClr val="264796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tif"/></Relationships>

</file>

<file path=ppt/slides/_rels/slide10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10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
</file>

<file path=ppt/slides/_rels/slide10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1.jpeg"/><Relationship Id="rId3" Type="http://schemas.openxmlformats.org/officeDocument/2006/relationships/image" Target="../media/image102.jpeg"/></Relationships>

</file>

<file path=ppt/slides/_rels/slide10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3.jpeg"/><Relationship Id="rId3" Type="http://schemas.openxmlformats.org/officeDocument/2006/relationships/image" Target="../media/image104.jpeg"/></Relationships>

</file>

<file path=ppt/slides/_rels/slide10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5.jpeg"/></Relationships>

</file>

<file path=ppt/slides/_rels/slide10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10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6.jpeg"/><Relationship Id="rId3" Type="http://schemas.openxmlformats.org/officeDocument/2006/relationships/image" Target="../media/image107.jpeg"/></Relationships>

</file>

<file path=ppt/slides/_rels/slide10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8.jpeg"/></Relationships>

</file>

<file path=ppt/slides/_rels/slide10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tif"/></Relationships>

</file>

<file path=ppt/slides/_rels/slide10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109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tif"/></Relationships>

</file>

<file path=ppt/slides/_rels/slide1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1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1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1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1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1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0.jpeg"/></Relationships>

</file>

<file path=ppt/slides/_rels/slide1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1.jpeg"/></Relationships>

</file>

<file path=ppt/slides/_rels/slide1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
</file>

<file path=ppt/slides/_rels/slide1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2.jpeg"/></Relationships>

</file>

<file path=ppt/slides/_rels/slide1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3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tif"/></Relationships>

</file>

<file path=ppt/slides/_rels/slide1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1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4.jpeg"/></Relationships>

</file>

<file path=ppt/slides/_rels/slide1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5.jpeg"/></Relationships>

</file>

<file path=ppt/slides/_rels/slide1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6.jpeg"/></Relationships>

</file>

<file path=ppt/slides/_rels/slide1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1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7.jpeg"/></Relationships>

</file>

<file path=ppt/slides/_rels/slide1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8.jpeg"/></Relationships>

</file>

<file path=ppt/slides/_rels/slide1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9.jpeg"/></Relationships>

</file>

<file path=ppt/slides/_rels/slide1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png"/></Relationships>

</file>

<file path=ppt/slides/_rels/slide1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tif"/><Relationship Id="rId3" Type="http://schemas.openxmlformats.org/officeDocument/2006/relationships/image" Target="../media/image9.tif"/></Relationships>

</file>

<file path=ppt/slides/_rels/slide1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chart" Target="../charts/chart1.xml"/></Relationships>

</file>

<file path=ppt/slides/_rels/slide1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/Relationships>

</file>

<file path=ppt/slides/_rels/slide1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/Relationships>

</file>

<file path=ppt/slides/_rels/slide1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
</file>

<file path=ppt/slides/_rels/slide1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
</file>

<file path=ppt/slides/_rels/slide1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
</file>

<file path=ppt/slides/_rels/slide1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
</file>

<file path=ppt/slides/_rels/slide1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tif"/><Relationship Id="rId3" Type="http://schemas.openxmlformats.org/officeDocument/2006/relationships/image" Target="../media/image11.tif"/></Relationships>

</file>

<file path=ppt/slides/_rels/slide1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
</file>

<file path=ppt/slides/_rels/slide1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
</file>

<file path=ppt/slides/_rels/slide1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
</file>

<file path=ppt/slides/_rels/slide1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
</file>

<file path=ppt/slides/_rels/slide1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0.jpeg"/><Relationship Id="rId3" Type="http://schemas.openxmlformats.org/officeDocument/2006/relationships/image" Target="../media/image121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tif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tif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6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3" Type="http://schemas.microsoft.com/office/2007/relationships/media" Target="../media/media3.mp4"/><Relationship Id="rId4" Type="http://schemas.openxmlformats.org/officeDocument/2006/relationships/image" Target="../media/image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image" Target="../media/image11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15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4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9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Relationship Id="rId3" Type="http://schemas.openxmlformats.org/officeDocument/2006/relationships/image" Target="../media/image15.tif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tif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fetalmedicine.org" TargetMode="External"/><Relationship Id="rId3" Type="http://schemas.openxmlformats.org/officeDocument/2006/relationships/hyperlink" Target="http://fetalmedicine.com/" TargetMode="External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www.evms.edu/" TargetMode="External"/><Relationship Id="rId3" Type="http://schemas.openxmlformats.org/officeDocument/2006/relationships/hyperlink" Target="https://www.givecampus.com/campaigns/2163/donations/new/" TargetMode="External"/><Relationship Id="rId4" Type="http://schemas.openxmlformats.org/officeDocument/2006/relationships/hyperlink" Target="https://www.evms.edu/obstetrics_and_gynecology/" TargetMode="External"/><Relationship Id="rId5" Type="http://schemas.openxmlformats.org/officeDocument/2006/relationships/hyperlink" Target="https://www.evms.edu/obstetrics_and_gynecology/ultrasound_in_obstetrics_and_gynecology/" TargetMode="External"/><Relationship Id="rId6" Type="http://schemas.openxmlformats.org/officeDocument/2006/relationships/hyperlink" Target="https://www.evms.edu/obstetrics_and_gynecology/ultrasound_in_obstetrics_and_gynecology/ultrahang_e-konyv/" TargetMode="External"/><Relationship Id="rId7" Type="http://schemas.openxmlformats.org/officeDocument/2006/relationships/hyperlink" Target="https://www.evms.edu/directory/profiles/alfred-abuhamad.php" TargetMode="External"/><Relationship Id="rId8" Type="http://schemas.openxmlformats.org/officeDocument/2006/relationships/image" Target="../media/image23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6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Relationship Id="rId4" Type="http://schemas.openxmlformats.org/officeDocument/2006/relationships/image" Target="../media/image35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jpe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tif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jpeg"/><Relationship Id="rId3" Type="http://schemas.openxmlformats.org/officeDocument/2006/relationships/image" Target="../media/image44.jpe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Relationship Id="rId4" Type="http://schemas.openxmlformats.org/officeDocument/2006/relationships/image" Target="../media/image47.jpe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jpe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jpeg"/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tif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jpeg"/><Relationship Id="rId3" Type="http://schemas.openxmlformats.org/officeDocument/2006/relationships/image" Target="../media/image54.jpe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jpeg"/><Relationship Id="rId3" Type="http://schemas.openxmlformats.org/officeDocument/2006/relationships/image" Target="../media/image56.jpe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jpeg"/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5" Type="http://schemas.openxmlformats.org/officeDocument/2006/relationships/image" Target="../media/image60.jpeg"/><Relationship Id="rId6" Type="http://schemas.openxmlformats.org/officeDocument/2006/relationships/image" Target="../media/image61.jpeg"/><Relationship Id="rId7" Type="http://schemas.openxmlformats.org/officeDocument/2006/relationships/image" Target="../media/image10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jpe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3.jpe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4.jpe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jpe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6.jpeg"/><Relationship Id="rId3" Type="http://schemas.openxmlformats.org/officeDocument/2006/relationships/image" Target="../media/image67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tif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tif"/><Relationship Id="rId3" Type="http://schemas.openxmlformats.org/officeDocument/2006/relationships/image" Target="../media/image19.tif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8.jpeg"/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5" Type="http://schemas.openxmlformats.org/officeDocument/2006/relationships/image" Target="../media/image71.jpe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2.jpeg"/><Relationship Id="rId3" Type="http://schemas.openxmlformats.org/officeDocument/2006/relationships/image" Target="../media/image73.jpeg"/><Relationship Id="rId4" Type="http://schemas.openxmlformats.org/officeDocument/2006/relationships/image" Target="../media/image74.jpe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5.jpeg"/><Relationship Id="rId3" Type="http://schemas.openxmlformats.org/officeDocument/2006/relationships/image" Target="../media/image76.jpeg"/><Relationship Id="rId4" Type="http://schemas.openxmlformats.org/officeDocument/2006/relationships/image" Target="../media/image77.jpe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tif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9.jpeg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0.jpeg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tif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tif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tif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tif"/></Relationships>
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1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tif"/></Relationships>
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2.jpeg"/><Relationship Id="rId3" Type="http://schemas.openxmlformats.org/officeDocument/2006/relationships/image" Target="../media/image83.jpeg"/><Relationship Id="rId4" Type="http://schemas.openxmlformats.org/officeDocument/2006/relationships/image" Target="../media/image84.jpeg"/><Relationship Id="rId5" Type="http://schemas.openxmlformats.org/officeDocument/2006/relationships/image" Target="../media/image85.jpeg"/></Relationships>

</file>

<file path=ppt/slides/_rels/slide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86.jpeg"/><Relationship Id="rId4" Type="http://schemas.openxmlformats.org/officeDocument/2006/relationships/image" Target="../media/image87.jpeg"/><Relationship Id="rId5" Type="http://schemas.openxmlformats.org/officeDocument/2006/relationships/image" Target="../media/image88.jpeg"/></Relationships>

</file>

<file path=ppt/slides/_rels/slide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9.jpeg"/><Relationship Id="rId3" Type="http://schemas.openxmlformats.org/officeDocument/2006/relationships/image" Target="../media/image90.jpeg"/><Relationship Id="rId4" Type="http://schemas.openxmlformats.org/officeDocument/2006/relationships/image" Target="../media/image91.jpeg"/><Relationship Id="rId5" Type="http://schemas.openxmlformats.org/officeDocument/2006/relationships/image" Target="../media/image92.jpeg"/></Relationships>

</file>

<file path=ppt/slides/_rels/slide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3.jpeg"/></Relationships>

</file>

<file path=ppt/slides/_rels/slide9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4.jpeg"/></Relationships>

</file>

<file path=ppt/slides/_rels/slide9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5.jpeg"/><Relationship Id="rId3" Type="http://schemas.openxmlformats.org/officeDocument/2006/relationships/image" Target="../media/image96.jpeg"/></Relationships>

</file>

<file path=ppt/slides/_rels/slide9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7.jpeg"/></Relationships>

</file>

<file path=ppt/slides/_rels/slide9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8.jpeg"/><Relationship Id="rId3" Type="http://schemas.openxmlformats.org/officeDocument/2006/relationships/image" Target="../media/image99.jpeg"/><Relationship Id="rId4" Type="http://schemas.openxmlformats.org/officeDocument/2006/relationships/image" Target="../media/image100.jpeg"/></Relationships>

</file>

<file path=ppt/slides/_rels/slide9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zöveg helye 1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6657">
              <a:lnSpc>
                <a:spcPct val="81000"/>
              </a:lnSpc>
              <a:spcBef>
                <a:spcPts val="400"/>
              </a:spcBef>
              <a:defRPr sz="1092">
                <a:solidFill>
                  <a:srgbClr val="888888"/>
                </a:solidFill>
                <a:uFill>
                  <a:solidFill>
                    <a:srgbClr val="0000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Dr. habil. Valent Sándor</a:t>
            </a:r>
            <a:endParaRPr sz="819"/>
          </a:p>
          <a:p>
            <a:pPr defTabSz="456657">
              <a:lnSpc>
                <a:spcPct val="81000"/>
              </a:lnSpc>
              <a:spcBef>
                <a:spcPts val="400"/>
              </a:spcBef>
              <a:defRPr sz="1092">
                <a:solidFill>
                  <a:srgbClr val="888888"/>
                </a:solidFill>
                <a:uFill>
                  <a:solidFill>
                    <a:srgbClr val="0000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egyetemi docens</a:t>
            </a:r>
          </a:p>
          <a:p>
            <a:pPr defTabSz="456657">
              <a:lnSpc>
                <a:spcPct val="81000"/>
              </a:lnSpc>
              <a:spcBef>
                <a:spcPts val="400"/>
              </a:spcBef>
              <a:defRPr sz="1092">
                <a:solidFill>
                  <a:srgbClr val="888888"/>
                </a:solidFill>
                <a:uFill>
                  <a:solidFill>
                    <a:srgbClr val="0000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digitális tananyag</a:t>
            </a:r>
          </a:p>
        </p:txBody>
      </p:sp>
      <p:sp>
        <p:nvSpPr>
          <p:cNvPr id="185" name="Szöveg helye 2"/>
          <p:cNvSpPr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 algn="ctr">
              <a:spcBef>
                <a:spcPts val="500"/>
              </a:spcBef>
              <a:buSzTx/>
              <a:buNone/>
              <a:defRPr sz="2400"/>
            </a:lvl1pPr>
          </a:lstStyle>
          <a:p>
            <a:pPr/>
            <a:r>
              <a:t>Szülészeti és Nőgyógyászati Klinika</a:t>
            </a:r>
          </a:p>
        </p:txBody>
      </p:sp>
      <p:sp>
        <p:nvSpPr>
          <p:cNvPr id="186" name="Cím 3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758951">
              <a:defRPr sz="3600"/>
            </a:lvl1pPr>
          </a:lstStyle>
          <a:p>
            <a:pPr/>
            <a:r>
              <a:t>Ultrahang, prenatális diagnosztika, genetika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Kattintson duplán a szerkesztéshez"/>
          <p:cNvSpPr txBox="1"/>
          <p:nvPr>
            <p:ph type="title"/>
          </p:nvPr>
        </p:nvSpPr>
        <p:spPr>
          <a:xfrm>
            <a:off x="457200" y="274637"/>
            <a:ext cx="8229600" cy="1143004"/>
          </a:xfrm>
          <a:prstGeom prst="rect">
            <a:avLst/>
          </a:prstGeom>
        </p:spPr>
        <p:txBody>
          <a:bodyPr/>
          <a:lstStyle/>
          <a:p>
            <a:pPr defTabSz="886966">
              <a:defRPr sz="4200"/>
            </a:pPr>
          </a:p>
        </p:txBody>
      </p:sp>
      <p:pic>
        <p:nvPicPr>
          <p:cNvPr id="216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7000" y="1326139"/>
            <a:ext cx="6350000" cy="46609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Policisztás vese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uFill>
                  <a:solidFill>
                    <a:srgbClr val="000000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Policisztás vese</a:t>
            </a:r>
          </a:p>
        </p:txBody>
      </p:sp>
      <p:sp>
        <p:nvSpPr>
          <p:cNvPr id="585" name="Öröklődő, autosomalis, domináns, vagy recessziv…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defRPr sz="1800">
                <a:uFill>
                  <a:solidFill>
                    <a:srgbClr val="000000"/>
                  </a:solidFill>
                </a:uFill>
              </a:defRPr>
            </a:pPr>
          </a:p>
          <a:p>
            <a:pPr>
              <a:spcBef>
                <a:spcPts val="400"/>
              </a:spcBef>
              <a:defRPr sz="1800">
                <a:uFill>
                  <a:solidFill>
                    <a:srgbClr val="000000"/>
                  </a:solidFill>
                </a:uFill>
              </a:defRPr>
            </a:pPr>
          </a:p>
          <a:p>
            <a:pPr>
              <a:spcBef>
                <a:spcPts val="400"/>
              </a:spcBef>
              <a:defRPr sz="1800">
                <a:uFill>
                  <a:solidFill>
                    <a:srgbClr val="000000"/>
                  </a:solidFill>
                </a:uFill>
              </a:defRPr>
            </a:pPr>
          </a:p>
          <a:p>
            <a:pPr marL="240631" indent="-240631">
              <a:spcBef>
                <a:spcPts val="500"/>
              </a:spcBef>
              <a:buSzPct val="60000"/>
              <a:buBlip>
                <a:blip r:embed="rId2"/>
              </a:buBlip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t>Öröklődő, autosomalis, domináns, vagy recessziv</a:t>
            </a:r>
          </a:p>
          <a:p>
            <a:pPr marL="240631" indent="-240631">
              <a:spcBef>
                <a:spcPts val="500"/>
              </a:spcBef>
              <a:buSzPct val="60000"/>
              <a:buBlip>
                <a:blip r:embed="rId2"/>
              </a:buBlip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t>Bilateralis</a:t>
            </a:r>
          </a:p>
          <a:p>
            <a:pPr marL="240631" indent="-240631">
              <a:spcBef>
                <a:spcPts val="500"/>
              </a:spcBef>
              <a:buSzPct val="60000"/>
              <a:buBlip>
                <a:blip r:embed="rId2"/>
              </a:buBlip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t>Nagy fehér vesék</a:t>
            </a:r>
          </a:p>
          <a:p>
            <a:pPr marL="240631" indent="-240631">
              <a:spcBef>
                <a:spcPts val="500"/>
              </a:spcBef>
              <a:buSzPct val="60000"/>
              <a:buBlip>
                <a:blip r:embed="rId2"/>
              </a:buBlip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t>Juvenilis és felnőtt típus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Policisztás vese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Policisztás vese</a:t>
            </a:r>
          </a:p>
        </p:txBody>
      </p:sp>
      <p:pic>
        <p:nvPicPr>
          <p:cNvPr id="588" name="image113.png" descr="image1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7964" y="1825625"/>
            <a:ext cx="6308072" cy="4351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Multicisztás vese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uFill>
                  <a:solidFill>
                    <a:srgbClr val="FFFF00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Multicisztás vese</a:t>
            </a:r>
          </a:p>
        </p:txBody>
      </p:sp>
      <p:sp>
        <p:nvSpPr>
          <p:cNvPr id="591" name="Szövegtörzs"/>
          <p:cNvSpPr txBox="1"/>
          <p:nvPr>
            <p:ph type="body" sz="half" idx="1"/>
          </p:nvPr>
        </p:nvSpPr>
        <p:spPr>
          <a:xfrm>
            <a:off x="628650" y="3311456"/>
            <a:ext cx="7886700" cy="286551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92" name="image114.jpeg" descr="image1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8650" y="1877329"/>
            <a:ext cx="3246804" cy="3304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93" name="image115.jpeg" descr="image11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06837" y="3128963"/>
            <a:ext cx="4608513" cy="3048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Hydronephrosis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uFill>
                  <a:solidFill>
                    <a:srgbClr val="FFFF00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Hydronephrosis</a:t>
            </a:r>
          </a:p>
        </p:txBody>
      </p:sp>
      <p:sp>
        <p:nvSpPr>
          <p:cNvPr id="596" name="Szövegtörzs"/>
          <p:cNvSpPr txBox="1"/>
          <p:nvPr>
            <p:ph type="body" sz="quarter" idx="1"/>
          </p:nvPr>
        </p:nvSpPr>
        <p:spPr>
          <a:xfrm>
            <a:off x="628650" y="5993050"/>
            <a:ext cx="7886700" cy="183915"/>
          </a:xfrm>
          <a:prstGeom prst="rect">
            <a:avLst/>
          </a:prstGeom>
        </p:spPr>
        <p:txBody>
          <a:bodyPr/>
          <a:lstStyle/>
          <a:p>
            <a:pPr marL="102068" indent="-102068" defTabSz="208483">
              <a:spcBef>
                <a:spcPts val="100"/>
              </a:spcBef>
              <a:defRPr sz="600"/>
            </a:pPr>
          </a:p>
        </p:txBody>
      </p:sp>
      <p:pic>
        <p:nvPicPr>
          <p:cNvPr id="597" name="image116.jpeg" descr="image1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8650" y="1825625"/>
            <a:ext cx="3840111" cy="32478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98" name="image117.jpeg" descr="image11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21072" y="1442538"/>
            <a:ext cx="2494278" cy="40139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Vesék – hydronephrosis és vese ciszta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Vesék – hydronephrosis és vese ciszta</a:t>
            </a:r>
          </a:p>
        </p:txBody>
      </p:sp>
      <p:pic>
        <p:nvPicPr>
          <p:cNvPr id="601" name="image118.jpeg" descr="image1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2948" y="1825625"/>
            <a:ext cx="5778104" cy="4351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Végtagok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uFill>
                  <a:solidFill>
                    <a:srgbClr val="000000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Végtagok</a:t>
            </a:r>
          </a:p>
        </p:txBody>
      </p:sp>
      <p:sp>
        <p:nvSpPr>
          <p:cNvPr id="604" name="Négy végtag…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1" marL="738187" indent="-342900">
              <a:spcBef>
                <a:spcPts val="500"/>
              </a:spcBef>
              <a:buFont typeface="Times New Roman"/>
              <a:defRPr sz="1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</a:p>
          <a:p>
            <a:pPr lvl="1" marL="661736" indent="-280735">
              <a:spcBef>
                <a:spcPts val="500"/>
              </a:spcBef>
              <a:buSzPct val="60000"/>
              <a:buBlip>
                <a:blip r:embed="rId2"/>
              </a:buBlip>
              <a:defRPr sz="2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Négy végtag</a:t>
            </a:r>
            <a:endParaRPr sz="1800"/>
          </a:p>
          <a:p>
            <a:pPr lvl="1" marL="661736" indent="-280735">
              <a:spcBef>
                <a:spcPts val="500"/>
              </a:spcBef>
              <a:buSzPct val="60000"/>
              <a:buBlip>
                <a:blip r:embed="rId2"/>
              </a:buBlip>
              <a:defRPr sz="2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Három-három csontos szegmentum</a:t>
            </a:r>
            <a:endParaRPr sz="1800"/>
          </a:p>
          <a:p>
            <a:pPr lvl="1" marL="661736" indent="-280735">
              <a:spcBef>
                <a:spcPts val="500"/>
              </a:spcBef>
              <a:buSzPct val="60000"/>
              <a:buBlip>
                <a:blip r:embed="rId2"/>
              </a:buBlip>
              <a:defRPr sz="2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Kéz és lábfejek megfelelő orientációval</a:t>
            </a:r>
            <a:endParaRPr sz="1800"/>
          </a:p>
          <a:p>
            <a:pPr lvl="1" marL="661736" indent="-280735">
              <a:spcBef>
                <a:spcPts val="500"/>
              </a:spcBef>
              <a:buSzPct val="60000"/>
              <a:buBlip>
                <a:blip r:embed="rId2"/>
              </a:buBlip>
              <a:defRPr sz="2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A terminális ujjpercek a 11. héttől láthatóak kellő felbontás, pl. transvaginalis vizsgálat esetén.</a:t>
            </a:r>
            <a:endParaRPr sz="1800"/>
          </a:p>
          <a:p>
            <a:pPr lvl="1" marL="661736" indent="-280735">
              <a:spcBef>
                <a:spcPts val="500"/>
              </a:spcBef>
              <a:buSzPct val="60000"/>
              <a:buBlip>
                <a:blip r:embed="rId2"/>
              </a:buBlip>
              <a:defRPr sz="2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A magzatmozgások - arthrogryposis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Cím"/>
          <p:cNvSpPr txBox="1"/>
          <p:nvPr>
            <p:ph type="title"/>
          </p:nvPr>
        </p:nvSpPr>
        <p:spPr>
          <a:xfrm>
            <a:off x="628650" y="105688"/>
            <a:ext cx="7886700" cy="89842"/>
          </a:xfrm>
          <a:prstGeom prst="rect">
            <a:avLst/>
          </a:prstGeom>
        </p:spPr>
        <p:txBody>
          <a:bodyPr/>
          <a:lstStyle/>
          <a:p>
            <a:pPr defTabSz="905255">
              <a:defRPr sz="4300"/>
            </a:pPr>
          </a:p>
        </p:txBody>
      </p:sp>
      <p:sp>
        <p:nvSpPr>
          <p:cNvPr id="607" name="Szövegtörzs"/>
          <p:cNvSpPr txBox="1"/>
          <p:nvPr>
            <p:ph type="body" sz="quarter" idx="1"/>
          </p:nvPr>
        </p:nvSpPr>
        <p:spPr>
          <a:xfrm>
            <a:off x="628650" y="5995680"/>
            <a:ext cx="7886700" cy="181286"/>
          </a:xfrm>
          <a:prstGeom prst="rect">
            <a:avLst/>
          </a:prstGeom>
        </p:spPr>
        <p:txBody>
          <a:bodyPr/>
          <a:lstStyle/>
          <a:p>
            <a:pPr marL="102068" indent="-102068" defTabSz="208483">
              <a:spcBef>
                <a:spcPts val="100"/>
              </a:spcBef>
              <a:defRPr sz="600"/>
            </a:pPr>
          </a:p>
        </p:txBody>
      </p:sp>
      <p:pic>
        <p:nvPicPr>
          <p:cNvPr id="608" name="image119.jpeg" descr="image1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8650" y="3592512"/>
            <a:ext cx="4703180" cy="2584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609" name="image120.jpeg" descr="image12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24256" y="359185"/>
            <a:ext cx="4691094" cy="28928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Normál és dongaláb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Normál és dongaláb</a:t>
            </a:r>
          </a:p>
        </p:txBody>
      </p:sp>
      <p:pic>
        <p:nvPicPr>
          <p:cNvPr id="612" name="image121.jpeg" descr="image1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05125" y="2191542"/>
            <a:ext cx="3333750" cy="36195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zülés alatti ultrahang…"/>
          <p:cNvSpPr txBox="1"/>
          <p:nvPr>
            <p:ph type="title"/>
          </p:nvPr>
        </p:nvSpPr>
        <p:spPr>
          <a:xfrm>
            <a:off x="457200" y="357664"/>
            <a:ext cx="8229600" cy="1562815"/>
          </a:xfrm>
          <a:prstGeom prst="rect">
            <a:avLst/>
          </a:prstGeom>
        </p:spPr>
        <p:txBody>
          <a:bodyPr/>
          <a:lstStyle/>
          <a:p>
            <a:pPr defTabSz="792479">
              <a:defRPr sz="3700"/>
            </a:pPr>
            <a:r>
              <a:t>Szülés alatti ultrahang</a:t>
            </a:r>
          </a:p>
          <a:p>
            <a:pPr defTabSz="792479">
              <a:defRPr sz="3700"/>
            </a:pPr>
            <a:r>
              <a:t>A koponya előrehaladása, szögméréssel</a:t>
            </a:r>
          </a:p>
        </p:txBody>
      </p:sp>
      <p:pic>
        <p:nvPicPr>
          <p:cNvPr id="615" name="Kép" descr="Kép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7160" y="1988946"/>
            <a:ext cx="4829680" cy="40118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Cervix uteri"/>
          <p:cNvSpPr txBox="1"/>
          <p:nvPr>
            <p:ph type="title"/>
          </p:nvPr>
        </p:nvSpPr>
        <p:spPr>
          <a:xfrm>
            <a:off x="628650" y="286542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uFill>
                  <a:solidFill>
                    <a:srgbClr val="000000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Cervix uteri</a:t>
            </a:r>
          </a:p>
        </p:txBody>
      </p:sp>
      <p:sp>
        <p:nvSpPr>
          <p:cNvPr id="618" name="Szövegtörzs"/>
          <p:cNvSpPr txBox="1"/>
          <p:nvPr>
            <p:ph type="body" sz="quarter" idx="1"/>
          </p:nvPr>
        </p:nvSpPr>
        <p:spPr>
          <a:xfrm>
            <a:off x="6463631" y="4851398"/>
            <a:ext cx="2051719" cy="1325567"/>
          </a:xfrm>
          <a:prstGeom prst="rect">
            <a:avLst/>
          </a:prstGeom>
        </p:spPr>
        <p:txBody>
          <a:bodyPr/>
          <a:lstStyle/>
          <a:p>
            <a:pPr marL="295465" indent="-295465" defTabSz="603504">
              <a:spcBef>
                <a:spcPts val="500"/>
              </a:spcBef>
              <a:defRPr sz="2100"/>
            </a:pPr>
          </a:p>
        </p:txBody>
      </p:sp>
      <p:pic>
        <p:nvPicPr>
          <p:cNvPr id="619" name="image122.png" descr="image1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8650" y="1527779"/>
            <a:ext cx="4758222" cy="3449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620" name="image123.jpeg" descr="image12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77668" y="3566621"/>
            <a:ext cx="3237686" cy="26103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Kattintson duplán a szerkesztéshez"/>
          <p:cNvSpPr txBox="1"/>
          <p:nvPr>
            <p:ph type="title"/>
          </p:nvPr>
        </p:nvSpPr>
        <p:spPr>
          <a:xfrm>
            <a:off x="457200" y="274637"/>
            <a:ext cx="8229600" cy="1143004"/>
          </a:xfrm>
          <a:prstGeom prst="rect">
            <a:avLst/>
          </a:prstGeom>
        </p:spPr>
        <p:txBody>
          <a:bodyPr/>
          <a:lstStyle/>
          <a:p>
            <a:pPr defTabSz="886966">
              <a:defRPr sz="4200"/>
            </a:pPr>
          </a:p>
        </p:txBody>
      </p:sp>
      <p:pic>
        <p:nvPicPr>
          <p:cNvPr id="219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3070" y="2317993"/>
            <a:ext cx="7841830" cy="25268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A magzatvíz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A magzatvíz</a:t>
            </a:r>
          </a:p>
        </p:txBody>
      </p:sp>
      <p:sp>
        <p:nvSpPr>
          <p:cNvPr id="623" name="Termelődés és felszívódás egyensúlya…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Tele-GroteskNor"/>
                <a:ea typeface="Tele-GroteskNor"/>
                <a:cs typeface="Tele-GroteskNor"/>
                <a:sym typeface="Tele-GroteskNor"/>
              </a:defRPr>
            </a:pPr>
          </a:p>
          <a:p>
            <a:pPr>
              <a:defRPr>
                <a:latin typeface="Tele-GroteskNor"/>
                <a:ea typeface="Tele-GroteskNor"/>
                <a:cs typeface="Tele-GroteskNor"/>
                <a:sym typeface="Tele-GroteskNor"/>
              </a:defRPr>
            </a:pPr>
          </a:p>
          <a:p>
            <a:pPr marL="320841" indent="-320841">
              <a:buSzPct val="60000"/>
              <a:buBlip>
                <a:blip r:embed="rId2"/>
              </a:buBlip>
              <a:defRPr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Termelődés és felszívódás egyensúlya</a:t>
            </a:r>
          </a:p>
          <a:p>
            <a:pPr marL="320841" indent="-320841">
              <a:buSzPct val="60000"/>
              <a:buBlip>
                <a:blip r:embed="rId2"/>
              </a:buBlip>
              <a:defRPr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A mennyisége</a:t>
            </a:r>
          </a:p>
          <a:p>
            <a:pPr lvl="1" marL="621631" indent="-240631">
              <a:spcBef>
                <a:spcPts val="500"/>
              </a:spcBef>
              <a:buSzPct val="60000"/>
              <a:buBlip>
                <a:blip r:embed="rId2"/>
              </a:buBlip>
              <a:defRPr sz="2400"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Szubjektív becslés</a:t>
            </a:r>
          </a:p>
          <a:p>
            <a:pPr lvl="1" marL="621631" indent="-240631">
              <a:spcBef>
                <a:spcPts val="500"/>
              </a:spcBef>
              <a:buSzPct val="60000"/>
              <a:buBlip>
                <a:blip r:embed="rId2"/>
              </a:buBlip>
              <a:defRPr sz="2400"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Objektív</a:t>
            </a:r>
          </a:p>
          <a:p>
            <a:pPr lvl="2" marL="1002630" indent="-240631">
              <a:spcBef>
                <a:spcPts val="500"/>
              </a:spcBef>
              <a:buSzPct val="60000"/>
              <a:buBlip>
                <a:blip r:embed="rId2"/>
              </a:buBlip>
              <a:defRPr sz="2400"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AFI, amniotic fluid index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Placenta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uFill>
                  <a:solidFill>
                    <a:srgbClr val="FFFF00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Placenta</a:t>
            </a:r>
          </a:p>
        </p:txBody>
      </p:sp>
      <p:sp>
        <p:nvSpPr>
          <p:cNvPr id="626" name="Echostruktúra Grannum típus 0-I-II-III.…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1" marL="738187" indent="-342900">
              <a:spcBef>
                <a:spcPts val="500"/>
              </a:spcBef>
              <a:buFont typeface="Helvetica"/>
              <a:defRPr sz="1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</a:p>
          <a:p>
            <a:pPr lvl="1" marL="738187" indent="-342900">
              <a:spcBef>
                <a:spcPts val="500"/>
              </a:spcBef>
              <a:buFont typeface="Helvetica"/>
              <a:defRPr sz="1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</a:p>
          <a:p>
            <a:pPr lvl="1" marL="661736" indent="-280735">
              <a:spcBef>
                <a:spcPts val="500"/>
              </a:spcBef>
              <a:buSzPct val="60000"/>
              <a:buBlip>
                <a:blip r:embed="rId2"/>
              </a:buBlip>
              <a:defRPr sz="2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Echostruktúra Grannum típus 0-I-II-III.</a:t>
            </a:r>
            <a:endParaRPr sz="1800"/>
          </a:p>
          <a:p>
            <a:pPr lvl="1" marL="661736" indent="-280735">
              <a:spcBef>
                <a:spcPts val="500"/>
              </a:spcBef>
              <a:buSzPct val="60000"/>
              <a:buBlip>
                <a:blip r:embed="rId2"/>
              </a:buBlip>
              <a:defRPr sz="2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</a:p>
          <a:p>
            <a:pPr lvl="1" marL="661736" indent="-280735">
              <a:spcBef>
                <a:spcPts val="500"/>
              </a:spcBef>
              <a:buSzPct val="60000"/>
              <a:buBlip>
                <a:blip r:embed="rId2"/>
              </a:buBlip>
              <a:defRPr sz="2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Pozíció - placenta praevia</a:t>
            </a:r>
            <a:endParaRPr sz="1800"/>
          </a:p>
          <a:p>
            <a:pPr lvl="1" marL="661736" indent="-280735">
              <a:spcBef>
                <a:spcPts val="500"/>
              </a:spcBef>
              <a:buSzPct val="60000"/>
              <a:buBlip>
                <a:blip r:embed="rId2"/>
              </a:buBlip>
              <a:defRPr sz="2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</a:p>
          <a:p>
            <a:pPr lvl="1" marL="661736" indent="-280735">
              <a:spcBef>
                <a:spcPts val="500"/>
              </a:spcBef>
              <a:buSzPct val="60000"/>
              <a:buBlip>
                <a:blip r:embed="rId2"/>
              </a:buBlip>
              <a:defRPr sz="2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Reláció a cervixhez</a:t>
            </a:r>
            <a:endParaRPr sz="1800"/>
          </a:p>
          <a:p>
            <a:pPr lvl="1" marL="661736" indent="-280735">
              <a:spcBef>
                <a:spcPts val="500"/>
              </a:spcBef>
              <a:buSzPct val="60000"/>
              <a:buBlip>
                <a:blip r:embed="rId2"/>
              </a:buBlip>
              <a:defRPr sz="2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</a:p>
          <a:p>
            <a:pPr lvl="1" marL="661736" indent="-280735">
              <a:spcBef>
                <a:spcPts val="500"/>
              </a:spcBef>
              <a:buSzPct val="60000"/>
              <a:buBlip>
                <a:blip r:embed="rId2"/>
              </a:buBlip>
              <a:defRPr sz="2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Reláció a korábbi sectio caesarea hegéhez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Color Doppler flowmetria…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/>
          <a:p>
            <a:pPr>
              <a:defRPr sz="4000">
                <a:uFill>
                  <a:solidFill>
                    <a:srgbClr val="FFFFFF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pPr>
            <a:r>
              <a:t>Color Doppler flowmetria </a:t>
            </a:r>
          </a:p>
          <a:p>
            <a:pPr>
              <a:defRPr sz="4000">
                <a:uFill>
                  <a:solidFill>
                    <a:srgbClr val="FFFFFF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pPr>
            <a:r>
              <a:t>Melyik ereken?</a:t>
            </a:r>
          </a:p>
        </p:txBody>
      </p:sp>
      <p:sp>
        <p:nvSpPr>
          <p:cNvPr id="629" name="Artéria umbilicalis és aorta descendens…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marL="889000">
              <a:spcBef>
                <a:spcPts val="400"/>
              </a:spcBef>
              <a:defRPr sz="2000">
                <a:uFill>
                  <a:solidFill>
                    <a:srgbClr val="FFFFFF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</a:p>
          <a:p>
            <a:pPr marL="889000">
              <a:spcBef>
                <a:spcPts val="400"/>
              </a:spcBef>
              <a:defRPr sz="2000">
                <a:uFill>
                  <a:solidFill>
                    <a:srgbClr val="FFFFFF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</a:p>
          <a:p>
            <a:pPr marL="889000">
              <a:spcBef>
                <a:spcPts val="400"/>
              </a:spcBef>
              <a:defRPr sz="2000">
                <a:uFill>
                  <a:solidFill>
                    <a:srgbClr val="FFFFFF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</a:p>
          <a:p>
            <a:pPr marL="240631" indent="-240631">
              <a:spcBef>
                <a:spcPts val="500"/>
              </a:spcBef>
              <a:buSzPct val="60000"/>
              <a:buBlip>
                <a:blip r:embed="rId2"/>
              </a:buBlip>
              <a:defRPr sz="2400">
                <a:uFill>
                  <a:solidFill>
                    <a:srgbClr val="FFFFFF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Artéria umbilicalis</a:t>
            </a:r>
          </a:p>
          <a:p>
            <a:pPr marL="240631" indent="-240631">
              <a:spcBef>
                <a:spcPts val="500"/>
              </a:spcBef>
              <a:buSzPct val="60000"/>
              <a:buBlip>
                <a:blip r:embed="rId2"/>
              </a:buBlip>
              <a:defRPr sz="2400">
                <a:uFill>
                  <a:solidFill>
                    <a:srgbClr val="FFFFFF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Arteria cerebri media</a:t>
            </a:r>
          </a:p>
          <a:p>
            <a:pPr marL="240631" indent="-240631">
              <a:spcBef>
                <a:spcPts val="500"/>
              </a:spcBef>
              <a:buSzPct val="60000"/>
              <a:buBlip>
                <a:blip r:embed="rId2"/>
              </a:buBlip>
              <a:defRPr sz="2400">
                <a:uFill>
                  <a:solidFill>
                    <a:srgbClr val="FFFFFF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Ductus venosus Arantii</a:t>
            </a:r>
          </a:p>
          <a:p>
            <a:pPr marL="240631" indent="-240631">
              <a:spcBef>
                <a:spcPts val="500"/>
              </a:spcBef>
              <a:buSzPct val="60000"/>
              <a:buBlip>
                <a:blip r:embed="rId2"/>
              </a:buBlip>
              <a:defRPr sz="2400">
                <a:uFill>
                  <a:solidFill>
                    <a:srgbClr val="FFFFFF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Arteria uterina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Áramlási paraméterek megadása"/>
          <p:cNvSpPr txBox="1"/>
          <p:nvPr>
            <p:ph type="title"/>
          </p:nvPr>
        </p:nvSpPr>
        <p:spPr>
          <a:xfrm>
            <a:off x="457200" y="274637"/>
            <a:ext cx="8229600" cy="1143004"/>
          </a:xfrm>
          <a:prstGeom prst="rect">
            <a:avLst/>
          </a:prstGeom>
        </p:spPr>
        <p:txBody>
          <a:bodyPr/>
          <a:lstStyle/>
          <a:p>
            <a:pPr/>
            <a:r>
              <a:t>Áramlási paraméterek megadása</a:t>
            </a:r>
          </a:p>
        </p:txBody>
      </p:sp>
      <p:sp>
        <p:nvSpPr>
          <p:cNvPr id="632" name="Rezisztencia index: (S-D)/S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320841" indent="-320841">
              <a:buSzPct val="60000"/>
              <a:buBlip>
                <a:blip r:embed="rId2"/>
              </a:buBlip>
            </a:pPr>
            <a:r>
              <a:t>Rezisztencia index: (S-D)/S</a:t>
            </a:r>
          </a:p>
          <a:p>
            <a:pPr marL="320841" indent="-320841">
              <a:buSzPct val="60000"/>
              <a:buBlip>
                <a:blip r:embed="rId2"/>
              </a:buBlip>
            </a:pPr>
          </a:p>
          <a:p>
            <a:pPr marL="320841" indent="-320841">
              <a:buSzPct val="60000"/>
              <a:buBlip>
                <a:blip r:embed="rId2"/>
              </a:buBlip>
            </a:pPr>
            <a:r>
              <a:t>Pulzatilitási index: (S-D)/átlag</a:t>
            </a:r>
          </a:p>
          <a:p>
            <a:pPr marL="320841" indent="-320841">
              <a:buSzPct val="60000"/>
              <a:buBlip>
                <a:blip r:embed="rId2"/>
              </a:buBlip>
            </a:pPr>
          </a:p>
          <a:p>
            <a:pPr marL="320841" indent="-320841">
              <a:buSzPct val="60000"/>
              <a:buBlip>
                <a:blip r:embed="rId2"/>
              </a:buBlip>
            </a:pPr>
            <a:r>
              <a:t>S/D v. A/B hányados</a:t>
            </a:r>
          </a:p>
          <a:p>
            <a:pPr marL="320841" indent="-320841">
              <a:buSzPct val="60000"/>
              <a:buBlip>
                <a:blip r:embed="rId2"/>
              </a:buBlip>
            </a:pPr>
          </a:p>
          <a:p>
            <a:pPr marL="320841" indent="-320841">
              <a:buSzPct val="60000"/>
              <a:buBlip>
                <a:blip r:embed="rId2"/>
              </a:buBlip>
            </a:pPr>
            <a:r>
              <a:t>V max: figyelni a beesési szögre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3-4 D flowmetria"/>
          <p:cNvSpPr txBox="1"/>
          <p:nvPr>
            <p:ph type="title"/>
          </p:nvPr>
        </p:nvSpPr>
        <p:spPr>
          <a:xfrm>
            <a:off x="457200" y="274637"/>
            <a:ext cx="8229600" cy="1143004"/>
          </a:xfrm>
          <a:prstGeom prst="rect">
            <a:avLst/>
          </a:prstGeom>
        </p:spPr>
        <p:txBody>
          <a:bodyPr/>
          <a:lstStyle/>
          <a:p>
            <a:pPr/>
            <a:r>
              <a:t>3-4 D flowmetria</a:t>
            </a:r>
          </a:p>
        </p:txBody>
      </p:sp>
      <p:sp>
        <p:nvSpPr>
          <p:cNvPr id="635" name="Vaszkularizációs index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320841" indent="-320841">
              <a:buSzPct val="60000"/>
              <a:buBlip>
                <a:blip r:embed="rId2"/>
              </a:buBlip>
            </a:pPr>
            <a:r>
              <a:t>Vaszkularizációs index</a:t>
            </a:r>
          </a:p>
          <a:p>
            <a:pPr marL="320841" indent="-320841">
              <a:buSzPct val="60000"/>
              <a:buBlip>
                <a:blip r:embed="rId2"/>
              </a:buBlip>
            </a:pPr>
          </a:p>
          <a:p>
            <a:pPr marL="320841" indent="-320841">
              <a:buSzPct val="60000"/>
              <a:buBlip>
                <a:blip r:embed="rId2"/>
              </a:buBlip>
            </a:pPr>
            <a:r>
              <a:t>Flow index</a:t>
            </a:r>
          </a:p>
          <a:p>
            <a:pPr marL="320841" indent="-320841">
              <a:buSzPct val="60000"/>
              <a:buBlip>
                <a:blip r:embed="rId2"/>
              </a:buBlip>
            </a:pPr>
          </a:p>
          <a:p>
            <a:pPr marL="320841" indent="-320841">
              <a:buSzPct val="60000"/>
              <a:buBlip>
                <a:blip r:embed="rId2"/>
              </a:buBlip>
            </a:pPr>
            <a:r>
              <a:t>Vaszkularizációs-flow index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Normál umbilicalis flow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Normál umbilicalis flow</a:t>
            </a:r>
          </a:p>
        </p:txBody>
      </p:sp>
      <p:pic>
        <p:nvPicPr>
          <p:cNvPr id="638" name="image124.jpeg" descr="image12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2948" y="1825625"/>
            <a:ext cx="5778104" cy="4351338"/>
          </a:xfrm>
          <a:prstGeom prst="rect">
            <a:avLst/>
          </a:prstGeom>
          <a:ln w="12700">
            <a:miter lim="400000"/>
          </a:ln>
        </p:spPr>
      </p:pic>
      <p:sp>
        <p:nvSpPr>
          <p:cNvPr id="639" name="Négyszög"/>
          <p:cNvSpPr/>
          <p:nvPr/>
        </p:nvSpPr>
        <p:spPr>
          <a:xfrm>
            <a:off x="921654" y="1825625"/>
            <a:ext cx="6691087" cy="40231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Umbilicalis artéria ikerterhességben magasabb vascularis rezisztencia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 defTabSz="877822">
              <a:defRPr sz="3800"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Umbilicalis artéria ikerterhességben magasabb vascularis rezisztencia</a:t>
            </a:r>
          </a:p>
        </p:txBody>
      </p:sp>
      <p:pic>
        <p:nvPicPr>
          <p:cNvPr id="642" name="image125.jpeg" descr="image12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2948" y="1825625"/>
            <a:ext cx="5778104" cy="4351338"/>
          </a:xfrm>
          <a:prstGeom prst="rect">
            <a:avLst/>
          </a:prstGeom>
          <a:ln w="12700">
            <a:miter lim="400000"/>
          </a:ln>
        </p:spPr>
      </p:pic>
      <p:sp>
        <p:nvSpPr>
          <p:cNvPr id="643" name="Négyszög"/>
          <p:cNvSpPr/>
          <p:nvPr/>
        </p:nvSpPr>
        <p:spPr>
          <a:xfrm>
            <a:off x="1320800" y="1690689"/>
            <a:ext cx="6574971" cy="55902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Aorta, pathológiás mintázat…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/>
          <a:p>
            <a:pPr>
              <a:defRPr sz="4000">
                <a:uFill>
                  <a:solidFill>
                    <a:srgbClr val="00FFFF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pPr>
            <a:r>
              <a:t>Aorta, pathológiás mintázat </a:t>
            </a:r>
          </a:p>
          <a:p>
            <a:pPr>
              <a:defRPr sz="4000">
                <a:uFill>
                  <a:solidFill>
                    <a:srgbClr val="00FFFF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pPr>
            <a:r>
              <a:t>reverz diasztolés flow</a:t>
            </a:r>
          </a:p>
        </p:txBody>
      </p:sp>
      <p:pic>
        <p:nvPicPr>
          <p:cNvPr id="646" name="image126.png" descr="image12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0947" y="2336800"/>
            <a:ext cx="4722106" cy="33289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Circulus arteriosus Villisii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uFill>
                  <a:solidFill>
                    <a:srgbClr val="000000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Circulus arteriosus Villisii</a:t>
            </a:r>
          </a:p>
        </p:txBody>
      </p:sp>
      <p:pic>
        <p:nvPicPr>
          <p:cNvPr id="649" name="image127.jpeg" descr="image12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1108" y="1825625"/>
            <a:ext cx="5801784" cy="4351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Artéria cerebri media flow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uFill>
                  <a:solidFill>
                    <a:srgbClr val="000000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Artéria cerebri media flow</a:t>
            </a:r>
          </a:p>
        </p:txBody>
      </p:sp>
      <p:pic>
        <p:nvPicPr>
          <p:cNvPr id="652" name="image128.jpeg" descr="image12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2948" y="1825625"/>
            <a:ext cx="5778104" cy="4351338"/>
          </a:xfrm>
          <a:prstGeom prst="rect">
            <a:avLst/>
          </a:prstGeom>
          <a:ln w="12700">
            <a:miter lim="400000"/>
          </a:ln>
        </p:spPr>
      </p:pic>
      <p:sp>
        <p:nvSpPr>
          <p:cNvPr id="653" name="Négyszög"/>
          <p:cNvSpPr/>
          <p:nvPr/>
        </p:nvSpPr>
        <p:spPr>
          <a:xfrm>
            <a:off x="1269997" y="1690689"/>
            <a:ext cx="6487893" cy="5517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ono-CT"/>
          <p:cNvSpPr txBox="1"/>
          <p:nvPr>
            <p:ph type="title"/>
          </p:nvPr>
        </p:nvSpPr>
        <p:spPr>
          <a:xfrm>
            <a:off x="457200" y="274638"/>
            <a:ext cx="8229600" cy="1143002"/>
          </a:xfrm>
          <a:prstGeom prst="rect">
            <a:avLst/>
          </a:prstGeom>
        </p:spPr>
        <p:txBody>
          <a:bodyPr/>
          <a:lstStyle/>
          <a:p>
            <a:pPr/>
            <a:r>
              <a:t>Sono-CT</a:t>
            </a:r>
          </a:p>
        </p:txBody>
      </p:sp>
      <p:pic>
        <p:nvPicPr>
          <p:cNvPr id="222" name="Kép" descr="Kép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5622" y="1496582"/>
            <a:ext cx="6792756" cy="47010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Shape 766"/>
          <p:cNvSpPr txBox="1"/>
          <p:nvPr>
            <p:ph type="title"/>
          </p:nvPr>
        </p:nvSpPr>
        <p:spPr>
          <a:xfrm>
            <a:off x="295109" y="69080"/>
            <a:ext cx="8553782" cy="2321725"/>
          </a:xfrm>
          <a:prstGeom prst="rect">
            <a:avLst/>
          </a:prstGeom>
        </p:spPr>
        <p:txBody>
          <a:bodyPr/>
          <a:lstStyle>
            <a:lvl1pPr defTabSz="642937">
              <a:defRPr sz="5000">
                <a:solidFill>
                  <a:srgbClr val="F5EC00"/>
                </a:solidFill>
                <a:uFill>
                  <a:solidFill>
                    <a:srgbClr val="F5EC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 magzati vérkeringés redistribúciójának felismerése</a:t>
            </a:r>
          </a:p>
        </p:txBody>
      </p:sp>
      <p:sp>
        <p:nvSpPr>
          <p:cNvPr id="656" name="Shape 771"/>
          <p:cNvSpPr txBox="1"/>
          <p:nvPr/>
        </p:nvSpPr>
        <p:spPr>
          <a:xfrm>
            <a:off x="346682" y="2840514"/>
            <a:ext cx="8450637" cy="3487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6" tIns="35716" rIns="35716" bIns="35716" anchor="ctr">
            <a:spAutoFit/>
          </a:bodyPr>
          <a:lstStyle/>
          <a:p>
            <a:pPr algn="ctr" defTabSz="642937"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periculum in mora</a:t>
            </a:r>
          </a:p>
          <a:p>
            <a:pPr algn="ctr" defTabSz="642937"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hypoxia</a:t>
            </a:r>
          </a:p>
          <a:p>
            <a:pPr algn="ctr" defTabSz="642937"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reverse flow - túl késő</a:t>
            </a:r>
          </a:p>
          <a:p>
            <a:pPr algn="ctr" defTabSz="642937"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végdiasztolés stop - túl késő</a:t>
            </a:r>
          </a:p>
          <a:p>
            <a:pPr algn="ctr" defTabSz="642937"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emelkedett a. umbilicalis vascularis rezisztencia</a:t>
            </a:r>
          </a:p>
          <a:p>
            <a:pPr algn="ctr" defTabSz="642937"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csökkenő a. cerebri media vascularis rezisztencia</a:t>
            </a:r>
          </a:p>
          <a:p>
            <a:pPr algn="ctr" defTabSz="642937"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intrauterin magzati retardáció</a:t>
            </a:r>
          </a:p>
          <a:p>
            <a:pPr algn="ctr" defTabSz="642937"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oligohydramnion</a:t>
            </a:r>
          </a:p>
          <a:p>
            <a:pPr algn="ctr" defTabSz="642937"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placenta echoszerkezete</a:t>
            </a:r>
          </a:p>
          <a:p>
            <a:pPr algn="ctr" defTabSz="642937"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csökkenő magzatmozgás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Ductus venosus Arantii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Ductus venosus Arantii</a:t>
            </a:r>
          </a:p>
        </p:txBody>
      </p:sp>
      <p:pic>
        <p:nvPicPr>
          <p:cNvPr id="659" name="image129.jpeg" descr="image12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1108" y="1825625"/>
            <a:ext cx="5801784" cy="4351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flip dir="r"/>
      </p:transition>
    </mc:Choice>
    <mc:Fallback>
      <p:transition spd="slow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Fiziológiás hullámforma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Fiziológiás hullámforma</a:t>
            </a:r>
          </a:p>
        </p:txBody>
      </p:sp>
      <p:pic>
        <p:nvPicPr>
          <p:cNvPr id="662" name="image130.jpeg" descr="image13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2948" y="1825625"/>
            <a:ext cx="5778104" cy="4351338"/>
          </a:xfrm>
          <a:prstGeom prst="rect">
            <a:avLst/>
          </a:prstGeom>
          <a:ln w="12700">
            <a:miter lim="400000"/>
          </a:ln>
        </p:spPr>
      </p:pic>
      <p:sp>
        <p:nvSpPr>
          <p:cNvPr id="663" name="Négyszög"/>
          <p:cNvSpPr/>
          <p:nvPr/>
        </p:nvSpPr>
        <p:spPr>
          <a:xfrm>
            <a:off x="1393367" y="1690689"/>
            <a:ext cx="6379037" cy="59531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Pathológiás hullámforma Negatív „A” hullám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/>
          <a:p>
            <a:pPr>
              <a:defRPr sz="4000">
                <a:latin typeface="Tele-GroteskUlt"/>
                <a:ea typeface="Tele-GroteskUlt"/>
                <a:cs typeface="Tele-GroteskUlt"/>
                <a:sym typeface="Tele-GroteskUlt"/>
              </a:defRPr>
            </a:pPr>
            <a:r>
              <a:t>Pathológiás hullámforma</a:t>
            </a:r>
            <a:br/>
            <a:r>
              <a:t>Negatív „A” hullám</a:t>
            </a:r>
          </a:p>
        </p:txBody>
      </p:sp>
      <p:pic>
        <p:nvPicPr>
          <p:cNvPr id="666" name="image131.jpeg" descr="image13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2948" y="1825625"/>
            <a:ext cx="5778104" cy="4351338"/>
          </a:xfrm>
          <a:prstGeom prst="rect">
            <a:avLst/>
          </a:prstGeom>
          <a:ln w="12700">
            <a:miter lim="400000"/>
          </a:ln>
        </p:spPr>
      </p:pic>
      <p:sp>
        <p:nvSpPr>
          <p:cNvPr id="667" name="Négyszög"/>
          <p:cNvSpPr/>
          <p:nvPr/>
        </p:nvSpPr>
        <p:spPr>
          <a:xfrm>
            <a:off x="1328057" y="1825625"/>
            <a:ext cx="6255657" cy="40231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Artéria uterinák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uFill>
                  <a:solidFill>
                    <a:srgbClr val="FFFFFF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Artéria uterinák</a:t>
            </a:r>
          </a:p>
        </p:txBody>
      </p:sp>
      <p:sp>
        <p:nvSpPr>
          <p:cNvPr id="670" name="1. trimeszter…"/>
          <p:cNvSpPr txBox="1"/>
          <p:nvPr>
            <p:ph type="body" idx="1"/>
          </p:nvPr>
        </p:nvSpPr>
        <p:spPr>
          <a:xfrm>
            <a:off x="3002113" y="1807947"/>
            <a:ext cx="7886704" cy="4351338"/>
          </a:xfrm>
          <a:prstGeom prst="rect">
            <a:avLst/>
          </a:prstGeom>
        </p:spPr>
        <p:txBody>
          <a:bodyPr/>
          <a:lstStyle/>
          <a:p>
            <a:pPr marL="889000">
              <a:spcBef>
                <a:spcPts val="500"/>
              </a:spcBef>
              <a:buFont typeface="Times New Roman"/>
              <a:defRPr sz="2000">
                <a:uFill>
                  <a:solidFill>
                    <a:srgbClr val="FFFFFF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</a:p>
          <a:p>
            <a:pPr marL="240631" indent="-240631">
              <a:spcBef>
                <a:spcPts val="500"/>
              </a:spcBef>
              <a:buSzPct val="60000"/>
              <a:buBlip>
                <a:blip r:embed="rId2"/>
              </a:buBlip>
              <a:defRPr sz="3300" u="sng">
                <a:uFill>
                  <a:solidFill>
                    <a:srgbClr val="FFFFFF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1. trimeszter</a:t>
            </a:r>
          </a:p>
          <a:p>
            <a:pPr marL="240631" indent="-240631">
              <a:spcBef>
                <a:spcPts val="500"/>
              </a:spcBef>
              <a:buSzPct val="60000"/>
              <a:buBlip>
                <a:blip r:embed="rId2"/>
              </a:buBlip>
              <a:defRPr sz="3300">
                <a:uFill>
                  <a:solidFill>
                    <a:srgbClr val="FFFFFF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2. trimeszter</a:t>
            </a:r>
          </a:p>
          <a:p>
            <a:pPr marL="240631" indent="-240631">
              <a:spcBef>
                <a:spcPts val="500"/>
              </a:spcBef>
              <a:buSzPct val="60000"/>
              <a:buBlip>
                <a:blip r:embed="rId2"/>
              </a:buBlip>
              <a:defRPr sz="3300" u="sng">
                <a:uFill>
                  <a:solidFill>
                    <a:srgbClr val="FFFFFF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Transabdominalis</a:t>
            </a:r>
          </a:p>
          <a:p>
            <a:pPr marL="240631" indent="-240631">
              <a:spcBef>
                <a:spcPts val="500"/>
              </a:spcBef>
              <a:buSzPct val="60000"/>
              <a:buBlip>
                <a:blip r:embed="rId2"/>
              </a:buBlip>
              <a:defRPr sz="3300">
                <a:uFill>
                  <a:solidFill>
                    <a:srgbClr val="FFFFFF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Transvaginalis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Artéria iliaca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Artéria iliaca </a:t>
            </a:r>
          </a:p>
        </p:txBody>
      </p:sp>
      <p:pic>
        <p:nvPicPr>
          <p:cNvPr id="673" name="image132.jpeg" descr="image13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2948" y="1825625"/>
            <a:ext cx="5778104" cy="4351338"/>
          </a:xfrm>
          <a:prstGeom prst="rect">
            <a:avLst/>
          </a:prstGeom>
          <a:ln w="12700">
            <a:miter lim="400000"/>
          </a:ln>
        </p:spPr>
      </p:pic>
      <p:sp>
        <p:nvSpPr>
          <p:cNvPr id="674" name="Négyszög"/>
          <p:cNvSpPr/>
          <p:nvPr/>
        </p:nvSpPr>
        <p:spPr>
          <a:xfrm>
            <a:off x="1444167" y="1825625"/>
            <a:ext cx="6161321" cy="4240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Abnormális hullámforma az artéria uterinán Koradiasztolés notch (nyíl mutatja), emelkedett vaszkuláris rezisztencia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/>
          <a:p>
            <a:pPr defTabSz="731519">
              <a:defRPr sz="3200">
                <a:uFill>
                  <a:solidFill>
                    <a:srgbClr val="000000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pPr>
            <a:r>
              <a:t>Abnormális hullámforma az artéria uterinán</a:t>
            </a:r>
            <a:br/>
            <a:r>
              <a:rPr sz="1900">
                <a:latin typeface="Tele-GroteskNor"/>
                <a:ea typeface="Tele-GroteskNor"/>
                <a:cs typeface="Tele-GroteskNor"/>
                <a:sym typeface="Tele-GroteskNor"/>
              </a:rPr>
              <a:t>Koradiasztolés notch (nyíl mutatja), emelkedett vaszkuláris rezisztencia</a:t>
            </a:r>
            <a:br>
              <a:rPr sz="1900">
                <a:latin typeface="Tele-GroteskNor"/>
                <a:ea typeface="Tele-GroteskNor"/>
                <a:cs typeface="Tele-GroteskNor"/>
                <a:sym typeface="Tele-GroteskNor"/>
              </a:rPr>
            </a:br>
          </a:p>
        </p:txBody>
      </p:sp>
      <p:pic>
        <p:nvPicPr>
          <p:cNvPr id="677" name="image134.jpeg" descr="image13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1800" y="1969292"/>
            <a:ext cx="5740400" cy="40640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Normál hullámforma az artéria uterinán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uFill>
                  <a:solidFill>
                    <a:srgbClr val="000000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Normál hullámforma az artéria uterinán </a:t>
            </a:r>
          </a:p>
        </p:txBody>
      </p:sp>
      <p:pic>
        <p:nvPicPr>
          <p:cNvPr id="680" name="image133.jpeg" descr="image13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6362" y="1962942"/>
            <a:ext cx="6391277" cy="40767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Cím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41247">
              <a:defRPr sz="4000"/>
            </a:lvl1pPr>
          </a:lstStyle>
          <a:p>
            <a:pPr/>
            <a:r>
              <a:t>Preeclampsia szűrés ultrahanggal</a:t>
            </a:r>
          </a:p>
        </p:txBody>
      </p:sp>
      <p:sp>
        <p:nvSpPr>
          <p:cNvPr id="683" name="Tartalom helye 2"/>
          <p:cNvSpPr txBox="1"/>
          <p:nvPr>
            <p:ph type="body" sz="half" idx="1"/>
          </p:nvPr>
        </p:nvSpPr>
        <p:spPr>
          <a:xfrm>
            <a:off x="628650" y="2226467"/>
            <a:ext cx="7886700" cy="309324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84" name="Kép 6" descr="Kép 6"/>
          <p:cNvPicPr>
            <a:picLocks noChangeAspect="1"/>
          </p:cNvPicPr>
          <p:nvPr/>
        </p:nvPicPr>
        <p:blipFill>
          <a:blip r:embed="rId2">
            <a:extLst/>
          </a:blip>
          <a:srcRect l="24022" t="38037" r="2040" b="17636"/>
          <a:stretch>
            <a:fillRect/>
          </a:stretch>
        </p:blipFill>
        <p:spPr>
          <a:xfrm>
            <a:off x="398242" y="2226468"/>
            <a:ext cx="8347514" cy="2814973"/>
          </a:xfrm>
          <a:prstGeom prst="rect">
            <a:avLst/>
          </a:prstGeom>
          <a:ln w="12700">
            <a:miter lim="400000"/>
          </a:ln>
        </p:spPr>
      </p:pic>
      <p:sp>
        <p:nvSpPr>
          <p:cNvPr id="685" name="Szövegdoboz 7"/>
          <p:cNvSpPr txBox="1"/>
          <p:nvPr/>
        </p:nvSpPr>
        <p:spPr>
          <a:xfrm>
            <a:off x="6676980" y="5065159"/>
            <a:ext cx="1804082" cy="500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>
              <a:defRPr sz="1400">
                <a:solidFill>
                  <a:srgbClr val="242F6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pPr/>
            <a:r>
              <a:t>Pedroso és mtsai.,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" name="Kép 6" descr="Kép 6"/>
          <p:cNvPicPr>
            <a:picLocks noChangeAspect="1"/>
          </p:cNvPicPr>
          <p:nvPr/>
        </p:nvPicPr>
        <p:blipFill>
          <a:blip r:embed="rId2">
            <a:extLst/>
          </a:blip>
          <a:srcRect l="30087" t="6977" r="10697" b="1548"/>
          <a:stretch>
            <a:fillRect/>
          </a:stretch>
        </p:blipFill>
        <p:spPr>
          <a:xfrm>
            <a:off x="1864684" y="857247"/>
            <a:ext cx="5267796" cy="45773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3D"/>
          <p:cNvSpPr txBox="1"/>
          <p:nvPr>
            <p:ph type="title"/>
          </p:nvPr>
        </p:nvSpPr>
        <p:spPr>
          <a:xfrm>
            <a:off x="457200" y="274638"/>
            <a:ext cx="8229600" cy="1143002"/>
          </a:xfrm>
          <a:prstGeom prst="rect">
            <a:avLst/>
          </a:prstGeom>
        </p:spPr>
        <p:txBody>
          <a:bodyPr/>
          <a:lstStyle/>
          <a:p>
            <a:pPr/>
            <a:r>
              <a:t>3D</a:t>
            </a:r>
          </a:p>
        </p:txBody>
      </p:sp>
      <p:pic>
        <p:nvPicPr>
          <p:cNvPr id="225" name="Kép" descr="Kép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8233" y="3274488"/>
            <a:ext cx="4064002" cy="2705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Kép" descr="Kép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8067" y="1158339"/>
            <a:ext cx="4426269" cy="31692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9" name="Chart 518"/>
          <p:cNvGraphicFramePr/>
          <p:nvPr/>
        </p:nvGraphicFramePr>
        <p:xfrm>
          <a:off x="986344" y="1342238"/>
          <a:ext cx="6783955" cy="4379022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  <p:sp>
        <p:nvSpPr>
          <p:cNvPr id="690" name="Shape 519"/>
          <p:cNvSpPr txBox="1"/>
          <p:nvPr/>
        </p:nvSpPr>
        <p:spPr>
          <a:xfrm>
            <a:off x="5703108" y="4254987"/>
            <a:ext cx="198335" cy="295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6" tIns="35716" rIns="35716" bIns="35716" anchor="ctr">
            <a:spAutoFit/>
          </a:bodyPr>
          <a:lstStyle/>
          <a:p>
            <a:pPr indent="63400" algn="just" defTabSz="321467">
              <a:defRPr sz="8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indent="63400" algn="just" defTabSz="321467">
              <a:defRPr sz="8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/>
            </a:r>
          </a:p>
        </p:txBody>
      </p:sp>
      <p:sp>
        <p:nvSpPr>
          <p:cNvPr id="691" name="Shape 520"/>
          <p:cNvSpPr txBox="1"/>
          <p:nvPr/>
        </p:nvSpPr>
        <p:spPr>
          <a:xfrm>
            <a:off x="2113272" y="6389103"/>
            <a:ext cx="4429024" cy="249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6" tIns="35716" rIns="35716" bIns="35716" anchor="ctr">
            <a:spAutoFit/>
          </a:bodyPr>
          <a:lstStyle>
            <a:lvl1pPr defTabSz="321467">
              <a:defRPr sz="1200">
                <a:solidFill>
                  <a:srgbClr val="FFFB00"/>
                </a:solidFill>
              </a:defRPr>
            </a:lvl1pPr>
          </a:lstStyle>
          <a:p>
            <a:pPr/>
            <a:r>
              <a:t>normál uterina flow                                            kóros uterina flow</a:t>
            </a:r>
          </a:p>
        </p:txBody>
      </p:sp>
      <p:sp>
        <p:nvSpPr>
          <p:cNvPr id="692" name="Shape 521"/>
          <p:cNvSpPr txBox="1"/>
          <p:nvPr/>
        </p:nvSpPr>
        <p:spPr>
          <a:xfrm>
            <a:off x="564105" y="3349595"/>
            <a:ext cx="864701" cy="287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6" tIns="35716" rIns="35716" bIns="35716" anchor="ctr">
            <a:spAutoFit/>
          </a:bodyPr>
          <a:lstStyle>
            <a:lvl1pPr defTabSz="321467">
              <a:defRPr sz="1400">
                <a:solidFill>
                  <a:srgbClr val="FFFB00"/>
                </a:solidFill>
              </a:defRPr>
            </a:lvl1pPr>
          </a:lstStyle>
          <a:p>
            <a:pPr/>
            <a:r>
              <a:t>Esetszám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Cím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/>
          <a:p>
            <a:pPr defTabSz="342173"/>
          </a:p>
        </p:txBody>
      </p:sp>
      <p:sp>
        <p:nvSpPr>
          <p:cNvPr id="695" name="Szövegtörzs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96" name="image135.png" descr="image13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0017" y="-1626494"/>
            <a:ext cx="9144005" cy="129399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flip dir="r"/>
      </p:transition>
    </mc:Choice>
    <mc:Fallback>
      <p:transition spd="slow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Cím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/>
          <a:p>
            <a:pPr defTabSz="342173"/>
          </a:p>
        </p:txBody>
      </p:sp>
      <p:sp>
        <p:nvSpPr>
          <p:cNvPr id="699" name="Szövegtörzs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00" name="image135.png" descr="image13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353" y="-8246975"/>
            <a:ext cx="9015292" cy="127577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Szenzitivitás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uFill>
                  <a:solidFill>
                    <a:srgbClr val="FFFFFF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Szenzitivitás (Eurofetus 2002)</a:t>
            </a:r>
          </a:p>
        </p:txBody>
      </p:sp>
      <p:sp>
        <p:nvSpPr>
          <p:cNvPr id="703" name="Anencephalia     99%…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marL="0" indent="0" defTabSz="391087">
              <a:spcBef>
                <a:spcPts val="1300"/>
              </a:spcBef>
              <a:buSzTx/>
              <a:buNone/>
              <a:defRPr sz="1400">
                <a:latin typeface="Tele-GroteskNor"/>
                <a:ea typeface="Tele-GroteskNor"/>
                <a:cs typeface="Tele-GroteskNor"/>
                <a:sym typeface="Tele-GroteskNor"/>
              </a:defRPr>
            </a:pPr>
          </a:p>
          <a:p>
            <a:pPr marL="0" indent="0" defTabSz="391087">
              <a:spcBef>
                <a:spcPts val="1300"/>
              </a:spcBef>
              <a:buSzTx/>
              <a:buNone/>
              <a:defRPr sz="1400">
                <a:latin typeface="Tele-GroteskNor"/>
                <a:ea typeface="Tele-GroteskNor"/>
                <a:cs typeface="Tele-GroteskNor"/>
                <a:sym typeface="Tele-GroteskNor"/>
              </a:defRPr>
            </a:pPr>
          </a:p>
          <a:p>
            <a:pPr marL="0" indent="0" defTabSz="391087">
              <a:spcBef>
                <a:spcPts val="1300"/>
              </a:spcBef>
              <a:buSzTx/>
              <a:buNone/>
              <a:defRPr sz="2000"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Anencephalia					99%</a:t>
            </a:r>
          </a:p>
          <a:p>
            <a:pPr marL="0" indent="0" defTabSz="391087">
              <a:spcBef>
                <a:spcPts val="0"/>
              </a:spcBef>
              <a:buSzTx/>
              <a:buNone/>
              <a:defRPr sz="2000"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Spina bifida					98%</a:t>
            </a:r>
          </a:p>
          <a:p>
            <a:pPr marL="0" indent="0" defTabSz="391087">
              <a:spcBef>
                <a:spcPts val="0"/>
              </a:spcBef>
              <a:buSzTx/>
              <a:buNone/>
              <a:defRPr sz="2000"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Hydrocephalia                      60%</a:t>
            </a:r>
          </a:p>
          <a:p>
            <a:pPr marL="0" indent="0" defTabSz="391087">
              <a:spcBef>
                <a:spcPts val="0"/>
              </a:spcBef>
              <a:buSzTx/>
              <a:buNone/>
              <a:defRPr sz="2000"/>
            </a:pPr>
            <a:r>
              <a:t>K</a:t>
            </a:r>
            <a:r>
              <a:rPr>
                <a:latin typeface="Tele-GroteskNor"/>
                <a:ea typeface="Tele-GroteskNor"/>
                <a:cs typeface="Tele-GroteskNor"/>
                <a:sym typeface="Tele-GroteskNor"/>
              </a:rPr>
              <a:t>ongenitalis szív defectus	 25%</a:t>
            </a:r>
          </a:p>
          <a:p>
            <a:pPr marL="0" indent="0" defTabSz="391087">
              <a:spcBef>
                <a:spcPts val="0"/>
              </a:spcBef>
              <a:buSzTx/>
              <a:buNone/>
              <a:defRPr sz="2000"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Diaphragma hernia		 	60%</a:t>
            </a:r>
          </a:p>
          <a:p>
            <a:pPr marL="0" indent="0" defTabSz="391087">
              <a:spcBef>
                <a:spcPts val="0"/>
              </a:spcBef>
              <a:buSzTx/>
              <a:buNone/>
              <a:defRPr sz="2000"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Omphalocele / gastroschisis 90%</a:t>
            </a:r>
          </a:p>
          <a:p>
            <a:pPr marL="0" indent="0" defTabSz="391087">
              <a:spcBef>
                <a:spcPts val="0"/>
              </a:spcBef>
              <a:buSzTx/>
              <a:buNone/>
              <a:defRPr sz="2000"/>
            </a:pPr>
            <a:r>
              <a:t>Vese</a:t>
            </a:r>
            <a:r>
              <a:rPr>
                <a:latin typeface="Tele-GroteskNor"/>
                <a:ea typeface="Tele-GroteskNor"/>
                <a:cs typeface="Tele-GroteskNor"/>
                <a:sym typeface="Tele-GroteskNor"/>
              </a:rPr>
              <a:t> malformációk		       85%</a:t>
            </a:r>
          </a:p>
          <a:p>
            <a:pPr marL="0" indent="0" defTabSz="391087">
              <a:spcBef>
                <a:spcPts val="0"/>
              </a:spcBef>
              <a:buSzTx/>
              <a:buNone/>
              <a:defRPr sz="2000"/>
            </a:pPr>
            <a:r>
              <a:t>Végtag</a:t>
            </a:r>
            <a:r>
              <a:rPr>
                <a:latin typeface="Tele-GroteskNor"/>
                <a:ea typeface="Tele-GroteskNor"/>
                <a:cs typeface="Tele-GroteskNor"/>
                <a:sym typeface="Tele-GroteskNor"/>
              </a:rPr>
              <a:t> anomáliák		       90%</a:t>
            </a:r>
          </a:p>
          <a:p>
            <a:pPr marL="0" indent="0" defTabSz="391087">
              <a:spcBef>
                <a:spcPts val="0"/>
              </a:spcBef>
              <a:buSzTx/>
              <a:buNone/>
              <a:defRPr sz="2000"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Cerebral palsy, Spaszticitás	 soha</a:t>
            </a:r>
          </a:p>
          <a:p>
            <a:pPr marL="0" indent="0" defTabSz="391087">
              <a:spcBef>
                <a:spcPts val="0"/>
              </a:spcBef>
              <a:buSzTx/>
              <a:buNone/>
              <a:defRPr sz="2000"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Autismus					       soha</a:t>
            </a:r>
          </a:p>
          <a:p>
            <a:pPr marL="0" indent="0" defTabSz="391087">
              <a:spcBef>
                <a:spcPts val="0"/>
              </a:spcBef>
              <a:buSzTx/>
              <a:buNone/>
              <a:defRPr sz="2000"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Down szindróma		  kb. 	  40%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Limitáció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uFill>
                  <a:solidFill>
                    <a:srgbClr val="00FFFF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Limitáció</a:t>
            </a:r>
          </a:p>
        </p:txBody>
      </p:sp>
      <p:sp>
        <p:nvSpPr>
          <p:cNvPr id="706" name="A vizsgálat előtt:…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400"/>
              </a:spcBef>
              <a:buSzTx/>
              <a:buNone/>
              <a:defRPr sz="1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</a:p>
          <a:p>
            <a:pPr marL="0" indent="0">
              <a:spcBef>
                <a:spcPts val="400"/>
              </a:spcBef>
              <a:buSzTx/>
              <a:buNone/>
              <a:defRPr sz="1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</a:p>
          <a:p>
            <a:pPr marL="0" indent="0">
              <a:spcBef>
                <a:spcPts val="400"/>
              </a:spcBef>
              <a:buSzTx/>
              <a:buNone/>
              <a:defRPr sz="1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</a:p>
          <a:p>
            <a:pPr marL="0" indent="0">
              <a:spcBef>
                <a:spcPts val="400"/>
              </a:spcBef>
              <a:buSzTx/>
              <a:buNone/>
              <a:defRPr sz="1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A vizsgálat előtt:</a:t>
            </a:r>
          </a:p>
          <a:p>
            <a:pPr marL="0" indent="0">
              <a:spcBef>
                <a:spcPts val="400"/>
              </a:spcBef>
              <a:buSzTx/>
              <a:buNone/>
              <a:defRPr sz="1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Írásos tájékoztató - a vizsgálat céljáról, a teljesítőképességéről, a felismerhető rendellenességekről, azok felismerési valószínűségéről (szenzitivitás), találati biztonságáról (specificitás)</a:t>
            </a:r>
          </a:p>
          <a:p>
            <a:pPr marL="0" indent="0">
              <a:spcBef>
                <a:spcPts val="400"/>
              </a:spcBef>
              <a:buSzTx/>
              <a:buNone/>
              <a:defRPr sz="1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Beleegyező nyilatkozat: a fentiek ismeretében kérik a vizsgálat elvégzését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Prenatális diagnosztika"/>
          <p:cNvSpPr txBox="1"/>
          <p:nvPr>
            <p:ph type="title"/>
          </p:nvPr>
        </p:nvSpPr>
        <p:spPr>
          <a:xfrm>
            <a:off x="457200" y="274637"/>
            <a:ext cx="8229600" cy="1143004"/>
          </a:xfrm>
          <a:prstGeom prst="rect">
            <a:avLst/>
          </a:prstGeom>
        </p:spPr>
        <p:txBody>
          <a:bodyPr/>
          <a:lstStyle/>
          <a:p>
            <a:pPr/>
            <a:r>
              <a:t>Prenatális diagnosztika</a:t>
            </a:r>
          </a:p>
        </p:txBody>
      </p:sp>
      <p:sp>
        <p:nvSpPr>
          <p:cNvPr id="709" name="Kombinált teszt, integrált teszt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290762" indent="-290762" defTabSz="905255">
              <a:spcBef>
                <a:spcPts val="600"/>
              </a:spcBef>
              <a:buSzPct val="60000"/>
              <a:buBlip>
                <a:blip r:embed="rId2"/>
              </a:buBlip>
              <a:defRPr sz="2900" u="sng"/>
            </a:pPr>
            <a:r>
              <a:t>Kombinált teszt, integrált teszt</a:t>
            </a:r>
          </a:p>
          <a:p>
            <a:pPr lvl="1" marL="671763" indent="-290762" defTabSz="905255">
              <a:spcBef>
                <a:spcPts val="600"/>
              </a:spcBef>
              <a:buSzPct val="60000"/>
              <a:buBlip>
                <a:blip r:embed="rId2"/>
              </a:buBlip>
              <a:defRPr sz="2900"/>
            </a:pPr>
            <a:r>
              <a:t>szenzitivitás, specificitás</a:t>
            </a:r>
          </a:p>
          <a:p>
            <a:pPr lvl="1" marL="671763" indent="-290762" defTabSz="905255">
              <a:spcBef>
                <a:spcPts val="600"/>
              </a:spcBef>
              <a:buSzPct val="60000"/>
              <a:buBlip>
                <a:blip r:embed="rId2"/>
              </a:buBlip>
              <a:defRPr sz="2900"/>
            </a:pPr>
          </a:p>
          <a:p>
            <a:pPr marL="290762" indent="-290762" defTabSz="905255">
              <a:spcBef>
                <a:spcPts val="600"/>
              </a:spcBef>
              <a:buSzPct val="60000"/>
              <a:buBlip>
                <a:blip r:embed="rId2"/>
              </a:buBlip>
              <a:defRPr sz="2900" u="sng"/>
            </a:pPr>
            <a:r>
              <a:t>NIPT</a:t>
            </a:r>
          </a:p>
          <a:p>
            <a:pPr marL="290762" indent="-290762" defTabSz="905255">
              <a:spcBef>
                <a:spcPts val="600"/>
              </a:spcBef>
              <a:buSzPct val="60000"/>
              <a:buBlip>
                <a:blip r:embed="rId2"/>
              </a:buBlip>
              <a:defRPr sz="2900"/>
            </a:pPr>
          </a:p>
          <a:p>
            <a:pPr marL="290762" indent="-290762" defTabSz="905255">
              <a:spcBef>
                <a:spcPts val="600"/>
              </a:spcBef>
              <a:buSzPct val="60000"/>
              <a:buBlip>
                <a:blip r:embed="rId2"/>
              </a:buBlip>
              <a:defRPr sz="2900" u="sng"/>
            </a:pPr>
            <a:r>
              <a:t>Klasszikus genetika</a:t>
            </a:r>
          </a:p>
          <a:p>
            <a:pPr lvl="1" marL="671763" indent="-290762" defTabSz="905255">
              <a:spcBef>
                <a:spcPts val="600"/>
              </a:spcBef>
              <a:buSzPct val="60000"/>
              <a:buBlip>
                <a:blip r:embed="rId2"/>
              </a:buBlip>
              <a:defRPr sz="2900"/>
            </a:pPr>
            <a:r>
              <a:t>GAC, CVS</a:t>
            </a:r>
          </a:p>
          <a:p>
            <a:pPr lvl="1" marL="671763" indent="-290762" defTabSz="905255">
              <a:spcBef>
                <a:spcPts val="600"/>
              </a:spcBef>
              <a:buSzPct val="60000"/>
              <a:buBlip>
                <a:blip r:embed="rId2"/>
              </a:buBlip>
              <a:defRPr sz="2900"/>
            </a:pPr>
            <a:r>
              <a:t>kockázatok mérlegelése</a:t>
            </a:r>
          </a:p>
          <a:p>
            <a:pPr lvl="1" marL="671763" indent="-290762" defTabSz="905255">
              <a:spcBef>
                <a:spcPts val="600"/>
              </a:spcBef>
              <a:buSzPct val="60000"/>
              <a:buBlip>
                <a:blip r:embed="rId2"/>
              </a:buBlip>
              <a:defRPr sz="2900"/>
            </a:pPr>
            <a:r>
              <a:t>kromoszóma festési eljárások, sávtechnikák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Prenatális diagnosztika"/>
          <p:cNvSpPr txBox="1"/>
          <p:nvPr>
            <p:ph type="title"/>
          </p:nvPr>
        </p:nvSpPr>
        <p:spPr>
          <a:xfrm>
            <a:off x="457200" y="274637"/>
            <a:ext cx="8229600" cy="1143004"/>
          </a:xfrm>
          <a:prstGeom prst="rect">
            <a:avLst/>
          </a:prstGeom>
        </p:spPr>
        <p:txBody>
          <a:bodyPr/>
          <a:lstStyle>
            <a:lvl1pPr>
              <a:defRPr sz="4400"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pPr/>
            <a:r>
              <a:t>Prenatális diagnosztika</a:t>
            </a:r>
          </a:p>
        </p:txBody>
      </p:sp>
      <p:sp>
        <p:nvSpPr>
          <p:cNvPr id="712" name="Kombinált teszt: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300789" indent="-300789">
              <a:buSzPct val="60000"/>
              <a:buBlip>
                <a:blip r:embed="rId2"/>
              </a:buBlip>
            </a:pPr>
            <a:r>
              <a:t>Kombinált teszt:</a:t>
            </a:r>
          </a:p>
          <a:p>
            <a:pPr marL="300789" indent="-300789">
              <a:buSzPct val="60000"/>
              <a:buBlip>
                <a:blip r:embed="rId2"/>
              </a:buBlip>
            </a:pPr>
          </a:p>
          <a:p>
            <a:pPr marL="300789" indent="-300789">
              <a:buSzPct val="60000"/>
              <a:buBlip>
                <a:blip r:embed="rId2"/>
              </a:buBlip>
            </a:pPr>
            <a:r>
              <a:t>11.hét -13. hét+6. nap  gesztációs kor között</a:t>
            </a:r>
          </a:p>
          <a:p>
            <a:pPr lvl="1" marL="681789" indent="-300789">
              <a:buSzPct val="60000"/>
              <a:buBlip>
                <a:blip r:embed="rId2"/>
              </a:buBlip>
            </a:pPr>
            <a:r>
              <a:t>Ultrahangvizsgálat, NT, NB, ductus venosus, tricuspidalis regurgitáció</a:t>
            </a:r>
          </a:p>
          <a:p>
            <a:pPr lvl="1" marL="681789" indent="-300789">
              <a:buSzPct val="60000"/>
              <a:buBlip>
                <a:blip r:embed="rId2"/>
              </a:buBlip>
            </a:pPr>
            <a:r>
              <a:t>Vérvétel: PAPP-A, beta HCG</a:t>
            </a:r>
          </a:p>
          <a:p>
            <a:pPr lvl="1" marL="681789" indent="-300789">
              <a:buSzPct val="60000"/>
              <a:buBlip>
                <a:blip r:embed="rId2"/>
              </a:buBlip>
            </a:pPr>
            <a:r>
              <a:t>preeclampsia szűrés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NIPT"/>
          <p:cNvSpPr txBox="1"/>
          <p:nvPr>
            <p:ph type="title"/>
          </p:nvPr>
        </p:nvSpPr>
        <p:spPr>
          <a:xfrm>
            <a:off x="457200" y="274637"/>
            <a:ext cx="8229600" cy="1143004"/>
          </a:xfrm>
          <a:prstGeom prst="rect">
            <a:avLst/>
          </a:prstGeom>
        </p:spPr>
        <p:txBody>
          <a:bodyPr/>
          <a:lstStyle/>
          <a:p>
            <a:pPr/>
            <a:r>
              <a:t>NIPT</a:t>
            </a:r>
          </a:p>
        </p:txBody>
      </p:sp>
      <p:sp>
        <p:nvSpPr>
          <p:cNvPr id="715" name="anyai vénás vérből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300789" indent="-300789">
              <a:buSzPct val="60000"/>
              <a:buBlip>
                <a:blip r:embed="rId2"/>
              </a:buBlip>
            </a:pPr>
            <a:r>
              <a:t>anyai vénás vérből</a:t>
            </a:r>
          </a:p>
          <a:p>
            <a:pPr marL="300789" indent="-300789">
              <a:buSzPct val="60000"/>
              <a:buBlip>
                <a:blip r:embed="rId2"/>
              </a:buBlip>
            </a:pPr>
          </a:p>
          <a:p>
            <a:pPr marL="300789" indent="-300789">
              <a:buSzPct val="60000"/>
              <a:buBlip>
                <a:blip r:embed="rId2"/>
              </a:buBlip>
            </a:pPr>
            <a:r>
              <a:t>kis mennyiségű keringő magzati DNS</a:t>
            </a:r>
          </a:p>
          <a:p>
            <a:pPr marL="300789" indent="-300789">
              <a:buSzPct val="60000"/>
              <a:buBlip>
                <a:blip r:embed="rId2"/>
              </a:buBlip>
            </a:pPr>
          </a:p>
          <a:p>
            <a:pPr marL="300789" indent="-300789">
              <a:buSzPct val="60000"/>
              <a:buBlip>
                <a:blip r:embed="rId2"/>
              </a:buBlip>
            </a:pPr>
            <a:r>
              <a:t>ma még ez is szűrőteszt</a:t>
            </a:r>
          </a:p>
          <a:p>
            <a:pPr marL="300789" indent="-300789">
              <a:buSzPct val="60000"/>
              <a:buBlip>
                <a:blip r:embed="rId2"/>
              </a:buBlip>
            </a:pPr>
          </a:p>
          <a:p>
            <a:pPr marL="300789" indent="-300789">
              <a:buSzPct val="60000"/>
              <a:buBlip>
                <a:blip r:embed="rId2"/>
              </a:buBlip>
            </a:pPr>
            <a:r>
              <a:t>lehet, hogy ez a jövő eszköze, még drága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Invazív diagnosztika"/>
          <p:cNvSpPr txBox="1"/>
          <p:nvPr>
            <p:ph type="title"/>
          </p:nvPr>
        </p:nvSpPr>
        <p:spPr>
          <a:xfrm>
            <a:off x="457200" y="274637"/>
            <a:ext cx="8229600" cy="1143004"/>
          </a:xfrm>
          <a:prstGeom prst="rect">
            <a:avLst/>
          </a:prstGeom>
        </p:spPr>
        <p:txBody>
          <a:bodyPr/>
          <a:lstStyle/>
          <a:p>
            <a:pPr/>
            <a:r>
              <a:t>Invazív diagnosztika</a:t>
            </a:r>
          </a:p>
        </p:txBody>
      </p:sp>
      <p:sp>
        <p:nvSpPr>
          <p:cNvPr id="718" name="Amniocentézis, gold standard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280735" indent="-280735" defTabSz="859536">
              <a:spcBef>
                <a:spcPts val="600"/>
              </a:spcBef>
              <a:buSzPct val="60000"/>
              <a:buBlip>
                <a:blip r:embed="rId2"/>
              </a:buBlip>
              <a:defRPr sz="2800"/>
            </a:pPr>
            <a:r>
              <a:t>Amniocentézis, gold standard</a:t>
            </a:r>
          </a:p>
          <a:p>
            <a:pPr lvl="1" marL="661736" indent="-280735" defTabSz="859536">
              <a:spcBef>
                <a:spcPts val="600"/>
              </a:spcBef>
              <a:buSzPct val="60000"/>
              <a:buBlip>
                <a:blip r:embed="rId2"/>
              </a:buBlip>
              <a:defRPr sz="2800"/>
            </a:pPr>
            <a:r>
              <a:t>általában a 16. hét után, UH ellenőrzés mellett</a:t>
            </a:r>
          </a:p>
          <a:p>
            <a:pPr lvl="1" marL="661736" indent="-280735" defTabSz="859536">
              <a:spcBef>
                <a:spcPts val="600"/>
              </a:spcBef>
              <a:buSzPct val="60000"/>
              <a:buBlip>
                <a:blip r:embed="rId2"/>
              </a:buBlip>
              <a:defRPr sz="2800"/>
            </a:pPr>
            <a:r>
              <a:t>spontán vetélés kockázata +1%</a:t>
            </a:r>
          </a:p>
          <a:p>
            <a:pPr lvl="1" marL="661736" indent="-280735" defTabSz="859536">
              <a:spcBef>
                <a:spcPts val="600"/>
              </a:spcBef>
              <a:buSzPct val="60000"/>
              <a:buBlip>
                <a:blip r:embed="rId2"/>
              </a:buBlip>
              <a:defRPr sz="2800"/>
            </a:pPr>
            <a:r>
              <a:t>amnionsejtek tenyésztése, időigényes, de pontosabb</a:t>
            </a:r>
          </a:p>
          <a:p>
            <a:pPr lvl="1" marL="661736" indent="-280735" defTabSz="859536">
              <a:spcBef>
                <a:spcPts val="600"/>
              </a:spcBef>
              <a:buSzPct val="60000"/>
              <a:buBlip>
                <a:blip r:embed="rId2"/>
              </a:buBlip>
              <a:defRPr sz="2800"/>
            </a:pPr>
            <a:r>
              <a:t>metafázis kromoszómák preparálása</a:t>
            </a:r>
          </a:p>
          <a:p>
            <a:pPr lvl="1" marL="661736" indent="-280735" defTabSz="859536">
              <a:spcBef>
                <a:spcPts val="600"/>
              </a:spcBef>
              <a:buSzPct val="60000"/>
              <a:buBlip>
                <a:blip r:embed="rId2"/>
              </a:buBlip>
              <a:defRPr sz="2800"/>
            </a:pPr>
            <a:r>
              <a:t>festési eljárások, sávtechnikák</a:t>
            </a:r>
          </a:p>
          <a:p>
            <a:pPr lvl="1" marL="661736" indent="-280735" defTabSz="859536">
              <a:spcBef>
                <a:spcPts val="600"/>
              </a:spcBef>
              <a:buSzPct val="60000"/>
              <a:buBlip>
                <a:blip r:embed="rId2"/>
              </a:buBlip>
              <a:defRPr sz="2800"/>
            </a:pPr>
          </a:p>
          <a:p>
            <a:pPr marL="280735" indent="-280735" defTabSz="859536">
              <a:spcBef>
                <a:spcPts val="600"/>
              </a:spcBef>
              <a:buSzPct val="60000"/>
              <a:buBlip>
                <a:blip r:embed="rId2"/>
              </a:buBlip>
              <a:defRPr sz="2800"/>
            </a:pPr>
            <a:r>
              <a:t>Chorion biopszia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Chroion frondosum biopszia"/>
          <p:cNvSpPr txBox="1"/>
          <p:nvPr>
            <p:ph type="title"/>
          </p:nvPr>
        </p:nvSpPr>
        <p:spPr>
          <a:xfrm>
            <a:off x="457200" y="274637"/>
            <a:ext cx="8229600" cy="1143004"/>
          </a:xfrm>
          <a:prstGeom prst="rect">
            <a:avLst/>
          </a:prstGeom>
        </p:spPr>
        <p:txBody>
          <a:bodyPr/>
          <a:lstStyle/>
          <a:p>
            <a:pPr/>
            <a:r>
              <a:t>Chroion frondosum biopszia</a:t>
            </a:r>
          </a:p>
        </p:txBody>
      </p:sp>
      <p:sp>
        <p:nvSpPr>
          <p:cNvPr id="721" name="13. hét után (előtte végtagredukció?)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300789" indent="-300789">
              <a:buSzPct val="60000"/>
              <a:buBlip>
                <a:blip r:embed="rId2"/>
              </a:buBlip>
            </a:pPr>
            <a:r>
              <a:t>13. hét után (előtte végtagredukció?)</a:t>
            </a:r>
          </a:p>
          <a:p>
            <a:pPr marL="300789" indent="-300789">
              <a:buSzPct val="60000"/>
              <a:buBlip>
                <a:blip r:embed="rId2"/>
              </a:buBlip>
            </a:pPr>
          </a:p>
          <a:p>
            <a:pPr marL="300789" indent="-300789">
              <a:buSzPct val="60000"/>
              <a:buBlip>
                <a:blip r:embed="rId2"/>
              </a:buBlip>
            </a:pPr>
            <a:r>
              <a:t>spontán vetélés kockázata, vmivel magasabb</a:t>
            </a:r>
          </a:p>
          <a:p>
            <a:pPr marL="300789" indent="-300789">
              <a:buSzPct val="60000"/>
              <a:buBlip>
                <a:blip r:embed="rId2"/>
              </a:buBlip>
            </a:pPr>
          </a:p>
          <a:p>
            <a:pPr marL="300789" indent="-300789">
              <a:buSzPct val="60000"/>
              <a:buBlip>
                <a:blip r:embed="rId2"/>
              </a:buBlip>
            </a:pPr>
            <a:r>
              <a:t>nem igényel tenyésztést, gyorsabb</a:t>
            </a:r>
          </a:p>
          <a:p>
            <a:pPr marL="300789" indent="-300789">
              <a:buSzPct val="60000"/>
              <a:buBlip>
                <a:blip r:embed="rId2"/>
              </a:buBlip>
            </a:pPr>
          </a:p>
          <a:p>
            <a:pPr marL="300789" indent="-300789">
              <a:buSzPct val="60000"/>
              <a:buBlip>
                <a:blip r:embed="rId2"/>
              </a:buBlip>
            </a:pPr>
            <a:r>
              <a:t>emiatt kissé pontatlanabb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4D"/>
          <p:cNvSpPr txBox="1"/>
          <p:nvPr>
            <p:ph type="title"/>
          </p:nvPr>
        </p:nvSpPr>
        <p:spPr>
          <a:xfrm>
            <a:off x="457200" y="274638"/>
            <a:ext cx="8229600" cy="1143002"/>
          </a:xfrm>
          <a:prstGeom prst="rect">
            <a:avLst/>
          </a:prstGeom>
        </p:spPr>
        <p:txBody>
          <a:bodyPr/>
          <a:lstStyle/>
          <a:p>
            <a:pPr/>
            <a:r>
              <a:t>4D</a:t>
            </a:r>
          </a:p>
        </p:txBody>
      </p:sp>
      <p:pic>
        <p:nvPicPr>
          <p:cNvPr id="229" name="Kép" descr="Kép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7615" y="1533119"/>
            <a:ext cx="4771300" cy="3791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Kép" descr="Kép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34568" y="2878059"/>
            <a:ext cx="5125838" cy="3203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Tájékozott beleegyezés"/>
          <p:cNvSpPr txBox="1"/>
          <p:nvPr>
            <p:ph type="title"/>
          </p:nvPr>
        </p:nvSpPr>
        <p:spPr>
          <a:xfrm>
            <a:off x="457200" y="274637"/>
            <a:ext cx="8229600" cy="1143004"/>
          </a:xfrm>
          <a:prstGeom prst="rect">
            <a:avLst/>
          </a:prstGeom>
        </p:spPr>
        <p:txBody>
          <a:bodyPr/>
          <a:lstStyle/>
          <a:p>
            <a:pPr/>
            <a:r>
              <a:t>Tájékozott beleegyezés</a:t>
            </a:r>
          </a:p>
        </p:txBody>
      </p:sp>
      <p:sp>
        <p:nvSpPr>
          <p:cNvPr id="724" name="1. az invazív vizsgálat végzésébe,…"/>
          <p:cNvSpPr txBox="1"/>
          <p:nvPr>
            <p:ph type="body" idx="1"/>
          </p:nvPr>
        </p:nvSpPr>
        <p:spPr>
          <a:xfrm>
            <a:off x="893611" y="1313489"/>
            <a:ext cx="8229601" cy="4525966"/>
          </a:xfrm>
          <a:prstGeom prst="rect">
            <a:avLst/>
          </a:prstGeom>
        </p:spPr>
        <p:txBody>
          <a:bodyPr/>
          <a:lstStyle/>
          <a:p>
            <a:pPr marL="300789" indent="-300789">
              <a:buSzPct val="60000"/>
              <a:buBlip>
                <a:blip r:embed="rId2"/>
              </a:buBlip>
            </a:pPr>
            <a:r>
              <a:t>1. az invazív vizsgálat végzésébe, </a:t>
            </a:r>
          </a:p>
          <a:p>
            <a:pPr lvl="2" marL="1062789" indent="-300789">
              <a:buSzPct val="60000"/>
              <a:buBlip>
                <a:blip r:embed="rId2"/>
              </a:buBlip>
            </a:pPr>
            <a:r>
              <a:t>az adott eset genetikai kockázatának felmérése után</a:t>
            </a:r>
          </a:p>
          <a:p>
            <a:pPr lvl="2" marL="1062789" indent="-300789">
              <a:buSzPct val="60000"/>
              <a:buBlip>
                <a:blip r:embed="rId2"/>
              </a:buBlip>
            </a:pPr>
            <a:r>
              <a:t>a beavatkozás kockázatának ismeretében </a:t>
            </a:r>
          </a:p>
          <a:p>
            <a:pPr lvl="2" marL="1062789" indent="-300789">
              <a:buSzPct val="60000"/>
              <a:buBlip>
                <a:blip r:embed="rId2"/>
              </a:buBlip>
            </a:pPr>
            <a:r>
              <a:t>a várandós maga dönt</a:t>
            </a:r>
          </a:p>
          <a:p>
            <a:pPr marL="300789" indent="-300789">
              <a:buSzPct val="60000"/>
              <a:buBlip>
                <a:blip r:embed="rId2"/>
              </a:buBlip>
            </a:pPr>
            <a:r>
              <a:t>2. a kedvezőtlen eredmény birtokában a terhesség sorsáról újabb döntést kell hozzon a várandós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Terhesség megszakítása"/>
          <p:cNvSpPr txBox="1"/>
          <p:nvPr>
            <p:ph type="title"/>
          </p:nvPr>
        </p:nvSpPr>
        <p:spPr>
          <a:xfrm>
            <a:off x="457200" y="274637"/>
            <a:ext cx="8229600" cy="1143004"/>
          </a:xfrm>
          <a:prstGeom prst="rect">
            <a:avLst/>
          </a:prstGeom>
        </p:spPr>
        <p:txBody>
          <a:bodyPr/>
          <a:lstStyle/>
          <a:p>
            <a:pPr/>
            <a:r>
              <a:t>Terhesség megszakítása</a:t>
            </a:r>
          </a:p>
        </p:txBody>
      </p:sp>
      <p:sp>
        <p:nvSpPr>
          <p:cNvPr id="727" name="Orvosi indikáció alapján a jelent törvényi szabályozás szerint a 20. gesztációs hétig, amennyiben folyamatban lévő vizsgálatok eredményére várunk, a 24. hétig szakítható meg a terhesség, a várandós kérése alapján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300789" indent="-300789">
              <a:buSzPct val="60000"/>
              <a:buBlip>
                <a:blip r:embed="rId2"/>
              </a:buBlip>
            </a:pPr>
            <a:r>
              <a:t>Orvosi indikáció alapján a jelent törvényi szabályozás szerint a 20. gesztációs hétig, amennyiben folyamatban lévő vizsgálatok eredményére várunk, a 24. hétig szakítható meg a terhesség, a várandós kérése alapján</a:t>
            </a:r>
          </a:p>
          <a:p>
            <a:pPr marL="300789" indent="-300789">
              <a:buSzPct val="60000"/>
              <a:buBlip>
                <a:blip r:embed="rId2"/>
              </a:buBlip>
            </a:pPr>
            <a:r>
              <a:t>Ez ilyenkor kétszakaszos vetélésindukciót jelent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A terhesség továbbviselése"/>
          <p:cNvSpPr txBox="1"/>
          <p:nvPr>
            <p:ph type="title"/>
          </p:nvPr>
        </p:nvSpPr>
        <p:spPr>
          <a:xfrm>
            <a:off x="457200" y="274637"/>
            <a:ext cx="8229600" cy="1143004"/>
          </a:xfrm>
          <a:prstGeom prst="rect">
            <a:avLst/>
          </a:prstGeom>
        </p:spPr>
        <p:txBody>
          <a:bodyPr/>
          <a:lstStyle/>
          <a:p>
            <a:pPr/>
            <a:r>
              <a:t>A terhesség továbbviselése</a:t>
            </a:r>
          </a:p>
        </p:txBody>
      </p:sp>
      <p:sp>
        <p:nvSpPr>
          <p:cNvPr id="730" name="A várandós alapvető joga, hogy a születendő gyermek kiviselése mellett döntsön.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00789" indent="-300789">
              <a:buSzPct val="60000"/>
              <a:buBlip>
                <a:blip r:embed="rId2"/>
              </a:buBlip>
            </a:lvl1pPr>
          </a:lstStyle>
          <a:p>
            <a:pPr/>
            <a:r>
              <a:t>A várandós alapvető joga, hogy a születendő gyermek kiviselése mellett döntsön.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A vizsgálataink legfőbb célja"/>
          <p:cNvSpPr txBox="1"/>
          <p:nvPr>
            <p:ph type="title"/>
          </p:nvPr>
        </p:nvSpPr>
        <p:spPr>
          <a:xfrm>
            <a:off x="457200" y="274637"/>
            <a:ext cx="8229600" cy="1143004"/>
          </a:xfrm>
          <a:prstGeom prst="rect">
            <a:avLst/>
          </a:prstGeom>
        </p:spPr>
        <p:txBody>
          <a:bodyPr/>
          <a:lstStyle/>
          <a:p>
            <a:pPr/>
            <a:r>
              <a:t>A vizsgálataink legfőbb célja</a:t>
            </a:r>
          </a:p>
        </p:txBody>
      </p:sp>
      <p:sp>
        <p:nvSpPr>
          <p:cNvPr id="733" name="egészséges édesanya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/>
          </a:p>
          <a:p>
            <a:pPr marL="300789" indent="-300789">
              <a:buSzPct val="60000"/>
              <a:buBlip>
                <a:blip r:embed="rId2"/>
              </a:buBlip>
            </a:pPr>
            <a:r>
              <a:t>egészséges édesanya</a:t>
            </a:r>
          </a:p>
          <a:p>
            <a:pPr marL="300789" indent="-300789">
              <a:buSzPct val="60000"/>
              <a:buBlip>
                <a:blip r:embed="rId2"/>
              </a:buBlip>
            </a:pPr>
            <a:r>
              <a:t>egészséges újszülöttet vigyen haza</a:t>
            </a:r>
          </a:p>
          <a:p>
            <a:pPr marL="300789" indent="-300789">
              <a:buSzPct val="60000"/>
              <a:buBlip>
                <a:blip r:embed="rId2"/>
              </a:buBlip>
            </a:pPr>
          </a:p>
          <a:p>
            <a:pPr marL="300789" indent="-300789">
              <a:buSzPct val="60000"/>
              <a:buBlip>
                <a:blip r:embed="rId2"/>
              </a:buBlip>
            </a:pPr>
            <a:r>
              <a:t>Család és bababarát elveknek megfelelően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Köszönöm a figyelmet!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/>
          <a:p>
            <a:pPr/>
            <a:r>
              <a:t>Köszönöm a figyelmet!</a:t>
            </a:r>
          </a:p>
        </p:txBody>
      </p:sp>
      <p:sp>
        <p:nvSpPr>
          <p:cNvPr id="736" name="Szövegtörzs"/>
          <p:cNvSpPr txBox="1"/>
          <p:nvPr>
            <p:ph type="body" sz="quarter" idx="1"/>
          </p:nvPr>
        </p:nvSpPr>
        <p:spPr>
          <a:xfrm>
            <a:off x="628650" y="6061716"/>
            <a:ext cx="7886700" cy="115249"/>
          </a:xfrm>
          <a:prstGeom prst="rect">
            <a:avLst/>
          </a:prstGeom>
        </p:spPr>
        <p:txBody>
          <a:bodyPr/>
          <a:lstStyle/>
          <a:p>
            <a:pPr marL="40827" indent="-40827" defTabSz="83392">
              <a:spcBef>
                <a:spcPts val="0"/>
              </a:spcBef>
              <a:defRPr sz="228"/>
            </a:pPr>
          </a:p>
        </p:txBody>
      </p:sp>
      <p:pic>
        <p:nvPicPr>
          <p:cNvPr id="737" name="image136.jpeg" descr="image13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8650" y="2154177"/>
            <a:ext cx="3902053" cy="2921083"/>
          </a:xfrm>
          <a:prstGeom prst="rect">
            <a:avLst/>
          </a:prstGeom>
          <a:ln w="12700">
            <a:miter lim="400000"/>
          </a:ln>
        </p:spPr>
      </p:pic>
      <p:pic>
        <p:nvPicPr>
          <p:cNvPr id="738" name="image137.jpeg" descr="image13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58004" y="2154177"/>
            <a:ext cx="2957350" cy="40227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Elasztográfiás kép"/>
          <p:cNvSpPr txBox="1"/>
          <p:nvPr>
            <p:ph type="title"/>
          </p:nvPr>
        </p:nvSpPr>
        <p:spPr>
          <a:xfrm>
            <a:off x="457200" y="274637"/>
            <a:ext cx="8229600" cy="1143004"/>
          </a:xfrm>
          <a:prstGeom prst="rect">
            <a:avLst/>
          </a:prstGeom>
        </p:spPr>
        <p:txBody>
          <a:bodyPr/>
          <a:lstStyle/>
          <a:p>
            <a:pPr/>
            <a:r>
              <a:t>Elasztográfiás kép</a:t>
            </a:r>
          </a:p>
        </p:txBody>
      </p:sp>
      <p:pic>
        <p:nvPicPr>
          <p:cNvPr id="233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9313" y="1515834"/>
            <a:ext cx="6665374" cy="45873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Fúziós MR-UH képalkotás"/>
          <p:cNvSpPr txBox="1"/>
          <p:nvPr>
            <p:ph type="title"/>
          </p:nvPr>
        </p:nvSpPr>
        <p:spPr>
          <a:xfrm>
            <a:off x="457200" y="274637"/>
            <a:ext cx="8229600" cy="1143004"/>
          </a:xfrm>
          <a:prstGeom prst="rect">
            <a:avLst/>
          </a:prstGeom>
        </p:spPr>
        <p:txBody>
          <a:bodyPr/>
          <a:lstStyle/>
          <a:p>
            <a:pPr/>
            <a:r>
              <a:t>Fúziós MR-UH képalkotás</a:t>
            </a:r>
          </a:p>
        </p:txBody>
      </p:sp>
      <p:pic>
        <p:nvPicPr>
          <p:cNvPr id="236" name="ismeretlen.jpg" descr="ismeretle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0087" y="1623332"/>
            <a:ext cx="6789302" cy="4243317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Dr. Steiner Tidhar készítette"/>
          <p:cNvSpPr txBox="1"/>
          <p:nvPr/>
        </p:nvSpPr>
        <p:spPr>
          <a:xfrm>
            <a:off x="810610" y="1224835"/>
            <a:ext cx="2654679" cy="37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Dr. Steiner Tidhar készítette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Kattintson duplán a szerkesztéshez"/>
          <p:cNvSpPr txBox="1"/>
          <p:nvPr>
            <p:ph type="title"/>
          </p:nvPr>
        </p:nvSpPr>
        <p:spPr>
          <a:xfrm>
            <a:off x="457200" y="274638"/>
            <a:ext cx="8229600" cy="1143002"/>
          </a:xfrm>
          <a:prstGeom prst="rect">
            <a:avLst/>
          </a:prstGeom>
        </p:spPr>
        <p:txBody>
          <a:bodyPr/>
          <a:lstStyle/>
          <a:p>
            <a:pPr defTabSz="886967">
              <a:defRPr sz="4200"/>
            </a:pPr>
          </a:p>
        </p:txBody>
      </p:sp>
      <p:pic>
        <p:nvPicPr>
          <p:cNvPr id="240" name="Kép" descr="Kép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472" y="0"/>
            <a:ext cx="8947055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VID-20240918-WA0001.mp4" descr="VID-20240918-WA0001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25473" y="127000"/>
            <a:ext cx="8947054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2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241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24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4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Kattintson duplán a szerkesztéshez"/>
          <p:cNvSpPr txBox="1"/>
          <p:nvPr>
            <p:ph type="title"/>
          </p:nvPr>
        </p:nvSpPr>
        <p:spPr>
          <a:xfrm>
            <a:off x="457200" y="274638"/>
            <a:ext cx="8229600" cy="1143002"/>
          </a:xfrm>
          <a:prstGeom prst="rect">
            <a:avLst/>
          </a:prstGeom>
        </p:spPr>
        <p:txBody>
          <a:bodyPr/>
          <a:lstStyle/>
          <a:p>
            <a:pPr defTabSz="886967">
              <a:defRPr sz="4200"/>
            </a:pPr>
          </a:p>
        </p:txBody>
      </p:sp>
      <p:pic>
        <p:nvPicPr>
          <p:cNvPr id="244" name="VID-20240918-WA0000.mp4" descr="VID-20240918-WA0000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98472" y="0"/>
            <a:ext cx="894705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3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244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24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4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Kattintson duplán a szerkesztéshez"/>
          <p:cNvSpPr txBox="1"/>
          <p:nvPr>
            <p:ph type="title"/>
          </p:nvPr>
        </p:nvSpPr>
        <p:spPr>
          <a:xfrm>
            <a:off x="457200" y="274638"/>
            <a:ext cx="8229600" cy="1143002"/>
          </a:xfrm>
          <a:prstGeom prst="rect">
            <a:avLst/>
          </a:prstGeom>
        </p:spPr>
        <p:txBody>
          <a:bodyPr/>
          <a:lstStyle/>
          <a:p>
            <a:pPr defTabSz="886967">
              <a:defRPr sz="4200"/>
            </a:pPr>
          </a:p>
        </p:txBody>
      </p:sp>
      <p:pic>
        <p:nvPicPr>
          <p:cNvPr id="247" name="VID-20240918-WA0002.mp4" descr="VID-20240918-WA0002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98472" y="0"/>
            <a:ext cx="894705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" fill="hold"/>
                                        <p:tgtEl>
                                          <p:spTgt spid="2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247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24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4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Az előadás vázlata"/>
          <p:cNvSpPr txBox="1"/>
          <p:nvPr>
            <p:ph type="title"/>
          </p:nvPr>
        </p:nvSpPr>
        <p:spPr>
          <a:xfrm>
            <a:off x="457200" y="274637"/>
            <a:ext cx="8229600" cy="1143004"/>
          </a:xfrm>
          <a:prstGeom prst="rect">
            <a:avLst/>
          </a:prstGeom>
        </p:spPr>
        <p:txBody>
          <a:bodyPr/>
          <a:lstStyle>
            <a:lvl1pPr>
              <a:defRPr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Az előadás vázlata</a:t>
            </a:r>
          </a:p>
        </p:txBody>
      </p:sp>
      <p:sp>
        <p:nvSpPr>
          <p:cNvPr id="189" name="Az ultrahang diagnosztika története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251759" indent="-251759" defTabSz="739840">
              <a:spcBef>
                <a:spcPts val="500"/>
              </a:spcBef>
              <a:buSzPct val="60000"/>
              <a:buBlip>
                <a:blip r:embed="rId2"/>
              </a:buBlip>
              <a:defRPr sz="2500"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Az ultrahang diagnosztika története</a:t>
            </a:r>
          </a:p>
          <a:p>
            <a:pPr marL="251759" indent="-251759" defTabSz="739840">
              <a:spcBef>
                <a:spcPts val="500"/>
              </a:spcBef>
              <a:buSzPct val="60000"/>
              <a:buBlip>
                <a:blip r:embed="rId2"/>
              </a:buBlip>
              <a:defRPr sz="2500"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Technológiai fejlődés</a:t>
            </a:r>
          </a:p>
          <a:p>
            <a:pPr marL="251759" indent="-251759" defTabSz="739840">
              <a:spcBef>
                <a:spcPts val="500"/>
              </a:spcBef>
              <a:buSzPct val="60000"/>
              <a:buBlip>
                <a:blip r:embed="rId2"/>
              </a:buBlip>
              <a:defRPr sz="2500"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Melyik gesztációs korban, milyen vizsgálatokat végezzünk?</a:t>
            </a:r>
          </a:p>
          <a:p>
            <a:pPr marL="251759" indent="-251759" defTabSz="739840">
              <a:spcBef>
                <a:spcPts val="500"/>
              </a:spcBef>
              <a:buSzPct val="60000"/>
              <a:buBlip>
                <a:blip r:embed="rId2"/>
              </a:buBlip>
              <a:defRPr sz="2500"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A vizsgálat menetének részletes áttekintése és a fejlődési rendellenességek</a:t>
            </a:r>
          </a:p>
          <a:p>
            <a:pPr marL="251759" indent="-251759" defTabSz="739840">
              <a:spcBef>
                <a:spcPts val="500"/>
              </a:spcBef>
              <a:buSzPct val="60000"/>
              <a:buBlip>
                <a:blip r:embed="rId2"/>
              </a:buBlip>
              <a:defRPr sz="2500"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Cervix, magzatvíz, placenta</a:t>
            </a:r>
          </a:p>
          <a:p>
            <a:pPr marL="251759" indent="-251759" defTabSz="739840">
              <a:spcBef>
                <a:spcPts val="500"/>
              </a:spcBef>
              <a:buSzPct val="60000"/>
              <a:buBlip>
                <a:blip r:embed="rId2"/>
              </a:buBlip>
              <a:defRPr sz="2500"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Flowmetria</a:t>
            </a:r>
          </a:p>
          <a:p>
            <a:pPr marL="251759" indent="-251759" defTabSz="739840">
              <a:spcBef>
                <a:spcPts val="500"/>
              </a:spcBef>
              <a:buSzPct val="60000"/>
              <a:buBlip>
                <a:blip r:embed="rId2"/>
              </a:buBlip>
              <a:defRPr sz="2500"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Dokumentáció</a:t>
            </a:r>
          </a:p>
          <a:p>
            <a:pPr marL="251759" indent="-251759" defTabSz="739840">
              <a:spcBef>
                <a:spcPts val="500"/>
              </a:spcBef>
              <a:buSzPct val="60000"/>
              <a:buBlip>
                <a:blip r:embed="rId2"/>
              </a:buBlip>
              <a:defRPr sz="2500"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Szenzitivitás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IMG_0189.jpg" descr="IMG_018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0424" y="-624794"/>
            <a:ext cx="7862571" cy="104834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Biztonságos-e az ultrahang vizsgálat a várandósságban?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323232"/>
                </a:solidFill>
                <a:uFill>
                  <a:solidFill>
                    <a:srgbClr val="00FFFF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Biztonságos-e az ultrahang vizsgálat a várandósságban?</a:t>
            </a:r>
          </a:p>
        </p:txBody>
      </p:sp>
      <p:sp>
        <p:nvSpPr>
          <p:cNvPr id="252" name="IGEN de……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marL="0" indent="39687">
              <a:spcBef>
                <a:spcPts val="600"/>
              </a:spcBef>
              <a:buSzTx/>
              <a:buNone/>
              <a:defRPr sz="1800"/>
            </a:pPr>
            <a:br/>
            <a:br/>
            <a:br/>
            <a:br/>
            <a:r>
              <a:rPr sz="2800">
                <a:solidFill>
                  <a:srgbClr val="323232"/>
                </a:solidFill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rPr>
              <a:t>IGEN de…</a:t>
            </a:r>
            <a:endParaRPr sz="2800"/>
          </a:p>
          <a:p>
            <a:pPr lvl="1" marL="621631" indent="-240631">
              <a:spcBef>
                <a:spcPts val="500"/>
              </a:spcBef>
              <a:buSzPct val="60000"/>
              <a:buBlip>
                <a:blip r:embed="rId2"/>
              </a:buBlip>
              <a:defRPr sz="2400">
                <a:solidFill>
                  <a:srgbClr val="323232"/>
                </a:solidFill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Mechanikai effektus, vibráció</a:t>
            </a:r>
          </a:p>
          <a:p>
            <a:pPr lvl="1" marL="621631" indent="-240631">
              <a:spcBef>
                <a:spcPts val="500"/>
              </a:spcBef>
              <a:buSzPct val="60000"/>
              <a:buBlip>
                <a:blip r:embed="rId2"/>
              </a:buBlip>
              <a:defRPr sz="2400">
                <a:solidFill>
                  <a:srgbClr val="323232"/>
                </a:solidFill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Termikus effektus</a:t>
            </a:r>
          </a:p>
          <a:p>
            <a:pPr lvl="1" marL="621631" indent="-240631">
              <a:spcBef>
                <a:spcPts val="500"/>
              </a:spcBef>
              <a:buSzPct val="60000"/>
              <a:buBlip>
                <a:blip r:embed="rId2"/>
              </a:buBlip>
              <a:defRPr sz="2400">
                <a:solidFill>
                  <a:srgbClr val="323232"/>
                </a:solidFill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Cavitációs effektus (a diagnosztikus eszközök esetében nem fordul elő, de ESWL)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ALARA  As Low As Reasonable Achievable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/>
          <a:p>
            <a:pPr defTabSz="905255">
              <a:defRPr sz="3900">
                <a:solidFill>
                  <a:srgbClr val="323232"/>
                </a:solidFill>
                <a:latin typeface="Tele-GroteskUlt"/>
                <a:ea typeface="Tele-GroteskUlt"/>
                <a:cs typeface="Tele-GroteskUlt"/>
                <a:sym typeface="Tele-GroteskUlt"/>
              </a:defRPr>
            </a:pPr>
            <a:r>
              <a:t>ALARA </a:t>
            </a:r>
            <a:br/>
            <a:r>
              <a:t>As Low As Reasonable Achievable</a:t>
            </a:r>
          </a:p>
        </p:txBody>
      </p:sp>
      <p:sp>
        <p:nvSpPr>
          <p:cNvPr id="255" name="A ultrahang expozíció idejét minimalizálni szükséges, a kellően alapos vizsgálat elvégzéséhez szükséges időt kell, ill. szabad ráfordítani.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marL="0" indent="39687">
              <a:buSzTx/>
              <a:buNone/>
            </a:pPr>
            <a:br/>
            <a:br/>
            <a:br/>
            <a:r>
              <a:rPr>
                <a:solidFill>
                  <a:srgbClr val="323232"/>
                </a:solidFill>
                <a:latin typeface="Tele-GroteskNor"/>
                <a:ea typeface="Tele-GroteskNor"/>
                <a:cs typeface="Tele-GroteskNor"/>
                <a:sym typeface="Tele-GroteskNor"/>
              </a:rPr>
              <a:t>A ultrahang expozíció idejét minimalizálni szükséges, a kellően alapos vizsgálat elvégzéséhez szükséges időt kell, ill. szabad ráfordítani.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A vizsgálatok optimális időpontja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uFill>
                  <a:solidFill>
                    <a:srgbClr val="00FFFF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A vizsgálatok optimális időpontja</a:t>
            </a:r>
          </a:p>
        </p:txBody>
      </p:sp>
      <p:sp>
        <p:nvSpPr>
          <p:cNvPr id="258" name="Zéró időpont, UM, vizelet beta-HCG teszt…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defRPr sz="1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</a:p>
          <a:p>
            <a:pPr>
              <a:spcBef>
                <a:spcPts val="400"/>
              </a:spcBef>
              <a:defRPr sz="1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</a:p>
          <a:p>
            <a:pPr marL="240631" indent="-240631">
              <a:spcBef>
                <a:spcPts val="500"/>
              </a:spcBef>
              <a:buSzPct val="60000"/>
              <a:buBlip>
                <a:blip r:embed="rId2"/>
              </a:buBlip>
              <a:defRPr sz="24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Zéró időpont, UM, vizelet beta-HCG teszt</a:t>
            </a:r>
          </a:p>
          <a:p>
            <a:pPr marL="240631" indent="-240631">
              <a:spcBef>
                <a:spcPts val="500"/>
              </a:spcBef>
              <a:buSzPct val="60000"/>
              <a:buBlip>
                <a:blip r:embed="rId2"/>
              </a:buBlip>
              <a:defRPr sz="24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1. trimeszteri screening 11w - 13w+6d</a:t>
            </a:r>
          </a:p>
          <a:p>
            <a:pPr marL="240631" indent="-240631">
              <a:spcBef>
                <a:spcPts val="500"/>
              </a:spcBef>
              <a:buSzPct val="60000"/>
              <a:buBlip>
                <a:blip r:embed="rId2"/>
              </a:buBlip>
              <a:defRPr sz="24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2. trimeszteri screening 18 - 22 w</a:t>
            </a:r>
          </a:p>
          <a:p>
            <a:pPr marL="240631" indent="-240631">
              <a:spcBef>
                <a:spcPts val="500"/>
              </a:spcBef>
              <a:buSzPct val="60000"/>
              <a:buBlip>
                <a:blip r:embed="rId2"/>
              </a:buBlip>
              <a:defRPr sz="24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3. trimeszteri screening 30 - 32 w</a:t>
            </a:r>
          </a:p>
          <a:p>
            <a:pPr marL="240631" indent="-240631">
              <a:spcBef>
                <a:spcPts val="500"/>
              </a:spcBef>
              <a:buSzPct val="60000"/>
              <a:buBlip>
                <a:blip r:embed="rId2"/>
              </a:buBlip>
              <a:defRPr sz="24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Flowmetriák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Az ultrahang vizsgálat célja a “0.” szűréskor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uFill>
                  <a:solidFill>
                    <a:srgbClr val="00FFFF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Az ultrahang vizsgálat célja a “0.” szűréskor</a:t>
            </a:r>
          </a:p>
        </p:txBody>
      </p:sp>
      <p:sp>
        <p:nvSpPr>
          <p:cNvPr id="261" name="A várandósság tényének igazolása…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defRPr sz="11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</a:p>
          <a:p>
            <a:pPr>
              <a:spcBef>
                <a:spcPts val="400"/>
              </a:spcBef>
              <a:defRPr sz="20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</a:p>
          <a:p>
            <a:pPr marL="200526" indent="-200526">
              <a:spcBef>
                <a:spcPts val="400"/>
              </a:spcBef>
              <a:buSzPct val="60000"/>
              <a:buBlip>
                <a:blip r:embed="rId2"/>
              </a:buBlip>
              <a:defRPr sz="20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A várandósság tényének igazolása</a:t>
            </a:r>
            <a:endParaRPr sz="1800"/>
          </a:p>
          <a:p>
            <a:pPr marL="200526" indent="-200526">
              <a:spcBef>
                <a:spcPts val="400"/>
              </a:spcBef>
              <a:buSzPct val="60000"/>
              <a:buBlip>
                <a:blip r:embed="rId2"/>
              </a:buBlip>
              <a:defRPr sz="20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A petezsákok száma, chorionicitás - iker, ill. többes terhesség</a:t>
            </a:r>
            <a:endParaRPr sz="1800"/>
          </a:p>
          <a:p>
            <a:pPr marL="200526" indent="-200526">
              <a:spcBef>
                <a:spcPts val="400"/>
              </a:spcBef>
              <a:buSzPct val="60000"/>
              <a:buBlip>
                <a:blip r:embed="rId2"/>
              </a:buBlip>
              <a:defRPr sz="20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Intra- v. extrauterin elhelyezkedés</a:t>
            </a:r>
            <a:endParaRPr sz="1800"/>
          </a:p>
          <a:p>
            <a:pPr marL="200526" indent="-200526">
              <a:spcBef>
                <a:spcPts val="400"/>
              </a:spcBef>
              <a:buSzPct val="60000"/>
              <a:buBlip>
                <a:blip r:embed="rId2"/>
              </a:buBlip>
              <a:defRPr sz="20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Életjelenségek, szívműködés</a:t>
            </a:r>
            <a:endParaRPr sz="1800"/>
          </a:p>
          <a:p>
            <a:pPr marL="200526" indent="-200526">
              <a:spcBef>
                <a:spcPts val="400"/>
              </a:spcBef>
              <a:buSzPct val="60000"/>
              <a:buBlip>
                <a:blip r:embed="rId2"/>
              </a:buBlip>
              <a:defRPr sz="20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A kismedencei szervek állapota, endometriózis </a:t>
            </a:r>
            <a:endParaRPr sz="1800"/>
          </a:p>
          <a:p>
            <a:pPr lvl="1" marL="581525" indent="-200525">
              <a:spcBef>
                <a:spcPts val="500"/>
              </a:spcBef>
              <a:buSzPct val="60000"/>
              <a:buBlip>
                <a:blip r:embed="rId2"/>
              </a:buBlip>
              <a:defRPr sz="20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Uterus - myómák, szeptum, uterus bicornis</a:t>
            </a:r>
            <a:endParaRPr sz="1800"/>
          </a:p>
          <a:p>
            <a:pPr lvl="1" marL="581525" indent="-200525">
              <a:spcBef>
                <a:spcPts val="500"/>
              </a:spcBef>
              <a:buSzPct val="60000"/>
              <a:buBlip>
                <a:blip r:embed="rId2"/>
              </a:buBlip>
              <a:defRPr sz="20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Ovariumok - cysták, hyperstimuláció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Korai gesztáció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uFill>
                  <a:solidFill>
                    <a:srgbClr val="FFFF00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Korai gesztáció</a:t>
            </a:r>
          </a:p>
        </p:txBody>
      </p:sp>
      <p:sp>
        <p:nvSpPr>
          <p:cNvPr id="264" name="Szövegtörzs"/>
          <p:cNvSpPr txBox="1"/>
          <p:nvPr>
            <p:ph type="body" sz="half" idx="1"/>
          </p:nvPr>
        </p:nvSpPr>
        <p:spPr>
          <a:xfrm>
            <a:off x="2596164" y="3389752"/>
            <a:ext cx="5919186" cy="278721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5" name="image8.jpeg" descr="image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13798" y="2079829"/>
            <a:ext cx="5142959" cy="36991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rav.s. 6-8.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/>
          <a:p>
            <a:pPr>
              <a:defRPr sz="4000">
                <a:uFill>
                  <a:solidFill>
                    <a:srgbClr val="FFFF00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pPr>
            <a:r>
              <a:t>Grav.s. 6-8.</a:t>
            </a:r>
            <a:br/>
          </a:p>
        </p:txBody>
      </p:sp>
      <p:pic>
        <p:nvPicPr>
          <p:cNvPr id="268" name="image9.jpeg" descr="image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40863" y="3815715"/>
            <a:ext cx="3084418" cy="22457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age10.jpeg" descr="image1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13580" y="2552774"/>
            <a:ext cx="3116560" cy="28897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image11.jpeg" descr="image1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2795" y="1144587"/>
            <a:ext cx="3201461" cy="24772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Missed abortion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uFill>
                  <a:solidFill>
                    <a:srgbClr val="00FFFF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Missed abortion</a:t>
            </a:r>
          </a:p>
        </p:txBody>
      </p:sp>
      <p:pic>
        <p:nvPicPr>
          <p:cNvPr id="273" name="image12.jpeg" descr="image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1822" y="1690689"/>
            <a:ext cx="5280355" cy="38742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Ikrek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Ikrek</a:t>
            </a:r>
          </a:p>
        </p:txBody>
      </p:sp>
      <p:sp>
        <p:nvSpPr>
          <p:cNvPr id="276" name="Szövegtörzs"/>
          <p:cNvSpPr txBox="1"/>
          <p:nvPr>
            <p:ph type="body" sz="quarter" idx="1"/>
          </p:nvPr>
        </p:nvSpPr>
        <p:spPr>
          <a:xfrm>
            <a:off x="2335515" y="6176962"/>
            <a:ext cx="6179836" cy="279210"/>
          </a:xfrm>
          <a:prstGeom prst="rect">
            <a:avLst/>
          </a:prstGeom>
        </p:spPr>
        <p:txBody>
          <a:bodyPr/>
          <a:lstStyle/>
          <a:p>
            <a:pPr marL="188022" indent="-188022" defTabSz="384047">
              <a:spcBef>
                <a:spcPts val="300"/>
              </a:spcBef>
              <a:defRPr sz="1300"/>
            </a:pPr>
          </a:p>
        </p:txBody>
      </p:sp>
      <p:pic>
        <p:nvPicPr>
          <p:cNvPr id="277" name="image13.jpeg" descr="image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8650" y="1460090"/>
            <a:ext cx="3642263" cy="29870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image14.jpeg" descr="image1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81895" y="1460090"/>
            <a:ext cx="3633455" cy="29870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image15.jpeg" descr="image15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64342" y="4447123"/>
            <a:ext cx="6415317" cy="22544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Egypetéjű ikrek"/>
          <p:cNvSpPr txBox="1"/>
          <p:nvPr>
            <p:ph type="title"/>
          </p:nvPr>
        </p:nvSpPr>
        <p:spPr>
          <a:xfrm>
            <a:off x="457200" y="274638"/>
            <a:ext cx="8229600" cy="1143002"/>
          </a:xfrm>
          <a:prstGeom prst="rect">
            <a:avLst/>
          </a:prstGeom>
        </p:spPr>
        <p:txBody>
          <a:bodyPr/>
          <a:lstStyle/>
          <a:p>
            <a:pPr/>
            <a:r>
              <a:t>Egypetéjű ikrek</a:t>
            </a:r>
          </a:p>
        </p:txBody>
      </p:sp>
      <p:pic>
        <p:nvPicPr>
          <p:cNvPr id="282" name="Kép" descr="Kép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53474" y="1556944"/>
            <a:ext cx="2837052" cy="44727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Rövid történet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uFillTx/>
              </a:defRPr>
            </a:lvl1pPr>
          </a:lstStyle>
          <a:p>
            <a:pPr/>
            <a:r>
              <a:t>Rövid történet</a:t>
            </a:r>
          </a:p>
        </p:txBody>
      </p:sp>
      <p:sp>
        <p:nvSpPr>
          <p:cNvPr id="192" name="A víz alatti távolságmérésel kezdődött…"/>
          <p:cNvSpPr txBox="1"/>
          <p:nvPr>
            <p:ph type="body" idx="1"/>
          </p:nvPr>
        </p:nvSpPr>
        <p:spPr>
          <a:xfrm>
            <a:off x="628651" y="1702729"/>
            <a:ext cx="7886701" cy="5259590"/>
          </a:xfrm>
          <a:prstGeom prst="rect">
            <a:avLst/>
          </a:prstGeom>
        </p:spPr>
        <p:txBody>
          <a:bodyPr/>
          <a:lstStyle/>
          <a:p>
            <a:pPr marL="250657" indent="-250657" defTabSz="321449">
              <a:spcBef>
                <a:spcPts val="0"/>
              </a:spcBef>
              <a:buSzPct val="60000"/>
              <a:buBlip>
                <a:blip r:embed="rId2"/>
              </a:buBlip>
              <a:defRPr sz="2500">
                <a:solidFill>
                  <a:srgbClr val="4B4B4B"/>
                </a:solidFill>
                <a:uFillTx/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A víz alatti távolság méréssel kezdődött </a:t>
            </a:r>
            <a:endParaRPr sz="1800"/>
          </a:p>
          <a:p>
            <a:pPr marL="250657" indent="-250657" defTabSz="321449">
              <a:spcBef>
                <a:spcPts val="0"/>
              </a:spcBef>
              <a:buSzPct val="60000"/>
              <a:buBlip>
                <a:blip r:embed="rId2"/>
              </a:buBlip>
              <a:defRPr sz="2500">
                <a:solidFill>
                  <a:srgbClr val="4B4B4B"/>
                </a:solidFill>
                <a:uFillTx/>
                <a:latin typeface="Tele-GroteskNor"/>
                <a:ea typeface="Tele-GroteskNor"/>
                <a:cs typeface="Tele-GroteskNor"/>
                <a:sym typeface="Tele-GroteskNor"/>
              </a:defRPr>
            </a:pPr>
          </a:p>
          <a:p>
            <a:pPr marL="250657" indent="-250657" defTabSz="321449">
              <a:spcBef>
                <a:spcPts val="0"/>
              </a:spcBef>
              <a:buSzPct val="60000"/>
              <a:buBlip>
                <a:blip r:embed="rId2"/>
              </a:buBlip>
              <a:defRPr sz="2500">
                <a:solidFill>
                  <a:srgbClr val="4B4B4B"/>
                </a:solidFill>
                <a:uFillTx/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A rövidítés önállósult: </a:t>
            </a:r>
            <a:r>
              <a:rPr b="1"/>
              <a:t>SONAR,</a:t>
            </a:r>
            <a:r>
              <a:t> a </a:t>
            </a:r>
            <a:r>
              <a:rPr b="1"/>
              <a:t>Sound Navigation and Ranging</a:t>
            </a:r>
            <a:r>
              <a:t>. A tengeralattjárók technikája.</a:t>
            </a:r>
            <a:endParaRPr sz="1800"/>
          </a:p>
          <a:p>
            <a:pPr marL="250657" indent="-250657" defTabSz="321449">
              <a:spcBef>
                <a:spcPts val="0"/>
              </a:spcBef>
              <a:buSzPct val="60000"/>
              <a:buBlip>
                <a:blip r:embed="rId2"/>
              </a:buBlip>
              <a:defRPr sz="2500">
                <a:solidFill>
                  <a:srgbClr val="4B4B4B"/>
                </a:solidFill>
                <a:uFillTx/>
                <a:latin typeface="Tele-GroteskNor"/>
                <a:ea typeface="Tele-GroteskNor"/>
                <a:cs typeface="Tele-GroteskNor"/>
                <a:sym typeface="Tele-GroteskNor"/>
              </a:defRPr>
            </a:pPr>
          </a:p>
          <a:p>
            <a:pPr marL="250657" indent="-250657" defTabSz="321449">
              <a:spcBef>
                <a:spcPts val="0"/>
              </a:spcBef>
              <a:buSzPct val="60000"/>
              <a:buBlip>
                <a:blip r:embed="rId2"/>
              </a:buBlip>
              <a:defRPr sz="2500">
                <a:solidFill>
                  <a:srgbClr val="4B4B4B"/>
                </a:solidFill>
                <a:uFillTx/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Az ultrahang scannerek, mint orvosi Sonar működnek.</a:t>
            </a:r>
            <a:endParaRPr sz="1800"/>
          </a:p>
          <a:p>
            <a:pPr marL="250657" indent="-250657" defTabSz="321449">
              <a:spcBef>
                <a:spcPts val="0"/>
              </a:spcBef>
              <a:buSzPct val="60000"/>
              <a:buBlip>
                <a:blip r:embed="rId2"/>
              </a:buBlip>
              <a:defRPr sz="2500">
                <a:solidFill>
                  <a:srgbClr val="4B4B4B"/>
                </a:solidFill>
                <a:uFillTx/>
                <a:latin typeface="Tele-GroteskNor"/>
                <a:ea typeface="Tele-GroteskNor"/>
                <a:cs typeface="Tele-GroteskNor"/>
                <a:sym typeface="Tele-GroteskNor"/>
              </a:defRPr>
            </a:pPr>
          </a:p>
          <a:p>
            <a:pPr marL="250657" indent="-250657" defTabSz="321449">
              <a:spcBef>
                <a:spcPts val="0"/>
              </a:spcBef>
              <a:buSzPct val="60000"/>
              <a:buBlip>
                <a:blip r:embed="rId2"/>
              </a:buBlip>
              <a:defRPr sz="2500">
                <a:solidFill>
                  <a:srgbClr val="4B4B4B"/>
                </a:solidFill>
                <a:uFillTx/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"First World Congress on Ultrasonic Diagnostics in Medicine" Bécs, 1969.</a:t>
            </a:r>
          </a:p>
        </p:txBody>
      </p:sp>
      <p:pic>
        <p:nvPicPr>
          <p:cNvPr id="193" name="http://www.ob-ultrasound.net/project/1969cover.jpg" descr="http://www.ob-ultrasound.net/project/1969cove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35659" y="51668"/>
            <a:ext cx="1607384" cy="19524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Monochoriális ikrek – T jel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Monochoriális ikrek – T jel</a:t>
            </a:r>
          </a:p>
        </p:txBody>
      </p:sp>
      <p:sp>
        <p:nvSpPr>
          <p:cNvPr id="285" name="Szövegtörzs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6" name="Fig. 23B: T-sign in monochorionic twins" descr="Fig. 23B: T-sign in monochorionic twins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90596" y="1690689"/>
            <a:ext cx="6162808" cy="4486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Monoamniális ikerterhesség 8. hét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/>
          <a:p>
            <a:pPr>
              <a:defRPr sz="4000">
                <a:uFill>
                  <a:solidFill>
                    <a:srgbClr val="00FFFF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pPr>
            <a:r>
              <a:t>Monoamniális ikerterhesség</a:t>
            </a:r>
            <a:br/>
            <a:r>
              <a:t>8. hét</a:t>
            </a:r>
          </a:p>
        </p:txBody>
      </p:sp>
      <p:pic>
        <p:nvPicPr>
          <p:cNvPr id="289" name="image17.jpeg" descr="image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23160" y="2465102"/>
            <a:ext cx="4297680" cy="30723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Extrauterin ikerterhesség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uFill>
                  <a:solidFill>
                    <a:srgbClr val="E5E5FF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Extrauterin ikerterhesség</a:t>
            </a:r>
          </a:p>
        </p:txBody>
      </p:sp>
      <p:pic>
        <p:nvPicPr>
          <p:cNvPr id="292" name="media1.MOV" descr="media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290064" y="2289399"/>
            <a:ext cx="4565461" cy="34237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8" fill="hold"/>
                                        <p:tgtEl>
                                          <p:spTgt spid="2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292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29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9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4D VCI képalkotás az uterusról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uFill>
                  <a:solidFill>
                    <a:srgbClr val="00FFFF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4D VCI képalkotás az uterusról</a:t>
            </a:r>
          </a:p>
        </p:txBody>
      </p:sp>
      <p:pic>
        <p:nvPicPr>
          <p:cNvPr id="295" name="image19.jpeg" descr="image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6409" y="1297461"/>
            <a:ext cx="4948051" cy="3469928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Négyszög"/>
          <p:cNvSpPr/>
          <p:nvPr/>
        </p:nvSpPr>
        <p:spPr>
          <a:xfrm>
            <a:off x="480556" y="1287222"/>
            <a:ext cx="6807201" cy="4185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pic>
        <p:nvPicPr>
          <p:cNvPr id="297" name="Kép" descr="Kép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23002" y="3403739"/>
            <a:ext cx="3387191" cy="25403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Endometriózis az uterus és a hólyag között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uFill>
                  <a:solidFill>
                    <a:srgbClr val="00FFFF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Endometriózis az uterus és a hólyag között</a:t>
            </a:r>
          </a:p>
        </p:txBody>
      </p:sp>
      <p:sp>
        <p:nvSpPr>
          <p:cNvPr id="300" name="Szövegtörzs"/>
          <p:cNvSpPr txBox="1"/>
          <p:nvPr>
            <p:ph type="body" sz="half" idx="1"/>
          </p:nvPr>
        </p:nvSpPr>
        <p:spPr>
          <a:xfrm>
            <a:off x="2507791" y="3322527"/>
            <a:ext cx="6007561" cy="285443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1" name="image20.jpeg" descr="image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3933" y="1690690"/>
            <a:ext cx="5596134" cy="4486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Color Doppler képalkotás mutatja a vascularizációt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uFill>
                  <a:solidFill>
                    <a:srgbClr val="00FFFF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Color Doppler képalkotás mutatja a vascularizációt</a:t>
            </a:r>
          </a:p>
        </p:txBody>
      </p:sp>
      <p:pic>
        <p:nvPicPr>
          <p:cNvPr id="304" name="image21.jpeg" descr="image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2948" y="1825625"/>
            <a:ext cx="5778104" cy="4351338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Négyszög"/>
          <p:cNvSpPr/>
          <p:nvPr/>
        </p:nvSpPr>
        <p:spPr>
          <a:xfrm>
            <a:off x="1182914" y="1770743"/>
            <a:ext cx="6618514" cy="5007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3D kép az endometriótikus csomóról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uFill>
                  <a:solidFill>
                    <a:srgbClr val="00FFFF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3D kép az endometriótikus csomóról</a:t>
            </a:r>
          </a:p>
        </p:txBody>
      </p:sp>
      <p:pic>
        <p:nvPicPr>
          <p:cNvPr id="308" name="image22.jpeg" descr="image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4688" y="1983518"/>
            <a:ext cx="5754624" cy="4035553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Négyszög"/>
          <p:cNvSpPr/>
          <p:nvPr/>
        </p:nvSpPr>
        <p:spPr>
          <a:xfrm>
            <a:off x="994229" y="1915884"/>
            <a:ext cx="6770914" cy="4789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Hyperstimuláció: az ovariumok és az ascites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uFill>
                  <a:solidFill>
                    <a:srgbClr val="00FFFF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Hyperstimuláció: az ovariumok és az ascites</a:t>
            </a:r>
          </a:p>
        </p:txBody>
      </p:sp>
      <p:pic>
        <p:nvPicPr>
          <p:cNvPr id="312" name="image23.jpeg" descr="image2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4688" y="1983518"/>
            <a:ext cx="5754624" cy="4035553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Négyszög"/>
          <p:cNvSpPr/>
          <p:nvPr/>
        </p:nvSpPr>
        <p:spPr>
          <a:xfrm>
            <a:off x="1663700" y="1756467"/>
            <a:ext cx="6068368" cy="6438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Kismedencei vizsgálatok (IOTA)"/>
          <p:cNvSpPr txBox="1"/>
          <p:nvPr>
            <p:ph type="title"/>
          </p:nvPr>
        </p:nvSpPr>
        <p:spPr>
          <a:xfrm>
            <a:off x="457200" y="274637"/>
            <a:ext cx="8229600" cy="1143004"/>
          </a:xfrm>
          <a:prstGeom prst="rect">
            <a:avLst/>
          </a:prstGeom>
        </p:spPr>
        <p:txBody>
          <a:bodyPr/>
          <a:lstStyle/>
          <a:p>
            <a:pPr/>
            <a:r>
              <a:t>Kismedencei vizsgálatok (IOTA)</a:t>
            </a:r>
          </a:p>
        </p:txBody>
      </p:sp>
      <p:sp>
        <p:nvSpPr>
          <p:cNvPr id="316" name="Kattintson duplán a szerkesztéshez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7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1600200"/>
            <a:ext cx="8138033" cy="40878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uideline"/>
          <p:cNvSpPr txBox="1"/>
          <p:nvPr>
            <p:ph type="title"/>
          </p:nvPr>
        </p:nvSpPr>
        <p:spPr>
          <a:xfrm>
            <a:off x="457200" y="274638"/>
            <a:ext cx="8229600" cy="1143002"/>
          </a:xfrm>
          <a:prstGeom prst="rect">
            <a:avLst/>
          </a:prstGeom>
        </p:spPr>
        <p:txBody>
          <a:bodyPr/>
          <a:lstStyle/>
          <a:p>
            <a:pPr/>
            <a:r>
              <a:t>Guideline</a:t>
            </a:r>
          </a:p>
        </p:txBody>
      </p:sp>
      <p:sp>
        <p:nvSpPr>
          <p:cNvPr id="320" name="Ultrasound Obstet Gynecol 2023; 61: 127–143 Published online in Wiley Online Library (wileyonlinelibrary.com). DOI: 10.1002/uog.26106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spcBef>
                <a:spcPts val="1200"/>
              </a:spcBef>
              <a:buSzTx/>
              <a:buNone/>
              <a:defRPr i="1" sz="1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Ultrasound Obstet Gynecol </a:t>
            </a:r>
            <a:r>
              <a:rPr i="0"/>
              <a:t>2023; </a:t>
            </a:r>
            <a:r>
              <a:rPr b="1" i="0"/>
              <a:t>61</a:t>
            </a:r>
            <a:r>
              <a:rPr i="0"/>
              <a:t>: 127–143</a:t>
            </a:r>
            <a:br>
              <a:rPr i="0"/>
            </a:br>
            <a:r>
              <a:rPr i="0"/>
              <a:t>Published online in Wiley Online Library (wileyonlinelibrary.com). </a:t>
            </a:r>
            <a:r>
              <a:rPr b="1" i="0"/>
              <a:t>DOI: </a:t>
            </a:r>
            <a:r>
              <a:rPr i="0"/>
              <a:t>10.1002/uog.26106</a:t>
            </a:r>
            <a:endParaRPr sz="1200"/>
          </a:p>
          <a:p>
            <a:pPr marL="0" indent="0" defTabSz="457200">
              <a:spcBef>
                <a:spcPts val="1200"/>
              </a:spcBef>
              <a:buSzTx/>
              <a:buNone/>
              <a:defRPr sz="8900">
                <a:solidFill>
                  <a:srgbClr val="FD060D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isuog</a:t>
            </a:r>
            <a:r>
              <a:rPr sz="1700"/>
              <a:t>.org</a:t>
            </a:r>
            <a:endParaRPr sz="1200">
              <a:solidFill>
                <a:srgbClr val="000000"/>
              </a:solidFill>
            </a:endParaRPr>
          </a:p>
          <a:p>
            <a:pPr marL="0" indent="0" defTabSz="457200">
              <a:spcBef>
                <a:spcPts val="1200"/>
              </a:spcBef>
              <a:buSzTx/>
              <a:buNone/>
              <a:defRPr b="1" sz="25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ISUOG Practice Guidelines (updated): performance of 11–14-week ultrasound scan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Két híres specialista"/>
          <p:cNvSpPr txBox="1"/>
          <p:nvPr>
            <p:ph type="title"/>
          </p:nvPr>
        </p:nvSpPr>
        <p:spPr>
          <a:xfrm>
            <a:off x="628651" y="413001"/>
            <a:ext cx="7886701" cy="1508001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Két híres specialista</a:t>
            </a:r>
          </a:p>
        </p:txBody>
      </p:sp>
      <p:sp>
        <p:nvSpPr>
          <p:cNvPr id="196" name="Ian Donald - Az első közlemények egyike: The Lancet of 7 June 1958 under the arid title  'Investigation of Abdominal Masses by Pulsed Ultrasound'.…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323232"/>
              </a:buClr>
              <a:defRPr sz="2500">
                <a:solidFill>
                  <a:srgbClr val="323232"/>
                </a:solidFill>
                <a:uFillTx/>
                <a:latin typeface="Tele-GroteskNor"/>
                <a:ea typeface="Tele-GroteskNor"/>
                <a:cs typeface="Tele-GroteskNor"/>
                <a:sym typeface="Tele-GroteskNor"/>
              </a:defRPr>
            </a:pPr>
          </a:p>
          <a:p>
            <a:pPr marL="0" indent="0">
              <a:buSzTx/>
              <a:buNone/>
              <a:defRPr sz="2500">
                <a:solidFill>
                  <a:srgbClr val="323232"/>
                </a:solidFill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Ian Donald - Az első közlemények egyike: The Lancet of 7 June 1958 under the arid title  'Investigation of Abdominal Masses by Pulsed Ultrasound'.</a:t>
            </a:r>
            <a:endParaRPr sz="1800">
              <a:uFillTx/>
            </a:endParaRPr>
          </a:p>
          <a:p>
            <a:pPr marL="0" indent="0">
              <a:buSzTx/>
              <a:buNone/>
              <a:defRPr sz="2500">
                <a:solidFill>
                  <a:srgbClr val="323232"/>
                </a:solidFill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</a:p>
          <a:p>
            <a:pPr marL="0" indent="0">
              <a:buSzTx/>
              <a:buNone/>
              <a:defRPr sz="2500">
                <a:solidFill>
                  <a:srgbClr val="323232"/>
                </a:solidFill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Stuart Campbell - The fetal cephalometry became the standard method for the study of fetal growth for many years.</a:t>
            </a:r>
          </a:p>
        </p:txBody>
      </p:sp>
      <p:pic>
        <p:nvPicPr>
          <p:cNvPr id="197" name="Ian Donald pioneers obstetric ultrasound" descr="Ian Donald pioneers obstetric ultrasoun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88081" y="162408"/>
            <a:ext cx="1687715" cy="20091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Kattintson duplán a szerkesztéshez"/>
          <p:cNvSpPr txBox="1"/>
          <p:nvPr>
            <p:ph type="title"/>
          </p:nvPr>
        </p:nvSpPr>
        <p:spPr>
          <a:xfrm>
            <a:off x="457200" y="274638"/>
            <a:ext cx="8229600" cy="1143002"/>
          </a:xfrm>
          <a:prstGeom prst="rect">
            <a:avLst/>
          </a:prstGeom>
        </p:spPr>
        <p:txBody>
          <a:bodyPr/>
          <a:lstStyle/>
          <a:p>
            <a:pPr defTabSz="886967">
              <a:defRPr sz="4200"/>
            </a:pPr>
          </a:p>
        </p:txBody>
      </p:sp>
      <p:sp>
        <p:nvSpPr>
          <p:cNvPr id="323" name="Ultrasound Obstet Gynecol 2022; 59: 840–856 Published online in Wiley Online Library (wileyonlinelibrary.com). DOI: 10.1002/uog.24888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spcBef>
                <a:spcPts val="1200"/>
              </a:spcBef>
              <a:buSzTx/>
              <a:buNone/>
              <a:defRPr i="1" sz="1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Ultrasound Obstet Gynecol </a:t>
            </a:r>
            <a:r>
              <a:rPr i="0"/>
              <a:t>2022; </a:t>
            </a:r>
            <a:r>
              <a:rPr b="1" i="0"/>
              <a:t>59</a:t>
            </a:r>
            <a:r>
              <a:rPr i="0"/>
              <a:t>: 840–856</a:t>
            </a:r>
            <a:br>
              <a:rPr i="0"/>
            </a:br>
            <a:r>
              <a:rPr i="0"/>
              <a:t>Published online in Wiley Online Library (wileyonlinelibrary.com). </a:t>
            </a:r>
            <a:r>
              <a:rPr b="1" i="0"/>
              <a:t>DOI: </a:t>
            </a:r>
            <a:r>
              <a:rPr i="0"/>
              <a:t>10.1002/uog.24888</a:t>
            </a:r>
            <a:endParaRPr sz="1200"/>
          </a:p>
          <a:p>
            <a:pPr marL="0" indent="0" defTabSz="457200">
              <a:spcBef>
                <a:spcPts val="1200"/>
              </a:spcBef>
              <a:buSzTx/>
              <a:buNone/>
              <a:defRPr sz="8900">
                <a:solidFill>
                  <a:srgbClr val="FD060D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isuog</a:t>
            </a:r>
            <a:r>
              <a:rPr sz="1700"/>
              <a:t>.org</a:t>
            </a:r>
            <a:endParaRPr sz="1200">
              <a:solidFill>
                <a:srgbClr val="000000"/>
              </a:solidFill>
            </a:endParaRPr>
          </a:p>
          <a:p>
            <a:pPr marL="0" indent="0" defTabSz="457200">
              <a:spcBef>
                <a:spcPts val="1200"/>
              </a:spcBef>
              <a:buSzTx/>
              <a:buNone/>
              <a:defRPr b="1" sz="25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ISUOG Practice Guidelines (updated): performance of the routine mid-trimester fetal ultrasound scan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fetalmedicine.org"/>
          <p:cNvSpPr txBox="1"/>
          <p:nvPr>
            <p:ph type="title"/>
          </p:nvPr>
        </p:nvSpPr>
        <p:spPr>
          <a:xfrm>
            <a:off x="457200" y="274638"/>
            <a:ext cx="8229600" cy="1143002"/>
          </a:xfrm>
          <a:prstGeom prst="rect">
            <a:avLst/>
          </a:prstGeom>
        </p:spPr>
        <p:txBody>
          <a:bodyPr/>
          <a:lstStyle>
            <a:lvl1pPr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defRPr>
            </a:lvl1pPr>
          </a:lstStyle>
          <a:p>
            <a:pPr/>
            <a:r>
              <a:rPr>
                <a:hlinkClick r:id="rId2" invalidUrl="" action="" tgtFrame="" tooltip="" history="1" highlightClick="0" endSnd="0"/>
              </a:rPr>
              <a:t>fetalmedicine.org</a:t>
            </a:r>
          </a:p>
        </p:txBody>
      </p:sp>
      <p:sp>
        <p:nvSpPr>
          <p:cNvPr id="326" name="Welcome to the Fetal Medicine Foundation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0" indent="0" defTabSz="388620">
              <a:spcBef>
                <a:spcPts val="0"/>
              </a:spcBef>
              <a:buSzTx/>
              <a:buNone/>
              <a:defRPr sz="2300">
                <a:solidFill>
                  <a:srgbClr val="0066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Welcome to the Fetal Medicine Foundation</a:t>
            </a:r>
          </a:p>
          <a:p>
            <a:pPr marL="0" indent="0" algn="just" defTabSz="388620">
              <a:spcBef>
                <a:spcPts val="800"/>
              </a:spcBef>
              <a:buSzTx/>
              <a:buNone/>
              <a:defRPr sz="1100">
                <a:solidFill>
                  <a:srgbClr val="566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The Fetal Medicine Foundation is a Registered Charity that aims to improve the health of pregnant women and their babies through research and training in fetal medicine.</a:t>
            </a:r>
          </a:p>
          <a:p>
            <a:pPr marL="0" indent="0" algn="just" defTabSz="388620">
              <a:spcBef>
                <a:spcPts val="800"/>
              </a:spcBef>
              <a:buSzTx/>
              <a:buNone/>
              <a:defRPr sz="1100">
                <a:solidFill>
                  <a:srgbClr val="566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The Foundation, with the support of an international group of experts, has introduced an educational programme both for healthcare professionals and parents and a series of certificates of competence in different aspects of fetal medicine.</a:t>
            </a:r>
          </a:p>
          <a:p>
            <a:pPr marL="0" indent="0" algn="just" defTabSz="388620">
              <a:spcBef>
                <a:spcPts val="800"/>
              </a:spcBef>
              <a:buSzTx/>
              <a:buNone/>
              <a:defRPr sz="1100">
                <a:solidFill>
                  <a:srgbClr val="566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In the last 20 years, The Foundation has supported research and training in the following areas through grants to a total of more than £40 million:</a:t>
            </a:r>
          </a:p>
          <a:p>
            <a:pPr marL="388620" indent="-269875" defTabSz="388620">
              <a:spcBef>
                <a:spcPts val="0"/>
              </a:spcBef>
              <a:buClr>
                <a:srgbClr val="566066"/>
              </a:buClr>
              <a:buFont typeface="Helvetica Neue"/>
              <a:buChar char="•"/>
              <a:defRPr sz="1100">
                <a:solidFill>
                  <a:srgbClr val="566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Early diagnosis of fetal abnormalities</a:t>
            </a:r>
          </a:p>
          <a:p>
            <a:pPr marL="388620" indent="-269875" defTabSz="388620">
              <a:spcBef>
                <a:spcPts val="0"/>
              </a:spcBef>
              <a:buClr>
                <a:srgbClr val="566066"/>
              </a:buClr>
              <a:buFont typeface="Helvetica Neue"/>
              <a:buChar char="•"/>
              <a:defRPr sz="1100">
                <a:solidFill>
                  <a:srgbClr val="566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Screening for chromosomal defects</a:t>
            </a:r>
          </a:p>
          <a:p>
            <a:pPr marL="388620" indent="-269875" defTabSz="388620">
              <a:spcBef>
                <a:spcPts val="0"/>
              </a:spcBef>
              <a:buClr>
                <a:srgbClr val="566066"/>
              </a:buClr>
              <a:buFont typeface="Helvetica Neue"/>
              <a:buChar char="•"/>
              <a:defRPr sz="1100">
                <a:solidFill>
                  <a:srgbClr val="566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Development of safer techniques for prenatal diagnosis</a:t>
            </a:r>
          </a:p>
          <a:p>
            <a:pPr marL="388620" indent="-269875" defTabSz="388620">
              <a:spcBef>
                <a:spcPts val="0"/>
              </a:spcBef>
              <a:buClr>
                <a:srgbClr val="566066"/>
              </a:buClr>
              <a:buFont typeface="Helvetica Neue"/>
              <a:buChar char="•"/>
              <a:defRPr sz="1100">
                <a:solidFill>
                  <a:srgbClr val="566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Intrauterine fetal surgery</a:t>
            </a:r>
          </a:p>
          <a:p>
            <a:pPr marL="388620" indent="-269875" defTabSz="388620">
              <a:spcBef>
                <a:spcPts val="0"/>
              </a:spcBef>
              <a:buClr>
                <a:srgbClr val="566066"/>
              </a:buClr>
              <a:buFont typeface="Helvetica Neue"/>
              <a:buChar char="•"/>
              <a:defRPr sz="1100">
                <a:solidFill>
                  <a:srgbClr val="566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Prediction and prevention of preeclampsia</a:t>
            </a:r>
          </a:p>
          <a:p>
            <a:pPr marL="388620" indent="-269875" defTabSz="388620">
              <a:spcBef>
                <a:spcPts val="0"/>
              </a:spcBef>
              <a:buClr>
                <a:srgbClr val="566066"/>
              </a:buClr>
              <a:buFont typeface="Helvetica Neue"/>
              <a:buChar char="•"/>
              <a:defRPr sz="1100">
                <a:solidFill>
                  <a:srgbClr val="566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Prediction and prevention of preterm birth</a:t>
            </a:r>
          </a:p>
          <a:p>
            <a:pPr marL="388620" indent="-269875" defTabSz="388620">
              <a:spcBef>
                <a:spcPts val="0"/>
              </a:spcBef>
              <a:buClr>
                <a:srgbClr val="566066"/>
              </a:buClr>
              <a:buFont typeface="Helvetica Neue"/>
              <a:buChar char="•"/>
              <a:defRPr sz="1100">
                <a:solidFill>
                  <a:srgbClr val="566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Prediction and prevention of stillbirth</a:t>
            </a:r>
          </a:p>
          <a:p>
            <a:pPr marL="388620" indent="-269875" defTabSz="388620">
              <a:spcBef>
                <a:spcPts val="0"/>
              </a:spcBef>
              <a:buClr>
                <a:srgbClr val="566066"/>
              </a:buClr>
              <a:buFont typeface="Helvetica Neue"/>
              <a:buChar char="•"/>
              <a:defRPr sz="1100">
                <a:solidFill>
                  <a:srgbClr val="566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Prediction and management of fetal growth restriction</a:t>
            </a:r>
          </a:p>
          <a:p>
            <a:pPr marL="388620" indent="-269875" defTabSz="388620">
              <a:spcBef>
                <a:spcPts val="0"/>
              </a:spcBef>
              <a:buClr>
                <a:srgbClr val="566066"/>
              </a:buClr>
              <a:buFont typeface="Helvetica Neue"/>
              <a:buChar char="•"/>
              <a:defRPr sz="1100">
                <a:solidFill>
                  <a:srgbClr val="566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Problems of multiple pregnancies</a:t>
            </a:r>
          </a:p>
          <a:p>
            <a:pPr marL="0" indent="0" algn="just" defTabSz="388620">
              <a:spcBef>
                <a:spcPts val="800"/>
              </a:spcBef>
              <a:buSzTx/>
              <a:buNone/>
              <a:defRPr sz="1100">
                <a:solidFill>
                  <a:srgbClr val="566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In 2016/2017, the Fetal Medicine Foundation made a donation of £22 million to King’s College Hospitals NHS Foundation Trust for investment in the Trust's Fetal Medicine services. Further information is available in the Trust’s Annual Accounts.</a:t>
            </a:r>
          </a:p>
          <a:p>
            <a:pPr marL="0" indent="0" algn="just" defTabSz="388620">
              <a:spcBef>
                <a:spcPts val="0"/>
              </a:spcBef>
              <a:buSzTx/>
              <a:buNone/>
              <a:defRPr sz="1100">
                <a:solidFill>
                  <a:srgbClr val="566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The main source of income for The Fetal Medicine Foundation is </a:t>
            </a:r>
            <a:r>
              <a:rPr u="sng">
                <a:solidFill>
                  <a:srgbClr val="0000FF"/>
                </a:solidFill>
                <a:effectLst>
                  <a:outerShdw sx="100000" sy="100000" kx="0" ky="0" algn="b" rotWithShape="0" blurRad="0" dist="15266" dir="1890000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The Fetal Medicine Centre</a:t>
            </a:r>
            <a: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Biometria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uFill>
                  <a:solidFill>
                    <a:srgbClr val="00FFFF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Biometria </a:t>
            </a:r>
          </a:p>
        </p:txBody>
      </p:sp>
      <p:sp>
        <p:nvSpPr>
          <p:cNvPr id="329" name="A petezsák átmérője GS…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marL="200526" indent="-200526">
              <a:spcBef>
                <a:spcPts val="400"/>
              </a:spcBef>
              <a:buSzPct val="60000"/>
              <a:buBlip>
                <a:blip r:embed="rId2"/>
              </a:buBlip>
              <a:defRPr sz="20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A petezsák átmérője GS</a:t>
            </a:r>
            <a:endParaRPr sz="1800"/>
          </a:p>
          <a:p>
            <a:pPr marL="200526" indent="-200526">
              <a:spcBef>
                <a:spcPts val="400"/>
              </a:spcBef>
              <a:buSzPct val="60000"/>
              <a:buBlip>
                <a:blip r:embed="rId2"/>
              </a:buBlip>
              <a:defRPr sz="20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Crown-rump length CRL</a:t>
            </a:r>
            <a:endParaRPr sz="1800"/>
          </a:p>
          <a:p>
            <a:pPr marL="200526" indent="-200526">
              <a:spcBef>
                <a:spcPts val="400"/>
              </a:spcBef>
              <a:buSzPct val="60000"/>
              <a:buBlip>
                <a:blip r:embed="rId2"/>
              </a:buBlip>
              <a:defRPr sz="20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Biparietal diameter BPD</a:t>
            </a:r>
            <a:endParaRPr sz="1800"/>
          </a:p>
          <a:p>
            <a:pPr marL="200526" indent="-200526">
              <a:spcBef>
                <a:spcPts val="400"/>
              </a:spcBef>
              <a:buSzPct val="60000"/>
              <a:buBlip>
                <a:blip r:embed="rId2"/>
              </a:buBlip>
              <a:defRPr sz="20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Head circumference HC</a:t>
            </a:r>
            <a:endParaRPr sz="1800"/>
          </a:p>
          <a:p>
            <a:pPr marL="200526" indent="-200526">
              <a:spcBef>
                <a:spcPts val="400"/>
              </a:spcBef>
              <a:buSzPct val="60000"/>
              <a:buBlip>
                <a:blip r:embed="rId2"/>
              </a:buBlip>
              <a:defRPr sz="20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Abdominal circumference AC</a:t>
            </a:r>
            <a:endParaRPr sz="1800"/>
          </a:p>
          <a:p>
            <a:pPr marL="200526" indent="-200526">
              <a:spcBef>
                <a:spcPts val="400"/>
              </a:spcBef>
              <a:buSzPct val="60000"/>
              <a:buBlip>
                <a:blip r:embed="rId2"/>
              </a:buBlip>
              <a:defRPr sz="20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Femoral length FL</a:t>
            </a:r>
            <a:endParaRPr sz="1800"/>
          </a:p>
          <a:p>
            <a:pPr marL="200526" indent="-200526">
              <a:spcBef>
                <a:spcPts val="400"/>
              </a:spcBef>
              <a:buSzPct val="60000"/>
              <a:buBlip>
                <a:blip r:embed="rId2"/>
              </a:buBlip>
              <a:defRPr sz="20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Humeral length HL</a:t>
            </a:r>
            <a:endParaRPr sz="1800"/>
          </a:p>
          <a:p>
            <a:pPr marL="200526" indent="-200526">
              <a:spcBef>
                <a:spcPts val="400"/>
              </a:spcBef>
              <a:buSzPct val="60000"/>
              <a:buBlip>
                <a:blip r:embed="rId2"/>
              </a:buBlip>
              <a:defRPr sz="20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Fetal heart rate FHR 110-160/min</a:t>
            </a:r>
          </a:p>
          <a:p>
            <a:pPr marL="200526" indent="-200526">
              <a:spcBef>
                <a:spcPts val="400"/>
              </a:spcBef>
              <a:buSzPct val="60000"/>
              <a:buBlip>
                <a:blip r:embed="rId2"/>
              </a:buBlip>
              <a:defRPr sz="20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</a:p>
          <a:p>
            <a:pPr marL="200526" indent="-200526">
              <a:spcBef>
                <a:spcPts val="400"/>
              </a:spcBef>
              <a:buSzPct val="60000"/>
              <a:buBlip>
                <a:blip r:embed="rId2"/>
              </a:buBlip>
              <a:defRPr sz="20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Percentilis görbék, magzati súlybecslés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Dr. Alfred Abuhamad"/>
          <p:cNvSpPr txBox="1"/>
          <p:nvPr>
            <p:ph type="title"/>
          </p:nvPr>
        </p:nvSpPr>
        <p:spPr>
          <a:xfrm>
            <a:off x="457200" y="274638"/>
            <a:ext cx="8229600" cy="1143002"/>
          </a:xfrm>
          <a:prstGeom prst="rect">
            <a:avLst/>
          </a:prstGeom>
        </p:spPr>
        <p:txBody>
          <a:bodyPr/>
          <a:lstStyle>
            <a:lvl1pPr defTabSz="457200">
              <a:spcBef>
                <a:spcPts val="3000"/>
              </a:spcBef>
              <a:defRPr sz="2000" u="sng">
                <a:solidFill>
                  <a:srgbClr val="BE4F1C"/>
                </a:solidFill>
                <a:uFill>
                  <a:solidFill>
                    <a:srgbClr val="BE4F1C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Dr. Alfred Abuhamad</a:t>
            </a:r>
          </a:p>
        </p:txBody>
      </p:sp>
      <p:sp>
        <p:nvSpPr>
          <p:cNvPr id="332" name="Eastern Virginia Medical School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0" indent="0" defTabSz="182879">
              <a:spcBef>
                <a:spcPts val="0"/>
              </a:spcBef>
              <a:buSzTx/>
              <a:buNone/>
              <a:defRPr sz="800" u="sng">
                <a:solidFill>
                  <a:srgbClr val="212529"/>
                </a:solidFill>
                <a:uFill>
                  <a:solidFill>
                    <a:srgbClr val="21252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Eastern Virginia Medical School</a:t>
            </a:r>
            <a:endParaRPr>
              <a:solidFill>
                <a:srgbClr val="000000"/>
              </a:solidFill>
            </a:endParaRPr>
          </a:p>
          <a:p>
            <a:pPr marL="0" indent="0" defTabSz="182879">
              <a:spcBef>
                <a:spcPts val="0"/>
              </a:spcBef>
              <a:buSzTx/>
              <a:buNone/>
              <a:defRPr sz="800">
                <a:solidFill>
                  <a:srgbClr val="212529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  <a:p>
            <a:pPr marL="0" indent="0" algn="ctr" defTabSz="182879">
              <a:spcBef>
                <a:spcPts val="0"/>
              </a:spcBef>
              <a:buSzTx/>
              <a:buNone/>
              <a:defRPr b="1" sz="7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rPr>
                <a:hlinkClick r:id="rId3" invalidUrl="" action="" tgtFrame="" tooltip="" history="1" highlightClick="0" endSnd="0"/>
              </a:rPr>
              <a:t>GIVE NOW</a:t>
            </a:r>
            <a:endParaRPr>
              <a:solidFill>
                <a:srgbClr val="1F7F9B"/>
              </a:solidFill>
              <a:uFill>
                <a:solidFill>
                  <a:srgbClr val="1F7F9B"/>
                </a:solidFill>
              </a:uFill>
            </a:endParaRPr>
          </a:p>
          <a:p>
            <a:pPr marL="0" indent="0" defTabSz="182879">
              <a:spcBef>
                <a:spcPts val="0"/>
              </a:spcBef>
              <a:buSzTx/>
              <a:buNone/>
              <a:defRPr sz="800">
                <a:solidFill>
                  <a:srgbClr val="212529"/>
                </a:solidFill>
                <a:uFill>
                  <a:solidFill>
                    <a:srgbClr val="1F7F9B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</a:p>
          <a:p>
            <a:pPr marL="0" indent="0" algn="ctr" defTabSz="182879">
              <a:spcBef>
                <a:spcPts val="0"/>
              </a:spcBef>
              <a:buSzTx/>
              <a:buNone/>
              <a:defRPr b="1" sz="700">
                <a:solidFill>
                  <a:srgbClr val="1F7F9B"/>
                </a:solidFill>
                <a:uFill>
                  <a:solidFill>
                    <a:srgbClr val="1F7F9B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</a:p>
          <a:p>
            <a:pPr marL="0" indent="0" algn="ctr" defTabSz="182879">
              <a:spcBef>
                <a:spcPts val="0"/>
              </a:spcBef>
              <a:buSzTx/>
              <a:buNone/>
              <a:defRPr b="1" sz="700">
                <a:solidFill>
                  <a:srgbClr val="1F7F9B"/>
                </a:solidFill>
                <a:uFill>
                  <a:solidFill>
                    <a:srgbClr val="1F7F9B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MENU</a:t>
            </a:r>
          </a:p>
          <a:p>
            <a:pPr marL="0" indent="0" defTabSz="182879">
              <a:spcBef>
                <a:spcPts val="0"/>
              </a:spcBef>
              <a:buSzTx/>
              <a:buNone/>
              <a:defRPr b="1" sz="2400">
                <a:solidFill>
                  <a:srgbClr val="FFFFFF"/>
                </a:solidFill>
                <a:uFill>
                  <a:solidFill>
                    <a:srgbClr val="1F7F9B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Ultrahang E-Könyv (Hungarian Version)</a:t>
            </a:r>
          </a:p>
          <a:p>
            <a:pPr marL="182879" indent="-127000" defTabSz="182879">
              <a:spcBef>
                <a:spcPts val="600"/>
              </a:spcBef>
              <a:buClr>
                <a:srgbClr val="7F7F7F"/>
              </a:buClr>
              <a:buFont typeface="Helvetica"/>
              <a:buChar char="•"/>
              <a:defRPr sz="400">
                <a:solidFill>
                  <a:srgbClr val="7F7F7F"/>
                </a:solidFill>
                <a:uFill>
                  <a:solidFill>
                    <a:srgbClr val="1F7F9B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/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HOME</a:t>
            </a:r>
            <a:endParaRPr>
              <a:solidFill>
                <a:srgbClr val="A0A0A0"/>
              </a:solidFill>
            </a:endParaRPr>
          </a:p>
          <a:p>
            <a:pPr marL="182879" indent="-127000" defTabSz="182879">
              <a:spcBef>
                <a:spcPts val="600"/>
              </a:spcBef>
              <a:buClr>
                <a:srgbClr val="7F7F7F"/>
              </a:buClr>
              <a:buFont typeface="Helvetica"/>
              <a:buChar char="•"/>
              <a:defRPr sz="400">
                <a:solidFill>
                  <a:srgbClr val="7F7F7F"/>
                </a:solidFill>
                <a:uFill>
                  <a:solidFill>
                    <a:srgbClr val="1F7F9B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/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OBSTETRICS AND GYNECOLOGY</a:t>
            </a:r>
            <a:endParaRPr>
              <a:solidFill>
                <a:srgbClr val="A0A0A0"/>
              </a:solidFill>
            </a:endParaRPr>
          </a:p>
          <a:p>
            <a:pPr marL="182879" indent="-127000" defTabSz="182879">
              <a:spcBef>
                <a:spcPts val="600"/>
              </a:spcBef>
              <a:buClr>
                <a:srgbClr val="7F7F7F"/>
              </a:buClr>
              <a:buFont typeface="Helvetica"/>
              <a:buChar char="•"/>
              <a:defRPr sz="400">
                <a:solidFill>
                  <a:srgbClr val="7F7F7F"/>
                </a:solidFill>
                <a:uFill>
                  <a:solidFill>
                    <a:srgbClr val="1F7F9B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/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 invalidUrl="" action="" tgtFrame="" tooltip="" history="1" highlightClick="0" endSnd="0"/>
              </a:rPr>
              <a:t>ULTRASOUND IN OBSTETRICS AND GYNECOLOGY: A PRACTICAL APPROACH</a:t>
            </a:r>
            <a:endParaRPr>
              <a:solidFill>
                <a:srgbClr val="A0A0A0"/>
              </a:solidFill>
            </a:endParaRPr>
          </a:p>
          <a:p>
            <a:pPr marL="182879" indent="-127000" defTabSz="182879">
              <a:spcBef>
                <a:spcPts val="600"/>
              </a:spcBef>
              <a:buClr>
                <a:srgbClr val="7F7F7F"/>
              </a:buClr>
              <a:buFont typeface="Helvetica"/>
              <a:buChar char="•"/>
              <a:defRPr sz="400">
                <a:solidFill>
                  <a:srgbClr val="7F7F7F"/>
                </a:solidFill>
                <a:uFill>
                  <a:solidFill>
                    <a:srgbClr val="1F7F9B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/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 invalidUrl="" action="" tgtFrame="" tooltip="" history="1" highlightClick="0" endSnd="0"/>
              </a:rPr>
              <a:t>ULTRAHANG E-KÖNYV (HUNGARIAN VERSION)</a:t>
            </a:r>
            <a:endParaRPr>
              <a:solidFill>
                <a:srgbClr val="A0A0A0"/>
              </a:solidFill>
            </a:endParaRPr>
          </a:p>
          <a:p>
            <a:pPr marL="0" indent="0" defTabSz="182879">
              <a:spcBef>
                <a:spcPts val="0"/>
              </a:spcBef>
              <a:buSzTx/>
              <a:buNone/>
              <a:defRPr sz="2600">
                <a:solidFill>
                  <a:srgbClr val="A0A0A0"/>
                </a:solidFill>
                <a:uFill>
                  <a:solidFill>
                    <a:srgbClr val="1F7F9B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https://www.evms.edu/media/evms_public/departments/marketing__communications/Hungarian_E-Book-with_videos-SECURED.pd</a:t>
            </a:r>
            <a:r>
              <a:rPr sz="800"/>
              <a:t>f</a:t>
            </a:r>
            <a:endParaRPr sz="800">
              <a:solidFill>
                <a:srgbClr val="BE4F1C"/>
              </a:solidFill>
            </a:endParaRPr>
          </a:p>
          <a:p>
            <a:pPr marL="0" indent="0" defTabSz="182879">
              <a:spcBef>
                <a:spcPts val="1200"/>
              </a:spcBef>
              <a:buSzTx/>
              <a:buNone/>
              <a:defRPr sz="800">
                <a:solidFill>
                  <a:srgbClr val="212529"/>
                </a:solidFill>
                <a:uFill>
                  <a:solidFill>
                    <a:srgbClr val="1F7F9B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A szülészeti és nőgyógyászati ultrahang-diagnosztika egy nyílt hozzáférésű e-könyv, amely átfogó áttekintést nyújt az ultrahang szülészeti és nőgyógyászati alkalmazásáról. Az e-könyv szerkesztője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7" invalidUrl="" action="" tgtFrame="" tooltip="" history="1" highlightClick="0" endSnd="0"/>
              </a:rPr>
              <a:t>Dr. Alfred Abuhamad</a:t>
            </a:r>
            <a:r>
              <a:t>, a téma elismert nemzetközi szakértője, az ultrahang képalkotás óriásának számító Dr. Rabih Chaoui, Philippe Jeanty és Dario Paladini doktorokkal együtt, akik hatalmas tudással rendelkeznek ezen a területen.</a:t>
            </a:r>
          </a:p>
          <a:p>
            <a:pPr marL="0" indent="0" defTabSz="182879">
              <a:spcBef>
                <a:spcPts val="1200"/>
              </a:spcBef>
              <a:buSzTx/>
              <a:buNone/>
              <a:defRPr sz="800">
                <a:solidFill>
                  <a:srgbClr val="212529"/>
                </a:solidFill>
                <a:uFill>
                  <a:solidFill>
                    <a:srgbClr val="1F7F9B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Az e-könyv számtalan szemléletes ábrát, táblázatot és klipet tartalmaz. A könyv sokféle tippet, ötletet mutat be, amelyeket a szerzők a mindennapi gyakorlatukban használnak sokéves tapasztalatuk alapján. Az e-könyv részletes információkat nyújt a szülészeti és nőgyógyászati ultrahangvizsgálat gyakorlati vonatkozásáról, olyan technikai részletekkel együtt, mint például a vizsgálófej tartása és tájolása, az ultrahangkészülék kezelése és az összetett szülészeti és nőgyógyászati rendellenességek diagnosztizálása.</a:t>
            </a:r>
          </a:p>
          <a:p>
            <a:pPr marL="0" indent="0" defTabSz="182879">
              <a:spcBef>
                <a:spcPts val="1200"/>
              </a:spcBef>
              <a:buSzTx/>
              <a:buNone/>
              <a:defRPr sz="800">
                <a:solidFill>
                  <a:srgbClr val="212529"/>
                </a:solidFill>
                <a:uFill>
                  <a:solidFill>
                    <a:srgbClr val="1F7F9B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Bízunk benne, hogy e szabadon hozzáférhető e-könyv kiváló alapot teremt a szülészeti-nőgyógyászati ultrahangtechnika oktatásához, melyet mindenkinek érdemes letöltenie, aki ultrahang képalkotással foglalkozik.</a:t>
            </a:r>
          </a:p>
        </p:txBody>
      </p:sp>
      <p:pic>
        <p:nvPicPr>
          <p:cNvPr id="333" name="ultraSound_cover_Hungarian_thumbnail1.jpg" descr="ultraSound_cover_Hungarian_thumbnail1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57200" y="1600200"/>
            <a:ext cx="2857500" cy="3695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Kattintson duplán a szerkesztéshez"/>
          <p:cNvSpPr txBox="1"/>
          <p:nvPr>
            <p:ph type="title"/>
          </p:nvPr>
        </p:nvSpPr>
        <p:spPr>
          <a:xfrm>
            <a:off x="457200" y="274638"/>
            <a:ext cx="8229600" cy="1143002"/>
          </a:xfrm>
          <a:prstGeom prst="rect">
            <a:avLst/>
          </a:prstGeom>
        </p:spPr>
        <p:txBody>
          <a:bodyPr/>
          <a:lstStyle/>
          <a:p>
            <a:pPr defTabSz="886967">
              <a:defRPr sz="4200"/>
            </a:pPr>
          </a:p>
        </p:txBody>
      </p:sp>
      <p:sp>
        <p:nvSpPr>
          <p:cNvPr id="336" name="ULTRAHANG a Szülészet- Nőgyógyászatban: Gyakorlati szempontok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0" indent="0" defTabSz="246888">
              <a:spcBef>
                <a:spcPts val="600"/>
              </a:spcBef>
              <a:buSzTx/>
              <a:buNone/>
              <a:defRPr b="1" sz="48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ULTRAHANG</a:t>
            </a:r>
            <a:br/>
            <a:r>
              <a:rPr sz="3800"/>
              <a:t>a Szülészet- Nőgyógyászatban: </a:t>
            </a:r>
            <a:r>
              <a:rPr i="1" sz="3700"/>
              <a:t>Gyakorlati szempontok </a:t>
            </a:r>
            <a:endParaRPr sz="600"/>
          </a:p>
          <a:p>
            <a:pPr marL="0" indent="0" defTabSz="246888">
              <a:spcBef>
                <a:spcPts val="600"/>
              </a:spcBef>
              <a:buSzTx/>
              <a:buNone/>
              <a:defRPr b="1" i="1"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Főszerkesztő </a:t>
            </a:r>
            <a:endParaRPr sz="600"/>
          </a:p>
          <a:p>
            <a:pPr marL="0" indent="0" defTabSz="246888">
              <a:spcBef>
                <a:spcPts val="600"/>
              </a:spcBef>
              <a:buSzTx/>
              <a:buNone/>
              <a:defRPr b="1" sz="2000">
                <a:solidFill>
                  <a:srgbClr val="006FC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Alfred Abuhamad, MD </a:t>
            </a:r>
            <a:endParaRPr sz="600">
              <a:solidFill>
                <a:srgbClr val="000000"/>
              </a:solidFill>
            </a:endParaRPr>
          </a:p>
          <a:p>
            <a:pPr marL="0" indent="0" defTabSz="246888">
              <a:spcBef>
                <a:spcPts val="600"/>
              </a:spcBef>
              <a:buSzTx/>
              <a:buNone/>
              <a:defRPr b="1" i="1"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Társszerzők </a:t>
            </a:r>
            <a:endParaRPr sz="600"/>
          </a:p>
          <a:p>
            <a:pPr marL="0" indent="0" defTabSz="246888">
              <a:spcBef>
                <a:spcPts val="600"/>
              </a:spcBef>
              <a:buSzTx/>
              <a:buNone/>
              <a:defRPr b="1" sz="1600">
                <a:solidFill>
                  <a:srgbClr val="006FC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Rabih Chaoui, MD Philippe Jeanty, MD Dario Paladini, MD </a:t>
            </a:r>
            <a:endParaRPr sz="600">
              <a:solidFill>
                <a:srgbClr val="000000"/>
              </a:solidFill>
            </a:endParaRPr>
          </a:p>
          <a:p>
            <a:pPr marL="0" indent="0" defTabSz="246888">
              <a:spcBef>
                <a:spcPts val="600"/>
              </a:spcBef>
              <a:buSzTx/>
              <a:buNone/>
              <a:defRPr b="1" i="1"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Szerkesztő asszisztens </a:t>
            </a:r>
            <a:endParaRPr sz="600"/>
          </a:p>
          <a:p>
            <a:pPr marL="0" indent="0" defTabSz="246888">
              <a:spcBef>
                <a:spcPts val="600"/>
              </a:spcBef>
              <a:buSzTx/>
              <a:buNone/>
              <a:defRPr b="1" sz="1400">
                <a:solidFill>
                  <a:srgbClr val="006FC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Emily Walsh, BA, MA </a:t>
            </a:r>
            <a:endParaRPr sz="600">
              <a:solidFill>
                <a:srgbClr val="000000"/>
              </a:solidFill>
            </a:endParaRPr>
          </a:p>
          <a:p>
            <a:pPr marL="0" indent="0" defTabSz="246888">
              <a:spcBef>
                <a:spcPts val="600"/>
              </a:spcBef>
              <a:buSzTx/>
              <a:buNone/>
              <a:defRPr b="1" i="1" sz="1200">
                <a:solidFill>
                  <a:srgbClr val="006FC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Előszót írta Professor John Hobbins, MD </a:t>
            </a:r>
            <a:endParaRPr sz="600">
              <a:solidFill>
                <a:srgbClr val="000000"/>
              </a:solidFill>
            </a:endParaRPr>
          </a:p>
          <a:p>
            <a:pPr marL="0" indent="0" defTabSz="246888">
              <a:spcBef>
                <a:spcPts val="600"/>
              </a:spcBef>
              <a:buSzTx/>
              <a:buNone/>
              <a:defRPr b="1" sz="8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ELSŐ KIADÁS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Az első trimeszter végén történő szűrővizsgálat az alábbiakra nyújt lehetőséget: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 defTabSz="694944">
              <a:defRPr sz="2900">
                <a:uFill>
                  <a:solidFill>
                    <a:srgbClr val="00FFFF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Az első trimeszter végén történő szűrővizsgálat az alábbiakra nyújt lehetőséget:</a:t>
            </a:r>
          </a:p>
        </p:txBody>
      </p:sp>
      <p:sp>
        <p:nvSpPr>
          <p:cNvPr id="339" name="A nagyobb magzati malformációk, anomáliák felismerése…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marL="193395" indent="-193395" defTabSz="773580">
              <a:spcBef>
                <a:spcPts val="800"/>
              </a:spcBef>
              <a:defRPr sz="19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</a:p>
          <a:p>
            <a:pPr marL="190500" indent="-190500" defTabSz="773580">
              <a:spcBef>
                <a:spcPts val="800"/>
              </a:spcBef>
              <a:buSzPct val="60000"/>
              <a:buBlip>
                <a:blip r:embed="rId2"/>
              </a:buBlip>
              <a:defRPr sz="19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A nagyobb magzati malformációk, anomáliák felismerése</a:t>
            </a:r>
            <a:endParaRPr sz="1400"/>
          </a:p>
          <a:p>
            <a:pPr marL="190500" indent="-190500" defTabSz="773580">
              <a:spcBef>
                <a:spcPts val="800"/>
              </a:spcBef>
              <a:buSzPct val="60000"/>
              <a:buBlip>
                <a:blip r:embed="rId2"/>
              </a:buBlip>
              <a:defRPr sz="19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Aneuploidia szűrés, kockázatbecslés</a:t>
            </a:r>
            <a:endParaRPr sz="1400"/>
          </a:p>
          <a:p>
            <a:pPr lvl="1" marL="521367" indent="-140367" defTabSz="773580">
              <a:spcBef>
                <a:spcPts val="300"/>
              </a:spcBef>
              <a:buSzPct val="60000"/>
              <a:buBlip>
                <a:blip r:embed="rId2"/>
              </a:buBlip>
              <a:defRPr sz="14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A nuchalis translucencia mérése (NT)</a:t>
            </a:r>
          </a:p>
          <a:p>
            <a:pPr lvl="1" marL="521367" indent="-140367" defTabSz="773580">
              <a:spcBef>
                <a:spcPts val="300"/>
              </a:spcBef>
              <a:buSzPct val="60000"/>
              <a:buBlip>
                <a:blip r:embed="rId2"/>
              </a:buBlip>
              <a:defRPr sz="14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Az orrcsont megléte, v hiánya (NB)</a:t>
            </a:r>
          </a:p>
          <a:p>
            <a:pPr lvl="1" marL="521367" indent="-140367" defTabSz="773580">
              <a:spcBef>
                <a:spcPts val="300"/>
              </a:spcBef>
              <a:buSzPct val="60000"/>
              <a:buBlip>
                <a:blip r:embed="rId2"/>
              </a:buBlip>
              <a:defRPr sz="14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Ductus venosus áramlás vizsgálata (negatív A hullám)</a:t>
            </a:r>
          </a:p>
          <a:p>
            <a:pPr lvl="1" marL="521367" indent="-140367" defTabSz="773580">
              <a:spcBef>
                <a:spcPts val="300"/>
              </a:spcBef>
              <a:buSzPct val="60000"/>
              <a:buBlip>
                <a:blip r:embed="rId2"/>
              </a:buBlip>
              <a:defRPr sz="14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Tricuspidalis regurgitáció vizsgálata</a:t>
            </a:r>
          </a:p>
          <a:p>
            <a:pPr marL="210551" indent="-210551" defTabSz="773580">
              <a:spcBef>
                <a:spcPts val="800"/>
              </a:spcBef>
              <a:buSzPct val="60000"/>
              <a:buBlip>
                <a:blip r:embed="rId2"/>
              </a:buBlip>
              <a:defRPr sz="2100">
                <a:uFill>
                  <a:solidFill>
                    <a:srgbClr val="FFF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Preeclampsia szűrés, PlGF, artériás középnyomás, artéria uterina PI.</a:t>
            </a:r>
          </a:p>
          <a:p>
            <a:pPr marL="190500" indent="-190500" defTabSz="773580">
              <a:spcBef>
                <a:spcPts val="800"/>
              </a:spcBef>
              <a:buSzPct val="60000"/>
              <a:buBlip>
                <a:blip r:embed="rId2"/>
              </a:buBlip>
              <a:defRPr sz="19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Számos jelentős malformáció később is kifejlődhet, ill. nem detektálható ebben az időszakban, még jó minőségű készülékkel rendelkező tapasztalt vizsgáló számára sem. </a:t>
            </a:r>
          </a:p>
          <a:p>
            <a:pPr marL="190500" indent="-190500" defTabSz="773580">
              <a:spcBef>
                <a:spcPts val="800"/>
              </a:spcBef>
              <a:buSzPct val="60000"/>
              <a:buBlip>
                <a:blip r:embed="rId2"/>
              </a:buBlip>
              <a:defRPr sz="19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Kb 55-60% szűrhető ki.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A magzat anatómiai áttekintése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uFill>
                  <a:solidFill>
                    <a:srgbClr val="00FFFF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A magzat anatómiai áttekintése</a:t>
            </a:r>
          </a:p>
        </p:txBody>
      </p:sp>
      <p:sp>
        <p:nvSpPr>
          <p:cNvPr id="342" name="Koponya…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400"/>
              </a:spcBef>
              <a:buSzTx/>
              <a:buNone/>
              <a:defRPr sz="20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</a:p>
          <a:p>
            <a:pPr marL="0" indent="0">
              <a:spcBef>
                <a:spcPts val="400"/>
              </a:spcBef>
              <a:buSzTx/>
              <a:buNone/>
              <a:defRPr sz="20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Koponya</a:t>
            </a:r>
            <a:endParaRPr sz="1800"/>
          </a:p>
          <a:p>
            <a:pPr marL="200526" indent="-200526">
              <a:spcBef>
                <a:spcPts val="400"/>
              </a:spcBef>
              <a:buSzPct val="60000"/>
              <a:buBlip>
                <a:blip r:embed="rId2"/>
              </a:buBlip>
              <a:defRPr sz="20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Intakt cranium - anencephalia, citrom és banán jel, eper alak, encepalocele</a:t>
            </a:r>
            <a:endParaRPr sz="1800"/>
          </a:p>
          <a:p>
            <a:pPr marL="200526" indent="-200526">
              <a:spcBef>
                <a:spcPts val="400"/>
              </a:spcBef>
              <a:buSzPct val="60000"/>
              <a:buBlip>
                <a:blip r:embed="rId2"/>
              </a:buBlip>
              <a:defRPr sz="20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Cavum septi pellucidi - corpus callosum</a:t>
            </a:r>
            <a:endParaRPr sz="1800"/>
          </a:p>
          <a:p>
            <a:pPr marL="200526" indent="-200526">
              <a:spcBef>
                <a:spcPts val="400"/>
              </a:spcBef>
              <a:buSzPct val="60000"/>
              <a:buBlip>
                <a:blip r:embed="rId2"/>
              </a:buBlip>
              <a:defRPr sz="20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Falx cerebri - holoprosencephalia</a:t>
            </a:r>
            <a:endParaRPr sz="1800"/>
          </a:p>
          <a:p>
            <a:pPr marL="200526" indent="-200526">
              <a:spcBef>
                <a:spcPts val="400"/>
              </a:spcBef>
              <a:buSzPct val="60000"/>
              <a:buBlip>
                <a:blip r:embed="rId2"/>
              </a:buBlip>
              <a:defRPr sz="20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Agykamrák - hydrocephalia, spina bifida</a:t>
            </a:r>
            <a:endParaRPr sz="1800"/>
          </a:p>
          <a:p>
            <a:pPr marL="200526" indent="-200526">
              <a:spcBef>
                <a:spcPts val="400"/>
              </a:spcBef>
              <a:buSzPct val="60000"/>
              <a:buBlip>
                <a:blip r:embed="rId2"/>
              </a:buBlip>
              <a:defRPr sz="20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Cerebellum, cysterna magna - Dandy-Walker, Arnold-Chiari malformációk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Cím"/>
          <p:cNvSpPr txBox="1"/>
          <p:nvPr>
            <p:ph type="title"/>
          </p:nvPr>
        </p:nvSpPr>
        <p:spPr>
          <a:xfrm>
            <a:off x="628650" y="365125"/>
            <a:ext cx="7886700" cy="56898"/>
          </a:xfrm>
          <a:prstGeom prst="rect">
            <a:avLst/>
          </a:prstGeom>
        </p:spPr>
        <p:txBody>
          <a:bodyPr/>
          <a:lstStyle/>
          <a:p>
            <a:pPr defTabSz="905255">
              <a:defRPr sz="4300"/>
            </a:pPr>
          </a:p>
        </p:txBody>
      </p:sp>
      <p:sp>
        <p:nvSpPr>
          <p:cNvPr id="345" name="Szövegtörzs"/>
          <p:cNvSpPr txBox="1"/>
          <p:nvPr>
            <p:ph type="body" sz="quarter" idx="1"/>
          </p:nvPr>
        </p:nvSpPr>
        <p:spPr>
          <a:xfrm>
            <a:off x="628650" y="5935541"/>
            <a:ext cx="7886700" cy="241422"/>
          </a:xfrm>
          <a:prstGeom prst="rect">
            <a:avLst/>
          </a:prstGeom>
        </p:spPr>
        <p:txBody>
          <a:bodyPr/>
          <a:lstStyle/>
          <a:p>
            <a:pPr marL="170116" indent="-170116" defTabSz="347470">
              <a:spcBef>
                <a:spcPts val="200"/>
              </a:spcBef>
              <a:defRPr sz="1100"/>
            </a:pPr>
          </a:p>
        </p:txBody>
      </p:sp>
      <p:pic>
        <p:nvPicPr>
          <p:cNvPr id="346" name="image24.jpeg" descr="image2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8650" y="728659"/>
            <a:ext cx="3268437" cy="2761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image25.jpeg" descr="image2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29957" y="739416"/>
            <a:ext cx="3268439" cy="2750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image26.jpeg" descr="image26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8650" y="3490193"/>
            <a:ext cx="3268701" cy="27694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image27.jpeg" descr="image27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86393" y="3864483"/>
            <a:ext cx="3355567" cy="231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Cím"/>
          <p:cNvSpPr txBox="1"/>
          <p:nvPr>
            <p:ph type="title"/>
          </p:nvPr>
        </p:nvSpPr>
        <p:spPr>
          <a:xfrm>
            <a:off x="628650" y="365125"/>
            <a:ext cx="7886700" cy="21414"/>
          </a:xfrm>
          <a:prstGeom prst="rect">
            <a:avLst/>
          </a:prstGeom>
        </p:spPr>
        <p:txBody>
          <a:bodyPr/>
          <a:lstStyle/>
          <a:p>
            <a:pPr defTabSz="57935">
              <a:defRPr sz="240"/>
            </a:pPr>
          </a:p>
        </p:txBody>
      </p:sp>
      <p:sp>
        <p:nvSpPr>
          <p:cNvPr id="352" name="Szövegtörzs"/>
          <p:cNvSpPr txBox="1"/>
          <p:nvPr>
            <p:ph type="body" sz="quarter" idx="1"/>
          </p:nvPr>
        </p:nvSpPr>
        <p:spPr>
          <a:xfrm>
            <a:off x="6119116" y="5098334"/>
            <a:ext cx="4667487" cy="21414"/>
          </a:xfrm>
          <a:prstGeom prst="rect">
            <a:avLst/>
          </a:prstGeom>
        </p:spPr>
        <p:txBody>
          <a:bodyPr/>
          <a:lstStyle/>
          <a:p>
            <a:pPr marL="28651" indent="-28651" defTabSz="58521">
              <a:spcBef>
                <a:spcPts val="0"/>
              </a:spcBef>
              <a:defRPr sz="160"/>
            </a:pPr>
          </a:p>
        </p:txBody>
      </p:sp>
      <p:pic>
        <p:nvPicPr>
          <p:cNvPr id="353" name="image28.jpeg" descr="image2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8650" y="365125"/>
            <a:ext cx="3390285" cy="2872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image29.jpeg" descr="image2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97913" y="365125"/>
            <a:ext cx="4317437" cy="2820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image30.jpeg" descr="image30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8650" y="3619041"/>
            <a:ext cx="3095320" cy="2634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image31.jpeg" descr="image31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81368" y="3619041"/>
            <a:ext cx="2733982" cy="26342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Corpus callosum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uFill>
                  <a:solidFill>
                    <a:srgbClr val="000000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Corpus callosum</a:t>
            </a:r>
          </a:p>
        </p:txBody>
      </p:sp>
      <p:pic>
        <p:nvPicPr>
          <p:cNvPr id="359" name="image32.jpeg" descr="image3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4688" y="1983518"/>
            <a:ext cx="5754624" cy="4035553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Négyszög"/>
          <p:cNvSpPr/>
          <p:nvPr/>
        </p:nvSpPr>
        <p:spPr>
          <a:xfrm>
            <a:off x="1473197" y="1923143"/>
            <a:ext cx="6437093" cy="4789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echnológiai fejlődés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Technológiai fejlődés </a:t>
            </a:r>
          </a:p>
        </p:txBody>
      </p:sp>
      <p:sp>
        <p:nvSpPr>
          <p:cNvPr id="200" name="“A” mód…"/>
          <p:cNvSpPr txBox="1"/>
          <p:nvPr>
            <p:ph type="body" idx="1"/>
          </p:nvPr>
        </p:nvSpPr>
        <p:spPr>
          <a:xfrm>
            <a:off x="628651" y="2035968"/>
            <a:ext cx="7886701" cy="5259590"/>
          </a:xfrm>
          <a:prstGeom prst="rect">
            <a:avLst/>
          </a:prstGeom>
        </p:spPr>
        <p:txBody>
          <a:bodyPr/>
          <a:lstStyle/>
          <a:p>
            <a:pPr marL="250657" indent="-250657">
              <a:buSzPct val="60000"/>
              <a:buBlip>
                <a:blip r:embed="rId2"/>
              </a:buBlip>
              <a:defRPr sz="2500"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“A” mód</a:t>
            </a:r>
            <a:endParaRPr sz="1800">
              <a:uFillTx/>
            </a:endParaRPr>
          </a:p>
          <a:p>
            <a:pPr marL="250657" indent="-250657">
              <a:buSzPct val="60000"/>
              <a:buBlip>
                <a:blip r:embed="rId2"/>
              </a:buBlip>
              <a:defRPr sz="2500"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“B” mód</a:t>
            </a:r>
            <a:endParaRPr sz="1800">
              <a:uFillTx/>
            </a:endParaRPr>
          </a:p>
          <a:p>
            <a:pPr marL="250657" indent="-250657">
              <a:buSzPct val="60000"/>
              <a:buBlip>
                <a:blip r:embed="rId2"/>
              </a:buBlip>
              <a:defRPr sz="2500"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Transvaginalis vizsgálat</a:t>
            </a:r>
            <a:endParaRPr sz="1800">
              <a:uFillTx/>
            </a:endParaRPr>
          </a:p>
          <a:p>
            <a:pPr marL="250657" indent="-250657">
              <a:buSzPct val="60000"/>
              <a:buBlip>
                <a:blip r:embed="rId2"/>
              </a:buBlip>
              <a:defRPr sz="2500"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“M” mód és a Doppler technika</a:t>
            </a:r>
            <a:endParaRPr sz="1800">
              <a:uFillTx/>
            </a:endParaRPr>
          </a:p>
          <a:p>
            <a:pPr marL="250657" indent="-250657">
              <a:buSzPct val="60000"/>
              <a:buBlip>
                <a:blip r:embed="rId2"/>
              </a:buBlip>
              <a:defRPr sz="2500"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Color Doppler</a:t>
            </a:r>
            <a:endParaRPr sz="1800">
              <a:uFillTx/>
            </a:endParaRPr>
          </a:p>
          <a:p>
            <a:pPr marL="250657" indent="-250657">
              <a:buSzPct val="60000"/>
              <a:buBlip>
                <a:blip r:embed="rId2"/>
              </a:buBlip>
              <a:defRPr sz="2500"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3D és 4D</a:t>
            </a:r>
          </a:p>
          <a:p>
            <a:pPr marL="250657" indent="-250657">
              <a:buSzPct val="60000"/>
              <a:buBlip>
                <a:blip r:embed="rId2"/>
              </a:buBlip>
              <a:defRPr sz="2500"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Elastographya</a:t>
            </a:r>
          </a:p>
          <a:p>
            <a:pPr marL="250657" indent="-250657">
              <a:buSzPct val="60000"/>
              <a:buBlip>
                <a:blip r:embed="rId2"/>
              </a:buBlip>
              <a:defRPr sz="2500"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Fúziós MR-UH</a:t>
            </a:r>
          </a:p>
        </p:txBody>
      </p:sp>
      <p:pic>
        <p:nvPicPr>
          <p:cNvPr id="201" name="GE Voluson E8 Expert 4D Ultrasound Machine - Reconditioned" descr="GE Voluson E8 Expert 4D Ultrasound Machine - Reconditione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88970" y="3620377"/>
            <a:ext cx="1726384" cy="23867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Encephalocele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uFill>
                  <a:solidFill>
                    <a:srgbClr val="00FFFF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Encephalocele</a:t>
            </a:r>
          </a:p>
        </p:txBody>
      </p:sp>
      <p:sp>
        <p:nvSpPr>
          <p:cNvPr id="363" name="Szövegtörzs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4" name="image33.jpeg" descr="image3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8651" y="1825625"/>
            <a:ext cx="7886701" cy="4486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image34.jpeg" descr="image3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47656" y="1820360"/>
            <a:ext cx="2767697" cy="1775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image35.jpeg" descr="image35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01656" y="3693886"/>
            <a:ext cx="2513697" cy="2623282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Négyszög"/>
          <p:cNvSpPr/>
          <p:nvPr/>
        </p:nvSpPr>
        <p:spPr>
          <a:xfrm>
            <a:off x="628647" y="1820359"/>
            <a:ext cx="5119013" cy="4583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Holoprosencephalia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uFill>
                  <a:solidFill>
                    <a:srgbClr val="FFFF00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Holoprosencephalia</a:t>
            </a:r>
          </a:p>
        </p:txBody>
      </p:sp>
      <p:sp>
        <p:nvSpPr>
          <p:cNvPr id="370" name="Szövegtörzs"/>
          <p:cNvSpPr txBox="1"/>
          <p:nvPr>
            <p:ph type="body" sz="quarter" idx="1"/>
          </p:nvPr>
        </p:nvSpPr>
        <p:spPr>
          <a:xfrm>
            <a:off x="5017387" y="3958359"/>
            <a:ext cx="3497963" cy="221860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1" name="image36.jpeg" descr="image3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8650" y="3597502"/>
            <a:ext cx="2949120" cy="25794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image37.jpeg" descr="image3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21198" y="2182813"/>
            <a:ext cx="3994152" cy="39941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Hydrocephalus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uFill>
                  <a:solidFill>
                    <a:srgbClr val="FFFF00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Hydrocephalus</a:t>
            </a:r>
          </a:p>
        </p:txBody>
      </p:sp>
      <p:sp>
        <p:nvSpPr>
          <p:cNvPr id="375" name="Szövegtörzs"/>
          <p:cNvSpPr txBox="1"/>
          <p:nvPr>
            <p:ph type="body" sz="quarter" idx="1"/>
          </p:nvPr>
        </p:nvSpPr>
        <p:spPr>
          <a:xfrm>
            <a:off x="5422584" y="5956560"/>
            <a:ext cx="3092767" cy="220404"/>
          </a:xfrm>
          <a:prstGeom prst="rect">
            <a:avLst/>
          </a:prstGeom>
        </p:spPr>
        <p:txBody>
          <a:bodyPr/>
          <a:lstStyle/>
          <a:p>
            <a:pPr marL="137882" indent="-137882" defTabSz="281634">
              <a:spcBef>
                <a:spcPts val="200"/>
              </a:spcBef>
              <a:defRPr sz="900"/>
            </a:pPr>
          </a:p>
        </p:txBody>
      </p:sp>
      <p:pic>
        <p:nvPicPr>
          <p:cNvPr id="376" name="image38.jpeg" descr="image3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4450" y="1825625"/>
            <a:ext cx="1893324" cy="2267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image39.jpeg" descr="image3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8650" y="4092678"/>
            <a:ext cx="3264924" cy="2084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image40.jpeg" descr="image40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86595" y="1825624"/>
            <a:ext cx="2815102" cy="2267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image41.jpeg" descr="image41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30469" y="4092676"/>
            <a:ext cx="2927354" cy="2605670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Négyszög"/>
          <p:cNvSpPr/>
          <p:nvPr/>
        </p:nvSpPr>
        <p:spPr>
          <a:xfrm>
            <a:off x="5058228" y="6176964"/>
            <a:ext cx="3457122" cy="60121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Nuchális translucencia és az orrcsont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uFill>
                  <a:solidFill>
                    <a:srgbClr val="00FFFF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Nuchális translucencia és az orrcsont</a:t>
            </a:r>
          </a:p>
        </p:txBody>
      </p:sp>
      <p:pic>
        <p:nvPicPr>
          <p:cNvPr id="383" name="image44.jpeg" descr="image4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0179" y="2053769"/>
            <a:ext cx="5503642" cy="35789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NT értékek Gauss görbéje"/>
          <p:cNvSpPr txBox="1"/>
          <p:nvPr>
            <p:ph type="title"/>
          </p:nvPr>
        </p:nvSpPr>
        <p:spPr>
          <a:xfrm>
            <a:off x="457200" y="274637"/>
            <a:ext cx="8229600" cy="1143004"/>
          </a:xfrm>
          <a:prstGeom prst="rect">
            <a:avLst/>
          </a:prstGeom>
        </p:spPr>
        <p:txBody>
          <a:bodyPr/>
          <a:lstStyle/>
          <a:p>
            <a:pPr/>
            <a:r>
              <a:t>NT értékek Gauss görbéje</a:t>
            </a:r>
          </a:p>
        </p:txBody>
      </p:sp>
      <p:pic>
        <p:nvPicPr>
          <p:cNvPr id="386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6334" y="1632273"/>
            <a:ext cx="3284155" cy="44296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Cím"/>
          <p:cNvSpPr txBox="1"/>
          <p:nvPr>
            <p:ph type="title"/>
          </p:nvPr>
        </p:nvSpPr>
        <p:spPr>
          <a:xfrm>
            <a:off x="628650" y="365125"/>
            <a:ext cx="7886700" cy="121413"/>
          </a:xfrm>
          <a:prstGeom prst="rect">
            <a:avLst/>
          </a:prstGeom>
        </p:spPr>
        <p:txBody>
          <a:bodyPr/>
          <a:lstStyle/>
          <a:p>
            <a:pPr defTabSz="65177">
              <a:defRPr sz="269"/>
            </a:pPr>
          </a:p>
        </p:txBody>
      </p:sp>
      <p:sp>
        <p:nvSpPr>
          <p:cNvPr id="389" name="Szövegtörzs"/>
          <p:cNvSpPr txBox="1"/>
          <p:nvPr>
            <p:ph type="body" sz="quarter" idx="1"/>
          </p:nvPr>
        </p:nvSpPr>
        <p:spPr>
          <a:xfrm>
            <a:off x="628650" y="6176962"/>
            <a:ext cx="7886700" cy="121415"/>
          </a:xfrm>
          <a:prstGeom prst="rect">
            <a:avLst/>
          </a:prstGeom>
        </p:spPr>
        <p:txBody>
          <a:bodyPr/>
          <a:lstStyle/>
          <a:p>
            <a:pPr marL="48707" indent="-48707" defTabSz="99486">
              <a:spcBef>
                <a:spcPts val="0"/>
              </a:spcBef>
              <a:defRPr sz="272"/>
            </a:pPr>
          </a:p>
        </p:txBody>
      </p:sp>
      <p:pic>
        <p:nvPicPr>
          <p:cNvPr id="390" name="image49.jpeg" descr="image4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85028" y="2837543"/>
            <a:ext cx="4930322" cy="33394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image50.jpeg" descr="image5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8650" y="365125"/>
            <a:ext cx="4456215" cy="31793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Hygroma colli - szeptált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uFill>
                  <a:solidFill>
                    <a:srgbClr val="FFFF00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Hygroma colli - szeptált</a:t>
            </a:r>
          </a:p>
        </p:txBody>
      </p:sp>
      <p:sp>
        <p:nvSpPr>
          <p:cNvPr id="394" name="Szövegtörzs"/>
          <p:cNvSpPr txBox="1"/>
          <p:nvPr>
            <p:ph type="body" sz="quarter" idx="1"/>
          </p:nvPr>
        </p:nvSpPr>
        <p:spPr>
          <a:xfrm>
            <a:off x="628650" y="6132872"/>
            <a:ext cx="7886700" cy="44093"/>
          </a:xfrm>
          <a:prstGeom prst="rect">
            <a:avLst/>
          </a:prstGeom>
        </p:spPr>
        <p:txBody>
          <a:bodyPr/>
          <a:lstStyle/>
          <a:p>
            <a:pPr marL="28651" indent="-28651" defTabSz="58521">
              <a:spcBef>
                <a:spcPts val="0"/>
              </a:spcBef>
              <a:defRPr sz="160"/>
            </a:pPr>
          </a:p>
        </p:txBody>
      </p:sp>
      <p:pic>
        <p:nvPicPr>
          <p:cNvPr id="395" name="image51.jpeg" descr="image5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8650" y="1825625"/>
            <a:ext cx="3079750" cy="23089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image52.jpeg" descr="image5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32125" y="2980077"/>
            <a:ext cx="3079750" cy="23089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7" name="image53.jpeg" descr="image53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35600" y="3868056"/>
            <a:ext cx="3079750" cy="23089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Hydrops (generalizált)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uFill>
                  <a:solidFill>
                    <a:srgbClr val="00FFFF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Hydrops (generalizált)</a:t>
            </a:r>
          </a:p>
        </p:txBody>
      </p:sp>
      <p:pic>
        <p:nvPicPr>
          <p:cNvPr id="400" name="image54.jpeg" descr="image5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2948" y="1825625"/>
            <a:ext cx="5778104" cy="4351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Fetalis hydrops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/>
          <a:p>
            <a:pPr>
              <a:defRPr sz="4000">
                <a:uFill>
                  <a:solidFill>
                    <a:srgbClr val="EAEAEA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pPr>
            <a:r>
              <a:t>Fetalis h</a:t>
            </a:r>
            <a:r>
              <a:rPr>
                <a:uFill>
                  <a:solidFill>
                    <a:srgbClr val="FFFF00"/>
                  </a:solidFill>
                </a:uFill>
              </a:rPr>
              <a:t>ydrops</a:t>
            </a:r>
          </a:p>
        </p:txBody>
      </p:sp>
      <p:sp>
        <p:nvSpPr>
          <p:cNvPr id="403" name="Szövegtörzs"/>
          <p:cNvSpPr txBox="1"/>
          <p:nvPr>
            <p:ph type="body" sz="quarter" idx="1"/>
          </p:nvPr>
        </p:nvSpPr>
        <p:spPr>
          <a:xfrm>
            <a:off x="6960350" y="6074207"/>
            <a:ext cx="1555003" cy="102757"/>
          </a:xfrm>
          <a:prstGeom prst="rect">
            <a:avLst/>
          </a:prstGeom>
        </p:spPr>
        <p:txBody>
          <a:bodyPr/>
          <a:lstStyle/>
          <a:p>
            <a:pPr marL="28651" indent="-28651" defTabSz="58521">
              <a:spcBef>
                <a:spcPts val="0"/>
              </a:spcBef>
              <a:defRPr sz="160"/>
            </a:pPr>
          </a:p>
        </p:txBody>
      </p:sp>
      <p:pic>
        <p:nvPicPr>
          <p:cNvPr id="404" name="image55.jpeg" descr="image5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7619" y="1825624"/>
            <a:ext cx="2375811" cy="240529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5" name="image56.jpeg" descr="image5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8592" y="4301868"/>
            <a:ext cx="2433866" cy="18750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6" name="image57.jpeg" descr="image57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59432" y="1825624"/>
            <a:ext cx="2313236" cy="240529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7" name="image58.jpeg" descr="image58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59432" y="4301868"/>
            <a:ext cx="2313236" cy="18750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Arckoponya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/>
          <a:p>
            <a:pPr>
              <a:defRPr sz="4000">
                <a:uFill>
                  <a:solidFill>
                    <a:srgbClr val="FFFF00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pPr>
            <a:r>
              <a:t>Arckoponya</a:t>
            </a:r>
            <a:br/>
          </a:p>
        </p:txBody>
      </p:sp>
      <p:sp>
        <p:nvSpPr>
          <p:cNvPr id="410" name="Opcionalis az első trimesterben…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1" marL="738187" indent="-342900">
              <a:spcBef>
                <a:spcPts val="500"/>
              </a:spcBef>
              <a:buFont typeface="Helvetica"/>
              <a:defRPr sz="1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</a:p>
          <a:p>
            <a:pPr lvl="1" marL="661736" indent="-280735">
              <a:spcBef>
                <a:spcPts val="500"/>
              </a:spcBef>
              <a:buSzPct val="60000"/>
              <a:buBlip>
                <a:blip r:embed="rId2"/>
              </a:buBlip>
              <a:defRPr sz="2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Opcionalis az első trimesterben</a:t>
            </a:r>
            <a:endParaRPr sz="1800"/>
          </a:p>
          <a:p>
            <a:pPr lvl="1" marL="661736" indent="-280735">
              <a:spcBef>
                <a:spcPts val="500"/>
              </a:spcBef>
              <a:buSzPct val="60000"/>
              <a:buBlip>
                <a:blip r:embed="rId2"/>
              </a:buBlip>
              <a:defRPr sz="2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Szem, szemlencse, interorbitalis távolság - cyclopia</a:t>
            </a:r>
            <a:endParaRPr sz="1800"/>
          </a:p>
          <a:p>
            <a:pPr lvl="1" marL="661736" indent="-280735">
              <a:spcBef>
                <a:spcPts val="500"/>
              </a:spcBef>
              <a:buSzPct val="60000"/>
              <a:buBlip>
                <a:blip r:embed="rId2"/>
              </a:buBlip>
              <a:defRPr sz="2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Orrcsont, prenazalis redő vastagság - Down syndroma kockázatbecslés</a:t>
            </a:r>
            <a:endParaRPr sz="1800"/>
          </a:p>
          <a:p>
            <a:pPr lvl="1" marL="661736" indent="-280735">
              <a:spcBef>
                <a:spcPts val="500"/>
              </a:spcBef>
              <a:buSzPct val="60000"/>
              <a:buBlip>
                <a:blip r:embed="rId2"/>
              </a:buBlip>
              <a:defRPr sz="2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Madibula</a:t>
            </a:r>
            <a:endParaRPr sz="1800"/>
          </a:p>
          <a:p>
            <a:pPr lvl="1" marL="661736" indent="-280735">
              <a:spcBef>
                <a:spcPts val="500"/>
              </a:spcBef>
              <a:buSzPct val="60000"/>
              <a:buBlip>
                <a:blip r:embed="rId2"/>
              </a:buBlip>
              <a:defRPr sz="2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Az ajkak és a szájpad integritása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“A” mód"/>
          <p:cNvSpPr txBox="1"/>
          <p:nvPr>
            <p:ph type="title"/>
          </p:nvPr>
        </p:nvSpPr>
        <p:spPr>
          <a:xfrm>
            <a:off x="457200" y="274637"/>
            <a:ext cx="8229600" cy="1143004"/>
          </a:xfrm>
          <a:prstGeom prst="rect">
            <a:avLst/>
          </a:prstGeom>
        </p:spPr>
        <p:txBody>
          <a:bodyPr/>
          <a:lstStyle/>
          <a:p>
            <a:pPr/>
            <a:r>
              <a:t>“A” mód</a:t>
            </a:r>
          </a:p>
        </p:txBody>
      </p:sp>
      <p:pic>
        <p:nvPicPr>
          <p:cNvPr id="204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4500" y="1365250"/>
            <a:ext cx="5715000" cy="4127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Cím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/>
          <a:p>
            <a:pPr defTabSz="905255">
              <a:defRPr sz="4300"/>
            </a:pPr>
          </a:p>
        </p:txBody>
      </p:sp>
      <p:sp>
        <p:nvSpPr>
          <p:cNvPr id="413" name="Szövegtörzs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14" name="image59.jpeg" descr="image5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8650" y="365125"/>
            <a:ext cx="7271530" cy="269997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image60.jpeg" descr="image6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25900" y="3200031"/>
            <a:ext cx="3077032" cy="30770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Cím"/>
          <p:cNvSpPr txBox="1"/>
          <p:nvPr>
            <p:ph type="title"/>
          </p:nvPr>
        </p:nvSpPr>
        <p:spPr>
          <a:xfrm>
            <a:off x="628650" y="365125"/>
            <a:ext cx="7886700" cy="127011"/>
          </a:xfrm>
          <a:prstGeom prst="rect">
            <a:avLst/>
          </a:prstGeom>
        </p:spPr>
        <p:txBody>
          <a:bodyPr/>
          <a:lstStyle/>
          <a:p>
            <a:pPr defTabSz="65177">
              <a:defRPr sz="269"/>
            </a:pPr>
          </a:p>
        </p:txBody>
      </p:sp>
      <p:sp>
        <p:nvSpPr>
          <p:cNvPr id="418" name="Szövegtörzs"/>
          <p:cNvSpPr txBox="1"/>
          <p:nvPr>
            <p:ph type="body" sz="quarter" idx="1"/>
          </p:nvPr>
        </p:nvSpPr>
        <p:spPr>
          <a:xfrm>
            <a:off x="3574053" y="3893632"/>
            <a:ext cx="4941297" cy="2283334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19" name="image61.jpeg" descr="image6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754" y="2653249"/>
            <a:ext cx="5479597" cy="352371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0" name="image62.jpeg" descr="image6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8650" y="365125"/>
            <a:ext cx="3553644" cy="26927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Cím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/>
          <a:p>
            <a:pPr defTabSz="905255">
              <a:defRPr sz="4300"/>
            </a:pPr>
          </a:p>
        </p:txBody>
      </p:sp>
      <p:sp>
        <p:nvSpPr>
          <p:cNvPr id="423" name="Szövegtörzs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24" name="image63.jpeg" descr="image6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69415" y="349005"/>
            <a:ext cx="2542816" cy="21011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25" name="image64.jpeg" descr="image6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8650" y="349005"/>
            <a:ext cx="2702593" cy="21011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" name="image65.jpeg" descr="image65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33448" y="349005"/>
            <a:ext cx="2639094" cy="21011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27" name="image66.jpeg" descr="image66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8650" y="4114800"/>
            <a:ext cx="2702593" cy="2062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428" name="image67.jpeg" descr="image67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331240" y="4114800"/>
            <a:ext cx="2568116" cy="2062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429" name="image68.png" descr="image6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899353" y="4114800"/>
            <a:ext cx="3694475" cy="2062166"/>
          </a:xfrm>
          <a:prstGeom prst="rect">
            <a:avLst/>
          </a:prstGeom>
          <a:ln w="12700">
            <a:miter lim="400000"/>
          </a:ln>
        </p:spPr>
      </p:pic>
      <p:sp>
        <p:nvSpPr>
          <p:cNvPr id="430" name="Négyszög"/>
          <p:cNvSpPr/>
          <p:nvPr/>
        </p:nvSpPr>
        <p:spPr>
          <a:xfrm>
            <a:off x="8512226" y="3782960"/>
            <a:ext cx="1133222" cy="279482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Retronasalis háromszög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uFill>
                  <a:solidFill>
                    <a:srgbClr val="00FFFF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Retronasalis háromszög</a:t>
            </a:r>
          </a:p>
        </p:txBody>
      </p:sp>
      <p:pic>
        <p:nvPicPr>
          <p:cNvPr id="433" name="image69.jpeg" descr="image6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8650" y="1869881"/>
            <a:ext cx="7886700" cy="42628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erinc - velőcső záródási rendellenességek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uFill>
                  <a:solidFill>
                    <a:srgbClr val="FFFF00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Gerinc - velőcső záródási rendellenességek</a:t>
            </a:r>
          </a:p>
        </p:txBody>
      </p:sp>
      <p:sp>
        <p:nvSpPr>
          <p:cNvPr id="436" name="Csigolyák, három csontosodási mag…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1" marL="738187" indent="-342900">
              <a:spcBef>
                <a:spcPts val="500"/>
              </a:spcBef>
              <a:buFont typeface="Helvetica"/>
              <a:defRPr sz="1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</a:p>
          <a:p>
            <a:pPr lvl="1" marL="661736" indent="-280735">
              <a:spcBef>
                <a:spcPts val="500"/>
              </a:spcBef>
              <a:buSzPct val="60000"/>
              <a:buBlip>
                <a:blip r:embed="rId2"/>
              </a:buBlip>
              <a:defRPr sz="2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Csigolyák, három csontosodási mag</a:t>
            </a:r>
            <a:endParaRPr sz="1800"/>
          </a:p>
          <a:p>
            <a:pPr lvl="1" marL="661736" indent="-280735">
              <a:spcBef>
                <a:spcPts val="500"/>
              </a:spcBef>
              <a:buSzPct val="60000"/>
              <a:buBlip>
                <a:blip r:embed="rId2"/>
              </a:buBlip>
              <a:defRPr sz="2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Longitudinális és axialis nézet</a:t>
            </a:r>
            <a:endParaRPr sz="1800"/>
          </a:p>
          <a:p>
            <a:pPr lvl="1" marL="661736" indent="-280735">
              <a:spcBef>
                <a:spcPts val="500"/>
              </a:spcBef>
              <a:buSzPct val="60000"/>
              <a:buBlip>
                <a:blip r:embed="rId2"/>
              </a:buBlip>
              <a:defRPr sz="2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Intakt bőr fedi?</a:t>
            </a:r>
            <a:endParaRPr sz="1800"/>
          </a:p>
          <a:p>
            <a:pPr lvl="1" marL="661736" indent="-280735">
              <a:spcBef>
                <a:spcPts val="500"/>
              </a:spcBef>
              <a:buSzPct val="60000"/>
              <a:buBlip>
                <a:blip r:embed="rId2"/>
              </a:buBlip>
              <a:defRPr sz="2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Citrom és banán jelek</a:t>
            </a:r>
            <a:endParaRPr sz="1800"/>
          </a:p>
          <a:p>
            <a:pPr lvl="1" marL="661736" indent="-280735">
              <a:spcBef>
                <a:spcPts val="500"/>
              </a:spcBef>
              <a:buSzPct val="60000"/>
              <a:buBlip>
                <a:blip r:embed="rId2"/>
              </a:buBlip>
              <a:defRPr sz="2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Ventriculomegalia</a:t>
            </a:r>
            <a:endParaRPr sz="1800"/>
          </a:p>
          <a:p>
            <a:pPr lvl="1" marL="561472" indent="-180472">
              <a:spcBef>
                <a:spcPts val="500"/>
              </a:spcBef>
              <a:buSzPct val="60000"/>
              <a:buBlip>
                <a:blip r:embed="rId2"/>
              </a:buBlip>
              <a:defRPr sz="1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</a:p>
          <a:p>
            <a:pPr lvl="1" marL="661736" indent="-280735">
              <a:spcBef>
                <a:spcPts val="500"/>
              </a:spcBef>
              <a:buSzPct val="60000"/>
              <a:buBlip>
                <a:blip r:embed="rId2"/>
              </a:buBlip>
              <a:defRPr sz="2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Sacrococcygealis teratomák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Cím"/>
          <p:cNvSpPr txBox="1"/>
          <p:nvPr>
            <p:ph type="title"/>
          </p:nvPr>
        </p:nvSpPr>
        <p:spPr>
          <a:xfrm>
            <a:off x="628650" y="365125"/>
            <a:ext cx="7886700" cy="49071"/>
          </a:xfrm>
          <a:prstGeom prst="rect">
            <a:avLst/>
          </a:prstGeom>
        </p:spPr>
        <p:txBody>
          <a:bodyPr/>
          <a:lstStyle/>
          <a:p>
            <a:pPr defTabSz="905255">
              <a:defRPr sz="4300"/>
            </a:pPr>
          </a:p>
        </p:txBody>
      </p:sp>
      <p:pic>
        <p:nvPicPr>
          <p:cNvPr id="439" name="image70.jpeg" descr="image7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64342" y="1288148"/>
            <a:ext cx="6415317" cy="48312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Cím"/>
          <p:cNvSpPr txBox="1"/>
          <p:nvPr>
            <p:ph type="title"/>
          </p:nvPr>
        </p:nvSpPr>
        <p:spPr>
          <a:xfrm>
            <a:off x="628650" y="365125"/>
            <a:ext cx="7886700" cy="84056"/>
          </a:xfrm>
          <a:prstGeom prst="rect">
            <a:avLst/>
          </a:prstGeom>
        </p:spPr>
        <p:txBody>
          <a:bodyPr/>
          <a:lstStyle/>
          <a:p>
            <a:pPr defTabSz="905255">
              <a:defRPr sz="4300"/>
            </a:pPr>
          </a:p>
        </p:txBody>
      </p:sp>
      <p:pic>
        <p:nvPicPr>
          <p:cNvPr id="442" name="image71.jpeg" descr="image7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0800000">
            <a:off x="1153257" y="1117600"/>
            <a:ext cx="6837486" cy="4794933"/>
          </a:xfrm>
          <a:prstGeom prst="rect">
            <a:avLst/>
          </a:prstGeom>
          <a:ln w="12700">
            <a:miter lim="400000"/>
          </a:ln>
        </p:spPr>
      </p:pic>
      <p:sp>
        <p:nvSpPr>
          <p:cNvPr id="443" name="Négyszög"/>
          <p:cNvSpPr/>
          <p:nvPr/>
        </p:nvSpPr>
        <p:spPr>
          <a:xfrm>
            <a:off x="936171" y="5421086"/>
            <a:ext cx="7329714" cy="6749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444" name="Négyszög"/>
          <p:cNvSpPr/>
          <p:nvPr/>
        </p:nvSpPr>
        <p:spPr>
          <a:xfrm>
            <a:off x="936169" y="834567"/>
            <a:ext cx="2017486" cy="48550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445" name="Négyszög"/>
          <p:cNvSpPr/>
          <p:nvPr/>
        </p:nvSpPr>
        <p:spPr>
          <a:xfrm>
            <a:off x="6379028" y="934129"/>
            <a:ext cx="2191661" cy="504575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pina bifida aperta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uFill>
                  <a:solidFill>
                    <a:srgbClr val="FFFF00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Spina bifida aperta</a:t>
            </a:r>
          </a:p>
        </p:txBody>
      </p:sp>
      <p:pic>
        <p:nvPicPr>
          <p:cNvPr id="448" name="image72.jpeg" descr="image7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3694" y="2518229"/>
            <a:ext cx="3956612" cy="29806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Kattintson duplán a szerkesztéshez"/>
          <p:cNvSpPr txBox="1"/>
          <p:nvPr>
            <p:ph type="title"/>
          </p:nvPr>
        </p:nvSpPr>
        <p:spPr>
          <a:xfrm>
            <a:off x="457200" y="274638"/>
            <a:ext cx="8229600" cy="1143002"/>
          </a:xfrm>
          <a:prstGeom prst="rect">
            <a:avLst/>
          </a:prstGeom>
        </p:spPr>
        <p:txBody>
          <a:bodyPr/>
          <a:lstStyle/>
          <a:p>
            <a:pPr defTabSz="886967">
              <a:defRPr sz="4200"/>
            </a:pPr>
          </a:p>
        </p:txBody>
      </p:sp>
      <p:pic>
        <p:nvPicPr>
          <p:cNvPr id="451" name="IMG_0193.jpg" descr="IMG_019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2076" y="-758397"/>
            <a:ext cx="7194497" cy="95926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acrococcygealis teratoma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uFill>
                  <a:solidFill>
                    <a:srgbClr val="FFFF00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Sacrococcygealis teratoma</a:t>
            </a:r>
          </a:p>
        </p:txBody>
      </p:sp>
      <p:sp>
        <p:nvSpPr>
          <p:cNvPr id="454" name="Szövegtörzs"/>
          <p:cNvSpPr txBox="1"/>
          <p:nvPr>
            <p:ph type="body" sz="quarter" idx="1"/>
          </p:nvPr>
        </p:nvSpPr>
        <p:spPr>
          <a:xfrm>
            <a:off x="5857190" y="4755555"/>
            <a:ext cx="2658163" cy="1421409"/>
          </a:xfrm>
          <a:prstGeom prst="rect">
            <a:avLst/>
          </a:prstGeom>
        </p:spPr>
        <p:txBody>
          <a:bodyPr/>
          <a:lstStyle/>
          <a:p>
            <a:pPr marL="376044" indent="-376044" defTabSz="768094">
              <a:spcBef>
                <a:spcPts val="600"/>
              </a:spcBef>
              <a:defRPr sz="2600"/>
            </a:pPr>
          </a:p>
        </p:txBody>
      </p:sp>
      <p:pic>
        <p:nvPicPr>
          <p:cNvPr id="455" name="image73.jpeg" descr="image7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8650" y="3111294"/>
            <a:ext cx="3325077" cy="3065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image74.jpeg" descr="image7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82341" y="3111294"/>
            <a:ext cx="2833011" cy="30656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“B” mód"/>
          <p:cNvSpPr txBox="1"/>
          <p:nvPr>
            <p:ph type="title"/>
          </p:nvPr>
        </p:nvSpPr>
        <p:spPr>
          <a:xfrm>
            <a:off x="457200" y="274637"/>
            <a:ext cx="8229600" cy="1143004"/>
          </a:xfrm>
          <a:prstGeom prst="rect">
            <a:avLst/>
          </a:prstGeom>
        </p:spPr>
        <p:txBody>
          <a:bodyPr/>
          <a:lstStyle/>
          <a:p>
            <a:pPr/>
            <a:r>
              <a:t>“B” mód</a:t>
            </a:r>
          </a:p>
        </p:txBody>
      </p:sp>
      <p:pic>
        <p:nvPicPr>
          <p:cNvPr id="207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66690" y="1384471"/>
            <a:ext cx="6410620" cy="48639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Nick Vujicic"/>
          <p:cNvSpPr txBox="1"/>
          <p:nvPr>
            <p:ph type="title"/>
          </p:nvPr>
        </p:nvSpPr>
        <p:spPr>
          <a:xfrm>
            <a:off x="457200" y="274637"/>
            <a:ext cx="8229600" cy="1143004"/>
          </a:xfrm>
          <a:prstGeom prst="rect">
            <a:avLst/>
          </a:prstGeom>
        </p:spPr>
        <p:txBody>
          <a:bodyPr/>
          <a:lstStyle/>
          <a:p>
            <a:pPr/>
            <a:r>
              <a:t>Nick Vujicic</a:t>
            </a:r>
          </a:p>
        </p:txBody>
      </p:sp>
      <p:sp>
        <p:nvSpPr>
          <p:cNvPr id="459" name="Kattintson duplán a szerkesztéshez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179070" indent="-179070" defTabSz="365758">
              <a:spcBef>
                <a:spcPts val="300"/>
              </a:spcBef>
              <a:defRPr sz="1200"/>
            </a:pPr>
          </a:p>
        </p:txBody>
      </p:sp>
      <p:pic>
        <p:nvPicPr>
          <p:cNvPr id="460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198" y="1600199"/>
            <a:ext cx="3318853" cy="4429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61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200" y="1600199"/>
            <a:ext cx="7713292" cy="44296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Thorax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Thorax</a:t>
            </a:r>
          </a:p>
        </p:txBody>
      </p:sp>
      <p:sp>
        <p:nvSpPr>
          <p:cNvPr id="464" name="Thorax - szimmetrikus…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defRPr sz="1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</a:p>
          <a:p>
            <a:pPr>
              <a:spcBef>
                <a:spcPts val="400"/>
              </a:spcBef>
              <a:defRPr sz="1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</a:p>
          <a:p>
            <a:pPr marL="240631" indent="-240631">
              <a:spcBef>
                <a:spcPts val="500"/>
              </a:spcBef>
              <a:buSzPct val="60000"/>
              <a:buBlip>
                <a:blip r:embed="rId2"/>
              </a:buBlip>
              <a:defRPr sz="24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Thorax - szimmetrikus</a:t>
            </a:r>
          </a:p>
          <a:p>
            <a:pPr lvl="1" marL="621631" indent="-240631">
              <a:spcBef>
                <a:spcPts val="500"/>
              </a:spcBef>
              <a:buSzPct val="60000"/>
              <a:buBlip>
                <a:blip r:embed="rId2"/>
              </a:buBlip>
              <a:defRPr sz="24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Tüdők - homogen echogenitás</a:t>
            </a:r>
          </a:p>
          <a:p>
            <a:pPr lvl="1" marL="621631" indent="-240631">
              <a:spcBef>
                <a:spcPts val="500"/>
              </a:spcBef>
              <a:buSzPct val="60000"/>
              <a:buBlip>
                <a:blip r:embed="rId2"/>
              </a:buBlip>
              <a:defRPr sz="24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Nincs folyadékgyülem, cysták, vagy solid masszák</a:t>
            </a:r>
          </a:p>
          <a:p>
            <a:pPr lvl="2" marL="1002630" indent="-240631">
              <a:spcBef>
                <a:spcPts val="500"/>
              </a:spcBef>
              <a:buSzPct val="60000"/>
              <a:buBlip>
                <a:blip r:embed="rId2"/>
              </a:buBlip>
              <a:defRPr sz="24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Hydrothorax</a:t>
            </a:r>
          </a:p>
          <a:p>
            <a:pPr lvl="2" marL="1002630" indent="-240631">
              <a:spcBef>
                <a:spcPts val="500"/>
              </a:spcBef>
              <a:buSzPct val="60000"/>
              <a:buBlip>
                <a:blip r:embed="rId2"/>
              </a:buBlip>
              <a:defRPr sz="24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Cystikus adenomatiod malformáció</a:t>
            </a:r>
          </a:p>
          <a:p>
            <a:pPr lvl="1" marL="621631" indent="-240631">
              <a:spcBef>
                <a:spcPts val="500"/>
              </a:spcBef>
              <a:buSzPct val="60000"/>
              <a:buBlip>
                <a:blip r:embed="rId2"/>
              </a:buBlip>
              <a:defRPr sz="24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Diaphragma kontinuitása - normál intra-abdominalis pozíciójú gyomor és máj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Cystikus adenomatoid malformáció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uFill>
                  <a:solidFill>
                    <a:srgbClr val="FFFF00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Cystikus adenomatoid malformáció</a:t>
            </a:r>
          </a:p>
        </p:txBody>
      </p:sp>
      <p:sp>
        <p:nvSpPr>
          <p:cNvPr id="467" name="Szövegtörzs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68" name="image75.jpeg" descr="image7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11723" y="1825625"/>
            <a:ext cx="2803627" cy="43513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9" name="image76.jpeg" descr="image7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61984" y="1825625"/>
            <a:ext cx="2868617" cy="2370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0" name="image77.jpeg" descr="image77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8650" y="1825625"/>
            <a:ext cx="2252211" cy="2043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471" name="image78.jpeg" descr="image78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8650" y="3687097"/>
            <a:ext cx="3397661" cy="25314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Diaphragma hernia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uFill>
                  <a:solidFill>
                    <a:srgbClr val="FFFF00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Diaphragma hernia</a:t>
            </a:r>
          </a:p>
        </p:txBody>
      </p:sp>
      <p:sp>
        <p:nvSpPr>
          <p:cNvPr id="474" name="Szövegtörzs"/>
          <p:cNvSpPr txBox="1"/>
          <p:nvPr>
            <p:ph type="body" idx="1"/>
          </p:nvPr>
        </p:nvSpPr>
        <p:spPr>
          <a:xfrm>
            <a:off x="628650" y="2832042"/>
            <a:ext cx="7886700" cy="334492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75" name="image79.jpeg" descr="image7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8650" y="2449739"/>
            <a:ext cx="2780566" cy="2148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476" name="image80.jpeg" descr="image8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46723" y="2449739"/>
            <a:ext cx="2983029" cy="2298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77" name="image81.jpeg" descr="image8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09215" y="2449739"/>
            <a:ext cx="2137513" cy="2148092"/>
          </a:xfrm>
          <a:prstGeom prst="rect">
            <a:avLst/>
          </a:prstGeom>
          <a:ln w="12700">
            <a:miter lim="400000"/>
          </a:ln>
        </p:spPr>
      </p:pic>
      <p:sp>
        <p:nvSpPr>
          <p:cNvPr id="478" name="Négyszög"/>
          <p:cNvSpPr/>
          <p:nvPr/>
        </p:nvSpPr>
        <p:spPr>
          <a:xfrm>
            <a:off x="5014686" y="4597829"/>
            <a:ext cx="3686629" cy="6894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A szív"/>
          <p:cNvSpPr txBox="1"/>
          <p:nvPr>
            <p:ph type="title"/>
          </p:nvPr>
        </p:nvSpPr>
        <p:spPr>
          <a:xfrm>
            <a:off x="628650" y="621231"/>
            <a:ext cx="7886700" cy="1325567"/>
          </a:xfrm>
          <a:prstGeom prst="rect">
            <a:avLst/>
          </a:prstGeom>
        </p:spPr>
        <p:txBody>
          <a:bodyPr/>
          <a:lstStyle>
            <a:lvl1pPr>
              <a:defRPr sz="4000">
                <a:uFill>
                  <a:solidFill>
                    <a:srgbClr val="00FFFF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A szív</a:t>
            </a:r>
          </a:p>
        </p:txBody>
      </p:sp>
      <p:sp>
        <p:nvSpPr>
          <p:cNvPr id="481" name="Normális alakú és méretű mellkas és tüdők…"/>
          <p:cNvSpPr txBox="1"/>
          <p:nvPr>
            <p:ph type="body" idx="1"/>
          </p:nvPr>
        </p:nvSpPr>
        <p:spPr>
          <a:xfrm>
            <a:off x="628650" y="1569517"/>
            <a:ext cx="7886700" cy="4351338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400"/>
              </a:spcBef>
              <a:buSzTx/>
              <a:buNone/>
              <a:defRPr sz="20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</a:p>
          <a:p>
            <a:pPr marL="0" indent="0">
              <a:spcBef>
                <a:spcPts val="400"/>
              </a:spcBef>
              <a:buSzTx/>
              <a:buNone/>
              <a:defRPr sz="20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</a:p>
          <a:p>
            <a:pPr lvl="1" marL="621631" indent="-240631">
              <a:spcBef>
                <a:spcPts val="500"/>
              </a:spcBef>
              <a:buSzPct val="60000"/>
              <a:buBlip>
                <a:blip r:embed="rId2"/>
              </a:buBlip>
              <a:defRPr sz="24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Normális alakú és méretű mellkas és tüdők</a:t>
            </a:r>
          </a:p>
          <a:p>
            <a:pPr lvl="1" marL="621631" indent="-240631">
              <a:spcBef>
                <a:spcPts val="500"/>
              </a:spcBef>
              <a:buSzPct val="60000"/>
              <a:buBlip>
                <a:blip r:embed="rId2"/>
              </a:buBlip>
              <a:defRPr sz="24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Cardio-thoracikus index  </a:t>
            </a:r>
          </a:p>
          <a:p>
            <a:pPr lvl="1" marL="621631" indent="-240631">
              <a:spcBef>
                <a:spcPts val="500"/>
              </a:spcBef>
              <a:buSzPct val="60000"/>
              <a:buBlip>
                <a:blip r:embed="rId2"/>
              </a:buBlip>
              <a:defRPr sz="24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Axis cordis: balra, 45 fokos szöget zár be</a:t>
            </a:r>
          </a:p>
          <a:p>
            <a:pPr lvl="1" marL="621631" indent="-240631">
              <a:spcBef>
                <a:spcPts val="500"/>
              </a:spcBef>
              <a:buSzPct val="60000"/>
              <a:buBlip>
                <a:blip r:embed="rId2"/>
              </a:buBlip>
              <a:defRPr sz="24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Szívműködés: ritmikus, 110-160/min</a:t>
            </a:r>
          </a:p>
          <a:p>
            <a:pPr lvl="1" marL="621631" indent="-240631">
              <a:spcBef>
                <a:spcPts val="500"/>
              </a:spcBef>
              <a:buSzPct val="60000"/>
              <a:buBlip>
                <a:blip r:embed="rId2"/>
              </a:buBlip>
              <a:defRPr sz="24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Négyüregi sík</a:t>
            </a:r>
          </a:p>
          <a:p>
            <a:pPr lvl="1" marL="621631" indent="-240631">
              <a:spcBef>
                <a:spcPts val="500"/>
              </a:spcBef>
              <a:buSzPct val="60000"/>
              <a:buBlip>
                <a:blip r:embed="rId2"/>
              </a:buBlip>
              <a:defRPr sz="24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Aorta és pulmonalis kiáramlási pályák</a:t>
            </a:r>
          </a:p>
          <a:p>
            <a:pPr lvl="1" marL="621631" indent="-240631">
              <a:spcBef>
                <a:spcPts val="500"/>
              </a:spcBef>
              <a:buSzPct val="60000"/>
              <a:buBlip>
                <a:blip r:embed="rId2"/>
              </a:buBlip>
              <a:defRPr sz="24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Nincs pericardiális folyadék</a:t>
            </a:r>
          </a:p>
          <a:p>
            <a:pPr lvl="1" marL="621631" indent="-240631">
              <a:spcBef>
                <a:spcPts val="500"/>
              </a:spcBef>
              <a:buSzPct val="60000"/>
              <a:buBlip>
                <a:blip r:embed="rId2"/>
              </a:buBlip>
              <a:defRPr sz="24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Nincs diaphragma hernia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Cím"/>
          <p:cNvSpPr txBox="1"/>
          <p:nvPr>
            <p:ph type="title"/>
          </p:nvPr>
        </p:nvSpPr>
        <p:spPr>
          <a:xfrm>
            <a:off x="628650" y="365125"/>
            <a:ext cx="7886700" cy="92382"/>
          </a:xfrm>
          <a:prstGeom prst="rect">
            <a:avLst/>
          </a:prstGeom>
        </p:spPr>
        <p:txBody>
          <a:bodyPr/>
          <a:lstStyle/>
          <a:p>
            <a:pPr defTabSz="905255">
              <a:defRPr sz="4300"/>
            </a:pPr>
          </a:p>
        </p:txBody>
      </p:sp>
      <p:sp>
        <p:nvSpPr>
          <p:cNvPr id="484" name="Szövegtörzs"/>
          <p:cNvSpPr txBox="1"/>
          <p:nvPr>
            <p:ph type="body" sz="quarter" idx="1"/>
          </p:nvPr>
        </p:nvSpPr>
        <p:spPr>
          <a:xfrm>
            <a:off x="628650" y="5988358"/>
            <a:ext cx="7886700" cy="188608"/>
          </a:xfrm>
          <a:prstGeom prst="rect">
            <a:avLst/>
          </a:prstGeom>
        </p:spPr>
        <p:txBody>
          <a:bodyPr/>
          <a:lstStyle/>
          <a:p>
            <a:pPr marL="105651" indent="-105651" defTabSz="215797">
              <a:spcBef>
                <a:spcPts val="100"/>
              </a:spcBef>
              <a:defRPr sz="700"/>
            </a:pPr>
          </a:p>
        </p:txBody>
      </p:sp>
      <p:pic>
        <p:nvPicPr>
          <p:cNvPr id="485" name="image82.jpeg" descr="image8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9440000">
            <a:off x="1012622" y="3427662"/>
            <a:ext cx="2190545" cy="2327804"/>
          </a:xfrm>
          <a:prstGeom prst="rect">
            <a:avLst/>
          </a:prstGeom>
          <a:ln w="12700">
            <a:miter lim="400000"/>
          </a:ln>
        </p:spPr>
      </p:pic>
      <p:pic>
        <p:nvPicPr>
          <p:cNvPr id="486" name="image83.jpeg" descr="image8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01732" y="1690689"/>
            <a:ext cx="3413618" cy="3709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87" name="image84.jpeg" descr="image84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8650" y="365125"/>
            <a:ext cx="2478580" cy="25020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Pitvarok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uFill>
                  <a:solidFill>
                    <a:srgbClr val="FFFF00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Pitvarok</a:t>
            </a:r>
          </a:p>
        </p:txBody>
      </p:sp>
      <p:sp>
        <p:nvSpPr>
          <p:cNvPr id="490" name="Két, equalis pitvar…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1" marL="738187" indent="-342900">
              <a:spcBef>
                <a:spcPts val="500"/>
              </a:spcBef>
              <a:buClr>
                <a:srgbClr val="FFFF00"/>
              </a:buClr>
              <a:buFont typeface="Helvetica"/>
              <a:defRPr sz="180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</a:p>
          <a:p>
            <a:pPr lvl="1" marL="738187" indent="-342900">
              <a:spcBef>
                <a:spcPts val="500"/>
              </a:spcBef>
              <a:buClr>
                <a:srgbClr val="FFFF00"/>
              </a:buClr>
              <a:buFont typeface="Helvetica"/>
              <a:defRPr sz="180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</a:p>
          <a:p>
            <a:pPr lvl="1" marL="661736" indent="-280735">
              <a:spcBef>
                <a:spcPts val="500"/>
              </a:spcBef>
              <a:buSzPct val="60000"/>
              <a:buBlip>
                <a:blip r:embed="rId2"/>
              </a:buBlip>
              <a:defRPr sz="2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Két, equalis pitvar</a:t>
            </a:r>
            <a:endParaRPr sz="1800"/>
          </a:p>
          <a:p>
            <a:pPr lvl="1" marL="661736" indent="-280735">
              <a:spcBef>
                <a:spcPts val="500"/>
              </a:spcBef>
              <a:buSzPct val="60000"/>
              <a:buBlip>
                <a:blip r:embed="rId2"/>
              </a:buBlip>
              <a:defRPr sz="2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Foramen ovale flap a bal pitvarban</a:t>
            </a:r>
            <a:endParaRPr sz="1800"/>
          </a:p>
          <a:p>
            <a:pPr lvl="1" marL="661736" indent="-280735">
              <a:spcBef>
                <a:spcPts val="500"/>
              </a:spcBef>
              <a:buSzPct val="60000"/>
              <a:buBlip>
                <a:blip r:embed="rId2"/>
              </a:buBlip>
              <a:defRPr sz="2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A pitvari szeptum primum látható (közel a crux-hoz)</a:t>
            </a:r>
            <a:endParaRPr sz="1800"/>
          </a:p>
          <a:p>
            <a:pPr lvl="1" marL="661736" indent="-280735">
              <a:spcBef>
                <a:spcPts val="500"/>
              </a:spcBef>
              <a:buSzPct val="60000"/>
              <a:buBlip>
                <a:blip r:embed="rId2"/>
              </a:buBlip>
              <a:defRPr sz="2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Pulmonális vénák a bal pitvarba ömlenek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A kamrák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uFill>
                  <a:solidFill>
                    <a:srgbClr val="FFFF00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A kamrák</a:t>
            </a:r>
          </a:p>
        </p:txBody>
      </p:sp>
      <p:sp>
        <p:nvSpPr>
          <p:cNvPr id="493" name="Két equalis kamra…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1" marL="738187" indent="-342900">
              <a:spcBef>
                <a:spcPts val="500"/>
              </a:spcBef>
              <a:buClr>
                <a:srgbClr val="FFFF00"/>
              </a:buClr>
              <a:buFont typeface="Times New Roman"/>
              <a:defRPr sz="1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</a:p>
          <a:p>
            <a:pPr lvl="1" marL="738187" indent="-342900">
              <a:spcBef>
                <a:spcPts val="500"/>
              </a:spcBef>
              <a:buClr>
                <a:srgbClr val="FFFF00"/>
              </a:buClr>
              <a:buFont typeface="Times New Roman"/>
              <a:defRPr sz="1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</a:p>
          <a:p>
            <a:pPr lvl="1" marL="661736" indent="-280735">
              <a:spcBef>
                <a:spcPts val="500"/>
              </a:spcBef>
              <a:buSzPct val="60000"/>
              <a:buBlip>
                <a:blip r:embed="rId2"/>
              </a:buBlip>
              <a:defRPr sz="2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Két equalis kamra</a:t>
            </a:r>
            <a:endParaRPr sz="1800"/>
          </a:p>
          <a:p>
            <a:pPr lvl="1" marL="661736" indent="-280735">
              <a:spcBef>
                <a:spcPts val="500"/>
              </a:spcBef>
              <a:buSzPct val="60000"/>
              <a:buBlip>
                <a:blip r:embed="rId2"/>
              </a:buBlip>
              <a:defRPr sz="2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Nincs ventricularis fal hypertrophia</a:t>
            </a:r>
            <a:endParaRPr sz="1800"/>
          </a:p>
          <a:p>
            <a:pPr lvl="1" marL="661736" indent="-280735">
              <a:spcBef>
                <a:spcPts val="500"/>
              </a:spcBef>
              <a:buSzPct val="60000"/>
              <a:buBlip>
                <a:blip r:embed="rId2"/>
              </a:buBlip>
              <a:defRPr sz="2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Moderator band a job kamra csúcsában</a:t>
            </a:r>
            <a:endParaRPr sz="1800"/>
          </a:p>
          <a:p>
            <a:pPr lvl="1" marL="661736" indent="-280735">
              <a:spcBef>
                <a:spcPts val="500"/>
              </a:spcBef>
              <a:buSzPct val="60000"/>
              <a:buBlip>
                <a:blip r:embed="rId2"/>
              </a:buBlip>
              <a:defRPr sz="2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Ventricularis szeptum intakt (apex-től a crux-ig)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Atrioventricularis junctio és a billentyűk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uFill>
                  <a:solidFill>
                    <a:srgbClr val="FFFF00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Atrioventricularis junctio és a billentyűk</a:t>
            </a:r>
          </a:p>
        </p:txBody>
      </p:sp>
      <p:sp>
        <p:nvSpPr>
          <p:cNvPr id="496" name="Intakt crux cordis…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1" marL="738187" indent="-342900">
              <a:spcBef>
                <a:spcPts val="500"/>
              </a:spcBef>
              <a:buFont typeface="Helvetica"/>
              <a:defRPr sz="1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</a:p>
          <a:p>
            <a:pPr lvl="1" marL="738187" indent="-342900">
              <a:spcBef>
                <a:spcPts val="500"/>
              </a:spcBef>
              <a:buFont typeface="Helvetica"/>
              <a:defRPr sz="1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</a:p>
          <a:p>
            <a:pPr lvl="1" marL="661736" indent="-280735">
              <a:spcBef>
                <a:spcPts val="500"/>
              </a:spcBef>
              <a:buSzPct val="60000"/>
              <a:buBlip>
                <a:blip r:embed="rId2"/>
              </a:buBlip>
              <a:defRPr sz="2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Intakt crux cordis</a:t>
            </a:r>
            <a:endParaRPr sz="1800"/>
          </a:p>
          <a:p>
            <a:pPr lvl="1" marL="661736" indent="-280735">
              <a:spcBef>
                <a:spcPts val="500"/>
              </a:spcBef>
              <a:buSzPct val="60000"/>
              <a:buBlip>
                <a:blip r:embed="rId2"/>
              </a:buBlip>
              <a:defRPr sz="2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A két atrioventricularis billentyű nyílik és szabadon mozog</a:t>
            </a:r>
            <a:endParaRPr sz="1800"/>
          </a:p>
          <a:p>
            <a:pPr lvl="1" marL="661736" indent="-280735">
              <a:spcBef>
                <a:spcPts val="500"/>
              </a:spcBef>
              <a:buSzPct val="60000"/>
              <a:buBlip>
                <a:blip r:embed="rId2"/>
              </a:buBlip>
              <a:defRPr sz="2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Differential offsetting: tricuspidális billentyű kicsivel közelebb van az apexhez a mitrális billentyűnél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Cím"/>
          <p:cNvSpPr txBox="1"/>
          <p:nvPr>
            <p:ph type="title"/>
          </p:nvPr>
        </p:nvSpPr>
        <p:spPr>
          <a:xfrm>
            <a:off x="628650" y="365125"/>
            <a:ext cx="7886700" cy="45481"/>
          </a:xfrm>
          <a:prstGeom prst="rect">
            <a:avLst/>
          </a:prstGeom>
        </p:spPr>
        <p:txBody>
          <a:bodyPr/>
          <a:lstStyle/>
          <a:p>
            <a:pPr defTabSz="57935">
              <a:defRPr sz="240"/>
            </a:pPr>
          </a:p>
        </p:txBody>
      </p:sp>
      <p:pic>
        <p:nvPicPr>
          <p:cNvPr id="499" name="image85.jpeg" descr="image8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2948" y="1508196"/>
            <a:ext cx="5778104" cy="43513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ranszvaginális ultrahang"/>
          <p:cNvSpPr txBox="1"/>
          <p:nvPr>
            <p:ph type="title"/>
          </p:nvPr>
        </p:nvSpPr>
        <p:spPr>
          <a:xfrm>
            <a:off x="457200" y="274638"/>
            <a:ext cx="8229600" cy="1143002"/>
          </a:xfrm>
          <a:prstGeom prst="rect">
            <a:avLst/>
          </a:prstGeom>
        </p:spPr>
        <p:txBody>
          <a:bodyPr/>
          <a:lstStyle/>
          <a:p>
            <a:pPr/>
            <a:r>
              <a:t>Transzvaginális ultrahang</a:t>
            </a:r>
          </a:p>
        </p:txBody>
      </p:sp>
      <p:pic>
        <p:nvPicPr>
          <p:cNvPr id="210" name="Kép" descr="Kép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60288" y="1714505"/>
            <a:ext cx="5023424" cy="42651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Color Doppler kép a szív négyüregi síkjában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 defTabSz="859991">
              <a:defRPr sz="4000"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Color Doppler kép a szív négyüregi síkjában</a:t>
            </a:r>
          </a:p>
        </p:txBody>
      </p:sp>
      <p:pic>
        <p:nvPicPr>
          <p:cNvPr id="502" name="image86.jpeg" descr="image8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2948" y="1825625"/>
            <a:ext cx="5778104" cy="4351338"/>
          </a:xfrm>
          <a:prstGeom prst="rect">
            <a:avLst/>
          </a:prstGeom>
          <a:ln w="12700">
            <a:miter lim="400000"/>
          </a:ln>
        </p:spPr>
      </p:pic>
      <p:sp>
        <p:nvSpPr>
          <p:cNvPr id="503" name="Négyszög"/>
          <p:cNvSpPr/>
          <p:nvPr/>
        </p:nvSpPr>
        <p:spPr>
          <a:xfrm>
            <a:off x="1422397" y="1756229"/>
            <a:ext cx="6270178" cy="5225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Kiáramlási pályák - equalisak és kereszteződnek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/>
          <a:p>
            <a:pPr defTabSz="658368">
              <a:defRPr sz="2800">
                <a:uFill>
                  <a:solidFill>
                    <a:srgbClr val="FFFF00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pPr>
            <a:r>
              <a:t>Kiáramlási pályák - equalisak és kereszteződnek</a:t>
            </a:r>
            <a:br/>
          </a:p>
        </p:txBody>
      </p:sp>
      <p:sp>
        <p:nvSpPr>
          <p:cNvPr id="506" name="LVOT  (Left Ventricule Outflow Tract)…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1" marL="738187" indent="-342900">
              <a:spcBef>
                <a:spcPts val="500"/>
              </a:spcBef>
              <a:buFont typeface="Helvetica"/>
              <a:defRPr sz="1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</a:p>
          <a:p>
            <a:pPr lvl="1" marL="738187" indent="-342900">
              <a:spcBef>
                <a:spcPts val="500"/>
              </a:spcBef>
              <a:buFont typeface="Helvetica"/>
              <a:defRPr sz="1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</a:p>
          <a:p>
            <a:pPr lvl="1" marL="738187" indent="-342900">
              <a:spcBef>
                <a:spcPts val="500"/>
              </a:spcBef>
              <a:buFont typeface="Helvetica"/>
              <a:defRPr sz="1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</a:p>
          <a:p>
            <a:pPr lvl="1" marL="661736" indent="-280735">
              <a:spcBef>
                <a:spcPts val="500"/>
              </a:spcBef>
              <a:buSzPct val="60000"/>
              <a:buBlip>
                <a:blip r:embed="rId2"/>
              </a:buBlip>
              <a:defRPr sz="2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LVOT 	(Left Ventricule Outflow Tract)</a:t>
            </a:r>
            <a:endParaRPr sz="1800"/>
          </a:p>
          <a:p>
            <a:pPr lvl="1" marL="661736" indent="-280735">
              <a:spcBef>
                <a:spcPts val="500"/>
              </a:spcBef>
              <a:buSzPct val="60000"/>
              <a:buBlip>
                <a:blip r:embed="rId2"/>
              </a:buBlip>
              <a:defRPr sz="2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RVOT 	(Right Ventricule Outflow Tract)</a:t>
            </a:r>
            <a:endParaRPr sz="1800"/>
          </a:p>
          <a:p>
            <a:pPr lvl="1" marL="661736" indent="-280735">
              <a:spcBef>
                <a:spcPts val="500"/>
              </a:spcBef>
              <a:buSzPct val="60000"/>
              <a:buBlip>
                <a:blip r:embed="rId2"/>
              </a:buBlip>
              <a:defRPr sz="2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3VT	(Three Vessel view and Trachea)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LVOT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LVOT</a:t>
            </a:r>
          </a:p>
        </p:txBody>
      </p:sp>
      <p:pic>
        <p:nvPicPr>
          <p:cNvPr id="509" name="image91.jpeg" descr="image9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3834" y="1692509"/>
            <a:ext cx="5778104" cy="4351340"/>
          </a:xfrm>
          <a:prstGeom prst="rect">
            <a:avLst/>
          </a:prstGeom>
          <a:ln w="12700">
            <a:miter lim="400000"/>
          </a:ln>
        </p:spPr>
      </p:pic>
      <p:sp>
        <p:nvSpPr>
          <p:cNvPr id="510" name="Négyszög"/>
          <p:cNvSpPr/>
          <p:nvPr/>
        </p:nvSpPr>
        <p:spPr>
          <a:xfrm>
            <a:off x="1451426" y="1687530"/>
            <a:ext cx="6262921" cy="50800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RVOT"/>
          <p:cNvSpPr txBox="1"/>
          <p:nvPr>
            <p:ph type="title"/>
          </p:nvPr>
        </p:nvSpPr>
        <p:spPr>
          <a:xfrm>
            <a:off x="457200" y="274637"/>
            <a:ext cx="8229600" cy="1143004"/>
          </a:xfrm>
          <a:prstGeom prst="rect">
            <a:avLst/>
          </a:prstGeom>
        </p:spPr>
        <p:txBody>
          <a:bodyPr/>
          <a:lstStyle/>
          <a:p>
            <a:pPr/>
            <a:r>
              <a:t>RVOT</a:t>
            </a:r>
          </a:p>
        </p:txBody>
      </p:sp>
      <p:pic>
        <p:nvPicPr>
          <p:cNvPr id="513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1211" y="1578283"/>
            <a:ext cx="6841578" cy="51336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3 Vessel view and Trachea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>
                <a:uFill>
                  <a:solidFill>
                    <a:srgbClr val="000000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3 Vessel view and Trachea</a:t>
            </a:r>
          </a:p>
        </p:txBody>
      </p:sp>
      <p:pic>
        <p:nvPicPr>
          <p:cNvPr id="516" name="image92.png" descr="image9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5174" y="2090183"/>
            <a:ext cx="7593652" cy="38222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Kattintson duplán a szerkesztéshez"/>
          <p:cNvSpPr txBox="1"/>
          <p:nvPr>
            <p:ph type="title"/>
          </p:nvPr>
        </p:nvSpPr>
        <p:spPr>
          <a:xfrm>
            <a:off x="457200" y="274637"/>
            <a:ext cx="8229600" cy="1143004"/>
          </a:xfrm>
          <a:prstGeom prst="rect">
            <a:avLst/>
          </a:prstGeom>
        </p:spPr>
        <p:txBody>
          <a:bodyPr/>
          <a:lstStyle/>
          <a:p>
            <a:pPr defTabSz="886966">
              <a:defRPr sz="4200"/>
            </a:pPr>
          </a:p>
        </p:txBody>
      </p:sp>
      <p:pic>
        <p:nvPicPr>
          <p:cNvPr id="519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184150"/>
            <a:ext cx="8382000" cy="6489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TIC spatio-temporal image correlation"/>
          <p:cNvSpPr txBox="1"/>
          <p:nvPr>
            <p:ph type="title"/>
          </p:nvPr>
        </p:nvSpPr>
        <p:spPr>
          <a:xfrm>
            <a:off x="457200" y="274637"/>
            <a:ext cx="8229600" cy="1143004"/>
          </a:xfrm>
          <a:prstGeom prst="rect">
            <a:avLst/>
          </a:prstGeom>
        </p:spPr>
        <p:txBody>
          <a:bodyPr/>
          <a:lstStyle>
            <a:lvl1pPr defTabSz="813816">
              <a:defRPr sz="3900"/>
            </a:lvl1pPr>
          </a:lstStyle>
          <a:p>
            <a:pPr/>
            <a:r>
              <a:t>STIC spatio-temporal image correlation</a:t>
            </a:r>
          </a:p>
        </p:txBody>
      </p:sp>
      <p:pic>
        <p:nvPicPr>
          <p:cNvPr id="522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7091" y="1513517"/>
            <a:ext cx="7603209" cy="48683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Kattintson duplán a szerkesztéshez"/>
          <p:cNvSpPr txBox="1"/>
          <p:nvPr>
            <p:ph type="title"/>
          </p:nvPr>
        </p:nvSpPr>
        <p:spPr>
          <a:xfrm>
            <a:off x="457200" y="274637"/>
            <a:ext cx="8229600" cy="1143004"/>
          </a:xfrm>
          <a:prstGeom prst="rect">
            <a:avLst/>
          </a:prstGeom>
        </p:spPr>
        <p:txBody>
          <a:bodyPr/>
          <a:lstStyle/>
          <a:p>
            <a:pPr defTabSz="886966">
              <a:defRPr sz="4200"/>
            </a:pPr>
          </a:p>
        </p:txBody>
      </p:sp>
      <p:pic>
        <p:nvPicPr>
          <p:cNvPr id="525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1377" y="1516218"/>
            <a:ext cx="8074071" cy="45865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A hasüreg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uFill>
                  <a:solidFill>
                    <a:srgbClr val="00FFFF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A hasüreg</a:t>
            </a:r>
          </a:p>
        </p:txBody>
      </p:sp>
      <p:sp>
        <p:nvSpPr>
          <p:cNvPr id="528" name="Abdominális szervek situsa…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1" marL="610997" indent="-283817" defTabSz="756847">
              <a:spcBef>
                <a:spcPts val="300"/>
              </a:spcBef>
              <a:buFont typeface="Helvetica"/>
              <a:defRPr sz="9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</a:p>
          <a:p>
            <a:pPr lvl="1" marL="610997" indent="-283817" defTabSz="756847">
              <a:spcBef>
                <a:spcPts val="300"/>
              </a:spcBef>
              <a:buFont typeface="Helvetica"/>
              <a:defRPr sz="9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</a:p>
          <a:p>
            <a:pPr lvl="1" marL="610997" indent="-283817" defTabSz="756847">
              <a:spcBef>
                <a:spcPts val="300"/>
              </a:spcBef>
              <a:buFont typeface="Helvetica"/>
              <a:defRPr sz="9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</a:p>
          <a:p>
            <a:pPr lvl="1" marL="571500" indent="-190500" defTabSz="756847">
              <a:spcBef>
                <a:spcPts val="300"/>
              </a:spcBef>
              <a:buSzPct val="60000"/>
              <a:buBlip>
                <a:blip r:embed="rId2"/>
              </a:buBlip>
              <a:defRPr sz="19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Abdominális szervek situsa</a:t>
            </a:r>
          </a:p>
          <a:p>
            <a:pPr lvl="1" marL="571500" indent="-190500" defTabSz="756847">
              <a:spcBef>
                <a:spcPts val="300"/>
              </a:spcBef>
              <a:buSzPct val="60000"/>
              <a:buBlip>
                <a:blip r:embed="rId2"/>
              </a:buBlip>
              <a:defRPr sz="19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A gyomor a bal oldalon helyezkedik el </a:t>
            </a:r>
          </a:p>
          <a:p>
            <a:pPr lvl="3" marL="1333500" indent="-190500" defTabSz="756847">
              <a:spcBef>
                <a:spcPts val="300"/>
              </a:spcBef>
              <a:buSzPct val="60000"/>
              <a:buBlip>
                <a:blip r:embed="rId2"/>
              </a:buBlip>
              <a:defRPr sz="19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Situs inversus </a:t>
            </a:r>
          </a:p>
          <a:p>
            <a:pPr lvl="3" marL="1333500" indent="-190500" defTabSz="756847">
              <a:spcBef>
                <a:spcPts val="300"/>
              </a:spcBef>
              <a:buSzPct val="60000"/>
              <a:buBlip>
                <a:blip r:embed="rId2"/>
              </a:buBlip>
              <a:defRPr sz="19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Hiányzik - esophagealis atresia		</a:t>
            </a:r>
          </a:p>
          <a:p>
            <a:pPr lvl="3" marL="1333500" indent="-190500" defTabSz="756847">
              <a:spcBef>
                <a:spcPts val="300"/>
              </a:spcBef>
              <a:buSzPct val="60000"/>
              <a:buBlip>
                <a:blip r:embed="rId2"/>
              </a:buBlip>
              <a:defRPr sz="19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Double bubble - duodenalis atresia</a:t>
            </a:r>
          </a:p>
          <a:p>
            <a:pPr lvl="1" marL="571500" indent="-190500" defTabSz="756847">
              <a:spcBef>
                <a:spcPts val="300"/>
              </a:spcBef>
              <a:buSzPct val="60000"/>
              <a:buBlip>
                <a:blip r:embed="rId2"/>
              </a:buBlip>
              <a:defRPr sz="19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A belek a hasüregben helyezkednek el és normal echogenitásúak</a:t>
            </a:r>
          </a:p>
          <a:p>
            <a:pPr lvl="1" marL="571500" indent="-190500" defTabSz="756847">
              <a:spcBef>
                <a:spcPts val="300"/>
              </a:spcBef>
              <a:buSzPct val="60000"/>
              <a:buBlip>
                <a:blip r:embed="rId2"/>
              </a:buBlip>
              <a:defRPr sz="19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Funiculus umbilicalis az intakt hasfalból ered</a:t>
            </a:r>
          </a:p>
          <a:p>
            <a:pPr lvl="1" marL="571500" indent="-190500" defTabSz="756847">
              <a:spcBef>
                <a:spcPts val="300"/>
              </a:spcBef>
              <a:buSzPct val="60000"/>
              <a:buBlip>
                <a:blip r:embed="rId2"/>
              </a:buBlip>
              <a:defRPr sz="19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Ascites - hydrops</a:t>
            </a:r>
          </a:p>
          <a:p>
            <a:pPr lvl="1" marL="571500" indent="-190500" defTabSz="756847">
              <a:spcBef>
                <a:spcPts val="300"/>
              </a:spcBef>
              <a:buSzPct val="60000"/>
              <a:buBlip>
                <a:blip r:embed="rId2"/>
              </a:buBlip>
              <a:defRPr sz="19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Vesék – malformációk, agenesia</a:t>
            </a:r>
          </a:p>
          <a:p>
            <a:pPr lvl="1" marL="571500" indent="-190500" defTabSz="756847">
              <a:spcBef>
                <a:spcPts val="300"/>
              </a:spcBef>
              <a:buSzPct val="60000"/>
              <a:buBlip>
                <a:blip r:embed="rId2"/>
              </a:buBlip>
              <a:defRPr sz="19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Húgyhólyag - extrophia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Normál hasi kép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Normál hasi kép</a:t>
            </a:r>
          </a:p>
        </p:txBody>
      </p:sp>
      <p:sp>
        <p:nvSpPr>
          <p:cNvPr id="531" name="Szövegtörzs"/>
          <p:cNvSpPr txBox="1"/>
          <p:nvPr>
            <p:ph type="body" sz="quarter" idx="1"/>
          </p:nvPr>
        </p:nvSpPr>
        <p:spPr>
          <a:xfrm>
            <a:off x="6463631" y="6069707"/>
            <a:ext cx="2051719" cy="107257"/>
          </a:xfrm>
          <a:prstGeom prst="rect">
            <a:avLst/>
          </a:prstGeom>
        </p:spPr>
        <p:txBody>
          <a:bodyPr/>
          <a:lstStyle/>
          <a:p>
            <a:pPr marL="28651" indent="-28651" defTabSz="58521">
              <a:spcBef>
                <a:spcPts val="0"/>
              </a:spcBef>
              <a:defRPr sz="160"/>
            </a:pPr>
          </a:p>
        </p:txBody>
      </p:sp>
      <p:pic>
        <p:nvPicPr>
          <p:cNvPr id="532" name="image93.jpeg" descr="image9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36900" y="2173951"/>
            <a:ext cx="3544445" cy="3654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olor Doppler"/>
          <p:cNvSpPr txBox="1"/>
          <p:nvPr>
            <p:ph type="title"/>
          </p:nvPr>
        </p:nvSpPr>
        <p:spPr>
          <a:xfrm>
            <a:off x="457200" y="274637"/>
            <a:ext cx="8229600" cy="1143004"/>
          </a:xfrm>
          <a:prstGeom prst="rect">
            <a:avLst/>
          </a:prstGeom>
        </p:spPr>
        <p:txBody>
          <a:bodyPr/>
          <a:lstStyle/>
          <a:p>
            <a:pPr/>
            <a:r>
              <a:t>color Doppler</a:t>
            </a:r>
          </a:p>
        </p:txBody>
      </p:sp>
      <p:pic>
        <p:nvPicPr>
          <p:cNvPr id="213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1624" y="1298727"/>
            <a:ext cx="6400752" cy="47909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Abnormális képek"/>
          <p:cNvSpPr txBox="1"/>
          <p:nvPr>
            <p:ph type="title"/>
          </p:nvPr>
        </p:nvSpPr>
        <p:spPr>
          <a:xfrm>
            <a:off x="471487" y="231775"/>
            <a:ext cx="7886701" cy="1325563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Abnormális képek</a:t>
            </a:r>
          </a:p>
        </p:txBody>
      </p:sp>
      <p:sp>
        <p:nvSpPr>
          <p:cNvPr id="535" name="Szövegtörzs"/>
          <p:cNvSpPr txBox="1"/>
          <p:nvPr>
            <p:ph type="body" sz="quarter" idx="1"/>
          </p:nvPr>
        </p:nvSpPr>
        <p:spPr>
          <a:xfrm>
            <a:off x="628650" y="6006770"/>
            <a:ext cx="7886700" cy="170194"/>
          </a:xfrm>
          <a:prstGeom prst="rect">
            <a:avLst/>
          </a:prstGeom>
        </p:spPr>
        <p:txBody>
          <a:bodyPr/>
          <a:lstStyle/>
          <a:p>
            <a:pPr marL="89535" indent="-89535" defTabSz="182879">
              <a:spcBef>
                <a:spcPts val="100"/>
              </a:spcBef>
              <a:defRPr sz="600"/>
            </a:pPr>
          </a:p>
        </p:txBody>
      </p:sp>
      <p:pic>
        <p:nvPicPr>
          <p:cNvPr id="536" name="image94.jpeg" descr="image9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750" y="4010893"/>
            <a:ext cx="5202112" cy="2254286"/>
          </a:xfrm>
          <a:prstGeom prst="rect">
            <a:avLst/>
          </a:prstGeom>
          <a:ln w="12700">
            <a:miter lim="400000"/>
          </a:ln>
        </p:spPr>
      </p:pic>
      <p:pic>
        <p:nvPicPr>
          <p:cNvPr id="537" name="image95.jpeg" descr="image9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85957" y="4314864"/>
            <a:ext cx="2072230" cy="1906208"/>
          </a:xfrm>
          <a:prstGeom prst="rect">
            <a:avLst/>
          </a:prstGeom>
          <a:ln w="12700">
            <a:miter lim="400000"/>
          </a:ln>
        </p:spPr>
      </p:pic>
      <p:pic>
        <p:nvPicPr>
          <p:cNvPr id="538" name="image96.jpeg" descr="image96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41043" y="1223479"/>
            <a:ext cx="2857878" cy="2707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9" name="image97.jpeg" descr="image97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9750" y="1293837"/>
            <a:ext cx="2459268" cy="27074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Esophagealis atresia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/>
          <a:p>
            <a:pPr>
              <a:defRPr sz="4000">
                <a:uFill>
                  <a:solidFill>
                    <a:srgbClr val="EAEAEA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pPr>
            <a:r>
              <a:t>E</a:t>
            </a:r>
            <a:r>
              <a:rPr>
                <a:uFill>
                  <a:solidFill>
                    <a:srgbClr val="FFFF00"/>
                  </a:solidFill>
                </a:uFill>
              </a:rPr>
              <a:t>sophagealis atresia</a:t>
            </a:r>
          </a:p>
        </p:txBody>
      </p:sp>
      <p:sp>
        <p:nvSpPr>
          <p:cNvPr id="542" name="+ Tracheo-esophagealis fistula"/>
          <p:cNvSpPr txBox="1"/>
          <p:nvPr>
            <p:ph type="body" idx="1"/>
          </p:nvPr>
        </p:nvSpPr>
        <p:spPr>
          <a:xfrm>
            <a:off x="628650" y="1682269"/>
            <a:ext cx="7886700" cy="4351340"/>
          </a:xfrm>
          <a:prstGeom prst="rect">
            <a:avLst/>
          </a:prstGeom>
        </p:spPr>
        <p:txBody>
          <a:bodyPr/>
          <a:lstStyle>
            <a:lvl1pPr marL="320841" indent="-320841">
              <a:buSzPct val="60000"/>
              <a:buBlip>
                <a:blip r:embed="rId2"/>
              </a:buBlip>
              <a:defRPr>
                <a:uFill>
                  <a:solidFill>
                    <a:srgbClr val="FFFFFF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lvl1pPr>
          </a:lstStyle>
          <a:p>
            <a:pPr/>
            <a:r>
              <a:t>+ Tracheo-esophagealis fistula</a:t>
            </a:r>
          </a:p>
        </p:txBody>
      </p:sp>
      <p:pic>
        <p:nvPicPr>
          <p:cNvPr id="543" name="image98.jpeg" descr="image9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3005" y="2787444"/>
            <a:ext cx="1908077" cy="3278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4" name="image99.jpeg" descr="image99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60675" y="3432628"/>
            <a:ext cx="3982697" cy="2448768"/>
          </a:xfrm>
          <a:prstGeom prst="rect">
            <a:avLst/>
          </a:prstGeom>
          <a:ln w="12700">
            <a:miter lim="400000"/>
          </a:ln>
        </p:spPr>
      </p:pic>
      <p:pic>
        <p:nvPicPr>
          <p:cNvPr id="545" name="image100.jpeg" descr="image100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94285" y="506002"/>
            <a:ext cx="1323117" cy="22814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Duodenalis atresia"/>
          <p:cNvSpPr txBox="1"/>
          <p:nvPr>
            <p:ph type="title"/>
          </p:nvPr>
        </p:nvSpPr>
        <p:spPr>
          <a:xfrm>
            <a:off x="288627" y="365125"/>
            <a:ext cx="8226722" cy="1325564"/>
          </a:xfrm>
          <a:prstGeom prst="rect">
            <a:avLst/>
          </a:prstGeom>
        </p:spPr>
        <p:txBody>
          <a:bodyPr/>
          <a:lstStyle>
            <a:lvl1pPr>
              <a:defRPr sz="4000">
                <a:uFill>
                  <a:solidFill>
                    <a:srgbClr val="FFFF00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Duodenalis atresia</a:t>
            </a:r>
          </a:p>
        </p:txBody>
      </p:sp>
      <p:sp>
        <p:nvSpPr>
          <p:cNvPr id="548" name="Szövegtörzs"/>
          <p:cNvSpPr txBox="1"/>
          <p:nvPr>
            <p:ph type="body" sz="quarter" idx="1"/>
          </p:nvPr>
        </p:nvSpPr>
        <p:spPr>
          <a:xfrm>
            <a:off x="628650" y="6015933"/>
            <a:ext cx="7886700" cy="161032"/>
          </a:xfrm>
          <a:prstGeom prst="rect">
            <a:avLst/>
          </a:prstGeom>
        </p:spPr>
        <p:txBody>
          <a:bodyPr/>
          <a:lstStyle/>
          <a:p>
            <a:pPr marL="89535" indent="-89535" defTabSz="182879">
              <a:spcBef>
                <a:spcPts val="100"/>
              </a:spcBef>
              <a:defRPr sz="600"/>
            </a:pPr>
          </a:p>
        </p:txBody>
      </p:sp>
      <p:pic>
        <p:nvPicPr>
          <p:cNvPr id="549" name="image101.jpeg" descr="image1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8650" y="1825625"/>
            <a:ext cx="3379788" cy="2425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0" name="image102.jpeg" descr="image10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8650" y="4251326"/>
            <a:ext cx="2840266" cy="1925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1" name="image103.jpeg" descr="image103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08959" y="1308645"/>
            <a:ext cx="2721821" cy="2196558"/>
          </a:xfrm>
          <a:prstGeom prst="rect">
            <a:avLst/>
          </a:prstGeom>
          <a:ln w="12700">
            <a:miter lim="400000"/>
          </a:ln>
        </p:spPr>
      </p:pic>
      <p:pic>
        <p:nvPicPr>
          <p:cNvPr id="552" name="image104.jpeg" descr="image104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05599" y="3538425"/>
            <a:ext cx="1809755" cy="26385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A hasfal és a köldökzsinór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uFill>
                  <a:solidFill>
                    <a:srgbClr val="FFFF00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A hasfal és a köldökzsinór</a:t>
            </a:r>
          </a:p>
        </p:txBody>
      </p:sp>
      <p:sp>
        <p:nvSpPr>
          <p:cNvPr id="555" name="Integritás - gastroschisis…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1" marL="738187" indent="-342900">
              <a:spcBef>
                <a:spcPts val="500"/>
              </a:spcBef>
              <a:buFont typeface="Helvetica"/>
              <a:defRPr sz="1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</a:p>
          <a:p>
            <a:pPr lvl="1" marL="738187" indent="-342900">
              <a:spcBef>
                <a:spcPts val="500"/>
              </a:spcBef>
              <a:buFont typeface="Helvetica"/>
              <a:defRPr sz="1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</a:p>
          <a:p>
            <a:pPr lvl="1" marL="661736" indent="-280735">
              <a:spcBef>
                <a:spcPts val="500"/>
              </a:spcBef>
              <a:buSzPct val="60000"/>
              <a:buBlip>
                <a:blip r:embed="rId2"/>
              </a:buBlip>
              <a:defRPr sz="2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Integritás - gastroschisis</a:t>
            </a:r>
            <a:endParaRPr sz="1800"/>
          </a:p>
          <a:p>
            <a:pPr lvl="1" marL="661736" indent="-280735">
              <a:spcBef>
                <a:spcPts val="500"/>
              </a:spcBef>
              <a:buSzPct val="60000"/>
              <a:buBlip>
                <a:blip r:embed="rId2"/>
              </a:buBlip>
              <a:defRPr sz="2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Normális köldökzsinór eredés - omphalocele</a:t>
            </a:r>
            <a:endParaRPr sz="1800"/>
          </a:p>
          <a:p>
            <a:pPr lvl="2" marL="1042735" indent="-280735">
              <a:spcBef>
                <a:spcPts val="500"/>
              </a:spcBef>
              <a:buSzPct val="60000"/>
              <a:buBlip>
                <a:blip r:embed="rId2"/>
              </a:buBlip>
              <a:defRPr sz="2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Fiziológiás umbilicalis hernia a 11. hétig</a:t>
            </a:r>
            <a:endParaRPr sz="1800"/>
          </a:p>
          <a:p>
            <a:pPr lvl="1" marL="661736" indent="-280735">
              <a:spcBef>
                <a:spcPts val="500"/>
              </a:spcBef>
              <a:buSzPct val="60000"/>
              <a:buBlip>
                <a:blip r:embed="rId2"/>
              </a:buBlip>
              <a:defRPr sz="2800">
                <a:uFill>
                  <a:solidFill>
                    <a:srgbClr val="FFFF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Az umbilicalis artériák száma- artéria umbilicalis singularis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astroschisis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uFill>
                  <a:solidFill>
                    <a:srgbClr val="00FFFF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Gastroschisis</a:t>
            </a:r>
          </a:p>
        </p:txBody>
      </p:sp>
      <p:pic>
        <p:nvPicPr>
          <p:cNvPr id="558" name="image105.jpeg" descr="image1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2948" y="1711799"/>
            <a:ext cx="5778104" cy="4351340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Négyszög"/>
          <p:cNvSpPr/>
          <p:nvPr/>
        </p:nvSpPr>
        <p:spPr>
          <a:xfrm>
            <a:off x="1204685" y="1690689"/>
            <a:ext cx="6647544" cy="5735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Cím"/>
          <p:cNvSpPr txBox="1"/>
          <p:nvPr>
            <p:ph type="title"/>
          </p:nvPr>
        </p:nvSpPr>
        <p:spPr>
          <a:xfrm>
            <a:off x="628650" y="365125"/>
            <a:ext cx="7886700" cy="93921"/>
          </a:xfrm>
          <a:prstGeom prst="rect">
            <a:avLst/>
          </a:prstGeom>
        </p:spPr>
        <p:txBody>
          <a:bodyPr/>
          <a:lstStyle/>
          <a:p>
            <a:pPr defTabSz="905255">
              <a:defRPr sz="4300"/>
            </a:pPr>
          </a:p>
        </p:txBody>
      </p:sp>
      <p:pic>
        <p:nvPicPr>
          <p:cNvPr id="562" name="image106.jpeg" descr="image1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2948" y="1749741"/>
            <a:ext cx="5778104" cy="4351340"/>
          </a:xfrm>
          <a:prstGeom prst="rect">
            <a:avLst/>
          </a:prstGeom>
          <a:ln w="12700">
            <a:miter lim="400000"/>
          </a:ln>
        </p:spPr>
      </p:pic>
      <p:sp>
        <p:nvSpPr>
          <p:cNvPr id="563" name="Négyszög"/>
          <p:cNvSpPr/>
          <p:nvPr/>
        </p:nvSpPr>
        <p:spPr>
          <a:xfrm>
            <a:off x="1342569" y="1748969"/>
            <a:ext cx="6865257" cy="50800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astroschisis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uFill>
                  <a:solidFill>
                    <a:srgbClr val="FFFF00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Gastroschisis</a:t>
            </a:r>
          </a:p>
        </p:txBody>
      </p:sp>
      <p:sp>
        <p:nvSpPr>
          <p:cNvPr id="566" name="Szövegtörzs"/>
          <p:cNvSpPr txBox="1"/>
          <p:nvPr>
            <p:ph type="body" sz="quarter" idx="1"/>
          </p:nvPr>
        </p:nvSpPr>
        <p:spPr>
          <a:xfrm>
            <a:off x="628650" y="6176962"/>
            <a:ext cx="7886700" cy="134285"/>
          </a:xfrm>
          <a:prstGeom prst="rect">
            <a:avLst/>
          </a:prstGeom>
        </p:spPr>
        <p:txBody>
          <a:bodyPr/>
          <a:lstStyle/>
          <a:p>
            <a:pPr marL="68046" indent="-68046" defTabSz="138987">
              <a:spcBef>
                <a:spcPts val="0"/>
              </a:spcBef>
              <a:defRPr sz="380"/>
            </a:pPr>
          </a:p>
        </p:txBody>
      </p:sp>
      <p:pic>
        <p:nvPicPr>
          <p:cNvPr id="567" name="image107.jpeg" descr="image1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7971" y="2819400"/>
            <a:ext cx="3582016" cy="2527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8" name="image108.jpeg" descr="image10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00494" y="3168213"/>
            <a:ext cx="2153112" cy="18297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Omphalocele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uFill>
                  <a:solidFill>
                    <a:srgbClr val="FFFF00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Omphalocele</a:t>
            </a:r>
          </a:p>
        </p:txBody>
      </p:sp>
      <p:pic>
        <p:nvPicPr>
          <p:cNvPr id="571" name="image109.jpeg" descr="image1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5829" y="1905430"/>
            <a:ext cx="4412342" cy="41917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Funiculus umbilicalis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Funiculus umbilicalis</a:t>
            </a:r>
          </a:p>
        </p:txBody>
      </p:sp>
      <p:sp>
        <p:nvSpPr>
          <p:cNvPr id="574" name="Szövegtörzs"/>
          <p:cNvSpPr txBox="1"/>
          <p:nvPr>
            <p:ph type="body" sz="quarter" idx="1"/>
          </p:nvPr>
        </p:nvSpPr>
        <p:spPr>
          <a:xfrm>
            <a:off x="628650" y="6041449"/>
            <a:ext cx="7886700" cy="135517"/>
          </a:xfrm>
          <a:prstGeom prst="rect">
            <a:avLst/>
          </a:prstGeom>
        </p:spPr>
        <p:txBody>
          <a:bodyPr/>
          <a:lstStyle/>
          <a:p>
            <a:pPr marL="68046" indent="-68046" defTabSz="138987">
              <a:spcBef>
                <a:spcPts val="0"/>
              </a:spcBef>
              <a:defRPr sz="380"/>
            </a:pPr>
          </a:p>
        </p:txBody>
      </p:sp>
      <p:pic>
        <p:nvPicPr>
          <p:cNvPr id="575" name="image110.jpeg" descr="image1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8650" y="1588223"/>
            <a:ext cx="2597738" cy="2597737"/>
          </a:xfrm>
          <a:prstGeom prst="rect">
            <a:avLst/>
          </a:prstGeom>
          <a:ln w="12700">
            <a:miter lim="400000"/>
          </a:ln>
        </p:spPr>
      </p:pic>
      <p:pic>
        <p:nvPicPr>
          <p:cNvPr id="576" name="image111.jpeg" descr="image11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35288" y="3562255"/>
            <a:ext cx="2614710" cy="261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7" name="image112.jpeg" descr="image112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7101" y="2057686"/>
            <a:ext cx="2812834" cy="2811924"/>
          </a:xfrm>
          <a:prstGeom prst="rect">
            <a:avLst/>
          </a:prstGeom>
          <a:ln w="12700">
            <a:miter lim="400000"/>
          </a:ln>
        </p:spPr>
      </p:pic>
      <p:sp>
        <p:nvSpPr>
          <p:cNvPr id="578" name="Négyszög"/>
          <p:cNvSpPr/>
          <p:nvPr/>
        </p:nvSpPr>
        <p:spPr>
          <a:xfrm>
            <a:off x="628650" y="3897086"/>
            <a:ext cx="445408" cy="28887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579" name="Négyszög"/>
          <p:cNvSpPr/>
          <p:nvPr/>
        </p:nvSpPr>
        <p:spPr>
          <a:xfrm>
            <a:off x="5935288" y="5888089"/>
            <a:ext cx="445411" cy="28887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Urogenitalis tractus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4000">
                <a:uFill>
                  <a:solidFill>
                    <a:srgbClr val="000000"/>
                  </a:solidFill>
                </a:uFill>
                <a:latin typeface="Tele-GroteskUlt"/>
                <a:ea typeface="Tele-GroteskUlt"/>
                <a:cs typeface="Tele-GroteskUlt"/>
                <a:sym typeface="Tele-GroteskUlt"/>
              </a:defRPr>
            </a:lvl1pPr>
          </a:lstStyle>
          <a:p>
            <a:pPr/>
            <a:r>
              <a:t>Urogenitalis tractus</a:t>
            </a:r>
          </a:p>
        </p:txBody>
      </p:sp>
      <p:sp>
        <p:nvSpPr>
          <p:cNvPr id="582" name="Policisztás vese…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defRPr sz="1800">
                <a:uFill>
                  <a:solidFill>
                    <a:srgbClr val="0000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</a:p>
          <a:p>
            <a:pPr>
              <a:spcBef>
                <a:spcPts val="400"/>
              </a:spcBef>
              <a:defRPr sz="1800">
                <a:uFill>
                  <a:solidFill>
                    <a:srgbClr val="0000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</a:p>
          <a:p>
            <a:pPr marL="240631" indent="-240631">
              <a:spcBef>
                <a:spcPts val="500"/>
              </a:spcBef>
              <a:buSzPct val="60000"/>
              <a:buBlip>
                <a:blip r:embed="rId2"/>
              </a:buBlip>
              <a:defRPr sz="2400">
                <a:uFill>
                  <a:solidFill>
                    <a:srgbClr val="0000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Policisztás vese</a:t>
            </a:r>
          </a:p>
          <a:p>
            <a:pPr marL="240631" indent="-240631">
              <a:spcBef>
                <a:spcPts val="500"/>
              </a:spcBef>
              <a:buSzPct val="60000"/>
              <a:buBlip>
                <a:blip r:embed="rId2"/>
              </a:buBlip>
              <a:defRPr sz="2400">
                <a:uFill>
                  <a:solidFill>
                    <a:srgbClr val="0000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Multicisztás vese</a:t>
            </a:r>
          </a:p>
          <a:p>
            <a:pPr marL="240631" indent="-240631">
              <a:spcBef>
                <a:spcPts val="500"/>
              </a:spcBef>
              <a:buSzPct val="60000"/>
              <a:buBlip>
                <a:blip r:embed="rId2"/>
              </a:buBlip>
              <a:defRPr sz="2400">
                <a:uFill>
                  <a:solidFill>
                    <a:srgbClr val="0000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Uni- or bilateralis vese agenesia - Potter syndroma</a:t>
            </a:r>
          </a:p>
          <a:p>
            <a:pPr marL="240631" indent="-240631">
              <a:spcBef>
                <a:spcPts val="500"/>
              </a:spcBef>
              <a:buSzPct val="60000"/>
              <a:buBlip>
                <a:blip r:embed="rId2"/>
              </a:buBlip>
              <a:defRPr sz="2400">
                <a:uFill>
                  <a:solidFill>
                    <a:srgbClr val="0000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Hydronephrosis</a:t>
            </a:r>
          </a:p>
          <a:p>
            <a:pPr marL="240631" indent="-240631">
              <a:spcBef>
                <a:spcPts val="500"/>
              </a:spcBef>
              <a:buSzPct val="60000"/>
              <a:buBlip>
                <a:blip r:embed="rId2"/>
              </a:buBlip>
              <a:defRPr sz="2400">
                <a:uFill>
                  <a:solidFill>
                    <a:srgbClr val="000000"/>
                  </a:solidFill>
                </a:uFill>
                <a:latin typeface="Tele-GroteskNor"/>
                <a:ea typeface="Tele-GroteskNor"/>
                <a:cs typeface="Tele-GroteskNor"/>
                <a:sym typeface="Tele-GroteskNor"/>
              </a:defRPr>
            </a:pPr>
            <a:r>
              <a:t>Normál megjelenésű húgyhólyag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-téma">
  <a:themeElements>
    <a:clrScheme name="Office-té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-tém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-téma">
  <a:themeElements>
    <a:clrScheme name="Office-té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-tém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