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5" r:id="rId5"/>
    <p:sldId id="263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8A70-E07A-491B-9A0B-A3CA43450AEA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45061-DAB1-4A6C-9C94-32BCFB1D4F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99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Éppen ezért az intenzív </a:t>
            </a:r>
            <a:r>
              <a:rPr lang="hu-HU" b="1" dirty="0" err="1" smtClean="0"/>
              <a:t>intrauterin</a:t>
            </a:r>
            <a:r>
              <a:rPr lang="hu-HU" b="1" dirty="0" smtClean="0"/>
              <a:t> idegrendszeri fejlődés kritikus időszakában elszenvedett </a:t>
            </a:r>
            <a:r>
              <a:rPr lang="hu-HU" b="1" dirty="0" err="1" smtClean="0"/>
              <a:t>trófikus</a:t>
            </a:r>
            <a:r>
              <a:rPr lang="hu-HU" b="1" dirty="0" smtClean="0"/>
              <a:t> zavar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B4032-D22C-47DA-9322-AEE2E4452AE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69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26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62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42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65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996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4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90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2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6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03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7687-7269-4ECA-B44E-2A67CA1307D6}" type="datetimeFigureOut">
              <a:rPr lang="hu-HU" smtClean="0"/>
              <a:t>2023. 09. 23.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C82C-2203-4556-8E60-656A127B6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7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53080" y="2122960"/>
            <a:ext cx="5307640" cy="356892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GYERMEKEK FÁJDALMÁVAL KAPCSOLATOS TÉVHITEK: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 éretlen idegrendszer fájdalomtoleranciája kiváló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ntenzitásának megítélése szubjektív</a:t>
            </a:r>
            <a:endParaRPr lang="hu-HU" b="1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 befolyásolja az idegrendszer későbbi fejlődését</a:t>
            </a:r>
            <a:endParaRPr lang="hu-HU" b="1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fájdalom </a:t>
            </a:r>
            <a:r>
              <a:rPr lang="hu-HU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hemodinamikai</a:t>
            </a: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és metabolikus következményei enyhébbek, mint felnőttnél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analgetikumok</a:t>
            </a: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mellékhatásának kockázata meghaladja a fájdalomcsillapítás előnyeit</a:t>
            </a:r>
          </a:p>
        </p:txBody>
      </p:sp>
      <p:sp>
        <p:nvSpPr>
          <p:cNvPr id="5" name="Téglalap 4"/>
          <p:cNvSpPr/>
          <p:nvPr/>
        </p:nvSpPr>
        <p:spPr>
          <a:xfrm>
            <a:off x="5960000" y="2105584"/>
            <a:ext cx="5910574" cy="36601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CÁFOLATOK - BIZONYÍTÉKOK - SZEMLÉLETVÁLTÁS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 idegrendszer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neuroanatómiai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és –fiziológiai </a:t>
            </a:r>
            <a:r>
              <a:rPr lang="hu-HU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fejlődése már az </a:t>
            </a:r>
            <a:r>
              <a:rPr lang="hu-HU" b="1" dirty="0" err="1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intrauterin</a:t>
            </a:r>
            <a:r>
              <a:rPr lang="hu-HU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életben megkezdődik      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(20.héttől iniciális, 23. héttől valódi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stresszreakció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C00000"/>
                </a:solidFill>
              </a:rPr>
              <a:t>ú</a:t>
            </a:r>
            <a:r>
              <a:rPr lang="hu-HU" b="1" dirty="0" smtClean="0">
                <a:solidFill>
                  <a:srgbClr val="C00000"/>
                </a:solidFill>
              </a:rPr>
              <a:t>jszülött:</a:t>
            </a:r>
            <a:r>
              <a:rPr lang="hu-HU" b="1" dirty="0" smtClean="0">
                <a:solidFill>
                  <a:srgbClr val="002060"/>
                </a:solidFill>
              </a:rPr>
              <a:t> kiterjedt receptív mező, fájdalomlokalizálási elégtelenség, a leszálló gátló pályák éretlensége </a:t>
            </a:r>
            <a:r>
              <a:rPr lang="hu-H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→ 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C00000"/>
                </a:solidFill>
              </a:rPr>
              <a:t>a </a:t>
            </a:r>
            <a:r>
              <a:rPr lang="hu-HU" b="1" dirty="0">
                <a:solidFill>
                  <a:srgbClr val="C00000"/>
                </a:solidFill>
              </a:rPr>
              <a:t>fájdalom erősségéhez képest aránytalanul </a:t>
            </a:r>
            <a:r>
              <a:rPr lang="hu-HU" b="1" dirty="0" smtClean="0">
                <a:solidFill>
                  <a:srgbClr val="C00000"/>
                </a:solidFill>
              </a:rPr>
              <a:t>intenzív fájdalomreakció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rgbClr val="C00000"/>
                </a:solidFill>
              </a:rPr>
              <a:t>tartós fájdalom </a:t>
            </a:r>
            <a:r>
              <a:rPr lang="hu-H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→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>
                <a:solidFill>
                  <a:srgbClr val="002060"/>
                </a:solidFill>
              </a:rPr>
              <a:t>hosszú távú </a:t>
            </a:r>
            <a:r>
              <a:rPr lang="hu-HU" b="1" dirty="0" smtClean="0">
                <a:solidFill>
                  <a:srgbClr val="002060"/>
                </a:solidFill>
              </a:rPr>
              <a:t>következménye:  </a:t>
            </a:r>
            <a:r>
              <a:rPr lang="hu-HU" b="1" dirty="0" smtClean="0">
                <a:solidFill>
                  <a:srgbClr val="C00000"/>
                </a:solidFill>
              </a:rPr>
              <a:t>az </a:t>
            </a:r>
            <a:r>
              <a:rPr lang="hu-HU" b="1" dirty="0">
                <a:solidFill>
                  <a:srgbClr val="C00000"/>
                </a:solidFill>
              </a:rPr>
              <a:t>idegrendszer fejlődésének zavara, </a:t>
            </a:r>
            <a:r>
              <a:rPr lang="hu-HU" b="1" dirty="0" smtClean="0">
                <a:solidFill>
                  <a:srgbClr val="C00000"/>
                </a:solidFill>
              </a:rPr>
              <a:t>strukturális </a:t>
            </a:r>
            <a:r>
              <a:rPr lang="hu-HU" b="1" dirty="0">
                <a:solidFill>
                  <a:srgbClr val="C00000"/>
                </a:solidFill>
              </a:rPr>
              <a:t>és funkcionális </a:t>
            </a:r>
            <a:r>
              <a:rPr lang="hu-HU" b="1" dirty="0" smtClean="0">
                <a:solidFill>
                  <a:srgbClr val="C00000"/>
                </a:solidFill>
              </a:rPr>
              <a:t>átrendeződés a plasztikus idegrendszerben</a:t>
            </a:r>
            <a:endParaRPr lang="hu-HU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369275" y="6129373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Rokyta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R,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Fricová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J.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Ontogeny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pain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Physiol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Res 2012; 61(Suppl1): S109-22.</a:t>
            </a:r>
            <a:endParaRPr lang="hu-HU" sz="1000" dirty="0"/>
          </a:p>
        </p:txBody>
      </p:sp>
      <p:sp>
        <p:nvSpPr>
          <p:cNvPr id="7" name="Téglalap 6"/>
          <p:cNvSpPr/>
          <p:nvPr/>
        </p:nvSpPr>
        <p:spPr>
          <a:xfrm>
            <a:off x="3468130" y="637559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Williams MD,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Lascelles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BDX.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neonatal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pain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Front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Pediatr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2020.8.30. </a:t>
            </a:r>
            <a:endParaRPr lang="hu-HU" sz="1000" dirty="0"/>
          </a:p>
        </p:txBody>
      </p:sp>
      <p:sp>
        <p:nvSpPr>
          <p:cNvPr id="8" name="Téglalap 7"/>
          <p:cNvSpPr/>
          <p:nvPr/>
        </p:nvSpPr>
        <p:spPr>
          <a:xfrm>
            <a:off x="2862648" y="6580778"/>
            <a:ext cx="6993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Mikos, B.: Gyermek-fájdalomcsillapítás – „új szelek fújnak”. Gyermekgyógyászat 2021, 72(4): 242-248.</a:t>
            </a:r>
            <a:endParaRPr lang="hu-HU" sz="1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062225" y="1757347"/>
            <a:ext cx="5964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002060"/>
                </a:solidFill>
              </a:rPr>
              <a:t>Dr. Mikos Borbála, MRE Bethesda Gyermekkórháza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53080" y="222124"/>
            <a:ext cx="10725667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 FÁJDALOM, ÉS TERÁPIÁJÁNAK MEGFONTOLÁSAIRÓL GYERMEKEKNÉL</a:t>
            </a:r>
          </a:p>
          <a:p>
            <a:pPr algn="ctr"/>
            <a:r>
              <a:rPr lang="hu-HU" b="1" dirty="0">
                <a:solidFill>
                  <a:schemeClr val="bg1"/>
                </a:solidFill>
              </a:rPr>
              <a:t>a</a:t>
            </a:r>
            <a:r>
              <a:rPr lang="hu-HU" b="1" dirty="0" smtClean="0">
                <a:solidFill>
                  <a:schemeClr val="bg1"/>
                </a:solidFill>
              </a:rPr>
              <a:t>z egyes életkorok eltérő idegrendszeri fejlettségének figyelembe vételével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03450" y="718926"/>
            <a:ext cx="11567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dirty="0"/>
          </a:p>
          <a:p>
            <a:pPr algn="ctr"/>
            <a:r>
              <a:rPr lang="hu-HU" sz="1400" b="1" dirty="0">
                <a:solidFill>
                  <a:schemeClr val="accent1">
                    <a:lumMod val="50000"/>
                  </a:schemeClr>
                </a:solidFill>
              </a:rPr>
              <a:t>A Semmelweis Egyetem Neurológiai Klinika és a SE Magatartástudományi 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</a:rPr>
              <a:t>Intézet szervezésében megrendezett</a:t>
            </a:r>
          </a:p>
          <a:p>
            <a:pPr algn="ctr"/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</a:rPr>
              <a:t>„A 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</a:rPr>
              <a:t>FÁJDALOM TUDOMÁNYA” című 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</a:rPr>
              <a:t>kurzus</a:t>
            </a:r>
          </a:p>
          <a:p>
            <a:pPr algn="ctr"/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</a:rPr>
              <a:t>2023. 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</a:rPr>
              <a:t>któber 11.</a:t>
            </a:r>
            <a:endParaRPr lang="hu-H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5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efelé nyíl 37"/>
          <p:cNvSpPr/>
          <p:nvPr/>
        </p:nvSpPr>
        <p:spPr>
          <a:xfrm>
            <a:off x="9702359" y="2867662"/>
            <a:ext cx="378941" cy="291215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Lefelé nyíl 36"/>
          <p:cNvSpPr/>
          <p:nvPr/>
        </p:nvSpPr>
        <p:spPr>
          <a:xfrm>
            <a:off x="5941225" y="2867662"/>
            <a:ext cx="378941" cy="291215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2333030" y="2776909"/>
            <a:ext cx="378941" cy="3002903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5340370" y="1307756"/>
            <a:ext cx="54193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 dirty="0" err="1">
                <a:solidFill>
                  <a:srgbClr val="C00000"/>
                </a:solidFill>
              </a:rPr>
              <a:t>s</a:t>
            </a:r>
            <a:r>
              <a:rPr lang="hu-HU" sz="2000" b="1" dirty="0" err="1" smtClean="0">
                <a:solidFill>
                  <a:srgbClr val="C00000"/>
                </a:solidFill>
              </a:rPr>
              <a:t>omatosensoros</a:t>
            </a:r>
            <a:r>
              <a:rPr lang="hu-HU" sz="2000" b="1" dirty="0" smtClean="0">
                <a:solidFill>
                  <a:srgbClr val="C00000"/>
                </a:solidFill>
              </a:rPr>
              <a:t> </a:t>
            </a:r>
            <a:r>
              <a:rPr lang="hu-HU" sz="2000" b="1" dirty="0">
                <a:solidFill>
                  <a:srgbClr val="C00000"/>
                </a:solidFill>
              </a:rPr>
              <a:t>összeköttetések </a:t>
            </a:r>
            <a:r>
              <a:rPr lang="hu-HU" sz="2000" b="1" dirty="0" smtClean="0">
                <a:solidFill>
                  <a:srgbClr val="C00000"/>
                </a:solidFill>
              </a:rPr>
              <a:t>károsodása </a:t>
            </a:r>
            <a:endParaRPr lang="hu-HU" sz="2000" b="1" dirty="0">
              <a:solidFill>
                <a:srgbClr val="C00000"/>
              </a:solidFill>
            </a:endParaRP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154230" y="1777035"/>
            <a:ext cx="4761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 dirty="0">
                <a:solidFill>
                  <a:srgbClr val="C00000"/>
                </a:solidFill>
              </a:rPr>
              <a:t>t</a:t>
            </a:r>
            <a:r>
              <a:rPr lang="hu-HU" sz="2000" b="1" dirty="0" smtClean="0">
                <a:solidFill>
                  <a:srgbClr val="C00000"/>
                </a:solidFill>
              </a:rPr>
              <a:t>estfelszíni reprezentáció </a:t>
            </a:r>
            <a:r>
              <a:rPr lang="hu-HU" sz="2000" b="1" dirty="0">
                <a:solidFill>
                  <a:srgbClr val="C00000"/>
                </a:solidFill>
              </a:rPr>
              <a:t>torzulása  </a:t>
            </a:r>
          </a:p>
        </p:txBody>
      </p:sp>
      <p:sp>
        <p:nvSpPr>
          <p:cNvPr id="25" name="Téglalap 24"/>
          <p:cNvSpPr/>
          <p:nvPr/>
        </p:nvSpPr>
        <p:spPr>
          <a:xfrm>
            <a:off x="209322" y="309213"/>
            <a:ext cx="10017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hu-HU" sz="2400" b="1" dirty="0" smtClean="0">
                <a:solidFill>
                  <a:schemeClr val="bg1"/>
                </a:solidFill>
              </a:rPr>
              <a:t>INTRAUTERIN FÁJDALOMSTIMULUSOK NEUROFIZIOLÓGIAI KÖVETKEZMÉNYEI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408436" y="6546866"/>
            <a:ext cx="73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Williams MD, </a:t>
            </a:r>
            <a:r>
              <a:rPr lang="hu-HU" sz="1200" dirty="0" err="1" smtClean="0"/>
              <a:t>Lascelles</a:t>
            </a:r>
            <a:r>
              <a:rPr lang="hu-HU" sz="1200" dirty="0" smtClean="0"/>
              <a:t> BDX. </a:t>
            </a:r>
            <a:r>
              <a:rPr lang="hu-HU" sz="1200" dirty="0" err="1" smtClean="0"/>
              <a:t>Early</a:t>
            </a:r>
            <a:r>
              <a:rPr lang="hu-HU" sz="1200" dirty="0" smtClean="0"/>
              <a:t> </a:t>
            </a:r>
            <a:r>
              <a:rPr lang="hu-HU" sz="1200" dirty="0" err="1" smtClean="0"/>
              <a:t>neonatal</a:t>
            </a:r>
            <a:r>
              <a:rPr lang="hu-HU" sz="1200" dirty="0" smtClean="0"/>
              <a:t> </a:t>
            </a:r>
            <a:r>
              <a:rPr lang="hu-HU" sz="1200" dirty="0" err="1" smtClean="0"/>
              <a:t>pain</a:t>
            </a:r>
            <a:r>
              <a:rPr lang="hu-HU" sz="1200" dirty="0" smtClean="0"/>
              <a:t>. Front.Pediatr.2020.8.30.</a:t>
            </a:r>
            <a:endParaRPr lang="hu-HU" sz="12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203738" y="5780100"/>
            <a:ext cx="431698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FÁJDALOMKÜSZÖB 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3927584" y="5873262"/>
            <a:ext cx="368735" cy="474393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/>
          <p:cNvSpPr txBox="1"/>
          <p:nvPr/>
        </p:nvSpPr>
        <p:spPr>
          <a:xfrm>
            <a:off x="4555817" y="5780100"/>
            <a:ext cx="3070561" cy="64633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HYPERALGESIA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7661471" y="5787292"/>
            <a:ext cx="4387509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KRÓNIKUS FÁJDALOM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4441872" y="2392866"/>
            <a:ext cx="3608195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2060"/>
                </a:solidFill>
              </a:rPr>
              <a:t>MIKROGLIA AKTIVÁCIÓ</a:t>
            </a:r>
            <a:endParaRPr lang="hu-HU" sz="2800" b="1" dirty="0">
              <a:solidFill>
                <a:srgbClr val="002060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8203006" y="2392866"/>
            <a:ext cx="3425185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2060"/>
                </a:solidFill>
              </a:rPr>
              <a:t>NMDA/ GABARECEPTOR ARÁNY ELTOLÓDÁS</a:t>
            </a:r>
            <a:endParaRPr lang="hu-HU" sz="2800" b="1" dirty="0">
              <a:solidFill>
                <a:srgbClr val="002060"/>
              </a:solidFill>
            </a:endParaRPr>
          </a:p>
        </p:txBody>
      </p:sp>
      <p:cxnSp>
        <p:nvCxnSpPr>
          <p:cNvPr id="16" name="Egyenes összekötő nyíllal 15"/>
          <p:cNvCxnSpPr/>
          <p:nvPr/>
        </p:nvCxnSpPr>
        <p:spPr>
          <a:xfrm flipV="1">
            <a:off x="5081214" y="1561314"/>
            <a:ext cx="586364" cy="19857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5085486" y="1777035"/>
            <a:ext cx="582092" cy="1960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788519" y="3072278"/>
            <a:ext cx="400586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b="1" dirty="0" err="1">
                <a:solidFill>
                  <a:srgbClr val="002060"/>
                </a:solidFill>
                <a:latin typeface="+mn-lt"/>
              </a:rPr>
              <a:t>l</a:t>
            </a:r>
            <a:r>
              <a:rPr lang="hu-HU" altLang="hu-HU" sz="2000" b="1" dirty="0" err="1" smtClean="0">
                <a:solidFill>
                  <a:srgbClr val="002060"/>
                </a:solidFill>
                <a:latin typeface="+mn-lt"/>
              </a:rPr>
              <a:t>ézió</a:t>
            </a:r>
            <a:r>
              <a:rPr lang="hu-HU" altLang="hu-HU" sz="2000" b="1" dirty="0" smtClean="0">
                <a:solidFill>
                  <a:srgbClr val="002060"/>
                </a:solidFill>
                <a:latin typeface="+mn-lt"/>
              </a:rPr>
              <a:t> körüli ép szenzoros </a:t>
            </a:r>
            <a:r>
              <a:rPr lang="hu-HU" altLang="hu-HU" sz="2000" b="1" dirty="0">
                <a:solidFill>
                  <a:srgbClr val="002060"/>
                </a:solidFill>
                <a:latin typeface="+mn-lt"/>
              </a:rPr>
              <a:t>neuronok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396745" y="3396692"/>
            <a:ext cx="2286000" cy="40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b="1" dirty="0" err="1">
                <a:solidFill>
                  <a:srgbClr val="002060"/>
                </a:solidFill>
                <a:latin typeface="+mn-lt"/>
              </a:rPr>
              <a:t>kollaterálisok</a:t>
            </a:r>
            <a:r>
              <a:rPr lang="hu-HU" altLang="hu-HU" sz="20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2000" dirty="0"/>
              <a:t>                        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15493" y="4915379"/>
            <a:ext cx="417889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b="1" dirty="0">
                <a:solidFill>
                  <a:srgbClr val="002060"/>
                </a:solidFill>
                <a:latin typeface="+mn-lt"/>
              </a:rPr>
              <a:t>reprezentációs terület kiszélesedése         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0913" y="4070332"/>
            <a:ext cx="35941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rgbClr val="002060"/>
                </a:solidFill>
              </a:rPr>
              <a:t>HIPERINNERVÁCIÓ</a:t>
            </a:r>
            <a:endParaRPr lang="hu-HU" sz="2800" b="1" dirty="0">
              <a:solidFill>
                <a:srgbClr val="00206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03738" y="122378"/>
            <a:ext cx="11845241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A fájdalom </a:t>
            </a:r>
            <a:r>
              <a:rPr lang="hu-HU" sz="2800" b="1" dirty="0" err="1" smtClean="0">
                <a:solidFill>
                  <a:schemeClr val="bg1"/>
                </a:solidFill>
              </a:rPr>
              <a:t>neurofiziológiai</a:t>
            </a:r>
            <a:r>
              <a:rPr lang="hu-HU" sz="2800" b="1" dirty="0" smtClean="0">
                <a:solidFill>
                  <a:schemeClr val="bg1"/>
                </a:solidFill>
              </a:rPr>
              <a:t> következményei                                                               a plasztikus idegrendszer fejlődésének kritikus szakában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396745" y="1585858"/>
            <a:ext cx="3818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hu-H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hátsó </a:t>
            </a:r>
            <a:r>
              <a:rPr lang="hu-HU" altLang="hu-HU" b="1" dirty="0" smtClean="0">
                <a:solidFill>
                  <a:srgbClr val="002060"/>
                </a:solidFill>
                <a:latin typeface="+mn-lt"/>
              </a:rPr>
              <a:t>g</a:t>
            </a:r>
            <a:r>
              <a:rPr lang="hu-HU" altLang="hu-H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yöki </a:t>
            </a:r>
            <a:r>
              <a:rPr lang="hu-HU" altLang="hu-HU" b="1" dirty="0" err="1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ganglionsejtek</a:t>
            </a:r>
            <a:r>
              <a:rPr lang="hu-HU" altLang="hu-H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pusztulása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35107" y="2392866"/>
            <a:ext cx="3253826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2060"/>
                </a:solidFill>
              </a:rPr>
              <a:t>DEAFFERENTÁCIÓ</a:t>
            </a:r>
            <a:endParaRPr lang="hu-H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7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nyíllal 4"/>
          <p:cNvCxnSpPr/>
          <p:nvPr/>
        </p:nvCxnSpPr>
        <p:spPr>
          <a:xfrm flipH="1">
            <a:off x="10485874" y="4673332"/>
            <a:ext cx="816799" cy="142886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8275915" y="4813497"/>
            <a:ext cx="588218" cy="130901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H="1">
            <a:off x="6111020" y="4698971"/>
            <a:ext cx="4784" cy="141904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1493594" y="4650723"/>
            <a:ext cx="583624" cy="142496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3697739" y="4673332"/>
            <a:ext cx="501019" cy="141859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121480" y="1090435"/>
            <a:ext cx="5990247" cy="272382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perifériás </a:t>
            </a: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nociceptor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 stimuláció → </a:t>
            </a:r>
            <a:r>
              <a:rPr lang="hu-HU" altLang="hu-HU" sz="1800" b="1" dirty="0">
                <a:solidFill>
                  <a:srgbClr val="C00000"/>
                </a:solidFill>
                <a:latin typeface="+mn-lt"/>
              </a:rPr>
              <a:t>gyulladásos 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válasz</a:t>
            </a:r>
            <a:r>
              <a:rPr lang="hu-HU" altLang="hu-HU" sz="1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hu-HU" altLang="hu-HU" sz="1800" dirty="0" smtClean="0">
                <a:solidFill>
                  <a:srgbClr val="C00000"/>
                </a:solidFill>
                <a:latin typeface="+mn-lt"/>
              </a:rPr>
              <a:t>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Substantia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gelatinosa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: neuronok alacsony ingerküszöbe</a:t>
            </a:r>
            <a:r>
              <a:rPr lang="hu-HU" altLang="hu-HU" sz="1800" dirty="0" smtClean="0">
                <a:solidFill>
                  <a:srgbClr val="C00000"/>
                </a:solidFill>
                <a:latin typeface="+mn-lt"/>
              </a:rPr>
              <a:t>, WDR </a:t>
            </a:r>
            <a:r>
              <a:rPr lang="hu-HU" altLang="hu-HU" sz="1800" dirty="0" err="1" smtClean="0">
                <a:solidFill>
                  <a:srgbClr val="C00000"/>
                </a:solidFill>
                <a:latin typeface="+mn-lt"/>
              </a:rPr>
              <a:t>konversió</a:t>
            </a:r>
            <a:r>
              <a:rPr lang="hu-HU" altLang="hu-HU" sz="1800" dirty="0" smtClean="0">
                <a:solidFill>
                  <a:srgbClr val="C00000"/>
                </a:solidFill>
                <a:latin typeface="+mn-lt"/>
              </a:rPr>
              <a:t>? 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→ prolongált fájdalomhatás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centrális </a:t>
            </a: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excitábilitás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 → </a:t>
            </a: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hyperalgesia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,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hiperszenzitizáció</a:t>
            </a:r>
            <a:endParaRPr lang="hu-HU" altLang="hu-HU" sz="1800" b="1" dirty="0" smtClean="0">
              <a:solidFill>
                <a:srgbClr val="C00000"/>
              </a:solidFill>
              <a:latin typeface="+mn-lt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err="1" smtClean="0">
                <a:solidFill>
                  <a:srgbClr val="C00000"/>
                </a:solidFill>
                <a:latin typeface="+mn-lt"/>
              </a:rPr>
              <a:t>allodynia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fájdalom →</a:t>
            </a:r>
            <a:r>
              <a:rPr lang="hu-HU" altLang="hu-HU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receptorok </a:t>
            </a:r>
            <a:r>
              <a:rPr lang="hu-HU" altLang="hu-HU" sz="1800" b="1" dirty="0">
                <a:solidFill>
                  <a:srgbClr val="C00000"/>
                </a:solidFill>
                <a:latin typeface="+mn-lt"/>
              </a:rPr>
              <a:t>és receptív </a:t>
            </a:r>
            <a:r>
              <a:rPr lang="hu-HU" altLang="hu-HU" sz="1800" b="1" dirty="0" smtClean="0">
                <a:solidFill>
                  <a:srgbClr val="C00000"/>
                </a:solidFill>
                <a:latin typeface="+mn-lt"/>
              </a:rPr>
              <a:t>mező direkt károsítása</a:t>
            </a:r>
            <a:endParaRPr lang="hu-HU" altLang="hu-HU" sz="1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62466" y="1084473"/>
            <a:ext cx="5685947" cy="272382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korai 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és fokozott 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hátsószarvi </a:t>
            </a:r>
            <a:r>
              <a:rPr lang="hu-HU" altLang="hu-HU" sz="1800" b="1" dirty="0" err="1" smtClean="0">
                <a:solidFill>
                  <a:srgbClr val="002060"/>
                </a:solidFill>
                <a:latin typeface="+mn-lt"/>
              </a:rPr>
              <a:t>neurotranszmitter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1800" b="1" dirty="0" err="1">
                <a:solidFill>
                  <a:srgbClr val="002060"/>
                </a:solidFill>
                <a:latin typeface="+mn-lt"/>
              </a:rPr>
              <a:t>expresszió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                                                                                                 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fokozott </a:t>
            </a:r>
            <a:r>
              <a:rPr lang="hu-HU" altLang="hu-HU" sz="1800" b="1" dirty="0" err="1">
                <a:solidFill>
                  <a:srgbClr val="002060"/>
                </a:solidFill>
                <a:latin typeface="+mn-lt"/>
              </a:rPr>
              <a:t>szomatoszenzoros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1800" b="1" dirty="0" err="1" smtClean="0">
                <a:solidFill>
                  <a:srgbClr val="002060"/>
                </a:solidFill>
                <a:latin typeface="+mn-lt"/>
              </a:rPr>
              <a:t>excitabilitás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                                                                                              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err="1" smtClean="0">
                <a:solidFill>
                  <a:srgbClr val="002060"/>
                </a:solidFill>
                <a:latin typeface="+mn-lt"/>
              </a:rPr>
              <a:t>inszufficiens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u-HU" altLang="hu-HU" sz="1800" b="1" dirty="0" err="1">
                <a:solidFill>
                  <a:srgbClr val="002060"/>
                </a:solidFill>
                <a:latin typeface="+mn-lt"/>
              </a:rPr>
              <a:t>gate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 kontroll 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mechanizmus                                                                       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lassú </a:t>
            </a:r>
            <a:r>
              <a:rPr lang="hu-HU" altLang="hu-HU" sz="1800" b="1" dirty="0" err="1">
                <a:solidFill>
                  <a:srgbClr val="002060"/>
                </a:solidFill>
                <a:latin typeface="+mn-lt"/>
              </a:rPr>
              <a:t>szinaptikus</a:t>
            </a:r>
            <a:r>
              <a:rPr lang="hu-HU" altLang="hu-HU" sz="1800" b="1" dirty="0">
                <a:solidFill>
                  <a:srgbClr val="002060"/>
                </a:solidFill>
                <a:latin typeface="+mn-lt"/>
              </a:rPr>
              <a:t> transzmisszió 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                                                                 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err="1" smtClean="0">
                <a:solidFill>
                  <a:srgbClr val="002060"/>
                </a:solidFill>
                <a:latin typeface="+mn-lt"/>
              </a:rPr>
              <a:t>kontralaterális</a:t>
            </a: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 hátsószarvi inhibitorok nem működnek                                                                                                               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srgbClr val="002060"/>
                </a:solidFill>
                <a:latin typeface="+mn-lt"/>
              </a:rPr>
              <a:t>leszálló inhibitor pályák csak 3 élethét után</a:t>
            </a:r>
            <a:endParaRPr lang="hu-HU" altLang="hu-HU" sz="1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43275" y="712133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200" dirty="0" err="1"/>
              <a:t>Fitzgerald</a:t>
            </a:r>
            <a:r>
              <a:rPr lang="hu-HU" altLang="hu-HU" sz="1200" dirty="0"/>
              <a:t>, M.2009, </a:t>
            </a:r>
            <a:r>
              <a:rPr lang="hu-HU" altLang="hu-HU" sz="1200" dirty="0" err="1"/>
              <a:t>Rokyta</a:t>
            </a:r>
            <a:r>
              <a:rPr lang="hu-HU" altLang="hu-HU" sz="1200" dirty="0"/>
              <a:t>, R.2012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0229259" y="4282533"/>
            <a:ext cx="1882468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kiterjedt                             receptív mező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612815" y="4298641"/>
            <a:ext cx="188246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rövid                          reflexút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7922898" y="4282533"/>
            <a:ext cx="188246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é</a:t>
            </a:r>
            <a:r>
              <a:rPr lang="hu-HU" b="1" dirty="0" smtClean="0">
                <a:solidFill>
                  <a:srgbClr val="C00000"/>
                </a:solidFill>
              </a:rPr>
              <a:t>retlen leszálló gátlópálya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90687" y="4298641"/>
            <a:ext cx="188246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alacsony                   ingerküszöb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4857037" y="4282651"/>
            <a:ext cx="2517535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>
                <a:solidFill>
                  <a:srgbClr val="C00000"/>
                </a:solidFill>
              </a:rPr>
              <a:t>hiperszenzitizáció</a:t>
            </a:r>
            <a:r>
              <a:rPr lang="hu-HU" b="1" dirty="0" smtClean="0">
                <a:solidFill>
                  <a:srgbClr val="C00000"/>
                </a:solidFill>
              </a:rPr>
              <a:t> mechanikai </a:t>
            </a:r>
            <a:r>
              <a:rPr lang="hu-HU" b="1" dirty="0" err="1" smtClean="0">
                <a:solidFill>
                  <a:srgbClr val="C00000"/>
                </a:solidFill>
              </a:rPr>
              <a:t>stimulusra</a:t>
            </a:r>
            <a:endParaRPr lang="hu-HU" b="1" dirty="0" smtClean="0">
              <a:solidFill>
                <a:srgbClr val="C0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829849" y="6081650"/>
            <a:ext cx="8932244" cy="584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TALÁN MÉGIS JOBBAN FÁJ, MINT GONDOLNÁNK !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62466" y="290718"/>
            <a:ext cx="1184926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A FÁJDALOM ÚJSZÜLÖTTKORI NEUROFIZIOLÓGIAI SAJÁTOSSÁGAI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304283" y="117446"/>
            <a:ext cx="11650029" cy="3246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304283" y="598617"/>
            <a:ext cx="64069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Fájdalmas procedúrák minimalizálása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Fájdalomterápia </a:t>
            </a:r>
            <a:r>
              <a:rPr lang="hu-HU" sz="1600" b="1" dirty="0">
                <a:solidFill>
                  <a:srgbClr val="002060"/>
                </a:solidFill>
              </a:rPr>
              <a:t>lehetőleg fájdalmatlan </a:t>
            </a:r>
            <a:r>
              <a:rPr lang="hu-HU" sz="1600" b="1" dirty="0" smtClean="0">
                <a:solidFill>
                  <a:srgbClr val="002060"/>
                </a:solidFill>
              </a:rPr>
              <a:t>módszerekkel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Minden fájdalmas beavatkozáshoz preemptív </a:t>
            </a:r>
            <a:r>
              <a:rPr lang="hu-HU" sz="1600" b="1" dirty="0" err="1" smtClean="0">
                <a:solidFill>
                  <a:srgbClr val="002060"/>
                </a:solidFill>
              </a:rPr>
              <a:t>bedside</a:t>
            </a:r>
            <a:r>
              <a:rPr lang="hu-HU" sz="1600" b="1" dirty="0" smtClean="0">
                <a:solidFill>
                  <a:srgbClr val="002060"/>
                </a:solidFill>
              </a:rPr>
              <a:t> </a:t>
            </a:r>
            <a:r>
              <a:rPr lang="hu-HU" sz="1600" b="1" dirty="0" err="1" smtClean="0">
                <a:solidFill>
                  <a:srgbClr val="002060"/>
                </a:solidFill>
              </a:rPr>
              <a:t>analgesia</a:t>
            </a:r>
            <a:r>
              <a:rPr lang="hu-HU" sz="16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Szülő aktív bevonása </a:t>
            </a:r>
            <a:r>
              <a:rPr lang="hu-HU" sz="1600" b="1" dirty="0" err="1" smtClean="0">
                <a:solidFill>
                  <a:srgbClr val="002060"/>
                </a:solidFill>
              </a:rPr>
              <a:t>nemgyógyszeres</a:t>
            </a:r>
            <a:r>
              <a:rPr lang="hu-HU" sz="1600" b="1" dirty="0" smtClean="0">
                <a:solidFill>
                  <a:srgbClr val="002060"/>
                </a:solidFill>
              </a:rPr>
              <a:t> fájdalomterápiaként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Érzelmi </a:t>
            </a:r>
            <a:r>
              <a:rPr lang="hu-HU" sz="1600" b="1" dirty="0" err="1" smtClean="0">
                <a:solidFill>
                  <a:srgbClr val="002060"/>
                </a:solidFill>
              </a:rPr>
              <a:t>szaturáció</a:t>
            </a:r>
            <a:r>
              <a:rPr lang="hu-HU" sz="1600" b="1" dirty="0" smtClean="0">
                <a:solidFill>
                  <a:srgbClr val="002060"/>
                </a:solidFill>
              </a:rPr>
              <a:t> a fájdalom és </a:t>
            </a:r>
            <a:r>
              <a:rPr lang="hu-HU" sz="1600" b="1" dirty="0" err="1" smtClean="0">
                <a:solidFill>
                  <a:srgbClr val="002060"/>
                </a:solidFill>
              </a:rPr>
              <a:t>analgetikum</a:t>
            </a:r>
            <a:r>
              <a:rPr lang="hu-HU" sz="1600" b="1" dirty="0" smtClean="0">
                <a:solidFill>
                  <a:srgbClr val="002060"/>
                </a:solidFill>
              </a:rPr>
              <a:t> igény csökkentésére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Lépcsőzetes </a:t>
            </a:r>
            <a:r>
              <a:rPr lang="hu-HU" sz="1600" b="1" dirty="0" err="1" smtClean="0">
                <a:solidFill>
                  <a:srgbClr val="002060"/>
                </a:solidFill>
              </a:rPr>
              <a:t>analgesia</a:t>
            </a:r>
            <a:endParaRPr lang="hu-HU" sz="16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u-HU" sz="1600" b="1" dirty="0" smtClean="0">
                <a:solidFill>
                  <a:srgbClr val="002060"/>
                </a:solidFill>
              </a:rPr>
              <a:t>Gyógyszeres és nem gyógyszeres </a:t>
            </a:r>
            <a:r>
              <a:rPr lang="hu-HU" sz="1600" b="1" dirty="0" err="1" smtClean="0">
                <a:solidFill>
                  <a:srgbClr val="002060"/>
                </a:solidFill>
              </a:rPr>
              <a:t>analgesia</a:t>
            </a:r>
            <a:r>
              <a:rPr lang="hu-HU" sz="1600" b="1" dirty="0" smtClean="0">
                <a:solidFill>
                  <a:srgbClr val="002060"/>
                </a:solidFill>
              </a:rPr>
              <a:t> kombinálása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4499"/>
            <a:ext cx="6885525" cy="3825292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4344897" y="72766"/>
            <a:ext cx="2991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A FÁJDALOMKONTROLL ELVEI</a:t>
            </a:r>
          </a:p>
        </p:txBody>
      </p:sp>
      <p:sp>
        <p:nvSpPr>
          <p:cNvPr id="5" name="Téglalap 4"/>
          <p:cNvSpPr/>
          <p:nvPr/>
        </p:nvSpPr>
        <p:spPr>
          <a:xfrm>
            <a:off x="6944497" y="442098"/>
            <a:ext cx="5110483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Multimodális</a:t>
            </a: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analgesia</a:t>
            </a:r>
            <a:endParaRPr lang="hu-HU" sz="1600" b="1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nocicepció</a:t>
            </a: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csökkentése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perifériás </a:t>
            </a: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szenzitizáció</a:t>
            </a: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megelőzése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fájdalom útjának megszakítása a gerincvelő felé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gerincvelői „</a:t>
            </a: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wind</a:t>
            </a: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jelenség megakadályozása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u-HU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fájdalom megélésének befolyásolása</a:t>
            </a:r>
            <a:endParaRPr lang="hu-HU" sz="1600" b="1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401" y="2304816"/>
            <a:ext cx="4554674" cy="4044657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051589" y="6221415"/>
            <a:ext cx="51404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1000" dirty="0" smtClean="0">
                <a:ea typeface="SimSun" panose="02010600030101010101" pitchFamily="2" charset="-122"/>
              </a:rPr>
              <a:t>Ujhelyi E, </a:t>
            </a:r>
            <a:r>
              <a:rPr lang="hu-HU" sz="1000" dirty="0" err="1" smtClean="0">
                <a:ea typeface="SimSun" panose="02010600030101010101" pitchFamily="2" charset="-122"/>
              </a:rPr>
              <a:t>Kövesi</a:t>
            </a:r>
            <a:r>
              <a:rPr lang="hu-HU" sz="1000" dirty="0" smtClean="0">
                <a:ea typeface="SimSun" panose="02010600030101010101" pitchFamily="2" charset="-122"/>
              </a:rPr>
              <a:t> T: A </a:t>
            </a:r>
            <a:r>
              <a:rPr lang="hu-HU" sz="1000" dirty="0" err="1" smtClean="0">
                <a:ea typeface="SimSun" panose="02010600030101010101" pitchFamily="2" charset="-122"/>
              </a:rPr>
              <a:t>gyermekaneszteziológia</a:t>
            </a:r>
            <a:r>
              <a:rPr lang="hu-HU" sz="1000" dirty="0" smtClean="0">
                <a:ea typeface="SimSun" panose="02010600030101010101" pitchFamily="2" charset="-122"/>
              </a:rPr>
              <a:t> elmélete és gyakorlata, Medicina2014</a:t>
            </a:r>
            <a:endParaRPr lang="hu-HU" sz="1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392196" y="6298872"/>
            <a:ext cx="51486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1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Yaster</a:t>
            </a: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M. et </a:t>
            </a:r>
            <a:r>
              <a:rPr lang="hu-HU" sz="1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1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</a:t>
            </a: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 </a:t>
            </a:r>
            <a:r>
              <a:rPr lang="hu-HU" sz="1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Anaesthesiol</a:t>
            </a: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2010,27(10): 851.</a:t>
            </a:r>
          </a:p>
          <a:p>
            <a:pPr>
              <a:spcAft>
                <a:spcPts val="0"/>
              </a:spcAft>
            </a:pPr>
            <a:r>
              <a:rPr lang="hu-HU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Mikos, B.:Gyermekgyógyászat 2021, 72(4): 242-248.</a:t>
            </a:r>
            <a:endParaRPr lang="hu-HU" sz="1000" dirty="0"/>
          </a:p>
        </p:txBody>
      </p:sp>
      <p:sp>
        <p:nvSpPr>
          <p:cNvPr id="12" name="Téglalap 11"/>
          <p:cNvSpPr/>
          <p:nvPr/>
        </p:nvSpPr>
        <p:spPr>
          <a:xfrm>
            <a:off x="1392196" y="614619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Williams MD,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Lascelles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BDX.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neonatal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pain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Front </a:t>
            </a:r>
            <a:r>
              <a:rPr lang="hu-H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Pediatr</a:t>
            </a:r>
            <a:r>
              <a:rPr lang="hu-H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2020.8.30. </a:t>
            </a:r>
            <a:endParaRPr lang="hu-HU" sz="1000" dirty="0"/>
          </a:p>
        </p:txBody>
      </p:sp>
      <p:sp>
        <p:nvSpPr>
          <p:cNvPr id="13" name="Téglalap 12"/>
          <p:cNvSpPr/>
          <p:nvPr/>
        </p:nvSpPr>
        <p:spPr>
          <a:xfrm>
            <a:off x="7346095" y="6459358"/>
            <a:ext cx="430728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Gritsenko</a:t>
            </a:r>
            <a:r>
              <a:rPr lang="hu-H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K. et </a:t>
            </a:r>
            <a:r>
              <a:rPr lang="hu-HU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hu-H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 Best </a:t>
            </a:r>
            <a:r>
              <a:rPr lang="hu-HU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</a:t>
            </a:r>
            <a:r>
              <a:rPr lang="hu-H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 </a:t>
            </a:r>
            <a:r>
              <a:rPr lang="hu-HU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</a:t>
            </a:r>
            <a:r>
              <a:rPr lang="hu-H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Anaesthesiol</a:t>
            </a:r>
            <a:r>
              <a:rPr lang="hu-H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2014; 28:59.  .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39873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167" y="598493"/>
            <a:ext cx="1169425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ÚTRAVALÓ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709204" y="2223658"/>
            <a:ext cx="10881661" cy="356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fájdalom az újszülöttek és fiatal csecsemők 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plasztikus idegrendszerében fejlődési zavart, a fájdalomküszöb tartós csökkenését,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hyperalgesiát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testfelszíni reprezentáció torzulását idézheti elő.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fájdalom súlyosságának megítélését segíti a nem fájdalomspecifikus objektív fiziológiai paraméterek, és a kevésbé objektív, azonban következetesebb viselkedési paraméterek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monitorozása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fájdalomterápia stratégiájának megtervezésénél figyelembe vesszük a fájdalom okát, intenzitását, jellegét, tartamát, a gyermek életkorát, tudati állapotát, és a szülők attitűdjét.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nem farmakológiás módszerek csökkentik a betegek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analgetikum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-igényét.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multimodális perioperatív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analgesia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csökkenti a szövődmény-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incidenciát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és gyorsítja a beteg posztoperatív felépülését.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dexmedetomidin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analgetikus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hatás mellett </a:t>
            </a:r>
            <a:r>
              <a:rPr lang="hu-HU" b="1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szedatív</a:t>
            </a:r>
            <a:r>
              <a:rPr lang="hu-H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és görcspotenciál-gátló hatással is rendelkezik.</a:t>
            </a:r>
          </a:p>
        </p:txBody>
      </p:sp>
    </p:spTree>
    <p:extLst>
      <p:ext uri="{BB962C8B-B14F-4D97-AF65-F5344CB8AC3E}">
        <p14:creationId xmlns:p14="http://schemas.microsoft.com/office/powerpoint/2010/main" val="45587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606</Words>
  <Application>Microsoft Office PowerPoint</Application>
  <PresentationFormat>Egyéni</PresentationFormat>
  <Paragraphs>84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Bethesda Gyermekkórháza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Mikos Borbála</dc:creator>
  <cp:lastModifiedBy>Zsuzsa</cp:lastModifiedBy>
  <cp:revision>20</cp:revision>
  <dcterms:created xsi:type="dcterms:W3CDTF">2022-09-24T10:50:17Z</dcterms:created>
  <dcterms:modified xsi:type="dcterms:W3CDTF">2023-09-23T11:02:00Z</dcterms:modified>
</cp:coreProperties>
</file>