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314" r:id="rId4"/>
    <p:sldId id="313" r:id="rId5"/>
    <p:sldId id="315" r:id="rId6"/>
    <p:sldId id="31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94660"/>
  </p:normalViewPr>
  <p:slideViewPr>
    <p:cSldViewPr snapToGrid="0">
      <p:cViewPr>
        <p:scale>
          <a:sx n="76" d="100"/>
          <a:sy n="76" d="100"/>
        </p:scale>
        <p:origin x="-108" y="-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ándor Bálint" userId="90894dbecc9d1920" providerId="LiveId" clId="{A28A732B-DE57-487D-93C3-556F5CA1EC12}"/>
    <pc:docChg chg="modSld">
      <pc:chgData name="Sándor Bálint" userId="90894dbecc9d1920" providerId="LiveId" clId="{A28A732B-DE57-487D-93C3-556F5CA1EC12}" dt="2023-01-09T16:36:12.293" v="22" actId="20577"/>
      <pc:docMkLst>
        <pc:docMk/>
      </pc:docMkLst>
      <pc:sldChg chg="modSp mod">
        <pc:chgData name="Sándor Bálint" userId="90894dbecc9d1920" providerId="LiveId" clId="{A28A732B-DE57-487D-93C3-556F5CA1EC12}" dt="2023-01-09T16:36:12.293" v="22" actId="20577"/>
        <pc:sldMkLst>
          <pc:docMk/>
          <pc:sldMk cId="2569057892" sldId="257"/>
        </pc:sldMkLst>
        <pc:spChg chg="mod">
          <ac:chgData name="Sándor Bálint" userId="90894dbecc9d1920" providerId="LiveId" clId="{A28A732B-DE57-487D-93C3-556F5CA1EC12}" dt="2023-01-09T16:36:12.293" v="22" actId="20577"/>
          <ac:spMkLst>
            <pc:docMk/>
            <pc:sldMk cId="2569057892" sldId="257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1D503-0DEA-4C4F-B781-0DF3F685148D}" type="datetimeFigureOut">
              <a:rPr lang="hu-HU" smtClean="0"/>
              <a:t>2023. 01. 09.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4E853-7271-4609-BB5D-EBCA0BA55F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9150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9A4508E-F43D-45F8-8250-4C1DC0007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BB73C258-66AD-4BE0-AE09-E1FBC1570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E5289E6D-5139-48C3-81F8-9CFD9BD30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A1CC-4AAE-4391-8704-23C6B633575F}" type="datetimeFigureOut">
              <a:rPr lang="hu-HU" smtClean="0"/>
              <a:t>2023. 01. 09.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1CB9FBA1-B74D-4F39-8706-D586779B1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001CE389-DCEE-4676-8530-114646BBB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00C2-D8C7-40CE-A4FA-90B4961115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3771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53DDD03-CEDD-4608-9074-DDD71CD5C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769FDBBF-BF1D-4390-B824-E760C5800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F3C74DDA-6DE9-400B-A92A-6E73953D3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A1CC-4AAE-4391-8704-23C6B633575F}" type="datetimeFigureOut">
              <a:rPr lang="hu-HU" smtClean="0"/>
              <a:t>2023. 01. 09.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6E85E060-5A6C-4315-9442-C044C0BBD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95E6E4A0-7015-4DCB-AA08-A5CE9911D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00C2-D8C7-40CE-A4FA-90B4961115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783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xmlns="" id="{4FD8E4C3-3737-43A6-A7CD-D9E0A2E28C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9C740E1E-920D-482B-B7AC-D51BDB3A9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DBD0E90C-D9A5-4641-B8B0-7A659927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A1CC-4AAE-4391-8704-23C6B633575F}" type="datetimeFigureOut">
              <a:rPr lang="hu-HU" smtClean="0"/>
              <a:t>2023. 01. 09.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6F0EB5F6-2C1D-4773-B6F0-D4AC02441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FFD880E8-B6E9-4597-ACC6-1D17A9B53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00C2-D8C7-40CE-A4FA-90B4961115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974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2FE35A4-6C32-4F4D-8113-10A9C5163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C29DA5FE-4CAE-4937-9081-36FE3EE2B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162EC69C-EF6F-4EF5-9DE7-F201E6064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A1CC-4AAE-4391-8704-23C6B633575F}" type="datetimeFigureOut">
              <a:rPr lang="hu-HU" smtClean="0"/>
              <a:t>2023. 01. 09.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F9F382D8-16E6-4A04-AE23-AE46B73A3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9A84AEE8-4B60-490F-BCD3-1263EF89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00C2-D8C7-40CE-A4FA-90B4961115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527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845BC89-970E-44E0-B62F-81ADE4671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9D1C7F5D-18E7-4A2C-9A38-8ACF41461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62FCB936-12E4-4C91-85B5-222636741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A1CC-4AAE-4391-8704-23C6B633575F}" type="datetimeFigureOut">
              <a:rPr lang="hu-HU" smtClean="0"/>
              <a:t>2023. 01. 09.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1E473D59-B87C-464E-8277-0DDA6C67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18D2FF4A-86AA-4ECD-9D44-CC46AD11E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00C2-D8C7-40CE-A4FA-90B4961115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702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3F18A41-AF5E-4946-9EB4-F8C7295A9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7B3DBA36-8FD0-4334-A0FA-E693CC32E9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3046B108-FBA0-4409-B112-8EE9E4D41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7EDE76A3-1CEE-4EC1-AA87-5B8BDD369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A1CC-4AAE-4391-8704-23C6B633575F}" type="datetimeFigureOut">
              <a:rPr lang="hu-HU" smtClean="0"/>
              <a:t>2023. 01. 09.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04C588B2-3569-41AA-98E2-466AE4482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88EA8888-E97A-4C1A-8BED-B1DBB2871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00C2-D8C7-40CE-A4FA-90B4961115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311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A428DCFB-B73E-46A8-9D98-237A7945B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E6FB46BA-39BA-43D3-B043-D1C5DCF0F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929FE32F-04BD-44DE-AC03-176FE3452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5BB98DBA-E3F3-43E5-92B3-22DAFFE33B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B6762F33-8B71-4E2F-BC87-53F4F50E1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xmlns="" id="{2F595F59-D0CA-414D-BCCA-EAE324E37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A1CC-4AAE-4391-8704-23C6B633575F}" type="datetimeFigureOut">
              <a:rPr lang="hu-HU" smtClean="0"/>
              <a:t>2023. 01. 09.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xmlns="" id="{F16B757A-4083-4D66-93C0-DFC69657D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xmlns="" id="{29433FE4-BD46-4956-BDAD-0C1F6A391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00C2-D8C7-40CE-A4FA-90B4961115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797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71DD6814-E146-4F8B-8F8D-B20B8EE13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B1113CC6-93E0-46F5-B3E5-F43A4C5EF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A1CC-4AAE-4391-8704-23C6B633575F}" type="datetimeFigureOut">
              <a:rPr lang="hu-HU" smtClean="0"/>
              <a:t>2023. 01. 09.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xmlns="" id="{182B3D1C-84A2-4D10-A6DB-12E9F8635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A1C95309-5118-4759-9AB9-5125A72FB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00C2-D8C7-40CE-A4FA-90B4961115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09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xmlns="" id="{11992B1E-57E7-4FF9-B4D1-8942D12B8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A1CC-4AAE-4391-8704-23C6B633575F}" type="datetimeFigureOut">
              <a:rPr lang="hu-HU" smtClean="0"/>
              <a:t>2023. 01. 09.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xmlns="" id="{53893EE1-61A2-43A4-BFE0-6829DBC91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2ACCF6DB-AB7C-4AED-8D0B-0DD610AF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00C2-D8C7-40CE-A4FA-90B4961115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013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4A22DB1A-68E1-4A66-80EC-A6A6F5082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7FEB1593-2384-4B3A-9156-4BB013FA2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E7C4E9F1-52D2-4D03-9FF0-85E5B3098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2862B9F2-F540-4A2A-ABC0-DA04763C1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A1CC-4AAE-4391-8704-23C6B633575F}" type="datetimeFigureOut">
              <a:rPr lang="hu-HU" smtClean="0"/>
              <a:t>2023. 01. 09.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6548F2AA-D8E7-4854-A7D0-FBED00B7B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67546618-A82B-4CE9-A0DF-29C795061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00C2-D8C7-40CE-A4FA-90B4961115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461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5E2DBB6-434F-4EC3-8746-3733C02BB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xmlns="" id="{C8A79975-9363-4570-98F6-73180526CC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CADC0F23-C75B-4418-9A45-529EBA10F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4754294C-5510-4CF7-A59F-9BD26F4AF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A1CC-4AAE-4391-8704-23C6B633575F}" type="datetimeFigureOut">
              <a:rPr lang="hu-HU" smtClean="0"/>
              <a:t>2023. 01. 09.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B7FFEFC9-BA67-4C86-B77C-D1D8E8385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6477E173-A9E4-4E80-9125-55C7E5779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00C2-D8C7-40CE-A4FA-90B4961115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376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xmlns="" id="{A5C8AFA0-5F49-41AB-BAFE-358890BC0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1AC6491B-70A8-4020-A885-F49EC0812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E022AE11-8698-4248-ACB2-CD0959557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7A1CC-4AAE-4391-8704-23C6B633575F}" type="datetimeFigureOut">
              <a:rPr lang="hu-HU" smtClean="0"/>
              <a:t>2023. 01. 09.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BF67B30D-4F96-4D2A-9084-9F4B873777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D8707C17-FC25-49A6-A484-BDFAA18BC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F00C2-D8C7-40CE-A4FA-90B4961115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336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-245961"/>
            <a:ext cx="12075006" cy="3329581"/>
          </a:xfrm>
        </p:spPr>
        <p:txBody>
          <a:bodyPr/>
          <a:lstStyle/>
          <a:p>
            <a:pPr algn="ctr"/>
            <a:r>
              <a:rPr lang="hu-HU" sz="6600" b="1" dirty="0"/>
              <a:t>Szülés,(fájdalom),csillapítás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328304" y="618610"/>
            <a:ext cx="221188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="1" dirty="0"/>
              <a:t>SOTE</a:t>
            </a:r>
          </a:p>
          <a:p>
            <a:pPr algn="ctr"/>
            <a:r>
              <a:rPr lang="hu-HU" sz="2400" b="1" dirty="0"/>
              <a:t>2023. február 8.</a:t>
            </a:r>
          </a:p>
        </p:txBody>
      </p:sp>
      <p:pic>
        <p:nvPicPr>
          <p:cNvPr id="5" name="Picture 5" descr="KATA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0034" y="3083620"/>
            <a:ext cx="4389175" cy="3388296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553361" y="4029776"/>
            <a:ext cx="5976316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600" dirty="0"/>
              <a:t>Dr. Bálint Sándor</a:t>
            </a:r>
            <a:br>
              <a:rPr lang="hu-HU" sz="3600" dirty="0"/>
            </a:br>
            <a:r>
              <a:rPr lang="hu-HU" sz="2400" dirty="0"/>
              <a:t>szülész-nőgyógyász, </a:t>
            </a:r>
            <a:r>
              <a:rPr lang="hu-HU" sz="2400" dirty="0" err="1"/>
              <a:t>pszichoterapeuta</a:t>
            </a:r>
            <a:r>
              <a:rPr lang="hu-HU" sz="2400" dirty="0"/>
              <a:t/>
            </a:r>
            <a:br>
              <a:rPr lang="hu-HU" sz="2400" dirty="0"/>
            </a:br>
            <a:r>
              <a:rPr lang="hu-HU" sz="2000" dirty="0"/>
              <a:t/>
            </a:r>
            <a:br>
              <a:rPr lang="hu-HU" sz="2000" dirty="0"/>
            </a:br>
            <a:r>
              <a:rPr lang="hu-HU" sz="2400" dirty="0"/>
              <a:t>Gólyafészek Születésközpont Budapest</a:t>
            </a:r>
          </a:p>
        </p:txBody>
      </p:sp>
    </p:spTree>
    <p:extLst>
      <p:ext uri="{BB962C8B-B14F-4D97-AF65-F5344CB8AC3E}">
        <p14:creationId xmlns:p14="http://schemas.microsoft.com/office/powerpoint/2010/main" val="256905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/>
              <a:t>Miért fáj?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6111" y="1565865"/>
            <a:ext cx="11110460" cy="1558752"/>
          </a:xfrm>
        </p:spPr>
        <p:txBody>
          <a:bodyPr>
            <a:noAutofit/>
          </a:bodyPr>
          <a:lstStyle/>
          <a:p>
            <a:r>
              <a:rPr lang="hu-HU" sz="2800" dirty="0"/>
              <a:t>Élettani jelenség</a:t>
            </a:r>
          </a:p>
          <a:p>
            <a:r>
              <a:rPr lang="hu-HU" sz="2800" dirty="0"/>
              <a:t>Szükséges: a méhtevékenység indítja el a hormonális kört</a:t>
            </a:r>
          </a:p>
          <a:p>
            <a:r>
              <a:rPr lang="hu-HU" sz="2800" dirty="0"/>
              <a:t>Különbség a fájdalom és a szenvedés között</a:t>
            </a:r>
          </a:p>
          <a:p>
            <a:endParaRPr lang="hu-HU" sz="28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468028" y="3733384"/>
            <a:ext cx="62284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/>
              <a:t>Fájdalom a szülés során</a:t>
            </a:r>
            <a:r>
              <a:rPr lang="hu-HU" sz="2800" b="1" dirty="0">
                <a:solidFill>
                  <a:srgbClr val="FFC000"/>
                </a:solidFill>
              </a:rPr>
              <a:t/>
            </a:r>
            <a:br>
              <a:rPr lang="hu-HU" sz="2800" b="1" dirty="0">
                <a:solidFill>
                  <a:srgbClr val="FFC000"/>
                </a:solidFill>
              </a:rPr>
            </a:br>
            <a:r>
              <a:rPr lang="hu-HU" sz="2800" b="1" dirty="0">
                <a:solidFill>
                  <a:srgbClr val="FFC000"/>
                </a:solidFill>
              </a:rPr>
              <a:t>   </a:t>
            </a:r>
            <a:r>
              <a:rPr lang="hu-HU" sz="2800" b="1" dirty="0"/>
              <a:t>- </a:t>
            </a:r>
            <a:r>
              <a:rPr lang="hu-HU" sz="2800" dirty="0"/>
              <a:t>kellemetlen érzés</a:t>
            </a:r>
            <a:br>
              <a:rPr lang="hu-HU" sz="2800" dirty="0"/>
            </a:br>
            <a:r>
              <a:rPr lang="hu-HU" sz="2800" dirty="0"/>
              <a:t>   - elfogadja, de</a:t>
            </a:r>
            <a:br>
              <a:rPr lang="hu-HU" sz="2800" dirty="0"/>
            </a:br>
            <a:r>
              <a:rPr lang="hu-HU" sz="2800" dirty="0"/>
              <a:t>   - igyekszik megszabadulni tőle</a:t>
            </a:r>
          </a:p>
          <a:p>
            <a:r>
              <a:rPr lang="hu-HU" sz="2800" dirty="0"/>
              <a:t>   - a cél érdekében </a:t>
            </a:r>
            <a:r>
              <a:rPr lang="hu-HU" sz="2800" b="1" dirty="0"/>
              <a:t>együtt dolgozik </a:t>
            </a:r>
            <a:r>
              <a:rPr lang="hu-HU" sz="2800" dirty="0"/>
              <a:t>vele (hullám, hegy, völgy)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6805748" y="3721128"/>
            <a:ext cx="371967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/>
              <a:t>Szenvedés a szülés alatt</a:t>
            </a:r>
            <a:br>
              <a:rPr lang="hu-HU" sz="2800" b="1" dirty="0"/>
            </a:br>
            <a:r>
              <a:rPr lang="hu-HU" sz="2800" b="1" dirty="0"/>
              <a:t>   </a:t>
            </a:r>
            <a:r>
              <a:rPr lang="hu-HU" sz="2800" dirty="0"/>
              <a:t>-</a:t>
            </a:r>
            <a:r>
              <a:rPr lang="hu-HU" sz="2800" b="1" dirty="0"/>
              <a:t> </a:t>
            </a:r>
            <a:r>
              <a:rPr lang="hu-HU" sz="2800" dirty="0"/>
              <a:t>tehetetlenség</a:t>
            </a:r>
            <a:br>
              <a:rPr lang="hu-HU" sz="2800" dirty="0"/>
            </a:br>
            <a:r>
              <a:rPr lang="hu-HU" sz="2800" dirty="0"/>
              <a:t>   - félelem, pánik</a:t>
            </a:r>
            <a:br>
              <a:rPr lang="hu-HU" sz="2800" dirty="0"/>
            </a:br>
            <a:r>
              <a:rPr lang="hu-HU" sz="2800" dirty="0"/>
              <a:t>   - kontrollvesztés</a:t>
            </a:r>
            <a:br>
              <a:rPr lang="hu-HU" sz="2800" dirty="0"/>
            </a:br>
            <a:r>
              <a:rPr lang="hu-HU" sz="2800" dirty="0"/>
              <a:t>   - magány</a:t>
            </a:r>
            <a:br>
              <a:rPr lang="hu-HU" sz="2800" dirty="0"/>
            </a:br>
            <a:r>
              <a:rPr lang="hu-HU" sz="2800" dirty="0"/>
              <a:t>   - feladja, sodródik…</a:t>
            </a:r>
          </a:p>
        </p:txBody>
      </p:sp>
    </p:spTree>
    <p:extLst>
      <p:ext uri="{BB962C8B-B14F-4D97-AF65-F5344CB8AC3E}">
        <p14:creationId xmlns:p14="http://schemas.microsoft.com/office/powerpoint/2010/main" val="345476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/>
              <a:t>A gyógyszeres fájdalomcsillapítás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u-HU" sz="4000" dirty="0"/>
              <a:t>Általános</a:t>
            </a:r>
            <a:br>
              <a:rPr lang="hu-HU" sz="4000" dirty="0"/>
            </a:br>
            <a:r>
              <a:rPr lang="hu-HU" sz="4000" dirty="0"/>
              <a:t>- Inhalációs: kloroform, éter</a:t>
            </a:r>
            <a:br>
              <a:rPr lang="hu-HU" sz="4000" dirty="0"/>
            </a:br>
            <a:r>
              <a:rPr lang="hu-HU" sz="4000" dirty="0"/>
              <a:t>- </a:t>
            </a:r>
            <a:r>
              <a:rPr lang="hu-HU" sz="4000" dirty="0" err="1"/>
              <a:t>intubációs</a:t>
            </a:r>
            <a:r>
              <a:rPr lang="hu-HU" sz="4000" dirty="0"/>
              <a:t/>
            </a:r>
            <a:br>
              <a:rPr lang="hu-HU" sz="4000" dirty="0"/>
            </a:br>
            <a:r>
              <a:rPr lang="hu-HU" sz="4000" dirty="0"/>
              <a:t>- Injekciós: Alkonyi Álom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915785" y="2909661"/>
            <a:ext cx="4396341" cy="4200245"/>
          </a:xfrm>
        </p:spPr>
        <p:txBody>
          <a:bodyPr>
            <a:normAutofit/>
          </a:bodyPr>
          <a:lstStyle/>
          <a:p>
            <a:r>
              <a:rPr lang="hu-HU" sz="4000" dirty="0"/>
              <a:t>Regionális</a:t>
            </a:r>
            <a:br>
              <a:rPr lang="hu-HU" sz="4000" dirty="0"/>
            </a:br>
            <a:r>
              <a:rPr lang="hu-HU" sz="4000" dirty="0"/>
              <a:t>- gát infiltráció</a:t>
            </a:r>
            <a:br>
              <a:rPr lang="hu-HU" sz="4000" dirty="0"/>
            </a:br>
            <a:r>
              <a:rPr lang="hu-HU" sz="4000" dirty="0"/>
              <a:t>- EDA</a:t>
            </a:r>
            <a:br>
              <a:rPr lang="hu-HU" sz="4000" dirty="0"/>
            </a:br>
            <a:r>
              <a:rPr lang="hu-HU" sz="4000" dirty="0"/>
              <a:t>- </a:t>
            </a:r>
            <a:r>
              <a:rPr lang="hu-HU" sz="4000" dirty="0" err="1"/>
              <a:t>spinal</a:t>
            </a:r>
            <a:endParaRPr lang="hu-HU" sz="4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711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800" b="1" dirty="0"/>
              <a:t>A nem gyógyszeres fájdalomcsillapítás módszerei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857726" y="2109815"/>
            <a:ext cx="5016325" cy="4195763"/>
          </a:xfrm>
        </p:spPr>
        <p:txBody>
          <a:bodyPr>
            <a:normAutofit lnSpcReduction="10000"/>
          </a:bodyPr>
          <a:lstStyle/>
          <a:p>
            <a:r>
              <a:rPr lang="hu-HU" sz="2800" dirty="0"/>
              <a:t>Szabad mozgás</a:t>
            </a:r>
          </a:p>
          <a:p>
            <a:r>
              <a:rPr lang="hu-HU" sz="2800" dirty="0"/>
              <a:t>Kitolási szakban saját választott testhelyzet</a:t>
            </a:r>
          </a:p>
          <a:p>
            <a:r>
              <a:rPr lang="hu-HU" sz="2800" dirty="0"/>
              <a:t>Vízben vajúdás és szülés</a:t>
            </a:r>
          </a:p>
          <a:p>
            <a:r>
              <a:rPr lang="hu-HU" sz="2800" dirty="0"/>
              <a:t>Masszázs, akupresszúra</a:t>
            </a:r>
          </a:p>
          <a:p>
            <a:r>
              <a:rPr lang="hu-HU" sz="2800" dirty="0"/>
              <a:t>Aromaterápia</a:t>
            </a:r>
          </a:p>
          <a:p>
            <a:r>
              <a:rPr lang="hu-HU" sz="4000" b="1" dirty="0"/>
              <a:t>Szuggesztiók</a:t>
            </a:r>
            <a:r>
              <a:rPr lang="hu-HU" sz="2800" b="1" dirty="0"/>
              <a:t>, hipnózis</a:t>
            </a:r>
          </a:p>
          <a:p>
            <a:r>
              <a:rPr lang="hu-HU" sz="4800" b="1" dirty="0"/>
              <a:t>Kísérés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7738127" y="3345080"/>
            <a:ext cx="3358878" cy="1725235"/>
          </a:xfrm>
        </p:spPr>
        <p:txBody>
          <a:bodyPr>
            <a:normAutofit lnSpcReduction="10000"/>
          </a:bodyPr>
          <a:lstStyle/>
          <a:p>
            <a:r>
              <a:rPr lang="hu-HU" sz="2800" dirty="0"/>
              <a:t>Víz injekció</a:t>
            </a:r>
          </a:p>
          <a:p>
            <a:r>
              <a:rPr lang="hu-HU" sz="2800" dirty="0"/>
              <a:t>Akupunktúra</a:t>
            </a:r>
          </a:p>
          <a:p>
            <a:r>
              <a:rPr lang="hu-HU" sz="2800" dirty="0"/>
              <a:t>TENS</a:t>
            </a:r>
          </a:p>
        </p:txBody>
      </p:sp>
    </p:spTree>
    <p:extLst>
      <p:ext uri="{BB962C8B-B14F-4D97-AF65-F5344CB8AC3E}">
        <p14:creationId xmlns:p14="http://schemas.microsoft.com/office/powerpoint/2010/main" val="41558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B06442D-6968-4DB6-8914-835D1ED8F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Javaslatok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5BDF8509-987C-4761-9A61-03C5C40FF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4853" y="1825625"/>
            <a:ext cx="5694947" cy="4351338"/>
          </a:xfrm>
        </p:spPr>
        <p:txBody>
          <a:bodyPr>
            <a:normAutofit/>
          </a:bodyPr>
          <a:lstStyle/>
          <a:p>
            <a:pPr marL="342900" lvl="0" indent="-342900"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hu-H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Állami feladat</a:t>
            </a:r>
            <a:r>
              <a:rPr lang="hu-H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hu-H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képzés</a:t>
            </a:r>
            <a:r>
              <a:rPr lang="hu-H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hu-H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főiskola: szülésznő, védőnő</a:t>
            </a:r>
            <a:br>
              <a:rPr lang="hu-H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egyetem: orvos</a:t>
            </a:r>
            <a:r>
              <a:rPr lang="hu-H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hu-H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hu-H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hu-H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Klinika, kórház</a:t>
            </a:r>
            <a:br>
              <a:rPr lang="hu-H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a szemlélet elfogadása</a:t>
            </a:r>
            <a:br>
              <a:rPr lang="hu-H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megvalósítása</a:t>
            </a:r>
            <a:endParaRPr lang="hu-H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A6D15CBF-20BF-496A-A0EE-B96D485839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hu-H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Referencia intézet</a:t>
            </a: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szülészeti osztály részlege</a:t>
            </a:r>
            <a:b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születésház</a:t>
            </a:r>
          </a:p>
          <a:p>
            <a:pPr marL="342900" lvl="0" indent="-342900"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endParaRPr lang="hu-H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hu-H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Egyéni: ismeretek szerzése</a:t>
            </a: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pszichológiai</a:t>
            </a:r>
            <a:b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természeti szülészeti</a:t>
            </a:r>
            <a:b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kommunikációs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237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Mi a vágya a mai szülőnőknek?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2204864"/>
            <a:ext cx="8229600" cy="4526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6000" b="1" dirty="0"/>
              <a:t>Egy kis odafigyelés</a:t>
            </a:r>
          </a:p>
          <a:p>
            <a:pPr marL="0" indent="0" algn="ctr">
              <a:buNone/>
            </a:pPr>
            <a:r>
              <a:rPr lang="hu-HU" sz="6000" b="1" dirty="0"/>
              <a:t>és</a:t>
            </a:r>
          </a:p>
          <a:p>
            <a:pPr marL="0" indent="0" algn="ctr">
              <a:buNone/>
            </a:pPr>
            <a:r>
              <a:rPr lang="hu-HU" sz="6000" b="1" dirty="0"/>
              <a:t>gyengédség…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3287689" y="5710853"/>
            <a:ext cx="5025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i="1" dirty="0"/>
              <a:t>(Levélrészlet: P.K. 2018. április 15.)</a:t>
            </a:r>
          </a:p>
        </p:txBody>
      </p:sp>
    </p:spTree>
    <p:extLst>
      <p:ext uri="{BB962C8B-B14F-4D97-AF65-F5344CB8AC3E}">
        <p14:creationId xmlns:p14="http://schemas.microsoft.com/office/powerpoint/2010/main" val="348956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107</Words>
  <Application>Microsoft Office PowerPoint</Application>
  <PresentationFormat>Egyéni</PresentationFormat>
  <Paragraphs>36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Szülés,(fájdalom),csillapítás</vt:lpstr>
      <vt:lpstr>Miért fáj?</vt:lpstr>
      <vt:lpstr>A gyógyszeres fájdalomcsillapítás</vt:lpstr>
      <vt:lpstr>A nem gyógyszeres fájdalomcsillapítás módszerei</vt:lpstr>
      <vt:lpstr>Javaslatok</vt:lpstr>
      <vt:lpstr>Mi a vágya a mai szülőnőknek?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Szülés,(fájdalom),csillapítás</dc:title>
  <dc:creator>Sándor Bálint</dc:creator>
  <cp:lastModifiedBy>Zsuzsa</cp:lastModifiedBy>
  <cp:revision>7</cp:revision>
  <dcterms:created xsi:type="dcterms:W3CDTF">2021-05-10T11:26:55Z</dcterms:created>
  <dcterms:modified xsi:type="dcterms:W3CDTF">2023-01-09T17:25:49Z</dcterms:modified>
</cp:coreProperties>
</file>