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302" r:id="rId2"/>
    <p:sldId id="343" r:id="rId3"/>
    <p:sldId id="337" r:id="rId4"/>
    <p:sldId id="331" r:id="rId5"/>
    <p:sldId id="308" r:id="rId6"/>
    <p:sldId id="309" r:id="rId7"/>
    <p:sldId id="340" r:id="rId8"/>
    <p:sldId id="341" r:id="rId9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14C87F-4382-4273-8371-A94735380921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</dgm:pt>
    <dgm:pt modelId="{66E62086-E82F-4265-978F-3C20FAD205A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b="1" i="0" u="none" strike="noStrike" cap="none" normalizeH="0" baseline="0" smtClean="0">
              <a:ln>
                <a:noFill/>
              </a:ln>
              <a:solidFill>
                <a:srgbClr val="FF9933"/>
              </a:solidFill>
              <a:effectLst/>
              <a:latin typeface="Tahoma" pitchFamily="34" charset="0"/>
              <a:cs typeface="Arial" charset="0"/>
            </a:rPr>
            <a:t>Passzivitás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b="1" i="0" u="none" strike="noStrike" cap="none" normalizeH="0" baseline="0" smtClean="0">
              <a:ln>
                <a:noFill/>
              </a:ln>
              <a:solidFill>
                <a:srgbClr val="FF9933"/>
              </a:solidFill>
              <a:effectLst/>
              <a:latin typeface="Tahoma" pitchFamily="34" charset="0"/>
              <a:cs typeface="Arial" charset="0"/>
            </a:rPr>
            <a:t>Panaszokra fókuszált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b="1" i="0" u="none" strike="noStrike" cap="none" normalizeH="0" baseline="0" smtClean="0">
              <a:ln>
                <a:noFill/>
              </a:ln>
              <a:solidFill>
                <a:srgbClr val="FF9933"/>
              </a:solidFill>
              <a:effectLst/>
              <a:latin typeface="Tahoma" pitchFamily="34" charset="0"/>
              <a:cs typeface="Arial" charset="0"/>
            </a:rPr>
            <a:t> figyelem</a:t>
          </a:r>
        </a:p>
      </dgm:t>
    </dgm:pt>
    <dgm:pt modelId="{E56D08A5-7E44-46CB-A05B-4205CC6D54C4}" type="parTrans" cxnId="{A9B42D02-51CB-488A-9253-38690F92679A}">
      <dgm:prSet/>
      <dgm:spPr/>
      <dgm:t>
        <a:bodyPr/>
        <a:lstStyle/>
        <a:p>
          <a:endParaRPr lang="hu-HU"/>
        </a:p>
      </dgm:t>
    </dgm:pt>
    <dgm:pt modelId="{FA6E98CA-6349-4ADA-932C-CCE0C2D768E4}" type="sibTrans" cxnId="{A9B42D02-51CB-488A-9253-38690F92679A}">
      <dgm:prSet/>
      <dgm:spPr/>
      <dgm:t>
        <a:bodyPr/>
        <a:lstStyle/>
        <a:p>
          <a:endParaRPr lang="hu-HU"/>
        </a:p>
      </dgm:t>
    </dgm:pt>
    <dgm:pt modelId="{CB315F69-F3C8-45DF-AE15-F26E4F7CCEC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b="1" i="0" u="none" strike="noStrike" cap="none" normalizeH="0" baseline="0" smtClean="0">
              <a:ln>
                <a:noFill/>
              </a:ln>
              <a:solidFill>
                <a:srgbClr val="FF9933"/>
              </a:solidFill>
              <a:effectLst/>
              <a:latin typeface="Arial" charset="0"/>
              <a:cs typeface="Arial" charset="0"/>
            </a:rPr>
            <a:t>Csökkent fájdalomküszöb,</a:t>
          </a:r>
          <a:endParaRPr kumimoji="0" lang="hu-HU" altLang="hu-HU" b="1" i="0" u="none" strike="noStrike" cap="none" normalizeH="0" baseline="0" dirty="0" smtClean="0">
            <a:ln>
              <a:noFill/>
            </a:ln>
            <a:solidFill>
              <a:srgbClr val="FF9933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b="1" i="0" u="none" strike="noStrike" cap="none" normalizeH="0" baseline="0" dirty="0" smtClean="0">
              <a:ln>
                <a:noFill/>
              </a:ln>
              <a:solidFill>
                <a:srgbClr val="FF9933"/>
              </a:solidFill>
              <a:effectLst/>
              <a:latin typeface="Arial" charset="0"/>
              <a:cs typeface="Arial" charset="0"/>
            </a:rPr>
            <a:t>Intenzívebb fájdalom</a:t>
          </a:r>
        </a:p>
      </dgm:t>
    </dgm:pt>
    <dgm:pt modelId="{011F7938-09A6-4A85-B0BD-4721730D17A9}" type="parTrans" cxnId="{3F79CBA5-13BC-4F52-83E6-92200F2AF81F}">
      <dgm:prSet/>
      <dgm:spPr/>
      <dgm:t>
        <a:bodyPr/>
        <a:lstStyle/>
        <a:p>
          <a:endParaRPr lang="hu-HU"/>
        </a:p>
      </dgm:t>
    </dgm:pt>
    <dgm:pt modelId="{15821F9D-A5B6-47DB-A00C-6E334F8BF2DD}" type="sibTrans" cxnId="{3F79CBA5-13BC-4F52-83E6-92200F2AF81F}">
      <dgm:prSet/>
      <dgm:spPr/>
      <dgm:t>
        <a:bodyPr/>
        <a:lstStyle/>
        <a:p>
          <a:endParaRPr lang="hu-HU"/>
        </a:p>
      </dgm:t>
    </dgm:pt>
    <dgm:pt modelId="{862A9ABA-9768-4E2B-9BE6-E164F6D8F56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b="1" i="0" u="none" strike="noStrike" cap="none" normalizeH="0" baseline="0" dirty="0" smtClean="0">
              <a:ln>
                <a:noFill/>
              </a:ln>
              <a:solidFill>
                <a:srgbClr val="FF9933"/>
              </a:solidFill>
              <a:effectLst/>
              <a:latin typeface="Arial" charset="0"/>
              <a:cs typeface="Arial" charset="0"/>
            </a:rPr>
            <a:t>a fájdalom </a:t>
          </a:r>
          <a:r>
            <a:rPr kumimoji="0" lang="hu-HU" altLang="hu-HU" b="1" i="0" u="none" strike="noStrike" cap="none" normalizeH="0" baseline="0" dirty="0" err="1" smtClean="0">
              <a:ln>
                <a:noFill/>
              </a:ln>
              <a:solidFill>
                <a:srgbClr val="FF9933"/>
              </a:solidFill>
              <a:effectLst/>
              <a:latin typeface="Arial" charset="0"/>
              <a:cs typeface="Arial" charset="0"/>
            </a:rPr>
            <a:t>katasztrofizálása</a:t>
          </a:r>
          <a:endParaRPr kumimoji="0" lang="hu-HU" altLang="hu-HU" b="1" i="0" u="none" strike="noStrike" cap="none" normalizeH="0" baseline="0" dirty="0" smtClean="0">
            <a:ln>
              <a:noFill/>
            </a:ln>
            <a:solidFill>
              <a:srgbClr val="FF9933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b="1" i="0" u="none" strike="noStrike" cap="none" normalizeH="0" baseline="0" dirty="0" smtClean="0">
              <a:ln>
                <a:noFill/>
              </a:ln>
              <a:solidFill>
                <a:srgbClr val="FF9933"/>
              </a:solidFill>
              <a:effectLst/>
              <a:latin typeface="Tahoma" pitchFamily="34" charset="0"/>
              <a:cs typeface="Arial" charset="0"/>
            </a:rPr>
            <a:t>a negatív érzelmek fokozódása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u-HU" altLang="hu-HU" b="1" i="0" u="none" strike="noStrike" cap="none" normalizeH="0" baseline="0" dirty="0" smtClean="0">
            <a:ln>
              <a:noFill/>
            </a:ln>
            <a:solidFill>
              <a:srgbClr val="FF9933"/>
            </a:solidFill>
            <a:effectLst/>
            <a:latin typeface="Arial" charset="0"/>
            <a:cs typeface="Arial" charset="0"/>
          </a:endParaRPr>
        </a:p>
      </dgm:t>
    </dgm:pt>
    <dgm:pt modelId="{0B46E501-D3BB-42C3-8ABB-52DCCDA98932}" type="parTrans" cxnId="{E3D00326-9926-4BC4-9B5E-08B143B12C6D}">
      <dgm:prSet/>
      <dgm:spPr/>
      <dgm:t>
        <a:bodyPr/>
        <a:lstStyle/>
        <a:p>
          <a:endParaRPr lang="hu-HU"/>
        </a:p>
      </dgm:t>
    </dgm:pt>
    <dgm:pt modelId="{90041A37-3607-48B5-B082-F0CE7A4D5E1F}" type="sibTrans" cxnId="{E3D00326-9926-4BC4-9B5E-08B143B12C6D}">
      <dgm:prSet/>
      <dgm:spPr/>
      <dgm:t>
        <a:bodyPr/>
        <a:lstStyle/>
        <a:p>
          <a:endParaRPr lang="hu-HU"/>
        </a:p>
      </dgm:t>
    </dgm:pt>
    <dgm:pt modelId="{8EB3F2CE-E1CA-473B-B876-A67EEB92C4AC}" type="pres">
      <dgm:prSet presAssocID="{C914C87F-4382-4273-8371-A94735380921}" presName="cycle" presStyleCnt="0">
        <dgm:presLayoutVars>
          <dgm:dir/>
          <dgm:resizeHandles val="exact"/>
        </dgm:presLayoutVars>
      </dgm:prSet>
      <dgm:spPr/>
    </dgm:pt>
    <dgm:pt modelId="{14ACAE2D-5130-4D5C-B085-BCD5FB33CFA6}" type="pres">
      <dgm:prSet presAssocID="{66E62086-E82F-4265-978F-3C20FAD205A9}" presName="dummy" presStyleCnt="0"/>
      <dgm:spPr/>
    </dgm:pt>
    <dgm:pt modelId="{22FD88FE-EAE9-4DB4-A307-16F41D176832}" type="pres">
      <dgm:prSet presAssocID="{66E62086-E82F-4265-978F-3C20FAD205A9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90135AF-DCEA-4F2F-955F-9AD967AE1718}" type="pres">
      <dgm:prSet presAssocID="{FA6E98CA-6349-4ADA-932C-CCE0C2D768E4}" presName="sibTrans" presStyleLbl="node1" presStyleIdx="0" presStyleCnt="3"/>
      <dgm:spPr/>
      <dgm:t>
        <a:bodyPr/>
        <a:lstStyle/>
        <a:p>
          <a:endParaRPr lang="hu-HU"/>
        </a:p>
      </dgm:t>
    </dgm:pt>
    <dgm:pt modelId="{1BE04198-2E8D-4B0C-94CB-E4CF505D369D}" type="pres">
      <dgm:prSet presAssocID="{CB315F69-F3C8-45DF-AE15-F26E4F7CCECA}" presName="dummy" presStyleCnt="0"/>
      <dgm:spPr/>
    </dgm:pt>
    <dgm:pt modelId="{30EDC4DD-F1C0-47D5-8CF3-09510F864E02}" type="pres">
      <dgm:prSet presAssocID="{CB315F69-F3C8-45DF-AE15-F26E4F7CCECA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8760E80-8018-413E-9211-8C3133BC9C9D}" type="pres">
      <dgm:prSet presAssocID="{15821F9D-A5B6-47DB-A00C-6E334F8BF2DD}" presName="sibTrans" presStyleLbl="node1" presStyleIdx="1" presStyleCnt="3"/>
      <dgm:spPr/>
      <dgm:t>
        <a:bodyPr/>
        <a:lstStyle/>
        <a:p>
          <a:endParaRPr lang="hu-HU"/>
        </a:p>
      </dgm:t>
    </dgm:pt>
    <dgm:pt modelId="{C93CA787-BC6E-48B1-90EB-195966304FB6}" type="pres">
      <dgm:prSet presAssocID="{862A9ABA-9768-4E2B-9BE6-E164F6D8F564}" presName="dummy" presStyleCnt="0"/>
      <dgm:spPr/>
    </dgm:pt>
    <dgm:pt modelId="{F72E9940-DC8D-4255-8938-73557929C757}" type="pres">
      <dgm:prSet presAssocID="{862A9ABA-9768-4E2B-9BE6-E164F6D8F564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59543B5-777E-4944-B0E4-061C710DDB26}" type="pres">
      <dgm:prSet presAssocID="{90041A37-3607-48B5-B082-F0CE7A4D5E1F}" presName="sibTrans" presStyleLbl="node1" presStyleIdx="2" presStyleCnt="3"/>
      <dgm:spPr/>
      <dgm:t>
        <a:bodyPr/>
        <a:lstStyle/>
        <a:p>
          <a:endParaRPr lang="hu-HU"/>
        </a:p>
      </dgm:t>
    </dgm:pt>
  </dgm:ptLst>
  <dgm:cxnLst>
    <dgm:cxn modelId="{A9B42D02-51CB-488A-9253-38690F92679A}" srcId="{C914C87F-4382-4273-8371-A94735380921}" destId="{66E62086-E82F-4265-978F-3C20FAD205A9}" srcOrd="0" destOrd="0" parTransId="{E56D08A5-7E44-46CB-A05B-4205CC6D54C4}" sibTransId="{FA6E98CA-6349-4ADA-932C-CCE0C2D768E4}"/>
    <dgm:cxn modelId="{27541B09-2FDE-4B43-9BD2-A0522171A196}" type="presOf" srcId="{90041A37-3607-48B5-B082-F0CE7A4D5E1F}" destId="{759543B5-777E-4944-B0E4-061C710DDB26}" srcOrd="0" destOrd="0" presId="urn:microsoft.com/office/officeart/2005/8/layout/cycle1"/>
    <dgm:cxn modelId="{93FB3F6E-BF34-4E92-BA73-D1605C5EF8EB}" type="presOf" srcId="{FA6E98CA-6349-4ADA-932C-CCE0C2D768E4}" destId="{590135AF-DCEA-4F2F-955F-9AD967AE1718}" srcOrd="0" destOrd="0" presId="urn:microsoft.com/office/officeart/2005/8/layout/cycle1"/>
    <dgm:cxn modelId="{7D39B2AD-7661-4EAF-A5C9-852ABEA31207}" type="presOf" srcId="{66E62086-E82F-4265-978F-3C20FAD205A9}" destId="{22FD88FE-EAE9-4DB4-A307-16F41D176832}" srcOrd="0" destOrd="0" presId="urn:microsoft.com/office/officeart/2005/8/layout/cycle1"/>
    <dgm:cxn modelId="{D572DA7F-6708-4D33-B2A4-BD143F84B9BD}" type="presOf" srcId="{C914C87F-4382-4273-8371-A94735380921}" destId="{8EB3F2CE-E1CA-473B-B876-A67EEB92C4AC}" srcOrd="0" destOrd="0" presId="urn:microsoft.com/office/officeart/2005/8/layout/cycle1"/>
    <dgm:cxn modelId="{601334E6-C019-4CC6-82B4-B48868151AB2}" type="presOf" srcId="{CB315F69-F3C8-45DF-AE15-F26E4F7CCECA}" destId="{30EDC4DD-F1C0-47D5-8CF3-09510F864E02}" srcOrd="0" destOrd="0" presId="urn:microsoft.com/office/officeart/2005/8/layout/cycle1"/>
    <dgm:cxn modelId="{3E9966D3-2D2D-42B5-BBCC-C953739371B8}" type="presOf" srcId="{862A9ABA-9768-4E2B-9BE6-E164F6D8F564}" destId="{F72E9940-DC8D-4255-8938-73557929C757}" srcOrd="0" destOrd="0" presId="urn:microsoft.com/office/officeart/2005/8/layout/cycle1"/>
    <dgm:cxn modelId="{E3D00326-9926-4BC4-9B5E-08B143B12C6D}" srcId="{C914C87F-4382-4273-8371-A94735380921}" destId="{862A9ABA-9768-4E2B-9BE6-E164F6D8F564}" srcOrd="2" destOrd="0" parTransId="{0B46E501-D3BB-42C3-8ABB-52DCCDA98932}" sibTransId="{90041A37-3607-48B5-B082-F0CE7A4D5E1F}"/>
    <dgm:cxn modelId="{3F79CBA5-13BC-4F52-83E6-92200F2AF81F}" srcId="{C914C87F-4382-4273-8371-A94735380921}" destId="{CB315F69-F3C8-45DF-AE15-F26E4F7CCECA}" srcOrd="1" destOrd="0" parTransId="{011F7938-09A6-4A85-B0BD-4721730D17A9}" sibTransId="{15821F9D-A5B6-47DB-A00C-6E334F8BF2DD}"/>
    <dgm:cxn modelId="{167D8D2A-2B55-4931-9B11-58CFC304E44F}" type="presOf" srcId="{15821F9D-A5B6-47DB-A00C-6E334F8BF2DD}" destId="{28760E80-8018-413E-9211-8C3133BC9C9D}" srcOrd="0" destOrd="0" presId="urn:microsoft.com/office/officeart/2005/8/layout/cycle1"/>
    <dgm:cxn modelId="{66675323-6312-48F1-ADCD-460D4528AD53}" type="presParOf" srcId="{8EB3F2CE-E1CA-473B-B876-A67EEB92C4AC}" destId="{14ACAE2D-5130-4D5C-B085-BCD5FB33CFA6}" srcOrd="0" destOrd="0" presId="urn:microsoft.com/office/officeart/2005/8/layout/cycle1"/>
    <dgm:cxn modelId="{167FD01A-1AD5-40E5-AA4C-2801D48D9525}" type="presParOf" srcId="{8EB3F2CE-E1CA-473B-B876-A67EEB92C4AC}" destId="{22FD88FE-EAE9-4DB4-A307-16F41D176832}" srcOrd="1" destOrd="0" presId="urn:microsoft.com/office/officeart/2005/8/layout/cycle1"/>
    <dgm:cxn modelId="{729E4CF4-DFDC-416E-8D19-9E109DC3DF4E}" type="presParOf" srcId="{8EB3F2CE-E1CA-473B-B876-A67EEB92C4AC}" destId="{590135AF-DCEA-4F2F-955F-9AD967AE1718}" srcOrd="2" destOrd="0" presId="urn:microsoft.com/office/officeart/2005/8/layout/cycle1"/>
    <dgm:cxn modelId="{76663E9C-ABB0-4CD5-B6F8-95AEDD08322C}" type="presParOf" srcId="{8EB3F2CE-E1CA-473B-B876-A67EEB92C4AC}" destId="{1BE04198-2E8D-4B0C-94CB-E4CF505D369D}" srcOrd="3" destOrd="0" presId="urn:microsoft.com/office/officeart/2005/8/layout/cycle1"/>
    <dgm:cxn modelId="{86358879-5B8E-401B-B00D-F57082EAA510}" type="presParOf" srcId="{8EB3F2CE-E1CA-473B-B876-A67EEB92C4AC}" destId="{30EDC4DD-F1C0-47D5-8CF3-09510F864E02}" srcOrd="4" destOrd="0" presId="urn:microsoft.com/office/officeart/2005/8/layout/cycle1"/>
    <dgm:cxn modelId="{40771E4A-7851-4B31-974D-F22095A43D9E}" type="presParOf" srcId="{8EB3F2CE-E1CA-473B-B876-A67EEB92C4AC}" destId="{28760E80-8018-413E-9211-8C3133BC9C9D}" srcOrd="5" destOrd="0" presId="urn:microsoft.com/office/officeart/2005/8/layout/cycle1"/>
    <dgm:cxn modelId="{EE9ED74F-F978-4519-A3BF-C0B31B3A57CC}" type="presParOf" srcId="{8EB3F2CE-E1CA-473B-B876-A67EEB92C4AC}" destId="{C93CA787-BC6E-48B1-90EB-195966304FB6}" srcOrd="6" destOrd="0" presId="urn:microsoft.com/office/officeart/2005/8/layout/cycle1"/>
    <dgm:cxn modelId="{0F97E808-744E-4376-929D-0C11BB92FB58}" type="presParOf" srcId="{8EB3F2CE-E1CA-473B-B876-A67EEB92C4AC}" destId="{F72E9940-DC8D-4255-8938-73557929C757}" srcOrd="7" destOrd="0" presId="urn:microsoft.com/office/officeart/2005/8/layout/cycle1"/>
    <dgm:cxn modelId="{A884709D-6FA6-4298-AD4C-E26F6AFF7B58}" type="presParOf" srcId="{8EB3F2CE-E1CA-473B-B876-A67EEB92C4AC}" destId="{759543B5-777E-4944-B0E4-061C710DDB26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D88FE-EAE9-4DB4-A307-16F41D176832}">
      <dsp:nvSpPr>
        <dsp:cNvPr id="0" name=""/>
        <dsp:cNvSpPr/>
      </dsp:nvSpPr>
      <dsp:spPr>
        <a:xfrm>
          <a:off x="4676922" y="329703"/>
          <a:ext cx="1683478" cy="168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sz="1600" b="1" i="0" u="none" strike="noStrike" kern="1200" cap="none" normalizeH="0" baseline="0" smtClean="0">
              <a:ln>
                <a:noFill/>
              </a:ln>
              <a:solidFill>
                <a:srgbClr val="FF9933"/>
              </a:solidFill>
              <a:effectLst/>
              <a:latin typeface="Tahoma" pitchFamily="34" charset="0"/>
              <a:cs typeface="Arial" charset="0"/>
            </a:rPr>
            <a:t>Passzivitás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sz="1600" b="1" i="0" u="none" strike="noStrike" kern="1200" cap="none" normalizeH="0" baseline="0" smtClean="0">
              <a:ln>
                <a:noFill/>
              </a:ln>
              <a:solidFill>
                <a:srgbClr val="FF9933"/>
              </a:solidFill>
              <a:effectLst/>
              <a:latin typeface="Tahoma" pitchFamily="34" charset="0"/>
              <a:cs typeface="Arial" charset="0"/>
            </a:rPr>
            <a:t>Panaszokra fókuszált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sz="1600" b="1" i="0" u="none" strike="noStrike" kern="1200" cap="none" normalizeH="0" baseline="0" smtClean="0">
              <a:ln>
                <a:noFill/>
              </a:ln>
              <a:solidFill>
                <a:srgbClr val="FF9933"/>
              </a:solidFill>
              <a:effectLst/>
              <a:latin typeface="Tahoma" pitchFamily="34" charset="0"/>
              <a:cs typeface="Arial" charset="0"/>
            </a:rPr>
            <a:t> figyelem</a:t>
          </a:r>
        </a:p>
      </dsp:txBody>
      <dsp:txXfrm>
        <a:off x="4676922" y="329703"/>
        <a:ext cx="1683478" cy="1683478"/>
      </dsp:txXfrm>
    </dsp:sp>
    <dsp:sp modelId="{590135AF-DCEA-4F2F-955F-9AD967AE1718}">
      <dsp:nvSpPr>
        <dsp:cNvPr id="0" name=""/>
        <dsp:cNvSpPr/>
      </dsp:nvSpPr>
      <dsp:spPr>
        <a:xfrm>
          <a:off x="2115891" y="-669"/>
          <a:ext cx="3977179" cy="3977179"/>
        </a:xfrm>
        <a:prstGeom prst="circularArrow">
          <a:avLst>
            <a:gd name="adj1" fmla="val 8254"/>
            <a:gd name="adj2" fmla="val 576594"/>
            <a:gd name="adj3" fmla="val 2961674"/>
            <a:gd name="adj4" fmla="val 53184"/>
            <a:gd name="adj5" fmla="val 96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EDC4DD-F1C0-47D5-8CF3-09510F864E02}">
      <dsp:nvSpPr>
        <dsp:cNvPr id="0" name=""/>
        <dsp:cNvSpPr/>
      </dsp:nvSpPr>
      <dsp:spPr>
        <a:xfrm>
          <a:off x="3262742" y="2779136"/>
          <a:ext cx="1683478" cy="168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sz="1600" b="1" i="0" u="none" strike="noStrike" kern="1200" cap="none" normalizeH="0" baseline="0" smtClean="0">
              <a:ln>
                <a:noFill/>
              </a:ln>
              <a:solidFill>
                <a:srgbClr val="FF9933"/>
              </a:solidFill>
              <a:effectLst/>
              <a:latin typeface="Arial" charset="0"/>
              <a:cs typeface="Arial" charset="0"/>
            </a:rPr>
            <a:t>Csökkent fájdalomküszöb,</a:t>
          </a:r>
          <a:endParaRPr kumimoji="0" lang="hu-HU" altLang="hu-HU" sz="1600" b="1" i="0" u="none" strike="noStrike" kern="1200" cap="none" normalizeH="0" baseline="0" dirty="0" smtClean="0">
            <a:ln>
              <a:noFill/>
            </a:ln>
            <a:solidFill>
              <a:srgbClr val="FF9933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sz="1600" b="1" i="0" u="none" strike="noStrike" kern="1200" cap="none" normalizeH="0" baseline="0" dirty="0" smtClean="0">
              <a:ln>
                <a:noFill/>
              </a:ln>
              <a:solidFill>
                <a:srgbClr val="FF9933"/>
              </a:solidFill>
              <a:effectLst/>
              <a:latin typeface="Arial" charset="0"/>
              <a:cs typeface="Arial" charset="0"/>
            </a:rPr>
            <a:t>Intenzívebb fájdalom</a:t>
          </a:r>
        </a:p>
      </dsp:txBody>
      <dsp:txXfrm>
        <a:off x="3262742" y="2779136"/>
        <a:ext cx="1683478" cy="1683478"/>
      </dsp:txXfrm>
    </dsp:sp>
    <dsp:sp modelId="{28760E80-8018-413E-9211-8C3133BC9C9D}">
      <dsp:nvSpPr>
        <dsp:cNvPr id="0" name=""/>
        <dsp:cNvSpPr/>
      </dsp:nvSpPr>
      <dsp:spPr>
        <a:xfrm>
          <a:off x="2115891" y="-669"/>
          <a:ext cx="3977179" cy="3977179"/>
        </a:xfrm>
        <a:prstGeom prst="circularArrow">
          <a:avLst>
            <a:gd name="adj1" fmla="val 8254"/>
            <a:gd name="adj2" fmla="val 576594"/>
            <a:gd name="adj3" fmla="val 10170222"/>
            <a:gd name="adj4" fmla="val 7261733"/>
            <a:gd name="adj5" fmla="val 96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2E9940-DC8D-4255-8938-73557929C757}">
      <dsp:nvSpPr>
        <dsp:cNvPr id="0" name=""/>
        <dsp:cNvSpPr/>
      </dsp:nvSpPr>
      <dsp:spPr>
        <a:xfrm>
          <a:off x="1848561" y="329703"/>
          <a:ext cx="1683478" cy="1683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sz="1600" b="1" i="0" u="none" strike="noStrike" kern="1200" cap="none" normalizeH="0" baseline="0" dirty="0" smtClean="0">
              <a:ln>
                <a:noFill/>
              </a:ln>
              <a:solidFill>
                <a:srgbClr val="FF9933"/>
              </a:solidFill>
              <a:effectLst/>
              <a:latin typeface="Arial" charset="0"/>
              <a:cs typeface="Arial" charset="0"/>
            </a:rPr>
            <a:t>a fájdalom </a:t>
          </a:r>
          <a:r>
            <a:rPr kumimoji="0" lang="hu-HU" altLang="hu-HU" sz="1600" b="1" i="0" u="none" strike="noStrike" kern="1200" cap="none" normalizeH="0" baseline="0" dirty="0" err="1" smtClean="0">
              <a:ln>
                <a:noFill/>
              </a:ln>
              <a:solidFill>
                <a:srgbClr val="FF9933"/>
              </a:solidFill>
              <a:effectLst/>
              <a:latin typeface="Arial" charset="0"/>
              <a:cs typeface="Arial" charset="0"/>
            </a:rPr>
            <a:t>katasztrofizálása</a:t>
          </a:r>
          <a:endParaRPr kumimoji="0" lang="hu-HU" altLang="hu-HU" sz="1600" b="1" i="0" u="none" strike="noStrike" kern="1200" cap="none" normalizeH="0" baseline="0" dirty="0" smtClean="0">
            <a:ln>
              <a:noFill/>
            </a:ln>
            <a:solidFill>
              <a:srgbClr val="FF9933"/>
            </a:solidFill>
            <a:effectLst/>
            <a:latin typeface="Arial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u-HU" altLang="hu-HU" sz="1600" b="1" i="0" u="none" strike="noStrike" kern="1200" cap="none" normalizeH="0" baseline="0" dirty="0" smtClean="0">
              <a:ln>
                <a:noFill/>
              </a:ln>
              <a:solidFill>
                <a:srgbClr val="FF9933"/>
              </a:solidFill>
              <a:effectLst/>
              <a:latin typeface="Tahoma" pitchFamily="34" charset="0"/>
              <a:cs typeface="Arial" charset="0"/>
            </a:rPr>
            <a:t>a negatív érzelmek fokozódása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hu-HU" altLang="hu-HU" sz="1600" b="1" i="0" u="none" strike="noStrike" kern="1200" cap="none" normalizeH="0" baseline="0" dirty="0" smtClean="0">
            <a:ln>
              <a:noFill/>
            </a:ln>
            <a:solidFill>
              <a:srgbClr val="FF9933"/>
            </a:solidFill>
            <a:effectLst/>
            <a:latin typeface="Arial" charset="0"/>
            <a:cs typeface="Arial" charset="0"/>
          </a:endParaRPr>
        </a:p>
      </dsp:txBody>
      <dsp:txXfrm>
        <a:off x="1848561" y="329703"/>
        <a:ext cx="1683478" cy="1683478"/>
      </dsp:txXfrm>
    </dsp:sp>
    <dsp:sp modelId="{759543B5-777E-4944-B0E4-061C710DDB26}">
      <dsp:nvSpPr>
        <dsp:cNvPr id="0" name=""/>
        <dsp:cNvSpPr/>
      </dsp:nvSpPr>
      <dsp:spPr>
        <a:xfrm>
          <a:off x="2115891" y="-669"/>
          <a:ext cx="3977179" cy="3977179"/>
        </a:xfrm>
        <a:prstGeom prst="circularArrow">
          <a:avLst>
            <a:gd name="adj1" fmla="val 8254"/>
            <a:gd name="adj2" fmla="val 576594"/>
            <a:gd name="adj3" fmla="val 16854684"/>
            <a:gd name="adj4" fmla="val 14968723"/>
            <a:gd name="adj5" fmla="val 963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endParaRPr lang="hu-H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endParaRPr lang="hu-H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endParaRPr lang="hu-H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fld id="{0C0E9045-D37B-4475-9226-669AB4F78281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5291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64E2A3-523B-460B-B786-45DCC0456EF9}" type="slidenum">
              <a:rPr lang="hu-HU"/>
              <a:pPr/>
              <a:t>7</a:t>
            </a:fld>
            <a:endParaRPr lang="hu-HU"/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266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400" u="none">
                <a:latin typeface="Times New Roman" pitchFamily="18" charset="0"/>
              </a:endParaRPr>
            </a:p>
          </p:txBody>
        </p:sp>
        <p:grpSp>
          <p:nvGrpSpPr>
            <p:cNvPr id="26628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629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hu-HU" sz="2400" u="none">
                  <a:latin typeface="Times New Roman" pitchFamily="18" charset="0"/>
                </a:endParaRPr>
              </a:p>
            </p:txBody>
          </p:sp>
          <p:sp>
            <p:nvSpPr>
              <p:cNvPr id="26630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hu-HU" sz="2400" u="none">
                  <a:latin typeface="Times New Roman" pitchFamily="18" charset="0"/>
                </a:endParaRPr>
              </a:p>
            </p:txBody>
          </p:sp>
          <p:sp>
            <p:nvSpPr>
              <p:cNvPr id="26631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26632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26633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hu-HU" sz="2400" u="none">
                  <a:latin typeface="Times New Roman" pitchFamily="18" charset="0"/>
                </a:endParaRPr>
              </a:p>
            </p:txBody>
          </p:sp>
          <p:sp>
            <p:nvSpPr>
              <p:cNvPr id="26634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</p:grpSp>
      <p:sp>
        <p:nvSpPr>
          <p:cNvPr id="2663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26637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2663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26639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54B0D1-27F7-4A0C-9BE0-7791CD027F4F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F6AA6-9608-4AAD-BF44-209FB750B5F6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CCD75-5D5B-4CBF-8832-E8707C880821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8770FCB-B309-47A8-B90E-E59B71876481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Cím és szerkezeti vagy szervezeti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martArt-ábra helye 2"/>
          <p:cNvSpPr>
            <a:spLocks noGrp="1"/>
          </p:cNvSpPr>
          <p:nvPr>
            <p:ph type="dgm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BC17071-7CEB-4FC7-9C01-A53300F0F859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Cím, szöveg és k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Médiafájl helye 3"/>
          <p:cNvSpPr>
            <a:spLocks noGrp="1"/>
          </p:cNvSpPr>
          <p:nvPr>
            <p:ph type="media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576988-AF49-45E5-9643-AA6897F15B57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Cím, tartalo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2011AFB-6C1A-4C01-8D75-A3DB38291C4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55B275C-AD87-4AE0-B658-504C79C2E890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43735-4C08-4ADC-9F16-96BB8BA97764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96029-3A51-4334-9484-C0DD5F37FFD9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C9C6A-82B8-4E04-BE51-A5B3F758932D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D4AB8-16FE-4EE3-A003-2AAA21BEE1C4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47732-1854-46B6-8294-E2FED7E0665A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FB0FA-1890-4E59-82BF-5F12CDE5072C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363BF-044D-42BE-A335-D2B34EEBCCFE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FC547-1439-4EDF-833C-EF7BF6657A8B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hu-HU" sz="2400" u="none">
                <a:latin typeface="Times New Roman" pitchFamily="18" charset="0"/>
              </a:endParaRPr>
            </a:p>
          </p:txBody>
        </p:sp>
        <p:grpSp>
          <p:nvGrpSpPr>
            <p:cNvPr id="2560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560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hu-HU" sz="2400" u="none">
                  <a:latin typeface="Times New Roman" pitchFamily="18" charset="0"/>
                </a:endParaRPr>
              </a:p>
            </p:txBody>
          </p:sp>
          <p:sp>
            <p:nvSpPr>
              <p:cNvPr id="2560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u-HU"/>
              </a:p>
            </p:txBody>
          </p:sp>
        </p:grpSp>
      </p:grp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u="none"/>
            </a:lvl1pPr>
          </a:lstStyle>
          <a:p>
            <a:endParaRPr lang="hu-HU"/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u="none"/>
            </a:lvl1pPr>
          </a:lstStyle>
          <a:p>
            <a:endParaRPr lang="hu-HU"/>
          </a:p>
        </p:txBody>
      </p:sp>
      <p:sp>
        <p:nvSpPr>
          <p:cNvPr id="256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u="none"/>
            </a:lvl1pPr>
          </a:lstStyle>
          <a:p>
            <a:fld id="{3C646320-818F-4F61-90BD-C461186F791C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47664" y="188640"/>
            <a:ext cx="6629400" cy="2209800"/>
          </a:xfrm>
        </p:spPr>
        <p:txBody>
          <a:bodyPr/>
          <a:lstStyle/>
          <a:p>
            <a:r>
              <a:rPr lang="hu-HU" dirty="0" smtClean="0"/>
              <a:t>A fájdalom pszichológiai vonatkozásai</a:t>
            </a:r>
            <a:endParaRPr lang="hu-HU" dirty="0"/>
          </a:p>
        </p:txBody>
      </p:sp>
      <p:pic>
        <p:nvPicPr>
          <p:cNvPr id="93186" name="Picture 2" descr="http://perstoremyr.files.wordpress.com/2013/08/servicesresearch2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060848"/>
            <a:ext cx="5591175" cy="4410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8623326" cy="519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zövegdoboz 5"/>
          <p:cNvSpPr txBox="1"/>
          <p:nvPr/>
        </p:nvSpPr>
        <p:spPr>
          <a:xfrm>
            <a:off x="539552" y="6093296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Psychoneuroimmunology</a:t>
            </a:r>
            <a:r>
              <a:rPr lang="hu-HU" dirty="0" smtClean="0"/>
              <a:t> </a:t>
            </a:r>
            <a:r>
              <a:rPr lang="en-US" dirty="0" smtClean="0"/>
              <a:t>and</a:t>
            </a:r>
            <a:r>
              <a:rPr lang="hu-HU" dirty="0" smtClean="0"/>
              <a:t> </a:t>
            </a:r>
            <a:r>
              <a:rPr lang="en-US" dirty="0" smtClean="0"/>
              <a:t>Chronic</a:t>
            </a:r>
            <a:r>
              <a:rPr lang="hu-HU" dirty="0" smtClean="0"/>
              <a:t> </a:t>
            </a:r>
            <a:r>
              <a:rPr lang="en-US" dirty="0" smtClean="0"/>
              <a:t>Pain.</a:t>
            </a:r>
            <a:r>
              <a:rPr lang="hu-HU" dirty="0" smtClean="0"/>
              <a:t> </a:t>
            </a:r>
            <a:r>
              <a:rPr lang="en-US" dirty="0" smtClean="0"/>
              <a:t>Adapted</a:t>
            </a:r>
            <a:r>
              <a:rPr lang="hu-HU" dirty="0" smtClean="0"/>
              <a:t> </a:t>
            </a:r>
            <a:r>
              <a:rPr lang="en-US" dirty="0" smtClean="0"/>
              <a:t>from</a:t>
            </a:r>
            <a:r>
              <a:rPr lang="hu-HU" dirty="0" smtClean="0"/>
              <a:t> </a:t>
            </a:r>
            <a:r>
              <a:rPr lang="en-US" dirty="0" smtClean="0"/>
              <a:t>McCain.</a:t>
            </a:r>
            <a:r>
              <a:rPr lang="hu-HU" dirty="0" smtClean="0"/>
              <a:t> </a:t>
            </a:r>
            <a:r>
              <a:rPr lang="en-US" dirty="0" smtClean="0"/>
              <a:t>Gray,</a:t>
            </a:r>
            <a:r>
              <a:rPr lang="hu-HU" dirty="0" smtClean="0"/>
              <a:t> </a:t>
            </a:r>
            <a:r>
              <a:rPr lang="en-US" dirty="0" smtClean="0"/>
              <a:t>Walter,</a:t>
            </a:r>
            <a:r>
              <a:rPr lang="hu-HU" dirty="0" smtClean="0"/>
              <a:t> </a:t>
            </a:r>
            <a:r>
              <a:rPr lang="en-US" dirty="0" smtClean="0"/>
              <a:t>&amp; </a:t>
            </a:r>
            <a:r>
              <a:rPr lang="hu-HU" dirty="0" smtClean="0"/>
              <a:t> </a:t>
            </a:r>
            <a:r>
              <a:rPr lang="en-US" dirty="0" smtClean="0"/>
              <a:t>Robins,</a:t>
            </a:r>
            <a:r>
              <a:rPr lang="hu-HU" dirty="0" smtClean="0"/>
              <a:t> </a:t>
            </a:r>
            <a:r>
              <a:rPr lang="en-US" dirty="0" smtClean="0"/>
              <a:t>2005,</a:t>
            </a:r>
            <a:r>
              <a:rPr lang="hu-HU" dirty="0" smtClean="0"/>
              <a:t> </a:t>
            </a:r>
            <a:r>
              <a:rPr lang="en-US" dirty="0" smtClean="0"/>
              <a:t>p.13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fájdalom pszichológiája - alapok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147248" cy="2520280"/>
          </a:xfrm>
        </p:spPr>
        <p:txBody>
          <a:bodyPr>
            <a:noAutofit/>
          </a:bodyPr>
          <a:lstStyle/>
          <a:p>
            <a:r>
              <a:rPr lang="hu-HU" sz="2400" dirty="0" err="1" smtClean="0"/>
              <a:t>Rectoscopia</a:t>
            </a:r>
            <a:endParaRPr lang="hu-HU" sz="2400" dirty="0" smtClean="0"/>
          </a:p>
          <a:p>
            <a:endParaRPr lang="hu-HU" sz="2400" dirty="0" smtClean="0"/>
          </a:p>
          <a:p>
            <a:r>
              <a:rPr lang="hu-HU" sz="2400" dirty="0" smtClean="0"/>
              <a:t>„A” beteg intenzív fájdalmat él át 10 percig, majd a vizsgálat gyorsan véget ér</a:t>
            </a:r>
          </a:p>
          <a:p>
            <a:r>
              <a:rPr lang="hu-HU" sz="2400" dirty="0" smtClean="0"/>
              <a:t>„B” beteg intenzív fájdalmat él át 10 percig, majd a fájdalom fokozatosan csökkent további 10 percig</a:t>
            </a:r>
            <a:endParaRPr lang="hu-HU" sz="2400" dirty="0"/>
          </a:p>
        </p:txBody>
      </p:sp>
      <p:pic>
        <p:nvPicPr>
          <p:cNvPr id="30722" name="Picture 2" descr="http://www.psychologyofgames.com/wp-content/uploads/2015/06/peak-end-grap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933056"/>
            <a:ext cx="6192688" cy="2609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 smtClean="0"/>
              <a:t>Csúcs-vég szabály </a:t>
            </a:r>
            <a:r>
              <a:rPr lang="hu-HU" sz="2800" dirty="0" smtClean="0"/>
              <a:t>(</a:t>
            </a:r>
            <a:r>
              <a:rPr lang="hu-HU" sz="2800" dirty="0" err="1" smtClean="0"/>
              <a:t>Kahneman</a:t>
            </a:r>
            <a:r>
              <a:rPr lang="hu-HU" sz="2800" dirty="0" smtClean="0"/>
              <a:t> 2002)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781128"/>
          </a:xfrm>
        </p:spPr>
        <p:txBody>
          <a:bodyPr/>
          <a:lstStyle/>
          <a:p>
            <a:r>
              <a:rPr lang="hu-HU" dirty="0" err="1" smtClean="0"/>
              <a:t>Retrospektíve</a:t>
            </a:r>
            <a:r>
              <a:rPr lang="hu-HU" dirty="0" smtClean="0"/>
              <a:t> a fájdalom utólagos élménye a legintenzívebb élmény (csúcspont) és az élmény végén (végpont) átélt fájdalom átlaga lesz</a:t>
            </a:r>
          </a:p>
          <a:p>
            <a:endParaRPr lang="hu-HU" dirty="0" smtClean="0"/>
          </a:p>
          <a:p>
            <a:r>
              <a:rPr lang="hu-HU" dirty="0" smtClean="0"/>
              <a:t>Az idő hatása eltűnik, és utólag egységes, egész élménynek tűnik</a:t>
            </a:r>
          </a:p>
          <a:p>
            <a:endParaRPr lang="hu-HU" dirty="0" smtClean="0"/>
          </a:p>
          <a:p>
            <a:r>
              <a:rPr lang="hu-HU" dirty="0" smtClean="0"/>
              <a:t>Ezek az élmények erősen meghatározzák a fájdalmas beavatkozásokhoz való viszonyt.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200"/>
              <a:t>A fájdalom szubjektív erősségét a fizikai okokon kívül befolyásoló tényezők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/>
              <a:t>Betegség-reprezentáció</a:t>
            </a:r>
          </a:p>
          <a:p>
            <a:pPr>
              <a:lnSpc>
                <a:spcPct val="90000"/>
              </a:lnSpc>
            </a:pPr>
            <a:endParaRPr lang="hu-HU"/>
          </a:p>
          <a:p>
            <a:pPr>
              <a:lnSpc>
                <a:spcPct val="90000"/>
              </a:lnSpc>
            </a:pPr>
            <a:r>
              <a:rPr lang="hu-HU">
                <a:solidFill>
                  <a:schemeClr val="hlink"/>
                </a:solidFill>
              </a:rPr>
              <a:t>Fájdalom-viselkedés</a:t>
            </a:r>
          </a:p>
          <a:p>
            <a:pPr>
              <a:lnSpc>
                <a:spcPct val="90000"/>
              </a:lnSpc>
            </a:pPr>
            <a:endParaRPr lang="hu-HU"/>
          </a:p>
          <a:p>
            <a:pPr>
              <a:lnSpc>
                <a:spcPct val="90000"/>
              </a:lnSpc>
            </a:pPr>
            <a:r>
              <a:rPr lang="hu-HU"/>
              <a:t>Kapcsolatok és életstílus</a:t>
            </a:r>
          </a:p>
          <a:p>
            <a:pPr>
              <a:lnSpc>
                <a:spcPct val="90000"/>
              </a:lnSpc>
            </a:pPr>
            <a:endParaRPr lang="hu-HU"/>
          </a:p>
          <a:p>
            <a:pPr>
              <a:lnSpc>
                <a:spcPct val="90000"/>
              </a:lnSpc>
            </a:pPr>
            <a:r>
              <a:rPr lang="hu-HU"/>
              <a:t>Pszichológiai tünetek</a:t>
            </a:r>
          </a:p>
        </p:txBody>
      </p:sp>
      <p:sp>
        <p:nvSpPr>
          <p:cNvPr id="220166" name="Text Box 6"/>
          <p:cNvSpPr txBox="1">
            <a:spLocks noChangeArrowheads="1"/>
          </p:cNvSpPr>
          <p:nvPr/>
        </p:nvSpPr>
        <p:spPr bwMode="auto">
          <a:xfrm>
            <a:off x="4948238" y="2122488"/>
            <a:ext cx="3656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hu-HU"/>
          </a:p>
        </p:txBody>
      </p:sp>
      <p:sp>
        <p:nvSpPr>
          <p:cNvPr id="220167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z="2400">
                <a:solidFill>
                  <a:schemeClr val="hlink"/>
                </a:solidFill>
              </a:rPr>
              <a:t>katasztrofizálás</a:t>
            </a:r>
          </a:p>
          <a:p>
            <a:pPr>
              <a:lnSpc>
                <a:spcPct val="90000"/>
              </a:lnSpc>
            </a:pPr>
            <a:endParaRPr lang="hu-HU" sz="24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hu-HU" sz="2400">
                <a:solidFill>
                  <a:schemeClr val="hlink"/>
                </a:solidFill>
              </a:rPr>
              <a:t>passzivitás</a:t>
            </a:r>
          </a:p>
          <a:p>
            <a:pPr>
              <a:lnSpc>
                <a:spcPct val="90000"/>
              </a:lnSpc>
            </a:pPr>
            <a:endParaRPr lang="hu-HU" sz="24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hu-HU" sz="2400">
                <a:solidFill>
                  <a:schemeClr val="hlink"/>
                </a:solidFill>
              </a:rPr>
              <a:t>hétköznapi aktivitások kerülése</a:t>
            </a:r>
          </a:p>
          <a:p>
            <a:pPr>
              <a:lnSpc>
                <a:spcPct val="90000"/>
              </a:lnSpc>
            </a:pPr>
            <a:endParaRPr lang="hu-HU" sz="24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hu-HU" sz="2400">
                <a:solidFill>
                  <a:schemeClr val="hlink"/>
                </a:solidFill>
              </a:rPr>
              <a:t>figyelem fájdalomra fókuszálása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200" b="1" dirty="0">
                <a:solidFill>
                  <a:schemeClr val="tx1"/>
                </a:solidFill>
              </a:rPr>
              <a:t>Hogyan fokozódik a fájdalom?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9767042"/>
              </p:ext>
            </p:extLst>
          </p:nvPr>
        </p:nvGraphicFramePr>
        <p:xfrm>
          <a:off x="431800" y="1585913"/>
          <a:ext cx="8208963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3243" name="Text Box 11"/>
          <p:cNvSpPr txBox="1">
            <a:spLocks noChangeArrowheads="1"/>
          </p:cNvSpPr>
          <p:nvPr/>
        </p:nvSpPr>
        <p:spPr bwMode="auto">
          <a:xfrm>
            <a:off x="3708400" y="3429000"/>
            <a:ext cx="165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>
                <a:solidFill>
                  <a:srgbClr val="FF3300"/>
                </a:solidFill>
                <a:latin typeface="Arial" charset="0"/>
              </a:rPr>
              <a:t>fájdalom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>
                <a:solidFill>
                  <a:schemeClr val="tx1"/>
                </a:solidFill>
              </a:rPr>
              <a:t>2. Pszichoterápia 4 fokozatban</a:t>
            </a:r>
            <a:endParaRPr lang="hu-HU" sz="4000" dirty="0">
              <a:solidFill>
                <a:schemeClr val="tx1"/>
              </a:solidFill>
            </a:endParaRP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3610744" cy="4968552"/>
          </a:xfrm>
        </p:spPr>
        <p:txBody>
          <a:bodyPr>
            <a:normAutofit lnSpcReduction="10000"/>
          </a:bodyPr>
          <a:lstStyle/>
          <a:p>
            <a:pPr marL="971550" lvl="1" indent="-514350">
              <a:lnSpc>
                <a:spcPct val="80000"/>
              </a:lnSpc>
              <a:buNone/>
            </a:pPr>
            <a:endParaRPr lang="hu-HU" sz="2400" dirty="0"/>
          </a:p>
          <a:p>
            <a:pPr marL="571500" indent="-514350">
              <a:lnSpc>
                <a:spcPct val="80000"/>
              </a:lnSpc>
              <a:buNone/>
            </a:pPr>
            <a:r>
              <a:rPr lang="hu-HU" sz="2800" b="1" dirty="0" smtClean="0">
                <a:solidFill>
                  <a:srgbClr val="FF0000"/>
                </a:solidFill>
              </a:rPr>
              <a:t>1. Fokozat. Edukáció,</a:t>
            </a:r>
          </a:p>
          <a:p>
            <a:pPr marL="571500" indent="-514350">
              <a:lnSpc>
                <a:spcPct val="80000"/>
              </a:lnSpc>
              <a:buNone/>
            </a:pPr>
            <a:r>
              <a:rPr lang="hu-HU" sz="2800" b="1" dirty="0" smtClean="0">
                <a:solidFill>
                  <a:srgbClr val="FF0000"/>
                </a:solidFill>
              </a:rPr>
              <a:t>direkt tanácsadás</a:t>
            </a:r>
          </a:p>
          <a:p>
            <a:pPr marL="971550" lvl="1" indent="-514350">
              <a:lnSpc>
                <a:spcPct val="80000"/>
              </a:lnSpc>
              <a:buNone/>
            </a:pPr>
            <a:endParaRPr lang="hu-HU" dirty="0" smtClean="0"/>
          </a:p>
          <a:p>
            <a:pPr marL="971550" lvl="1" indent="-514350">
              <a:lnSpc>
                <a:spcPct val="80000"/>
              </a:lnSpc>
              <a:buNone/>
            </a:pPr>
            <a:r>
              <a:rPr lang="hu-HU" dirty="0" smtClean="0"/>
              <a:t>Napló vezetése</a:t>
            </a:r>
          </a:p>
          <a:p>
            <a:pPr lvl="1">
              <a:lnSpc>
                <a:spcPct val="80000"/>
              </a:lnSpc>
              <a:buFontTx/>
              <a:buChar char="-"/>
            </a:pPr>
            <a:endParaRPr lang="hu-HU" dirty="0"/>
          </a:p>
          <a:p>
            <a:pPr lvl="1">
              <a:lnSpc>
                <a:spcPct val="80000"/>
              </a:lnSpc>
              <a:buNone/>
            </a:pPr>
            <a:r>
              <a:rPr lang="hu-HU" dirty="0" smtClean="0"/>
              <a:t>Figyelemelterelés</a:t>
            </a:r>
          </a:p>
          <a:p>
            <a:pPr lvl="1">
              <a:lnSpc>
                <a:spcPct val="80000"/>
              </a:lnSpc>
              <a:buNone/>
            </a:pPr>
            <a:endParaRPr lang="hu-HU" dirty="0" smtClean="0"/>
          </a:p>
          <a:p>
            <a:pPr lvl="1">
              <a:lnSpc>
                <a:spcPct val="80000"/>
              </a:lnSpc>
              <a:buNone/>
            </a:pPr>
            <a:r>
              <a:rPr lang="hu-HU" dirty="0" smtClean="0"/>
              <a:t>Aktivitás fokozása</a:t>
            </a:r>
          </a:p>
          <a:p>
            <a:pPr lvl="1">
              <a:lnSpc>
                <a:spcPct val="80000"/>
              </a:lnSpc>
              <a:buNone/>
            </a:pPr>
            <a:endParaRPr lang="hu-HU" dirty="0" smtClean="0"/>
          </a:p>
          <a:p>
            <a:pPr lvl="1">
              <a:lnSpc>
                <a:spcPct val="80000"/>
              </a:lnSpc>
              <a:buFontTx/>
              <a:buChar char="-"/>
            </a:pPr>
            <a:endParaRPr lang="hu-HU" dirty="0"/>
          </a:p>
          <a:p>
            <a:pPr lvl="1">
              <a:lnSpc>
                <a:spcPct val="80000"/>
              </a:lnSpc>
              <a:buFontTx/>
              <a:buNone/>
            </a:pPr>
            <a:endParaRPr lang="hu-HU" sz="1600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u-HU" sz="1800" dirty="0"/>
              <a:t> 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4932040" y="1700808"/>
            <a:ext cx="3744416" cy="479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80000"/>
              </a:lnSpc>
              <a:buNone/>
            </a:pPr>
            <a:r>
              <a:rPr lang="hu-HU" sz="2800" b="1" dirty="0" smtClean="0">
                <a:solidFill>
                  <a:srgbClr val="FF0000"/>
                </a:solidFill>
              </a:rPr>
              <a:t>2. Fokozat. Viselkedésterápia</a:t>
            </a:r>
          </a:p>
          <a:p>
            <a:pPr lvl="1">
              <a:lnSpc>
                <a:spcPct val="80000"/>
              </a:lnSpc>
              <a:buNone/>
            </a:pPr>
            <a:endParaRPr lang="hu-HU" sz="2800" dirty="0" smtClean="0"/>
          </a:p>
          <a:p>
            <a:pPr lvl="1">
              <a:lnSpc>
                <a:spcPct val="80000"/>
              </a:lnSpc>
              <a:buNone/>
            </a:pPr>
            <a:r>
              <a:rPr lang="hu-HU" sz="2800" u="none" dirty="0" smtClean="0"/>
              <a:t>Terv az élethelyzeti nehézségek kezelésére (feladatok listája, fokozatosság)</a:t>
            </a:r>
          </a:p>
          <a:p>
            <a:pPr lvl="1">
              <a:lnSpc>
                <a:spcPct val="80000"/>
              </a:lnSpc>
              <a:buFontTx/>
              <a:buChar char="-"/>
            </a:pPr>
            <a:endParaRPr lang="hu-HU" sz="2800" u="none" dirty="0" smtClean="0"/>
          </a:p>
          <a:p>
            <a:pPr lvl="1">
              <a:lnSpc>
                <a:spcPct val="80000"/>
              </a:lnSpc>
            </a:pPr>
            <a:r>
              <a:rPr lang="hu-HU" sz="2800" u="none" dirty="0" smtClean="0"/>
              <a:t>Mozgásprogram</a:t>
            </a:r>
          </a:p>
          <a:p>
            <a:pPr lvl="1">
              <a:lnSpc>
                <a:spcPct val="80000"/>
              </a:lnSpc>
              <a:buFontTx/>
              <a:buChar char="-"/>
            </a:pPr>
            <a:endParaRPr lang="hu-HU" sz="2800" u="none" dirty="0" smtClean="0"/>
          </a:p>
          <a:p>
            <a:pPr lvl="1">
              <a:lnSpc>
                <a:spcPct val="80000"/>
              </a:lnSpc>
              <a:buFontTx/>
              <a:buChar char="-"/>
            </a:pPr>
            <a:endParaRPr lang="hu-HU" sz="2800" u="none" dirty="0" smtClean="0"/>
          </a:p>
          <a:p>
            <a:pPr lvl="1">
              <a:lnSpc>
                <a:spcPct val="80000"/>
              </a:lnSpc>
            </a:pPr>
            <a:r>
              <a:rPr lang="hu-HU" sz="2800" u="none" dirty="0" smtClean="0"/>
              <a:t>Relaxáció</a:t>
            </a:r>
          </a:p>
          <a:p>
            <a:pPr lvl="1">
              <a:lnSpc>
                <a:spcPct val="80000"/>
              </a:lnSpc>
              <a:buNone/>
            </a:pPr>
            <a:r>
              <a:rPr lang="hu-HU" dirty="0" smtClean="0"/>
              <a:t>)</a:t>
            </a:r>
            <a:endParaRPr lang="hu-H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 txBox="1">
            <a:spLocks noGrp="1"/>
          </p:cNvSpPr>
          <p:nvPr>
            <p:ph sz="half" idx="1"/>
          </p:nvPr>
        </p:nvSpPr>
        <p:spPr>
          <a:xfrm>
            <a:off x="395536" y="332657"/>
            <a:ext cx="4038600" cy="54722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80000"/>
              </a:lnSpc>
              <a:buNone/>
            </a:pPr>
            <a:r>
              <a:rPr lang="hu-HU" sz="2800" b="1" dirty="0" smtClean="0">
                <a:solidFill>
                  <a:srgbClr val="FF0000"/>
                </a:solidFill>
              </a:rPr>
              <a:t>3. Fokozat.  Kognitív viselkedésterápia</a:t>
            </a:r>
          </a:p>
          <a:p>
            <a:pPr lvl="1">
              <a:lnSpc>
                <a:spcPct val="80000"/>
              </a:lnSpc>
              <a:buNone/>
            </a:pPr>
            <a:endParaRPr lang="hu-HU" sz="2800" dirty="0" smtClean="0"/>
          </a:p>
          <a:p>
            <a:pPr lvl="1">
              <a:lnSpc>
                <a:spcPct val="80000"/>
              </a:lnSpc>
              <a:buNone/>
            </a:pPr>
            <a:r>
              <a:rPr lang="hu-HU" dirty="0" smtClean="0"/>
              <a:t>Önmegfigyelés önrontó körének elemzése</a:t>
            </a:r>
          </a:p>
          <a:p>
            <a:pPr lvl="1">
              <a:lnSpc>
                <a:spcPct val="80000"/>
              </a:lnSpc>
              <a:buNone/>
            </a:pPr>
            <a:endParaRPr lang="hu-HU" dirty="0" smtClean="0"/>
          </a:p>
          <a:p>
            <a:pPr lvl="1">
              <a:lnSpc>
                <a:spcPct val="80000"/>
              </a:lnSpc>
              <a:buNone/>
            </a:pPr>
            <a:r>
              <a:rPr lang="hu-HU" dirty="0" smtClean="0"/>
              <a:t>A </a:t>
            </a:r>
            <a:r>
              <a:rPr lang="hu-HU" dirty="0" err="1" smtClean="0"/>
              <a:t>katasztrofizáló</a:t>
            </a:r>
            <a:r>
              <a:rPr lang="hu-HU" dirty="0" smtClean="0"/>
              <a:t> gondolkodás újrastrukturálása</a:t>
            </a:r>
          </a:p>
          <a:p>
            <a:pPr lvl="1">
              <a:lnSpc>
                <a:spcPct val="80000"/>
              </a:lnSpc>
              <a:buNone/>
            </a:pPr>
            <a:endParaRPr lang="hu-HU" dirty="0" smtClean="0"/>
          </a:p>
          <a:p>
            <a:pPr lvl="1">
              <a:lnSpc>
                <a:spcPct val="80000"/>
              </a:lnSpc>
              <a:buNone/>
            </a:pPr>
            <a:r>
              <a:rPr lang="hu-HU" dirty="0" smtClean="0"/>
              <a:t>Alternatív fájdalom-viselkedés kiépítése (nem gyógyszeres megküzdésen a hangsúly)</a:t>
            </a:r>
          </a:p>
        </p:txBody>
      </p:sp>
      <p:sp>
        <p:nvSpPr>
          <p:cNvPr id="6" name="Tartalom helye 4"/>
          <p:cNvSpPr txBox="1">
            <a:spLocks noGrp="1"/>
          </p:cNvSpPr>
          <p:nvPr>
            <p:ph sz="half" idx="1"/>
          </p:nvPr>
        </p:nvSpPr>
        <p:spPr>
          <a:xfrm>
            <a:off x="4860032" y="404664"/>
            <a:ext cx="4038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80000"/>
              </a:lnSpc>
              <a:buNone/>
            </a:pPr>
            <a:r>
              <a:rPr lang="hu-HU" sz="2800" b="1" dirty="0" smtClean="0">
                <a:solidFill>
                  <a:srgbClr val="FF0000"/>
                </a:solidFill>
              </a:rPr>
              <a:t>4. Fokozat.  Az (esetleges) mélyebb pszichológiai háttértényezőkkel való munka</a:t>
            </a:r>
          </a:p>
          <a:p>
            <a:pPr lvl="1">
              <a:lnSpc>
                <a:spcPct val="80000"/>
              </a:lnSpc>
              <a:buNone/>
            </a:pPr>
            <a:endParaRPr lang="hu-HU" sz="2800" dirty="0" smtClean="0"/>
          </a:p>
          <a:p>
            <a:pPr lvl="1">
              <a:lnSpc>
                <a:spcPct val="80000"/>
              </a:lnSpc>
              <a:buNone/>
            </a:pPr>
            <a:r>
              <a:rPr lang="hu-HU" dirty="0" smtClean="0"/>
              <a:t>Trauma</a:t>
            </a:r>
          </a:p>
          <a:p>
            <a:pPr lvl="1">
              <a:lnSpc>
                <a:spcPct val="80000"/>
              </a:lnSpc>
              <a:buNone/>
            </a:pPr>
            <a:endParaRPr lang="hu-HU" dirty="0" smtClean="0"/>
          </a:p>
          <a:p>
            <a:pPr lvl="1">
              <a:lnSpc>
                <a:spcPct val="80000"/>
              </a:lnSpc>
              <a:buNone/>
            </a:pPr>
            <a:r>
              <a:rPr lang="hu-HU" dirty="0" smtClean="0"/>
              <a:t>Interperszonális problémák</a:t>
            </a:r>
          </a:p>
          <a:p>
            <a:pPr lvl="1">
              <a:lnSpc>
                <a:spcPct val="80000"/>
              </a:lnSpc>
              <a:buNone/>
            </a:pPr>
            <a:endParaRPr lang="hu-HU" dirty="0" smtClean="0"/>
          </a:p>
          <a:p>
            <a:pPr lvl="1">
              <a:lnSpc>
                <a:spcPct val="80000"/>
              </a:lnSpc>
              <a:buNone/>
            </a:pPr>
            <a:r>
              <a:rPr lang="hu-HU" dirty="0" smtClean="0"/>
              <a:t>A tünetek szimbolikus jelentésének módosítása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éteges">
  <a:themeElements>
    <a:clrScheme name="Réteges 3">
      <a:dk1>
        <a:srgbClr val="79788A"/>
      </a:dk1>
      <a:lt1>
        <a:srgbClr val="FFFFFF"/>
      </a:lt1>
      <a:dk2>
        <a:srgbClr val="21203C"/>
      </a:dk2>
      <a:lt2>
        <a:srgbClr val="FFFFCC"/>
      </a:lt2>
      <a:accent1>
        <a:srgbClr val="476077"/>
      </a:accent1>
      <a:accent2>
        <a:srgbClr val="676C5A"/>
      </a:accent2>
      <a:accent3>
        <a:srgbClr val="ABABAF"/>
      </a:accent3>
      <a:accent4>
        <a:srgbClr val="DADADA"/>
      </a:accent4>
      <a:accent5>
        <a:srgbClr val="B1B6BD"/>
      </a:accent5>
      <a:accent6>
        <a:srgbClr val="5D6151"/>
      </a:accent6>
      <a:hlink>
        <a:srgbClr val="666699"/>
      </a:hlink>
      <a:folHlink>
        <a:srgbClr val="8CB0A2"/>
      </a:folHlink>
    </a:clrScheme>
    <a:fontScheme name="Rétege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étege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tege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tege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tege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étege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tege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tege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tege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tege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étege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956</TotalTime>
  <Words>248</Words>
  <Application>Microsoft Office PowerPoint</Application>
  <PresentationFormat>Diavetítés a képernyőre (4:3 oldalarány)</PresentationFormat>
  <Paragraphs>75</Paragraphs>
  <Slides>8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Réteges</vt:lpstr>
      <vt:lpstr>A fájdalom pszichológiai vonatkozásai</vt:lpstr>
      <vt:lpstr>PowerPoint bemutató</vt:lpstr>
      <vt:lpstr>A fájdalom pszichológiája - alapok</vt:lpstr>
      <vt:lpstr>Csúcs-vég szabály (Kahneman 2002)</vt:lpstr>
      <vt:lpstr>A fájdalom szubjektív erősségét a fizikai okokon kívül befolyásoló tényezők</vt:lpstr>
      <vt:lpstr>Hogyan fokozódik a fájdalom?</vt:lpstr>
      <vt:lpstr>2. Pszichoterápia 4 fokozatban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Purebl György</dc:creator>
  <cp:lastModifiedBy>Zsuzsa</cp:lastModifiedBy>
  <cp:revision>43</cp:revision>
  <dcterms:created xsi:type="dcterms:W3CDTF">2011-02-27T19:33:11Z</dcterms:created>
  <dcterms:modified xsi:type="dcterms:W3CDTF">2021-09-14T08:25:18Z</dcterms:modified>
</cp:coreProperties>
</file>