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57" r:id="rId4"/>
    <p:sldId id="258" r:id="rId5"/>
    <p:sldId id="259" r:id="rId6"/>
    <p:sldId id="311" r:id="rId7"/>
    <p:sldId id="260" r:id="rId8"/>
    <p:sldId id="312" r:id="rId9"/>
    <p:sldId id="261" r:id="rId10"/>
    <p:sldId id="313" r:id="rId11"/>
    <p:sldId id="262" r:id="rId12"/>
    <p:sldId id="263" r:id="rId13"/>
    <p:sldId id="264" r:id="rId14"/>
    <p:sldId id="265" r:id="rId15"/>
    <p:sldId id="314" r:id="rId16"/>
    <p:sldId id="316" r:id="rId17"/>
    <p:sldId id="266" r:id="rId18"/>
    <p:sldId id="315" r:id="rId19"/>
    <p:sldId id="269" r:id="rId20"/>
    <p:sldId id="271" r:id="rId21"/>
    <p:sldId id="272" r:id="rId22"/>
    <p:sldId id="317" r:id="rId23"/>
    <p:sldId id="274" r:id="rId24"/>
    <p:sldId id="276" r:id="rId25"/>
    <p:sldId id="278" r:id="rId26"/>
    <p:sldId id="280" r:id="rId27"/>
    <p:sldId id="318" r:id="rId28"/>
    <p:sldId id="282" r:id="rId29"/>
    <p:sldId id="283" r:id="rId30"/>
    <p:sldId id="319" r:id="rId31"/>
    <p:sldId id="299" r:id="rId32"/>
    <p:sldId id="324" r:id="rId33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46EC-52FE-4E7A-9DC8-74AE953289B6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32C4-3FBF-4C02-8097-B0D66BC4FB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D7E4-B451-4C8B-B6F8-463091821C68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A73B-D805-4750-A764-871DC191EF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46EA-8C90-4CD9-BF81-4A98702F008B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D713-6C4E-47D0-8C99-1B43D35AAC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AC99-0FBF-45EE-B5F7-F16CE5B8149D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2A4D-B376-4C03-A6F9-94B6CD0C65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FB46-EAD9-4A97-BFA4-22567E404F30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08FB-0CD1-44CE-AD0C-FBD80A1EC4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61B55-4A6E-4F6F-8DE8-E9EA5790932E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B768-5CE3-4737-A007-8784605611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0DF9-693D-4D8E-996B-BB5698C05826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5A03-9137-4404-821A-B17A1B3917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CC53-FD69-423F-824D-31BA16A92A7E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8F62-CFCD-448E-801C-40140F3B28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AACC-C092-4A7C-BC63-C1F70E6F730D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F1EB-445D-4A1B-9B88-8E2E816298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507B-73E3-41A9-9A22-857C2BE12929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14CF-630F-4393-B734-B994C5256A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4EC0-1914-4F1B-9AA6-E90AB686DD89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E12C-B5C4-40A2-A93B-E40DBE8864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FE144-7794-4C85-8E7E-7B2CB0E378B7}" type="datetimeFigureOut">
              <a:rPr lang="hu-HU"/>
              <a:pPr>
                <a:defRPr/>
              </a:pPr>
              <a:t>2018.03.08.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4B8014-EE97-4940-BB48-4B35BCE7DB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54313" y="1724025"/>
            <a:ext cx="6696075" cy="8239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err="1" smtClean="0"/>
              <a:t>Schlafstörungen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430588" y="5302250"/>
            <a:ext cx="5621337" cy="825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/>
              <a:t>Andrea Kelemen</a:t>
            </a:r>
            <a:endParaRPr lang="hu-HU" b="1" dirty="0"/>
          </a:p>
        </p:txBody>
      </p:sp>
      <p:sp>
        <p:nvSpPr>
          <p:cNvPr id="13315" name="Szövegdoboz 3"/>
          <p:cNvSpPr txBox="1">
            <a:spLocks noChangeArrowheads="1"/>
          </p:cNvSpPr>
          <p:nvPr/>
        </p:nvSpPr>
        <p:spPr bwMode="auto">
          <a:xfrm>
            <a:off x="10010775" y="365125"/>
            <a:ext cx="218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9 März 2017</a:t>
            </a:r>
          </a:p>
        </p:txBody>
      </p:sp>
      <p:pic>
        <p:nvPicPr>
          <p:cNvPr id="13316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8925" y="3835400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2274888" y="207963"/>
            <a:ext cx="8462962" cy="836612"/>
          </a:xfrm>
        </p:spPr>
        <p:txBody>
          <a:bodyPr/>
          <a:lstStyle/>
          <a:p>
            <a:r>
              <a:rPr lang="hu-HU" sz="3200" smtClean="0"/>
              <a:t>Schlafstörungen in der Vorlesung</a:t>
            </a:r>
          </a:p>
        </p:txBody>
      </p:sp>
      <p:sp>
        <p:nvSpPr>
          <p:cNvPr id="2253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smtClean="0">
                <a:solidFill>
                  <a:srgbClr val="0070C0"/>
                </a:solidFill>
              </a:rPr>
              <a:t>Insomnien</a:t>
            </a:r>
          </a:p>
          <a:p>
            <a:r>
              <a:rPr lang="hu-HU" smtClean="0"/>
              <a:t>Schlafbezogene Atmungsstörungen</a:t>
            </a:r>
          </a:p>
          <a:p>
            <a:r>
              <a:rPr lang="hu-HU" smtClean="0"/>
              <a:t>Hypersomnien</a:t>
            </a:r>
          </a:p>
          <a:p>
            <a:r>
              <a:rPr lang="hu-HU" smtClean="0"/>
              <a:t>Störungen der zirkadian Schlafrhytmus</a:t>
            </a:r>
          </a:p>
          <a:p>
            <a:r>
              <a:rPr lang="hu-HU" smtClean="0"/>
              <a:t>Parasomnien</a:t>
            </a:r>
          </a:p>
          <a:p>
            <a:r>
              <a:rPr lang="hu-HU" smtClean="0"/>
              <a:t>Schlafbezogene Bewegungsstörungen</a:t>
            </a:r>
          </a:p>
          <a:p>
            <a:r>
              <a:rPr lang="hu-HU" smtClean="0"/>
              <a:t>Schlafsstörungen bei neurologischen Erkrankungen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81150"/>
            <a:ext cx="10604500" cy="4491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 smtClean="0"/>
              <a:t>Ätiologie</a:t>
            </a:r>
            <a:r>
              <a:rPr lang="hu-HU" b="1" dirty="0" smtClean="0"/>
              <a:t>: </a:t>
            </a:r>
            <a:r>
              <a:rPr lang="de-DE" dirty="0" smtClean="0"/>
              <a:t>Chronisches </a:t>
            </a:r>
            <a:r>
              <a:rPr lang="de-DE" dirty="0"/>
              <a:t>psychophysiologisches </a:t>
            </a:r>
            <a:r>
              <a:rPr lang="de-DE" dirty="0" err="1" smtClean="0"/>
              <a:t>Hyperarousa</a:t>
            </a:r>
            <a:r>
              <a:rPr lang="hu-HU" dirty="0" smtClean="0"/>
              <a:t>l?</a:t>
            </a: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/>
              <a:t>Klinisches Bild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e</a:t>
            </a:r>
            <a:r>
              <a:rPr lang="de-DE" dirty="0" smtClean="0"/>
              <a:t>in- </a:t>
            </a:r>
            <a:r>
              <a:rPr lang="de-DE" dirty="0"/>
              <a:t>und Durchschlafstörungen, 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frühes </a:t>
            </a:r>
            <a:r>
              <a:rPr lang="de-DE" dirty="0"/>
              <a:t>Erwachen 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oder </a:t>
            </a:r>
            <a:r>
              <a:rPr lang="de-DE" dirty="0"/>
              <a:t>nicht erholsamer Schlaf, 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gemindertes </a:t>
            </a:r>
            <a:r>
              <a:rPr lang="de-DE" dirty="0"/>
              <a:t>Wohlbefinden tagsüber; 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dirty="0" smtClean="0"/>
              <a:t>Beginn </a:t>
            </a:r>
            <a:r>
              <a:rPr lang="de-DE" dirty="0"/>
              <a:t>der Beschwerden nach der Kindheit, 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O</a:t>
            </a:r>
            <a:r>
              <a:rPr lang="de-DE" dirty="0" err="1" smtClean="0"/>
              <a:t>hne</a:t>
            </a:r>
            <a:r>
              <a:rPr lang="de-DE" dirty="0" smtClean="0"/>
              <a:t> </a:t>
            </a:r>
            <a:r>
              <a:rPr lang="de-DE" dirty="0"/>
              <a:t>Behandlung oft chronischer Verlauf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23554" name="Szövegdoboz 3"/>
          <p:cNvSpPr txBox="1">
            <a:spLocks noChangeArrowheads="1"/>
          </p:cNvSpPr>
          <p:nvPr/>
        </p:nvSpPr>
        <p:spPr bwMode="auto">
          <a:xfrm>
            <a:off x="4829175" y="601663"/>
            <a:ext cx="2533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Insomnien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1838" y="704850"/>
            <a:ext cx="10880725" cy="54721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err="1" smtClean="0"/>
              <a:t>Diagnostik</a:t>
            </a:r>
            <a:endParaRPr lang="hu-H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b="1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Ausschluss</a:t>
            </a:r>
            <a:r>
              <a:rPr lang="hu-HU" dirty="0" smtClean="0"/>
              <a:t> </a:t>
            </a:r>
            <a:r>
              <a:rPr lang="hu-HU" dirty="0"/>
              <a:t>von </a:t>
            </a:r>
            <a:r>
              <a:rPr lang="hu-HU" dirty="0" err="1" smtClean="0"/>
              <a:t>körperlichen</a:t>
            </a:r>
            <a:r>
              <a:rPr lang="hu-HU" dirty="0" smtClean="0"/>
              <a:t> </a:t>
            </a:r>
            <a:r>
              <a:rPr lang="hu-HU" dirty="0"/>
              <a:t>und </a:t>
            </a:r>
            <a:r>
              <a:rPr lang="hu-HU" dirty="0" err="1"/>
              <a:t>psychiatrischen</a:t>
            </a:r>
            <a:r>
              <a:rPr lang="hu-HU" dirty="0"/>
              <a:t> </a:t>
            </a:r>
            <a:r>
              <a:rPr lang="hu-HU" dirty="0" err="1"/>
              <a:t>Erkrankungen</a:t>
            </a:r>
            <a:r>
              <a:rPr lang="hu-HU" dirty="0"/>
              <a:t>, 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Aussluss</a:t>
            </a:r>
            <a:r>
              <a:rPr lang="hu-HU" dirty="0" smtClean="0"/>
              <a:t> </a:t>
            </a:r>
            <a:r>
              <a:rPr lang="hu-HU" dirty="0" err="1" smtClean="0"/>
              <a:t>substanzinduzierte</a:t>
            </a:r>
            <a:r>
              <a:rPr lang="hu-HU" dirty="0" smtClean="0"/>
              <a:t> </a:t>
            </a:r>
            <a:r>
              <a:rPr lang="hu-HU" dirty="0" err="1" smtClean="0"/>
              <a:t>Schlafstörung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Schlaftagebuch</a:t>
            </a:r>
            <a:r>
              <a:rPr lang="hu-HU" dirty="0" smtClean="0"/>
              <a:t>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(</a:t>
            </a:r>
            <a:r>
              <a:rPr lang="hu-HU" dirty="0" err="1" smtClean="0"/>
              <a:t>Polysomnografie</a:t>
            </a:r>
            <a:r>
              <a:rPr lang="hu-HU" dirty="0" smtClean="0"/>
              <a:t>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Bedingungen</a:t>
            </a:r>
            <a:r>
              <a:rPr lang="hu-HU" dirty="0" smtClean="0"/>
              <a:t>: </a:t>
            </a:r>
            <a:endParaRPr lang="hu-H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 smtClean="0"/>
              <a:t>Symptome</a:t>
            </a:r>
            <a:r>
              <a:rPr lang="hu-HU" dirty="0" smtClean="0"/>
              <a:t> &gt; 1mo.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 smtClean="0"/>
              <a:t>Anzeichen</a:t>
            </a:r>
            <a:r>
              <a:rPr lang="hu-HU" dirty="0" smtClean="0"/>
              <a:t>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schlafverhindernde</a:t>
            </a:r>
            <a:r>
              <a:rPr lang="hu-HU" dirty="0"/>
              <a:t> </a:t>
            </a:r>
            <a:r>
              <a:rPr lang="hu-HU" dirty="0" err="1"/>
              <a:t>Assoziationen</a:t>
            </a:r>
            <a:r>
              <a:rPr lang="hu-HU" dirty="0"/>
              <a:t>: </a:t>
            </a:r>
            <a:r>
              <a:rPr lang="hu-HU" dirty="0" err="1"/>
              <a:t>übertriebene</a:t>
            </a:r>
            <a:r>
              <a:rPr lang="hu-HU" dirty="0"/>
              <a:t> </a:t>
            </a:r>
            <a:r>
              <a:rPr lang="hu-HU" dirty="0" err="1"/>
              <a:t>Anstrengung</a:t>
            </a:r>
            <a:r>
              <a:rPr lang="hu-HU" dirty="0"/>
              <a:t> </a:t>
            </a:r>
            <a:r>
              <a:rPr lang="hu-HU" dirty="0" err="1"/>
              <a:t>einzuschlafen</a:t>
            </a:r>
            <a:r>
              <a:rPr lang="hu-HU" dirty="0"/>
              <a:t>, </a:t>
            </a:r>
            <a:r>
              <a:rPr lang="hu-HU" dirty="0" err="1"/>
              <a:t>erhöhtes</a:t>
            </a:r>
            <a:r>
              <a:rPr lang="hu-HU" dirty="0"/>
              <a:t> </a:t>
            </a:r>
            <a:r>
              <a:rPr lang="hu-HU" dirty="0" err="1"/>
              <a:t>Erregungsniveau</a:t>
            </a:r>
            <a:r>
              <a:rPr lang="hu-HU" dirty="0"/>
              <a:t> </a:t>
            </a:r>
            <a:r>
              <a:rPr lang="hu-HU" dirty="0" err="1"/>
              <a:t>vor</a:t>
            </a:r>
            <a:r>
              <a:rPr lang="hu-HU" dirty="0"/>
              <a:t> </a:t>
            </a:r>
            <a:r>
              <a:rPr lang="hu-HU" dirty="0" err="1"/>
              <a:t>dem</a:t>
            </a:r>
            <a:r>
              <a:rPr lang="hu-HU" dirty="0"/>
              <a:t> </a:t>
            </a:r>
            <a:r>
              <a:rPr lang="hu-HU" dirty="0" err="1"/>
              <a:t>Schlafengehen</a:t>
            </a:r>
            <a:endParaRPr lang="hu-H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4988" y="574675"/>
            <a:ext cx="11025187" cy="57737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3300" b="1" dirty="0" err="1" smtClean="0"/>
              <a:t>Therapie</a:t>
            </a:r>
            <a:endParaRPr lang="hu-HU" sz="33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33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600" b="1" dirty="0" smtClean="0"/>
              <a:t>- </a:t>
            </a:r>
            <a:r>
              <a:rPr lang="hu-HU" sz="2600" b="1" dirty="0" err="1" smtClean="0"/>
              <a:t>Nicht-pharmakologisch</a:t>
            </a:r>
            <a:r>
              <a:rPr lang="hu-HU" sz="2600" dirty="0" smtClean="0"/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600" dirty="0" err="1" smtClean="0"/>
              <a:t>kognitive</a:t>
            </a:r>
            <a:r>
              <a:rPr lang="hu-HU" sz="2600" dirty="0" smtClean="0"/>
              <a:t> </a:t>
            </a:r>
            <a:r>
              <a:rPr lang="hu-HU" sz="2600" dirty="0" err="1"/>
              <a:t>Verhaltenstherapie</a:t>
            </a:r>
            <a:r>
              <a:rPr lang="hu-HU" sz="2600" dirty="0"/>
              <a:t> der </a:t>
            </a:r>
            <a:r>
              <a:rPr lang="hu-HU" sz="2600" dirty="0" err="1"/>
              <a:t>Insomnie</a:t>
            </a:r>
            <a:r>
              <a:rPr lang="hu-HU" sz="2600" dirty="0"/>
              <a:t> </a:t>
            </a:r>
            <a:r>
              <a:rPr lang="hu-HU" sz="2600" dirty="0" smtClean="0"/>
              <a:t>(</a:t>
            </a:r>
            <a:r>
              <a:rPr lang="hu-HU" sz="2600" dirty="0" err="1" smtClean="0"/>
              <a:t>Schlafhygiene</a:t>
            </a:r>
            <a:r>
              <a:rPr lang="hu-HU" sz="2600" dirty="0" smtClean="0"/>
              <a:t>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600" dirty="0" err="1" smtClean="0"/>
              <a:t>Entspannungstechniken</a:t>
            </a:r>
            <a:r>
              <a:rPr lang="hu-HU" sz="2600" dirty="0" smtClean="0"/>
              <a:t>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600" dirty="0" err="1" smtClean="0"/>
              <a:t>Korrektur</a:t>
            </a:r>
            <a:r>
              <a:rPr lang="hu-HU" sz="2600" dirty="0" smtClean="0"/>
              <a:t> </a:t>
            </a:r>
            <a:r>
              <a:rPr lang="hu-HU" sz="2600" dirty="0" err="1"/>
              <a:t>unangemessener</a:t>
            </a:r>
            <a:r>
              <a:rPr lang="hu-HU" sz="2600" dirty="0"/>
              <a:t> </a:t>
            </a:r>
            <a:r>
              <a:rPr lang="hu-HU" sz="2600" dirty="0" err="1"/>
              <a:t>Annahmen</a:t>
            </a:r>
            <a:r>
              <a:rPr lang="hu-HU" sz="2600" dirty="0"/>
              <a:t> </a:t>
            </a:r>
            <a:r>
              <a:rPr lang="hu-HU" sz="2600" dirty="0" err="1"/>
              <a:t>bzgl</a:t>
            </a:r>
            <a:r>
              <a:rPr lang="hu-HU" sz="2600" dirty="0"/>
              <a:t>. </a:t>
            </a:r>
            <a:r>
              <a:rPr lang="hu-HU" sz="2600" dirty="0" err="1"/>
              <a:t>Schlaf</a:t>
            </a:r>
            <a:r>
              <a:rPr lang="hu-HU" sz="2600" dirty="0"/>
              <a:t> </a:t>
            </a:r>
            <a:endParaRPr lang="hu-HU" sz="26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u-HU" sz="2600" b="1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600" b="1" dirty="0" err="1"/>
              <a:t>P</a:t>
            </a:r>
            <a:r>
              <a:rPr lang="hu-HU" sz="2600" b="1" dirty="0" err="1" smtClean="0"/>
              <a:t>harmakologisch</a:t>
            </a:r>
            <a:r>
              <a:rPr lang="hu-HU" sz="2600" b="1" dirty="0"/>
              <a:t>:</a:t>
            </a:r>
            <a:r>
              <a:rPr lang="hu-HU" sz="2600" dirty="0"/>
              <a:t> </a:t>
            </a:r>
            <a:endParaRPr lang="hu-HU" sz="26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600" dirty="0" err="1" smtClean="0"/>
              <a:t>kurze</a:t>
            </a:r>
            <a:r>
              <a:rPr lang="hu-HU" sz="2600" dirty="0" smtClean="0"/>
              <a:t> </a:t>
            </a:r>
            <a:r>
              <a:rPr lang="hu-HU" sz="2600" dirty="0" err="1" smtClean="0"/>
              <a:t>Anwendung</a:t>
            </a:r>
            <a:r>
              <a:rPr lang="hu-HU" sz="2600" dirty="0" smtClean="0"/>
              <a:t> </a:t>
            </a:r>
            <a:r>
              <a:rPr lang="hu-HU" sz="2600" dirty="0"/>
              <a:t>von </a:t>
            </a:r>
            <a:r>
              <a:rPr lang="hu-HU" sz="2600" dirty="0" err="1"/>
              <a:t>Benzodiazepinen</a:t>
            </a:r>
            <a:r>
              <a:rPr lang="hu-HU" sz="2600" dirty="0"/>
              <a:t> </a:t>
            </a:r>
            <a:r>
              <a:rPr lang="hu-HU" sz="2600" dirty="0" err="1"/>
              <a:t>oder</a:t>
            </a:r>
            <a:r>
              <a:rPr lang="hu-HU" sz="2600" dirty="0"/>
              <a:t> </a:t>
            </a:r>
            <a:r>
              <a:rPr lang="hu-HU" sz="2600" dirty="0" err="1"/>
              <a:t>Benzodiazepinrezeptor-Agonisten</a:t>
            </a:r>
            <a:r>
              <a:rPr lang="hu-HU" sz="2600" dirty="0"/>
              <a:t> mit </a:t>
            </a:r>
            <a:r>
              <a:rPr lang="hu-HU" sz="2600" dirty="0" err="1"/>
              <a:t>kurzer</a:t>
            </a:r>
            <a:r>
              <a:rPr lang="hu-HU" sz="2600" dirty="0"/>
              <a:t> </a:t>
            </a:r>
            <a:r>
              <a:rPr lang="hu-HU" sz="2600" dirty="0" err="1"/>
              <a:t>oder</a:t>
            </a:r>
            <a:r>
              <a:rPr lang="hu-HU" sz="2600" dirty="0"/>
              <a:t> </a:t>
            </a:r>
            <a:r>
              <a:rPr lang="hu-HU" sz="2600" dirty="0" err="1"/>
              <a:t>ultrakurzer</a:t>
            </a:r>
            <a:r>
              <a:rPr lang="hu-HU" sz="2600" dirty="0"/>
              <a:t> </a:t>
            </a:r>
            <a:r>
              <a:rPr lang="hu-HU" sz="2600" dirty="0" err="1"/>
              <a:t>Halbwertzeit</a:t>
            </a:r>
            <a:r>
              <a:rPr lang="hu-HU" sz="2600" dirty="0"/>
              <a:t> (CAVE: </a:t>
            </a:r>
            <a:r>
              <a:rPr lang="hu-HU" sz="2600" dirty="0" err="1"/>
              <a:t>Abhängigkeitsrisiko</a:t>
            </a:r>
            <a:r>
              <a:rPr lang="hu-HU" sz="2600" dirty="0"/>
              <a:t>), </a:t>
            </a:r>
            <a:r>
              <a:rPr lang="hu-HU" sz="2600" dirty="0" err="1" smtClean="0"/>
              <a:t>Zoplicon</a:t>
            </a:r>
            <a:r>
              <a:rPr lang="hu-HU" sz="2600" dirty="0" smtClean="0"/>
              <a:t>, </a:t>
            </a:r>
            <a:r>
              <a:rPr lang="hu-HU" sz="2600" dirty="0" err="1" smtClean="0"/>
              <a:t>Zolpidem</a:t>
            </a:r>
            <a:r>
              <a:rPr lang="hu-HU" sz="2600" dirty="0" smtClean="0"/>
              <a:t>, </a:t>
            </a:r>
            <a:r>
              <a:rPr lang="hu-HU" sz="2600" dirty="0" err="1"/>
              <a:t>retardiertes</a:t>
            </a:r>
            <a:r>
              <a:rPr lang="hu-HU" sz="2600" dirty="0"/>
              <a:t> </a:t>
            </a:r>
            <a:r>
              <a:rPr lang="hu-HU" sz="2600" dirty="0" err="1" smtClean="0"/>
              <a:t>Melatonin</a:t>
            </a:r>
            <a:endParaRPr lang="hu-HU" sz="260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600" dirty="0" err="1" smtClean="0"/>
              <a:t>sedierende</a:t>
            </a:r>
            <a:r>
              <a:rPr lang="hu-HU" sz="2600" dirty="0" smtClean="0"/>
              <a:t> </a:t>
            </a:r>
            <a:r>
              <a:rPr lang="hu-HU" sz="2600" dirty="0" err="1"/>
              <a:t>Antidepressiva</a:t>
            </a:r>
            <a:r>
              <a:rPr lang="hu-HU" sz="2600" dirty="0"/>
              <a:t> </a:t>
            </a:r>
            <a:r>
              <a:rPr lang="hu-HU" sz="2600" dirty="0" smtClean="0"/>
              <a:t>(TCA, </a:t>
            </a:r>
            <a:r>
              <a:rPr lang="hu-HU" sz="2600" dirty="0" err="1" smtClean="0"/>
              <a:t>mirtazapin</a:t>
            </a:r>
            <a:r>
              <a:rPr lang="hu-HU" sz="2600" dirty="0" smtClean="0"/>
              <a:t>), </a:t>
            </a:r>
            <a:r>
              <a:rPr lang="hu-HU" sz="2600" dirty="0" err="1" smtClean="0"/>
              <a:t>Antihistaminika</a:t>
            </a:r>
            <a:r>
              <a:rPr lang="hu-HU" sz="2600" dirty="0" smtClean="0"/>
              <a:t> </a:t>
            </a:r>
            <a:r>
              <a:rPr lang="hu-HU" sz="2600" dirty="0" err="1" smtClean="0"/>
              <a:t>oder</a:t>
            </a:r>
            <a:r>
              <a:rPr lang="hu-HU" sz="2600" dirty="0" smtClean="0"/>
              <a:t> </a:t>
            </a:r>
            <a:r>
              <a:rPr lang="hu-HU" sz="2600" dirty="0" err="1"/>
              <a:t>niederpotente</a:t>
            </a:r>
            <a:r>
              <a:rPr lang="hu-HU" sz="2600" dirty="0"/>
              <a:t> </a:t>
            </a:r>
            <a:r>
              <a:rPr lang="hu-HU" sz="2600" dirty="0" err="1" smtClean="0"/>
              <a:t>Neuroleptika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artalom helye 2"/>
          <p:cNvSpPr>
            <a:spLocks noGrp="1"/>
          </p:cNvSpPr>
          <p:nvPr>
            <p:ph idx="1"/>
          </p:nvPr>
        </p:nvSpPr>
        <p:spPr>
          <a:xfrm>
            <a:off x="681038" y="1970088"/>
            <a:ext cx="10644187" cy="3738562"/>
          </a:xfrm>
        </p:spPr>
        <p:txBody>
          <a:bodyPr/>
          <a:lstStyle/>
          <a:p>
            <a:r>
              <a:rPr lang="hu-HU" smtClean="0"/>
              <a:t>Subjektive Insomnie ohne messbare pathologische Befunde </a:t>
            </a:r>
          </a:p>
          <a:p>
            <a:endParaRPr lang="hu-HU" smtClean="0"/>
          </a:p>
          <a:p>
            <a:r>
              <a:rPr lang="hu-HU" smtClean="0"/>
              <a:t>Polysomnografie: Einschlaflatenz &lt;30 Minuten, Schlafzeit &gt; 6,5 Stunden; normale Schlafarchitektur</a:t>
            </a:r>
          </a:p>
          <a:p>
            <a:endParaRPr lang="hu-HU" smtClean="0"/>
          </a:p>
          <a:p>
            <a:r>
              <a:rPr lang="hu-HU" smtClean="0"/>
              <a:t>Therapie: kognitive Verhaltenstherapie der Insomnie, ggf. kurzfristige Einnahme von Hypnotika</a:t>
            </a:r>
          </a:p>
        </p:txBody>
      </p:sp>
      <p:sp>
        <p:nvSpPr>
          <p:cNvPr id="26626" name="Szövegdoboz 4"/>
          <p:cNvSpPr txBox="1">
            <a:spLocks noChangeArrowheads="1"/>
          </p:cNvSpPr>
          <p:nvPr/>
        </p:nvSpPr>
        <p:spPr bwMode="auto">
          <a:xfrm>
            <a:off x="4154488" y="574675"/>
            <a:ext cx="318611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Paradoxe Insomnie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2274888" y="207963"/>
            <a:ext cx="8462962" cy="836612"/>
          </a:xfrm>
        </p:spPr>
        <p:txBody>
          <a:bodyPr/>
          <a:lstStyle/>
          <a:p>
            <a:r>
              <a:rPr lang="hu-HU" sz="3200" smtClean="0"/>
              <a:t>Schlafstörungen in der Vorlesung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Insomnien</a:t>
            </a:r>
          </a:p>
          <a:p>
            <a:r>
              <a:rPr lang="hu-HU" b="1" smtClean="0">
                <a:solidFill>
                  <a:srgbClr val="0070C0"/>
                </a:solidFill>
              </a:rPr>
              <a:t>Schlafbezogene Atmungsstörungen</a:t>
            </a:r>
          </a:p>
          <a:p>
            <a:r>
              <a:rPr lang="hu-HU" smtClean="0"/>
              <a:t>Hypersomnien</a:t>
            </a:r>
          </a:p>
          <a:p>
            <a:r>
              <a:rPr lang="hu-HU" smtClean="0"/>
              <a:t>Störungen der zirkadian Schlafrhytmus</a:t>
            </a:r>
          </a:p>
          <a:p>
            <a:r>
              <a:rPr lang="hu-HU" smtClean="0"/>
              <a:t>Parasomnien</a:t>
            </a:r>
          </a:p>
          <a:p>
            <a:r>
              <a:rPr lang="hu-HU" smtClean="0"/>
              <a:t>Schlafbezogene Bewegungsstörungen</a:t>
            </a:r>
          </a:p>
          <a:p>
            <a:r>
              <a:rPr lang="hu-HU" smtClean="0"/>
              <a:t>Schlafsstörungen bei neurologischen Erkrankungen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2150" y="679450"/>
            <a:ext cx="10661650" cy="54975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Neurologische</a:t>
            </a:r>
            <a:r>
              <a:rPr lang="hu-HU" sz="2400" b="1" dirty="0" smtClean="0"/>
              <a:t> </a:t>
            </a:r>
            <a:r>
              <a:rPr lang="hu-HU" sz="2400" b="1" dirty="0" err="1"/>
              <a:t>Erkrankungen</a:t>
            </a:r>
            <a:r>
              <a:rPr lang="hu-HU" sz="2400" b="1" dirty="0"/>
              <a:t> mit </a:t>
            </a:r>
            <a:r>
              <a:rPr lang="hu-HU" sz="2400" b="1" dirty="0" err="1"/>
              <a:t>gehäuftem</a:t>
            </a:r>
            <a:r>
              <a:rPr lang="hu-HU" sz="2400" b="1" dirty="0"/>
              <a:t> </a:t>
            </a:r>
            <a:r>
              <a:rPr lang="hu-HU" sz="2400" b="1" dirty="0" err="1"/>
              <a:t>Auftreten</a:t>
            </a:r>
            <a:r>
              <a:rPr lang="hu-HU" sz="2400" b="1" dirty="0"/>
              <a:t> von </a:t>
            </a:r>
            <a:r>
              <a:rPr lang="hu-HU" sz="2400" b="1" dirty="0" err="1"/>
              <a:t>schlafbezogenen</a:t>
            </a:r>
            <a:r>
              <a:rPr lang="hu-HU" sz="2400" b="1" dirty="0"/>
              <a:t> </a:t>
            </a:r>
            <a:r>
              <a:rPr lang="hu-HU" sz="2400" b="1" dirty="0" err="1"/>
              <a:t>Atmungsstörungen</a:t>
            </a:r>
            <a:r>
              <a:rPr lang="hu-HU" sz="2400" b="1" dirty="0"/>
              <a:t>: </a:t>
            </a:r>
            <a:endParaRPr lang="hu-HU" sz="24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/>
              <a:t> </a:t>
            </a:r>
            <a:r>
              <a:rPr lang="hu-HU" sz="2400" dirty="0" smtClean="0"/>
              <a:t>- </a:t>
            </a:r>
            <a:r>
              <a:rPr lang="hu-HU" sz="2400" dirty="0" err="1" smtClean="0"/>
              <a:t>Multisystematrophie</a:t>
            </a:r>
            <a:r>
              <a:rPr lang="hu-HU" sz="2400" dirty="0"/>
              <a:t>, Parkinson-</a:t>
            </a:r>
            <a:r>
              <a:rPr lang="hu-HU" sz="2400" dirty="0" err="1"/>
              <a:t>Syndrom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smtClean="0"/>
              <a:t>ALS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autonome</a:t>
            </a:r>
            <a:r>
              <a:rPr lang="hu-HU" sz="2400" dirty="0" smtClean="0"/>
              <a:t> </a:t>
            </a:r>
            <a:r>
              <a:rPr lang="hu-HU" sz="2400" dirty="0" err="1"/>
              <a:t>Neuropathien</a:t>
            </a:r>
            <a:r>
              <a:rPr lang="hu-HU" sz="2400" dirty="0"/>
              <a:t>, </a:t>
            </a:r>
            <a:r>
              <a:rPr lang="hu-HU" sz="2400" dirty="0" err="1"/>
              <a:t>Charcot</a:t>
            </a:r>
            <a:r>
              <a:rPr lang="hu-HU" sz="2400" dirty="0"/>
              <a:t>-Marie-</a:t>
            </a:r>
            <a:r>
              <a:rPr lang="hu-HU" sz="2400" dirty="0" err="1"/>
              <a:t>Tooth</a:t>
            </a:r>
            <a:r>
              <a:rPr lang="hu-HU" sz="2400" dirty="0"/>
              <a:t>-</a:t>
            </a:r>
            <a:r>
              <a:rPr lang="hu-HU" sz="2400" dirty="0" err="1"/>
              <a:t>Erkrankung</a:t>
            </a:r>
            <a:r>
              <a:rPr lang="hu-HU" sz="2400" dirty="0" smtClean="0"/>
              <a:t>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Poliomyelitis</a:t>
            </a:r>
            <a:r>
              <a:rPr lang="hu-HU" sz="2400" dirty="0"/>
              <a:t>, Post-</a:t>
            </a:r>
            <a:r>
              <a:rPr lang="hu-HU" sz="2400" dirty="0" err="1"/>
              <a:t>Polio</a:t>
            </a:r>
            <a:r>
              <a:rPr lang="hu-HU" sz="2400" dirty="0"/>
              <a:t>-</a:t>
            </a:r>
            <a:r>
              <a:rPr lang="hu-HU" sz="2400" dirty="0" err="1"/>
              <a:t>Syndrom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Myasthenia</a:t>
            </a:r>
            <a:r>
              <a:rPr lang="hu-HU" sz="2400" dirty="0" smtClean="0"/>
              <a:t> </a:t>
            </a:r>
            <a:r>
              <a:rPr lang="hu-HU" sz="2400" dirty="0" err="1"/>
              <a:t>gravis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Muskelkrankheiten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Enzephalitis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Schlaganfall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Restless-Legs-Syndrom</a:t>
            </a:r>
            <a:r>
              <a:rPr lang="hu-HU" sz="2400" dirty="0"/>
              <a:t>,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Narkolepsie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3019425" y="287338"/>
            <a:ext cx="6777038" cy="836612"/>
          </a:xfrm>
        </p:spPr>
        <p:txBody>
          <a:bodyPr/>
          <a:lstStyle/>
          <a:p>
            <a:r>
              <a:rPr lang="hu-HU" sz="2800" smtClean="0"/>
              <a:t>Obstruktives Schlafapnoe Syndrom (OSAS)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063" y="1384300"/>
            <a:ext cx="10726737" cy="4792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Häufigste</a:t>
            </a:r>
            <a:r>
              <a:rPr lang="hu-HU" sz="2400" dirty="0" smtClean="0"/>
              <a:t> </a:t>
            </a:r>
            <a:r>
              <a:rPr lang="hu-HU" sz="2400" dirty="0" err="1"/>
              <a:t>Ursache</a:t>
            </a:r>
            <a:r>
              <a:rPr lang="hu-HU" sz="2400" dirty="0"/>
              <a:t> von </a:t>
            </a:r>
            <a:r>
              <a:rPr lang="hu-HU" sz="2400" dirty="0" err="1"/>
              <a:t>erhöhter</a:t>
            </a:r>
            <a:r>
              <a:rPr lang="hu-HU" sz="2400" dirty="0"/>
              <a:t> </a:t>
            </a:r>
            <a:r>
              <a:rPr lang="hu-HU" sz="2400" dirty="0" err="1" smtClean="0"/>
              <a:t>Tagesschläfrigkeit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4% der </a:t>
            </a:r>
            <a:r>
              <a:rPr lang="hu-HU" sz="2400" dirty="0" err="1" smtClean="0"/>
              <a:t>Männer</a:t>
            </a:r>
            <a:r>
              <a:rPr lang="hu-HU" sz="2400" dirty="0" smtClean="0"/>
              <a:t> und 2% der </a:t>
            </a:r>
            <a:r>
              <a:rPr lang="hu-HU" sz="2400" dirty="0" err="1" smtClean="0"/>
              <a:t>Frauen</a:t>
            </a:r>
            <a:r>
              <a:rPr lang="hu-HU" sz="2400" dirty="0" smtClean="0"/>
              <a:t> </a:t>
            </a:r>
            <a:r>
              <a:rPr lang="hu-HU" sz="2400" dirty="0" err="1" smtClean="0"/>
              <a:t>mittleren</a:t>
            </a:r>
            <a:r>
              <a:rPr lang="hu-HU" sz="2400" dirty="0" smtClean="0"/>
              <a:t> </a:t>
            </a:r>
            <a:r>
              <a:rPr lang="hu-HU" sz="2400" dirty="0" err="1" smtClean="0"/>
              <a:t>Alters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Risikofaktor</a:t>
            </a:r>
            <a:r>
              <a:rPr lang="hu-HU" sz="2400" dirty="0" smtClean="0"/>
              <a:t>: </a:t>
            </a:r>
            <a:r>
              <a:rPr lang="hu-HU" sz="2400" dirty="0" err="1" smtClean="0"/>
              <a:t>adipositas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Definition</a:t>
            </a:r>
            <a:endParaRPr lang="hu-H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/>
              <a:t>Häufiger</a:t>
            </a:r>
            <a:r>
              <a:rPr lang="hu-HU" sz="2400" dirty="0"/>
              <a:t> </a:t>
            </a:r>
            <a:r>
              <a:rPr lang="hu-HU" sz="2400" dirty="0" err="1"/>
              <a:t>als</a:t>
            </a:r>
            <a:r>
              <a:rPr lang="hu-HU" sz="2400" dirty="0"/>
              <a:t> 15/h (</a:t>
            </a:r>
            <a:r>
              <a:rPr lang="hu-HU" sz="2400" dirty="0" err="1"/>
              <a:t>bzw</a:t>
            </a:r>
            <a:r>
              <a:rPr lang="hu-HU" sz="2400" dirty="0"/>
              <a:t>. 5/h bei </a:t>
            </a:r>
            <a:r>
              <a:rPr lang="hu-HU" sz="2400" dirty="0" err="1"/>
              <a:t>zusätzlich</a:t>
            </a:r>
            <a:r>
              <a:rPr lang="hu-HU" sz="2400" dirty="0"/>
              <a:t> </a:t>
            </a:r>
            <a:r>
              <a:rPr lang="hu-HU" sz="2400" dirty="0" err="1"/>
              <a:t>vorliegender</a:t>
            </a:r>
            <a:r>
              <a:rPr lang="hu-HU" sz="2400" dirty="0"/>
              <a:t> </a:t>
            </a:r>
            <a:r>
              <a:rPr lang="hu-HU" sz="2400" dirty="0" err="1"/>
              <a:t>Tagesschläfrigkeit</a:t>
            </a:r>
            <a:r>
              <a:rPr lang="hu-HU" sz="2400" dirty="0"/>
              <a:t>) </a:t>
            </a:r>
            <a:r>
              <a:rPr lang="hu-HU" sz="2400" dirty="0" err="1"/>
              <a:t>auftretende</a:t>
            </a:r>
            <a:r>
              <a:rPr lang="hu-HU" sz="2400" dirty="0"/>
              <a:t> </a:t>
            </a:r>
            <a:r>
              <a:rPr lang="hu-HU" sz="2400" dirty="0" err="1"/>
              <a:t>Episoden</a:t>
            </a:r>
            <a:r>
              <a:rPr lang="hu-HU" sz="2400" dirty="0"/>
              <a:t> von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Apnoe:</a:t>
            </a:r>
            <a:r>
              <a:rPr lang="hu-HU" sz="2400" dirty="0"/>
              <a:t> </a:t>
            </a:r>
            <a:r>
              <a:rPr lang="hu-HU" sz="2400" dirty="0" err="1"/>
              <a:t>Reduktion</a:t>
            </a:r>
            <a:r>
              <a:rPr lang="hu-HU" sz="2400" dirty="0"/>
              <a:t> des </a:t>
            </a:r>
            <a:r>
              <a:rPr lang="hu-HU" sz="2400" dirty="0" err="1"/>
              <a:t>Luftflusses</a:t>
            </a:r>
            <a:r>
              <a:rPr lang="hu-HU" sz="2400" dirty="0"/>
              <a:t> </a:t>
            </a:r>
            <a:r>
              <a:rPr lang="hu-HU" sz="2400" dirty="0" err="1"/>
              <a:t>um</a:t>
            </a:r>
            <a:r>
              <a:rPr lang="hu-HU" sz="2400" dirty="0"/>
              <a:t> </a:t>
            </a:r>
            <a:r>
              <a:rPr lang="hu-HU" sz="2400" dirty="0" smtClean="0"/>
              <a:t>&gt;90% </a:t>
            </a:r>
            <a:r>
              <a:rPr lang="hu-HU" sz="2400" dirty="0" err="1" smtClean="0"/>
              <a:t>oder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 err="1" smtClean="0"/>
              <a:t>Hypopnoe</a:t>
            </a:r>
            <a:r>
              <a:rPr lang="hu-HU" sz="2400" b="1" dirty="0" smtClean="0"/>
              <a:t> mit </a:t>
            </a:r>
            <a:r>
              <a:rPr lang="hu-HU" sz="2400" b="1" dirty="0" err="1" smtClean="0"/>
              <a:t>Deasturation</a:t>
            </a:r>
            <a:r>
              <a:rPr lang="hu-HU" sz="2400" b="1" dirty="0" smtClean="0"/>
              <a:t> </a:t>
            </a:r>
            <a:r>
              <a:rPr lang="hu-HU" sz="2400" dirty="0" err="1" smtClean="0"/>
              <a:t>oder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 smtClean="0"/>
              <a:t>RERA</a:t>
            </a:r>
            <a:r>
              <a:rPr lang="hu-HU" sz="2400" dirty="0"/>
              <a:t> (</a:t>
            </a:r>
            <a:r>
              <a:rPr lang="hu-HU" sz="2400" dirty="0" err="1"/>
              <a:t>Respiratory</a:t>
            </a:r>
            <a:r>
              <a:rPr lang="hu-HU" sz="2400" dirty="0"/>
              <a:t> </a:t>
            </a:r>
            <a:r>
              <a:rPr lang="hu-HU" sz="2400" dirty="0" err="1"/>
              <a:t>Effort</a:t>
            </a:r>
            <a:r>
              <a:rPr lang="hu-HU" sz="2400" dirty="0"/>
              <a:t> </a:t>
            </a:r>
            <a:r>
              <a:rPr lang="hu-HU" sz="2400" dirty="0" err="1"/>
              <a:t>Related</a:t>
            </a:r>
            <a:r>
              <a:rPr lang="hu-HU" sz="2400" dirty="0"/>
              <a:t> </a:t>
            </a:r>
            <a:r>
              <a:rPr lang="hu-HU" sz="2400" dirty="0" err="1"/>
              <a:t>Arousal</a:t>
            </a:r>
            <a:r>
              <a:rPr lang="hu-HU" sz="2400" dirty="0" smtClean="0"/>
              <a:t>)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>
          <a:xfrm>
            <a:off x="4678363" y="53975"/>
            <a:ext cx="3119437" cy="785813"/>
          </a:xfrm>
        </p:spPr>
        <p:txBody>
          <a:bodyPr/>
          <a:lstStyle/>
          <a:p>
            <a:r>
              <a:rPr lang="hu-HU" sz="2800" b="1" smtClean="0"/>
              <a:t>Patophysiologie</a:t>
            </a:r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685800" y="1176338"/>
            <a:ext cx="6557963" cy="23891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u-HU" sz="2000" smtClean="0"/>
              <a:t>Transiente mechanische Obstruktion der oberen Atemwege </a:t>
            </a:r>
          </a:p>
          <a:p>
            <a:pPr marL="0" indent="0">
              <a:buFont typeface="Arial" charset="0"/>
              <a:buNone/>
            </a:pPr>
            <a:r>
              <a:rPr lang="hu-HU" sz="2000" smtClean="0"/>
              <a:t>(durch  - Tonusverlust der Pharynxmuskulatur, </a:t>
            </a:r>
          </a:p>
          <a:p>
            <a:pPr marL="0" indent="0">
              <a:buFont typeface="Arial" charset="0"/>
              <a:buNone/>
            </a:pPr>
            <a:r>
              <a:rPr lang="hu-HU" sz="2000" smtClean="0"/>
              <a:t>              - Fettgewebe </a:t>
            </a:r>
          </a:p>
          <a:p>
            <a:pPr marL="0" indent="0">
              <a:buFont typeface="Arial" charset="0"/>
              <a:buNone/>
            </a:pPr>
            <a:r>
              <a:rPr lang="hu-HU" sz="2000" smtClean="0"/>
              <a:t>              - Anatomische Besonderheiten)</a:t>
            </a:r>
          </a:p>
          <a:p>
            <a:pPr marL="0" indent="0">
              <a:buFont typeface="Arial" charset="0"/>
              <a:buNone/>
            </a:pPr>
            <a:r>
              <a:rPr lang="hu-HU" sz="2000" smtClean="0"/>
              <a:t>-&gt; Obstruktive Apnoe -&gt; O2-Sattigungsabfall </a:t>
            </a:r>
          </a:p>
          <a:p>
            <a:pPr marL="0" indent="0">
              <a:buFont typeface="Arial" charset="0"/>
              <a:buNone/>
            </a:pPr>
            <a:r>
              <a:rPr lang="hu-HU" sz="2000" smtClean="0"/>
              <a:t>-&gt; Verstärkter Atemantrieb -&gt; Arousal und Weckreaktion</a:t>
            </a:r>
          </a:p>
        </p:txBody>
      </p:sp>
      <p:pic>
        <p:nvPicPr>
          <p:cNvPr id="30723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300" y="1277938"/>
            <a:ext cx="40957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3709988"/>
            <a:ext cx="611028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9900" y="1371600"/>
            <a:ext cx="10531475" cy="49879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err="1" smtClean="0"/>
              <a:t>Kurzstreckig</a:t>
            </a:r>
            <a:r>
              <a:rPr lang="hu-HU" sz="2400" dirty="0" smtClean="0"/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Erhöhte</a:t>
            </a:r>
            <a:r>
              <a:rPr lang="hu-HU" sz="2400" dirty="0" smtClean="0"/>
              <a:t> </a:t>
            </a:r>
            <a:r>
              <a:rPr lang="hu-HU" sz="2400" dirty="0" err="1" smtClean="0"/>
              <a:t>Tagesmüdigkeit</a:t>
            </a:r>
            <a:r>
              <a:rPr lang="hu-HU" sz="2400" dirty="0" smtClean="0"/>
              <a:t>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Schnarchen</a:t>
            </a:r>
            <a:r>
              <a:rPr lang="hu-HU" sz="2400" dirty="0" smtClean="0"/>
              <a:t> </a:t>
            </a:r>
            <a:r>
              <a:rPr lang="hu-HU" sz="2400" dirty="0"/>
              <a:t>mit </a:t>
            </a:r>
            <a:r>
              <a:rPr lang="hu-HU" sz="2400" dirty="0" err="1"/>
              <a:t>Atempausen</a:t>
            </a:r>
            <a:r>
              <a:rPr lang="hu-HU" sz="2400" dirty="0"/>
              <a:t>;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morgendliche</a:t>
            </a:r>
            <a:r>
              <a:rPr lang="hu-HU" sz="2400" dirty="0" smtClean="0"/>
              <a:t> </a:t>
            </a:r>
            <a:r>
              <a:rPr lang="hu-HU" sz="2400" dirty="0" err="1"/>
              <a:t>Kopfschmerzen</a:t>
            </a:r>
            <a:r>
              <a:rPr lang="hu-HU" sz="2400" dirty="0"/>
              <a:t>, </a:t>
            </a:r>
            <a:r>
              <a:rPr lang="hu-HU" sz="2400" dirty="0" err="1" smtClean="0"/>
              <a:t>Mundtrockenheit</a:t>
            </a:r>
            <a:endParaRPr lang="hu-H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400" dirty="0" err="1" smtClean="0"/>
              <a:t>kognitive</a:t>
            </a:r>
            <a:r>
              <a:rPr lang="hu-HU" sz="2400" dirty="0" smtClean="0"/>
              <a:t> </a:t>
            </a:r>
            <a:r>
              <a:rPr lang="hu-HU" sz="2400" dirty="0" err="1" smtClean="0"/>
              <a:t>Leistungsminderung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err="1" smtClean="0"/>
              <a:t>Langstreckig</a:t>
            </a:r>
            <a:r>
              <a:rPr lang="hu-HU" sz="2400" dirty="0" smtClean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 err="1" smtClean="0"/>
              <a:t>Komorbidität</a:t>
            </a:r>
            <a:r>
              <a:rPr lang="hu-HU" sz="2400" b="1" dirty="0" smtClean="0"/>
              <a:t> </a:t>
            </a:r>
            <a:r>
              <a:rPr lang="hu-HU" sz="2400" b="1" dirty="0"/>
              <a:t>mit </a:t>
            </a:r>
            <a:r>
              <a:rPr lang="hu-HU" sz="2400" b="1" dirty="0" err="1"/>
              <a:t>kardio</a:t>
            </a:r>
            <a:r>
              <a:rPr lang="hu-HU" sz="2400" b="1" dirty="0"/>
              <a:t>- und </a:t>
            </a:r>
            <a:r>
              <a:rPr lang="hu-HU" sz="2400" b="1" dirty="0" err="1"/>
              <a:t>zerebrovaskulären</a:t>
            </a:r>
            <a:r>
              <a:rPr lang="hu-HU" sz="2400" b="1" dirty="0"/>
              <a:t> </a:t>
            </a:r>
            <a:r>
              <a:rPr lang="hu-HU" sz="2400" b="1" dirty="0" err="1"/>
              <a:t>Krankheiten</a:t>
            </a:r>
            <a:r>
              <a:rPr lang="hu-HU" sz="2400" b="1" dirty="0"/>
              <a:t>:</a:t>
            </a:r>
            <a:r>
              <a:rPr lang="hu-HU" sz="2400" dirty="0"/>
              <a:t> </a:t>
            </a: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err="1" smtClean="0"/>
              <a:t>arterielle</a:t>
            </a:r>
            <a:r>
              <a:rPr lang="hu-HU" sz="2400" dirty="0" smtClean="0"/>
              <a:t> </a:t>
            </a:r>
            <a:r>
              <a:rPr lang="hu-HU" sz="2400" dirty="0" err="1"/>
              <a:t>Hypertonie</a:t>
            </a:r>
            <a:r>
              <a:rPr lang="hu-HU" sz="2400" dirty="0"/>
              <a:t>, KHK, </a:t>
            </a:r>
            <a:r>
              <a:rPr lang="hu-HU" sz="2400" dirty="0" err="1"/>
              <a:t>Schlaganfälle</a:t>
            </a:r>
            <a:r>
              <a:rPr lang="hu-HU" sz="2400" dirty="0"/>
              <a:t> und </a:t>
            </a:r>
            <a:r>
              <a:rPr lang="hu-HU" sz="2400" dirty="0" err="1"/>
              <a:t>pulmonale</a:t>
            </a:r>
            <a:r>
              <a:rPr lang="hu-HU" sz="2400" dirty="0"/>
              <a:t> </a:t>
            </a:r>
            <a:r>
              <a:rPr lang="hu-HU" sz="2400" dirty="0" err="1"/>
              <a:t>Hypertonie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 err="1"/>
              <a:t>relevant</a:t>
            </a:r>
            <a:r>
              <a:rPr lang="hu-HU" sz="2400" b="1" dirty="0"/>
              <a:t> </a:t>
            </a:r>
            <a:r>
              <a:rPr lang="hu-HU" sz="2400" b="1" dirty="0" err="1"/>
              <a:t>erhöhtes</a:t>
            </a:r>
            <a:r>
              <a:rPr lang="hu-HU" sz="2400" b="1" dirty="0"/>
              <a:t> </a:t>
            </a:r>
            <a:r>
              <a:rPr lang="hu-HU" sz="2400" b="1" dirty="0" err="1"/>
              <a:t>kardiovaskuläres</a:t>
            </a:r>
            <a:r>
              <a:rPr lang="hu-HU" sz="2400" b="1" dirty="0"/>
              <a:t> </a:t>
            </a:r>
            <a:r>
              <a:rPr lang="hu-HU" sz="2400" b="1" dirty="0" err="1"/>
              <a:t>Mortalitätsrisiko</a:t>
            </a:r>
            <a:r>
              <a:rPr lang="hu-HU" sz="2400" b="1" dirty="0"/>
              <a:t> </a:t>
            </a:r>
            <a:r>
              <a:rPr lang="hu-HU" sz="2400" dirty="0"/>
              <a:t>bei </a:t>
            </a:r>
            <a:r>
              <a:rPr lang="hu-HU" sz="2400" dirty="0" err="1"/>
              <a:t>schwerem</a:t>
            </a:r>
            <a:r>
              <a:rPr lang="hu-HU" sz="2400" dirty="0"/>
              <a:t> </a:t>
            </a:r>
            <a:r>
              <a:rPr lang="hu-HU" sz="2400" dirty="0" smtClean="0"/>
              <a:t>OSAS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31746" name="Szövegdoboz 3"/>
          <p:cNvSpPr txBox="1">
            <a:spLocks noChangeArrowheads="1"/>
          </p:cNvSpPr>
          <p:nvPr/>
        </p:nvSpPr>
        <p:spPr bwMode="auto">
          <a:xfrm>
            <a:off x="4467225" y="404813"/>
            <a:ext cx="312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latin typeface="Calibri" pitchFamily="34" charset="0"/>
              </a:rPr>
              <a:t>Komplikationen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38600" y="130175"/>
            <a:ext cx="398145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Die </a:t>
            </a:r>
            <a:r>
              <a:rPr lang="hu-HU" dirty="0" err="1" smtClean="0"/>
              <a:t>Schlafstadien</a:t>
            </a:r>
            <a:endParaRPr lang="hu-HU" dirty="0"/>
          </a:p>
        </p:txBody>
      </p:sp>
      <p:pic>
        <p:nvPicPr>
          <p:cNvPr id="14338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54700" y="1042988"/>
            <a:ext cx="5659438" cy="5529262"/>
          </a:xfrm>
        </p:spPr>
      </p:pic>
      <p:pic>
        <p:nvPicPr>
          <p:cNvPr id="14339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1042988"/>
            <a:ext cx="47069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Kép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5050" y="3697288"/>
            <a:ext cx="4706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2288" y="796925"/>
            <a:ext cx="6805612" cy="5773738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dirty="0" err="1" smtClean="0"/>
              <a:t>Verhaltensmaßnahmen</a:t>
            </a:r>
            <a:r>
              <a:rPr lang="hu-HU" sz="2200" dirty="0"/>
              <a:t>: </a:t>
            </a:r>
            <a:endParaRPr lang="hu-HU" sz="22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200" dirty="0" err="1" smtClean="0"/>
              <a:t>Gewichtsreduktion</a:t>
            </a:r>
            <a:r>
              <a:rPr lang="hu-HU" sz="2200" dirty="0" smtClean="0"/>
              <a:t>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200" dirty="0" err="1" smtClean="0"/>
              <a:t>Vermeidung</a:t>
            </a:r>
            <a:r>
              <a:rPr lang="hu-HU" sz="2200" dirty="0" smtClean="0"/>
              <a:t> </a:t>
            </a:r>
            <a:r>
              <a:rPr lang="hu-HU" sz="2200" dirty="0"/>
              <a:t>von Alkohol, </a:t>
            </a:r>
            <a:endParaRPr lang="hu-HU" sz="22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200" dirty="0" err="1" smtClean="0"/>
              <a:t>Sedativa</a:t>
            </a:r>
            <a:r>
              <a:rPr lang="hu-HU" sz="2200" dirty="0" smtClean="0"/>
              <a:t> </a:t>
            </a:r>
            <a:r>
              <a:rPr lang="hu-HU" sz="2200" dirty="0"/>
              <a:t>und </a:t>
            </a:r>
            <a:r>
              <a:rPr lang="hu-HU" sz="2200" dirty="0" err="1"/>
              <a:t>Hypnotika</a:t>
            </a:r>
            <a:r>
              <a:rPr lang="hu-HU" sz="2200" dirty="0"/>
              <a:t>, </a:t>
            </a:r>
            <a:endParaRPr lang="hu-HU" sz="22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sz="2200" dirty="0" err="1" smtClean="0"/>
              <a:t>Vermeidung</a:t>
            </a:r>
            <a:r>
              <a:rPr lang="hu-HU" sz="2200" dirty="0" smtClean="0"/>
              <a:t> </a:t>
            </a:r>
            <a:r>
              <a:rPr lang="hu-HU" sz="2200" dirty="0"/>
              <a:t>der </a:t>
            </a:r>
            <a:r>
              <a:rPr lang="hu-HU" sz="2200" dirty="0" err="1"/>
              <a:t>Rückenlage</a:t>
            </a:r>
            <a:r>
              <a:rPr lang="hu-HU" sz="2200" dirty="0"/>
              <a:t> bei </a:t>
            </a:r>
            <a:r>
              <a:rPr lang="hu-HU" sz="2200" dirty="0" err="1"/>
              <a:t>Lageabhängigkeit</a:t>
            </a:r>
            <a:r>
              <a:rPr lang="hu-HU" sz="2200" dirty="0"/>
              <a:t> </a:t>
            </a:r>
            <a:endParaRPr lang="hu-HU" sz="22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dirty="0" smtClean="0"/>
              <a:t>(„</a:t>
            </a:r>
            <a:r>
              <a:rPr lang="hu-HU" sz="2200" dirty="0"/>
              <a:t>ball in </a:t>
            </a:r>
            <a:r>
              <a:rPr lang="hu-HU" sz="2200" dirty="0" err="1"/>
              <a:t>the</a:t>
            </a:r>
            <a:r>
              <a:rPr lang="hu-HU" sz="2200" dirty="0"/>
              <a:t> back</a:t>
            </a:r>
            <a:r>
              <a:rPr lang="hu-HU" sz="2200" dirty="0" smtClean="0"/>
              <a:t>“)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u-HU" sz="22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dirty="0" err="1" smtClean="0"/>
              <a:t>Intraorale</a:t>
            </a:r>
            <a:r>
              <a:rPr lang="hu-HU" sz="2200" b="1" dirty="0" smtClean="0"/>
              <a:t> </a:t>
            </a:r>
            <a:r>
              <a:rPr lang="hu-HU" sz="2200" b="1" dirty="0" err="1"/>
              <a:t>Geräte</a:t>
            </a:r>
            <a:r>
              <a:rPr lang="hu-HU" sz="2200" b="1" dirty="0"/>
              <a:t>:</a:t>
            </a:r>
            <a:r>
              <a:rPr lang="hu-HU" sz="2200" dirty="0"/>
              <a:t> </a:t>
            </a:r>
            <a:r>
              <a:rPr lang="hu-HU" sz="2200" dirty="0" err="1"/>
              <a:t>Ober</a:t>
            </a:r>
            <a:r>
              <a:rPr lang="hu-HU" sz="2200" dirty="0"/>
              <a:t>- und </a:t>
            </a:r>
            <a:r>
              <a:rPr lang="hu-HU" sz="2200" dirty="0" err="1"/>
              <a:t>Unterkieferschienen</a:t>
            </a:r>
            <a:endParaRPr lang="hu-HU" sz="2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dirty="0" err="1"/>
              <a:t>N</a:t>
            </a:r>
            <a:r>
              <a:rPr lang="hu-HU" sz="2200" b="1" dirty="0" err="1" smtClean="0"/>
              <a:t>asale</a:t>
            </a:r>
            <a:r>
              <a:rPr lang="hu-HU" sz="2200" b="1" dirty="0" smtClean="0"/>
              <a:t> </a:t>
            </a:r>
            <a:r>
              <a:rPr lang="hu-HU" sz="2200" b="1" dirty="0" err="1"/>
              <a:t>Beatmung</a:t>
            </a:r>
            <a:r>
              <a:rPr lang="hu-HU" sz="2200" b="1" dirty="0"/>
              <a:t>:</a:t>
            </a:r>
            <a:r>
              <a:rPr lang="hu-HU" sz="2200" dirty="0"/>
              <a:t> </a:t>
            </a:r>
            <a:endParaRPr lang="hu-HU" sz="22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dirty="0" smtClean="0"/>
              <a:t>CPAP </a:t>
            </a:r>
            <a:r>
              <a:rPr lang="hu-HU" sz="2200" dirty="0"/>
              <a:t>(</a:t>
            </a:r>
            <a:r>
              <a:rPr lang="hu-HU" sz="2200" dirty="0" err="1"/>
              <a:t>continuos</a:t>
            </a:r>
            <a:r>
              <a:rPr lang="hu-HU" sz="2200" dirty="0"/>
              <a:t> </a:t>
            </a:r>
            <a:r>
              <a:rPr lang="hu-HU" sz="2200" dirty="0" err="1"/>
              <a:t>positive</a:t>
            </a:r>
            <a:r>
              <a:rPr lang="hu-HU" sz="2200" dirty="0"/>
              <a:t> </a:t>
            </a:r>
            <a:r>
              <a:rPr lang="hu-HU" sz="2200" dirty="0" err="1"/>
              <a:t>airway</a:t>
            </a:r>
            <a:r>
              <a:rPr lang="hu-HU" sz="2200" dirty="0"/>
              <a:t> </a:t>
            </a:r>
            <a:r>
              <a:rPr lang="hu-HU" sz="2200" dirty="0" err="1"/>
              <a:t>pressure</a:t>
            </a:r>
            <a:r>
              <a:rPr lang="hu-HU" sz="22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dirty="0" err="1" smtClean="0"/>
              <a:t>Bi</a:t>
            </a:r>
            <a:r>
              <a:rPr lang="hu-HU" sz="2200" dirty="0" smtClean="0"/>
              <a:t>-PAP </a:t>
            </a:r>
            <a:r>
              <a:rPr lang="hu-HU" sz="2200" dirty="0"/>
              <a:t>(</a:t>
            </a:r>
            <a:r>
              <a:rPr lang="hu-HU" sz="2200" dirty="0" err="1"/>
              <a:t>bi-level</a:t>
            </a:r>
            <a:r>
              <a:rPr lang="hu-HU" sz="2200" dirty="0"/>
              <a:t> </a:t>
            </a:r>
            <a:r>
              <a:rPr lang="hu-HU" sz="2200" dirty="0" err="1"/>
              <a:t>positive</a:t>
            </a:r>
            <a:r>
              <a:rPr lang="hu-HU" sz="2200" dirty="0"/>
              <a:t> </a:t>
            </a:r>
            <a:r>
              <a:rPr lang="hu-HU" sz="2200" dirty="0" err="1"/>
              <a:t>airway</a:t>
            </a:r>
            <a:r>
              <a:rPr lang="hu-HU" sz="2200" dirty="0"/>
              <a:t> </a:t>
            </a:r>
            <a:r>
              <a:rPr lang="hu-HU" sz="2200" dirty="0" err="1"/>
              <a:t>pressure</a:t>
            </a:r>
            <a:r>
              <a:rPr lang="hu-HU" sz="2200" dirty="0"/>
              <a:t>) </a:t>
            </a:r>
            <a:endParaRPr lang="hu-HU" sz="22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b="1" dirty="0" err="1" smtClean="0"/>
              <a:t>Operative</a:t>
            </a:r>
            <a:r>
              <a:rPr lang="hu-HU" sz="2200" b="1" dirty="0" smtClean="0"/>
              <a:t> </a:t>
            </a:r>
            <a:r>
              <a:rPr lang="hu-HU" sz="2200" b="1" dirty="0" err="1"/>
              <a:t>Verfahren</a:t>
            </a:r>
            <a:r>
              <a:rPr lang="hu-HU" sz="2200" dirty="0"/>
              <a:t> </a:t>
            </a:r>
            <a:endParaRPr lang="hu-HU" sz="22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dirty="0" err="1" smtClean="0"/>
              <a:t>nur</a:t>
            </a:r>
            <a:r>
              <a:rPr lang="hu-HU" sz="2200" dirty="0" smtClean="0"/>
              <a:t> </a:t>
            </a:r>
            <a:r>
              <a:rPr lang="hu-HU" sz="2200" dirty="0"/>
              <a:t>bei </a:t>
            </a:r>
            <a:r>
              <a:rPr lang="hu-HU" sz="2200" dirty="0" err="1"/>
              <a:t>deutlichen</a:t>
            </a:r>
            <a:r>
              <a:rPr lang="hu-HU" sz="2200" dirty="0"/>
              <a:t> </a:t>
            </a:r>
            <a:r>
              <a:rPr lang="hu-HU" sz="2200" dirty="0" err="1"/>
              <a:t>anatomischen</a:t>
            </a:r>
            <a:r>
              <a:rPr lang="hu-HU" sz="2200" dirty="0"/>
              <a:t> </a:t>
            </a:r>
            <a:r>
              <a:rPr lang="hu-HU" sz="2200" dirty="0" err="1"/>
              <a:t>Auffälligkeiten</a:t>
            </a:r>
            <a:r>
              <a:rPr lang="hu-HU" sz="2200" dirty="0"/>
              <a:t> </a:t>
            </a:r>
            <a:endParaRPr lang="hu-HU" sz="22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200" dirty="0" smtClean="0"/>
              <a:t>(</a:t>
            </a:r>
            <a:r>
              <a:rPr lang="hu-HU" sz="2200" dirty="0" err="1" smtClean="0"/>
              <a:t>Adenoiden</a:t>
            </a:r>
            <a:r>
              <a:rPr lang="hu-HU" sz="2200" dirty="0"/>
              <a:t>, </a:t>
            </a:r>
            <a:r>
              <a:rPr lang="hu-HU" sz="2200" dirty="0" err="1"/>
              <a:t>Retrognathie</a:t>
            </a:r>
            <a:r>
              <a:rPr lang="hu-HU" sz="2200" dirty="0" smtClean="0"/>
              <a:t>)</a:t>
            </a:r>
            <a:endParaRPr lang="hu-HU" dirty="0"/>
          </a:p>
        </p:txBody>
      </p:sp>
      <p:sp>
        <p:nvSpPr>
          <p:cNvPr id="32770" name="Szövegdoboz 3"/>
          <p:cNvSpPr txBox="1">
            <a:spLocks noChangeArrowheads="1"/>
          </p:cNvSpPr>
          <p:nvPr/>
        </p:nvSpPr>
        <p:spPr bwMode="auto">
          <a:xfrm>
            <a:off x="5116513" y="274638"/>
            <a:ext cx="1828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latin typeface="Calibri" pitchFamily="34" charset="0"/>
              </a:rPr>
              <a:t>Therapie</a:t>
            </a:r>
          </a:p>
        </p:txBody>
      </p:sp>
      <p:pic>
        <p:nvPicPr>
          <p:cNvPr id="32771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4363" y="0"/>
            <a:ext cx="5227637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3425" y="1751013"/>
            <a:ext cx="10774363" cy="41925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/>
              <a:t>Zentralnervös</a:t>
            </a:r>
            <a:r>
              <a:rPr lang="hu-HU" sz="2400" dirty="0"/>
              <a:t> </a:t>
            </a:r>
            <a:r>
              <a:rPr lang="hu-HU" sz="2400" dirty="0" err="1"/>
              <a:t>bedingte</a:t>
            </a:r>
            <a:r>
              <a:rPr lang="hu-HU" sz="2400" dirty="0"/>
              <a:t> </a:t>
            </a:r>
            <a:r>
              <a:rPr lang="hu-HU" sz="2400" dirty="0" err="1"/>
              <a:t>rezidivierende</a:t>
            </a:r>
            <a:r>
              <a:rPr lang="hu-HU" sz="2400" dirty="0"/>
              <a:t> Apnoe-</a:t>
            </a:r>
            <a:r>
              <a:rPr lang="hu-HU" sz="2400" dirty="0" err="1"/>
              <a:t>Phasen</a:t>
            </a:r>
            <a:r>
              <a:rPr lang="hu-HU" sz="2400" dirty="0"/>
              <a:t> </a:t>
            </a:r>
            <a:r>
              <a:rPr lang="hu-HU" sz="2400" dirty="0" smtClean="0"/>
              <a:t>mit </a:t>
            </a:r>
            <a:r>
              <a:rPr lang="hu-HU" sz="2400" dirty="0" err="1"/>
              <a:t>Sauerstoffentsättigung</a:t>
            </a:r>
            <a:r>
              <a:rPr lang="hu-HU" sz="2400" dirty="0"/>
              <a:t> bei </a:t>
            </a:r>
            <a:r>
              <a:rPr lang="hu-HU" sz="2400" dirty="0" err="1"/>
              <a:t>fehlendem</a:t>
            </a:r>
            <a:r>
              <a:rPr lang="hu-HU" sz="2400" dirty="0"/>
              <a:t> </a:t>
            </a:r>
            <a:r>
              <a:rPr lang="hu-HU" sz="2400" dirty="0" err="1"/>
              <a:t>Atemantrieb</a:t>
            </a:r>
            <a:r>
              <a:rPr lang="hu-HU" sz="2400" dirty="0"/>
              <a:t> </a:t>
            </a:r>
            <a:r>
              <a:rPr lang="hu-HU" sz="2400" dirty="0" err="1"/>
              <a:t>im</a:t>
            </a:r>
            <a:r>
              <a:rPr lang="hu-HU" sz="2400" dirty="0"/>
              <a:t> </a:t>
            </a:r>
            <a:r>
              <a:rPr lang="hu-HU" sz="2400" dirty="0" err="1"/>
              <a:t>Schlaf</a:t>
            </a:r>
            <a:r>
              <a:rPr lang="hu-HU" sz="2400" dirty="0"/>
              <a:t> 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smtClean="0"/>
              <a:t>(</a:t>
            </a:r>
            <a:r>
              <a:rPr lang="hu-HU" sz="2400" dirty="0" err="1"/>
              <a:t>Cheyne-Stokes-Atmung</a:t>
            </a:r>
            <a:r>
              <a:rPr lang="hu-HU" sz="2400" dirty="0"/>
              <a:t> </a:t>
            </a:r>
            <a:r>
              <a:rPr lang="hu-HU" sz="2400" dirty="0" err="1"/>
              <a:t>ist</a:t>
            </a:r>
            <a:r>
              <a:rPr lang="hu-HU" sz="2400" dirty="0"/>
              <a:t> </a:t>
            </a:r>
            <a:r>
              <a:rPr lang="hu-HU" sz="2400" dirty="0" err="1"/>
              <a:t>eine</a:t>
            </a:r>
            <a:r>
              <a:rPr lang="hu-HU" sz="2400" dirty="0"/>
              <a:t> </a:t>
            </a:r>
            <a:r>
              <a:rPr lang="hu-HU" sz="2400" dirty="0" err="1"/>
              <a:t>Sonderform</a:t>
            </a:r>
            <a:r>
              <a:rPr lang="hu-HU" sz="2400" dirty="0"/>
              <a:t> der </a:t>
            </a:r>
            <a:r>
              <a:rPr lang="hu-HU" sz="2400" dirty="0" err="1"/>
              <a:t>Störung</a:t>
            </a:r>
            <a:r>
              <a:rPr lang="hu-HU" sz="2400" dirty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Idiopathisch</a:t>
            </a:r>
            <a:r>
              <a:rPr lang="hu-HU" sz="2400" dirty="0" smtClean="0"/>
              <a:t> </a:t>
            </a:r>
            <a:r>
              <a:rPr lang="hu-HU" sz="2400" dirty="0" err="1"/>
              <a:t>oder</a:t>
            </a:r>
            <a:r>
              <a:rPr lang="hu-HU" sz="2400" dirty="0"/>
              <a:t> </a:t>
            </a:r>
            <a:r>
              <a:rPr lang="hu-HU" sz="2400" dirty="0" err="1"/>
              <a:t>sekundär</a:t>
            </a:r>
            <a:r>
              <a:rPr lang="hu-HU" sz="2400" dirty="0"/>
              <a:t> bei </a:t>
            </a:r>
            <a:r>
              <a:rPr lang="hu-HU" sz="2400" dirty="0" err="1"/>
              <a:t>zerebrovaskulären</a:t>
            </a:r>
            <a:r>
              <a:rPr lang="hu-HU" sz="2400" dirty="0"/>
              <a:t> </a:t>
            </a:r>
            <a:r>
              <a:rPr lang="hu-HU" sz="2400" dirty="0" err="1"/>
              <a:t>oder</a:t>
            </a:r>
            <a:r>
              <a:rPr lang="hu-HU" sz="2400" dirty="0"/>
              <a:t> kardialen </a:t>
            </a:r>
            <a:r>
              <a:rPr lang="hu-HU" sz="2400" dirty="0" err="1"/>
              <a:t>Erkrankungen</a:t>
            </a:r>
            <a:r>
              <a:rPr lang="hu-HU" sz="2400" dirty="0"/>
              <a:t>, </a:t>
            </a:r>
            <a:r>
              <a:rPr lang="hu-HU" sz="2400" dirty="0" err="1"/>
              <a:t>medikamentös</a:t>
            </a:r>
            <a:r>
              <a:rPr lang="hu-HU" sz="2400" dirty="0"/>
              <a:t> (</a:t>
            </a:r>
            <a:r>
              <a:rPr lang="hu-HU" sz="2400" dirty="0" err="1"/>
              <a:t>v.a</a:t>
            </a:r>
            <a:r>
              <a:rPr lang="hu-HU" sz="2400" dirty="0"/>
              <a:t>. </a:t>
            </a:r>
            <a:r>
              <a:rPr lang="hu-HU" sz="2400" dirty="0" err="1"/>
              <a:t>Opioide</a:t>
            </a:r>
            <a:r>
              <a:rPr lang="hu-HU" sz="2400" dirty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Komplikationen</a:t>
            </a:r>
            <a:r>
              <a:rPr lang="hu-HU" sz="2400" dirty="0" smtClean="0"/>
              <a:t>: </a:t>
            </a:r>
            <a:r>
              <a:rPr lang="hu-HU" sz="2400" dirty="0" err="1" smtClean="0"/>
              <a:t>arterielle</a:t>
            </a:r>
            <a:r>
              <a:rPr lang="hu-HU" sz="2400" dirty="0" smtClean="0"/>
              <a:t> </a:t>
            </a:r>
            <a:r>
              <a:rPr lang="hu-HU" sz="2400" dirty="0" err="1"/>
              <a:t>Hypertonie</a:t>
            </a:r>
            <a:r>
              <a:rPr lang="hu-HU" sz="2400" dirty="0"/>
              <a:t> und </a:t>
            </a:r>
            <a:r>
              <a:rPr lang="hu-HU" sz="2400" dirty="0" err="1"/>
              <a:t>kardiale</a:t>
            </a:r>
            <a:r>
              <a:rPr lang="hu-HU" sz="2400" dirty="0"/>
              <a:t> </a:t>
            </a:r>
            <a:r>
              <a:rPr lang="hu-HU" sz="2400" dirty="0" err="1" smtClean="0"/>
              <a:t>Arrhythmien</a:t>
            </a:r>
            <a:endParaRPr lang="hu-HU" dirty="0"/>
          </a:p>
        </p:txBody>
      </p:sp>
      <p:sp>
        <p:nvSpPr>
          <p:cNvPr id="33794" name="Szövegdoboz 3"/>
          <p:cNvSpPr txBox="1">
            <a:spLocks noChangeArrowheads="1"/>
          </p:cNvSpPr>
          <p:nvPr/>
        </p:nvSpPr>
        <p:spPr bwMode="auto">
          <a:xfrm>
            <a:off x="3879850" y="509588"/>
            <a:ext cx="4884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Zentrales Schlafapnoe Syndrom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>
          <a:xfrm>
            <a:off x="2274888" y="207963"/>
            <a:ext cx="8462962" cy="836612"/>
          </a:xfrm>
        </p:spPr>
        <p:txBody>
          <a:bodyPr/>
          <a:lstStyle/>
          <a:p>
            <a:r>
              <a:rPr lang="hu-HU" sz="3200" smtClean="0"/>
              <a:t>Schlafstörungen in der Vorlesung</a:t>
            </a:r>
          </a:p>
        </p:txBody>
      </p:sp>
      <p:sp>
        <p:nvSpPr>
          <p:cNvPr id="3481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Insomnien</a:t>
            </a:r>
          </a:p>
          <a:p>
            <a:r>
              <a:rPr lang="hu-HU" smtClean="0"/>
              <a:t>Schlafbezogene Atmungsstörungen</a:t>
            </a:r>
          </a:p>
          <a:p>
            <a:r>
              <a:rPr lang="hu-HU" b="1" smtClean="0">
                <a:solidFill>
                  <a:schemeClr val="accent1"/>
                </a:solidFill>
              </a:rPr>
              <a:t>Hypersomnien</a:t>
            </a:r>
          </a:p>
          <a:p>
            <a:r>
              <a:rPr lang="hu-HU" smtClean="0"/>
              <a:t>Störungen der zirkadian Schlafrhytmus</a:t>
            </a:r>
          </a:p>
          <a:p>
            <a:r>
              <a:rPr lang="hu-HU" smtClean="0"/>
              <a:t>Parasomnien</a:t>
            </a:r>
          </a:p>
          <a:p>
            <a:r>
              <a:rPr lang="hu-HU" smtClean="0"/>
              <a:t>Schlafbezogene Bewegungsstörungen</a:t>
            </a:r>
          </a:p>
          <a:p>
            <a:r>
              <a:rPr lang="hu-HU" smtClean="0"/>
              <a:t>Schlafsstörungen bei neurologischen Erkrankungen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>
            <a:spLocks noGrp="1"/>
          </p:cNvSpPr>
          <p:nvPr>
            <p:ph idx="1"/>
          </p:nvPr>
        </p:nvSpPr>
        <p:spPr>
          <a:xfrm>
            <a:off x="639763" y="1346200"/>
            <a:ext cx="7092950" cy="52117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err="1" smtClean="0"/>
              <a:t>Definition</a:t>
            </a:r>
            <a:r>
              <a:rPr lang="hu-HU" b="1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Erhöhte </a:t>
            </a:r>
            <a:r>
              <a:rPr lang="de-DE" dirty="0"/>
              <a:t>Tagesschläfrigkeit mit REM-Schlaf-Veränderungen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err="1" smtClean="0"/>
              <a:t>Patophysiologie</a:t>
            </a:r>
            <a:r>
              <a:rPr lang="hu-HU" b="1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/>
              <a:t>Selektive</a:t>
            </a:r>
            <a:r>
              <a:rPr lang="hu-HU" dirty="0"/>
              <a:t> </a:t>
            </a:r>
            <a:r>
              <a:rPr lang="hu-HU" dirty="0" err="1"/>
              <a:t>Degeneration</a:t>
            </a:r>
            <a:r>
              <a:rPr lang="hu-HU" dirty="0"/>
              <a:t> von </a:t>
            </a:r>
            <a:r>
              <a:rPr lang="hu-HU" dirty="0" err="1"/>
              <a:t>Neuropeptid</a:t>
            </a:r>
            <a:r>
              <a:rPr lang="hu-HU" dirty="0"/>
              <a:t> </a:t>
            </a:r>
            <a:r>
              <a:rPr lang="hu-HU" dirty="0" err="1" smtClean="0"/>
              <a:t>Orexin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 smtClean="0"/>
              <a:t>synthetisierenden</a:t>
            </a:r>
            <a:r>
              <a:rPr lang="hu-HU" dirty="0" smtClean="0"/>
              <a:t> </a:t>
            </a:r>
            <a:r>
              <a:rPr lang="hu-HU" dirty="0" err="1"/>
              <a:t>Neuronen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 smtClean="0"/>
              <a:t>dorsolateralen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 </a:t>
            </a:r>
            <a:r>
              <a:rPr lang="hu-HU" dirty="0" err="1"/>
              <a:t>Hypothalamus</a:t>
            </a:r>
            <a:r>
              <a:rPr lang="hu-HU" dirty="0"/>
              <a:t>, </a:t>
            </a: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aktivierende</a:t>
            </a:r>
            <a:r>
              <a:rPr lang="hu-HU" dirty="0"/>
              <a:t> </a:t>
            </a:r>
            <a:r>
              <a:rPr lang="hu-HU" dirty="0" err="1"/>
              <a:t>retikuläre</a:t>
            </a:r>
            <a:r>
              <a:rPr lang="hu-HU" dirty="0"/>
              <a:t> </a:t>
            </a:r>
            <a:r>
              <a:rPr lang="hu-HU" dirty="0" err="1"/>
              <a:t>Arousalsystem</a:t>
            </a:r>
            <a:r>
              <a:rPr lang="hu-HU" dirty="0"/>
              <a:t> (ARAS) </a:t>
            </a:r>
            <a:r>
              <a:rPr lang="hu-HU" dirty="0" err="1"/>
              <a:t>stabilisieren</a:t>
            </a:r>
            <a:endParaRPr lang="hu-H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err="1" smtClean="0"/>
              <a:t>Aetiologie</a:t>
            </a:r>
            <a:r>
              <a:rPr lang="hu-HU" b="1" dirty="0" smtClean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 smtClean="0"/>
              <a:t>Klare</a:t>
            </a:r>
            <a:r>
              <a:rPr lang="hu-HU" dirty="0" smtClean="0"/>
              <a:t> </a:t>
            </a:r>
            <a:r>
              <a:rPr lang="hu-HU" dirty="0" err="1" smtClean="0"/>
              <a:t>genetische</a:t>
            </a:r>
            <a:r>
              <a:rPr lang="hu-HU" dirty="0" smtClean="0"/>
              <a:t> </a:t>
            </a:r>
            <a:r>
              <a:rPr lang="hu-HU" dirty="0" err="1" smtClean="0"/>
              <a:t>Komponente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/>
              <a:t>symptomatische</a:t>
            </a:r>
            <a:r>
              <a:rPr lang="hu-HU" dirty="0"/>
              <a:t> </a:t>
            </a:r>
            <a:r>
              <a:rPr lang="hu-HU" dirty="0" err="1"/>
              <a:t>Narkolepsie</a:t>
            </a:r>
            <a:r>
              <a:rPr lang="hu-HU" dirty="0"/>
              <a:t> bei </a:t>
            </a:r>
            <a:r>
              <a:rPr lang="hu-HU" dirty="0" err="1"/>
              <a:t>Läsionen</a:t>
            </a:r>
            <a:r>
              <a:rPr lang="hu-HU" dirty="0"/>
              <a:t> des </a:t>
            </a:r>
            <a:r>
              <a:rPr lang="hu-HU" dirty="0" err="1"/>
              <a:t>Hypothalamus</a:t>
            </a:r>
            <a:r>
              <a:rPr lang="hu-HU" dirty="0"/>
              <a:t> und </a:t>
            </a:r>
            <a:r>
              <a:rPr lang="hu-HU" dirty="0" err="1"/>
              <a:t>oberen</a:t>
            </a:r>
            <a:r>
              <a:rPr lang="hu-HU" dirty="0"/>
              <a:t> </a:t>
            </a:r>
            <a:r>
              <a:rPr lang="hu-HU" dirty="0" err="1"/>
              <a:t>Hirnstamms</a:t>
            </a: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sp>
        <p:nvSpPr>
          <p:cNvPr id="35842" name="Szövegdoboz 6"/>
          <p:cNvSpPr txBox="1">
            <a:spLocks noChangeArrowheads="1"/>
          </p:cNvSpPr>
          <p:nvPr/>
        </p:nvSpPr>
        <p:spPr bwMode="auto">
          <a:xfrm>
            <a:off x="4022725" y="417513"/>
            <a:ext cx="475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latin typeface="Calibri" pitchFamily="34" charset="0"/>
              </a:rPr>
              <a:t>Narkolepsie</a:t>
            </a:r>
            <a:endParaRPr lang="hu-HU" sz="2800">
              <a:latin typeface="Calibri" pitchFamily="34" charset="0"/>
            </a:endParaRPr>
          </a:p>
        </p:txBody>
      </p:sp>
      <p:pic>
        <p:nvPicPr>
          <p:cNvPr id="35843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2713" y="585788"/>
            <a:ext cx="43053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9450" y="849313"/>
            <a:ext cx="10645775" cy="55260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err="1" smtClean="0"/>
              <a:t>Symptome</a:t>
            </a:r>
            <a:r>
              <a:rPr lang="hu-HU" sz="2000" b="1" dirty="0" smtClean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Tagesschläfrigkeit</a:t>
            </a:r>
            <a:r>
              <a:rPr lang="de-DE" sz="2000" dirty="0"/>
              <a:t> </a:t>
            </a:r>
            <a:r>
              <a:rPr lang="de-DE" sz="2000" dirty="0" smtClean="0"/>
              <a:t>mit </a:t>
            </a:r>
            <a:r>
              <a:rPr lang="de-DE" sz="2000" dirty="0"/>
              <a:t>imperativen Einschlafattacken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Kataplexie: </a:t>
            </a:r>
            <a:r>
              <a:rPr lang="de-DE" sz="2000" dirty="0"/>
              <a:t>plötzlich auftretender </a:t>
            </a:r>
            <a:r>
              <a:rPr lang="de-DE" sz="2000" dirty="0" err="1"/>
              <a:t>Tonusverlust</a:t>
            </a:r>
            <a:r>
              <a:rPr lang="de-DE" sz="2000" dirty="0"/>
              <a:t> der Gesichts- oder Kopfhaltemuskulatur oder der gesamten Körperhaltemuskeln, </a:t>
            </a:r>
            <a:r>
              <a:rPr lang="de-DE" sz="2000" dirty="0" smtClean="0"/>
              <a:t>häufig </a:t>
            </a:r>
            <a:r>
              <a:rPr lang="de-DE" sz="2000" dirty="0"/>
              <a:t>durch starke Emotionen ausgelöst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Schlaflähmungen beim Erwachen </a:t>
            </a:r>
            <a:endParaRPr lang="hu-HU" sz="2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hypnagoge Halluzinationen</a:t>
            </a:r>
            <a:r>
              <a:rPr lang="de-DE" sz="2000" dirty="0"/>
              <a:t> </a:t>
            </a:r>
            <a:endParaRPr lang="hu-HU" sz="2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weitere </a:t>
            </a:r>
            <a:r>
              <a:rPr lang="de-DE" sz="2000" dirty="0"/>
              <a:t>Symptome: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i="1" dirty="0" smtClean="0"/>
              <a:t>- </a:t>
            </a:r>
            <a:r>
              <a:rPr lang="de-DE" sz="2000" dirty="0" smtClean="0"/>
              <a:t>stereotype Handlungen</a:t>
            </a:r>
            <a:r>
              <a:rPr lang="hu-HU" sz="2000" dirty="0" smtClean="0"/>
              <a:t> (</a:t>
            </a:r>
            <a:r>
              <a:rPr lang="de-DE" sz="2000" dirty="0" smtClean="0"/>
              <a:t>Aufstehen</a:t>
            </a:r>
            <a:r>
              <a:rPr lang="hu-HU" sz="2000" dirty="0"/>
              <a:t> </a:t>
            </a:r>
            <a:r>
              <a:rPr lang="hu-HU" sz="2000" dirty="0" smtClean="0"/>
              <a:t>und </a:t>
            </a:r>
            <a:r>
              <a:rPr lang="de-DE" sz="2000" dirty="0" err="1" smtClean="0"/>
              <a:t>Umhergehen,währenddessen</a:t>
            </a:r>
            <a:r>
              <a:rPr lang="de-DE" sz="2000" dirty="0" smtClean="0"/>
              <a:t> </a:t>
            </a:r>
            <a:r>
              <a:rPr lang="de-DE" sz="2000" dirty="0"/>
              <a:t>der Patient wach zu sein </a:t>
            </a:r>
            <a:r>
              <a:rPr lang="de-DE" sz="2000" dirty="0" smtClean="0"/>
              <a:t>scheint</a:t>
            </a:r>
            <a:r>
              <a:rPr lang="hu-HU" sz="2000" dirty="0" smtClean="0"/>
              <a:t>)</a:t>
            </a:r>
            <a:endParaRPr lang="de-DE" sz="2000" dirty="0"/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de-DE" sz="2000" dirty="0" smtClean="0"/>
              <a:t>fragmentierter </a:t>
            </a:r>
            <a:r>
              <a:rPr lang="de-DE" sz="2000" dirty="0" err="1" smtClean="0"/>
              <a:t>Nachtschla</a:t>
            </a:r>
            <a:r>
              <a:rPr lang="hu-HU" sz="2000" dirty="0" smtClean="0"/>
              <a:t>f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err="1">
                <a:solidFill>
                  <a:srgbClr val="000000"/>
                </a:solidFill>
              </a:rPr>
              <a:t>Therapie</a:t>
            </a:r>
            <a:r>
              <a:rPr lang="hu-HU" sz="2000" b="1" dirty="0">
                <a:solidFill>
                  <a:srgbClr val="000000"/>
                </a:solidFill>
              </a:rPr>
              <a:t>: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rgbClr val="000000"/>
                </a:solidFill>
              </a:rPr>
              <a:t>Schlafhygiene</a:t>
            </a:r>
            <a:r>
              <a:rPr lang="hu-HU" sz="2000" dirty="0">
                <a:solidFill>
                  <a:srgbClr val="000000"/>
                </a:solidFill>
              </a:rPr>
              <a:t> mit </a:t>
            </a:r>
            <a:r>
              <a:rPr lang="hu-HU" sz="2000" dirty="0" err="1">
                <a:solidFill>
                  <a:srgbClr val="000000"/>
                </a:solidFill>
              </a:rPr>
              <a:t>geplantem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Tagesschlaf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zur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Reduzierung</a:t>
            </a:r>
            <a:r>
              <a:rPr lang="hu-HU" sz="2000" dirty="0">
                <a:solidFill>
                  <a:srgbClr val="000000"/>
                </a:solidFill>
              </a:rPr>
              <a:t> des </a:t>
            </a:r>
            <a:r>
              <a:rPr lang="hu-HU" sz="2000" dirty="0" err="1">
                <a:solidFill>
                  <a:srgbClr val="000000"/>
                </a:solidFill>
              </a:rPr>
              <a:t>imperativen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err="1">
                <a:solidFill>
                  <a:srgbClr val="000000"/>
                </a:solidFill>
              </a:rPr>
              <a:t>Schlafdrangs</a:t>
            </a:r>
            <a:endParaRPr lang="hu-HU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rgbClr val="000000"/>
                </a:solidFill>
              </a:rPr>
              <a:t>Behandlung</a:t>
            </a:r>
            <a:r>
              <a:rPr lang="hu-HU" sz="2000" dirty="0">
                <a:solidFill>
                  <a:srgbClr val="000000"/>
                </a:solidFill>
              </a:rPr>
              <a:t> der </a:t>
            </a:r>
            <a:r>
              <a:rPr lang="hu-HU" sz="2000" dirty="0" err="1">
                <a:solidFill>
                  <a:srgbClr val="000000"/>
                </a:solidFill>
              </a:rPr>
              <a:t>Tagesschläfrigkeit</a:t>
            </a:r>
            <a:r>
              <a:rPr lang="hu-HU" sz="2000" dirty="0">
                <a:solidFill>
                  <a:srgbClr val="000000"/>
                </a:solidFill>
              </a:rPr>
              <a:t> (</a:t>
            </a:r>
            <a:r>
              <a:rPr lang="hu-HU" sz="2000" dirty="0" err="1">
                <a:solidFill>
                  <a:srgbClr val="000000"/>
                </a:solidFill>
              </a:rPr>
              <a:t>modafinil</a:t>
            </a:r>
            <a:r>
              <a:rPr lang="hu-HU" sz="2000" dirty="0">
                <a:solidFill>
                  <a:srgbClr val="000000"/>
                </a:solidFill>
              </a:rPr>
              <a:t>, </a:t>
            </a:r>
            <a:r>
              <a:rPr lang="hu-HU" sz="2000" dirty="0" err="1">
                <a:solidFill>
                  <a:srgbClr val="000000"/>
                </a:solidFill>
              </a:rPr>
              <a:t>natriumoxybat</a:t>
            </a:r>
            <a:r>
              <a:rPr lang="hu-HU" sz="2000" dirty="0">
                <a:solidFill>
                  <a:srgbClr val="000000"/>
                </a:solidFill>
              </a:rPr>
              <a:t>, </a:t>
            </a:r>
            <a:r>
              <a:rPr lang="hu-HU" sz="2000" dirty="0" err="1">
                <a:solidFill>
                  <a:srgbClr val="000000"/>
                </a:solidFill>
              </a:rPr>
              <a:t>methylphenidat</a:t>
            </a:r>
            <a:r>
              <a:rPr lang="hu-HU" sz="2000" dirty="0">
                <a:solidFill>
                  <a:srgbClr val="00000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>
                <a:solidFill>
                  <a:srgbClr val="000000"/>
                </a:solidFill>
              </a:rPr>
              <a:t>Therapie</a:t>
            </a:r>
            <a:r>
              <a:rPr lang="hu-HU" sz="2000" dirty="0">
                <a:solidFill>
                  <a:srgbClr val="000000"/>
                </a:solidFill>
              </a:rPr>
              <a:t> der </a:t>
            </a:r>
            <a:r>
              <a:rPr lang="hu-HU" sz="2000" dirty="0" err="1" smtClean="0">
                <a:solidFill>
                  <a:srgbClr val="000000"/>
                </a:solidFill>
              </a:rPr>
              <a:t>Kataplexie</a:t>
            </a:r>
            <a:r>
              <a:rPr lang="hu-HU" sz="2000" dirty="0" smtClean="0">
                <a:solidFill>
                  <a:srgbClr val="000000"/>
                </a:solidFill>
              </a:rPr>
              <a:t> (</a:t>
            </a:r>
            <a:r>
              <a:rPr lang="hu-HU" sz="2000" dirty="0" err="1" smtClean="0">
                <a:solidFill>
                  <a:srgbClr val="000000"/>
                </a:solidFill>
              </a:rPr>
              <a:t>natriumoxybat</a:t>
            </a:r>
            <a:r>
              <a:rPr lang="hu-HU" sz="2000" dirty="0">
                <a:solidFill>
                  <a:srgbClr val="000000"/>
                </a:solidFill>
              </a:rPr>
              <a:t>, SSRI </a:t>
            </a:r>
            <a:r>
              <a:rPr lang="hu-HU" sz="2000" dirty="0" err="1">
                <a:solidFill>
                  <a:srgbClr val="000000"/>
                </a:solidFill>
              </a:rPr>
              <a:t>oder</a:t>
            </a:r>
            <a:r>
              <a:rPr lang="hu-HU" sz="2000" dirty="0">
                <a:solidFill>
                  <a:srgbClr val="000000"/>
                </a:solidFill>
              </a:rPr>
              <a:t> </a:t>
            </a:r>
            <a:r>
              <a:rPr lang="hu-HU" sz="2000" dirty="0" smtClean="0">
                <a:solidFill>
                  <a:srgbClr val="000000"/>
                </a:solidFill>
              </a:rPr>
              <a:t>TCA)</a:t>
            </a:r>
            <a:endParaRPr lang="hu-HU" sz="2000" dirty="0">
              <a:solidFill>
                <a:srgbClr val="000000"/>
              </a:solidFill>
            </a:endParaRP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endParaRPr lang="de-DE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675" y="1176338"/>
            <a:ext cx="10750550" cy="543401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err="1"/>
              <a:t>Exzessive</a:t>
            </a:r>
            <a:r>
              <a:rPr lang="hu-HU" sz="2400" dirty="0"/>
              <a:t> </a:t>
            </a:r>
            <a:r>
              <a:rPr lang="hu-HU" sz="2400" dirty="0" err="1"/>
              <a:t>Tagesschläfrigkeit</a:t>
            </a:r>
            <a:r>
              <a:rPr lang="hu-HU" sz="2400" dirty="0"/>
              <a:t> mit </a:t>
            </a:r>
            <a:r>
              <a:rPr lang="hu-HU" sz="2400" dirty="0" err="1"/>
              <a:t>lang</a:t>
            </a:r>
            <a:r>
              <a:rPr lang="hu-HU" sz="2400" dirty="0"/>
              <a:t> </a:t>
            </a:r>
            <a:r>
              <a:rPr lang="hu-HU" sz="2400" dirty="0" err="1"/>
              <a:t>andauernden</a:t>
            </a:r>
            <a:r>
              <a:rPr lang="hu-HU" sz="2400" dirty="0"/>
              <a:t>, </a:t>
            </a:r>
            <a:r>
              <a:rPr lang="hu-HU" sz="2400" dirty="0" err="1"/>
              <a:t>aber</a:t>
            </a:r>
            <a:r>
              <a:rPr lang="hu-HU" sz="2400" dirty="0"/>
              <a:t> </a:t>
            </a:r>
            <a:r>
              <a:rPr lang="hu-HU" sz="2400" dirty="0" err="1"/>
              <a:t>unerholsamen</a:t>
            </a:r>
            <a:r>
              <a:rPr lang="hu-HU" sz="2400" dirty="0"/>
              <a:t> </a:t>
            </a:r>
            <a:r>
              <a:rPr lang="hu-HU" sz="2400" dirty="0" err="1" smtClean="0"/>
              <a:t>Tagesschlafepisoden</a:t>
            </a:r>
            <a:r>
              <a:rPr lang="hu-HU" sz="2400" dirty="0" smtClean="0"/>
              <a:t>. </a:t>
            </a:r>
            <a:r>
              <a:rPr lang="hu-HU" sz="2400" dirty="0" err="1" smtClean="0"/>
              <a:t>Manchmal</a:t>
            </a:r>
            <a:r>
              <a:rPr lang="hu-HU" sz="2400" dirty="0" smtClean="0"/>
              <a:t>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Schlafattacken</a:t>
            </a:r>
            <a:r>
              <a:rPr lang="hu-HU" sz="2400" dirty="0" smtClean="0"/>
              <a:t>.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Ätiologie</a:t>
            </a:r>
            <a:r>
              <a:rPr lang="hu-HU" sz="2400" b="1" dirty="0" smtClean="0"/>
              <a:t>: </a:t>
            </a:r>
            <a:r>
              <a:rPr lang="hu-HU" sz="2400" dirty="0" err="1" smtClean="0"/>
              <a:t>Unklar</a:t>
            </a:r>
            <a:r>
              <a:rPr lang="hu-HU" sz="2400" dirty="0"/>
              <a:t>; </a:t>
            </a:r>
            <a:r>
              <a:rPr lang="hu-HU" sz="2400" dirty="0" err="1"/>
              <a:t>familiäre</a:t>
            </a:r>
            <a:r>
              <a:rPr lang="hu-HU" sz="2400" dirty="0"/>
              <a:t> </a:t>
            </a:r>
            <a:r>
              <a:rPr lang="hu-HU" sz="2400" dirty="0" err="1"/>
              <a:t>Häufung</a:t>
            </a:r>
            <a:r>
              <a:rPr lang="hu-HU" sz="2400" dirty="0"/>
              <a:t>, </a:t>
            </a:r>
            <a:r>
              <a:rPr lang="hu-HU" sz="2400" dirty="0" err="1"/>
              <a:t>jedoch</a:t>
            </a:r>
            <a:r>
              <a:rPr lang="hu-HU" sz="2400" dirty="0"/>
              <a:t> </a:t>
            </a:r>
            <a:r>
              <a:rPr lang="hu-HU" sz="2400" dirty="0" err="1"/>
              <a:t>ohne</a:t>
            </a:r>
            <a:r>
              <a:rPr lang="hu-HU" sz="2400" dirty="0"/>
              <a:t> </a:t>
            </a:r>
            <a:r>
              <a:rPr lang="hu-HU" sz="2400" dirty="0" smtClean="0"/>
              <a:t>HLA-</a:t>
            </a:r>
            <a:r>
              <a:rPr lang="hu-HU" sz="2400" dirty="0" err="1" smtClean="0"/>
              <a:t>Assoziation</a:t>
            </a: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Diagnose</a:t>
            </a:r>
            <a:r>
              <a:rPr lang="hu-HU" sz="2400" b="1" dirty="0" smtClean="0"/>
              <a:t>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err="1" smtClean="0"/>
              <a:t>Polysomnografie</a:t>
            </a:r>
            <a:r>
              <a:rPr lang="hu-HU" sz="2400" dirty="0" smtClean="0"/>
              <a:t>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smtClean="0"/>
              <a:t>MSLT (</a:t>
            </a:r>
            <a:r>
              <a:rPr lang="hu-HU" sz="2400" dirty="0" err="1" smtClean="0"/>
              <a:t>Schlaflatenz</a:t>
            </a:r>
            <a:r>
              <a:rPr lang="hu-HU" sz="2400" dirty="0" smtClean="0"/>
              <a:t> &lt; 10 </a:t>
            </a:r>
            <a:r>
              <a:rPr lang="hu-HU" sz="2400" dirty="0" err="1" smtClean="0"/>
              <a:t>Minuten</a:t>
            </a:r>
            <a:r>
              <a:rPr lang="hu-HU" sz="2400" dirty="0" smtClean="0"/>
              <a:t>)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Therapie</a:t>
            </a:r>
            <a:r>
              <a:rPr lang="hu-HU" sz="2400" b="1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 smtClean="0"/>
              <a:t>Schlafhygiene</a:t>
            </a: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smtClean="0"/>
              <a:t>(</a:t>
            </a:r>
            <a:r>
              <a:rPr lang="de-DE" sz="2400" dirty="0" smtClean="0"/>
              <a:t>Anwendung </a:t>
            </a:r>
            <a:r>
              <a:rPr lang="de-DE" sz="2400" dirty="0"/>
              <a:t>von </a:t>
            </a:r>
            <a:r>
              <a:rPr lang="de-DE" sz="2400" dirty="0" smtClean="0"/>
              <a:t>Stimulanzien</a:t>
            </a:r>
            <a:r>
              <a:rPr lang="hu-HU" sz="2400" dirty="0" smtClean="0"/>
              <a:t>)</a:t>
            </a:r>
            <a:endParaRPr lang="hu-H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b="1" dirty="0"/>
          </a:p>
        </p:txBody>
      </p:sp>
      <p:sp>
        <p:nvSpPr>
          <p:cNvPr id="37890" name="Szövegdoboz 3"/>
          <p:cNvSpPr txBox="1">
            <a:spLocks noChangeArrowheads="1"/>
          </p:cNvSpPr>
          <p:nvPr/>
        </p:nvSpPr>
        <p:spPr bwMode="auto">
          <a:xfrm>
            <a:off x="3683000" y="234950"/>
            <a:ext cx="42989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Idiopatische Hypersomnie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798513" y="965200"/>
            <a:ext cx="10539412" cy="5343525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 smtClean="0"/>
              <a:t>P</a:t>
            </a:r>
            <a:r>
              <a:rPr lang="de-DE" sz="2400" dirty="0" err="1" smtClean="0"/>
              <a:t>eriodischen</a:t>
            </a:r>
            <a:r>
              <a:rPr lang="de-DE" sz="2400" dirty="0" smtClean="0"/>
              <a:t> </a:t>
            </a:r>
            <a:r>
              <a:rPr lang="de-DE" sz="2400" dirty="0"/>
              <a:t>Episoden mit erhöhter Tagesschläfrigkeit zentraler Ursache (die Tage bis Wochen andauern) mit wochen- bis monatelangen </a:t>
            </a:r>
            <a:r>
              <a:rPr lang="de-DE" sz="2400" dirty="0" smtClean="0"/>
              <a:t>Remissionen</a:t>
            </a: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b="1" dirty="0" smtClean="0"/>
              <a:t>Ätiologie</a:t>
            </a:r>
            <a:r>
              <a:rPr lang="hu-HU" sz="2400" b="1" dirty="0" smtClean="0"/>
              <a:t>: </a:t>
            </a:r>
            <a:r>
              <a:rPr lang="de-DE" sz="2400" dirty="0" smtClean="0"/>
              <a:t>möglicherweise </a:t>
            </a:r>
            <a:r>
              <a:rPr lang="de-DE" sz="2400" dirty="0" err="1"/>
              <a:t>hypothalamische</a:t>
            </a:r>
            <a:r>
              <a:rPr lang="de-DE" sz="2400" dirty="0"/>
              <a:t> </a:t>
            </a:r>
            <a:r>
              <a:rPr lang="de-DE" sz="2400" dirty="0" smtClean="0"/>
              <a:t>Dysfunktion</a:t>
            </a: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Kleine</a:t>
            </a:r>
            <a:r>
              <a:rPr lang="hu-HU" sz="2400" b="1" dirty="0" smtClean="0"/>
              <a:t>-Levin </a:t>
            </a:r>
            <a:r>
              <a:rPr lang="hu-HU" sz="2400" b="1" dirty="0" err="1" smtClean="0"/>
              <a:t>Syndrom</a:t>
            </a:r>
            <a:r>
              <a:rPr lang="hu-HU" sz="2400" dirty="0" smtClean="0"/>
              <a:t>: </a:t>
            </a:r>
            <a:r>
              <a:rPr lang="hu-HU" sz="2400" dirty="0" err="1" smtClean="0"/>
              <a:t>periodische</a:t>
            </a:r>
            <a:r>
              <a:rPr lang="hu-HU" sz="2400" dirty="0" smtClean="0"/>
              <a:t> </a:t>
            </a:r>
            <a:r>
              <a:rPr lang="hu-HU" sz="2400" dirty="0" err="1" smtClean="0"/>
              <a:t>Hypersomnie</a:t>
            </a:r>
            <a:r>
              <a:rPr lang="hu-HU" sz="2400" dirty="0" smtClean="0"/>
              <a:t> mit </a:t>
            </a:r>
            <a:r>
              <a:rPr lang="hu-HU" sz="2400" dirty="0" err="1" smtClean="0"/>
              <a:t>Verhaltensauffälligkeiten</a:t>
            </a:r>
            <a:r>
              <a:rPr lang="hu-HU" sz="2400" dirty="0" smtClean="0"/>
              <a:t> (</a:t>
            </a:r>
            <a:r>
              <a:rPr lang="hu-HU" sz="2400" dirty="0" err="1" smtClean="0"/>
              <a:t>Polyphagie</a:t>
            </a:r>
            <a:r>
              <a:rPr lang="hu-HU" sz="2400" dirty="0" smtClean="0"/>
              <a:t>, </a:t>
            </a:r>
            <a:r>
              <a:rPr lang="hu-HU" sz="2400" dirty="0" err="1" smtClean="0"/>
              <a:t>Hypersexualität</a:t>
            </a:r>
            <a:r>
              <a:rPr lang="hu-HU" sz="2400" dirty="0" smtClean="0"/>
              <a:t>, </a:t>
            </a:r>
            <a:r>
              <a:rPr lang="hu-HU" sz="2400" dirty="0" err="1" smtClean="0"/>
              <a:t>Aggression</a:t>
            </a:r>
            <a:r>
              <a:rPr lang="hu-HU" sz="2400" dirty="0" smtClean="0"/>
              <a:t>, </a:t>
            </a:r>
            <a:r>
              <a:rPr lang="hu-HU" sz="2400" dirty="0" err="1" smtClean="0"/>
              <a:t>psychotische</a:t>
            </a:r>
            <a:r>
              <a:rPr lang="hu-HU" sz="2400" dirty="0" smtClean="0"/>
              <a:t> </a:t>
            </a:r>
            <a:r>
              <a:rPr lang="hu-HU" sz="2400" dirty="0" err="1" smtClean="0"/>
              <a:t>Symptome</a:t>
            </a:r>
            <a:r>
              <a:rPr lang="hu-HU" sz="24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Menstruationsbezogene</a:t>
            </a:r>
            <a:r>
              <a:rPr lang="hu-HU" sz="2400" b="1" dirty="0" smtClean="0"/>
              <a:t> </a:t>
            </a:r>
            <a:r>
              <a:rPr lang="hu-HU" sz="2400" b="1" dirty="0" err="1"/>
              <a:t>Hypersomnie</a:t>
            </a:r>
            <a:r>
              <a:rPr lang="hu-HU" sz="2400" b="1" dirty="0"/>
              <a:t>:</a:t>
            </a:r>
            <a:r>
              <a:rPr lang="hu-HU" sz="2400" dirty="0"/>
              <a:t> </a:t>
            </a:r>
            <a:r>
              <a:rPr lang="hu-HU" sz="2400" dirty="0" err="1"/>
              <a:t>rezidivierende</a:t>
            </a:r>
            <a:r>
              <a:rPr lang="hu-HU" sz="2400" dirty="0"/>
              <a:t> </a:t>
            </a:r>
            <a:r>
              <a:rPr lang="hu-HU" sz="2400" dirty="0" err="1" smtClean="0"/>
              <a:t>Hypersomnie-Episoden</a:t>
            </a: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Diagnostik</a:t>
            </a:r>
            <a:r>
              <a:rPr lang="hu-HU" sz="2400" b="1" dirty="0" smtClean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Polysomnografie</a:t>
            </a:r>
            <a:r>
              <a:rPr lang="hu-HU" sz="2400" dirty="0"/>
              <a:t>: </a:t>
            </a:r>
            <a:r>
              <a:rPr lang="hu-HU" sz="2400" dirty="0" err="1"/>
              <a:t>erhöhte</a:t>
            </a:r>
            <a:r>
              <a:rPr lang="hu-HU" sz="2400" dirty="0"/>
              <a:t> </a:t>
            </a:r>
            <a:r>
              <a:rPr lang="hu-HU" sz="2400" dirty="0" err="1"/>
              <a:t>Gesamtschlafdauer</a:t>
            </a:r>
            <a:r>
              <a:rPr lang="hu-HU" sz="2400" dirty="0"/>
              <a:t>, </a:t>
            </a:r>
            <a:r>
              <a:rPr lang="hu-HU" sz="2400" dirty="0" err="1"/>
              <a:t>Ausschluss</a:t>
            </a:r>
            <a:r>
              <a:rPr lang="hu-HU" sz="2400" dirty="0"/>
              <a:t> </a:t>
            </a:r>
            <a:r>
              <a:rPr lang="hu-HU" sz="2400" dirty="0" smtClean="0"/>
              <a:t>andere </a:t>
            </a:r>
            <a:r>
              <a:rPr lang="hu-HU" sz="2400" dirty="0" err="1" smtClean="0"/>
              <a:t>Ursachen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/>
              <a:t>Multipler</a:t>
            </a:r>
            <a:r>
              <a:rPr lang="hu-HU" sz="2400" dirty="0"/>
              <a:t> </a:t>
            </a:r>
            <a:r>
              <a:rPr lang="hu-HU" sz="2400" dirty="0" err="1"/>
              <a:t>Schlaf</a:t>
            </a:r>
            <a:r>
              <a:rPr lang="hu-HU" sz="2400" dirty="0"/>
              <a:t>-</a:t>
            </a:r>
            <a:r>
              <a:rPr lang="hu-HU" sz="2400" dirty="0" err="1"/>
              <a:t>Latenz</a:t>
            </a:r>
            <a:r>
              <a:rPr lang="hu-HU" sz="2400" dirty="0"/>
              <a:t>-Test</a:t>
            </a:r>
            <a:r>
              <a:rPr lang="hu-HU" sz="2400" b="1" dirty="0"/>
              <a:t>:</a:t>
            </a:r>
            <a:r>
              <a:rPr lang="hu-HU" sz="2400" dirty="0"/>
              <a:t> </a:t>
            </a:r>
            <a:r>
              <a:rPr lang="hu-HU" sz="2400" dirty="0" err="1"/>
              <a:t>verkürzte</a:t>
            </a:r>
            <a:r>
              <a:rPr lang="hu-HU" sz="2400" dirty="0"/>
              <a:t> </a:t>
            </a:r>
            <a:r>
              <a:rPr lang="hu-HU" sz="2400" dirty="0" err="1"/>
              <a:t>Schlaflatenz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 err="1" smtClean="0"/>
              <a:t>Therapie</a:t>
            </a:r>
            <a:endParaRPr lang="hu-HU" sz="24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Stimulanzien</a:t>
            </a:r>
            <a:r>
              <a:rPr lang="de-DE" sz="2400" dirty="0"/>
              <a:t> 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/>
              <a:t>Prophylaxe</a:t>
            </a:r>
            <a:r>
              <a:rPr lang="hu-HU" sz="2400" dirty="0"/>
              <a:t>: </a:t>
            </a:r>
            <a:r>
              <a:rPr lang="hu-HU" sz="2400" dirty="0" err="1"/>
              <a:t>Lithium</a:t>
            </a:r>
            <a:r>
              <a:rPr lang="hu-HU" sz="2400" dirty="0"/>
              <a:t>, </a:t>
            </a:r>
            <a:r>
              <a:rPr lang="hu-HU" sz="2400" dirty="0" err="1"/>
              <a:t>Carbamazepin</a:t>
            </a:r>
            <a:endParaRPr lang="hu-HU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orale</a:t>
            </a:r>
            <a:r>
              <a:rPr lang="hu-HU" sz="2400" dirty="0" smtClean="0"/>
              <a:t> </a:t>
            </a:r>
            <a:r>
              <a:rPr lang="hu-HU" sz="2400" dirty="0" err="1"/>
              <a:t>Kontrazeptiva</a:t>
            </a:r>
            <a:endParaRPr lang="hu-HU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sp>
        <p:nvSpPr>
          <p:cNvPr id="38914" name="Szövegdoboz 4"/>
          <p:cNvSpPr txBox="1">
            <a:spLocks noChangeArrowheads="1"/>
          </p:cNvSpPr>
          <p:nvPr/>
        </p:nvSpPr>
        <p:spPr bwMode="auto">
          <a:xfrm>
            <a:off x="4238625" y="144463"/>
            <a:ext cx="3657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Weitere Hypersomnien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>
          <a:xfrm>
            <a:off x="2274888" y="207963"/>
            <a:ext cx="8462962" cy="836612"/>
          </a:xfrm>
        </p:spPr>
        <p:txBody>
          <a:bodyPr/>
          <a:lstStyle/>
          <a:p>
            <a:r>
              <a:rPr lang="hu-HU" sz="3200" smtClean="0"/>
              <a:t>Schlafstörungen in der Vorlesung</a:t>
            </a:r>
          </a:p>
        </p:txBody>
      </p:sp>
      <p:sp>
        <p:nvSpPr>
          <p:cNvPr id="3993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Insomnien</a:t>
            </a:r>
          </a:p>
          <a:p>
            <a:r>
              <a:rPr lang="hu-HU" smtClean="0"/>
              <a:t>Schlafbezogene Atmungsstörungen</a:t>
            </a:r>
          </a:p>
          <a:p>
            <a:r>
              <a:rPr lang="hu-HU" smtClean="0"/>
              <a:t>Hypersomnien</a:t>
            </a:r>
          </a:p>
          <a:p>
            <a:r>
              <a:rPr lang="hu-HU" b="1" smtClean="0">
                <a:solidFill>
                  <a:schemeClr val="accent1"/>
                </a:solidFill>
              </a:rPr>
              <a:t>Störungen der zirkadian Schlafrhytmus</a:t>
            </a:r>
          </a:p>
          <a:p>
            <a:r>
              <a:rPr lang="hu-HU" smtClean="0"/>
              <a:t>Parasomnien</a:t>
            </a:r>
          </a:p>
          <a:p>
            <a:r>
              <a:rPr lang="hu-HU" smtClean="0"/>
              <a:t>Schlafbezogene Bewegungsstörungen</a:t>
            </a:r>
          </a:p>
          <a:p>
            <a:r>
              <a:rPr lang="hu-HU" smtClean="0"/>
              <a:t>Schlafsstörungen bei neurologischen Erkrankungen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idx="1"/>
          </p:nvPr>
        </p:nvSpPr>
        <p:spPr>
          <a:xfrm>
            <a:off x="679450" y="1123950"/>
            <a:ext cx="10972800" cy="53419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err="1" smtClean="0"/>
              <a:t>Definition</a:t>
            </a:r>
            <a:r>
              <a:rPr lang="hu-HU" sz="2000" b="1" dirty="0" smtClean="0"/>
              <a:t>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dirty="0" smtClean="0"/>
              <a:t>Schlafstörungen</a:t>
            </a:r>
            <a:r>
              <a:rPr lang="de-DE" sz="2000" dirty="0"/>
              <a:t>, Tagesschläfrigkeit oder psychische Auffälligkeiten aufgrund von schnellem </a:t>
            </a:r>
            <a:r>
              <a:rPr lang="de-DE" sz="2000" dirty="0" smtClean="0"/>
              <a:t>Zeitzonenwechsel</a:t>
            </a:r>
            <a:endParaRPr lang="hu-HU" sz="20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 smtClean="0"/>
              <a:t>Pathophysiologie</a:t>
            </a:r>
            <a:r>
              <a:rPr lang="hu-HU" sz="2000" b="1" dirty="0" smtClean="0"/>
              <a:t>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/>
              <a:t>Z</a:t>
            </a:r>
            <a:r>
              <a:rPr lang="de-DE" sz="2000" dirty="0" err="1" smtClean="0"/>
              <a:t>eitliche</a:t>
            </a:r>
            <a:r>
              <a:rPr lang="de-DE" sz="2000" dirty="0" smtClean="0"/>
              <a:t> </a:t>
            </a:r>
            <a:r>
              <a:rPr lang="de-DE" sz="2000" dirty="0"/>
              <a:t>Diskrepanz zwischen der Ortszeit und der biologischen Rhythmik des Organismus (für mehrere Tage nach dem Flug</a:t>
            </a:r>
            <a:r>
              <a:rPr lang="de-DE" sz="2000" dirty="0" smtClean="0"/>
              <a:t>)</a:t>
            </a:r>
            <a:endParaRPr lang="hu-HU" sz="20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 smtClean="0"/>
              <a:t>Therapie</a:t>
            </a:r>
            <a:r>
              <a:rPr lang="hu-HU" sz="2000" b="1" dirty="0" smtClean="0"/>
              <a:t>:</a:t>
            </a:r>
            <a:endParaRPr lang="de-DE" sz="20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möglichst lange Wachphasen und Lichtexposition in den Tagstunden der Ortszeit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sofortiges Anpassen sozialer Rhythmen an die neue Umgebung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Vermeidung von Schlaf in den Tagstunden der Ortszeit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vorübergehende Einnahme von Melatonin oder </a:t>
            </a:r>
            <a:r>
              <a:rPr lang="de-DE" sz="2000" dirty="0" smtClean="0"/>
              <a:t>Hypnotika</a:t>
            </a:r>
            <a:endParaRPr lang="de-DE" sz="2000" dirty="0"/>
          </a:p>
        </p:txBody>
      </p:sp>
      <p:sp>
        <p:nvSpPr>
          <p:cNvPr id="40962" name="Szövegdoboz 4"/>
          <p:cNvSpPr txBox="1">
            <a:spLocks noChangeArrowheads="1"/>
          </p:cNvSpPr>
          <p:nvPr/>
        </p:nvSpPr>
        <p:spPr bwMode="auto">
          <a:xfrm>
            <a:off x="3644900" y="327025"/>
            <a:ext cx="4244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Zeitzonenwechsel (jet-lag)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2463" y="1214438"/>
            <a:ext cx="10506075" cy="51847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dirty="0" smtClean="0"/>
              <a:t>Störung </a:t>
            </a:r>
            <a:r>
              <a:rPr lang="de-DE" sz="2000" dirty="0"/>
              <a:t>in der Synchronisierung des Schlaf-Wach-Rhythmus </a:t>
            </a:r>
            <a:r>
              <a:rPr lang="hu-HU" sz="2000" dirty="0" smtClean="0"/>
              <a:t> </a:t>
            </a:r>
            <a:r>
              <a:rPr lang="de-DE" sz="2000" dirty="0" smtClean="0"/>
              <a:t>mit </a:t>
            </a:r>
            <a:r>
              <a:rPr lang="de-DE" sz="2000" dirty="0"/>
              <a:t>inneren und äußeren Zeitgebern oder </a:t>
            </a:r>
            <a:r>
              <a:rPr lang="hu-HU" sz="2000" dirty="0" smtClean="0"/>
              <a:t> </a:t>
            </a:r>
            <a:r>
              <a:rPr lang="de-DE" sz="2000" dirty="0" smtClean="0"/>
              <a:t>Störung </a:t>
            </a:r>
            <a:r>
              <a:rPr lang="de-DE" sz="2000" dirty="0"/>
              <a:t>des </a:t>
            </a:r>
            <a:r>
              <a:rPr lang="hu-HU" sz="2000" dirty="0" smtClean="0"/>
              <a:t> </a:t>
            </a:r>
            <a:r>
              <a:rPr lang="de-DE" sz="2000" dirty="0" smtClean="0"/>
              <a:t>zentralen </a:t>
            </a:r>
            <a:r>
              <a:rPr lang="de-DE" sz="2000" dirty="0"/>
              <a:t>Schrittmachers </a:t>
            </a:r>
            <a:r>
              <a:rPr lang="de-DE" sz="2000" dirty="0" smtClean="0"/>
              <a:t>(</a:t>
            </a:r>
            <a:r>
              <a:rPr lang="de-DE" sz="2000" dirty="0"/>
              <a:t>Nucleus </a:t>
            </a:r>
            <a:r>
              <a:rPr lang="de-DE" sz="2000" dirty="0" err="1"/>
              <a:t>suprachiasmaticus</a:t>
            </a:r>
            <a:r>
              <a:rPr lang="de-DE" sz="2000" dirty="0"/>
              <a:t> im basalen Hypothalamus)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0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 smtClean="0"/>
              <a:t>Typen</a:t>
            </a:r>
            <a:endParaRPr lang="de-DE" sz="20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dirty="0"/>
              <a:t>Syndrom der verzögerten Schlafphase:</a:t>
            </a:r>
            <a:r>
              <a:rPr lang="de-DE" sz="2000" dirty="0"/>
              <a:t> Verlagerung der Schlafphase in die Morgenstunden mit Schwierigkeiten bei der Anpassung an die täglichen Aktivitäten, spätes Einschlafen und Aufwachen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dirty="0"/>
              <a:t>Syndrom der vorverlagerten Schlafphase:</a:t>
            </a:r>
            <a:r>
              <a:rPr lang="de-DE" sz="2000" dirty="0"/>
              <a:t> frühes Einschlafen und Aufwachen; Unfähigkeit, abends wach zu bleiben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b="1" dirty="0"/>
              <a:t>Schlafstörung bei Abweichung vom 24-Stunden-Rhythmus:</a:t>
            </a:r>
            <a:r>
              <a:rPr lang="de-DE" sz="2000" dirty="0"/>
              <a:t> zirkadianer Rhythmus von mehr als 24 Stunden; Merkfähigkeitsstörungen, Insomnie oder Tagesmüdigkeit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err="1" smtClean="0"/>
              <a:t>Therapie</a:t>
            </a:r>
            <a:r>
              <a:rPr lang="hu-HU" sz="2000" b="1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smtClean="0"/>
              <a:t>Melatonin</a:t>
            </a:r>
            <a:r>
              <a:rPr lang="de-DE" sz="2000" b="1" dirty="0" smtClean="0"/>
              <a:t> </a:t>
            </a:r>
            <a:r>
              <a:rPr lang="hu-HU" sz="2000" b="1" dirty="0" smtClean="0"/>
              <a:t>(</a:t>
            </a:r>
            <a:r>
              <a:rPr lang="de-DE" sz="2000" dirty="0" smtClean="0"/>
              <a:t>2 </a:t>
            </a:r>
            <a:r>
              <a:rPr lang="de-DE" sz="2000" dirty="0"/>
              <a:t>h vor dem gewünschten </a:t>
            </a:r>
            <a:r>
              <a:rPr lang="de-DE" sz="2000" dirty="0" smtClean="0"/>
              <a:t>Schlafbeginn</a:t>
            </a:r>
            <a:r>
              <a:rPr lang="hu-HU" sz="2000" dirty="0" smtClean="0"/>
              <a:t>)</a:t>
            </a:r>
            <a:endParaRPr lang="de-DE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err="1"/>
              <a:t>Chronotherapie</a:t>
            </a:r>
            <a:r>
              <a:rPr lang="de-DE" sz="2000" b="1" dirty="0"/>
              <a:t>:</a:t>
            </a:r>
            <a:r>
              <a:rPr lang="de-DE" sz="2000" dirty="0"/>
              <a:t> </a:t>
            </a:r>
            <a:r>
              <a:rPr lang="hu-HU" sz="2000" dirty="0" smtClean="0"/>
              <a:t> ZB</a:t>
            </a:r>
            <a:r>
              <a:rPr lang="de-DE" sz="2000" dirty="0" smtClean="0"/>
              <a:t>progressive </a:t>
            </a:r>
            <a:r>
              <a:rPr lang="de-DE" sz="2000" dirty="0"/>
              <a:t>Vor- oder Rückverlagerung der Einschlafzeit)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Lichttherapie: </a:t>
            </a:r>
            <a:r>
              <a:rPr lang="de-DE" sz="2000" dirty="0" smtClean="0"/>
              <a:t>zur </a:t>
            </a:r>
            <a:r>
              <a:rPr lang="de-DE" sz="2000" dirty="0"/>
              <a:t>Veränderung und Stabilisierung der Schlafphasen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</p:txBody>
      </p:sp>
      <p:sp>
        <p:nvSpPr>
          <p:cNvPr id="41986" name="Szövegdoboz 3"/>
          <p:cNvSpPr txBox="1">
            <a:spLocks noChangeArrowheads="1"/>
          </p:cNvSpPr>
          <p:nvPr/>
        </p:nvSpPr>
        <p:spPr bwMode="auto">
          <a:xfrm>
            <a:off x="3463925" y="234950"/>
            <a:ext cx="48720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>
                <a:latin typeface="Calibri" pitchFamily="34" charset="0"/>
              </a:rPr>
              <a:t>Zirkadiane Rhythmusstörungen </a:t>
            </a:r>
          </a:p>
          <a:p>
            <a:endParaRPr lang="hu-HU">
              <a:latin typeface="Calibri" pitchFamily="34" charset="0"/>
            </a:endParaRPr>
          </a:p>
        </p:txBody>
      </p:sp>
      <p:pic>
        <p:nvPicPr>
          <p:cNvPr id="41987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3588" y="4159250"/>
            <a:ext cx="20637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3021013" y="325438"/>
            <a:ext cx="6149975" cy="811212"/>
          </a:xfrm>
        </p:spPr>
        <p:txBody>
          <a:bodyPr/>
          <a:lstStyle/>
          <a:p>
            <a:r>
              <a:rPr lang="hu-HU" sz="3200" smtClean="0"/>
              <a:t>Wichtigkeit der Schlafstörungen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mtClean="0"/>
          </a:p>
          <a:p>
            <a:r>
              <a:rPr lang="hu-HU" smtClean="0"/>
              <a:t>Häßufigkeit von Schlafbeschwerden: 20-30% der Bevölkerung</a:t>
            </a:r>
          </a:p>
          <a:p>
            <a:endParaRPr lang="hu-HU" smtClean="0"/>
          </a:p>
          <a:p>
            <a:r>
              <a:rPr lang="de-DE" smtClean="0"/>
              <a:t>die Internationalen Klassifikation der Schlafstörungen (ICDS-2) umfasst 85 Schlafstörungen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>
          <a:xfrm>
            <a:off x="2274888" y="207963"/>
            <a:ext cx="8462962" cy="836612"/>
          </a:xfrm>
        </p:spPr>
        <p:txBody>
          <a:bodyPr/>
          <a:lstStyle/>
          <a:p>
            <a:r>
              <a:rPr lang="hu-HU" sz="3200" smtClean="0"/>
              <a:t>Schlafstörungen in der Vorlesung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Insomnien</a:t>
            </a:r>
          </a:p>
          <a:p>
            <a:r>
              <a:rPr lang="hu-HU" smtClean="0"/>
              <a:t>Schlafbezogene Atmungsstörungen</a:t>
            </a:r>
          </a:p>
          <a:p>
            <a:r>
              <a:rPr lang="hu-HU" smtClean="0"/>
              <a:t>Hypersomnien</a:t>
            </a:r>
          </a:p>
          <a:p>
            <a:r>
              <a:rPr lang="hu-HU" smtClean="0"/>
              <a:t>Störungen der zirkadian Schlafrhytmus</a:t>
            </a:r>
          </a:p>
          <a:p>
            <a:r>
              <a:rPr lang="hu-HU" b="1" smtClean="0">
                <a:solidFill>
                  <a:schemeClr val="accent1"/>
                </a:solidFill>
              </a:rPr>
              <a:t>Parasomnien</a:t>
            </a:r>
          </a:p>
          <a:p>
            <a:r>
              <a:rPr lang="hu-HU" smtClean="0"/>
              <a:t>Schlafbezogene Bewegungsstörungen</a:t>
            </a:r>
          </a:p>
          <a:p>
            <a:r>
              <a:rPr lang="hu-HU" smtClean="0"/>
              <a:t>Schlafsstörungen bei neurologischen Erkrankungen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0413" y="546100"/>
            <a:ext cx="10721975" cy="614203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err="1"/>
              <a:t>D</a:t>
            </a:r>
            <a:r>
              <a:rPr lang="hu-HU" sz="2000" b="1" dirty="0" err="1" smtClean="0"/>
              <a:t>egenerativen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Demenzen</a:t>
            </a:r>
            <a:endParaRPr lang="hu-HU" sz="20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err="1" smtClean="0"/>
              <a:t>Funktionsstörung</a:t>
            </a:r>
            <a:r>
              <a:rPr lang="hu-HU" sz="2000" dirty="0" smtClean="0"/>
              <a:t> </a:t>
            </a:r>
            <a:r>
              <a:rPr lang="hu-HU" sz="2000" dirty="0"/>
              <a:t>der </a:t>
            </a:r>
            <a:r>
              <a:rPr lang="hu-HU" sz="2000" dirty="0" err="1"/>
              <a:t>Schlafhomöostase</a:t>
            </a:r>
            <a:r>
              <a:rPr lang="hu-HU" sz="2000" dirty="0"/>
              <a:t> und des </a:t>
            </a:r>
            <a:r>
              <a:rPr lang="hu-HU" sz="2000" dirty="0" err="1"/>
              <a:t>zirkadianen</a:t>
            </a:r>
            <a:r>
              <a:rPr lang="hu-HU" sz="2000" dirty="0"/>
              <a:t> </a:t>
            </a:r>
            <a:r>
              <a:rPr lang="hu-HU" sz="2000" dirty="0" err="1"/>
              <a:t>Rhythmus</a:t>
            </a:r>
            <a:r>
              <a:rPr lang="hu-HU" sz="2000" dirty="0"/>
              <a:t>, </a:t>
            </a:r>
            <a:r>
              <a:rPr lang="hu-HU" sz="2000" dirty="0" err="1"/>
              <a:t>Schlaffragmentierung</a:t>
            </a:r>
            <a:r>
              <a:rPr lang="hu-HU" sz="2000" dirty="0"/>
              <a:t>, </a:t>
            </a:r>
            <a:r>
              <a:rPr lang="hu-HU" sz="2000" dirty="0" err="1"/>
              <a:t>Reduktion</a:t>
            </a:r>
            <a:r>
              <a:rPr lang="hu-HU" sz="2000" dirty="0"/>
              <a:t> der </a:t>
            </a:r>
            <a:r>
              <a:rPr lang="hu-HU" sz="2000" dirty="0" err="1"/>
              <a:t>Schlafeffizienz</a:t>
            </a:r>
            <a:r>
              <a:rPr lang="hu-HU" sz="2000" dirty="0"/>
              <a:t>; </a:t>
            </a:r>
            <a:r>
              <a:rPr lang="hu-HU" sz="2000" dirty="0" err="1"/>
              <a:t>abendliche</a:t>
            </a:r>
            <a:r>
              <a:rPr lang="hu-HU" sz="2000" dirty="0"/>
              <a:t> </a:t>
            </a:r>
            <a:r>
              <a:rPr lang="hu-HU" sz="2000" dirty="0" err="1"/>
              <a:t>Verwirrungszustände</a:t>
            </a:r>
            <a:r>
              <a:rPr lang="hu-HU" sz="2000" dirty="0"/>
              <a:t> („</a:t>
            </a:r>
            <a:r>
              <a:rPr lang="hu-HU" sz="2000" dirty="0" err="1"/>
              <a:t>sundowning</a:t>
            </a:r>
            <a:r>
              <a:rPr lang="hu-HU" sz="2000" dirty="0"/>
              <a:t>“) und </a:t>
            </a:r>
            <a:r>
              <a:rPr lang="hu-HU" sz="2000" dirty="0" err="1"/>
              <a:t>nächtliches</a:t>
            </a:r>
            <a:r>
              <a:rPr lang="hu-HU" sz="2000" dirty="0"/>
              <a:t> </a:t>
            </a:r>
            <a:r>
              <a:rPr lang="hu-HU" sz="2000" dirty="0" err="1"/>
              <a:t>Umherwandern</a:t>
            </a:r>
            <a:endParaRPr lang="hu-HU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/>
              <a:t>Therapie</a:t>
            </a:r>
            <a:r>
              <a:rPr lang="hu-HU" sz="2000" dirty="0"/>
              <a:t>: </a:t>
            </a:r>
            <a:r>
              <a:rPr lang="hu-HU" sz="2000" dirty="0" err="1"/>
              <a:t>Schlafhygiene</a:t>
            </a:r>
            <a:r>
              <a:rPr lang="hu-HU" sz="2000" dirty="0"/>
              <a:t>, </a:t>
            </a:r>
            <a:r>
              <a:rPr lang="hu-HU" sz="2000" dirty="0" err="1"/>
              <a:t>Lichttherapie</a:t>
            </a:r>
            <a:r>
              <a:rPr lang="hu-HU" sz="2000" dirty="0"/>
              <a:t>; </a:t>
            </a:r>
            <a:r>
              <a:rPr lang="hu-HU" sz="2000" dirty="0" err="1"/>
              <a:t>medikamentös</a:t>
            </a:r>
            <a:r>
              <a:rPr lang="hu-HU" sz="2000" dirty="0"/>
              <a:t>: </a:t>
            </a:r>
            <a:r>
              <a:rPr lang="hu-HU" sz="2000" dirty="0" err="1" smtClean="0"/>
              <a:t>Melatonin</a:t>
            </a:r>
            <a:r>
              <a:rPr lang="hu-HU" sz="2000" dirty="0"/>
              <a:t>,</a:t>
            </a:r>
            <a:r>
              <a:rPr lang="hu-HU" sz="2000" dirty="0" smtClean="0"/>
              <a:t> </a:t>
            </a:r>
            <a:r>
              <a:rPr lang="hu-HU" sz="2000" dirty="0" err="1"/>
              <a:t>sedierende</a:t>
            </a:r>
            <a:r>
              <a:rPr lang="hu-HU" sz="2000" dirty="0"/>
              <a:t> </a:t>
            </a:r>
            <a:r>
              <a:rPr lang="hu-HU" sz="2000" dirty="0" err="1" smtClean="0"/>
              <a:t>Neuroleptika</a:t>
            </a:r>
            <a:endParaRPr lang="hu-HU" sz="20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b="1" dirty="0" err="1" smtClean="0"/>
              <a:t>Morbus</a:t>
            </a:r>
            <a:r>
              <a:rPr lang="hu-HU" sz="2000" b="1" dirty="0" smtClean="0"/>
              <a:t> Parkinson: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000" dirty="0" err="1" smtClean="0"/>
              <a:t>Störungen</a:t>
            </a:r>
            <a:r>
              <a:rPr lang="hu-HU" sz="2000" dirty="0" smtClean="0"/>
              <a:t> </a:t>
            </a:r>
            <a:r>
              <a:rPr lang="hu-HU" sz="2000" dirty="0"/>
              <a:t>der </a:t>
            </a:r>
            <a:r>
              <a:rPr lang="hu-HU" sz="2000" dirty="0" err="1"/>
              <a:t>Schlafarchitektur</a:t>
            </a:r>
            <a:r>
              <a:rPr lang="hu-HU" sz="2000" dirty="0"/>
              <a:t>, </a:t>
            </a:r>
            <a:r>
              <a:rPr lang="hu-HU" sz="2000" dirty="0" smtClean="0"/>
              <a:t>„</a:t>
            </a:r>
            <a:r>
              <a:rPr lang="hu-HU" sz="2000" dirty="0" err="1"/>
              <a:t>Schlafattacken</a:t>
            </a:r>
            <a:r>
              <a:rPr lang="hu-HU" sz="2000" dirty="0"/>
              <a:t>“ am Tag </a:t>
            </a:r>
            <a:r>
              <a:rPr lang="hu-HU" sz="2000" dirty="0" err="1"/>
              <a:t>vor</a:t>
            </a:r>
            <a:r>
              <a:rPr lang="hu-HU" sz="2000" dirty="0"/>
              <a:t> </a:t>
            </a:r>
            <a:r>
              <a:rPr lang="hu-HU" sz="2000" dirty="0" err="1"/>
              <a:t>allem</a:t>
            </a:r>
            <a:r>
              <a:rPr lang="hu-HU" sz="2000" dirty="0"/>
              <a:t> </a:t>
            </a:r>
            <a:r>
              <a:rPr lang="hu-HU" sz="2000" dirty="0" err="1"/>
              <a:t>unter</a:t>
            </a:r>
            <a:r>
              <a:rPr lang="hu-HU" sz="2000" dirty="0"/>
              <a:t> </a:t>
            </a:r>
            <a:r>
              <a:rPr lang="hu-HU" sz="2000" dirty="0" err="1"/>
              <a:t>dopaminerger</a:t>
            </a:r>
            <a:r>
              <a:rPr lang="hu-HU" sz="2000" dirty="0"/>
              <a:t> </a:t>
            </a:r>
            <a:r>
              <a:rPr lang="hu-HU" sz="2000" dirty="0" err="1"/>
              <a:t>Medikation</a:t>
            </a:r>
            <a:r>
              <a:rPr lang="hu-HU" sz="2000" dirty="0"/>
              <a:t> (Dopamin-</a:t>
            </a:r>
            <a:r>
              <a:rPr lang="hu-HU" sz="2000" dirty="0" err="1"/>
              <a:t>Agonisten</a:t>
            </a:r>
            <a:r>
              <a:rPr lang="hu-HU" sz="2000" dirty="0"/>
              <a:t>), </a:t>
            </a:r>
            <a:r>
              <a:rPr lang="hu-HU" sz="2000" dirty="0" err="1"/>
              <a:t>Unbeweglichkeit</a:t>
            </a:r>
            <a:r>
              <a:rPr lang="hu-HU" sz="2000" dirty="0"/>
              <a:t> </a:t>
            </a:r>
            <a:r>
              <a:rPr lang="hu-HU" sz="2000" dirty="0" err="1"/>
              <a:t>während</a:t>
            </a:r>
            <a:r>
              <a:rPr lang="hu-HU" sz="2000" dirty="0"/>
              <a:t> des </a:t>
            </a:r>
            <a:r>
              <a:rPr lang="hu-HU" sz="2000" dirty="0" err="1"/>
              <a:t>Schlafes</a:t>
            </a:r>
            <a:r>
              <a:rPr lang="hu-HU" sz="2000" dirty="0"/>
              <a:t>, </a:t>
            </a:r>
            <a:r>
              <a:rPr lang="hu-HU" sz="2000" dirty="0" smtClean="0"/>
              <a:t>PLMS, RBD, </a:t>
            </a:r>
            <a:r>
              <a:rPr lang="hu-HU" sz="2000" dirty="0" err="1" smtClean="0"/>
              <a:t>visuelle</a:t>
            </a:r>
            <a:r>
              <a:rPr lang="hu-HU" sz="2000" dirty="0" smtClean="0"/>
              <a:t> </a:t>
            </a:r>
            <a:r>
              <a:rPr lang="hu-HU" sz="2000" dirty="0" err="1"/>
              <a:t>Halluzinationen</a:t>
            </a:r>
            <a:r>
              <a:rPr lang="hu-HU" sz="2000" dirty="0"/>
              <a:t>, </a:t>
            </a:r>
            <a:r>
              <a:rPr lang="hu-HU" sz="2000" dirty="0" err="1"/>
              <a:t>Tremor</a:t>
            </a:r>
            <a:r>
              <a:rPr lang="hu-HU" sz="2000" dirty="0"/>
              <a:t> bei </a:t>
            </a:r>
            <a:r>
              <a:rPr lang="hu-HU" sz="2000" dirty="0" err="1"/>
              <a:t>Schlafbeginn</a:t>
            </a:r>
            <a:r>
              <a:rPr lang="hu-HU" sz="2000" dirty="0"/>
              <a:t>, </a:t>
            </a:r>
            <a:r>
              <a:rPr lang="hu-HU" sz="2000" dirty="0" err="1"/>
              <a:t>Schlafapnoe</a:t>
            </a:r>
            <a:endParaRPr lang="hu-HU" sz="20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 err="1"/>
              <a:t>Therapie</a:t>
            </a:r>
            <a:r>
              <a:rPr lang="hu-HU" sz="2000" dirty="0"/>
              <a:t>: in </a:t>
            </a:r>
            <a:r>
              <a:rPr lang="hu-HU" sz="2000" dirty="0" err="1"/>
              <a:t>Abhängigkeit</a:t>
            </a:r>
            <a:r>
              <a:rPr lang="hu-HU" sz="2000" dirty="0"/>
              <a:t> von der </a:t>
            </a:r>
            <a:r>
              <a:rPr lang="hu-HU" sz="2000" dirty="0" err="1"/>
              <a:t>im</a:t>
            </a:r>
            <a:r>
              <a:rPr lang="hu-HU" sz="2000" dirty="0"/>
              <a:t> </a:t>
            </a:r>
            <a:r>
              <a:rPr lang="hu-HU" sz="2000" dirty="0" err="1"/>
              <a:t>Vordergrund</a:t>
            </a:r>
            <a:r>
              <a:rPr lang="hu-HU" sz="2000" dirty="0"/>
              <a:t> </a:t>
            </a:r>
            <a:r>
              <a:rPr lang="hu-HU" sz="2000" dirty="0" err="1"/>
              <a:t>stehenden</a:t>
            </a:r>
            <a:r>
              <a:rPr lang="hu-HU" sz="2000" dirty="0"/>
              <a:t> </a:t>
            </a:r>
            <a:r>
              <a:rPr lang="hu-HU" sz="2000" dirty="0" err="1"/>
              <a:t>Schlafstörung</a:t>
            </a:r>
            <a:r>
              <a:rPr lang="hu-HU" sz="2000" dirty="0"/>
              <a:t> (</a:t>
            </a:r>
            <a:r>
              <a:rPr lang="hu-HU" sz="2000" dirty="0" err="1"/>
              <a:t>siehe</a:t>
            </a:r>
            <a:r>
              <a:rPr lang="hu-HU" sz="2000" dirty="0"/>
              <a:t> </a:t>
            </a:r>
            <a:r>
              <a:rPr lang="hu-HU" sz="2000" dirty="0" err="1"/>
              <a:t>unter</a:t>
            </a:r>
            <a:r>
              <a:rPr lang="hu-HU" sz="2000" dirty="0"/>
              <a:t> </a:t>
            </a:r>
            <a:r>
              <a:rPr lang="hu-HU" sz="2000" dirty="0" err="1"/>
              <a:t>Morbus</a:t>
            </a:r>
            <a:r>
              <a:rPr lang="hu-HU" sz="2000" dirty="0"/>
              <a:t> Parkinson)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b="1" dirty="0" smtClean="0"/>
              <a:t>Schlafstörungen </a:t>
            </a:r>
            <a:r>
              <a:rPr lang="de-DE" sz="2000" b="1" dirty="0"/>
              <a:t>bei </a:t>
            </a:r>
            <a:r>
              <a:rPr lang="de-DE" sz="2000" b="1" dirty="0" smtClean="0"/>
              <a:t>Epilepsie</a:t>
            </a:r>
            <a:endParaRPr lang="hu-HU" sz="2000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dirty="0" smtClean="0"/>
              <a:t>Einfluss </a:t>
            </a:r>
            <a:r>
              <a:rPr lang="de-DE" sz="2000" dirty="0"/>
              <a:t>von Schlafstadien auf die epileptische Aktivität: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NREM-Schlaf erleichtert das Auftreten von Anfällen und </a:t>
            </a:r>
            <a:r>
              <a:rPr lang="de-DE" sz="2000" dirty="0" err="1"/>
              <a:t>interiktaler</a:t>
            </a:r>
            <a:r>
              <a:rPr lang="de-DE" sz="2000" dirty="0"/>
              <a:t> Aktivität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/>
              <a:t>REM-Schlaf reduziert die Auftretenswahrscheinlichkeit epileptischer Anfälle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000" dirty="0"/>
              <a:t>Therapie: Schlafhygiene; </a:t>
            </a:r>
            <a:r>
              <a:rPr lang="de-DE" sz="2000" dirty="0" smtClean="0"/>
              <a:t>Vermeidung </a:t>
            </a:r>
            <a:r>
              <a:rPr lang="de-DE" sz="2000" dirty="0"/>
              <a:t>von </a:t>
            </a:r>
            <a:r>
              <a:rPr lang="de-DE" sz="2000" dirty="0" err="1"/>
              <a:t>Antiepileptika</a:t>
            </a:r>
            <a:r>
              <a:rPr lang="de-DE" sz="2000" dirty="0"/>
              <a:t>, die Ein- oder Durchschlafstörungen </a:t>
            </a:r>
            <a:r>
              <a:rPr lang="de-DE" sz="2000" dirty="0" smtClean="0"/>
              <a:t>begünstigen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3463" y="1273175"/>
            <a:ext cx="344805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Kép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0" y="1273175"/>
            <a:ext cx="3700463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Szövegdoboz 5"/>
          <p:cNvSpPr txBox="1">
            <a:spLocks noChangeArrowheads="1"/>
          </p:cNvSpPr>
          <p:nvPr/>
        </p:nvSpPr>
        <p:spPr bwMode="auto">
          <a:xfrm>
            <a:off x="4376738" y="404813"/>
            <a:ext cx="3827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chemeClr val="tx2"/>
                </a:solidFill>
                <a:latin typeface="Calibri" pitchFamily="34" charset="0"/>
              </a:rPr>
              <a:t>Danke für Aufmerksamkeit!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3359150" y="182563"/>
            <a:ext cx="4348163" cy="1111250"/>
          </a:xfrm>
        </p:spPr>
        <p:txBody>
          <a:bodyPr/>
          <a:lstStyle/>
          <a:p>
            <a:r>
              <a:rPr lang="hu-HU" smtClean="0"/>
              <a:t>Schlafstörungen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/>
              <a:t>Insomnien:</a:t>
            </a:r>
            <a:r>
              <a:rPr lang="de-DE" dirty="0"/>
              <a:t> Ein- und/oder Durchschlafstörungen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/>
              <a:t>Schlafbezogene Atmungsstörungen:</a:t>
            </a:r>
            <a:r>
              <a:rPr lang="de-DE" dirty="0"/>
              <a:t> Schlafapnoe- und Hypoventilationssyndrome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 err="1"/>
              <a:t>Hypersomnien</a:t>
            </a:r>
            <a:r>
              <a:rPr lang="de-DE" b="1" dirty="0"/>
              <a:t>:</a:t>
            </a:r>
            <a:r>
              <a:rPr lang="de-DE" dirty="0"/>
              <a:t> primäre exzessive Tagesschläfrigkeit ohne anderweitige spezifische Erkrankung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/>
              <a:t>Schlaf-Wach-Rhythmusstörungen</a:t>
            </a: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 err="1"/>
              <a:t>Parasomnien</a:t>
            </a:r>
            <a:r>
              <a:rPr lang="de-DE" b="1" dirty="0"/>
              <a:t>:</a:t>
            </a:r>
            <a:r>
              <a:rPr lang="de-DE" dirty="0"/>
              <a:t> unerwünschte physische Ereignisse oder Empfindungen, die beim Einschlafen, während des Schlafes oder beim Erwachen aus dem Schlaf auftreten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/>
              <a:t>Schlafbezogene Bewegungsstörungen</a:t>
            </a: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artalom helye 2"/>
          <p:cNvSpPr>
            <a:spLocks noGrp="1"/>
          </p:cNvSpPr>
          <p:nvPr>
            <p:ph idx="1"/>
          </p:nvPr>
        </p:nvSpPr>
        <p:spPr>
          <a:xfrm>
            <a:off x="769938" y="1816100"/>
            <a:ext cx="10529887" cy="4152900"/>
          </a:xfrm>
        </p:spPr>
        <p:txBody>
          <a:bodyPr/>
          <a:lstStyle/>
          <a:p>
            <a:r>
              <a:rPr lang="hu-HU" sz="2400" smtClean="0"/>
              <a:t>Schlafbezogene Beschwerden</a:t>
            </a:r>
          </a:p>
          <a:p>
            <a:pPr>
              <a:buFontTx/>
              <a:buChar char="-"/>
            </a:pPr>
            <a:r>
              <a:rPr lang="hu-HU" sz="2400" smtClean="0"/>
              <a:t>Schlafgewohnheite</a:t>
            </a:r>
          </a:p>
          <a:p>
            <a:pPr>
              <a:buFontTx/>
              <a:buChar char="-"/>
            </a:pPr>
            <a:r>
              <a:rPr lang="hu-HU" sz="2400" smtClean="0"/>
              <a:t>Zeit des Schlafengehens, Aufwachens etc.</a:t>
            </a:r>
          </a:p>
          <a:p>
            <a:pPr>
              <a:buFontTx/>
              <a:buChar char="-"/>
            </a:pPr>
            <a:r>
              <a:rPr lang="hu-HU" sz="2400" smtClean="0"/>
              <a:t>die Dauer der Beschwerden</a:t>
            </a:r>
          </a:p>
          <a:p>
            <a:r>
              <a:rPr lang="hu-HU" sz="2400" smtClean="0"/>
              <a:t>Allgemein Anamnese (Obesität, HNO- Krankheiten, endokrin Probleme etc.)</a:t>
            </a:r>
          </a:p>
          <a:p>
            <a:r>
              <a:rPr lang="hu-HU" sz="2400" smtClean="0"/>
              <a:t>Psychiatrische Anamnese </a:t>
            </a:r>
          </a:p>
          <a:p>
            <a:r>
              <a:rPr lang="hu-HU" sz="2400" smtClean="0"/>
              <a:t>Heteroanamnese (zB.: Schnarchen)</a:t>
            </a:r>
          </a:p>
          <a:p>
            <a:r>
              <a:rPr lang="hu-HU" sz="2400" smtClean="0"/>
              <a:t>Medikamenten- und Substanzeinnahme</a:t>
            </a:r>
          </a:p>
          <a:p>
            <a:r>
              <a:rPr lang="de-DE" sz="2400" smtClean="0"/>
              <a:t>Familienanamnese</a:t>
            </a:r>
          </a:p>
        </p:txBody>
      </p:sp>
      <p:sp>
        <p:nvSpPr>
          <p:cNvPr id="17410" name="Szövegdoboz 3"/>
          <p:cNvSpPr txBox="1">
            <a:spLocks noChangeArrowheads="1"/>
          </p:cNvSpPr>
          <p:nvPr/>
        </p:nvSpPr>
        <p:spPr bwMode="auto">
          <a:xfrm>
            <a:off x="3344863" y="547688"/>
            <a:ext cx="5681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Diagnostische Methode - </a:t>
            </a:r>
            <a:r>
              <a:rPr lang="de-DE" sz="2800" b="1">
                <a:latin typeface="Calibri" pitchFamily="34" charset="0"/>
              </a:rPr>
              <a:t>A</a:t>
            </a:r>
            <a:r>
              <a:rPr lang="hu-HU" sz="2800" b="1">
                <a:latin typeface="Calibri" pitchFamily="34" charset="0"/>
              </a:rPr>
              <a:t>namnese</a:t>
            </a:r>
          </a:p>
          <a:p>
            <a:endParaRPr lang="hu-H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681038" y="325438"/>
            <a:ext cx="6032500" cy="614362"/>
          </a:xfrm>
        </p:spPr>
        <p:txBody>
          <a:bodyPr/>
          <a:lstStyle/>
          <a:p>
            <a:r>
              <a:rPr lang="hu-HU" sz="2800" smtClean="0"/>
              <a:t>Diagnostische Methode - </a:t>
            </a:r>
            <a:r>
              <a:rPr lang="hu-HU" sz="2800" b="1" smtClean="0"/>
              <a:t>Fragebögen</a:t>
            </a:r>
            <a:endParaRPr lang="hu-HU" sz="280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58938"/>
            <a:ext cx="10499725" cy="4518025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Schlaftagebuch</a:t>
            </a:r>
            <a:r>
              <a:rPr lang="hu-HU" dirty="0"/>
              <a:t> </a:t>
            </a:r>
            <a:r>
              <a:rPr lang="hu-HU" dirty="0" err="1" smtClean="0"/>
              <a:t>Informantion</a:t>
            </a:r>
            <a:endParaRPr lang="hu-HU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über </a:t>
            </a:r>
            <a:r>
              <a:rPr lang="de-DE" dirty="0"/>
              <a:t>den Schlaf-Wach-Rhythmus </a:t>
            </a:r>
            <a:endParaRPr lang="hu-HU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und </a:t>
            </a:r>
            <a:r>
              <a:rPr lang="de-DE" dirty="0"/>
              <a:t>Verhaltensmuster</a:t>
            </a:r>
            <a:r>
              <a:rPr lang="de-DE" dirty="0" smtClean="0"/>
              <a:t>)</a:t>
            </a:r>
            <a:endParaRPr lang="hu-HU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err="1"/>
              <a:t>Epworth</a:t>
            </a:r>
            <a:r>
              <a:rPr lang="de-DE" dirty="0"/>
              <a:t>-Schläfrigkeitsskala 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 smtClean="0"/>
              <a:t>Athens</a:t>
            </a:r>
            <a:r>
              <a:rPr lang="hu-HU" dirty="0" smtClean="0"/>
              <a:t> </a:t>
            </a:r>
            <a:r>
              <a:rPr lang="hu-HU" dirty="0" err="1" smtClean="0"/>
              <a:t>Insomnia</a:t>
            </a:r>
            <a:r>
              <a:rPr lang="hu-HU" dirty="0" smtClean="0"/>
              <a:t> </a:t>
            </a:r>
            <a:r>
              <a:rPr lang="hu-HU" dirty="0" err="1" smtClean="0"/>
              <a:t>Skala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Pittsburgh Schlafqualitätsindex 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 smtClean="0"/>
              <a:t>Münchner </a:t>
            </a:r>
            <a:r>
              <a:rPr lang="de-DE" dirty="0" err="1"/>
              <a:t>Parasomnie</a:t>
            </a:r>
            <a:r>
              <a:rPr lang="de-DE" dirty="0"/>
              <a:t> Screening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pic>
        <p:nvPicPr>
          <p:cNvPr id="18435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5425" y="3319463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888" y="468313"/>
            <a:ext cx="49752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2601913" y="417513"/>
            <a:ext cx="6229350" cy="706437"/>
          </a:xfrm>
        </p:spPr>
        <p:txBody>
          <a:bodyPr/>
          <a:lstStyle/>
          <a:p>
            <a:r>
              <a:rPr lang="hu-HU" sz="2800" smtClean="0"/>
              <a:t>Diagnostische Methode -Polysomnografie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6925" y="1566863"/>
            <a:ext cx="10790238" cy="4779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err="1" smtClean="0"/>
              <a:t>Objektiv</a:t>
            </a:r>
            <a:r>
              <a:rPr lang="hu-HU" dirty="0" smtClean="0"/>
              <a:t> </a:t>
            </a:r>
            <a:r>
              <a:rPr lang="hu-HU" dirty="0" err="1" smtClean="0"/>
              <a:t>Messung</a:t>
            </a:r>
            <a:r>
              <a:rPr lang="hu-HU" dirty="0" smtClean="0"/>
              <a:t> von </a:t>
            </a:r>
            <a:r>
              <a:rPr lang="hu-HU" dirty="0" err="1"/>
              <a:t>Schlafkontinuität</a:t>
            </a:r>
            <a:r>
              <a:rPr lang="hu-HU" dirty="0"/>
              <a:t> und </a:t>
            </a:r>
            <a:r>
              <a:rPr lang="hu-HU" dirty="0" err="1"/>
              <a:t>Schlafarchitektur</a:t>
            </a:r>
            <a:r>
              <a:rPr lang="hu-HU" dirty="0"/>
              <a:t> (</a:t>
            </a:r>
            <a:r>
              <a:rPr lang="hu-HU" dirty="0" err="1"/>
              <a:t>Schlafstadien</a:t>
            </a:r>
            <a:r>
              <a:rPr lang="hu-HU" dirty="0" smtClean="0"/>
              <a:t>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 </a:t>
            </a:r>
            <a:r>
              <a:rPr lang="hu-HU" b="1" dirty="0" err="1" smtClean="0"/>
              <a:t>Parameters</a:t>
            </a:r>
            <a:r>
              <a:rPr lang="hu-HU" b="1" dirty="0" smtClean="0"/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EEG -&gt; </a:t>
            </a:r>
            <a:r>
              <a:rPr lang="hu-HU" dirty="0" err="1" smtClean="0"/>
              <a:t>Schlafstadien</a:t>
            </a:r>
            <a:r>
              <a:rPr lang="hu-HU" dirty="0" smtClean="0"/>
              <a:t>, </a:t>
            </a:r>
            <a:r>
              <a:rPr lang="hu-HU" dirty="0" err="1" smtClean="0"/>
              <a:t>Epilepsie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EOG -&gt; </a:t>
            </a:r>
            <a:r>
              <a:rPr lang="hu-HU" dirty="0" err="1" smtClean="0"/>
              <a:t>Schlafstadien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EMG -&gt; </a:t>
            </a:r>
            <a:r>
              <a:rPr lang="hu-HU" dirty="0" err="1" smtClean="0"/>
              <a:t>Bruxismus</a:t>
            </a:r>
            <a:r>
              <a:rPr lang="hu-HU" dirty="0" smtClean="0"/>
              <a:t>, </a:t>
            </a:r>
            <a:r>
              <a:rPr lang="hu-HU" dirty="0" err="1" smtClean="0"/>
              <a:t>Beinbewegungen</a:t>
            </a:r>
            <a:r>
              <a:rPr lang="hu-HU" dirty="0" smtClean="0"/>
              <a:t>, </a:t>
            </a:r>
            <a:r>
              <a:rPr lang="hu-HU" dirty="0" err="1" smtClean="0"/>
              <a:t>Atembewegungen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smtClean="0"/>
              <a:t>EKG -&gt; </a:t>
            </a:r>
            <a:r>
              <a:rPr lang="hu-HU" dirty="0" err="1" smtClean="0"/>
              <a:t>Herzrhytmus</a:t>
            </a:r>
            <a:r>
              <a:rPr lang="hu-HU" dirty="0" smtClean="0"/>
              <a:t>, </a:t>
            </a:r>
            <a:r>
              <a:rPr lang="hu-HU" dirty="0" err="1" smtClean="0"/>
              <a:t>Artefact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Atemfluss</a:t>
            </a:r>
            <a:r>
              <a:rPr lang="hu-HU" dirty="0" smtClean="0"/>
              <a:t> -&gt; </a:t>
            </a:r>
            <a:r>
              <a:rPr lang="hu-HU" dirty="0" err="1" smtClean="0"/>
              <a:t>Schlafbezogene</a:t>
            </a:r>
            <a:r>
              <a:rPr lang="hu-HU" dirty="0" smtClean="0"/>
              <a:t> </a:t>
            </a:r>
            <a:r>
              <a:rPr lang="hu-HU" dirty="0" err="1" smtClean="0"/>
              <a:t>Atmungsstörungen</a:t>
            </a: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hu-HU" dirty="0" err="1" smtClean="0"/>
              <a:t>Sauerstoffsettigung</a:t>
            </a:r>
            <a:r>
              <a:rPr lang="hu-HU" dirty="0" smtClean="0"/>
              <a:t> </a:t>
            </a:r>
            <a:r>
              <a:rPr lang="hu-HU" dirty="0"/>
              <a:t>-&gt; </a:t>
            </a:r>
            <a:r>
              <a:rPr lang="hu-HU" dirty="0" err="1"/>
              <a:t>Schlafbezogene</a:t>
            </a:r>
            <a:r>
              <a:rPr lang="hu-HU" dirty="0"/>
              <a:t> </a:t>
            </a:r>
            <a:r>
              <a:rPr lang="hu-HU" dirty="0" err="1"/>
              <a:t>Atmunggstörungen</a:t>
            </a:r>
            <a:endParaRPr lang="hu-HU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314325"/>
            <a:ext cx="12055475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9338" y="339725"/>
            <a:ext cx="4792662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5175" y="1463675"/>
            <a:ext cx="10774363" cy="47926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err="1" smtClean="0"/>
              <a:t>Aktigrafie</a:t>
            </a:r>
            <a:r>
              <a:rPr lang="hu-HU" sz="2400" dirty="0" smtClean="0"/>
              <a:t>: </a:t>
            </a:r>
            <a:r>
              <a:rPr lang="de-DE" sz="2400" dirty="0" smtClean="0"/>
              <a:t>ambulante </a:t>
            </a:r>
            <a:r>
              <a:rPr lang="de-DE" sz="2400" dirty="0"/>
              <a:t>Langzeitregistrierung der Bewegungs- bzw. </a:t>
            </a:r>
            <a:r>
              <a:rPr lang="de-DE" sz="2400" dirty="0" smtClean="0"/>
              <a:t>Ruheaktivität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/>
              <a:t>K</a:t>
            </a:r>
            <a:r>
              <a:rPr lang="de-DE" sz="2400" dirty="0" err="1" smtClean="0"/>
              <a:t>ardiorespiratorische</a:t>
            </a:r>
            <a:r>
              <a:rPr lang="de-DE" sz="2400" dirty="0" smtClean="0"/>
              <a:t> </a:t>
            </a:r>
            <a:r>
              <a:rPr lang="de-DE" sz="2400" dirty="0"/>
              <a:t>Polygrafie</a:t>
            </a:r>
            <a:r>
              <a:rPr lang="de-DE" sz="2400" dirty="0" smtClean="0"/>
              <a:t>:</a:t>
            </a:r>
            <a:r>
              <a:rPr lang="hu-HU" sz="2400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 err="1" smtClean="0"/>
              <a:t>Messung</a:t>
            </a:r>
            <a:r>
              <a:rPr lang="hu-HU" sz="2400" dirty="0" smtClean="0"/>
              <a:t> </a:t>
            </a:r>
            <a:r>
              <a:rPr lang="hu-HU" sz="2400" dirty="0" err="1" smtClean="0"/>
              <a:t>nur</a:t>
            </a:r>
            <a:r>
              <a:rPr lang="hu-HU" sz="2400" dirty="0" smtClean="0"/>
              <a:t> </a:t>
            </a:r>
            <a:r>
              <a:rPr lang="hu-HU" sz="2400" dirty="0" err="1" smtClean="0"/>
              <a:t>die</a:t>
            </a:r>
            <a:r>
              <a:rPr lang="hu-HU" sz="2400" dirty="0" smtClean="0"/>
              <a:t> </a:t>
            </a:r>
            <a:r>
              <a:rPr lang="hu-HU" sz="2400" dirty="0" err="1" smtClean="0"/>
              <a:t>relevane</a:t>
            </a:r>
            <a:r>
              <a:rPr lang="hu-HU" sz="2400" dirty="0" smtClean="0"/>
              <a:t> </a:t>
            </a:r>
            <a:r>
              <a:rPr lang="hu-HU" sz="2400" dirty="0" err="1" smtClean="0"/>
              <a:t>Parameters</a:t>
            </a:r>
            <a:endParaRPr lang="hu-HU" sz="24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 smtClean="0"/>
              <a:t>Multipler </a:t>
            </a:r>
            <a:r>
              <a:rPr lang="de-DE" sz="2400" dirty="0"/>
              <a:t>Schlaf-Latenz-Test (MSLT):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Messung der </a:t>
            </a:r>
            <a:r>
              <a:rPr lang="de-DE" dirty="0"/>
              <a:t>Schlaflatenz </a:t>
            </a:r>
            <a:r>
              <a:rPr lang="de-DE" dirty="0" smtClean="0"/>
              <a:t>und </a:t>
            </a:r>
            <a:r>
              <a:rPr lang="de-DE" dirty="0"/>
              <a:t>von </a:t>
            </a:r>
            <a:r>
              <a:rPr lang="de-DE" dirty="0" err="1" smtClean="0"/>
              <a:t>Sleep</a:t>
            </a:r>
            <a:r>
              <a:rPr lang="de-DE" dirty="0" smtClean="0"/>
              <a:t>-</a:t>
            </a:r>
            <a:r>
              <a:rPr lang="de-DE" dirty="0" err="1" smtClean="0"/>
              <a:t>onset</a:t>
            </a:r>
            <a:r>
              <a:rPr lang="de-DE" dirty="0" smtClean="0"/>
              <a:t>-REM</a:t>
            </a:r>
            <a:endParaRPr lang="hu-HU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 5 Schlafversuche (20 Minuten Dauer) am Tag </a:t>
            </a:r>
            <a:endParaRPr lang="hu-HU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err="1" smtClean="0"/>
              <a:t>polysomnografisch</a:t>
            </a:r>
            <a:r>
              <a:rPr lang="de-DE" dirty="0" smtClean="0"/>
              <a:t> aufgezeichnet</a:t>
            </a:r>
            <a:endParaRPr lang="hu-HU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/>
              <a:t>Multipler Wachbleibetest (MWT):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err="1" smtClean="0"/>
              <a:t>Normal</a:t>
            </a:r>
            <a:r>
              <a:rPr lang="de-DE" dirty="0" smtClean="0"/>
              <a:t>: </a:t>
            </a:r>
            <a:r>
              <a:rPr lang="de-DE" dirty="0"/>
              <a:t>kein Einschlafen in 40 </a:t>
            </a:r>
            <a:r>
              <a:rPr lang="de-DE" dirty="0" smtClean="0"/>
              <a:t>Minuten</a:t>
            </a:r>
            <a:endParaRPr lang="hu-HU" dirty="0"/>
          </a:p>
        </p:txBody>
      </p:sp>
      <p:sp>
        <p:nvSpPr>
          <p:cNvPr id="21506" name="Szövegdoboz 4"/>
          <p:cNvSpPr txBox="1">
            <a:spLocks noChangeArrowheads="1"/>
          </p:cNvSpPr>
          <p:nvPr/>
        </p:nvSpPr>
        <p:spPr bwMode="auto">
          <a:xfrm>
            <a:off x="2220913" y="352425"/>
            <a:ext cx="7862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alibri" pitchFamily="34" charset="0"/>
              </a:rPr>
              <a:t>Diagnostische Methode – Weitere Möglichkeiten</a:t>
            </a:r>
          </a:p>
        </p:txBody>
      </p:sp>
      <p:pic>
        <p:nvPicPr>
          <p:cNvPr id="21507" name="Kép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913" y="1941513"/>
            <a:ext cx="210661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Kép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1913" y="4460875"/>
            <a:ext cx="24765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1079</Words>
  <Application>Microsoft Office PowerPoint</Application>
  <PresentationFormat>Egyéni</PresentationFormat>
  <Paragraphs>289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Calibri</vt:lpstr>
      <vt:lpstr>Arial</vt:lpstr>
      <vt:lpstr>Calibri Light</vt:lpstr>
      <vt:lpstr>Office-téma</vt:lpstr>
      <vt:lpstr>Schlafstörungen</vt:lpstr>
      <vt:lpstr>Die Schlafstadien</vt:lpstr>
      <vt:lpstr>Wichtigkeit der Schlafstörungen</vt:lpstr>
      <vt:lpstr>Schlafstörungen</vt:lpstr>
      <vt:lpstr>5. dia</vt:lpstr>
      <vt:lpstr>Diagnostische Methode - Fragebögen</vt:lpstr>
      <vt:lpstr>Diagnostische Methode -Polysomnografie</vt:lpstr>
      <vt:lpstr>8. dia</vt:lpstr>
      <vt:lpstr>9. dia</vt:lpstr>
      <vt:lpstr>Schlafstörungen in der Vorlesung</vt:lpstr>
      <vt:lpstr>11. dia</vt:lpstr>
      <vt:lpstr>12. dia</vt:lpstr>
      <vt:lpstr>13. dia</vt:lpstr>
      <vt:lpstr>14. dia</vt:lpstr>
      <vt:lpstr>Schlafstörungen in der Vorlesung</vt:lpstr>
      <vt:lpstr>16. dia</vt:lpstr>
      <vt:lpstr>Obstruktives Schlafapnoe Syndrom (OSAS)</vt:lpstr>
      <vt:lpstr>Patophysiologie</vt:lpstr>
      <vt:lpstr>19. dia</vt:lpstr>
      <vt:lpstr>20. dia</vt:lpstr>
      <vt:lpstr>21. dia</vt:lpstr>
      <vt:lpstr>Schlafstörungen in der Vorlesung</vt:lpstr>
      <vt:lpstr>23. dia</vt:lpstr>
      <vt:lpstr>24. dia</vt:lpstr>
      <vt:lpstr>25. dia</vt:lpstr>
      <vt:lpstr>26. dia</vt:lpstr>
      <vt:lpstr>Schlafstörungen in der Vorlesung</vt:lpstr>
      <vt:lpstr>28. dia</vt:lpstr>
      <vt:lpstr>29. dia</vt:lpstr>
      <vt:lpstr>Schlafstörungen in der Vorlesung</vt:lpstr>
      <vt:lpstr>31. dia</vt:lpstr>
      <vt:lpstr>32.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Schlafstörungen</dc:title>
  <dc:creator>Andrea</dc:creator>
  <cp:lastModifiedBy>Tanterem</cp:lastModifiedBy>
  <cp:revision>108</cp:revision>
  <dcterms:created xsi:type="dcterms:W3CDTF">2017-03-04T21:12:08Z</dcterms:created>
  <dcterms:modified xsi:type="dcterms:W3CDTF">2018-03-08T08:20:03Z</dcterms:modified>
</cp:coreProperties>
</file>