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1" r:id="rId4"/>
    <p:sldId id="314" r:id="rId5"/>
    <p:sldId id="305" r:id="rId6"/>
    <p:sldId id="277" r:id="rId7"/>
    <p:sldId id="279" r:id="rId8"/>
    <p:sldId id="304" r:id="rId9"/>
    <p:sldId id="291" r:id="rId10"/>
    <p:sldId id="313" r:id="rId11"/>
    <p:sldId id="342" r:id="rId12"/>
    <p:sldId id="282" r:id="rId13"/>
    <p:sldId id="281" r:id="rId14"/>
    <p:sldId id="307" r:id="rId15"/>
    <p:sldId id="287" r:id="rId16"/>
    <p:sldId id="286" r:id="rId17"/>
    <p:sldId id="289" r:id="rId18"/>
    <p:sldId id="290" r:id="rId19"/>
    <p:sldId id="312" r:id="rId20"/>
    <p:sldId id="311" r:id="rId21"/>
    <p:sldId id="29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7" autoAdjust="0"/>
    <p:restoredTop sz="86751" autoAdjust="0"/>
  </p:normalViewPr>
  <p:slideViewPr>
    <p:cSldViewPr snapToGrid="0">
      <p:cViewPr varScale="1">
        <p:scale>
          <a:sx n="63" d="100"/>
          <a:sy n="63" d="100"/>
        </p:scale>
        <p:origin x="222" y="78"/>
      </p:cViewPr>
      <p:guideLst/>
    </p:cSldViewPr>
  </p:slideViewPr>
  <p:outlineViewPr>
    <p:cViewPr>
      <p:scale>
        <a:sx n="33" d="100"/>
        <a:sy n="33" d="100"/>
      </p:scale>
      <p:origin x="0" y="-209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B1BE8-04CF-406F-9489-3814BFB1856B}" type="doc">
      <dgm:prSet loTypeId="urn:microsoft.com/office/officeart/2005/8/layout/pyramid1" loCatId="pyramid" qsTypeId="urn:microsoft.com/office/officeart/2005/8/quickstyle/simple1#1" qsCatId="simple" csTypeId="urn:microsoft.com/office/officeart/2005/8/colors/accent1_2#1" csCatId="accent1" phldr="1"/>
      <dgm:spPr/>
    </dgm:pt>
    <dgm:pt modelId="{8849AD77-E921-47EC-A24B-CAADBFA97611}">
      <dgm:prSet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D007F7C-5EDF-40DE-BA69-78EB4F45BE90}" type="parTrans" cxnId="{AC13043C-FB28-4DEE-950A-3D6B23A2E919}">
      <dgm:prSet/>
      <dgm:spPr/>
      <dgm:t>
        <a:bodyPr/>
        <a:lstStyle/>
        <a:p>
          <a:endParaRPr lang="hu-HU"/>
        </a:p>
      </dgm:t>
    </dgm:pt>
    <dgm:pt modelId="{A1939973-F9D9-4E94-B5FE-305EC75327AE}" type="sibTrans" cxnId="{AC13043C-FB28-4DEE-950A-3D6B23A2E919}">
      <dgm:prSet/>
      <dgm:spPr/>
      <dgm:t>
        <a:bodyPr/>
        <a:lstStyle/>
        <a:p>
          <a:endParaRPr lang="hu-HU"/>
        </a:p>
      </dgm:t>
    </dgm:pt>
    <dgm:pt modelId="{30B8203A-4BAA-4D12-AEC6-174552C187F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Személyes tudattalan</a:t>
          </a:r>
        </a:p>
      </dgm:t>
    </dgm:pt>
    <dgm:pt modelId="{FA2DF199-55DE-4191-BBE1-8B3242C5B890}" type="parTrans" cxnId="{FFF02B6B-C1F7-4FF2-A65F-7F76B17C91D1}">
      <dgm:prSet/>
      <dgm:spPr/>
      <dgm:t>
        <a:bodyPr/>
        <a:lstStyle/>
        <a:p>
          <a:endParaRPr lang="hu-HU"/>
        </a:p>
      </dgm:t>
    </dgm:pt>
    <dgm:pt modelId="{28D8AC3F-399E-4AC3-A24B-F4F4A5C98A5E}" type="sibTrans" cxnId="{FFF02B6B-C1F7-4FF2-A65F-7F76B17C91D1}">
      <dgm:prSet/>
      <dgm:spPr/>
      <dgm:t>
        <a:bodyPr/>
        <a:lstStyle/>
        <a:p>
          <a:endParaRPr lang="hu-HU"/>
        </a:p>
      </dgm:t>
    </dgm:pt>
    <dgm:pt modelId="{48D017FE-8806-4F62-8AF9-45C3EC98957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KOLLEKTÍV TUDATTALAN</a:t>
          </a:r>
        </a:p>
      </dgm:t>
    </dgm:pt>
    <dgm:pt modelId="{9657F10D-E820-41E7-AC15-D2C91232CAED}" type="parTrans" cxnId="{8E4BD8B5-1BC5-4047-BA48-1C05A704A0D4}">
      <dgm:prSet/>
      <dgm:spPr/>
      <dgm:t>
        <a:bodyPr/>
        <a:lstStyle/>
        <a:p>
          <a:endParaRPr lang="hu-HU"/>
        </a:p>
      </dgm:t>
    </dgm:pt>
    <dgm:pt modelId="{F505B871-3CA9-44C1-8CC9-2B91BD919DD9}" type="sibTrans" cxnId="{8E4BD8B5-1BC5-4047-BA48-1C05A704A0D4}">
      <dgm:prSet/>
      <dgm:spPr/>
      <dgm:t>
        <a:bodyPr/>
        <a:lstStyle/>
        <a:p>
          <a:endParaRPr lang="hu-HU"/>
        </a:p>
      </dgm:t>
    </dgm:pt>
    <dgm:pt modelId="{81EE81D2-05EB-4EC9-A362-D18A0C264765}" type="pres">
      <dgm:prSet presAssocID="{60DB1BE8-04CF-406F-9489-3814BFB1856B}" presName="Name0" presStyleCnt="0">
        <dgm:presLayoutVars>
          <dgm:dir/>
          <dgm:animLvl val="lvl"/>
          <dgm:resizeHandles val="exact"/>
        </dgm:presLayoutVars>
      </dgm:prSet>
      <dgm:spPr/>
    </dgm:pt>
    <dgm:pt modelId="{03BC7F74-AC94-4501-942F-E9AB5ACA7248}" type="pres">
      <dgm:prSet presAssocID="{8849AD77-E921-47EC-A24B-CAADBFA97611}" presName="Name8" presStyleCnt="0"/>
      <dgm:spPr/>
    </dgm:pt>
    <dgm:pt modelId="{46B6CB05-16F0-4E6C-9236-657FFAE3DF0E}" type="pres">
      <dgm:prSet presAssocID="{8849AD77-E921-47EC-A24B-CAADBFA97611}" presName="level" presStyleLbl="node1" presStyleIdx="0" presStyleCnt="3" custLinFactNeighborX="3844" custLinFactNeighborY="177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02180-CBD0-4CA3-9A26-46E30D3A4254}" type="pres">
      <dgm:prSet presAssocID="{8849AD77-E921-47EC-A24B-CAADBFA976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030F79-69CE-4A82-970D-97A98FC38FD0}" type="pres">
      <dgm:prSet presAssocID="{30B8203A-4BAA-4D12-AEC6-174552C187F7}" presName="Name8" presStyleCnt="0"/>
      <dgm:spPr/>
    </dgm:pt>
    <dgm:pt modelId="{B7796F7D-AB9F-4809-BBD9-9BA6D6B6526C}" type="pres">
      <dgm:prSet presAssocID="{30B8203A-4BAA-4D12-AEC6-174552C187F7}" presName="level" presStyleLbl="node1" presStyleIdx="1" presStyleCnt="3" custLinFactNeighborX="1922" custLinFactNeighborY="-373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5937B6-4BC2-4C22-940F-EB15DB321694}" type="pres">
      <dgm:prSet presAssocID="{30B8203A-4BAA-4D12-AEC6-174552C187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CF91AF-2D0B-4F8A-B2AE-EA21B3FB88E8}" type="pres">
      <dgm:prSet presAssocID="{48D017FE-8806-4F62-8AF9-45C3EC989575}" presName="Name8" presStyleCnt="0"/>
      <dgm:spPr/>
    </dgm:pt>
    <dgm:pt modelId="{9FA1BE17-FF5A-421C-8B0F-C0D5F8130682}" type="pres">
      <dgm:prSet presAssocID="{48D017FE-8806-4F62-8AF9-45C3EC989575}" presName="level" presStyleLbl="node1" presStyleIdx="2" presStyleCnt="3" custLinFactNeighborX="-254" custLinFactNeighborY="7858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BB3CD77-CACC-4FBB-B2AA-0F29E81D0B98}" type="pres">
      <dgm:prSet presAssocID="{48D017FE-8806-4F62-8AF9-45C3EC9895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FF02B6B-C1F7-4FF2-A65F-7F76B17C91D1}" srcId="{60DB1BE8-04CF-406F-9489-3814BFB1856B}" destId="{30B8203A-4BAA-4D12-AEC6-174552C187F7}" srcOrd="1" destOrd="0" parTransId="{FA2DF199-55DE-4191-BBE1-8B3242C5B890}" sibTransId="{28D8AC3F-399E-4AC3-A24B-F4F4A5C98A5E}"/>
    <dgm:cxn modelId="{521B668E-721E-4CA4-8110-A1DA8E958943}" type="presOf" srcId="{60DB1BE8-04CF-406F-9489-3814BFB1856B}" destId="{81EE81D2-05EB-4EC9-A362-D18A0C264765}" srcOrd="0" destOrd="0" presId="urn:microsoft.com/office/officeart/2005/8/layout/pyramid1"/>
    <dgm:cxn modelId="{07C6ACB6-03B4-424A-9DDF-651E4F5264A0}" type="presOf" srcId="{8849AD77-E921-47EC-A24B-CAADBFA97611}" destId="{46B6CB05-16F0-4E6C-9236-657FFAE3DF0E}" srcOrd="0" destOrd="0" presId="urn:microsoft.com/office/officeart/2005/8/layout/pyramid1"/>
    <dgm:cxn modelId="{2E78430F-ADB4-40F4-87CE-067E17063BD3}" type="presOf" srcId="{8849AD77-E921-47EC-A24B-CAADBFA97611}" destId="{49302180-CBD0-4CA3-9A26-46E30D3A4254}" srcOrd="1" destOrd="0" presId="urn:microsoft.com/office/officeart/2005/8/layout/pyramid1"/>
    <dgm:cxn modelId="{365C4277-BF88-444C-941B-90E6573FDC25}" type="presOf" srcId="{48D017FE-8806-4F62-8AF9-45C3EC989575}" destId="{6BB3CD77-CACC-4FBB-B2AA-0F29E81D0B98}" srcOrd="1" destOrd="0" presId="urn:microsoft.com/office/officeart/2005/8/layout/pyramid1"/>
    <dgm:cxn modelId="{8899EE12-EDD1-47E8-AE44-E6AF8686CEE1}" type="presOf" srcId="{30B8203A-4BAA-4D12-AEC6-174552C187F7}" destId="{375937B6-4BC2-4C22-940F-EB15DB321694}" srcOrd="1" destOrd="0" presId="urn:microsoft.com/office/officeart/2005/8/layout/pyramid1"/>
    <dgm:cxn modelId="{AC13043C-FB28-4DEE-950A-3D6B23A2E919}" srcId="{60DB1BE8-04CF-406F-9489-3814BFB1856B}" destId="{8849AD77-E921-47EC-A24B-CAADBFA97611}" srcOrd="0" destOrd="0" parTransId="{FD007F7C-5EDF-40DE-BA69-78EB4F45BE90}" sibTransId="{A1939973-F9D9-4E94-B5FE-305EC75327AE}"/>
    <dgm:cxn modelId="{0EBEDAA5-D691-4CDB-B809-795E91DBAEF2}" type="presOf" srcId="{30B8203A-4BAA-4D12-AEC6-174552C187F7}" destId="{B7796F7D-AB9F-4809-BBD9-9BA6D6B6526C}" srcOrd="0" destOrd="0" presId="urn:microsoft.com/office/officeart/2005/8/layout/pyramid1"/>
    <dgm:cxn modelId="{8E4BD8B5-1BC5-4047-BA48-1C05A704A0D4}" srcId="{60DB1BE8-04CF-406F-9489-3814BFB1856B}" destId="{48D017FE-8806-4F62-8AF9-45C3EC989575}" srcOrd="2" destOrd="0" parTransId="{9657F10D-E820-41E7-AC15-D2C91232CAED}" sibTransId="{F505B871-3CA9-44C1-8CC9-2B91BD919DD9}"/>
    <dgm:cxn modelId="{072D929E-744F-45F4-8252-7180C3D1F842}" type="presOf" srcId="{48D017FE-8806-4F62-8AF9-45C3EC989575}" destId="{9FA1BE17-FF5A-421C-8B0F-C0D5F8130682}" srcOrd="0" destOrd="0" presId="urn:microsoft.com/office/officeart/2005/8/layout/pyramid1"/>
    <dgm:cxn modelId="{E937884E-60EA-493F-B6B3-FE5DE3667335}" type="presParOf" srcId="{81EE81D2-05EB-4EC9-A362-D18A0C264765}" destId="{03BC7F74-AC94-4501-942F-E9AB5ACA7248}" srcOrd="0" destOrd="0" presId="urn:microsoft.com/office/officeart/2005/8/layout/pyramid1"/>
    <dgm:cxn modelId="{45F51956-5D32-4CBC-8A8C-664AB80F84EF}" type="presParOf" srcId="{03BC7F74-AC94-4501-942F-E9AB5ACA7248}" destId="{46B6CB05-16F0-4E6C-9236-657FFAE3DF0E}" srcOrd="0" destOrd="0" presId="urn:microsoft.com/office/officeart/2005/8/layout/pyramid1"/>
    <dgm:cxn modelId="{3FED4EF4-B9A4-4357-8BF6-1FA81831747C}" type="presParOf" srcId="{03BC7F74-AC94-4501-942F-E9AB5ACA7248}" destId="{49302180-CBD0-4CA3-9A26-46E30D3A4254}" srcOrd="1" destOrd="0" presId="urn:microsoft.com/office/officeart/2005/8/layout/pyramid1"/>
    <dgm:cxn modelId="{08A6D1A4-B44C-42F8-922D-7A32D40E0437}" type="presParOf" srcId="{81EE81D2-05EB-4EC9-A362-D18A0C264765}" destId="{3E030F79-69CE-4A82-970D-97A98FC38FD0}" srcOrd="1" destOrd="0" presId="urn:microsoft.com/office/officeart/2005/8/layout/pyramid1"/>
    <dgm:cxn modelId="{B3B47EF4-C697-4857-B0A5-A83FAA2EF392}" type="presParOf" srcId="{3E030F79-69CE-4A82-970D-97A98FC38FD0}" destId="{B7796F7D-AB9F-4809-BBD9-9BA6D6B6526C}" srcOrd="0" destOrd="0" presId="urn:microsoft.com/office/officeart/2005/8/layout/pyramid1"/>
    <dgm:cxn modelId="{2FAE5E8E-A96B-49AB-8073-FA47BFDE6676}" type="presParOf" srcId="{3E030F79-69CE-4A82-970D-97A98FC38FD0}" destId="{375937B6-4BC2-4C22-940F-EB15DB321694}" srcOrd="1" destOrd="0" presId="urn:microsoft.com/office/officeart/2005/8/layout/pyramid1"/>
    <dgm:cxn modelId="{55C677A7-2C69-4E77-8F35-EE320F9C5F91}" type="presParOf" srcId="{81EE81D2-05EB-4EC9-A362-D18A0C264765}" destId="{2BCF91AF-2D0B-4F8A-B2AE-EA21B3FB88E8}" srcOrd="2" destOrd="0" presId="urn:microsoft.com/office/officeart/2005/8/layout/pyramid1"/>
    <dgm:cxn modelId="{EF6283E4-BD6A-4F81-9006-2B0698398C8B}" type="presParOf" srcId="{2BCF91AF-2D0B-4F8A-B2AE-EA21B3FB88E8}" destId="{9FA1BE17-FF5A-421C-8B0F-C0D5F8130682}" srcOrd="0" destOrd="0" presId="urn:microsoft.com/office/officeart/2005/8/layout/pyramid1"/>
    <dgm:cxn modelId="{1DA038FC-16BD-40D1-9EE3-CC529AD6944D}" type="presParOf" srcId="{2BCF91AF-2D0B-4F8A-B2AE-EA21B3FB88E8}" destId="{6BB3CD77-CACC-4FBB-B2AA-0F29E81D0B9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6CC78-AE4C-440E-A7E7-D45BA2FC46C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5926F82-E7E0-47F6-A096-F0D521FEEC5B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hu-HU" sz="2400" b="1" dirty="0" smtClean="0">
              <a:solidFill>
                <a:schemeClr val="bg1"/>
              </a:solidFill>
            </a:rPr>
            <a:t>Félelem</a:t>
          </a:r>
          <a:endParaRPr lang="hu-HU" sz="2400" b="1" dirty="0">
            <a:solidFill>
              <a:schemeClr val="bg1"/>
            </a:solidFill>
          </a:endParaRPr>
        </a:p>
      </dgm:t>
    </dgm:pt>
    <dgm:pt modelId="{0FED0E78-34E6-4627-8D02-3A65E75A03E3}" type="parTrans" cxnId="{ECB9DC46-6DB3-4709-8B8D-A3F1F3304559}">
      <dgm:prSet/>
      <dgm:spPr/>
      <dgm:t>
        <a:bodyPr/>
        <a:lstStyle/>
        <a:p>
          <a:endParaRPr lang="hu-HU"/>
        </a:p>
      </dgm:t>
    </dgm:pt>
    <dgm:pt modelId="{4815789C-B422-4BC7-8CB4-668DA9EAFB27}" type="sibTrans" cxnId="{ECB9DC46-6DB3-4709-8B8D-A3F1F3304559}">
      <dgm:prSet/>
      <dgm:spPr/>
      <dgm:t>
        <a:bodyPr/>
        <a:lstStyle/>
        <a:p>
          <a:endParaRPr lang="hu-HU"/>
        </a:p>
      </dgm:t>
    </dgm:pt>
    <dgm:pt modelId="{B0BD75EB-857F-4400-814A-36718B83960A}">
      <dgm:prSet custT="1"/>
      <dgm:spPr>
        <a:solidFill>
          <a:srgbClr val="C4DF81"/>
        </a:solidFill>
      </dgm:spPr>
      <dgm:t>
        <a:bodyPr/>
        <a:lstStyle/>
        <a:p>
          <a:pPr rtl="0"/>
          <a:r>
            <a:rPr lang="hu-HU" sz="2000" b="1" dirty="0" smtClean="0">
              <a:solidFill>
                <a:schemeClr val="bg1"/>
              </a:solidFill>
            </a:rPr>
            <a:t>Feszültség</a:t>
          </a:r>
          <a:endParaRPr lang="hu-HU" sz="2000" b="1" dirty="0">
            <a:solidFill>
              <a:schemeClr val="bg1"/>
            </a:solidFill>
          </a:endParaRPr>
        </a:p>
      </dgm:t>
    </dgm:pt>
    <dgm:pt modelId="{E20D54A5-CFD5-4941-A3F9-994F9F47E5DA}" type="parTrans" cxnId="{1BBF9983-00DD-4000-90FD-9701C9D479FD}">
      <dgm:prSet/>
      <dgm:spPr/>
      <dgm:t>
        <a:bodyPr/>
        <a:lstStyle/>
        <a:p>
          <a:endParaRPr lang="hu-HU"/>
        </a:p>
      </dgm:t>
    </dgm:pt>
    <dgm:pt modelId="{D0743221-4A1B-4FAA-8B70-0DA1D01A2CE3}" type="sibTrans" cxnId="{1BBF9983-00DD-4000-90FD-9701C9D479FD}">
      <dgm:prSet/>
      <dgm:spPr/>
      <dgm:t>
        <a:bodyPr/>
        <a:lstStyle/>
        <a:p>
          <a:endParaRPr lang="hu-HU" dirty="0"/>
        </a:p>
      </dgm:t>
    </dgm:pt>
    <dgm:pt modelId="{70CD05B6-E5DC-4E17-BAAA-FD3824E1C40A}">
      <dgm:prSet/>
      <dgm:spPr>
        <a:solidFill>
          <a:srgbClr val="FF0000"/>
        </a:solidFill>
      </dgm:spPr>
      <dgm:t>
        <a:bodyPr/>
        <a:lstStyle/>
        <a:p>
          <a:pPr rtl="0"/>
          <a:r>
            <a:rPr lang="hu-HU" b="1" dirty="0" smtClean="0">
              <a:solidFill>
                <a:schemeClr val="bg1"/>
              </a:solidFill>
            </a:rPr>
            <a:t>Fájdalom</a:t>
          </a:r>
          <a:endParaRPr lang="hu-HU" b="1" dirty="0">
            <a:solidFill>
              <a:schemeClr val="bg1"/>
            </a:solidFill>
          </a:endParaRPr>
        </a:p>
      </dgm:t>
    </dgm:pt>
    <dgm:pt modelId="{6A6D1541-8764-466A-95BF-19373A24DB05}" type="parTrans" cxnId="{B63557B1-9AFD-40E7-BAA8-045E7B33BC5D}">
      <dgm:prSet/>
      <dgm:spPr/>
      <dgm:t>
        <a:bodyPr/>
        <a:lstStyle/>
        <a:p>
          <a:endParaRPr lang="hu-HU"/>
        </a:p>
      </dgm:t>
    </dgm:pt>
    <dgm:pt modelId="{F632B769-A74E-4E00-A97C-0802C90BB216}" type="sibTrans" cxnId="{B63557B1-9AFD-40E7-BAA8-045E7B33BC5D}">
      <dgm:prSet/>
      <dgm:spPr/>
      <dgm:t>
        <a:bodyPr/>
        <a:lstStyle/>
        <a:p>
          <a:endParaRPr lang="hu-HU"/>
        </a:p>
      </dgm:t>
    </dgm:pt>
    <dgm:pt modelId="{EF52C24B-3856-4AE0-B44D-09C0FEEDD875}" type="pres">
      <dgm:prSet presAssocID="{D2D6CC78-AE4C-440E-A7E7-D45BA2FC46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ACC5322-087C-4DEA-B1A5-97344CE63704}" type="pres">
      <dgm:prSet presAssocID="{A5926F82-E7E0-47F6-A096-F0D521FEEC5B}" presName="node" presStyleLbl="node1" presStyleIdx="0" presStyleCnt="3" custScaleX="128832" custScaleY="104945" custRadScaleRad="103919" custRadScaleInc="2096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6EFFEB-BF72-4375-B296-31FDB9746E51}" type="pres">
      <dgm:prSet presAssocID="{4815789C-B422-4BC7-8CB4-668DA9EAFB27}" presName="sibTrans" presStyleLbl="sibTrans2D1" presStyleIdx="0" presStyleCnt="3"/>
      <dgm:spPr/>
      <dgm:t>
        <a:bodyPr/>
        <a:lstStyle/>
        <a:p>
          <a:endParaRPr lang="hu-HU"/>
        </a:p>
      </dgm:t>
    </dgm:pt>
    <dgm:pt modelId="{0BB063C9-5A0B-40FD-B3D4-824A2A0C3AB3}" type="pres">
      <dgm:prSet presAssocID="{4815789C-B422-4BC7-8CB4-668DA9EAFB27}" presName="connectorText" presStyleLbl="sibTrans2D1" presStyleIdx="0" presStyleCnt="3"/>
      <dgm:spPr/>
      <dgm:t>
        <a:bodyPr/>
        <a:lstStyle/>
        <a:p>
          <a:endParaRPr lang="hu-HU"/>
        </a:p>
      </dgm:t>
    </dgm:pt>
    <dgm:pt modelId="{0D7E5A1D-86DF-46AF-8914-910B6FAE50CD}" type="pres">
      <dgm:prSet presAssocID="{B0BD75EB-857F-4400-814A-36718B83960A}" presName="node" presStyleLbl="node1" presStyleIdx="1" presStyleCnt="3" custScaleX="134429" custScaleY="83426" custRadScaleRad="139641" custRadScaleInc="-279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6AE15A-11C3-4B90-B1A5-95D444FB49CB}" type="pres">
      <dgm:prSet presAssocID="{D0743221-4A1B-4FAA-8B70-0DA1D01A2CE3}" presName="sibTrans" presStyleLbl="sibTrans2D1" presStyleIdx="1" presStyleCnt="3" custLinFactNeighborX="-20197" custLinFactNeighborY="25518"/>
      <dgm:spPr/>
      <dgm:t>
        <a:bodyPr/>
        <a:lstStyle/>
        <a:p>
          <a:endParaRPr lang="hu-HU"/>
        </a:p>
      </dgm:t>
    </dgm:pt>
    <dgm:pt modelId="{229E0931-8873-42A5-847E-91C9CC52D1BC}" type="pres">
      <dgm:prSet presAssocID="{D0743221-4A1B-4FAA-8B70-0DA1D01A2CE3}" presName="connectorText" presStyleLbl="sibTrans2D1" presStyleIdx="1" presStyleCnt="3"/>
      <dgm:spPr/>
      <dgm:t>
        <a:bodyPr/>
        <a:lstStyle/>
        <a:p>
          <a:endParaRPr lang="hu-HU"/>
        </a:p>
      </dgm:t>
    </dgm:pt>
    <dgm:pt modelId="{6A0E460D-F1EA-42C5-A07D-55BA745F73AE}" type="pres">
      <dgm:prSet presAssocID="{70CD05B6-E5DC-4E17-BAAA-FD3824E1C40A}" presName="node" presStyleLbl="node1" presStyleIdx="2" presStyleCnt="3" custScaleX="181794" custScaleY="171603" custRadScaleRad="136302" custRadScaleInc="128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0A24AB-C360-407E-85EF-C74456B79E85}" type="pres">
      <dgm:prSet presAssocID="{F632B769-A74E-4E00-A97C-0802C90BB216}" presName="sibTrans" presStyleLbl="sibTrans2D1" presStyleIdx="2" presStyleCnt="3"/>
      <dgm:spPr/>
      <dgm:t>
        <a:bodyPr/>
        <a:lstStyle/>
        <a:p>
          <a:endParaRPr lang="hu-HU"/>
        </a:p>
      </dgm:t>
    </dgm:pt>
    <dgm:pt modelId="{4D955283-03FA-494D-A4E9-C5C60FF6933D}" type="pres">
      <dgm:prSet presAssocID="{F632B769-A74E-4E00-A97C-0802C90BB216}" presName="connectorText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A33D663D-5D6C-49FD-A817-F992D6E732DB}" type="presOf" srcId="{4815789C-B422-4BC7-8CB4-668DA9EAFB27}" destId="{086EFFEB-BF72-4375-B296-31FDB9746E51}" srcOrd="0" destOrd="0" presId="urn:microsoft.com/office/officeart/2005/8/layout/cycle2"/>
    <dgm:cxn modelId="{B63557B1-9AFD-40E7-BAA8-045E7B33BC5D}" srcId="{D2D6CC78-AE4C-440E-A7E7-D45BA2FC46CD}" destId="{70CD05B6-E5DC-4E17-BAAA-FD3824E1C40A}" srcOrd="2" destOrd="0" parTransId="{6A6D1541-8764-466A-95BF-19373A24DB05}" sibTransId="{F632B769-A74E-4E00-A97C-0802C90BB216}"/>
    <dgm:cxn modelId="{F88CCAF6-8E71-4D99-9BC3-2A664B0723C0}" type="presOf" srcId="{4815789C-B422-4BC7-8CB4-668DA9EAFB27}" destId="{0BB063C9-5A0B-40FD-B3D4-824A2A0C3AB3}" srcOrd="1" destOrd="0" presId="urn:microsoft.com/office/officeart/2005/8/layout/cycle2"/>
    <dgm:cxn modelId="{610AEA3C-5692-486D-AAF8-B267630E0D43}" type="presOf" srcId="{70CD05B6-E5DC-4E17-BAAA-FD3824E1C40A}" destId="{6A0E460D-F1EA-42C5-A07D-55BA745F73AE}" srcOrd="0" destOrd="0" presId="urn:microsoft.com/office/officeart/2005/8/layout/cycle2"/>
    <dgm:cxn modelId="{CF32BAA9-CC51-4823-A4A5-49F18C011C98}" type="presOf" srcId="{F632B769-A74E-4E00-A97C-0802C90BB216}" destId="{590A24AB-C360-407E-85EF-C74456B79E85}" srcOrd="0" destOrd="0" presId="urn:microsoft.com/office/officeart/2005/8/layout/cycle2"/>
    <dgm:cxn modelId="{8B957222-F57A-4392-A5A7-6ECD2813A01A}" type="presOf" srcId="{D2D6CC78-AE4C-440E-A7E7-D45BA2FC46CD}" destId="{EF52C24B-3856-4AE0-B44D-09C0FEEDD875}" srcOrd="0" destOrd="0" presId="urn:microsoft.com/office/officeart/2005/8/layout/cycle2"/>
    <dgm:cxn modelId="{1BBF9983-00DD-4000-90FD-9701C9D479FD}" srcId="{D2D6CC78-AE4C-440E-A7E7-D45BA2FC46CD}" destId="{B0BD75EB-857F-4400-814A-36718B83960A}" srcOrd="1" destOrd="0" parTransId="{E20D54A5-CFD5-4941-A3F9-994F9F47E5DA}" sibTransId="{D0743221-4A1B-4FAA-8B70-0DA1D01A2CE3}"/>
    <dgm:cxn modelId="{ECB9DC46-6DB3-4709-8B8D-A3F1F3304559}" srcId="{D2D6CC78-AE4C-440E-A7E7-D45BA2FC46CD}" destId="{A5926F82-E7E0-47F6-A096-F0D521FEEC5B}" srcOrd="0" destOrd="0" parTransId="{0FED0E78-34E6-4627-8D02-3A65E75A03E3}" sibTransId="{4815789C-B422-4BC7-8CB4-668DA9EAFB27}"/>
    <dgm:cxn modelId="{267F3467-6C4B-4DA8-B660-EC017648E139}" type="presOf" srcId="{D0743221-4A1B-4FAA-8B70-0DA1D01A2CE3}" destId="{276AE15A-11C3-4B90-B1A5-95D444FB49CB}" srcOrd="0" destOrd="0" presId="urn:microsoft.com/office/officeart/2005/8/layout/cycle2"/>
    <dgm:cxn modelId="{D13AA09E-C4A5-40FE-A645-4328ED1EC74D}" type="presOf" srcId="{B0BD75EB-857F-4400-814A-36718B83960A}" destId="{0D7E5A1D-86DF-46AF-8914-910B6FAE50CD}" srcOrd="0" destOrd="0" presId="urn:microsoft.com/office/officeart/2005/8/layout/cycle2"/>
    <dgm:cxn modelId="{0B01CDBA-E001-4578-A35F-9872D03B8B01}" type="presOf" srcId="{D0743221-4A1B-4FAA-8B70-0DA1D01A2CE3}" destId="{229E0931-8873-42A5-847E-91C9CC52D1BC}" srcOrd="1" destOrd="0" presId="urn:microsoft.com/office/officeart/2005/8/layout/cycle2"/>
    <dgm:cxn modelId="{5B9BEE12-F4DE-405D-B32F-628C63D37A4E}" type="presOf" srcId="{F632B769-A74E-4E00-A97C-0802C90BB216}" destId="{4D955283-03FA-494D-A4E9-C5C60FF6933D}" srcOrd="1" destOrd="0" presId="urn:microsoft.com/office/officeart/2005/8/layout/cycle2"/>
    <dgm:cxn modelId="{76C08F1E-7CE2-4D9D-89C6-4A162F7D8A02}" type="presOf" srcId="{A5926F82-E7E0-47F6-A096-F0D521FEEC5B}" destId="{EACC5322-087C-4DEA-B1A5-97344CE63704}" srcOrd="0" destOrd="0" presId="urn:microsoft.com/office/officeart/2005/8/layout/cycle2"/>
    <dgm:cxn modelId="{AD7DDEAE-B89A-4740-BBE1-07F42585155C}" type="presParOf" srcId="{EF52C24B-3856-4AE0-B44D-09C0FEEDD875}" destId="{EACC5322-087C-4DEA-B1A5-97344CE63704}" srcOrd="0" destOrd="0" presId="urn:microsoft.com/office/officeart/2005/8/layout/cycle2"/>
    <dgm:cxn modelId="{C434E921-EC30-4C34-B21E-AEB50DDD8619}" type="presParOf" srcId="{EF52C24B-3856-4AE0-B44D-09C0FEEDD875}" destId="{086EFFEB-BF72-4375-B296-31FDB9746E51}" srcOrd="1" destOrd="0" presId="urn:microsoft.com/office/officeart/2005/8/layout/cycle2"/>
    <dgm:cxn modelId="{A83622B1-CFB2-4021-834E-0EFA5124B44F}" type="presParOf" srcId="{086EFFEB-BF72-4375-B296-31FDB9746E51}" destId="{0BB063C9-5A0B-40FD-B3D4-824A2A0C3AB3}" srcOrd="0" destOrd="0" presId="urn:microsoft.com/office/officeart/2005/8/layout/cycle2"/>
    <dgm:cxn modelId="{3C921FFA-5A26-4414-9301-E10A6FFEFB48}" type="presParOf" srcId="{EF52C24B-3856-4AE0-B44D-09C0FEEDD875}" destId="{0D7E5A1D-86DF-46AF-8914-910B6FAE50CD}" srcOrd="2" destOrd="0" presId="urn:microsoft.com/office/officeart/2005/8/layout/cycle2"/>
    <dgm:cxn modelId="{61BFC5F0-51B3-4CEA-8F63-3776F9B55397}" type="presParOf" srcId="{EF52C24B-3856-4AE0-B44D-09C0FEEDD875}" destId="{276AE15A-11C3-4B90-B1A5-95D444FB49CB}" srcOrd="3" destOrd="0" presId="urn:microsoft.com/office/officeart/2005/8/layout/cycle2"/>
    <dgm:cxn modelId="{D6E96810-A818-4893-84C1-763AF6B58FB8}" type="presParOf" srcId="{276AE15A-11C3-4B90-B1A5-95D444FB49CB}" destId="{229E0931-8873-42A5-847E-91C9CC52D1BC}" srcOrd="0" destOrd="0" presId="urn:microsoft.com/office/officeart/2005/8/layout/cycle2"/>
    <dgm:cxn modelId="{FA7BCF24-2CAE-46BC-9EBC-471023DA078E}" type="presParOf" srcId="{EF52C24B-3856-4AE0-B44D-09C0FEEDD875}" destId="{6A0E460D-F1EA-42C5-A07D-55BA745F73AE}" srcOrd="4" destOrd="0" presId="urn:microsoft.com/office/officeart/2005/8/layout/cycle2"/>
    <dgm:cxn modelId="{160EFB34-4350-4C72-A4BD-C7F27A336BFA}" type="presParOf" srcId="{EF52C24B-3856-4AE0-B44D-09C0FEEDD875}" destId="{590A24AB-C360-407E-85EF-C74456B79E85}" srcOrd="5" destOrd="0" presId="urn:microsoft.com/office/officeart/2005/8/layout/cycle2"/>
    <dgm:cxn modelId="{B9786CE9-B833-4414-9BF1-D6D3A6D2518C}" type="presParOf" srcId="{590A24AB-C360-407E-85EF-C74456B79E85}" destId="{4D955283-03FA-494D-A4E9-C5C60FF6933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B855D7-2C94-4A00-9EC5-C6A1C3DC4B5A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91B99D31-B757-4575-B2B5-76171867D39D}">
      <dgm:prSet phldrT="[Szöveg]"/>
      <dgm:spPr>
        <a:solidFill>
          <a:srgbClr val="FF0000"/>
        </a:solidFill>
      </dgm:spPr>
      <dgm:t>
        <a:bodyPr/>
        <a:lstStyle/>
        <a:p>
          <a:r>
            <a:rPr lang="hu-HU" dirty="0" smtClean="0"/>
            <a:t>Adrenalin</a:t>
          </a:r>
          <a:br>
            <a:rPr lang="hu-HU" dirty="0" smtClean="0"/>
          </a:br>
          <a:r>
            <a:rPr lang="hu-HU" dirty="0" smtClean="0"/>
            <a:t>(SY </a:t>
          </a:r>
          <a:r>
            <a:rPr lang="hu-HU" dirty="0" err="1" smtClean="0"/>
            <a:t>ir</a:t>
          </a:r>
          <a:r>
            <a:rPr lang="hu-HU" dirty="0" smtClean="0"/>
            <a:t>.)</a:t>
          </a:r>
          <a:endParaRPr lang="hu-HU" dirty="0"/>
        </a:p>
      </dgm:t>
    </dgm:pt>
    <dgm:pt modelId="{CC0E946B-043E-4247-AE33-877310C5B7F9}" type="parTrans" cxnId="{8D76DAF0-BEFC-41D7-9566-B9B747C999E1}">
      <dgm:prSet/>
      <dgm:spPr/>
      <dgm:t>
        <a:bodyPr/>
        <a:lstStyle/>
        <a:p>
          <a:endParaRPr lang="hu-HU"/>
        </a:p>
      </dgm:t>
    </dgm:pt>
    <dgm:pt modelId="{8676AB3C-B196-412C-B4F4-90663AF2B054}" type="sibTrans" cxnId="{8D76DAF0-BEFC-41D7-9566-B9B747C999E1}">
      <dgm:prSet/>
      <dgm:spPr/>
      <dgm:t>
        <a:bodyPr/>
        <a:lstStyle/>
        <a:p>
          <a:endParaRPr lang="hu-HU"/>
        </a:p>
      </dgm:t>
    </dgm:pt>
    <dgm:pt modelId="{21CD1B7F-3E8A-4483-BC25-1BF071D1D4F0}">
      <dgm:prSet phldrT="[Szöveg]"/>
      <dgm:spPr>
        <a:solidFill>
          <a:srgbClr val="7030A0"/>
        </a:solidFill>
      </dgm:spPr>
      <dgm:t>
        <a:bodyPr/>
        <a:lstStyle/>
        <a:p>
          <a:r>
            <a:rPr lang="hu-HU" dirty="0" err="1" smtClean="0"/>
            <a:t>Oxytocin</a:t>
          </a:r>
          <a:endParaRPr lang="hu-HU" dirty="0"/>
        </a:p>
      </dgm:t>
    </dgm:pt>
    <dgm:pt modelId="{BC12FD32-C86A-4688-938E-D075B7ACDD6C}" type="parTrans" cxnId="{C3F2F3EA-D1B9-4FC2-AA96-F998AAC18FAB}">
      <dgm:prSet/>
      <dgm:spPr/>
      <dgm:t>
        <a:bodyPr/>
        <a:lstStyle/>
        <a:p>
          <a:endParaRPr lang="hu-HU"/>
        </a:p>
      </dgm:t>
    </dgm:pt>
    <dgm:pt modelId="{FA9DE894-A2E3-4136-9B5F-3C2A18B672AB}" type="sibTrans" cxnId="{C3F2F3EA-D1B9-4FC2-AA96-F998AAC18FAB}">
      <dgm:prSet/>
      <dgm:spPr/>
      <dgm:t>
        <a:bodyPr/>
        <a:lstStyle/>
        <a:p>
          <a:endParaRPr lang="hu-HU"/>
        </a:p>
      </dgm:t>
    </dgm:pt>
    <dgm:pt modelId="{276D7889-0B61-4F42-8F1D-64EEF8D09FC0}">
      <dgm:prSet phldrT="[Szöveg]"/>
      <dgm:spPr>
        <a:solidFill>
          <a:srgbClr val="00B050"/>
        </a:solidFill>
      </dgm:spPr>
      <dgm:t>
        <a:bodyPr/>
        <a:lstStyle/>
        <a:p>
          <a:r>
            <a:rPr lang="hu-HU" dirty="0" smtClean="0"/>
            <a:t>Endorfin</a:t>
          </a:r>
          <a:br>
            <a:rPr lang="hu-HU" dirty="0" smtClean="0"/>
          </a:br>
          <a:r>
            <a:rPr lang="hu-HU" dirty="0" smtClean="0"/>
            <a:t>(PS </a:t>
          </a:r>
          <a:r>
            <a:rPr lang="hu-HU" dirty="0" err="1" smtClean="0"/>
            <a:t>ir</a:t>
          </a:r>
          <a:r>
            <a:rPr lang="hu-HU" dirty="0" smtClean="0"/>
            <a:t>.)</a:t>
          </a:r>
          <a:endParaRPr lang="hu-HU" dirty="0"/>
        </a:p>
      </dgm:t>
    </dgm:pt>
    <dgm:pt modelId="{130C309E-BEC5-43FD-9699-DC0342FB36CA}" type="parTrans" cxnId="{66635C06-CAA9-4F73-8298-DB7109CAAADE}">
      <dgm:prSet/>
      <dgm:spPr/>
      <dgm:t>
        <a:bodyPr/>
        <a:lstStyle/>
        <a:p>
          <a:endParaRPr lang="hu-HU"/>
        </a:p>
      </dgm:t>
    </dgm:pt>
    <dgm:pt modelId="{9D74868A-8428-4ACE-A1A8-2ADE77CB28CA}" type="sibTrans" cxnId="{66635C06-CAA9-4F73-8298-DB7109CAAADE}">
      <dgm:prSet/>
      <dgm:spPr/>
      <dgm:t>
        <a:bodyPr/>
        <a:lstStyle/>
        <a:p>
          <a:endParaRPr lang="hu-HU"/>
        </a:p>
      </dgm:t>
    </dgm:pt>
    <dgm:pt modelId="{CB8A00B0-BEF9-414F-BD1D-BAF2F2A80312}" type="pres">
      <dgm:prSet presAssocID="{7DB855D7-2C94-4A00-9EC5-C6A1C3DC4B5A}" presName="compositeShape" presStyleCnt="0">
        <dgm:presLayoutVars>
          <dgm:chMax val="7"/>
          <dgm:dir/>
          <dgm:resizeHandles val="exact"/>
        </dgm:presLayoutVars>
      </dgm:prSet>
      <dgm:spPr/>
    </dgm:pt>
    <dgm:pt modelId="{2B10E6A9-DA17-4219-AA8E-8961B070F3F3}" type="pres">
      <dgm:prSet presAssocID="{7DB855D7-2C94-4A00-9EC5-C6A1C3DC4B5A}" presName="wedge1" presStyleLbl="node1" presStyleIdx="0" presStyleCnt="3" custLinFactNeighborX="-26541" custLinFactNeighborY="-19261"/>
      <dgm:spPr/>
      <dgm:t>
        <a:bodyPr/>
        <a:lstStyle/>
        <a:p>
          <a:endParaRPr lang="hu-HU"/>
        </a:p>
      </dgm:t>
    </dgm:pt>
    <dgm:pt modelId="{B029264B-21D6-484A-AE85-50BE7314520B}" type="pres">
      <dgm:prSet presAssocID="{7DB855D7-2C94-4A00-9EC5-C6A1C3DC4B5A}" presName="dummy1a" presStyleCnt="0"/>
      <dgm:spPr/>
    </dgm:pt>
    <dgm:pt modelId="{9A2EDAD4-6BCC-4AA9-A8B5-339EE48C2542}" type="pres">
      <dgm:prSet presAssocID="{7DB855D7-2C94-4A00-9EC5-C6A1C3DC4B5A}" presName="dummy1b" presStyleCnt="0"/>
      <dgm:spPr/>
    </dgm:pt>
    <dgm:pt modelId="{4DBEEBCA-A799-4177-AF44-0E1642E67E18}" type="pres">
      <dgm:prSet presAssocID="{7DB855D7-2C94-4A00-9EC5-C6A1C3DC4B5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6156B5A-7AA4-4EAB-9496-351797586BDD}" type="pres">
      <dgm:prSet presAssocID="{7DB855D7-2C94-4A00-9EC5-C6A1C3DC4B5A}" presName="wedge2" presStyleLbl="node1" presStyleIdx="1" presStyleCnt="3" custLinFactNeighborX="-28449" custLinFactNeighborY="-21273"/>
      <dgm:spPr/>
      <dgm:t>
        <a:bodyPr/>
        <a:lstStyle/>
        <a:p>
          <a:endParaRPr lang="hu-HU"/>
        </a:p>
      </dgm:t>
    </dgm:pt>
    <dgm:pt modelId="{F67D6F75-A288-422C-91E0-459EA7204902}" type="pres">
      <dgm:prSet presAssocID="{7DB855D7-2C94-4A00-9EC5-C6A1C3DC4B5A}" presName="dummy2a" presStyleCnt="0"/>
      <dgm:spPr/>
    </dgm:pt>
    <dgm:pt modelId="{EFDD7884-2627-43ED-B914-DF7382BDBFD8}" type="pres">
      <dgm:prSet presAssocID="{7DB855D7-2C94-4A00-9EC5-C6A1C3DC4B5A}" presName="dummy2b" presStyleCnt="0"/>
      <dgm:spPr/>
    </dgm:pt>
    <dgm:pt modelId="{D601605B-36D4-4DCD-B7F5-4FE20F6FCCF9}" type="pres">
      <dgm:prSet presAssocID="{7DB855D7-2C94-4A00-9EC5-C6A1C3DC4B5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5FDA28-2DC4-4DC7-A62D-37253332F9E5}" type="pres">
      <dgm:prSet presAssocID="{7DB855D7-2C94-4A00-9EC5-C6A1C3DC4B5A}" presName="wedge3" presStyleLbl="node1" presStyleIdx="2" presStyleCnt="3" custLinFactNeighborX="-26389" custLinFactNeighborY="-21375"/>
      <dgm:spPr/>
      <dgm:t>
        <a:bodyPr/>
        <a:lstStyle/>
        <a:p>
          <a:endParaRPr lang="hu-HU"/>
        </a:p>
      </dgm:t>
    </dgm:pt>
    <dgm:pt modelId="{A01B8157-6888-407E-8A46-60F6ADC7704A}" type="pres">
      <dgm:prSet presAssocID="{7DB855D7-2C94-4A00-9EC5-C6A1C3DC4B5A}" presName="dummy3a" presStyleCnt="0"/>
      <dgm:spPr/>
    </dgm:pt>
    <dgm:pt modelId="{D4809D7E-5BE6-4530-BCF2-51B76B013259}" type="pres">
      <dgm:prSet presAssocID="{7DB855D7-2C94-4A00-9EC5-C6A1C3DC4B5A}" presName="dummy3b" presStyleCnt="0"/>
      <dgm:spPr/>
    </dgm:pt>
    <dgm:pt modelId="{09A6CAC7-098F-4617-B04A-B6CC9461B6FB}" type="pres">
      <dgm:prSet presAssocID="{7DB855D7-2C94-4A00-9EC5-C6A1C3DC4B5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DF04A3-0EE3-4B85-81BF-147F43D4F278}" type="pres">
      <dgm:prSet presAssocID="{8676AB3C-B196-412C-B4F4-90663AF2B054}" presName="arrowWedge1" presStyleLbl="fgSibTrans2D1" presStyleIdx="0" presStyleCnt="3"/>
      <dgm:spPr/>
    </dgm:pt>
    <dgm:pt modelId="{B1D9CF34-0721-4619-8AA2-6F772D9957AA}" type="pres">
      <dgm:prSet presAssocID="{FA9DE894-A2E3-4136-9B5F-3C2A18B672AB}" presName="arrowWedge2" presStyleLbl="fgSibTrans2D1" presStyleIdx="1" presStyleCnt="3"/>
      <dgm:spPr/>
    </dgm:pt>
    <dgm:pt modelId="{A23C562D-C02D-4E64-A670-69C0C5CC6166}" type="pres">
      <dgm:prSet presAssocID="{9D74868A-8428-4ACE-A1A8-2ADE77CB28CA}" presName="arrowWedge3" presStyleLbl="fgSibTrans2D1" presStyleIdx="2" presStyleCnt="3"/>
      <dgm:spPr/>
    </dgm:pt>
  </dgm:ptLst>
  <dgm:cxnLst>
    <dgm:cxn modelId="{66635C06-CAA9-4F73-8298-DB7109CAAADE}" srcId="{7DB855D7-2C94-4A00-9EC5-C6A1C3DC4B5A}" destId="{276D7889-0B61-4F42-8F1D-64EEF8D09FC0}" srcOrd="2" destOrd="0" parTransId="{130C309E-BEC5-43FD-9699-DC0342FB36CA}" sibTransId="{9D74868A-8428-4ACE-A1A8-2ADE77CB28CA}"/>
    <dgm:cxn modelId="{8D76DAF0-BEFC-41D7-9566-B9B747C999E1}" srcId="{7DB855D7-2C94-4A00-9EC5-C6A1C3DC4B5A}" destId="{91B99D31-B757-4575-B2B5-76171867D39D}" srcOrd="0" destOrd="0" parTransId="{CC0E946B-043E-4247-AE33-877310C5B7F9}" sibTransId="{8676AB3C-B196-412C-B4F4-90663AF2B054}"/>
    <dgm:cxn modelId="{CBFCA001-B57E-4FF2-91D4-D77EEB616189}" type="presOf" srcId="{21CD1B7F-3E8A-4483-BC25-1BF071D1D4F0}" destId="{06156B5A-7AA4-4EAB-9496-351797586BDD}" srcOrd="0" destOrd="0" presId="urn:microsoft.com/office/officeart/2005/8/layout/cycle8"/>
    <dgm:cxn modelId="{4E5F9048-25D3-4D7C-B323-6622934B1741}" type="presOf" srcId="{91B99D31-B757-4575-B2B5-76171867D39D}" destId="{2B10E6A9-DA17-4219-AA8E-8961B070F3F3}" srcOrd="0" destOrd="0" presId="urn:microsoft.com/office/officeart/2005/8/layout/cycle8"/>
    <dgm:cxn modelId="{C3F2F3EA-D1B9-4FC2-AA96-F998AAC18FAB}" srcId="{7DB855D7-2C94-4A00-9EC5-C6A1C3DC4B5A}" destId="{21CD1B7F-3E8A-4483-BC25-1BF071D1D4F0}" srcOrd="1" destOrd="0" parTransId="{BC12FD32-C86A-4688-938E-D075B7ACDD6C}" sibTransId="{FA9DE894-A2E3-4136-9B5F-3C2A18B672AB}"/>
    <dgm:cxn modelId="{C8AED7BE-7D15-40BF-8EA3-EA548411A60D}" type="presOf" srcId="{276D7889-0B61-4F42-8F1D-64EEF8D09FC0}" destId="{09A6CAC7-098F-4617-B04A-B6CC9461B6FB}" srcOrd="1" destOrd="0" presId="urn:microsoft.com/office/officeart/2005/8/layout/cycle8"/>
    <dgm:cxn modelId="{AB36DA8F-6EB0-4620-BC4B-72EA948C44EC}" type="presOf" srcId="{7DB855D7-2C94-4A00-9EC5-C6A1C3DC4B5A}" destId="{CB8A00B0-BEF9-414F-BD1D-BAF2F2A80312}" srcOrd="0" destOrd="0" presId="urn:microsoft.com/office/officeart/2005/8/layout/cycle8"/>
    <dgm:cxn modelId="{941C9920-1889-4D02-BE3B-B487D6396102}" type="presOf" srcId="{276D7889-0B61-4F42-8F1D-64EEF8D09FC0}" destId="{855FDA28-2DC4-4DC7-A62D-37253332F9E5}" srcOrd="0" destOrd="0" presId="urn:microsoft.com/office/officeart/2005/8/layout/cycle8"/>
    <dgm:cxn modelId="{FE8D3137-79BF-4B53-B5D1-D47A7D30A42C}" type="presOf" srcId="{21CD1B7F-3E8A-4483-BC25-1BF071D1D4F0}" destId="{D601605B-36D4-4DCD-B7F5-4FE20F6FCCF9}" srcOrd="1" destOrd="0" presId="urn:microsoft.com/office/officeart/2005/8/layout/cycle8"/>
    <dgm:cxn modelId="{1A98082C-C0BA-490F-98F4-527BB7E62E7B}" type="presOf" srcId="{91B99D31-B757-4575-B2B5-76171867D39D}" destId="{4DBEEBCA-A799-4177-AF44-0E1642E67E18}" srcOrd="1" destOrd="0" presId="urn:microsoft.com/office/officeart/2005/8/layout/cycle8"/>
    <dgm:cxn modelId="{0586ED96-4468-433C-BE47-839A2EBFA909}" type="presParOf" srcId="{CB8A00B0-BEF9-414F-BD1D-BAF2F2A80312}" destId="{2B10E6A9-DA17-4219-AA8E-8961B070F3F3}" srcOrd="0" destOrd="0" presId="urn:microsoft.com/office/officeart/2005/8/layout/cycle8"/>
    <dgm:cxn modelId="{AE2A5190-9C7D-4B4D-838E-069F2BF80F8B}" type="presParOf" srcId="{CB8A00B0-BEF9-414F-BD1D-BAF2F2A80312}" destId="{B029264B-21D6-484A-AE85-50BE7314520B}" srcOrd="1" destOrd="0" presId="urn:microsoft.com/office/officeart/2005/8/layout/cycle8"/>
    <dgm:cxn modelId="{18EDB0B6-DF4D-471F-8799-20A4E63BD4CA}" type="presParOf" srcId="{CB8A00B0-BEF9-414F-BD1D-BAF2F2A80312}" destId="{9A2EDAD4-6BCC-4AA9-A8B5-339EE48C2542}" srcOrd="2" destOrd="0" presId="urn:microsoft.com/office/officeart/2005/8/layout/cycle8"/>
    <dgm:cxn modelId="{995E691A-A4CA-4FC9-9217-7CCE2B4F4BB4}" type="presParOf" srcId="{CB8A00B0-BEF9-414F-BD1D-BAF2F2A80312}" destId="{4DBEEBCA-A799-4177-AF44-0E1642E67E18}" srcOrd="3" destOrd="0" presId="urn:microsoft.com/office/officeart/2005/8/layout/cycle8"/>
    <dgm:cxn modelId="{E74712E6-9FB2-458A-9E5F-62102D6C1DD3}" type="presParOf" srcId="{CB8A00B0-BEF9-414F-BD1D-BAF2F2A80312}" destId="{06156B5A-7AA4-4EAB-9496-351797586BDD}" srcOrd="4" destOrd="0" presId="urn:microsoft.com/office/officeart/2005/8/layout/cycle8"/>
    <dgm:cxn modelId="{1260A9B4-6F07-4CFE-BA09-66B2D271252D}" type="presParOf" srcId="{CB8A00B0-BEF9-414F-BD1D-BAF2F2A80312}" destId="{F67D6F75-A288-422C-91E0-459EA7204902}" srcOrd="5" destOrd="0" presId="urn:microsoft.com/office/officeart/2005/8/layout/cycle8"/>
    <dgm:cxn modelId="{5B745AF0-29F9-4FF1-9D8B-41DF8AC0032B}" type="presParOf" srcId="{CB8A00B0-BEF9-414F-BD1D-BAF2F2A80312}" destId="{EFDD7884-2627-43ED-B914-DF7382BDBFD8}" srcOrd="6" destOrd="0" presId="urn:microsoft.com/office/officeart/2005/8/layout/cycle8"/>
    <dgm:cxn modelId="{304C3F9B-4B2B-40B1-9E99-82806E3AA421}" type="presParOf" srcId="{CB8A00B0-BEF9-414F-BD1D-BAF2F2A80312}" destId="{D601605B-36D4-4DCD-B7F5-4FE20F6FCCF9}" srcOrd="7" destOrd="0" presId="urn:microsoft.com/office/officeart/2005/8/layout/cycle8"/>
    <dgm:cxn modelId="{7532B63B-4F93-4576-95DE-B5E0CDA724C3}" type="presParOf" srcId="{CB8A00B0-BEF9-414F-BD1D-BAF2F2A80312}" destId="{855FDA28-2DC4-4DC7-A62D-37253332F9E5}" srcOrd="8" destOrd="0" presId="urn:microsoft.com/office/officeart/2005/8/layout/cycle8"/>
    <dgm:cxn modelId="{BFA0E794-0636-4813-B3D7-5675B27DED5E}" type="presParOf" srcId="{CB8A00B0-BEF9-414F-BD1D-BAF2F2A80312}" destId="{A01B8157-6888-407E-8A46-60F6ADC7704A}" srcOrd="9" destOrd="0" presId="urn:microsoft.com/office/officeart/2005/8/layout/cycle8"/>
    <dgm:cxn modelId="{1D0167FC-58DE-499E-930C-8929D791DA63}" type="presParOf" srcId="{CB8A00B0-BEF9-414F-BD1D-BAF2F2A80312}" destId="{D4809D7E-5BE6-4530-BCF2-51B76B013259}" srcOrd="10" destOrd="0" presId="urn:microsoft.com/office/officeart/2005/8/layout/cycle8"/>
    <dgm:cxn modelId="{49E1793F-56AA-44C3-8F2D-0B9979FBFBF4}" type="presParOf" srcId="{CB8A00B0-BEF9-414F-BD1D-BAF2F2A80312}" destId="{09A6CAC7-098F-4617-B04A-B6CC9461B6FB}" srcOrd="11" destOrd="0" presId="urn:microsoft.com/office/officeart/2005/8/layout/cycle8"/>
    <dgm:cxn modelId="{73B3397E-1435-49B4-859A-FAC1218875E8}" type="presParOf" srcId="{CB8A00B0-BEF9-414F-BD1D-BAF2F2A80312}" destId="{6DDF04A3-0EE3-4B85-81BF-147F43D4F278}" srcOrd="12" destOrd="0" presId="urn:microsoft.com/office/officeart/2005/8/layout/cycle8"/>
    <dgm:cxn modelId="{668CB982-3D00-406C-B76F-4C7D04EA81E3}" type="presParOf" srcId="{CB8A00B0-BEF9-414F-BD1D-BAF2F2A80312}" destId="{B1D9CF34-0721-4619-8AA2-6F772D9957AA}" srcOrd="13" destOrd="0" presId="urn:microsoft.com/office/officeart/2005/8/layout/cycle8"/>
    <dgm:cxn modelId="{D7306ED0-1807-422F-9164-4B8465D7AEA0}" type="presParOf" srcId="{CB8A00B0-BEF9-414F-BD1D-BAF2F2A80312}" destId="{A23C562D-C02D-4E64-A670-69C0C5CC616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FCCE55-7257-43B5-BF72-BB9E7A42DE6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4BE2AA7-05A2-473B-8AB1-628D57AC7A51}">
      <dgm:prSet custT="1"/>
      <dgm:spPr>
        <a:solidFill>
          <a:schemeClr val="bg2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hu-HU" sz="2400" b="1" dirty="0" smtClean="0">
              <a:solidFill>
                <a:srgbClr val="FF0000"/>
              </a:solidFill>
            </a:rPr>
            <a:t>Állami feladat: képzés</a:t>
          </a:r>
          <a:br>
            <a:rPr lang="hu-HU" sz="2400" b="1" dirty="0" smtClean="0">
              <a:solidFill>
                <a:srgbClr val="FF0000"/>
              </a:solidFill>
            </a:rPr>
          </a:br>
          <a:r>
            <a:rPr lang="hu-HU" sz="2400" b="1" dirty="0" smtClean="0">
              <a:solidFill>
                <a:schemeClr val="accent5">
                  <a:lumMod val="50000"/>
                </a:schemeClr>
              </a:solidFill>
            </a:rPr>
            <a:t/>
          </a:r>
          <a:br>
            <a:rPr lang="hu-HU" sz="2400" b="1" dirty="0" smtClean="0">
              <a:solidFill>
                <a:schemeClr val="accent5">
                  <a:lumMod val="50000"/>
                </a:schemeClr>
              </a:solidFill>
            </a:rPr>
          </a:br>
          <a:r>
            <a:rPr lang="hu-HU" sz="2000" b="1" dirty="0" smtClean="0">
              <a:solidFill>
                <a:schemeClr val="tx1"/>
              </a:solidFill>
            </a:rPr>
            <a:t>főiskola: szülésznő, védőnő</a:t>
          </a:r>
          <a:br>
            <a:rPr lang="hu-HU" sz="2000" b="1" dirty="0" smtClean="0">
              <a:solidFill>
                <a:schemeClr val="tx1"/>
              </a:solidFill>
            </a:rPr>
          </a:br>
          <a:r>
            <a:rPr lang="hu-HU" sz="2000" b="1" dirty="0" smtClean="0">
              <a:solidFill>
                <a:schemeClr val="tx1"/>
              </a:solidFill>
            </a:rPr>
            <a:t>egyetem: orvos</a:t>
          </a:r>
          <a:endParaRPr lang="hu-HU" sz="2000" b="1" dirty="0">
            <a:solidFill>
              <a:schemeClr val="tx1"/>
            </a:solidFill>
          </a:endParaRPr>
        </a:p>
      </dgm:t>
    </dgm:pt>
    <dgm:pt modelId="{61499200-61FC-4BD1-B5A7-D1F0126EF8E2}" type="parTrans" cxnId="{B1CADF7B-3173-49A5-9281-B29D27337586}">
      <dgm:prSet/>
      <dgm:spPr/>
      <dgm:t>
        <a:bodyPr/>
        <a:lstStyle/>
        <a:p>
          <a:endParaRPr lang="hu-HU"/>
        </a:p>
      </dgm:t>
    </dgm:pt>
    <dgm:pt modelId="{AB29EE15-E641-4404-8C8C-7F371816F643}" type="sibTrans" cxnId="{B1CADF7B-3173-49A5-9281-B29D27337586}">
      <dgm:prSet/>
      <dgm:spPr/>
      <dgm:t>
        <a:bodyPr/>
        <a:lstStyle/>
        <a:p>
          <a:endParaRPr lang="hu-HU"/>
        </a:p>
      </dgm:t>
    </dgm:pt>
    <dgm:pt modelId="{1440ACD7-8F96-4631-B585-E75EFE1B6DF4}">
      <dgm:prSet custT="1"/>
      <dgm:spPr/>
      <dgm:t>
        <a:bodyPr/>
        <a:lstStyle/>
        <a:p>
          <a:pPr rtl="0"/>
          <a:r>
            <a:rPr lang="hu-HU" sz="2400" b="1" dirty="0" smtClean="0">
              <a:solidFill>
                <a:schemeClr val="tx1"/>
              </a:solidFill>
            </a:rPr>
            <a:t>Továbbképzés</a:t>
          </a:r>
          <a:r>
            <a:rPr lang="hu-HU" sz="2400" b="1" dirty="0" smtClean="0">
              <a:solidFill>
                <a:srgbClr val="FF0000"/>
              </a:solidFill>
            </a:rPr>
            <a:t/>
          </a:r>
          <a:br>
            <a:rPr lang="hu-HU" sz="2400" b="1" dirty="0" smtClean="0">
              <a:solidFill>
                <a:srgbClr val="FF0000"/>
              </a:solidFill>
            </a:rPr>
          </a:br>
          <a:r>
            <a:rPr lang="hu-HU" sz="2400" b="1" dirty="0" smtClean="0">
              <a:solidFill>
                <a:srgbClr val="FF0000"/>
              </a:solidFill>
            </a:rPr>
            <a:t/>
          </a:r>
          <a:br>
            <a:rPr lang="hu-HU" sz="2400" b="1" dirty="0" smtClean="0">
              <a:solidFill>
                <a:srgbClr val="FF0000"/>
              </a:solidFill>
            </a:rPr>
          </a:br>
          <a:r>
            <a:rPr lang="hu-HU" sz="2400" b="1" dirty="0" smtClean="0">
              <a:solidFill>
                <a:srgbClr val="FFFF00"/>
              </a:solidFill>
            </a:rPr>
            <a:t>REFERENCIA INTÉZET</a:t>
          </a:r>
          <a:br>
            <a:rPr lang="hu-HU" sz="2400" b="1" dirty="0" smtClean="0">
              <a:solidFill>
                <a:srgbClr val="FFFF00"/>
              </a:solidFill>
            </a:rPr>
          </a:br>
          <a:r>
            <a:rPr lang="hu-HU" sz="2400" b="1" dirty="0" smtClean="0">
              <a:solidFill>
                <a:schemeClr val="bg1"/>
              </a:solidFill>
            </a:rPr>
            <a:t/>
          </a:r>
          <a:br>
            <a:rPr lang="hu-HU" sz="2400" b="1" dirty="0" smtClean="0">
              <a:solidFill>
                <a:schemeClr val="bg1"/>
              </a:solidFill>
            </a:rPr>
          </a:br>
          <a:r>
            <a:rPr lang="hu-HU" sz="2000" b="1" dirty="0" smtClean="0"/>
            <a:t>szülészeti osztály részlege</a:t>
          </a:r>
          <a:br>
            <a:rPr lang="hu-HU" sz="2000" b="1" dirty="0" smtClean="0"/>
          </a:br>
          <a:r>
            <a:rPr lang="hu-HU" sz="2000" b="1" dirty="0" smtClean="0"/>
            <a:t>születésház</a:t>
          </a:r>
          <a:endParaRPr lang="hu-HU" sz="2000" b="1" dirty="0"/>
        </a:p>
      </dgm:t>
    </dgm:pt>
    <dgm:pt modelId="{0A11A363-7533-41AF-988F-ACCF099D562C}" type="parTrans" cxnId="{66DF18BC-BF8B-42BD-85C3-1D5CF247C182}">
      <dgm:prSet/>
      <dgm:spPr/>
      <dgm:t>
        <a:bodyPr/>
        <a:lstStyle/>
        <a:p>
          <a:endParaRPr lang="hu-HU"/>
        </a:p>
      </dgm:t>
    </dgm:pt>
    <dgm:pt modelId="{95DB60BD-C3D8-465B-A06C-8C7B6CE423E1}" type="sibTrans" cxnId="{66DF18BC-BF8B-42BD-85C3-1D5CF247C182}">
      <dgm:prSet/>
      <dgm:spPr/>
      <dgm:t>
        <a:bodyPr/>
        <a:lstStyle/>
        <a:p>
          <a:endParaRPr lang="hu-HU"/>
        </a:p>
      </dgm:t>
    </dgm:pt>
    <dgm:pt modelId="{9E9B65EA-B18D-46EB-9FBA-224863ECE718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hu-HU" sz="2400" b="1" dirty="0" smtClean="0">
              <a:solidFill>
                <a:srgbClr val="FF0000"/>
              </a:solidFill>
            </a:rPr>
            <a:t>Klinika, kórház</a:t>
          </a:r>
        </a:p>
        <a:p>
          <a:pPr rtl="0"/>
          <a:r>
            <a:rPr lang="hu-HU" sz="2000" b="1" dirty="0" smtClean="0">
              <a:solidFill>
                <a:srgbClr val="FFFF00"/>
              </a:solidFill>
            </a:rPr>
            <a:t>a szemlélet elfogadása</a:t>
          </a:r>
          <a:br>
            <a:rPr lang="hu-HU" sz="2000" b="1" dirty="0" smtClean="0">
              <a:solidFill>
                <a:srgbClr val="FFFF00"/>
              </a:solidFill>
            </a:rPr>
          </a:br>
          <a:r>
            <a:rPr lang="hu-HU" sz="2000" b="1" dirty="0" smtClean="0">
              <a:solidFill>
                <a:srgbClr val="FFFF00"/>
              </a:solidFill>
            </a:rPr>
            <a:t>és megvalósítása</a:t>
          </a:r>
          <a:endParaRPr lang="hu-HU" sz="2000" b="1" dirty="0">
            <a:solidFill>
              <a:srgbClr val="FFFF00"/>
            </a:solidFill>
          </a:endParaRPr>
        </a:p>
      </dgm:t>
    </dgm:pt>
    <dgm:pt modelId="{EB3BF37E-74DB-41F7-96AC-9EB2C258F07F}" type="parTrans" cxnId="{06172DEC-4650-434C-8347-626033E8944A}">
      <dgm:prSet/>
      <dgm:spPr/>
      <dgm:t>
        <a:bodyPr/>
        <a:lstStyle/>
        <a:p>
          <a:endParaRPr lang="hu-HU"/>
        </a:p>
      </dgm:t>
    </dgm:pt>
    <dgm:pt modelId="{E15FDFA7-79FD-428F-A158-87954F0A0697}" type="sibTrans" cxnId="{06172DEC-4650-434C-8347-626033E8944A}">
      <dgm:prSet/>
      <dgm:spPr/>
      <dgm:t>
        <a:bodyPr/>
        <a:lstStyle/>
        <a:p>
          <a:endParaRPr lang="hu-HU"/>
        </a:p>
      </dgm:t>
    </dgm:pt>
    <dgm:pt modelId="{52C1E4C2-4692-46AA-A7CB-F3FCF394A85D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hu-HU" sz="2400" b="1" dirty="0" smtClean="0">
              <a:solidFill>
                <a:srgbClr val="FF0000"/>
              </a:solidFill>
            </a:rPr>
            <a:t>Egyéni</a:t>
          </a:r>
        </a:p>
        <a:p>
          <a:pPr rtl="0"/>
          <a:r>
            <a:rPr lang="hu-HU" sz="2000" b="1" dirty="0" smtClean="0">
              <a:solidFill>
                <a:srgbClr val="002060"/>
              </a:solidFill>
            </a:rPr>
            <a:t>pszichológiai és</a:t>
          </a:r>
          <a:br>
            <a:rPr lang="hu-HU" sz="2000" b="1" dirty="0" smtClean="0">
              <a:solidFill>
                <a:srgbClr val="002060"/>
              </a:solidFill>
            </a:rPr>
          </a:br>
          <a:r>
            <a:rPr lang="hu-HU" sz="2000" b="1" dirty="0" smtClean="0">
              <a:solidFill>
                <a:srgbClr val="002060"/>
              </a:solidFill>
            </a:rPr>
            <a:t>kommunikációs ismeretek</a:t>
          </a:r>
          <a:endParaRPr lang="hu-HU" sz="2000" b="1" dirty="0">
            <a:solidFill>
              <a:srgbClr val="002060"/>
            </a:solidFill>
          </a:endParaRPr>
        </a:p>
      </dgm:t>
    </dgm:pt>
    <dgm:pt modelId="{05934FCE-B486-432D-9F37-69A0E880E3D8}" type="parTrans" cxnId="{749FC5A1-5CC0-4769-8930-09C152F901B4}">
      <dgm:prSet/>
      <dgm:spPr/>
      <dgm:t>
        <a:bodyPr/>
        <a:lstStyle/>
        <a:p>
          <a:endParaRPr lang="hu-HU"/>
        </a:p>
      </dgm:t>
    </dgm:pt>
    <dgm:pt modelId="{B4869A3A-64EC-4CAB-BFC1-BEB736423628}" type="sibTrans" cxnId="{749FC5A1-5CC0-4769-8930-09C152F901B4}">
      <dgm:prSet/>
      <dgm:spPr/>
      <dgm:t>
        <a:bodyPr/>
        <a:lstStyle/>
        <a:p>
          <a:endParaRPr lang="hu-HU"/>
        </a:p>
      </dgm:t>
    </dgm:pt>
    <dgm:pt modelId="{906A84EC-7968-4109-A495-19AE2EE5ACC1}" type="pres">
      <dgm:prSet presAssocID="{27FCCE55-7257-43B5-BF72-BB9E7A42DE6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EB27D4C-2306-4EC1-81F1-FAD4538D7F15}" type="pres">
      <dgm:prSet presAssocID="{27FCCE55-7257-43B5-BF72-BB9E7A42DE66}" presName="diamond" presStyleLbl="bgShp" presStyleIdx="0" presStyleCnt="1"/>
      <dgm:spPr/>
    </dgm:pt>
    <dgm:pt modelId="{0878360D-0C6A-4536-A5E3-BC231BC29B66}" type="pres">
      <dgm:prSet presAssocID="{27FCCE55-7257-43B5-BF72-BB9E7A42DE66}" presName="quad1" presStyleLbl="node1" presStyleIdx="0" presStyleCnt="4" custScaleX="236133" custLinFactNeighborX="-75377" custLinFactNeighborY="-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AFC50B4-9D43-487C-A5B3-11097ED03485}" type="pres">
      <dgm:prSet presAssocID="{27FCCE55-7257-43B5-BF72-BB9E7A42DE66}" presName="quad2" presStyleLbl="node1" presStyleIdx="1" presStyleCnt="4" custScaleX="229255" custScaleY="165028" custLinFactNeighborX="63141" custLinFactNeighborY="-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453B29D-85B2-4997-B1A8-58E6F35F2AF4}" type="pres">
      <dgm:prSet presAssocID="{27FCCE55-7257-43B5-BF72-BB9E7A42DE66}" presName="quad3" presStyleLbl="node1" presStyleIdx="2" presStyleCnt="4" custScaleX="202326" custLinFactNeighborX="-62908" custLinFactNeighborY="5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B68E61-834C-417F-A2D8-C7043B9EC3EC}" type="pres">
      <dgm:prSet presAssocID="{27FCCE55-7257-43B5-BF72-BB9E7A42DE66}" presName="quad4" presStyleLbl="node1" presStyleIdx="3" presStyleCnt="4" custScaleX="194165" custScaleY="75524" custLinFactNeighborX="57834" custLinFactNeighborY="38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1CADF7B-3173-49A5-9281-B29D27337586}" srcId="{27FCCE55-7257-43B5-BF72-BB9E7A42DE66}" destId="{04BE2AA7-05A2-473B-8AB1-628D57AC7A51}" srcOrd="0" destOrd="0" parTransId="{61499200-61FC-4BD1-B5A7-D1F0126EF8E2}" sibTransId="{AB29EE15-E641-4404-8C8C-7F371816F643}"/>
    <dgm:cxn modelId="{76CD3A98-2F7A-4FA6-98F0-B693E79F1A57}" type="presOf" srcId="{04BE2AA7-05A2-473B-8AB1-628D57AC7A51}" destId="{0878360D-0C6A-4536-A5E3-BC231BC29B66}" srcOrd="0" destOrd="0" presId="urn:microsoft.com/office/officeart/2005/8/layout/matrix3"/>
    <dgm:cxn modelId="{06172DEC-4650-434C-8347-626033E8944A}" srcId="{27FCCE55-7257-43B5-BF72-BB9E7A42DE66}" destId="{9E9B65EA-B18D-46EB-9FBA-224863ECE718}" srcOrd="2" destOrd="0" parTransId="{EB3BF37E-74DB-41F7-96AC-9EB2C258F07F}" sibTransId="{E15FDFA7-79FD-428F-A158-87954F0A0697}"/>
    <dgm:cxn modelId="{F9FD7A2E-8E6D-40A2-ABB9-7E5015BFBE8E}" type="presOf" srcId="{52C1E4C2-4692-46AA-A7CB-F3FCF394A85D}" destId="{58B68E61-834C-417F-A2D8-C7043B9EC3EC}" srcOrd="0" destOrd="0" presId="urn:microsoft.com/office/officeart/2005/8/layout/matrix3"/>
    <dgm:cxn modelId="{6EB6164C-0EA2-4467-8BA0-6E49A0E7DA8D}" type="presOf" srcId="{9E9B65EA-B18D-46EB-9FBA-224863ECE718}" destId="{D453B29D-85B2-4997-B1A8-58E6F35F2AF4}" srcOrd="0" destOrd="0" presId="urn:microsoft.com/office/officeart/2005/8/layout/matrix3"/>
    <dgm:cxn modelId="{749FC5A1-5CC0-4769-8930-09C152F901B4}" srcId="{27FCCE55-7257-43B5-BF72-BB9E7A42DE66}" destId="{52C1E4C2-4692-46AA-A7CB-F3FCF394A85D}" srcOrd="3" destOrd="0" parTransId="{05934FCE-B486-432D-9F37-69A0E880E3D8}" sibTransId="{B4869A3A-64EC-4CAB-BFC1-BEB736423628}"/>
    <dgm:cxn modelId="{3680470B-B379-473C-872B-94432D63905C}" type="presOf" srcId="{1440ACD7-8F96-4631-B585-E75EFE1B6DF4}" destId="{FAFC50B4-9D43-487C-A5B3-11097ED03485}" srcOrd="0" destOrd="0" presId="urn:microsoft.com/office/officeart/2005/8/layout/matrix3"/>
    <dgm:cxn modelId="{66DF18BC-BF8B-42BD-85C3-1D5CF247C182}" srcId="{27FCCE55-7257-43B5-BF72-BB9E7A42DE66}" destId="{1440ACD7-8F96-4631-B585-E75EFE1B6DF4}" srcOrd="1" destOrd="0" parTransId="{0A11A363-7533-41AF-988F-ACCF099D562C}" sibTransId="{95DB60BD-C3D8-465B-A06C-8C7B6CE423E1}"/>
    <dgm:cxn modelId="{B6D6C9FA-BD54-48B6-AD6E-DC7B4E670F57}" type="presOf" srcId="{27FCCE55-7257-43B5-BF72-BB9E7A42DE66}" destId="{906A84EC-7968-4109-A495-19AE2EE5ACC1}" srcOrd="0" destOrd="0" presId="urn:microsoft.com/office/officeart/2005/8/layout/matrix3"/>
    <dgm:cxn modelId="{B2E306FC-4A1F-46DD-B526-EE10AE9EE83F}" type="presParOf" srcId="{906A84EC-7968-4109-A495-19AE2EE5ACC1}" destId="{6EB27D4C-2306-4EC1-81F1-FAD4538D7F15}" srcOrd="0" destOrd="0" presId="urn:microsoft.com/office/officeart/2005/8/layout/matrix3"/>
    <dgm:cxn modelId="{892C66F5-F788-4F4F-AA39-2F672AA19A15}" type="presParOf" srcId="{906A84EC-7968-4109-A495-19AE2EE5ACC1}" destId="{0878360D-0C6A-4536-A5E3-BC231BC29B66}" srcOrd="1" destOrd="0" presId="urn:microsoft.com/office/officeart/2005/8/layout/matrix3"/>
    <dgm:cxn modelId="{FEC1FD9E-C1C4-4FA3-B428-4370526E26DA}" type="presParOf" srcId="{906A84EC-7968-4109-A495-19AE2EE5ACC1}" destId="{FAFC50B4-9D43-487C-A5B3-11097ED03485}" srcOrd="2" destOrd="0" presId="urn:microsoft.com/office/officeart/2005/8/layout/matrix3"/>
    <dgm:cxn modelId="{6F5076A2-80AC-435F-BEA5-70FB2F796661}" type="presParOf" srcId="{906A84EC-7968-4109-A495-19AE2EE5ACC1}" destId="{D453B29D-85B2-4997-B1A8-58E6F35F2AF4}" srcOrd="3" destOrd="0" presId="urn:microsoft.com/office/officeart/2005/8/layout/matrix3"/>
    <dgm:cxn modelId="{E59AC2ED-4023-40E1-BAE9-9EDD5A5D6108}" type="presParOf" srcId="{906A84EC-7968-4109-A495-19AE2EE5ACC1}" destId="{58B68E61-834C-417F-A2D8-C7043B9EC3E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6CB05-16F0-4E6C-9236-657FFAE3DF0E}">
      <dsp:nvSpPr>
        <dsp:cNvPr id="0" name=""/>
        <dsp:cNvSpPr/>
      </dsp:nvSpPr>
      <dsp:spPr>
        <a:xfrm>
          <a:off x="1661860" y="2333"/>
          <a:ext cx="1600343" cy="1318153"/>
        </a:xfrm>
        <a:prstGeom prst="trapezoid">
          <a:avLst>
            <a:gd name="adj" fmla="val 60704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661860" y="2333"/>
        <a:ext cx="1600343" cy="1318153"/>
      </dsp:txXfrm>
    </dsp:sp>
    <dsp:sp modelId="{B7796F7D-AB9F-4809-BBD9-9BA6D6B6526C}">
      <dsp:nvSpPr>
        <dsp:cNvPr id="0" name=""/>
        <dsp:cNvSpPr/>
      </dsp:nvSpPr>
      <dsp:spPr>
        <a:xfrm>
          <a:off x="861688" y="1268973"/>
          <a:ext cx="3200686" cy="1318153"/>
        </a:xfrm>
        <a:prstGeom prst="trapezoid">
          <a:avLst>
            <a:gd name="adj" fmla="val 60704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8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Személyes tudattalan</a:t>
          </a:r>
        </a:p>
      </dsp:txBody>
      <dsp:txXfrm>
        <a:off x="1421808" y="1268973"/>
        <a:ext cx="2080445" cy="1318153"/>
      </dsp:txXfrm>
    </dsp:sp>
    <dsp:sp modelId="{9FA1BE17-FF5A-421C-8B0F-C0D5F8130682}">
      <dsp:nvSpPr>
        <dsp:cNvPr id="0" name=""/>
        <dsp:cNvSpPr/>
      </dsp:nvSpPr>
      <dsp:spPr>
        <a:xfrm>
          <a:off x="0" y="2636307"/>
          <a:ext cx="4801029" cy="1318153"/>
        </a:xfrm>
        <a:prstGeom prst="trapezoid">
          <a:avLst>
            <a:gd name="adj" fmla="val 6070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24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KOLLEKTÍV TUDATTALAN</a:t>
          </a:r>
        </a:p>
      </dsp:txBody>
      <dsp:txXfrm>
        <a:off x="840180" y="2636307"/>
        <a:ext cx="3120668" cy="1318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C5322-087C-4DEA-B1A5-97344CE63704}">
      <dsp:nvSpPr>
        <dsp:cNvPr id="0" name=""/>
        <dsp:cNvSpPr/>
      </dsp:nvSpPr>
      <dsp:spPr>
        <a:xfrm>
          <a:off x="2718971" y="-364389"/>
          <a:ext cx="2460199" cy="200404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chemeClr val="bg1"/>
              </a:solidFill>
            </a:rPr>
            <a:t>Félelem</a:t>
          </a:r>
          <a:endParaRPr lang="hu-HU" sz="2400" b="1" kern="1200" dirty="0">
            <a:solidFill>
              <a:schemeClr val="bg1"/>
            </a:solidFill>
          </a:endParaRPr>
        </a:p>
      </dsp:txBody>
      <dsp:txXfrm>
        <a:off x="3079259" y="-70903"/>
        <a:ext cx="1739623" cy="1417077"/>
      </dsp:txXfrm>
    </dsp:sp>
    <dsp:sp modelId="{086EFFEB-BF72-4375-B296-31FDB9746E51}">
      <dsp:nvSpPr>
        <dsp:cNvPr id="0" name=""/>
        <dsp:cNvSpPr/>
      </dsp:nvSpPr>
      <dsp:spPr>
        <a:xfrm rot="3369509">
          <a:off x="4542195" y="1470676"/>
          <a:ext cx="362974" cy="64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700" kern="1200"/>
        </a:p>
      </dsp:txBody>
      <dsp:txXfrm>
        <a:off x="4566320" y="1554353"/>
        <a:ext cx="254082" cy="386698"/>
      </dsp:txXfrm>
    </dsp:sp>
    <dsp:sp modelId="{0D7E5A1D-86DF-46AF-8914-910B6FAE50CD}">
      <dsp:nvSpPr>
        <dsp:cNvPr id="0" name=""/>
        <dsp:cNvSpPr/>
      </dsp:nvSpPr>
      <dsp:spPr>
        <a:xfrm>
          <a:off x="4129663" y="2024745"/>
          <a:ext cx="2567080" cy="1593118"/>
        </a:xfrm>
        <a:prstGeom prst="ellipse">
          <a:avLst/>
        </a:prstGeom>
        <a:solidFill>
          <a:srgbClr val="C4DF8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bg1"/>
              </a:solidFill>
            </a:rPr>
            <a:t>Feszültség</a:t>
          </a:r>
          <a:endParaRPr lang="hu-HU" sz="2000" b="1" kern="1200" dirty="0">
            <a:solidFill>
              <a:schemeClr val="bg1"/>
            </a:solidFill>
          </a:endParaRPr>
        </a:p>
      </dsp:txBody>
      <dsp:txXfrm>
        <a:off x="4505603" y="2258052"/>
        <a:ext cx="1815200" cy="1126504"/>
      </dsp:txXfrm>
    </dsp:sp>
    <dsp:sp modelId="{276AE15A-11C3-4B90-B1A5-95D444FB49CB}">
      <dsp:nvSpPr>
        <dsp:cNvPr id="0" name=""/>
        <dsp:cNvSpPr/>
      </dsp:nvSpPr>
      <dsp:spPr>
        <a:xfrm rot="10520616">
          <a:off x="3560870" y="2793853"/>
          <a:ext cx="359163" cy="64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700" kern="1200" dirty="0"/>
        </a:p>
      </dsp:txBody>
      <dsp:txXfrm rot="10800000">
        <a:off x="3668441" y="2918378"/>
        <a:ext cx="251414" cy="386698"/>
      </dsp:txXfrm>
    </dsp:sp>
    <dsp:sp modelId="{6A0E460D-F1EA-42C5-A07D-55BA745F73AE}">
      <dsp:nvSpPr>
        <dsp:cNvPr id="0" name=""/>
        <dsp:cNvSpPr/>
      </dsp:nvSpPr>
      <dsp:spPr>
        <a:xfrm>
          <a:off x="0" y="1482344"/>
          <a:ext cx="3471571" cy="3276962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kern="1200" dirty="0" smtClean="0">
              <a:solidFill>
                <a:schemeClr val="bg1"/>
              </a:solidFill>
            </a:rPr>
            <a:t>Fájdalom</a:t>
          </a:r>
          <a:endParaRPr lang="hu-HU" sz="4000" b="1" kern="1200" dirty="0">
            <a:solidFill>
              <a:schemeClr val="bg1"/>
            </a:solidFill>
          </a:endParaRPr>
        </a:p>
      </dsp:txBody>
      <dsp:txXfrm>
        <a:off x="508400" y="1962244"/>
        <a:ext cx="2454771" cy="2317162"/>
      </dsp:txXfrm>
    </dsp:sp>
    <dsp:sp modelId="{590A24AB-C360-407E-85EF-C74456B79E85}">
      <dsp:nvSpPr>
        <dsp:cNvPr id="0" name=""/>
        <dsp:cNvSpPr/>
      </dsp:nvSpPr>
      <dsp:spPr>
        <a:xfrm rot="18702651">
          <a:off x="2885630" y="1341801"/>
          <a:ext cx="297179" cy="64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700" kern="1200"/>
        </a:p>
      </dsp:txBody>
      <dsp:txXfrm>
        <a:off x="2900547" y="1503977"/>
        <a:ext cx="208025" cy="386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0E6A9-DA17-4219-AA8E-8961B070F3F3}">
      <dsp:nvSpPr>
        <dsp:cNvPr id="0" name=""/>
        <dsp:cNvSpPr/>
      </dsp:nvSpPr>
      <dsp:spPr>
        <a:xfrm>
          <a:off x="-386234" y="-448114"/>
          <a:ext cx="3888906" cy="3888906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Adrenalin</a:t>
          </a:r>
          <a:br>
            <a:rPr lang="hu-HU" sz="2200" kern="1200" dirty="0" smtClean="0"/>
          </a:br>
          <a:r>
            <a:rPr lang="hu-HU" sz="2200" kern="1200" dirty="0" smtClean="0"/>
            <a:t>(SY </a:t>
          </a:r>
          <a:r>
            <a:rPr lang="hu-HU" sz="2200" kern="1200" dirty="0" err="1" smtClean="0"/>
            <a:t>ir</a:t>
          </a:r>
          <a:r>
            <a:rPr lang="hu-HU" sz="2200" kern="1200" dirty="0" smtClean="0"/>
            <a:t>.)</a:t>
          </a:r>
          <a:endParaRPr lang="hu-HU" sz="2200" kern="1200" dirty="0"/>
        </a:p>
      </dsp:txBody>
      <dsp:txXfrm>
        <a:off x="1663311" y="375962"/>
        <a:ext cx="1388895" cy="1157412"/>
      </dsp:txXfrm>
    </dsp:sp>
    <dsp:sp modelId="{06156B5A-7AA4-4EAB-9496-351797586BDD}">
      <dsp:nvSpPr>
        <dsp:cNvPr id="0" name=""/>
        <dsp:cNvSpPr/>
      </dsp:nvSpPr>
      <dsp:spPr>
        <a:xfrm>
          <a:off x="-540527" y="-387470"/>
          <a:ext cx="3888906" cy="3888906"/>
        </a:xfrm>
        <a:prstGeom prst="pie">
          <a:avLst>
            <a:gd name="adj1" fmla="val 1800000"/>
            <a:gd name="adj2" fmla="val 900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err="1" smtClean="0"/>
            <a:t>Oxytocin</a:t>
          </a:r>
          <a:endParaRPr lang="hu-HU" sz="2200" kern="1200" dirty="0"/>
        </a:p>
      </dsp:txBody>
      <dsp:txXfrm>
        <a:off x="385402" y="2135689"/>
        <a:ext cx="2083342" cy="1018523"/>
      </dsp:txXfrm>
    </dsp:sp>
    <dsp:sp modelId="{855FDA28-2DC4-4DC7-A62D-37253332F9E5}">
      <dsp:nvSpPr>
        <dsp:cNvPr id="0" name=""/>
        <dsp:cNvSpPr/>
      </dsp:nvSpPr>
      <dsp:spPr>
        <a:xfrm>
          <a:off x="-540508" y="-530326"/>
          <a:ext cx="3888906" cy="3888906"/>
        </a:xfrm>
        <a:prstGeom prst="pie">
          <a:avLst>
            <a:gd name="adj1" fmla="val 9000000"/>
            <a:gd name="adj2" fmla="val 162000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Endorfin</a:t>
          </a:r>
          <a:br>
            <a:rPr lang="hu-HU" sz="2200" kern="1200" dirty="0" smtClean="0"/>
          </a:br>
          <a:r>
            <a:rPr lang="hu-HU" sz="2200" kern="1200" dirty="0" smtClean="0"/>
            <a:t>(PS </a:t>
          </a:r>
          <a:r>
            <a:rPr lang="hu-HU" sz="2200" kern="1200" dirty="0" err="1" smtClean="0"/>
            <a:t>ir</a:t>
          </a:r>
          <a:r>
            <a:rPr lang="hu-HU" sz="2200" kern="1200" dirty="0" smtClean="0"/>
            <a:t>.)</a:t>
          </a:r>
          <a:endParaRPr lang="hu-HU" sz="2200" kern="1200" dirty="0"/>
        </a:p>
      </dsp:txBody>
      <dsp:txXfrm>
        <a:off x="-90043" y="293751"/>
        <a:ext cx="1388895" cy="1157412"/>
      </dsp:txXfrm>
    </dsp:sp>
    <dsp:sp modelId="{6DDF04A3-0EE3-4B85-81BF-147F43D4F278}">
      <dsp:nvSpPr>
        <dsp:cNvPr id="0" name=""/>
        <dsp:cNvSpPr/>
      </dsp:nvSpPr>
      <dsp:spPr>
        <a:xfrm>
          <a:off x="-626654" y="-688856"/>
          <a:ext cx="4370389" cy="437038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9CF34-0721-4619-8AA2-6F772D9957AA}">
      <dsp:nvSpPr>
        <dsp:cNvPr id="0" name=""/>
        <dsp:cNvSpPr/>
      </dsp:nvSpPr>
      <dsp:spPr>
        <a:xfrm>
          <a:off x="-781269" y="-628457"/>
          <a:ext cx="4370389" cy="437038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C562D-C02D-4E64-A670-69C0C5CC6166}">
      <dsp:nvSpPr>
        <dsp:cNvPr id="0" name=""/>
        <dsp:cNvSpPr/>
      </dsp:nvSpPr>
      <dsp:spPr>
        <a:xfrm>
          <a:off x="-781571" y="-771068"/>
          <a:ext cx="4370389" cy="437038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27D4C-2306-4EC1-81F1-FAD4538D7F15}">
      <dsp:nvSpPr>
        <dsp:cNvPr id="0" name=""/>
        <dsp:cNvSpPr/>
      </dsp:nvSpPr>
      <dsp:spPr>
        <a:xfrm>
          <a:off x="2318014" y="82487"/>
          <a:ext cx="5187142" cy="518714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8360D-0C6A-4536-A5E3-BC231BC29B66}">
      <dsp:nvSpPr>
        <dsp:cNvPr id="0" name=""/>
        <dsp:cNvSpPr/>
      </dsp:nvSpPr>
      <dsp:spPr>
        <a:xfrm>
          <a:off x="0" y="557625"/>
          <a:ext cx="4776936" cy="2022985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FF0000"/>
              </a:solidFill>
            </a:rPr>
            <a:t>Állami feladat: képzés</a:t>
          </a:r>
          <a:br>
            <a:rPr lang="hu-HU" sz="2400" b="1" kern="1200" dirty="0" smtClean="0">
              <a:solidFill>
                <a:srgbClr val="FF0000"/>
              </a:solidFill>
            </a:rPr>
          </a:br>
          <a:r>
            <a:rPr lang="hu-HU" sz="2400" b="1" kern="1200" dirty="0" smtClean="0">
              <a:solidFill>
                <a:schemeClr val="accent5">
                  <a:lumMod val="50000"/>
                </a:schemeClr>
              </a:solidFill>
            </a:rPr>
            <a:t/>
          </a:r>
          <a:br>
            <a:rPr lang="hu-HU" sz="2400" b="1" kern="1200" dirty="0" smtClean="0">
              <a:solidFill>
                <a:schemeClr val="accent5">
                  <a:lumMod val="50000"/>
                </a:schemeClr>
              </a:solidFill>
            </a:rPr>
          </a:br>
          <a:r>
            <a:rPr lang="hu-HU" sz="2000" b="1" kern="1200" dirty="0" smtClean="0">
              <a:solidFill>
                <a:schemeClr val="tx1"/>
              </a:solidFill>
            </a:rPr>
            <a:t>főiskola: szülésznő, védőnő</a:t>
          </a:r>
          <a:br>
            <a:rPr lang="hu-HU" sz="2000" b="1" kern="1200" dirty="0" smtClean="0">
              <a:solidFill>
                <a:schemeClr val="tx1"/>
              </a:solidFill>
            </a:rPr>
          </a:br>
          <a:r>
            <a:rPr lang="hu-HU" sz="2000" b="1" kern="1200" dirty="0" smtClean="0">
              <a:solidFill>
                <a:schemeClr val="tx1"/>
              </a:solidFill>
            </a:rPr>
            <a:t>egyetem: orvos</a:t>
          </a:r>
          <a:endParaRPr lang="hu-HU" sz="2000" b="1" kern="1200" dirty="0">
            <a:solidFill>
              <a:schemeClr val="tx1"/>
            </a:solidFill>
          </a:endParaRPr>
        </a:p>
      </dsp:txBody>
      <dsp:txXfrm>
        <a:off x="98754" y="656379"/>
        <a:ext cx="4579428" cy="1825477"/>
      </dsp:txXfrm>
    </dsp:sp>
    <dsp:sp modelId="{FAFC50B4-9D43-487C-A5B3-11097ED03485}">
      <dsp:nvSpPr>
        <dsp:cNvPr id="0" name=""/>
        <dsp:cNvSpPr/>
      </dsp:nvSpPr>
      <dsp:spPr>
        <a:xfrm>
          <a:off x="4959320" y="-82487"/>
          <a:ext cx="4637795" cy="3338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chemeClr val="tx1"/>
              </a:solidFill>
            </a:rPr>
            <a:t>Továbbképzés</a:t>
          </a:r>
          <a:r>
            <a:rPr lang="hu-HU" sz="2400" b="1" kern="1200" dirty="0" smtClean="0">
              <a:solidFill>
                <a:srgbClr val="FF0000"/>
              </a:solidFill>
            </a:rPr>
            <a:t/>
          </a:r>
          <a:br>
            <a:rPr lang="hu-HU" sz="2400" b="1" kern="1200" dirty="0" smtClean="0">
              <a:solidFill>
                <a:srgbClr val="FF0000"/>
              </a:solidFill>
            </a:rPr>
          </a:br>
          <a:r>
            <a:rPr lang="hu-HU" sz="2400" b="1" kern="1200" dirty="0" smtClean="0">
              <a:solidFill>
                <a:srgbClr val="FF0000"/>
              </a:solidFill>
            </a:rPr>
            <a:t/>
          </a:r>
          <a:br>
            <a:rPr lang="hu-HU" sz="2400" b="1" kern="1200" dirty="0" smtClean="0">
              <a:solidFill>
                <a:srgbClr val="FF0000"/>
              </a:solidFill>
            </a:rPr>
          </a:br>
          <a:r>
            <a:rPr lang="hu-HU" sz="2400" b="1" kern="1200" dirty="0" smtClean="0">
              <a:solidFill>
                <a:srgbClr val="FFFF00"/>
              </a:solidFill>
            </a:rPr>
            <a:t>REFERENCIA INTÉZET</a:t>
          </a:r>
          <a:br>
            <a:rPr lang="hu-HU" sz="2400" b="1" kern="1200" dirty="0" smtClean="0">
              <a:solidFill>
                <a:srgbClr val="FFFF00"/>
              </a:solidFill>
            </a:rPr>
          </a:br>
          <a:r>
            <a:rPr lang="hu-HU" sz="2400" b="1" kern="1200" dirty="0" smtClean="0">
              <a:solidFill>
                <a:schemeClr val="bg1"/>
              </a:solidFill>
            </a:rPr>
            <a:t/>
          </a:r>
          <a:br>
            <a:rPr lang="hu-HU" sz="2400" b="1" kern="1200" dirty="0" smtClean="0">
              <a:solidFill>
                <a:schemeClr val="bg1"/>
              </a:solidFill>
            </a:rPr>
          </a:br>
          <a:r>
            <a:rPr lang="hu-HU" sz="2000" b="1" kern="1200" dirty="0" smtClean="0"/>
            <a:t>szülészeti osztály részlege</a:t>
          </a:r>
          <a:br>
            <a:rPr lang="hu-HU" sz="2000" b="1" kern="1200" dirty="0" smtClean="0"/>
          </a:br>
          <a:r>
            <a:rPr lang="hu-HU" sz="2000" b="1" kern="1200" dirty="0" smtClean="0"/>
            <a:t>születésház</a:t>
          </a:r>
          <a:endParaRPr lang="hu-HU" sz="2000" b="1" kern="1200" dirty="0"/>
        </a:p>
      </dsp:txBody>
      <dsp:txXfrm>
        <a:off x="5122292" y="80485"/>
        <a:ext cx="4311851" cy="3012548"/>
      </dsp:txXfrm>
    </dsp:sp>
    <dsp:sp modelId="{D453B29D-85B2-4997-B1A8-58E6F35F2AF4}">
      <dsp:nvSpPr>
        <dsp:cNvPr id="0" name=""/>
        <dsp:cNvSpPr/>
      </dsp:nvSpPr>
      <dsp:spPr>
        <a:xfrm>
          <a:off x="503153" y="2868245"/>
          <a:ext cx="4093025" cy="2022985"/>
        </a:xfrm>
        <a:prstGeom prst="round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FF0000"/>
              </a:solidFill>
            </a:rPr>
            <a:t>Klinika, kórház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FFFF00"/>
              </a:solidFill>
            </a:rPr>
            <a:t>a szemlélet elfogadása</a:t>
          </a:r>
          <a:br>
            <a:rPr lang="hu-HU" sz="2000" b="1" kern="1200" dirty="0" smtClean="0">
              <a:solidFill>
                <a:srgbClr val="FFFF00"/>
              </a:solidFill>
            </a:rPr>
          </a:br>
          <a:r>
            <a:rPr lang="hu-HU" sz="2000" b="1" kern="1200" dirty="0" smtClean="0">
              <a:solidFill>
                <a:srgbClr val="FFFF00"/>
              </a:solidFill>
            </a:rPr>
            <a:t>és megvalósítása</a:t>
          </a:r>
          <a:endParaRPr lang="hu-HU" sz="2000" b="1" kern="1200" dirty="0">
            <a:solidFill>
              <a:srgbClr val="FFFF00"/>
            </a:solidFill>
          </a:endParaRPr>
        </a:p>
      </dsp:txBody>
      <dsp:txXfrm>
        <a:off x="601907" y="2966999"/>
        <a:ext cx="3895517" cy="1825477"/>
      </dsp:txXfrm>
    </dsp:sp>
    <dsp:sp modelId="{58B68E61-834C-417F-A2D8-C7043B9EC3EC}">
      <dsp:nvSpPr>
        <dsp:cNvPr id="0" name=""/>
        <dsp:cNvSpPr/>
      </dsp:nvSpPr>
      <dsp:spPr>
        <a:xfrm>
          <a:off x="5206893" y="3528406"/>
          <a:ext cx="3927929" cy="1527839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FF0000"/>
              </a:solidFill>
            </a:rPr>
            <a:t>Egyéni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002060"/>
              </a:solidFill>
            </a:rPr>
            <a:t>pszichológiai és</a:t>
          </a:r>
          <a:br>
            <a:rPr lang="hu-HU" sz="2000" b="1" kern="1200" dirty="0" smtClean="0">
              <a:solidFill>
                <a:srgbClr val="002060"/>
              </a:solidFill>
            </a:rPr>
          </a:br>
          <a:r>
            <a:rPr lang="hu-HU" sz="2000" b="1" kern="1200" dirty="0" smtClean="0">
              <a:solidFill>
                <a:srgbClr val="002060"/>
              </a:solidFill>
            </a:rPr>
            <a:t>kommunikációs ismeretek</a:t>
          </a:r>
          <a:endParaRPr lang="hu-HU" sz="2000" b="1" kern="1200" dirty="0">
            <a:solidFill>
              <a:srgbClr val="002060"/>
            </a:solidFill>
          </a:endParaRPr>
        </a:p>
      </dsp:txBody>
      <dsp:txXfrm>
        <a:off x="5281476" y="3602989"/>
        <a:ext cx="3778763" cy="1378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B27A5-C998-4630-A852-3B98F5564324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BF14D-AC49-4376-9300-66186732BB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519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BF14D-AC49-4376-9300-66186732BB0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7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D9197-C13D-47E5-A02A-B96C6C1F32C0}" type="slidenum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59649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BF14D-AC49-4376-9300-66186732BB0D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1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BF14D-AC49-4376-9300-66186732BB0D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96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14B3C66-C883-45DD-944B-5F11D4E037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600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Cím és szerkezeti vagy szervezeti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65139"/>
            <a:ext cx="10363200" cy="14319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martArt-ábra helye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50384" y="631348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201584" y="631348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73584" y="631348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756083F-7FDD-4C04-84DA-4F4F543B514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108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  <p:sldLayoutId id="2147483672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245961"/>
            <a:ext cx="12075006" cy="3329581"/>
          </a:xfrm>
        </p:spPr>
        <p:txBody>
          <a:bodyPr/>
          <a:lstStyle/>
          <a:p>
            <a:pPr algn="ctr"/>
            <a:r>
              <a:rPr lang="hu-HU" sz="6600" dirty="0" smtClean="0"/>
              <a:t>Szülés,(fájdalom),csillapítás</a:t>
            </a:r>
            <a:endParaRPr lang="hu-HU" sz="6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290342" y="618610"/>
            <a:ext cx="22878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/>
              <a:t>SOTE</a:t>
            </a:r>
          </a:p>
          <a:p>
            <a:pPr algn="ctr"/>
            <a:r>
              <a:rPr lang="hu-HU" sz="2400" b="1" dirty="0" smtClean="0"/>
              <a:t>2018. </a:t>
            </a:r>
            <a:r>
              <a:rPr lang="hu-HU" sz="2400" b="1" dirty="0"/>
              <a:t>m</a:t>
            </a:r>
            <a:r>
              <a:rPr lang="hu-HU" sz="2400" b="1" dirty="0" smtClean="0"/>
              <a:t>ájus 2.</a:t>
            </a:r>
            <a:endParaRPr lang="hu-HU" sz="24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2747921" y="3948191"/>
            <a:ext cx="597631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dirty="0" smtClean="0"/>
              <a:t>Dr. Bálint Sándor</a:t>
            </a:r>
            <a:br>
              <a:rPr lang="hu-HU" sz="3600" dirty="0" smtClean="0"/>
            </a:br>
            <a:r>
              <a:rPr lang="hu-HU" sz="2400" dirty="0" smtClean="0"/>
              <a:t>szülész-nőgyógyász, </a:t>
            </a:r>
            <a:r>
              <a:rPr lang="hu-HU" sz="2400" dirty="0" err="1" smtClean="0"/>
              <a:t>pszichoterapeuta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400" dirty="0" smtClean="0"/>
              <a:t>Gólyafészek Születésközpont Budapest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6905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nem gyógyszeres fájdalomcsillapítás módszerei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857726" y="2109815"/>
            <a:ext cx="5016325" cy="4195763"/>
          </a:xfrm>
        </p:spPr>
        <p:txBody>
          <a:bodyPr>
            <a:normAutofit fontScale="92500" lnSpcReduction="10000"/>
          </a:bodyPr>
          <a:lstStyle/>
          <a:p>
            <a:r>
              <a:rPr lang="hu-HU" sz="2800" b="1" dirty="0">
                <a:solidFill>
                  <a:srgbClr val="FFC000"/>
                </a:solidFill>
              </a:rPr>
              <a:t>Szabad mozgás</a:t>
            </a:r>
          </a:p>
          <a:p>
            <a:r>
              <a:rPr lang="hu-HU" sz="2800" b="1" dirty="0">
                <a:solidFill>
                  <a:srgbClr val="FFC000"/>
                </a:solidFill>
              </a:rPr>
              <a:t>Kitolási szakban saját választott testhelyzet</a:t>
            </a:r>
          </a:p>
          <a:p>
            <a:r>
              <a:rPr lang="hu-HU" sz="2800" b="1" dirty="0">
                <a:solidFill>
                  <a:srgbClr val="FFC000"/>
                </a:solidFill>
              </a:rPr>
              <a:t>Vízben vajúdás és szülés</a:t>
            </a:r>
          </a:p>
          <a:p>
            <a:r>
              <a:rPr lang="hu-HU" sz="2800" b="1" dirty="0" smtClean="0">
                <a:solidFill>
                  <a:srgbClr val="FFC000"/>
                </a:solidFill>
              </a:rPr>
              <a:t>Masszázs, akupresszúra</a:t>
            </a:r>
            <a:endParaRPr lang="hu-HU" sz="2800" b="1" dirty="0">
              <a:solidFill>
                <a:srgbClr val="FFC000"/>
              </a:solidFill>
            </a:endParaRPr>
          </a:p>
          <a:p>
            <a:r>
              <a:rPr lang="hu-HU" sz="2800" b="1" dirty="0">
                <a:solidFill>
                  <a:srgbClr val="FFC000"/>
                </a:solidFill>
              </a:rPr>
              <a:t>Aromaterápia</a:t>
            </a:r>
          </a:p>
          <a:p>
            <a:r>
              <a:rPr lang="hu-HU" sz="4000" b="1" dirty="0">
                <a:solidFill>
                  <a:srgbClr val="FFC000"/>
                </a:solidFill>
              </a:rPr>
              <a:t>Szuggesztiók</a:t>
            </a:r>
            <a:r>
              <a:rPr lang="hu-HU" sz="2800" b="1" dirty="0">
                <a:solidFill>
                  <a:srgbClr val="FFC000"/>
                </a:solidFill>
              </a:rPr>
              <a:t>, hipnózis</a:t>
            </a:r>
          </a:p>
          <a:p>
            <a:r>
              <a:rPr lang="hu-HU" sz="4800" b="1" dirty="0" smtClean="0">
                <a:solidFill>
                  <a:srgbClr val="FFC000"/>
                </a:solidFill>
              </a:rPr>
              <a:t>Kísérés</a:t>
            </a:r>
            <a:endParaRPr lang="hu-HU" sz="4800" b="1" dirty="0">
              <a:solidFill>
                <a:srgbClr val="FFC000"/>
              </a:solidFill>
            </a:endParaRP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738127" y="3345080"/>
            <a:ext cx="3358878" cy="1725235"/>
          </a:xfrm>
        </p:spPr>
        <p:txBody>
          <a:bodyPr>
            <a:normAutofit fontScale="92500" lnSpcReduction="10000"/>
          </a:bodyPr>
          <a:lstStyle/>
          <a:p>
            <a:r>
              <a:rPr lang="hu-HU" sz="2800" b="1" dirty="0" smtClean="0"/>
              <a:t>Víz injekció</a:t>
            </a:r>
          </a:p>
          <a:p>
            <a:r>
              <a:rPr lang="hu-HU" sz="2800" b="1" dirty="0" smtClean="0"/>
              <a:t>Akupunktúra</a:t>
            </a:r>
          </a:p>
          <a:p>
            <a:r>
              <a:rPr lang="hu-HU" sz="2800" b="1" dirty="0" smtClean="0"/>
              <a:t>TENS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4155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nem gyógyszeres fájdalomcsillapítás hátrányai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8787" y="2290307"/>
            <a:ext cx="9268597" cy="2078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4000" b="1" dirty="0" smtClean="0"/>
              <a:t>Alkalmazásuk során: </a:t>
            </a:r>
            <a:r>
              <a:rPr lang="hu-HU" sz="4000" b="1" dirty="0" smtClean="0">
                <a:solidFill>
                  <a:srgbClr val="FFC000"/>
                </a:solidFill>
              </a:rPr>
              <a:t>NINCS</a:t>
            </a:r>
            <a:endParaRPr lang="hu-HU" sz="4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u-HU" sz="4000" b="1" dirty="0" smtClean="0"/>
              <a:t>Akkor van, ha</a:t>
            </a:r>
            <a:br>
              <a:rPr lang="hu-HU" sz="4000" b="1" dirty="0" smtClean="0"/>
            </a:br>
            <a:r>
              <a:rPr lang="hu-HU" sz="4000" dirty="0" smtClean="0"/>
              <a:t>     - nem ismerjük</a:t>
            </a:r>
            <a:br>
              <a:rPr lang="hu-HU" sz="4000" dirty="0" smtClean="0"/>
            </a:br>
            <a:r>
              <a:rPr lang="hu-HU" sz="4000" dirty="0" smtClean="0"/>
              <a:t>     - és nem alkalmazzuk</a:t>
            </a:r>
            <a:br>
              <a:rPr lang="hu-HU" sz="4000" dirty="0" smtClean="0"/>
            </a:br>
            <a:endParaRPr lang="hu-HU" sz="4000" dirty="0" smtClean="0"/>
          </a:p>
          <a:p>
            <a:pPr marL="0" indent="0">
              <a:buNone/>
            </a:pPr>
            <a:endParaRPr lang="hu-HU" sz="2800" b="1" dirty="0"/>
          </a:p>
        </p:txBody>
      </p:sp>
      <p:sp>
        <p:nvSpPr>
          <p:cNvPr id="9" name="Téglalap 8"/>
          <p:cNvSpPr/>
          <p:nvPr/>
        </p:nvSpPr>
        <p:spPr>
          <a:xfrm>
            <a:off x="1353419" y="5164284"/>
            <a:ext cx="10210800" cy="114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hu-H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Bonapace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et </a:t>
            </a:r>
            <a:r>
              <a:rPr lang="hu-H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(2018) </a:t>
            </a:r>
            <a:r>
              <a:rPr lang="hu-H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355 </a:t>
            </a:r>
            <a:r>
              <a:rPr lang="hu-H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Psysiologic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Evidence-Based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Management,  Journal of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Obstetrics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Gynecology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  <a:r>
              <a:rPr lang="hu-H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Februay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40,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227-245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3512" y="518118"/>
            <a:ext cx="8911687" cy="1280890"/>
          </a:xfrm>
        </p:spPr>
        <p:txBody>
          <a:bodyPr>
            <a:normAutofit/>
          </a:bodyPr>
          <a:lstStyle/>
          <a:p>
            <a:r>
              <a:rPr lang="hu-HU" dirty="0" smtClean="0"/>
              <a:t>A diszharmónia = az  ördögi kör </a:t>
            </a:r>
            <a:br>
              <a:rPr lang="hu-HU" dirty="0" smtClean="0"/>
            </a:br>
            <a:endParaRPr lang="hu-HU" sz="2200" i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012228"/>
              </p:ext>
            </p:extLst>
          </p:nvPr>
        </p:nvGraphicFramePr>
        <p:xfrm>
          <a:off x="545502" y="1583871"/>
          <a:ext cx="6696744" cy="4394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7832187" y="1799008"/>
            <a:ext cx="35076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Félelem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</a:t>
            </a:r>
            <a:r>
              <a:rPr lang="hu-HU" sz="2000" dirty="0" smtClean="0"/>
              <a:t>a „fájásoktól”</a:t>
            </a:r>
            <a:br>
              <a:rPr lang="hu-HU" sz="2000" dirty="0" smtClean="0"/>
            </a:br>
            <a:r>
              <a:rPr lang="hu-HU" sz="2000" dirty="0" smtClean="0"/>
              <a:t>- a szülés alatti veszélyektől</a:t>
            </a:r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832187" y="392070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200" b="1" dirty="0"/>
              <a:t>Feszültség</a:t>
            </a:r>
            <a:r>
              <a:rPr lang="hu-HU" dirty="0"/>
              <a:t/>
            </a:r>
            <a:br>
              <a:rPr lang="hu-HU" dirty="0"/>
            </a:br>
            <a:r>
              <a:rPr lang="hu-HU" sz="2000" dirty="0"/>
              <a:t>- izom: </a:t>
            </a:r>
            <a:r>
              <a:rPr lang="hu-HU" sz="2000" dirty="0" smtClean="0"/>
              <a:t>         </a:t>
            </a:r>
            <a:r>
              <a:rPr lang="hu-HU" sz="2000" i="1" dirty="0" smtClean="0"/>
              <a:t>görcs</a:t>
            </a:r>
            <a:r>
              <a:rPr lang="hu-HU" sz="2000" i="1" dirty="0"/>
              <a:t>, fáradás</a:t>
            </a:r>
            <a:br>
              <a:rPr lang="hu-HU" sz="2000" i="1" dirty="0"/>
            </a:br>
            <a:r>
              <a:rPr lang="hu-HU" sz="2000" dirty="0"/>
              <a:t>- vegetatív: </a:t>
            </a:r>
            <a:r>
              <a:rPr lang="hu-HU" sz="2000" i="1" dirty="0"/>
              <a:t>légzés </a:t>
            </a:r>
            <a:r>
              <a:rPr lang="hu-HU" sz="2000" i="1" dirty="0" smtClean="0"/>
              <a:t>zavar</a:t>
            </a:r>
            <a:br>
              <a:rPr lang="hu-HU" sz="2000" i="1" dirty="0" smtClean="0"/>
            </a:br>
            <a:r>
              <a:rPr lang="hu-HU" sz="2000" dirty="0" smtClean="0"/>
              <a:t>                     </a:t>
            </a:r>
            <a:r>
              <a:rPr lang="hu-HU" sz="2000" i="1" dirty="0" smtClean="0"/>
              <a:t>erek </a:t>
            </a:r>
            <a:r>
              <a:rPr lang="hu-HU" sz="2000" i="1" dirty="0"/>
              <a:t>szűkülete</a:t>
            </a:r>
          </a:p>
          <a:p>
            <a:r>
              <a:rPr lang="hu-HU" sz="2000" dirty="0"/>
              <a:t>- affektív</a:t>
            </a:r>
            <a:r>
              <a:rPr lang="hu-HU" sz="2000" b="1" dirty="0"/>
              <a:t>:</a:t>
            </a:r>
            <a:r>
              <a:rPr lang="hu-HU" sz="2000" dirty="0"/>
              <a:t> </a:t>
            </a:r>
            <a:r>
              <a:rPr lang="hu-HU" sz="2000" dirty="0" smtClean="0"/>
              <a:t>    </a:t>
            </a:r>
            <a:r>
              <a:rPr lang="hu-HU" sz="2000" i="1" dirty="0" smtClean="0"/>
              <a:t>túlérzékenység</a:t>
            </a:r>
            <a:endParaRPr lang="hu-HU" sz="2000" i="1" dirty="0"/>
          </a:p>
        </p:txBody>
      </p:sp>
      <p:sp>
        <p:nvSpPr>
          <p:cNvPr id="9" name="Téglalap 8"/>
          <p:cNvSpPr/>
          <p:nvPr/>
        </p:nvSpPr>
        <p:spPr>
          <a:xfrm>
            <a:off x="4079776" y="638094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/>
              <a:t> </a:t>
            </a:r>
            <a:r>
              <a:rPr lang="hu-HU" b="1" dirty="0"/>
              <a:t>Dick-Read </a:t>
            </a:r>
            <a:r>
              <a:rPr lang="hu-HU" b="1" dirty="0" smtClean="0"/>
              <a:t>(</a:t>
            </a:r>
            <a:r>
              <a:rPr lang="hu-HU" b="1" i="1" dirty="0" smtClean="0"/>
              <a:t>1933)</a:t>
            </a:r>
            <a:r>
              <a:rPr lang="hu-HU" b="1" i="1" dirty="0"/>
              <a:t/>
            </a:r>
            <a:br>
              <a:rPr lang="hu-HU" b="1" i="1" dirty="0"/>
            </a:br>
            <a:r>
              <a:rPr lang="hu-HU" b="1" dirty="0"/>
              <a:t/>
            </a:r>
            <a:br>
              <a:rPr lang="hu-HU" b="1" dirty="0"/>
            </a:b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848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23510" y="6093296"/>
            <a:ext cx="5472608" cy="65037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400" dirty="0"/>
              <a:t>Varga K (2011) LAM 21(12)</a:t>
            </a:r>
            <a:br>
              <a:rPr lang="hu-HU" sz="2400" dirty="0"/>
            </a:br>
            <a:endParaRPr lang="hu-HU" sz="2400" dirty="0"/>
          </a:p>
        </p:txBody>
      </p:sp>
      <p:graphicFrame>
        <p:nvGraphicFramePr>
          <p:cNvPr id="4" name="SmartArt-ábra helye 3"/>
          <p:cNvGraphicFramePr>
            <a:graphicFrameLocks noGrp="1"/>
          </p:cNvGraphicFramePr>
          <p:nvPr>
            <p:ph type="dgm" idx="1"/>
            <p:extLst/>
          </p:nvPr>
        </p:nvGraphicFramePr>
        <p:xfrm>
          <a:off x="1723510" y="1919047"/>
          <a:ext cx="5020561" cy="462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84" y="1352110"/>
            <a:ext cx="5248642" cy="401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600056" y="5660831"/>
            <a:ext cx="4722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C000"/>
                </a:solidFill>
              </a:rPr>
              <a:t>Centrális </a:t>
            </a:r>
            <a:r>
              <a:rPr lang="hu-HU" sz="2800" b="1" dirty="0" err="1" smtClean="0">
                <a:solidFill>
                  <a:srgbClr val="FFC000"/>
                </a:solidFill>
              </a:rPr>
              <a:t>Oxytocin</a:t>
            </a:r>
            <a:r>
              <a:rPr lang="hu-HU" sz="2800" b="1" dirty="0" smtClean="0">
                <a:solidFill>
                  <a:srgbClr val="FFC000"/>
                </a:solidFill>
              </a:rPr>
              <a:t> (saját)</a:t>
            </a:r>
            <a:r>
              <a:rPr lang="hu-HU" sz="28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hu-HU" dirty="0"/>
              <a:t> </a:t>
            </a:r>
            <a:r>
              <a:rPr lang="hu-HU" dirty="0" smtClean="0"/>
              <a:t>            </a:t>
            </a:r>
            <a:r>
              <a:rPr lang="hu-HU" dirty="0" err="1" smtClean="0"/>
              <a:t>iv.Oxytocin</a:t>
            </a:r>
            <a:r>
              <a:rPr lang="hu-HU" dirty="0" smtClean="0"/>
              <a:t> (</a:t>
            </a:r>
            <a:r>
              <a:rPr lang="hu-HU" dirty="0" err="1" smtClean="0"/>
              <a:t>exogén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863225" y="474118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Hormonok harmóniája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65613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4679" y="2247996"/>
            <a:ext cx="259401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sz="3600" dirty="0"/>
              <a:t>A folyamatos kísérés</a:t>
            </a:r>
            <a:br>
              <a:rPr lang="hu-HU" sz="3600" dirty="0"/>
            </a:br>
            <a:r>
              <a:rPr lang="hu-HU" sz="3600" dirty="0"/>
              <a:t>jelentősége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13" y="97697"/>
            <a:ext cx="8485862" cy="6586598"/>
          </a:xfrm>
          <a:effectLst>
            <a:glow rad="1587500">
              <a:schemeClr val="accent1">
                <a:alpha val="19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690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363" y="292360"/>
            <a:ext cx="10611692" cy="1280890"/>
          </a:xfrm>
        </p:spPr>
        <p:txBody>
          <a:bodyPr>
            <a:normAutofit fontScale="90000"/>
          </a:bodyPr>
          <a:lstStyle/>
          <a:p>
            <a:r>
              <a:rPr lang="hu-HU" sz="4800" dirty="0" smtClean="0"/>
              <a:t>A képzés dilemmája: </a:t>
            </a:r>
            <a:r>
              <a:rPr lang="hu-HU" sz="4800" dirty="0"/>
              <a:t>v</a:t>
            </a:r>
            <a:r>
              <a:rPr lang="hu-HU" sz="4800" dirty="0" smtClean="0"/>
              <a:t>irágos rét vagy aknamező?</a:t>
            </a:r>
            <a:endParaRPr lang="hu-HU" sz="4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2" y="1738123"/>
            <a:ext cx="10194159" cy="4903348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44sepsi@gmail.com      www.golyafeszek.hu/pszichoterapia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209211" y="2061645"/>
            <a:ext cx="15382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dirty="0" smtClean="0"/>
              <a:t>80%</a:t>
            </a:r>
            <a:endParaRPr lang="hu-HU" sz="3600" b="1" dirty="0"/>
          </a:p>
          <a:p>
            <a:pPr algn="r"/>
            <a:endParaRPr lang="hu-HU" sz="3600" b="1" dirty="0" smtClean="0"/>
          </a:p>
          <a:p>
            <a:pPr algn="r"/>
            <a:endParaRPr lang="hu-HU" sz="3600" b="1" dirty="0" smtClean="0"/>
          </a:p>
          <a:p>
            <a:pPr algn="r"/>
            <a:r>
              <a:rPr lang="hu-HU" sz="3600" b="1" dirty="0" smtClean="0"/>
              <a:t>20%</a:t>
            </a:r>
          </a:p>
          <a:p>
            <a:pPr algn="r"/>
            <a:endParaRPr lang="hu-HU" sz="3600" b="1" dirty="0"/>
          </a:p>
          <a:p>
            <a:pPr algn="r"/>
            <a:endParaRPr lang="hu-HU" sz="3600" b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4" y="2706792"/>
            <a:ext cx="3313270" cy="383096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0437521" y="5228720"/>
            <a:ext cx="130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/>
              <a:t>   </a:t>
            </a:r>
            <a:r>
              <a:rPr lang="hu-HU" sz="2400" b="1" i="1" dirty="0"/>
              <a:t>WHO</a:t>
            </a:r>
          </a:p>
          <a:p>
            <a:r>
              <a:rPr lang="hu-HU" sz="2400" b="1" i="1" dirty="0"/>
              <a:t>   </a:t>
            </a:r>
            <a:r>
              <a:rPr lang="hu-HU" sz="2000" b="1" i="1" dirty="0"/>
              <a:t>1985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92" y="3762925"/>
            <a:ext cx="4222618" cy="282563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04" y="5506918"/>
            <a:ext cx="2239778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6814" y="624110"/>
            <a:ext cx="10867797" cy="1280890"/>
          </a:xfrm>
        </p:spPr>
        <p:txBody>
          <a:bodyPr/>
          <a:lstStyle/>
          <a:p>
            <a:r>
              <a:rPr lang="hu-HU" dirty="0" smtClean="0"/>
              <a:t>Szülészet ma Magyarországon, 2018-ban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464152" y="2010683"/>
            <a:ext cx="4313864" cy="3095600"/>
          </a:xfrm>
        </p:spPr>
        <p:txBody>
          <a:bodyPr>
            <a:normAutofit lnSpcReduction="10000"/>
          </a:bodyPr>
          <a:lstStyle/>
          <a:p>
            <a:r>
              <a:rPr lang="hu-HU" sz="2800" dirty="0" smtClean="0"/>
              <a:t>„Hivatalos” képzés </a:t>
            </a:r>
            <a:r>
              <a:rPr lang="hu-HU" sz="2800" b="1" dirty="0">
                <a:solidFill>
                  <a:srgbClr val="FF0000"/>
                </a:solidFill>
              </a:rPr>
              <a:t>(1)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-</a:t>
            </a:r>
            <a:r>
              <a:rPr lang="hu-HU" sz="2800" dirty="0"/>
              <a:t> </a:t>
            </a:r>
            <a:r>
              <a:rPr lang="hu-HU" sz="2800" dirty="0" smtClean="0"/>
              <a:t>orvos</a:t>
            </a:r>
            <a:br>
              <a:rPr lang="hu-HU" sz="2800" dirty="0" smtClean="0"/>
            </a:br>
            <a:r>
              <a:rPr lang="hu-HU" sz="2800" dirty="0" smtClean="0"/>
              <a:t>- szülésznő</a:t>
            </a:r>
          </a:p>
          <a:p>
            <a:r>
              <a:rPr lang="hu-HU" sz="2800" dirty="0" smtClean="0"/>
              <a:t>Nem hivatalos </a:t>
            </a:r>
            <a:r>
              <a:rPr lang="hu-HU" sz="2800" b="1" dirty="0" smtClean="0">
                <a:solidFill>
                  <a:srgbClr val="00B050"/>
                </a:solidFill>
              </a:rPr>
              <a:t>(</a:t>
            </a:r>
            <a:r>
              <a:rPr lang="hu-HU" sz="2800" b="1" dirty="0">
                <a:solidFill>
                  <a:srgbClr val="00B050"/>
                </a:solidFill>
              </a:rPr>
              <a:t>3)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- </a:t>
            </a:r>
            <a:r>
              <a:rPr lang="hu-HU" sz="2800" dirty="0" err="1" smtClean="0"/>
              <a:t>dúla</a:t>
            </a:r>
            <a:endParaRPr lang="hu-HU" sz="2800" dirty="0" smtClean="0"/>
          </a:p>
          <a:p>
            <a:pPr marL="0" indent="0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55440" y="2060848"/>
            <a:ext cx="5768651" cy="3777622"/>
          </a:xfrm>
        </p:spPr>
        <p:txBody>
          <a:bodyPr>
            <a:normAutofit lnSpcReduction="10000"/>
          </a:bodyPr>
          <a:lstStyle/>
          <a:p>
            <a:r>
              <a:rPr lang="hu-HU" sz="2800" b="1" dirty="0" smtClean="0"/>
              <a:t>Klinika</a:t>
            </a:r>
            <a:r>
              <a:rPr lang="hu-HU" sz="2800" dirty="0" smtClean="0"/>
              <a:t> </a:t>
            </a:r>
            <a:r>
              <a:rPr lang="hu-HU" sz="2800" b="1" dirty="0" smtClean="0">
                <a:solidFill>
                  <a:srgbClr val="FF0000"/>
                </a:solidFill>
              </a:rPr>
              <a:t>(1)</a:t>
            </a:r>
          </a:p>
          <a:p>
            <a:r>
              <a:rPr lang="hu-HU" sz="2800" b="1" dirty="0" smtClean="0"/>
              <a:t>Kórház</a:t>
            </a:r>
          </a:p>
          <a:p>
            <a:r>
              <a:rPr lang="hu-HU" sz="2800" dirty="0"/>
              <a:t> </a:t>
            </a:r>
            <a:r>
              <a:rPr lang="hu-HU" sz="2800" dirty="0" smtClean="0"/>
              <a:t>  hagyományos </a:t>
            </a:r>
            <a:r>
              <a:rPr lang="hu-HU" sz="2800" b="1" dirty="0" smtClean="0">
                <a:solidFill>
                  <a:srgbClr val="FF0000"/>
                </a:solidFill>
              </a:rPr>
              <a:t>(1)</a:t>
            </a:r>
            <a:endParaRPr lang="hu-HU" sz="2800" dirty="0"/>
          </a:p>
          <a:p>
            <a:r>
              <a:rPr lang="hu-HU" sz="2800" dirty="0" smtClean="0"/>
              <a:t>   családközpontú </a:t>
            </a:r>
            <a:r>
              <a:rPr lang="hu-HU" sz="2800" b="1" dirty="0" smtClean="0">
                <a:solidFill>
                  <a:srgbClr val="FFC000"/>
                </a:solidFill>
              </a:rPr>
              <a:t>(2)</a:t>
            </a:r>
            <a:endParaRPr lang="hu-HU" sz="2800" dirty="0"/>
          </a:p>
          <a:p>
            <a:r>
              <a:rPr lang="hu-HU" sz="2800" dirty="0" smtClean="0"/>
              <a:t>   otthonszülés a kórházban </a:t>
            </a:r>
            <a:r>
              <a:rPr lang="hu-HU" sz="2800" b="1" dirty="0" smtClean="0">
                <a:solidFill>
                  <a:srgbClr val="00B050"/>
                </a:solidFill>
              </a:rPr>
              <a:t>(3)</a:t>
            </a:r>
          </a:p>
          <a:p>
            <a:r>
              <a:rPr lang="hu-HU" sz="2800" b="1" dirty="0" smtClean="0"/>
              <a:t>Születésház</a:t>
            </a:r>
            <a:r>
              <a:rPr lang="hu-HU" sz="2800" dirty="0" smtClean="0"/>
              <a:t> </a:t>
            </a:r>
            <a:r>
              <a:rPr lang="hu-HU" sz="2800" b="1" dirty="0" smtClean="0">
                <a:solidFill>
                  <a:srgbClr val="00B050"/>
                </a:solidFill>
              </a:rPr>
              <a:t>(3)</a:t>
            </a:r>
          </a:p>
          <a:p>
            <a:r>
              <a:rPr lang="hu-HU" sz="2800" b="1" dirty="0" smtClean="0"/>
              <a:t>Otthon</a:t>
            </a:r>
            <a:r>
              <a:rPr lang="hu-HU" sz="2800" dirty="0" smtClean="0"/>
              <a:t> </a:t>
            </a:r>
            <a:r>
              <a:rPr lang="hu-HU" sz="2800" b="1" dirty="0" smtClean="0">
                <a:solidFill>
                  <a:srgbClr val="00B050"/>
                </a:solidFill>
              </a:rPr>
              <a:t>(3)</a:t>
            </a:r>
            <a:endParaRPr lang="hu-HU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4685143"/>
            <a:ext cx="6543968" cy="17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5735960" y="6474453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(1)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7218732" y="6469417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C000"/>
                </a:solidFill>
              </a:rPr>
              <a:t>(2)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8544272" y="6464381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(3)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3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császármetszés előnyei és kockázatai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3392" y="2181313"/>
            <a:ext cx="5847636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 smtClean="0">
                <a:solidFill>
                  <a:srgbClr val="00B050"/>
                </a:solidFill>
              </a:rPr>
              <a:t>       </a:t>
            </a:r>
            <a:r>
              <a:rPr lang="hu-HU" sz="4000" b="1" dirty="0" smtClean="0">
                <a:solidFill>
                  <a:schemeClr val="accent3"/>
                </a:solidFill>
              </a:rPr>
              <a:t>Előnyök</a:t>
            </a:r>
          </a:p>
          <a:p>
            <a:pPr marL="0" indent="0" algn="ctr">
              <a:buNone/>
            </a:pPr>
            <a:r>
              <a:rPr lang="hu-HU" sz="3200" dirty="0" smtClean="0"/>
              <a:t>        </a:t>
            </a:r>
            <a:r>
              <a:rPr lang="hu-HU" sz="3600" dirty="0" smtClean="0"/>
              <a:t>Életmentés</a:t>
            </a:r>
          </a:p>
          <a:p>
            <a:pPr marL="0" indent="0" algn="ctr">
              <a:buNone/>
            </a:pPr>
            <a:r>
              <a:rPr lang="hu-HU" sz="3600" dirty="0"/>
              <a:t> </a:t>
            </a:r>
            <a:r>
              <a:rPr lang="hu-HU" sz="3600" dirty="0" smtClean="0"/>
              <a:t>      Egyéb okok</a:t>
            </a:r>
            <a:br>
              <a:rPr lang="hu-HU" sz="3600" dirty="0" smtClean="0"/>
            </a:br>
            <a:r>
              <a:rPr lang="hu-HU" sz="3600" dirty="0" smtClean="0"/>
              <a:t>      </a:t>
            </a:r>
            <a:r>
              <a:rPr lang="hu-HU" sz="2400" dirty="0" smtClean="0"/>
              <a:t>(elfogadható összesen) </a:t>
            </a:r>
            <a:br>
              <a:rPr lang="hu-HU" sz="2400" dirty="0" smtClean="0"/>
            </a:br>
            <a:r>
              <a:rPr lang="hu-HU" sz="3200" dirty="0" smtClean="0"/>
              <a:t>       15%</a:t>
            </a:r>
          </a:p>
          <a:p>
            <a:pPr marL="0" indent="0" algn="ctr">
              <a:buNone/>
            </a:pPr>
            <a:r>
              <a:rPr lang="hu-HU" sz="2000" dirty="0" smtClean="0"/>
              <a:t>         WHO(1985</a:t>
            </a:r>
            <a:r>
              <a:rPr lang="hu-HU" sz="2000" dirty="0"/>
              <a:t>)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816080" y="2204864"/>
            <a:ext cx="431386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b="1" dirty="0" smtClean="0">
                <a:solidFill>
                  <a:srgbClr val="FF0000"/>
                </a:solidFill>
              </a:rPr>
              <a:t>       Kockázatok</a:t>
            </a:r>
            <a:endParaRPr lang="hu-HU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u-HU" sz="3600" dirty="0" smtClean="0"/>
              <a:t> Anyai</a:t>
            </a:r>
          </a:p>
          <a:p>
            <a:pPr marL="0" indent="0" algn="ctr">
              <a:buNone/>
            </a:pPr>
            <a:r>
              <a:rPr lang="hu-HU" sz="3600" dirty="0" smtClean="0"/>
              <a:t>Magzati</a:t>
            </a:r>
          </a:p>
          <a:p>
            <a:pPr marL="0" indent="0" algn="ctr">
              <a:buNone/>
            </a:pPr>
            <a:r>
              <a:rPr lang="hu-HU" sz="3600" dirty="0"/>
              <a:t> </a:t>
            </a:r>
            <a:r>
              <a:rPr lang="hu-HU" sz="3600" dirty="0" smtClean="0"/>
              <a:t>Társadalmi</a:t>
            </a:r>
            <a:endParaRPr lang="hu-HU" sz="3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57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5520" y="347910"/>
            <a:ext cx="9583399" cy="1280890"/>
          </a:xfrm>
        </p:spPr>
        <p:txBody>
          <a:bodyPr/>
          <a:lstStyle/>
          <a:p>
            <a:r>
              <a:rPr lang="hu-HU" dirty="0" smtClean="0"/>
              <a:t>Császármetszés, kérdések és válaszok…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24782" y="2575578"/>
            <a:ext cx="5631612" cy="4282422"/>
          </a:xfrm>
        </p:spPr>
        <p:txBody>
          <a:bodyPr>
            <a:noAutofit/>
          </a:bodyPr>
          <a:lstStyle/>
          <a:p>
            <a:r>
              <a:rPr lang="hu-HU" sz="3600" dirty="0" smtClean="0"/>
              <a:t>Magyarország     42 % </a:t>
            </a:r>
            <a:br>
              <a:rPr lang="hu-HU" sz="3600" dirty="0" smtClean="0"/>
            </a:br>
            <a:r>
              <a:rPr lang="hu-HU" sz="2400" i="1" dirty="0" smtClean="0"/>
              <a:t>(Prof. Ács előadás</a:t>
            </a:r>
            <a:br>
              <a:rPr lang="hu-HU" sz="2400" i="1" dirty="0" smtClean="0"/>
            </a:br>
            <a:r>
              <a:rPr lang="hu-HU" sz="2400" i="1" dirty="0" smtClean="0"/>
              <a:t>     2017. nov. 7.)</a:t>
            </a:r>
          </a:p>
          <a:p>
            <a:r>
              <a:rPr lang="hu-HU" sz="3600" dirty="0" smtClean="0"/>
              <a:t>Szent Imre </a:t>
            </a:r>
            <a:r>
              <a:rPr lang="hu-HU" sz="3600" dirty="0" err="1" smtClean="0"/>
              <a:t>kh</a:t>
            </a:r>
            <a:r>
              <a:rPr lang="hu-HU" sz="3600" dirty="0" smtClean="0"/>
              <a:t>       25 %</a:t>
            </a:r>
            <a:endParaRPr lang="hu-HU" sz="3600" dirty="0"/>
          </a:p>
          <a:p>
            <a:pPr marL="0" indent="0">
              <a:buNone/>
            </a:pPr>
            <a:r>
              <a:rPr lang="hu-HU" sz="3600" i="1" dirty="0"/>
              <a:t> </a:t>
            </a:r>
            <a:r>
              <a:rPr lang="hu-HU" sz="3600" i="1" dirty="0" smtClean="0"/>
              <a:t>    </a:t>
            </a:r>
            <a:r>
              <a:rPr lang="hu-HU" sz="2800" i="1" dirty="0" smtClean="0"/>
              <a:t>WHO (1985)               15%</a:t>
            </a:r>
            <a:endParaRPr lang="hu-HU" sz="2800" i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56394" y="2659792"/>
            <a:ext cx="5688632" cy="4491068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Miért ennyi?</a:t>
            </a:r>
            <a:endParaRPr lang="hu-HU" sz="2800" dirty="0"/>
          </a:p>
          <a:p>
            <a:pPr algn="ctr"/>
            <a:r>
              <a:rPr lang="hu-HU" sz="2800" dirty="0" smtClean="0"/>
              <a:t>Hogy </a:t>
            </a:r>
            <a:r>
              <a:rPr lang="hu-HU" sz="2800" dirty="0"/>
              <a:t>érhető </a:t>
            </a:r>
            <a:r>
              <a:rPr lang="hu-HU" sz="2800" dirty="0" smtClean="0"/>
              <a:t>el csökkenés?</a:t>
            </a:r>
            <a:endParaRPr lang="hu-HU" sz="2800" dirty="0"/>
          </a:p>
          <a:p>
            <a:pPr algn="ctr"/>
            <a:r>
              <a:rPr lang="hu-HU" sz="2800" dirty="0"/>
              <a:t>Hol képződhetnek </a:t>
            </a:r>
            <a:r>
              <a:rPr lang="hu-HU" sz="2800" dirty="0" smtClean="0"/>
              <a:t>jelenleg</a:t>
            </a:r>
            <a:br>
              <a:rPr lang="hu-HU" sz="2800" dirty="0" smtClean="0"/>
            </a:br>
            <a:r>
              <a:rPr lang="hu-HU" sz="2800" dirty="0" smtClean="0"/>
              <a:t>a </a:t>
            </a:r>
            <a:r>
              <a:rPr lang="hu-HU" sz="2800" dirty="0"/>
              <a:t>szakemberek</a:t>
            </a:r>
            <a:r>
              <a:rPr lang="hu-HU" sz="2800" dirty="0" smtClean="0"/>
              <a:t>?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3600" dirty="0" smtClean="0">
                <a:solidFill>
                  <a:srgbClr val="FF0000"/>
                </a:solidFill>
              </a:rPr>
              <a:t>??????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4000" b="1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Javaslatok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804604"/>
              </p:ext>
            </p:extLst>
          </p:nvPr>
        </p:nvGraphicFramePr>
        <p:xfrm>
          <a:off x="1371600" y="1346662"/>
          <a:ext cx="9753600" cy="5187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34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fáj?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6111" y="1565865"/>
            <a:ext cx="11110460" cy="1558752"/>
          </a:xfrm>
        </p:spPr>
        <p:txBody>
          <a:bodyPr>
            <a:noAutofit/>
          </a:bodyPr>
          <a:lstStyle/>
          <a:p>
            <a:r>
              <a:rPr lang="hu-HU" sz="2800" dirty="0" smtClean="0"/>
              <a:t>Élettani jelenség</a:t>
            </a:r>
          </a:p>
          <a:p>
            <a:r>
              <a:rPr lang="hu-HU" sz="2800" dirty="0" smtClean="0"/>
              <a:t>Szükséges: a méhtevékenység indítja el a hormonális kört</a:t>
            </a:r>
          </a:p>
          <a:p>
            <a:r>
              <a:rPr lang="hu-HU" sz="2800" dirty="0" smtClean="0"/>
              <a:t>Különbség a fájdalom és a szenvedés között</a:t>
            </a:r>
          </a:p>
          <a:p>
            <a:endParaRPr lang="hu-HU" sz="28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459715" y="3721128"/>
            <a:ext cx="62284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C000"/>
                </a:solidFill>
              </a:rPr>
              <a:t>Fájdalom a szülés során</a:t>
            </a:r>
            <a:br>
              <a:rPr lang="hu-HU" sz="2800" b="1" dirty="0" smtClean="0">
                <a:solidFill>
                  <a:srgbClr val="FFC000"/>
                </a:solidFill>
              </a:rPr>
            </a:br>
            <a:r>
              <a:rPr lang="hu-HU" sz="2800" b="1" dirty="0" smtClean="0"/>
              <a:t>- </a:t>
            </a:r>
            <a:r>
              <a:rPr lang="hu-HU" sz="2800" dirty="0" smtClean="0"/>
              <a:t>kellemetlen érzés</a:t>
            </a:r>
            <a:br>
              <a:rPr lang="hu-HU" sz="2800" dirty="0" smtClean="0"/>
            </a:br>
            <a:r>
              <a:rPr lang="hu-HU" sz="2800" dirty="0" smtClean="0"/>
              <a:t>- elfogadja, de</a:t>
            </a:r>
            <a:br>
              <a:rPr lang="hu-HU" sz="2800" dirty="0" smtClean="0"/>
            </a:br>
            <a:r>
              <a:rPr lang="hu-HU" sz="2800" dirty="0" smtClean="0"/>
              <a:t>- igyekszik megszabadulni tőle</a:t>
            </a:r>
          </a:p>
          <a:p>
            <a:r>
              <a:rPr lang="hu-HU" sz="2800" dirty="0" smtClean="0"/>
              <a:t>- a cél érdekében </a:t>
            </a:r>
            <a:r>
              <a:rPr lang="hu-HU" sz="2800" b="1" dirty="0" smtClean="0">
                <a:solidFill>
                  <a:srgbClr val="FFC000"/>
                </a:solidFill>
              </a:rPr>
              <a:t>együtt dolgozik </a:t>
            </a:r>
            <a:r>
              <a:rPr lang="hu-HU" sz="2800" dirty="0" smtClean="0"/>
              <a:t>vele (hullám, hegy, völgy)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05748" y="3721128"/>
            <a:ext cx="4363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C000"/>
                </a:solidFill>
              </a:rPr>
              <a:t>Szenvedés a szülés alatt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dirty="0" smtClean="0"/>
              <a:t>-</a:t>
            </a:r>
            <a:r>
              <a:rPr lang="hu-HU" sz="2800" b="1" dirty="0" smtClean="0"/>
              <a:t> </a:t>
            </a:r>
            <a:r>
              <a:rPr lang="hu-HU" sz="2800" dirty="0" smtClean="0"/>
              <a:t>tehetetlenség</a:t>
            </a:r>
            <a:br>
              <a:rPr lang="hu-HU" sz="2800" dirty="0" smtClean="0"/>
            </a:br>
            <a:r>
              <a:rPr lang="hu-HU" sz="2800" dirty="0" smtClean="0"/>
              <a:t>- félelem, pánik</a:t>
            </a:r>
            <a:br>
              <a:rPr lang="hu-HU" sz="2800" dirty="0" smtClean="0"/>
            </a:br>
            <a:r>
              <a:rPr lang="hu-HU" sz="2800" dirty="0" smtClean="0"/>
              <a:t>- kontrollvesztés</a:t>
            </a:r>
            <a:br>
              <a:rPr lang="hu-HU" sz="2800" dirty="0" smtClean="0"/>
            </a:br>
            <a:r>
              <a:rPr lang="hu-HU" sz="2800" dirty="0" smtClean="0"/>
              <a:t>- magány</a:t>
            </a:r>
            <a:br>
              <a:rPr lang="hu-HU" sz="2800" dirty="0" smtClean="0"/>
            </a:br>
            <a:r>
              <a:rPr lang="hu-HU" sz="2800" dirty="0" smtClean="0"/>
              <a:t>- feladja, sodródik…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4547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 a vágya a mai szülőnőknek?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9536" y="2204864"/>
            <a:ext cx="8229600" cy="4526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6000" b="1" dirty="0">
                <a:solidFill>
                  <a:srgbClr val="FFFF00"/>
                </a:solidFill>
              </a:rPr>
              <a:t>Egy kis </a:t>
            </a:r>
            <a:r>
              <a:rPr lang="hu-HU" sz="6000" b="1" dirty="0" smtClean="0">
                <a:solidFill>
                  <a:srgbClr val="FFFF00"/>
                </a:solidFill>
              </a:rPr>
              <a:t>odafigyelés</a:t>
            </a:r>
          </a:p>
          <a:p>
            <a:pPr marL="0" indent="0" algn="ctr">
              <a:buNone/>
            </a:pPr>
            <a:r>
              <a:rPr lang="hu-HU" sz="6000" b="1">
                <a:solidFill>
                  <a:srgbClr val="FFFF00"/>
                </a:solidFill>
              </a:rPr>
              <a:t>é</a:t>
            </a:r>
            <a:r>
              <a:rPr lang="hu-HU" sz="6000" b="1" smtClean="0">
                <a:solidFill>
                  <a:srgbClr val="FFFF00"/>
                </a:solidFill>
              </a:rPr>
              <a:t>s</a:t>
            </a:r>
          </a:p>
          <a:p>
            <a:pPr marL="0" indent="0" algn="ctr">
              <a:buNone/>
            </a:pPr>
            <a:r>
              <a:rPr lang="hu-HU" sz="6000" b="1" dirty="0" smtClean="0">
                <a:solidFill>
                  <a:srgbClr val="FFFF00"/>
                </a:solidFill>
              </a:rPr>
              <a:t>gyengédség</a:t>
            </a:r>
            <a:r>
              <a:rPr lang="hu-HU" sz="6000" b="1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287689" y="5710853"/>
            <a:ext cx="502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1" dirty="0"/>
              <a:t>(Levélrészlet: P.K. 2018. április 15.)</a:t>
            </a:r>
          </a:p>
        </p:txBody>
      </p:sp>
    </p:spTree>
    <p:extLst>
      <p:ext uri="{BB962C8B-B14F-4D97-AF65-F5344CB8AC3E}">
        <p14:creationId xmlns:p14="http://schemas.microsoft.com/office/powerpoint/2010/main" val="34895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legfontosabb üzenetek: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79576" y="1895270"/>
            <a:ext cx="8915400" cy="5184576"/>
          </a:xfrm>
        </p:spPr>
        <p:txBody>
          <a:bodyPr>
            <a:normAutofit/>
          </a:bodyPr>
          <a:lstStyle/>
          <a:p>
            <a:r>
              <a:rPr lang="hu-HU" sz="4400" dirty="0"/>
              <a:t>A nők tudnak szülni, nem kell őket tanítani, hiszen rendelkeznek az </a:t>
            </a:r>
            <a:r>
              <a:rPr lang="hu-HU" sz="4400" b="1" dirty="0">
                <a:solidFill>
                  <a:srgbClr val="FFFF00"/>
                </a:solidFill>
              </a:rPr>
              <a:t>ősi tudással</a:t>
            </a:r>
            <a:r>
              <a:rPr lang="hu-HU" sz="4400" dirty="0"/>
              <a:t>…</a:t>
            </a:r>
          </a:p>
          <a:p>
            <a:endParaRPr lang="hu-HU" sz="4400" dirty="0"/>
          </a:p>
          <a:p>
            <a:r>
              <a:rPr lang="hu-HU" sz="4400" dirty="0"/>
              <a:t>Abban kell őket </a:t>
            </a:r>
            <a:r>
              <a:rPr lang="hu-HU" sz="4400" b="1" dirty="0">
                <a:solidFill>
                  <a:srgbClr val="FFFF00"/>
                </a:solidFill>
              </a:rPr>
              <a:t>segíteni</a:t>
            </a:r>
            <a:r>
              <a:rPr lang="hu-HU" sz="4400" b="1" dirty="0"/>
              <a:t>,</a:t>
            </a:r>
            <a:r>
              <a:rPr lang="hu-HU" sz="4400" dirty="0"/>
              <a:t> hogy ezt el is higgyék…</a:t>
            </a:r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9527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080" y="239358"/>
            <a:ext cx="11292839" cy="1400530"/>
          </a:xfrm>
        </p:spPr>
        <p:txBody>
          <a:bodyPr/>
          <a:lstStyle/>
          <a:p>
            <a:r>
              <a:rPr lang="hu-HU" dirty="0" smtClean="0"/>
              <a:t>A szuggesztiók és a </a:t>
            </a:r>
            <a:r>
              <a:rPr lang="hu-HU" dirty="0" err="1" smtClean="0"/>
              <a:t>hippokráteszi</a:t>
            </a:r>
            <a:r>
              <a:rPr lang="hu-HU" dirty="0" smtClean="0"/>
              <a:t> eskü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8869" y="1639888"/>
            <a:ext cx="10653259" cy="4987962"/>
          </a:xfrm>
        </p:spPr>
        <p:txBody>
          <a:bodyPr>
            <a:noAutofit/>
          </a:bodyPr>
          <a:lstStyle/>
          <a:p>
            <a:r>
              <a:rPr lang="hu-HU" sz="2800" dirty="0" smtClean="0"/>
              <a:t>A szülés fáj</a:t>
            </a:r>
          </a:p>
          <a:p>
            <a:r>
              <a:rPr lang="hu-HU" sz="2800" dirty="0" smtClean="0"/>
              <a:t>A </a:t>
            </a:r>
            <a:r>
              <a:rPr lang="hu-HU" sz="2800" dirty="0"/>
              <a:t>biblikus szuggesztió (Mózes I. 3:16)</a:t>
            </a:r>
            <a:br>
              <a:rPr lang="hu-HU" sz="2800" dirty="0"/>
            </a:br>
            <a:r>
              <a:rPr lang="hu-HU" sz="2800" dirty="0"/>
              <a:t>„Felette igen megsokasítom </a:t>
            </a:r>
            <a:r>
              <a:rPr lang="hu-HU" sz="2800" dirty="0" err="1"/>
              <a:t>viselősséged</a:t>
            </a:r>
            <a:r>
              <a:rPr lang="hu-HU" sz="2800" dirty="0"/>
              <a:t> fájdalmait, fájdalommal szülsz magzatokat; és </a:t>
            </a:r>
            <a:r>
              <a:rPr lang="hu-HU" sz="2800" dirty="0" err="1"/>
              <a:t>epekedel</a:t>
            </a:r>
            <a:r>
              <a:rPr lang="hu-HU" sz="2800" dirty="0"/>
              <a:t> a te férjed után, ő pedig uralkodik te </a:t>
            </a:r>
            <a:r>
              <a:rPr lang="hu-HU" sz="2800" dirty="0" smtClean="0"/>
              <a:t>rajtad.”</a:t>
            </a:r>
          </a:p>
          <a:p>
            <a:r>
              <a:rPr lang="hu-HU" sz="2800" dirty="0" smtClean="0"/>
              <a:t>Az orvosi eskünk: segítenünk kell, mindig, a kor színvonalán</a:t>
            </a:r>
          </a:p>
          <a:p>
            <a:r>
              <a:rPr lang="hu-HU" sz="2800" dirty="0" smtClean="0"/>
              <a:t>És mi segítünk</a:t>
            </a:r>
            <a:br>
              <a:rPr lang="hu-HU" sz="2800" dirty="0" smtClean="0"/>
            </a:br>
            <a:r>
              <a:rPr lang="hu-HU" sz="2800" dirty="0" smtClean="0"/>
              <a:t>- gyógyszerekkel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- ellenőrzéssel</a:t>
            </a:r>
            <a:br>
              <a:rPr lang="hu-HU" sz="2800" dirty="0" smtClean="0"/>
            </a:br>
            <a:r>
              <a:rPr lang="hu-HU" sz="2800" dirty="0" smtClean="0"/>
              <a:t>- beavatkozásokkal</a:t>
            </a:r>
          </a:p>
        </p:txBody>
      </p:sp>
    </p:spTree>
    <p:extLst>
      <p:ext uri="{BB962C8B-B14F-4D97-AF65-F5344CB8AC3E}">
        <p14:creationId xmlns:p14="http://schemas.microsoft.com/office/powerpoint/2010/main" val="17912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gyógyszeres fájdalomcsillapítás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Általános</a:t>
            </a:r>
            <a:br>
              <a:rPr lang="hu-HU" sz="4000" dirty="0"/>
            </a:br>
            <a:r>
              <a:rPr lang="hu-HU" sz="4000" dirty="0"/>
              <a:t>- Inhalációs: kloroform, éter</a:t>
            </a:r>
            <a:br>
              <a:rPr lang="hu-HU" sz="4000" dirty="0"/>
            </a:br>
            <a:r>
              <a:rPr lang="hu-HU" sz="4000" dirty="0"/>
              <a:t>- </a:t>
            </a:r>
            <a:r>
              <a:rPr lang="hu-HU" sz="4000" dirty="0" err="1"/>
              <a:t>intubációs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/>
              <a:t>- Injekciós: Alkonyi Álom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915785" y="2909661"/>
            <a:ext cx="4396341" cy="4200245"/>
          </a:xfrm>
        </p:spPr>
        <p:txBody>
          <a:bodyPr>
            <a:normAutofit/>
          </a:bodyPr>
          <a:lstStyle/>
          <a:p>
            <a:r>
              <a:rPr lang="hu-HU" sz="4000" dirty="0"/>
              <a:t>Regionális</a:t>
            </a:r>
            <a:br>
              <a:rPr lang="hu-HU" sz="4000" dirty="0"/>
            </a:br>
            <a:r>
              <a:rPr lang="hu-HU" sz="4000" dirty="0"/>
              <a:t>- gát infiltráció</a:t>
            </a:r>
            <a:br>
              <a:rPr lang="hu-HU" sz="4000" dirty="0"/>
            </a:br>
            <a:r>
              <a:rPr lang="hu-HU" sz="4000" dirty="0"/>
              <a:t>- EDA</a:t>
            </a:r>
            <a:br>
              <a:rPr lang="hu-HU" sz="4000" dirty="0"/>
            </a:br>
            <a:r>
              <a:rPr lang="hu-HU" sz="4000" dirty="0"/>
              <a:t>- </a:t>
            </a:r>
            <a:r>
              <a:rPr lang="hu-HU" sz="4000" dirty="0" err="1"/>
              <a:t>spinal</a:t>
            </a:r>
            <a:endParaRPr lang="hu-HU" sz="4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711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177" y="181784"/>
            <a:ext cx="9404723" cy="1400530"/>
          </a:xfrm>
        </p:spPr>
        <p:txBody>
          <a:bodyPr/>
          <a:lstStyle/>
          <a:p>
            <a:r>
              <a:rPr lang="hu-HU" dirty="0" smtClean="0"/>
              <a:t>A gyógyszeres fájdalomcsillapítás</a:t>
            </a:r>
            <a:br>
              <a:rPr lang="hu-HU" dirty="0" smtClean="0"/>
            </a:br>
            <a:r>
              <a:rPr lang="hu-HU" dirty="0" smtClean="0"/>
              <a:t>előnyei és hátrányai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9178" y="1853248"/>
            <a:ext cx="11388652" cy="4195481"/>
          </a:xfrm>
        </p:spPr>
        <p:txBody>
          <a:bodyPr>
            <a:noAutofit/>
          </a:bodyPr>
          <a:lstStyle/>
          <a:p>
            <a:r>
              <a:rPr lang="hu-HU" sz="3200" dirty="0" smtClean="0"/>
              <a:t>Előny</a:t>
            </a:r>
            <a:br>
              <a:rPr lang="hu-HU" sz="3200" dirty="0" smtClean="0"/>
            </a:br>
            <a:r>
              <a:rPr lang="hu-HU" sz="3200" dirty="0" smtClean="0"/>
              <a:t>- mérséklődik, ill. megszűnik  fájdalom</a:t>
            </a:r>
            <a:br>
              <a:rPr lang="hu-HU" sz="3200" dirty="0" smtClean="0"/>
            </a:br>
            <a:r>
              <a:rPr lang="hu-HU" sz="3200" dirty="0" smtClean="0"/>
              <a:t>- de ennek ára van</a:t>
            </a:r>
          </a:p>
          <a:p>
            <a:r>
              <a:rPr lang="hu-HU" sz="3200" dirty="0" smtClean="0"/>
              <a:t>Hátrányok</a:t>
            </a:r>
            <a:br>
              <a:rPr lang="hu-HU" sz="3200" dirty="0" smtClean="0"/>
            </a:br>
            <a:r>
              <a:rPr lang="hu-HU" sz="3200" dirty="0" smtClean="0"/>
              <a:t>- beavatkozunk a természet rendjébe (ritmus</a:t>
            </a:r>
            <a:r>
              <a:rPr lang="hu-HU" sz="3200" dirty="0"/>
              <a:t>, </a:t>
            </a:r>
            <a:r>
              <a:rPr lang="hu-HU" sz="3200" dirty="0" smtClean="0"/>
              <a:t>pihenés!)</a:t>
            </a:r>
            <a:br>
              <a:rPr lang="hu-HU" sz="3200" dirty="0" smtClean="0"/>
            </a:br>
            <a:r>
              <a:rPr lang="hu-HU" sz="3200" dirty="0" smtClean="0"/>
              <a:t>- mozgás korlátozás, légzésdepresszió (anyai</a:t>
            </a:r>
            <a:r>
              <a:rPr lang="hu-HU" sz="3200" smtClean="0"/>
              <a:t>, magzati)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- az </a:t>
            </a:r>
            <a:r>
              <a:rPr lang="hu-HU" sz="3200" dirty="0" err="1" smtClean="0"/>
              <a:t>Oxytocin</a:t>
            </a:r>
            <a:r>
              <a:rPr lang="hu-HU" sz="3200" dirty="0" smtClean="0"/>
              <a:t> </a:t>
            </a:r>
            <a:r>
              <a:rPr lang="hu-HU" sz="3200" dirty="0" err="1" smtClean="0"/>
              <a:t>pszichoemotív</a:t>
            </a:r>
            <a:r>
              <a:rPr lang="hu-HU" sz="3200" dirty="0" smtClean="0"/>
              <a:t> hatása nem érvényesül</a:t>
            </a:r>
            <a:br>
              <a:rPr lang="hu-HU" sz="3200" dirty="0" smtClean="0"/>
            </a:br>
            <a:r>
              <a:rPr lang="hu-HU" sz="3200" dirty="0"/>
              <a:t> </a:t>
            </a:r>
            <a:r>
              <a:rPr lang="hu-HU" sz="3200" dirty="0" smtClean="0"/>
              <a:t>  (</a:t>
            </a:r>
            <a:r>
              <a:rPr lang="hu-HU" sz="2800" i="1" dirty="0" smtClean="0"/>
              <a:t>iv. </a:t>
            </a:r>
            <a:r>
              <a:rPr lang="hu-HU" sz="2800" i="1" dirty="0" err="1" smtClean="0"/>
              <a:t>Oxytocin</a:t>
            </a:r>
            <a:r>
              <a:rPr lang="hu-HU" sz="2800" i="1" dirty="0" smtClean="0"/>
              <a:t> nem megy át az agy-vér gáton</a:t>
            </a:r>
            <a:r>
              <a:rPr lang="hu-HU" sz="3200" dirty="0" smtClean="0"/>
              <a:t>)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0403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Töprengések: miért?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89851" y="1905000"/>
            <a:ext cx="9937104" cy="5229200"/>
          </a:xfrm>
        </p:spPr>
        <p:txBody>
          <a:bodyPr>
            <a:normAutofit fontScale="92500"/>
          </a:bodyPr>
          <a:lstStyle/>
          <a:p>
            <a:r>
              <a:rPr lang="hu-HU" sz="3900" dirty="0" smtClean="0"/>
              <a:t>Miért vannak könnyű és nehéz szülések?</a:t>
            </a:r>
          </a:p>
          <a:p>
            <a:r>
              <a:rPr lang="hu-HU" sz="3900" dirty="0" smtClean="0"/>
              <a:t>Miért különböző a szülőnők  viselkedése?</a:t>
            </a:r>
          </a:p>
          <a:p>
            <a:r>
              <a:rPr lang="hu-HU" sz="3900" dirty="0" smtClean="0"/>
              <a:t>Mi a szülésnél a legfontosabb?</a:t>
            </a:r>
            <a:br>
              <a:rPr lang="hu-HU" sz="3900" dirty="0" smtClean="0"/>
            </a:br>
            <a:r>
              <a:rPr lang="hu-HU" sz="3900" dirty="0" smtClean="0"/>
              <a:t>- a fájdalomcsillapítás?</a:t>
            </a:r>
            <a:br>
              <a:rPr lang="hu-HU" sz="3900" dirty="0" smtClean="0"/>
            </a:br>
            <a:r>
              <a:rPr lang="hu-HU" sz="3900" dirty="0" smtClean="0"/>
              <a:t>- a biztonság?</a:t>
            </a:r>
            <a:br>
              <a:rPr lang="hu-HU" sz="3900" dirty="0" smtClean="0"/>
            </a:br>
            <a:r>
              <a:rPr lang="hu-HU" sz="3900" dirty="0" smtClean="0"/>
              <a:t>- az intimitás</a:t>
            </a:r>
            <a:r>
              <a:rPr lang="hu-HU" sz="3900" dirty="0"/>
              <a:t>? </a:t>
            </a:r>
            <a:endParaRPr lang="hu-HU" sz="3900" dirty="0" smtClean="0"/>
          </a:p>
          <a:p>
            <a:r>
              <a:rPr lang="hu-HU" sz="3900" dirty="0" smtClean="0"/>
              <a:t>Miért</a:t>
            </a:r>
            <a:r>
              <a:rPr lang="hu-HU" sz="3900" dirty="0"/>
              <a:t>, miért?</a:t>
            </a:r>
          </a:p>
          <a:p>
            <a:endParaRPr lang="hu-HU" sz="3900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88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felismerés, a „megvilágosodás”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4515" y="1700808"/>
            <a:ext cx="10513168" cy="3777622"/>
          </a:xfrm>
        </p:spPr>
        <p:txBody>
          <a:bodyPr>
            <a:normAutofit/>
          </a:bodyPr>
          <a:lstStyle/>
          <a:p>
            <a:r>
              <a:rPr lang="hu-HU" sz="3600" dirty="0" smtClean="0"/>
              <a:t>Nem a fájdalom a szülés lényege!</a:t>
            </a:r>
          </a:p>
          <a:p>
            <a:r>
              <a:rPr lang="hu-HU" sz="3600" dirty="0" smtClean="0"/>
              <a:t>Hanem:</a:t>
            </a:r>
            <a:r>
              <a:rPr lang="hu-HU" sz="3600" i="1" dirty="0" smtClean="0"/>
              <a:t> </a:t>
            </a:r>
            <a:r>
              <a:rPr lang="hu-HU" sz="3600" b="1" i="1" dirty="0" smtClean="0">
                <a:solidFill>
                  <a:srgbClr val="FFC000"/>
                </a:solidFill>
              </a:rPr>
              <a:t>az anya találkozása a gyermekével!</a:t>
            </a:r>
          </a:p>
          <a:p>
            <a:r>
              <a:rPr lang="hu-HU" sz="3600" dirty="0" smtClean="0"/>
              <a:t>Nem a fájdalomcsillapítás a segítés legfőbb   módja</a:t>
            </a:r>
          </a:p>
          <a:p>
            <a:r>
              <a:rPr lang="hu-HU" sz="3600" dirty="0" smtClean="0"/>
              <a:t>Hanem: emberileg, pszichológiailag és szakmailag való</a:t>
            </a:r>
          </a:p>
          <a:p>
            <a:endParaRPr lang="hu-HU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957192" y="4864472"/>
            <a:ext cx="55194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500" b="1" dirty="0" smtClean="0">
                <a:solidFill>
                  <a:srgbClr val="CC3399"/>
                </a:solidFill>
              </a:rPr>
              <a:t>OTTLÉT !</a:t>
            </a:r>
            <a:endParaRPr lang="hu-HU" sz="115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4800" dirty="0"/>
              <a:t>Természetes szülés = </a:t>
            </a:r>
            <a:r>
              <a:rPr lang="hu-HU" sz="4800" dirty="0" err="1"/>
              <a:t>jungi</a:t>
            </a:r>
            <a:r>
              <a:rPr lang="hu-HU" sz="4800" dirty="0"/>
              <a:t> archetípus</a:t>
            </a:r>
          </a:p>
        </p:txBody>
      </p:sp>
      <p:pic>
        <p:nvPicPr>
          <p:cNvPr id="27657" name="Picture 14" descr="nyék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08431" y="1914395"/>
            <a:ext cx="3201698" cy="3877677"/>
          </a:xfrm>
        </p:spPr>
      </p:pic>
      <p:graphicFrame>
        <p:nvGraphicFramePr>
          <p:cNvPr id="2" name="Diagram 1"/>
          <p:cNvGraphicFramePr/>
          <p:nvPr>
            <p:extLst/>
          </p:nvPr>
        </p:nvGraphicFramePr>
        <p:xfrm>
          <a:off x="468743" y="1914395"/>
          <a:ext cx="4801029" cy="3954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2718490" y="1578695"/>
            <a:ext cx="511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hu-HU" sz="2400" b="1" i="1" dirty="0">
                <a:latin typeface="Tw Cen MT"/>
              </a:rPr>
              <a:t>ÉN</a:t>
            </a:r>
          </a:p>
        </p:txBody>
      </p:sp>
      <p:sp>
        <p:nvSpPr>
          <p:cNvPr id="27652" name="AutoShape 9"/>
          <p:cNvSpPr>
            <a:spLocks noChangeArrowheads="1"/>
          </p:cNvSpPr>
          <p:nvPr/>
        </p:nvSpPr>
        <p:spPr bwMode="auto">
          <a:xfrm>
            <a:off x="4376117" y="4123551"/>
            <a:ext cx="647700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/>
            <a:endParaRPr lang="hu-HU" sz="240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7653" name="AutoShape 10"/>
          <p:cNvSpPr>
            <a:spLocks noChangeArrowheads="1"/>
          </p:cNvSpPr>
          <p:nvPr/>
        </p:nvSpPr>
        <p:spPr bwMode="auto">
          <a:xfrm>
            <a:off x="4154206" y="2512204"/>
            <a:ext cx="647700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/>
            <a:endParaRPr lang="hu-HU" sz="240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2353157" y="4215805"/>
            <a:ext cx="1146225" cy="50189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219170"/>
            <a:r>
              <a:rPr lang="hu-HU" sz="1333" b="1" dirty="0">
                <a:solidFill>
                  <a:srgbClr val="000000"/>
                </a:solidFill>
                <a:latin typeface="Trebuchet MS" pitchFamily="34" charset="0"/>
              </a:rPr>
              <a:t>ARCHETÍPUS</a:t>
            </a:r>
          </a:p>
          <a:p>
            <a:pPr algn="ctr" defTabSz="1219170"/>
            <a:r>
              <a:rPr lang="hu-HU" sz="1333" b="1" dirty="0">
                <a:solidFill>
                  <a:srgbClr val="000000"/>
                </a:solidFill>
                <a:latin typeface="Trebuchet MS" pitchFamily="34" charset="0"/>
              </a:rPr>
              <a:t>Kincses ládika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-2018398" y="5959943"/>
            <a:ext cx="9473776" cy="103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hu-H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 természetes szülés hipotézise </a:t>
            </a:r>
            <a:br>
              <a:rPr lang="hu-H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hu-HU" sz="1867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Bálint </a:t>
            </a:r>
            <a:r>
              <a:rPr lang="hu-HU" sz="1867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</a:t>
            </a:r>
            <a:r>
              <a:rPr lang="hu-HU" sz="1867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 1991 </a:t>
            </a:r>
            <a:r>
              <a:rPr lang="hu-HU" sz="1867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LAM </a:t>
            </a:r>
            <a:r>
              <a:rPr lang="hu-HU" sz="1867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hu-HU" sz="1867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1(3) 174-179</a:t>
            </a:r>
            <a:r>
              <a:rPr lang="hu-HU" sz="1867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hu-HU" sz="1867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endParaRPr lang="hu-HU" sz="1867" b="1" i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612927" y="262799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Tudat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8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7651" grpId="0"/>
      <p:bldP spid="27652" grpId="0" animBg="1"/>
      <p:bldP spid="27653" grpId="0" animBg="1"/>
      <p:bldP spid="27654" grpId="0" animBg="1"/>
      <p:bldP spid="9934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3512" y="404664"/>
            <a:ext cx="8911687" cy="1280890"/>
          </a:xfrm>
        </p:spPr>
        <p:txBody>
          <a:bodyPr/>
          <a:lstStyle/>
          <a:p>
            <a:r>
              <a:rPr lang="hu-HU" dirty="0"/>
              <a:t>A természetes szülés és „kellékei”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393202" y="1852843"/>
            <a:ext cx="4855197" cy="3954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>
                <a:solidFill>
                  <a:srgbClr val="FFC000"/>
                </a:solidFill>
              </a:rPr>
              <a:t>Az asszony </a:t>
            </a:r>
            <a:r>
              <a:rPr lang="hu-HU" sz="3200" b="1" dirty="0" smtClean="0">
                <a:solidFill>
                  <a:srgbClr val="FFC000"/>
                </a:solidFill>
              </a:rPr>
              <a:t>ősi tudása</a:t>
            </a:r>
          </a:p>
          <a:p>
            <a:r>
              <a:rPr lang="hu-HU" sz="2800" dirty="0"/>
              <a:t>Hite, abban, hogy ez létezik</a:t>
            </a:r>
          </a:p>
          <a:p>
            <a:r>
              <a:rPr lang="hu-HU" sz="2800" dirty="0" smtClean="0"/>
              <a:t>Biztonság érzet</a:t>
            </a:r>
            <a:endParaRPr lang="hu-HU" sz="2800" dirty="0"/>
          </a:p>
          <a:p>
            <a:r>
              <a:rPr lang="hu-HU" sz="2800" dirty="0" smtClean="0"/>
              <a:t>Intimitás</a:t>
            </a:r>
          </a:p>
          <a:p>
            <a:r>
              <a:rPr lang="hu-HU" sz="2800" dirty="0" smtClean="0"/>
              <a:t>A közeli találkozás öröme</a:t>
            </a:r>
            <a:endParaRPr lang="hu-HU" sz="2800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06227" y="1792658"/>
            <a:ext cx="4694021" cy="4074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 smtClean="0">
                <a:solidFill>
                  <a:srgbClr val="FFC000"/>
                </a:solidFill>
              </a:rPr>
              <a:t>A kísérők jelenléte</a:t>
            </a:r>
          </a:p>
          <a:p>
            <a:r>
              <a:rPr lang="hu-HU" sz="2800" dirty="0"/>
              <a:t>Szeretet</a:t>
            </a:r>
          </a:p>
          <a:p>
            <a:r>
              <a:rPr lang="hu-HU" sz="2800" dirty="0" smtClean="0"/>
              <a:t>Tisztelet</a:t>
            </a:r>
          </a:p>
          <a:p>
            <a:r>
              <a:rPr lang="hu-HU" sz="2800" dirty="0" smtClean="0"/>
              <a:t>Alázat</a:t>
            </a:r>
          </a:p>
          <a:p>
            <a:r>
              <a:rPr lang="hu-HU" sz="2800" dirty="0" smtClean="0"/>
              <a:t>Türelem</a:t>
            </a:r>
          </a:p>
          <a:p>
            <a:r>
              <a:rPr lang="hu-HU" sz="2800" dirty="0" smtClean="0"/>
              <a:t>Szakmai kompetencia </a:t>
            </a:r>
            <a:r>
              <a:rPr lang="hu-HU" sz="3200" b="1" dirty="0" smtClean="0">
                <a:solidFill>
                  <a:srgbClr val="7030A0"/>
                </a:solidFill>
              </a:rPr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42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3939</TotalTime>
  <Words>455</Words>
  <Application>Microsoft Office PowerPoint</Application>
  <PresentationFormat>Egyéni</PresentationFormat>
  <Paragraphs>142</Paragraphs>
  <Slides>21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Ion</vt:lpstr>
      <vt:lpstr>Szülés,(fájdalom),csillapítás</vt:lpstr>
      <vt:lpstr>Miért fáj?</vt:lpstr>
      <vt:lpstr>A szuggesztiók és a hippokráteszi eskü</vt:lpstr>
      <vt:lpstr>A gyógyszeres fájdalomcsillapítás</vt:lpstr>
      <vt:lpstr>A gyógyszeres fájdalomcsillapítás előnyei és hátrányai</vt:lpstr>
      <vt:lpstr>Töprengések: miért?</vt:lpstr>
      <vt:lpstr>A felismerés, a „megvilágosodás”</vt:lpstr>
      <vt:lpstr>Természetes szülés = jungi archetípus</vt:lpstr>
      <vt:lpstr>A természetes szülés és „kellékei”</vt:lpstr>
      <vt:lpstr>A nem gyógyszeres fájdalomcsillapítás módszerei</vt:lpstr>
      <vt:lpstr>A nem gyógyszeres fájdalomcsillapítás hátrányai</vt:lpstr>
      <vt:lpstr>A diszharmónia = az  ördögi kör  </vt:lpstr>
      <vt:lpstr>Varga K (2011) LAM 21(12) </vt:lpstr>
      <vt:lpstr> A folyamatos kísérés jelentősége</vt:lpstr>
      <vt:lpstr>A képzés dilemmája: virágos rét vagy aknamező?</vt:lpstr>
      <vt:lpstr>Szülészet ma Magyarországon, 2018-ban</vt:lpstr>
      <vt:lpstr>A császármetszés előnyei és kockázatai</vt:lpstr>
      <vt:lpstr>Császármetszés, kérdések és válaszok…</vt:lpstr>
      <vt:lpstr>Javaslatok</vt:lpstr>
      <vt:lpstr>Mi a vágya a mai szülőnőknek?</vt:lpstr>
      <vt:lpstr>A legfontosabb üzenetek: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Szülés,fájdalom, csillapítás</dc:title>
  <dc:creator>Sándor Bálint</dc:creator>
  <cp:lastModifiedBy>Windows-felhasználó</cp:lastModifiedBy>
  <cp:revision>104</cp:revision>
  <dcterms:created xsi:type="dcterms:W3CDTF">2018-04-22T07:40:28Z</dcterms:created>
  <dcterms:modified xsi:type="dcterms:W3CDTF">2018-11-19T10:26:40Z</dcterms:modified>
</cp:coreProperties>
</file>