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5" r:id="rId3"/>
    <p:sldId id="278" r:id="rId4"/>
    <p:sldId id="274" r:id="rId5"/>
    <p:sldId id="276" r:id="rId6"/>
    <p:sldId id="277" r:id="rId7"/>
    <p:sldId id="273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81" autoAdjust="0"/>
  </p:normalViewPr>
  <p:slideViewPr>
    <p:cSldViewPr>
      <p:cViewPr>
        <p:scale>
          <a:sx n="76" d="100"/>
          <a:sy n="76" d="100"/>
        </p:scale>
        <p:origin x="-119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8B0C0-F14B-41E5-B05E-DC8BCE4CCBDC}" type="datetimeFigureOut">
              <a:rPr lang="hu-HU" smtClean="0"/>
              <a:pPr/>
              <a:t>2017. 04. 19.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11906-0A1A-4590-88B1-3CFA52E757E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2519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CBD59-114C-4442-84EA-41B88098BBCC}" type="datetimeFigureOut">
              <a:rPr lang="hu-HU" smtClean="0"/>
              <a:pPr/>
              <a:t>2017. 04. 19.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CF336-207D-4356-A762-F3FA6136859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403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/>
          <p:cNvSpPr/>
          <p:nvPr userDrawn="1"/>
        </p:nvSpPr>
        <p:spPr>
          <a:xfrm>
            <a:off x="0" y="5445125"/>
            <a:ext cx="9144000" cy="1412875"/>
          </a:xfrm>
          <a:prstGeom prst="rect">
            <a:avLst/>
          </a:prstGeom>
          <a:solidFill>
            <a:srgbClr val="2B45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pic>
        <p:nvPicPr>
          <p:cNvPr id="16" name="Kép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" t="81500" r="87799" b="2751"/>
          <a:stretch>
            <a:fillRect/>
          </a:stretch>
        </p:blipFill>
        <p:spPr bwMode="auto">
          <a:xfrm>
            <a:off x="179388" y="5589588"/>
            <a:ext cx="1008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zövegdoboz 6"/>
          <p:cNvSpPr txBox="1">
            <a:spLocks noChangeArrowheads="1"/>
          </p:cNvSpPr>
          <p:nvPr userDrawn="1"/>
        </p:nvSpPr>
        <p:spPr bwMode="auto">
          <a:xfrm>
            <a:off x="1223963" y="5573713"/>
            <a:ext cx="6048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hu-HU" sz="2400" spc="1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SEMMELWEIS EGYETEM</a:t>
            </a:r>
          </a:p>
        </p:txBody>
      </p:sp>
      <p:sp>
        <p:nvSpPr>
          <p:cNvPr id="9" name="Szövegdoboz 6"/>
          <p:cNvSpPr txBox="1">
            <a:spLocks noChangeArrowheads="1"/>
          </p:cNvSpPr>
          <p:nvPr userDrawn="1"/>
        </p:nvSpPr>
        <p:spPr bwMode="auto">
          <a:xfrm>
            <a:off x="1187450" y="6029325"/>
            <a:ext cx="6704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800" dirty="0" smtClean="0">
                <a:solidFill>
                  <a:schemeClr val="bg1"/>
                </a:solidFill>
                <a:latin typeface="Calibri" pitchFamily="34" charset="0"/>
              </a:rPr>
              <a:t>Kórházhigiénés Osztály</a:t>
            </a:r>
            <a:endParaRPr lang="hu-HU" altLang="hu-HU" sz="1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Téglalap 9"/>
          <p:cNvSpPr/>
          <p:nvPr userDrawn="1"/>
        </p:nvSpPr>
        <p:spPr>
          <a:xfrm>
            <a:off x="1198563" y="6348413"/>
            <a:ext cx="3924300" cy="2778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u-HU" sz="1200" spc="10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http://semmelweis.hu/korhazhigiene/</a:t>
            </a:r>
            <a:endParaRPr lang="hu-HU" sz="1200" spc="1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pic>
        <p:nvPicPr>
          <p:cNvPr id="12" name="Kép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007100"/>
            <a:ext cx="5218113" cy="3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ím 1"/>
          <p:cNvSpPr>
            <a:spLocks noGrp="1"/>
          </p:cNvSpPr>
          <p:nvPr>
            <p:ph type="title" hasCustomPrompt="1"/>
          </p:nvPr>
        </p:nvSpPr>
        <p:spPr>
          <a:xfrm>
            <a:off x="755576" y="980729"/>
            <a:ext cx="7772400" cy="1008112"/>
          </a:xfrm>
        </p:spPr>
        <p:txBody>
          <a:bodyPr anchor="ctr" anchorCtr="0"/>
          <a:lstStyle>
            <a:lvl1pPr algn="ctr">
              <a:defRPr sz="4000" b="0" cap="all">
                <a:solidFill>
                  <a:schemeClr val="tx1"/>
                </a:solidFill>
              </a:defRPr>
            </a:lvl1pPr>
          </a:lstStyle>
          <a:p>
            <a:r>
              <a:rPr lang="hu-HU" dirty="0" smtClean="0"/>
              <a:t>Környezet-higiénés szempontok a műtőben</a:t>
            </a:r>
            <a:endParaRPr lang="hu-HU" dirty="0"/>
          </a:p>
        </p:txBody>
      </p:sp>
      <p:sp>
        <p:nvSpPr>
          <p:cNvPr id="25" name="Szöveg helye 2"/>
          <p:cNvSpPr>
            <a:spLocks noGrp="1"/>
          </p:cNvSpPr>
          <p:nvPr>
            <p:ph type="body" idx="1" hasCustomPrompt="1"/>
          </p:nvPr>
        </p:nvSpPr>
        <p:spPr>
          <a:xfrm>
            <a:off x="722313" y="2132856"/>
            <a:ext cx="7772400" cy="100811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Takarítás, légtechnika, eszközök</a:t>
            </a:r>
          </a:p>
        </p:txBody>
      </p:sp>
      <p:sp>
        <p:nvSpPr>
          <p:cNvPr id="27" name="Szöveg helye 2"/>
          <p:cNvSpPr>
            <a:spLocks noGrp="1"/>
          </p:cNvSpPr>
          <p:nvPr>
            <p:ph type="body" idx="10" hasCustomPrompt="1"/>
          </p:nvPr>
        </p:nvSpPr>
        <p:spPr>
          <a:xfrm>
            <a:off x="727766" y="4149080"/>
            <a:ext cx="7772400" cy="57606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Dr. Antmann Katalin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 userDrawn="1"/>
        </p:nvSpPr>
        <p:spPr>
          <a:xfrm flipV="1">
            <a:off x="0" y="6265863"/>
            <a:ext cx="9144000" cy="592137"/>
          </a:xfrm>
          <a:prstGeom prst="rect">
            <a:avLst/>
          </a:prstGeom>
          <a:solidFill>
            <a:srgbClr val="2B45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1" name="Szövegdoboz 8"/>
          <p:cNvSpPr txBox="1">
            <a:spLocks noChangeArrowheads="1"/>
          </p:cNvSpPr>
          <p:nvPr userDrawn="1"/>
        </p:nvSpPr>
        <p:spPr bwMode="auto">
          <a:xfrm>
            <a:off x="2627784" y="6309320"/>
            <a:ext cx="1800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 b="1" dirty="0" smtClean="0">
                <a:solidFill>
                  <a:schemeClr val="bg1"/>
                </a:solidFill>
                <a:latin typeface="Calibri" pitchFamily="34" charset="0"/>
              </a:rPr>
              <a:t>Kórházhigiénés osztály</a:t>
            </a:r>
            <a:endParaRPr lang="hu-HU" altLang="hu-HU" sz="1200" b="1" dirty="0">
              <a:solidFill>
                <a:schemeClr val="bg1"/>
              </a:solidFill>
              <a:latin typeface="Calibri Light" pitchFamily="34" charset="0"/>
            </a:endParaRPr>
          </a:p>
        </p:txBody>
      </p:sp>
      <p:sp>
        <p:nvSpPr>
          <p:cNvPr id="12" name="Szövegdoboz 8"/>
          <p:cNvSpPr txBox="1">
            <a:spLocks noChangeArrowheads="1"/>
          </p:cNvSpPr>
          <p:nvPr userDrawn="1"/>
        </p:nvSpPr>
        <p:spPr bwMode="auto">
          <a:xfrm>
            <a:off x="88900" y="6332538"/>
            <a:ext cx="2826916" cy="425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1400"/>
              </a:lnSpc>
              <a:spcBef>
                <a:spcPct val="0"/>
              </a:spcBef>
              <a:buFontTx/>
              <a:buNone/>
              <a:defRPr/>
            </a:pPr>
            <a:r>
              <a:rPr lang="hu-HU" sz="1400" spc="4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SEMMELWEIS EGYETEM </a:t>
            </a:r>
            <a:r>
              <a:rPr lang="hu-HU" sz="1050" spc="40" baseline="3000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©</a:t>
            </a:r>
          </a:p>
          <a:p>
            <a:pPr>
              <a:lnSpc>
                <a:spcPts val="1200"/>
              </a:lnSpc>
              <a:spcBef>
                <a:spcPct val="0"/>
              </a:spcBef>
              <a:buFontTx/>
              <a:buNone/>
              <a:defRPr/>
            </a:pPr>
            <a:r>
              <a:rPr lang="hu-HU" sz="1100" spc="10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http://semmelweis.hu/korhazhigiene</a:t>
            </a:r>
          </a:p>
        </p:txBody>
      </p:sp>
      <p:sp>
        <p:nvSpPr>
          <p:cNvPr id="14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4973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pPr/>
              <a:t>2017. 04. 19.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Amit a </a:t>
            </a:r>
            <a:r>
              <a:rPr lang="hu-HU" dirty="0" err="1" smtClean="0"/>
              <a:t>legionellózissal</a:t>
            </a:r>
            <a:r>
              <a:rPr lang="hu-HU" dirty="0" smtClean="0"/>
              <a:t> kapcsolatban tudni kell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32856"/>
            <a:ext cx="7772400" cy="2088232"/>
          </a:xfrm>
        </p:spPr>
        <p:txBody>
          <a:bodyPr>
            <a:normAutofit/>
          </a:bodyPr>
          <a:lstStyle/>
          <a:p>
            <a:pPr lvl="0"/>
            <a:r>
              <a:rPr lang="hu-HU" sz="3200" dirty="0" smtClean="0"/>
              <a:t>Betegség, kockázat, tudnivalók, </a:t>
            </a:r>
          </a:p>
          <a:p>
            <a:pPr lvl="0"/>
            <a:r>
              <a:rPr lang="hu-HU" sz="3200" dirty="0" smtClean="0"/>
              <a:t>tennivalók munkakörönként</a:t>
            </a:r>
            <a:endParaRPr lang="hu-HU" sz="32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3237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betegség</a:t>
            </a:r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942872"/>
              </p:ext>
            </p:extLst>
          </p:nvPr>
        </p:nvGraphicFramePr>
        <p:xfrm>
          <a:off x="611560" y="1412776"/>
          <a:ext cx="7632848" cy="4536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567063">
                <a:tc gridSpan="2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969440">
                <a:tc>
                  <a:txBody>
                    <a:bodyPr/>
                    <a:lstStyle/>
                    <a:p>
                      <a:r>
                        <a:rPr lang="pt-BR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nem pneumóniás forma </a:t>
                      </a:r>
                      <a:endParaRPr lang="hu-HU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BR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24-36 órás</a:t>
                      </a:r>
                      <a:r>
                        <a:rPr lang="hu-H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lappangási idő után kevésbé súlyos, influenzaszerű tünetekkel járó, néhány nap alatt spontán gyógyuló betegség. </a:t>
                      </a:r>
                    </a:p>
                    <a:p>
                      <a:r>
                        <a:rPr lang="hu-H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Nem jár tüdő érintettséggel, és halálos kimenetelű megbetegedést még nem írtak le.</a:t>
                      </a:r>
                      <a:endParaRPr lang="hu-HU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 </a:t>
                      </a:r>
                      <a:r>
                        <a:rPr lang="hu-H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legionárius betegség </a:t>
                      </a:r>
                    </a:p>
                    <a:p>
                      <a:r>
                        <a:rPr lang="hu-H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vezető klinikai tünete a pneumónia, amely magas lázzal és változatos </a:t>
                      </a:r>
                      <a:r>
                        <a:rPr lang="hu-HU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extrapulmonális</a:t>
                      </a:r>
                      <a:r>
                        <a:rPr lang="hu-H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tünetekkel társul, gyakran életveszélyes állapot kialakulásához vezet.</a:t>
                      </a:r>
                    </a:p>
                    <a:p>
                      <a:r>
                        <a:rPr lang="hu-H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 egészségügyi ellátással</a:t>
                      </a:r>
                    </a:p>
                    <a:p>
                      <a:r>
                        <a:rPr lang="hu-H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összefüggő megbetegedések közel 30%-ban végződnek halálozással.</a:t>
                      </a:r>
                      <a:endParaRPr lang="hu-HU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2699792" y="1556792"/>
            <a:ext cx="3405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Kórokozó:</a:t>
            </a:r>
            <a:r>
              <a:rPr lang="hu-HU" b="1" dirty="0"/>
              <a:t>Legionella </a:t>
            </a:r>
            <a:r>
              <a:rPr lang="hu-HU" b="1" dirty="0" err="1"/>
              <a:t>pneumophila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253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Fertőzés eredete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07975" y="1239143"/>
            <a:ext cx="7936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nedves </a:t>
            </a:r>
            <a:r>
              <a:rPr lang="hu-HU" sz="2400" dirty="0" smtClean="0"/>
              <a:t>hűtőtornyok,                                                   pezsgőfürdők</a:t>
            </a:r>
            <a:endParaRPr lang="hu-HU" sz="2400" dirty="0"/>
          </a:p>
        </p:txBody>
      </p:sp>
      <p:sp>
        <p:nvSpPr>
          <p:cNvPr id="5" name="AutoShape 2" descr="Képtalálat a következ&amp;odblac;re: „nedves h&amp;udblac;t&amp;odblac;torony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754335"/>
            <a:ext cx="2496277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947" y="1700808"/>
            <a:ext cx="3138053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678" y="2555552"/>
            <a:ext cx="184785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églalap 5"/>
          <p:cNvSpPr/>
          <p:nvPr/>
        </p:nvSpPr>
        <p:spPr>
          <a:xfrm>
            <a:off x="2804252" y="2060848"/>
            <a:ext cx="2800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dirty="0"/>
              <a:t>melegvíz-rendszerek</a:t>
            </a:r>
            <a:r>
              <a:rPr lang="hu-HU" dirty="0"/>
              <a:t>,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683568" y="5476582"/>
            <a:ext cx="2395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Terjedés: aeroszol útján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621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Európai epidemiológiai </a:t>
            </a:r>
            <a:r>
              <a:rPr lang="hu-HU" dirty="0" smtClean="0"/>
              <a:t>adatok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316199"/>
            <a:ext cx="8758360" cy="1838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356991"/>
            <a:ext cx="3933825" cy="27177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56992"/>
            <a:ext cx="4680520" cy="27177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37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Kockázatelemzés helye, eredménye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452136" y="1556792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</a:t>
            </a:r>
            <a:r>
              <a:rPr lang="it-IT" dirty="0" smtClean="0"/>
              <a:t>49/2015</a:t>
            </a:r>
            <a:r>
              <a:rPr lang="it-IT" dirty="0"/>
              <a:t>. (XI. 6.) EMMI </a:t>
            </a:r>
            <a:r>
              <a:rPr lang="it-IT" dirty="0" smtClean="0"/>
              <a:t>rendelet</a:t>
            </a:r>
            <a:r>
              <a:rPr lang="hu-HU" dirty="0" smtClean="0"/>
              <a:t> a </a:t>
            </a:r>
            <a:r>
              <a:rPr lang="hu-HU" dirty="0"/>
              <a:t>Legionella által okozott fertőzési kockázatot jelentő közegekre, illetve létesítményekre vonatkozó közegészségügyi </a:t>
            </a:r>
            <a:r>
              <a:rPr lang="hu-HU" dirty="0" smtClean="0"/>
              <a:t>előírásokról alapján az ön munkahelyére elkészített  kockázatelemzés megtalálható a tömbigazgatóságon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 smtClean="0"/>
              <a:t>Az épület kockázati szintje:                alacsony          közepes              magas</a:t>
            </a:r>
          </a:p>
          <a:p>
            <a:endParaRPr lang="hu-HU" dirty="0"/>
          </a:p>
          <a:p>
            <a:r>
              <a:rPr lang="hu-HU" dirty="0" smtClean="0"/>
              <a:t>Az épületben a folyó hideg víz emberi megbetegedést nem okoz, fogyasztásra alkalmas.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47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Teendők a </a:t>
            </a:r>
            <a:r>
              <a:rPr lang="hu-HU" dirty="0" err="1" smtClean="0"/>
              <a:t>legionellózis</a:t>
            </a:r>
            <a:r>
              <a:rPr lang="hu-HU" dirty="0" smtClean="0"/>
              <a:t> kockázatának csökkentése érdekében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70845" y="1700808"/>
            <a:ext cx="80989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Műszaki szolgálat: </a:t>
            </a:r>
          </a:p>
          <a:p>
            <a:r>
              <a:rPr lang="hu-HU" dirty="0"/>
              <a:t>	</a:t>
            </a:r>
            <a:r>
              <a:rPr lang="hu-HU" dirty="0" smtClean="0"/>
              <a:t>50-55</a:t>
            </a:r>
            <a:r>
              <a:rPr lang="hu-HU" baseline="30000" dirty="0" smtClean="0"/>
              <a:t>o</a:t>
            </a:r>
            <a:r>
              <a:rPr lang="hu-HU" dirty="0" smtClean="0"/>
              <a:t>C hőmérsékletű </a:t>
            </a:r>
            <a:r>
              <a:rPr lang="hu-HU" dirty="0" err="1" smtClean="0"/>
              <a:t>melegvíz</a:t>
            </a:r>
            <a:r>
              <a:rPr lang="hu-HU" dirty="0" smtClean="0"/>
              <a:t> biztosítása</a:t>
            </a:r>
          </a:p>
          <a:p>
            <a:r>
              <a:rPr lang="hu-HU" dirty="0"/>
              <a:t>	</a:t>
            </a:r>
            <a:r>
              <a:rPr lang="hu-HU" dirty="0" err="1" smtClean="0"/>
              <a:t>melegvíz</a:t>
            </a:r>
            <a:r>
              <a:rPr lang="hu-HU" dirty="0" smtClean="0"/>
              <a:t> tartályok rendszeres karbantartása, negyedévente </a:t>
            </a:r>
            <a:r>
              <a:rPr lang="hu-HU" dirty="0" err="1" smtClean="0"/>
              <a:t>hősokk</a:t>
            </a:r>
            <a:r>
              <a:rPr lang="hu-HU" dirty="0" smtClean="0"/>
              <a:t> kezelés</a:t>
            </a:r>
          </a:p>
          <a:p>
            <a:r>
              <a:rPr lang="hu-HU" dirty="0"/>
              <a:t>	</a:t>
            </a:r>
            <a:r>
              <a:rPr lang="hu-HU" dirty="0" smtClean="0"/>
              <a:t>havonként vízhőmérséklet mérés</a:t>
            </a:r>
          </a:p>
          <a:p>
            <a:r>
              <a:rPr lang="hu-HU" dirty="0"/>
              <a:t>	</a:t>
            </a:r>
            <a:r>
              <a:rPr lang="hu-HU" dirty="0" smtClean="0"/>
              <a:t>évente mikrobiológiai vizsgálat végeztetése</a:t>
            </a:r>
          </a:p>
          <a:p>
            <a:r>
              <a:rPr lang="hu-HU" dirty="0"/>
              <a:t>	</a:t>
            </a:r>
            <a:r>
              <a:rPr lang="hu-HU" dirty="0" smtClean="0"/>
              <a:t>pangó vízszakaszok kiiktatása</a:t>
            </a:r>
          </a:p>
          <a:p>
            <a:r>
              <a:rPr lang="hu-HU" dirty="0"/>
              <a:t>	</a:t>
            </a:r>
            <a:r>
              <a:rPr lang="hu-HU" dirty="0" smtClean="0"/>
              <a:t>utófertőtlenítő beépítése</a:t>
            </a:r>
          </a:p>
          <a:p>
            <a:endParaRPr lang="hu-HU" dirty="0" smtClean="0"/>
          </a:p>
          <a:p>
            <a:r>
              <a:rPr lang="hu-HU" dirty="0" smtClean="0"/>
              <a:t>Takarító szolgálat:</a:t>
            </a:r>
          </a:p>
          <a:p>
            <a:r>
              <a:rPr lang="hu-HU" dirty="0"/>
              <a:t>	</a:t>
            </a:r>
            <a:r>
              <a:rPr lang="hu-HU" dirty="0" smtClean="0"/>
              <a:t>vízcsapok, zuhanyrózsák rendszeres vízkőtlenítése</a:t>
            </a:r>
          </a:p>
          <a:p>
            <a:r>
              <a:rPr lang="hu-HU" dirty="0"/>
              <a:t>	</a:t>
            </a:r>
            <a:r>
              <a:rPr lang="hu-HU" dirty="0" smtClean="0"/>
              <a:t>nem használt helyiségekben a víz kifolyatása  rendszeres időközönként</a:t>
            </a:r>
          </a:p>
          <a:p>
            <a:endParaRPr lang="hu-HU" dirty="0"/>
          </a:p>
          <a:p>
            <a:r>
              <a:rPr lang="hu-HU" dirty="0" smtClean="0"/>
              <a:t>Egészségügyi személyzet:</a:t>
            </a:r>
          </a:p>
          <a:p>
            <a:r>
              <a:rPr lang="hu-HU" dirty="0"/>
              <a:t>	</a:t>
            </a:r>
            <a:r>
              <a:rPr lang="hu-HU" dirty="0" smtClean="0"/>
              <a:t>atípusos </a:t>
            </a:r>
            <a:r>
              <a:rPr lang="hu-HU" dirty="0" err="1" smtClean="0"/>
              <a:t>pneumonia</a:t>
            </a:r>
            <a:r>
              <a:rPr lang="hu-HU" dirty="0" smtClean="0"/>
              <a:t> </a:t>
            </a:r>
            <a:r>
              <a:rPr lang="hu-HU" dirty="0" err="1" smtClean="0"/>
              <a:t>surveillance</a:t>
            </a:r>
            <a:endParaRPr lang="hu-HU" dirty="0" smtClean="0"/>
          </a:p>
          <a:p>
            <a:r>
              <a:rPr lang="hu-HU" dirty="0"/>
              <a:t>	</a:t>
            </a:r>
            <a:r>
              <a:rPr lang="hu-HU" dirty="0" smtClean="0"/>
              <a:t>Antigén pozitív esetben tenyésztési anyag küldése a laborba</a:t>
            </a:r>
          </a:p>
          <a:p>
            <a:r>
              <a:rPr lang="hu-H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3983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71600" y="2852936"/>
            <a:ext cx="72766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000" dirty="0" smtClean="0"/>
              <a:t>Köszönöm a figyelmet!</a:t>
            </a:r>
            <a:endParaRPr lang="en-GB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178</Words>
  <Application>Microsoft Office PowerPoint</Application>
  <PresentationFormat>Diavetítés a képernyőre (4:3 oldalarány)</PresentationFormat>
  <Paragraphs>41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Amit a legionellózissal kapcsolatban tudni kell</vt:lpstr>
      <vt:lpstr>A betegség</vt:lpstr>
      <vt:lpstr>Fertőzés eredete</vt:lpstr>
      <vt:lpstr>Európai epidemiológiai adatok</vt:lpstr>
      <vt:lpstr>Kockázatelemzés helye, eredménye</vt:lpstr>
      <vt:lpstr>Teendők a legionellózis kockázatának csökkentése érdekében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Mézes Dorottya</dc:creator>
  <cp:lastModifiedBy>Dr. Antmann Katalin</cp:lastModifiedBy>
  <cp:revision>126</cp:revision>
  <dcterms:created xsi:type="dcterms:W3CDTF">2015-02-04T08:09:30Z</dcterms:created>
  <dcterms:modified xsi:type="dcterms:W3CDTF">2017-04-19T04:19:06Z</dcterms:modified>
</cp:coreProperties>
</file>