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9" r:id="rId1"/>
  </p:sldMasterIdLst>
  <p:notesMasterIdLst>
    <p:notesMasterId r:id="rId53"/>
  </p:notesMasterIdLst>
  <p:sldIdLst>
    <p:sldId id="322" r:id="rId2"/>
    <p:sldId id="335" r:id="rId3"/>
    <p:sldId id="287" r:id="rId4"/>
    <p:sldId id="319" r:id="rId5"/>
    <p:sldId id="303" r:id="rId6"/>
    <p:sldId id="317" r:id="rId7"/>
    <p:sldId id="264" r:id="rId8"/>
    <p:sldId id="320" r:id="rId9"/>
    <p:sldId id="289" r:id="rId10"/>
    <p:sldId id="321" r:id="rId11"/>
    <p:sldId id="290" r:id="rId12"/>
    <p:sldId id="324" r:id="rId13"/>
    <p:sldId id="292" r:id="rId14"/>
    <p:sldId id="325" r:id="rId15"/>
    <p:sldId id="293" r:id="rId16"/>
    <p:sldId id="326" r:id="rId17"/>
    <p:sldId id="294" r:id="rId18"/>
    <p:sldId id="358" r:id="rId19"/>
    <p:sldId id="295" r:id="rId20"/>
    <p:sldId id="359" r:id="rId21"/>
    <p:sldId id="296" r:id="rId22"/>
    <p:sldId id="327" r:id="rId23"/>
    <p:sldId id="297" r:id="rId24"/>
    <p:sldId id="328" r:id="rId25"/>
    <p:sldId id="300" r:id="rId26"/>
    <p:sldId id="353" r:id="rId27"/>
    <p:sldId id="348" r:id="rId28"/>
    <p:sldId id="355" r:id="rId29"/>
    <p:sldId id="356" r:id="rId30"/>
    <p:sldId id="304" r:id="rId31"/>
    <p:sldId id="298" r:id="rId32"/>
    <p:sldId id="360" r:id="rId33"/>
    <p:sldId id="331" r:id="rId34"/>
    <p:sldId id="361" r:id="rId35"/>
    <p:sldId id="332" r:id="rId36"/>
    <p:sldId id="333" r:id="rId37"/>
    <p:sldId id="362" r:id="rId38"/>
    <p:sldId id="336" r:id="rId39"/>
    <p:sldId id="337" r:id="rId40"/>
    <p:sldId id="371" r:id="rId41"/>
    <p:sldId id="372" r:id="rId42"/>
    <p:sldId id="364" r:id="rId43"/>
    <p:sldId id="305" r:id="rId44"/>
    <p:sldId id="363" r:id="rId45"/>
    <p:sldId id="338" r:id="rId46"/>
    <p:sldId id="339" r:id="rId47"/>
    <p:sldId id="340" r:id="rId48"/>
    <p:sldId id="341" r:id="rId49"/>
    <p:sldId id="342" r:id="rId50"/>
    <p:sldId id="307" r:id="rId51"/>
    <p:sldId id="365" r:id="rId5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gászat" initials="F" lastIdx="3" clrIdx="0">
    <p:extLst>
      <p:ext uri="{19B8F6BF-5375-455C-9EA6-DF929625EA0E}">
        <p15:presenceInfo xmlns:p15="http://schemas.microsoft.com/office/powerpoint/2012/main" userId="Fogászat" providerId="None"/>
      </p:ext>
    </p:extLst>
  </p:cmAuthor>
  <p:cmAuthor id="2" name="Konzerváló Fogászati Klinika" initials="KFK" lastIdx="1" clrIdx="1">
    <p:extLst>
      <p:ext uri="{19B8F6BF-5375-455C-9EA6-DF929625EA0E}">
        <p15:presenceInfo xmlns:p15="http://schemas.microsoft.com/office/powerpoint/2012/main" userId="Konzerváló Fogászati Klin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DF9"/>
    <a:srgbClr val="CDDEFF"/>
    <a:srgbClr val="B3CCFF"/>
    <a:srgbClr val="8B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ötét stíl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20" autoAdjust="0"/>
    <p:restoredTop sz="93374" autoAdjust="0"/>
  </p:normalViewPr>
  <p:slideViewPr>
    <p:cSldViewPr>
      <p:cViewPr varScale="1">
        <p:scale>
          <a:sx n="96" d="100"/>
          <a:sy n="96" d="100"/>
        </p:scale>
        <p:origin x="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1E0A-B8AB-496A-8D84-1889C31E04DB}" type="datetimeFigureOut">
              <a:rPr lang="hu-HU" smtClean="0"/>
              <a:pPr/>
              <a:t>2026. 02. 20.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954-A60D-47CB-81FB-1C41036239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50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The </a:t>
            </a:r>
            <a:r>
              <a:rPr lang="en-GB"/>
              <a:t>following presentation shows the </a:t>
            </a:r>
            <a:r>
              <a:rPr lang="en-GB" u="sng"/>
              <a:t>Official Case Presentation </a:t>
            </a:r>
            <a:r>
              <a:rPr lang="en-GB"/>
              <a:t>protocol of the Department of Prosthodontic</a:t>
            </a:r>
            <a:r>
              <a:rPr lang="hu-HU"/>
              <a:t>s</a:t>
            </a:r>
            <a:r>
              <a:rPr lang="en-GB"/>
              <a:t>. 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01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76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50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i="1"/>
              <a:t>Státuszfelvételhez applikáció: https://www.derec.ch/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395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i="1"/>
              <a:t>Státuszfelvételhez applikáció: https://www.derec.ch/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15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302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118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err="1"/>
              <a:t>chrome-extension</a:t>
            </a:r>
            <a:r>
              <a:rPr lang="hu-HU"/>
              <a:t>://</a:t>
            </a:r>
            <a:r>
              <a:rPr lang="hu-HU" err="1"/>
              <a:t>efaidnbmnnnibpcajpcglclefindmkaj</a:t>
            </a:r>
            <a:r>
              <a:rPr lang="hu-HU"/>
              <a:t>/https://</a:t>
            </a:r>
            <a:r>
              <a:rPr lang="hu-HU" err="1"/>
              <a:t>www.nature.com</a:t>
            </a:r>
            <a:r>
              <a:rPr lang="hu-HU"/>
              <a:t>/</a:t>
            </a:r>
            <a:r>
              <a:rPr lang="hu-HU" err="1"/>
              <a:t>articles</a:t>
            </a:r>
            <a:r>
              <a:rPr lang="hu-HU"/>
              <a:t>/sj.bdj.2017.447.pdf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985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err="1"/>
              <a:t>chrome-extension</a:t>
            </a:r>
            <a:r>
              <a:rPr lang="hu-HU"/>
              <a:t>://</a:t>
            </a:r>
            <a:r>
              <a:rPr lang="hu-HU" err="1"/>
              <a:t>efaidnbmnnnibpcajpcglclefindmkaj</a:t>
            </a:r>
            <a:r>
              <a:rPr lang="hu-HU"/>
              <a:t>/https://</a:t>
            </a:r>
            <a:r>
              <a:rPr lang="hu-HU" err="1"/>
              <a:t>www.nature.com</a:t>
            </a:r>
            <a:r>
              <a:rPr lang="hu-HU"/>
              <a:t>/</a:t>
            </a:r>
            <a:r>
              <a:rPr lang="hu-HU" err="1"/>
              <a:t>articles</a:t>
            </a:r>
            <a:r>
              <a:rPr lang="hu-HU"/>
              <a:t>/sj.bdj.2017.447.pdf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76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802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58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77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25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921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599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668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/>
              <a:t>https://www.ivoclar.com/en_li/products/metal-free-ceramics/ips-e.max-shade-navigation-app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384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379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599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09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839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074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033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095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05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14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937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84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53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0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6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16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err="1"/>
              <a:t>chrome-extension</a:t>
            </a:r>
            <a:r>
              <a:rPr lang="hu-HU"/>
              <a:t>://</a:t>
            </a:r>
            <a:r>
              <a:rPr lang="hu-HU" err="1"/>
              <a:t>efaidnbmnnnibpcajpcglclefindmkaj</a:t>
            </a:r>
            <a:r>
              <a:rPr lang="hu-HU"/>
              <a:t>/https://</a:t>
            </a:r>
            <a:r>
              <a:rPr lang="hu-HU" err="1"/>
              <a:t>www.bsperio.org.uk</a:t>
            </a:r>
            <a:r>
              <a:rPr lang="hu-HU"/>
              <a:t>/</a:t>
            </a:r>
            <a:r>
              <a:rPr lang="hu-HU" err="1"/>
              <a:t>assets</a:t>
            </a:r>
            <a:r>
              <a:rPr lang="hu-HU"/>
              <a:t>/</a:t>
            </a:r>
            <a:r>
              <a:rPr lang="hu-HU" err="1"/>
              <a:t>downloads</a:t>
            </a:r>
            <a:r>
              <a:rPr lang="hu-HU"/>
              <a:t>/BSP_BPE_Guidelines_2019.pdf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18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err="1"/>
              <a:t>chrome-extension</a:t>
            </a:r>
            <a:r>
              <a:rPr lang="hu-HU"/>
              <a:t>://</a:t>
            </a:r>
            <a:r>
              <a:rPr lang="hu-HU" err="1"/>
              <a:t>efaidnbmnnnibpcajpcglclefindmkaj</a:t>
            </a:r>
            <a:r>
              <a:rPr lang="hu-HU"/>
              <a:t>/https://</a:t>
            </a:r>
            <a:r>
              <a:rPr lang="hu-HU" err="1"/>
              <a:t>www.bsperio.org.uk</a:t>
            </a:r>
            <a:r>
              <a:rPr lang="hu-HU"/>
              <a:t>/</a:t>
            </a:r>
            <a:r>
              <a:rPr lang="hu-HU" err="1"/>
              <a:t>assets</a:t>
            </a:r>
            <a:r>
              <a:rPr lang="hu-HU"/>
              <a:t>/</a:t>
            </a:r>
            <a:r>
              <a:rPr lang="hu-HU" err="1"/>
              <a:t>downloads</a:t>
            </a:r>
            <a:r>
              <a:rPr lang="hu-HU"/>
              <a:t>/BSP_BPE_Guidelines_2019.pdf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14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2458374"/>
            <a:ext cx="6858000" cy="395427"/>
          </a:xfrm>
        </p:spPr>
        <p:txBody>
          <a:bodyPr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1346487"/>
            <a:ext cx="6858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971597"/>
            <a:ext cx="6858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375943"/>
            <a:ext cx="6858000" cy="704850"/>
          </a:xfr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89" y="5778505"/>
            <a:ext cx="2071023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8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30"/>
            <a:ext cx="78867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217" y="368301"/>
            <a:ext cx="1835945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8302"/>
            <a:ext cx="5800725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6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2386153"/>
            <a:ext cx="6858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683866"/>
            <a:ext cx="6858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89" y="5778505"/>
            <a:ext cx="2071023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12432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08163"/>
            <a:ext cx="7886700" cy="261516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50322"/>
            <a:ext cx="7886700" cy="149963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2080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8165"/>
            <a:ext cx="38862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8165"/>
            <a:ext cx="38862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0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08163"/>
            <a:ext cx="3868340" cy="696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08163"/>
            <a:ext cx="3887391" cy="696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80"/>
            <a:ext cx="3887391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474473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679969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02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68306"/>
            <a:ext cx="4629150" cy="55816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08165"/>
            <a:ext cx="2949178" cy="4141787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295036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78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6453" y="5"/>
            <a:ext cx="5157549" cy="6134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08165"/>
            <a:ext cx="2949178" cy="4141787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295036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410"/>
            <a:ext cx="78867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2259425" y="6269360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/>
        </p:nvSpPr>
        <p:spPr>
          <a:xfrm>
            <a:off x="2259425" y="6163983"/>
            <a:ext cx="462984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900" b="1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-3096" y="6163983"/>
            <a:ext cx="9144000" cy="701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2474473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679969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/>
        </p:nvSpPr>
        <p:spPr>
          <a:xfrm>
            <a:off x="2462691" y="6134735"/>
            <a:ext cx="4212431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 err="1"/>
              <a:t>Department</a:t>
            </a:r>
            <a:r>
              <a:rPr lang="hu-HU" sz="1100" dirty="0"/>
              <a:t> of </a:t>
            </a:r>
            <a:r>
              <a:rPr lang="hu-HU" sz="1100" dirty="0" err="1"/>
              <a:t>Restorative</a:t>
            </a:r>
            <a:r>
              <a:rPr lang="hu-HU" sz="1100" dirty="0"/>
              <a:t> </a:t>
            </a:r>
            <a:r>
              <a:rPr lang="hu-HU" sz="1100" dirty="0" err="1"/>
              <a:t>Dentistry</a:t>
            </a:r>
            <a:r>
              <a:rPr lang="hu-HU" sz="1100" dirty="0"/>
              <a:t> and </a:t>
            </a:r>
            <a:r>
              <a:rPr lang="hu-HU" sz="1100" dirty="0" err="1"/>
              <a:t>Endodontics</a:t>
            </a:r>
            <a:endParaRPr lang="hu-HU" sz="1100" dirty="0"/>
          </a:p>
        </p:txBody>
      </p:sp>
      <p:sp>
        <p:nvSpPr>
          <p:cNvPr id="13" name="Szöveg helye 6"/>
          <p:cNvSpPr txBox="1">
            <a:spLocks/>
          </p:cNvSpPr>
          <p:nvPr/>
        </p:nvSpPr>
        <p:spPr>
          <a:xfrm>
            <a:off x="6678216" y="6134735"/>
            <a:ext cx="2465784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 err="1"/>
              <a:t>Student’s</a:t>
            </a:r>
            <a:r>
              <a:rPr lang="hu-HU" sz="1100" dirty="0"/>
              <a:t> </a:t>
            </a:r>
            <a:r>
              <a:rPr lang="hu-HU" sz="1100" dirty="0" err="1"/>
              <a:t>name</a:t>
            </a:r>
            <a:r>
              <a:rPr lang="hu-HU" sz="1100" dirty="0"/>
              <a:t>: </a:t>
            </a:r>
            <a:r>
              <a:rPr lang="hu-HU" sz="1100" i="1" dirty="0"/>
              <a:t>…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9EC460-93F5-724A-BCBE-F8C42248F0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7" y="6129079"/>
            <a:ext cx="1907883" cy="7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hyperlink" Target="https://www.researchgate.net/publication/317750582_The_Dental_Practicality_Index-assessing_the_restorability_of_teet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60650"/>
            <a:ext cx="9279979" cy="1325563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 </a:t>
            </a:r>
            <a:r>
              <a:rPr lang="hu-HU" sz="3200" dirty="0" err="1"/>
              <a:t>Department</a:t>
            </a:r>
            <a:r>
              <a:rPr lang="hu-HU" sz="3200" dirty="0"/>
              <a:t> of </a:t>
            </a:r>
            <a:r>
              <a:rPr lang="hu-HU" sz="3200" dirty="0" err="1"/>
              <a:t>Restorative</a:t>
            </a:r>
            <a:r>
              <a:rPr lang="hu-HU" sz="3200" dirty="0"/>
              <a:t> </a:t>
            </a:r>
            <a:r>
              <a:rPr lang="hu-HU" sz="3200" dirty="0" err="1"/>
              <a:t>Dentistry</a:t>
            </a:r>
            <a:r>
              <a:rPr lang="hu-HU" sz="3200" dirty="0"/>
              <a:t> and </a:t>
            </a:r>
            <a:r>
              <a:rPr lang="hu-HU" sz="3200" dirty="0" err="1"/>
              <a:t>Endodontics</a:t>
            </a:r>
            <a:br>
              <a:rPr lang="hu-HU" sz="3200" dirty="0"/>
            </a:br>
            <a:r>
              <a:rPr lang="hu-HU" sz="3200" dirty="0" err="1"/>
              <a:t>Case</a:t>
            </a:r>
            <a:r>
              <a:rPr lang="hu-HU" sz="3200" dirty="0"/>
              <a:t> </a:t>
            </a:r>
            <a:r>
              <a:rPr lang="hu-HU" sz="3200" dirty="0" err="1"/>
              <a:t>presentation</a:t>
            </a:r>
            <a:r>
              <a:rPr lang="hu-HU" sz="3200" dirty="0"/>
              <a:t> </a:t>
            </a:r>
            <a:r>
              <a:rPr lang="hu-HU" sz="3200" dirty="0" err="1"/>
              <a:t>protocol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562" y="1484784"/>
            <a:ext cx="8992455" cy="4435077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400" dirty="0"/>
              <a:t>Dear Student, please follow the guidelines below when preparing your case presentation:</a:t>
            </a:r>
            <a:endParaRPr lang="hu-HU" sz="1400" dirty="0"/>
          </a:p>
          <a:p>
            <a:pPr>
              <a:lnSpc>
                <a:spcPct val="170000"/>
              </a:lnSpc>
            </a:pPr>
            <a:r>
              <a:rPr lang="en-US" sz="1200" dirty="0"/>
              <a:t>Document all phases of the treatments with text and photographs.</a:t>
            </a:r>
            <a:endParaRPr lang="hu-HU" sz="1200" dirty="0"/>
          </a:p>
          <a:p>
            <a:pPr>
              <a:lnSpc>
                <a:spcPct val="170000"/>
              </a:lnSpc>
            </a:pPr>
            <a:r>
              <a:rPr lang="en-US" sz="1200" dirty="0"/>
              <a:t>Do not change the format of the presentation and follow the content guidelines.</a:t>
            </a:r>
            <a:endParaRPr lang="hu-HU" sz="1200" dirty="0"/>
          </a:p>
          <a:p>
            <a:pPr>
              <a:lnSpc>
                <a:spcPct val="170000"/>
              </a:lnSpc>
            </a:pPr>
            <a:r>
              <a:rPr lang="en-US" sz="1200" dirty="0"/>
              <a:t>Use </a:t>
            </a:r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blue-background slides</a:t>
            </a:r>
            <a:r>
              <a:rPr lang="en-US" sz="1200" dirty="0"/>
              <a:t> to aid understanding, which convey technical information.</a:t>
            </a:r>
            <a:br>
              <a:rPr lang="hu-HU" sz="1200" dirty="0"/>
            </a:br>
            <a:r>
              <a:rPr lang="en-US" sz="1200" i="1" dirty="0"/>
              <a:t>(The information and images on these slides do not belong to </a:t>
            </a:r>
            <a:r>
              <a:rPr lang="hu-HU" sz="1200" i="1" dirty="0" err="1"/>
              <a:t>the</a:t>
            </a:r>
            <a:r>
              <a:rPr lang="hu-HU" sz="1200" i="1" dirty="0"/>
              <a:t> </a:t>
            </a:r>
            <a:r>
              <a:rPr lang="hu-HU" sz="1200" i="1" dirty="0" err="1"/>
              <a:t>same</a:t>
            </a:r>
            <a:r>
              <a:rPr lang="en-US" sz="1200" i="1" dirty="0"/>
              <a:t> patient.)</a:t>
            </a:r>
            <a:endParaRPr lang="hu-HU" sz="1200" i="1" dirty="0"/>
          </a:p>
          <a:p>
            <a:pPr>
              <a:lnSpc>
                <a:spcPct val="170000"/>
              </a:lnSpc>
            </a:pPr>
            <a:r>
              <a:rPr lang="en-US" sz="1200" dirty="0"/>
              <a:t>The </a:t>
            </a:r>
            <a:r>
              <a:rPr lang="en-US" sz="1200" b="1" dirty="0">
                <a:solidFill>
                  <a:schemeClr val="bg1"/>
                </a:solidFill>
              </a:rPr>
              <a:t>white-</a:t>
            </a:r>
            <a:r>
              <a:rPr lang="hu-HU" sz="1200" b="1" dirty="0" err="1">
                <a:solidFill>
                  <a:schemeClr val="bg1"/>
                </a:solidFill>
              </a:rPr>
              <a:t>background</a:t>
            </a:r>
            <a:r>
              <a:rPr lang="en-US" sz="1200" b="1" dirty="0">
                <a:solidFill>
                  <a:schemeClr val="bg1"/>
                </a:solidFill>
              </a:rPr>
              <a:t> slides </a:t>
            </a:r>
            <a:r>
              <a:rPr lang="en-US" sz="1200" dirty="0"/>
              <a:t>are required to be used in the case presentation. Replace the light blue </a:t>
            </a:r>
            <a:r>
              <a:rPr lang="en-US" sz="1200" dirty="0" err="1"/>
              <a:t>italicised</a:t>
            </a:r>
            <a:r>
              <a:rPr lang="en-US" sz="1200" dirty="0"/>
              <a:t> sections with data for your own patient. The blue squares indicate the location of the images.</a:t>
            </a:r>
            <a:endParaRPr lang="hu-HU" sz="1200" dirty="0"/>
          </a:p>
          <a:p>
            <a:pPr>
              <a:lnSpc>
                <a:spcPct val="170000"/>
              </a:lnSpc>
            </a:pPr>
            <a:r>
              <a:rPr lang="en-US" sz="1200" dirty="0"/>
              <a:t>The case presentation should not include patient details that would allow them to be identified.</a:t>
            </a:r>
            <a:endParaRPr lang="hu-HU" sz="1200" dirty="0"/>
          </a:p>
          <a:p>
            <a:pPr>
              <a:lnSpc>
                <a:spcPct val="170000"/>
              </a:lnSpc>
            </a:pPr>
            <a:r>
              <a:rPr lang="en-US" sz="1200" dirty="0"/>
              <a:t>The anamnesis sheet, status sheet must not be photographed.</a:t>
            </a:r>
            <a:endParaRPr lang="hu-HU" sz="1200" dirty="0"/>
          </a:p>
          <a:p>
            <a:pPr>
              <a:lnSpc>
                <a:spcPct val="170000"/>
              </a:lnSpc>
            </a:pPr>
            <a:r>
              <a:rPr lang="en-US" sz="1200" dirty="0"/>
              <a:t>Multiple treatments for one patient should be included in the same presentation, one after the other if possible.</a:t>
            </a:r>
            <a:endParaRPr lang="hu-HU" sz="1200" dirty="0"/>
          </a:p>
          <a:p>
            <a:pPr>
              <a:lnSpc>
                <a:spcPct val="170000"/>
              </a:lnSpc>
            </a:pPr>
            <a:r>
              <a:rPr lang="en-US" sz="1200" dirty="0"/>
              <a:t>The name of the student can be changed under the View - Slide tab.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8701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386965"/>
            <a:ext cx="9324528" cy="4471039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17350"/>
            <a:ext cx="9144000" cy="1325563"/>
          </a:xfrm>
        </p:spPr>
        <p:txBody>
          <a:bodyPr/>
          <a:lstStyle/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History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39552" y="1554392"/>
            <a:ext cx="7920880" cy="46109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en-US"/>
              <a:t>Date of last dental </a:t>
            </a:r>
            <a:r>
              <a:rPr lang="hu-HU" err="1"/>
              <a:t>check-up</a:t>
            </a:r>
            <a:r>
              <a:rPr lang="en-US"/>
              <a:t>/treatment: </a:t>
            </a:r>
            <a:endParaRPr lang="hu-HU"/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</a:rPr>
              <a:t>1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</a:rPr>
              <a:t>year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</a:rPr>
              <a:t>ago</a:t>
            </a:r>
            <a:endParaRPr lang="hu-HU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en-US"/>
              <a:t>Previous tooth </a:t>
            </a:r>
            <a:r>
              <a:rPr lang="hu-HU" err="1"/>
              <a:t>extractions</a:t>
            </a:r>
            <a:r>
              <a:rPr lang="en-US"/>
              <a:t>: </a:t>
            </a:r>
            <a:endParaRPr lang="hu-HU"/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en-US">
                <a:solidFill>
                  <a:schemeClr val="tx1">
                    <a:lumMod val="20000"/>
                    <a:lumOff val="80000"/>
                  </a:schemeClr>
                </a:solidFill>
              </a:rPr>
              <a:t>Removal of first molars and wisdom teeth 10 years ago</a:t>
            </a:r>
            <a:endParaRPr lang="hu-HU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err="1"/>
              <a:t>Any</a:t>
            </a:r>
            <a:r>
              <a:rPr lang="hu-HU"/>
              <a:t> </a:t>
            </a:r>
            <a:r>
              <a:rPr lang="hu-HU" err="1"/>
              <a:t>other</a:t>
            </a:r>
            <a:r>
              <a:rPr lang="hu-HU"/>
              <a:t> </a:t>
            </a:r>
            <a:r>
              <a:rPr lang="hu-HU" err="1"/>
              <a:t>previous</a:t>
            </a:r>
            <a:r>
              <a:rPr lang="hu-HU"/>
              <a:t> </a:t>
            </a:r>
            <a:r>
              <a:rPr lang="hu-HU" err="1"/>
              <a:t>dental</a:t>
            </a:r>
            <a:r>
              <a:rPr lang="hu-HU"/>
              <a:t> </a:t>
            </a:r>
            <a:r>
              <a:rPr lang="hu-HU" err="1"/>
              <a:t>treatment</a:t>
            </a:r>
            <a:endParaRPr lang="hu-HU"/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Fillings, root canal treatment</a:t>
            </a:r>
            <a:endParaRPr lang="hu-HU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Orthodontic treatment</a:t>
            </a:r>
            <a:endParaRPr lang="hu-HU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/>
              <a:t>A</a:t>
            </a:r>
            <a:r>
              <a:rPr lang="en-US"/>
              <a:t> brief description of dental prostheses:</a:t>
            </a:r>
            <a:endParaRPr lang="hu-HU"/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err="1">
                <a:solidFill>
                  <a:schemeClr val="tx2">
                    <a:lumMod val="20000"/>
                    <a:lumOff val="80000"/>
                  </a:schemeClr>
                </a:solidFill>
              </a:rPr>
              <a:t>Right</a:t>
            </a:r>
            <a:r>
              <a:rPr lang="hu-HU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hu-HU" err="1">
                <a:solidFill>
                  <a:schemeClr val="tx2">
                    <a:lumMod val="20000"/>
                    <a:lumOff val="80000"/>
                  </a:schemeClr>
                </a:solidFill>
              </a:rPr>
              <a:t>lateral</a:t>
            </a:r>
            <a:r>
              <a:rPr lang="hu-HU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hu-HU" err="1">
                <a:solidFill>
                  <a:schemeClr val="tx2">
                    <a:lumMod val="20000"/>
                    <a:lumOff val="80000"/>
                  </a:schemeClr>
                </a:solidFill>
              </a:rPr>
              <a:t>bridge</a:t>
            </a:r>
            <a:r>
              <a:rPr lang="hu-HU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hu-HU" err="1">
                <a:solidFill>
                  <a:schemeClr val="tx2">
                    <a:lumMod val="20000"/>
                    <a:lumOff val="80000"/>
                  </a:schemeClr>
                </a:solidFill>
              </a:rPr>
              <a:t>made</a:t>
            </a:r>
            <a:r>
              <a:rPr lang="hu-HU">
                <a:solidFill>
                  <a:schemeClr val="tx2">
                    <a:lumMod val="20000"/>
                    <a:lumOff val="80000"/>
                  </a:schemeClr>
                </a:solidFill>
              </a:rPr>
              <a:t> 2 </a:t>
            </a:r>
            <a:r>
              <a:rPr lang="hu-HU" err="1">
                <a:solidFill>
                  <a:schemeClr val="tx2">
                    <a:lumMod val="20000"/>
                    <a:lumOff val="80000"/>
                  </a:schemeClr>
                </a:solidFill>
              </a:rPr>
              <a:t>years</a:t>
            </a:r>
            <a:r>
              <a:rPr lang="hu-HU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hu-HU" err="1">
                <a:solidFill>
                  <a:schemeClr val="tx2">
                    <a:lumMod val="20000"/>
                    <a:lumOff val="80000"/>
                  </a:schemeClr>
                </a:solidFill>
              </a:rPr>
              <a:t>ago</a:t>
            </a:r>
            <a:endParaRPr lang="hu-HU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fontAlgn="base">
              <a:buNone/>
            </a:pPr>
            <a:endParaRPr lang="hu-HU"/>
          </a:p>
          <a:p>
            <a:pPr marL="0" indent="0" fontAlgn="base"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3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735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Inspection of Head and Neck Region,</a:t>
            </a:r>
            <a:br>
              <a:rPr lang="en-US" sz="2800">
                <a:solidFill>
                  <a:schemeClr val="accent1"/>
                </a:solidFill>
              </a:rPr>
            </a:br>
            <a:r>
              <a:rPr lang="hu-HU" sz="2800" err="1">
                <a:solidFill>
                  <a:schemeClr val="accent1"/>
                </a:solidFill>
              </a:rPr>
              <a:t>Extraoral</a:t>
            </a:r>
            <a:r>
              <a:rPr lang="hu-HU" sz="2800">
                <a:solidFill>
                  <a:schemeClr val="accent1"/>
                </a:solidFill>
              </a:rPr>
              <a:t> and </a:t>
            </a:r>
            <a:r>
              <a:rPr lang="en-US" sz="2800">
                <a:solidFill>
                  <a:schemeClr val="accent1"/>
                </a:solidFill>
              </a:rPr>
              <a:t>Intraoral Investigation</a:t>
            </a:r>
            <a:endParaRPr lang="hu-HU" sz="28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802724" cy="4464496"/>
          </a:xfrm>
        </p:spPr>
        <p:txBody>
          <a:bodyPr>
            <a:noAutofit/>
          </a:bodyPr>
          <a:lstStyle/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TMJ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examination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en-US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no pathological lesions or description of complaints, diagnosis</a:t>
            </a:r>
            <a:endParaRPr lang="hu-HU" sz="1600" i="1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Stomato-oncoligical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screening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en-US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e.g.: no visible pathological lesion, or description of the oral mucosal lesion present, description of the precancerous lesion</a:t>
            </a:r>
            <a:endParaRPr lang="hu-HU" sz="1600" i="1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Oral hygiene: e.g.: </a:t>
            </a:r>
            <a:r>
              <a:rPr lang="en-US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good, average, poor </a:t>
            </a:r>
            <a:endParaRPr lang="hu-HU" sz="1600" i="1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DMF-T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number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max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. 28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Periodontal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health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- BPE: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Angle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classification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bite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form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I-II-III. (</a:t>
            </a:r>
            <a:r>
              <a:rPr lang="en-US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only if the canines and the first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molars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are present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), </a:t>
            </a:r>
            <a:b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eugnath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vagy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dysgnath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;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deep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bite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open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bite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cross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bite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etc.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3854450" algn="l"/>
              </a:tabLst>
            </a:pP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Fábián and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Fejérdy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classification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: 	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upper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jaw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– 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2A</a:t>
            </a:r>
            <a:b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	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lower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jaw</a:t>
            </a:r>
            <a:r>
              <a:rPr lang="hu-HU" sz="1600">
                <a:solidFill>
                  <a:schemeClr val="tx2"/>
                </a:solidFill>
                <a:ea typeface="Times New Roman" charset="0"/>
                <a:cs typeface="Times New Roman" charset="0"/>
              </a:rPr>
              <a:t>– </a:t>
            </a:r>
            <a:r>
              <a:rPr lang="hu-HU" sz="16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1A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65787"/>
              </p:ext>
            </p:extLst>
          </p:nvPr>
        </p:nvGraphicFramePr>
        <p:xfrm>
          <a:off x="3527886" y="3645024"/>
          <a:ext cx="2088231" cy="594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96077">
                  <a:extLst>
                    <a:ext uri="{9D8B030D-6E8A-4147-A177-3AD203B41FA5}">
                      <a16:colId xmlns:a16="http://schemas.microsoft.com/office/drawing/2014/main" val="1170870607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1223932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3713646"/>
                    </a:ext>
                  </a:extLst>
                </a:gridCol>
              </a:tblGrid>
              <a:tr h="259335">
                <a:tc>
                  <a:txBody>
                    <a:bodyPr/>
                    <a:lstStyle/>
                    <a:p>
                      <a:r>
                        <a:rPr lang="hu-HU" b="0" i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07261"/>
                  </a:ext>
                </a:extLst>
              </a:tr>
              <a:tr h="259335">
                <a:tc>
                  <a:txBody>
                    <a:bodyPr/>
                    <a:lstStyle/>
                    <a:p>
                      <a:r>
                        <a:rPr lang="hu-HU" b="0" i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1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91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788" y="1196752"/>
            <a:ext cx="8658708" cy="4752528"/>
          </a:xfrm>
        </p:spPr>
        <p:txBody>
          <a:bodyPr>
            <a:noAutofit/>
          </a:bodyPr>
          <a:lstStyle/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TMJ </a:t>
            </a: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examination</a:t>
            </a: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8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no </a:t>
            </a:r>
            <a:r>
              <a:rPr lang="hu-HU" sz="18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pathological</a:t>
            </a:r>
            <a:r>
              <a:rPr lang="hu-HU" sz="18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findings</a:t>
            </a:r>
            <a:endParaRPr lang="hu-HU" sz="1800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Stomato-oncological</a:t>
            </a: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screening</a:t>
            </a: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8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no </a:t>
            </a:r>
            <a:r>
              <a:rPr lang="hu-HU" sz="18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pathological</a:t>
            </a:r>
            <a:r>
              <a:rPr lang="hu-HU" sz="18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findings</a:t>
            </a:r>
            <a:endParaRPr lang="hu-HU" sz="1800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Oral</a:t>
            </a: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hygiene</a:t>
            </a: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8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average</a:t>
            </a:r>
            <a:endParaRPr lang="hu-HU" sz="1800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DMF-T </a:t>
            </a: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number</a:t>
            </a: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8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16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Periodontal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health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- BPE: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Angle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classification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bite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form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i="1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eugnath</a:t>
            </a:r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i="1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deep</a:t>
            </a:r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bite</a:t>
            </a:r>
            <a:endParaRPr lang="hu-HU" i="1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129088" algn="l"/>
              </a:tabLst>
            </a:pP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Fábián and </a:t>
            </a: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Fejérdy</a:t>
            </a:r>
            <a:r>
              <a:rPr lang="hu-HU" sz="18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classification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: 	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upper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jaw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– </a:t>
            </a:r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2A</a:t>
            </a:r>
            <a:b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	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lower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jaw</a:t>
            </a:r>
            <a:r>
              <a:rPr lang="hu-HU">
                <a:solidFill>
                  <a:schemeClr val="tx2"/>
                </a:solidFill>
                <a:ea typeface="Times New Roman" charset="0"/>
                <a:cs typeface="Times New Roman" charset="0"/>
              </a:rPr>
              <a:t> – </a:t>
            </a:r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79549"/>
              </p:ext>
            </p:extLst>
          </p:nvPr>
        </p:nvGraphicFramePr>
        <p:xfrm>
          <a:off x="3923930" y="3212976"/>
          <a:ext cx="2088231" cy="59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6077">
                  <a:extLst>
                    <a:ext uri="{9D8B030D-6E8A-4147-A177-3AD203B41FA5}">
                      <a16:colId xmlns:a16="http://schemas.microsoft.com/office/drawing/2014/main" val="1170870607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1223932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3713646"/>
                    </a:ext>
                  </a:extLst>
                </a:gridCol>
              </a:tblGrid>
              <a:tr h="259335"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0</a:t>
                      </a:r>
                      <a:endParaRPr lang="hu-HU" b="0" i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endParaRPr lang="hu-HU" b="0" i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0</a:t>
                      </a:r>
                      <a:endParaRPr lang="hu-HU" b="0" i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07261"/>
                  </a:ext>
                </a:extLst>
              </a:tr>
              <a:tr h="259335"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endParaRPr lang="hu-HU" b="0" i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endParaRPr lang="hu-HU" b="0" i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endParaRPr lang="hu-HU" b="0" i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11043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29042D43-EF65-72F8-47AE-72B853334E13}"/>
              </a:ext>
            </a:extLst>
          </p:cNvPr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accent1"/>
                </a:solidFill>
              </a:rPr>
              <a:t>Inspection of Head and Neck Region,</a:t>
            </a:r>
            <a:br>
              <a:rPr lang="en-US" sz="2800">
                <a:solidFill>
                  <a:schemeClr val="accent1"/>
                </a:solidFill>
              </a:rPr>
            </a:br>
            <a:r>
              <a:rPr lang="hu-HU" sz="2800" err="1">
                <a:solidFill>
                  <a:schemeClr val="accent1"/>
                </a:solidFill>
              </a:rPr>
              <a:t>Extraoral</a:t>
            </a:r>
            <a:r>
              <a:rPr lang="hu-HU" sz="2800">
                <a:solidFill>
                  <a:schemeClr val="accent1"/>
                </a:solidFill>
              </a:rPr>
              <a:t> and </a:t>
            </a:r>
            <a:r>
              <a:rPr lang="en-US" sz="2800">
                <a:solidFill>
                  <a:schemeClr val="accent1"/>
                </a:solidFill>
              </a:rPr>
              <a:t>Intraoral Investigation</a:t>
            </a:r>
            <a:endParaRPr lang="hu-HU" sz="28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4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14286" y="1359952"/>
            <a:ext cx="3835399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108580"/>
            <a:ext cx="724204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hu-HU" sz="3200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39552" y="320040"/>
            <a:ext cx="7242048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/>
          </a:p>
        </p:txBody>
      </p:sp>
      <p:pic>
        <p:nvPicPr>
          <p:cNvPr id="2050" name="Picture 2" descr="C:\Users\Rendszergazda\Desktop\Sarolta\Esetbemutató\DSC_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11"/>
          <a:stretch/>
        </p:blipFill>
        <p:spPr bwMode="auto">
          <a:xfrm>
            <a:off x="2495139" y="1264257"/>
            <a:ext cx="4121315" cy="19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ndszergazda\Desktop\Sarolta\Esetbemutató\DSC_71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2495139" y="3310658"/>
            <a:ext cx="4109511" cy="22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738" y="642375"/>
            <a:ext cx="9144000" cy="50611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ICP and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slightly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open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position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7A543F1-D885-C3C1-430C-282BD3B4ACD6}"/>
              </a:ext>
            </a:extLst>
          </p:cNvPr>
          <p:cNvSpPr txBox="1"/>
          <p:nvPr/>
        </p:nvSpPr>
        <p:spPr>
          <a:xfrm>
            <a:off x="2411760" y="5805264"/>
            <a:ext cx="450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err="1"/>
              <a:t>Angle</a:t>
            </a:r>
            <a:r>
              <a:rPr lang="hu-HU" sz="1200"/>
              <a:t> </a:t>
            </a:r>
            <a:r>
              <a:rPr lang="hu-HU" sz="1200" err="1"/>
              <a:t>classification</a:t>
            </a:r>
            <a:r>
              <a:rPr lang="hu-HU" sz="1200"/>
              <a:t>/</a:t>
            </a:r>
            <a:r>
              <a:rPr lang="hu-HU" sz="1200" err="1"/>
              <a:t>bite</a:t>
            </a:r>
            <a:r>
              <a:rPr lang="hu-HU" sz="1200"/>
              <a:t> </a:t>
            </a:r>
            <a:r>
              <a:rPr lang="hu-HU" sz="1200" err="1"/>
              <a:t>form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0037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14286" y="1359952"/>
            <a:ext cx="3835399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108580"/>
            <a:ext cx="724204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hu-HU" sz="3200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95536" y="5589240"/>
            <a:ext cx="8526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Deep </a:t>
            </a:r>
            <a:r>
              <a:rPr lang="hu-HU" i="1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bite</a:t>
            </a:r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i="1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right</a:t>
            </a:r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side</a:t>
            </a:r>
            <a:r>
              <a:rPr lang="hu-HU" i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crossbite</a:t>
            </a:r>
            <a:endParaRPr lang="hu-HU" i="1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39552" y="320040"/>
            <a:ext cx="7242048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52B3A82-76BE-1032-129B-D564EB10AB4C}"/>
              </a:ext>
            </a:extLst>
          </p:cNvPr>
          <p:cNvSpPr/>
          <p:nvPr/>
        </p:nvSpPr>
        <p:spPr>
          <a:xfrm>
            <a:off x="2498526" y="1676407"/>
            <a:ext cx="4320480" cy="1642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DB5CD56-8CCA-823F-C733-757EE6D65C23}"/>
              </a:ext>
            </a:extLst>
          </p:cNvPr>
          <p:cNvSpPr/>
          <p:nvPr/>
        </p:nvSpPr>
        <p:spPr>
          <a:xfrm>
            <a:off x="2498526" y="3598127"/>
            <a:ext cx="4320480" cy="1642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1FB3AA9-87AD-230F-3DB6-D37196833B57}"/>
              </a:ext>
            </a:extLst>
          </p:cNvPr>
          <p:cNvSpPr txBox="1">
            <a:spLocks/>
          </p:cNvSpPr>
          <p:nvPr/>
        </p:nvSpPr>
        <p:spPr>
          <a:xfrm>
            <a:off x="1738" y="642375"/>
            <a:ext cx="9144000" cy="50611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ICP and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slightly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open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position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5F4BA09E-1E6C-4365-DE89-FAB2D084371D}"/>
              </a:ext>
            </a:extLst>
          </p:cNvPr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dszergazda\Desktop\Vizsgálat_13927422\284966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13" y="1248726"/>
            <a:ext cx="8699377" cy="475565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22311" y="67238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ea typeface="Times New Roman" charset="0"/>
                <a:cs typeface="Times New Roman" charset="0"/>
              </a:rPr>
              <a:t>The patient's personal </a:t>
            </a:r>
            <a:r>
              <a:rPr lang="hu-HU" sz="1400" err="1">
                <a:ea typeface="Times New Roman" charset="0"/>
                <a:cs typeface="Times New Roman" charset="0"/>
              </a:rPr>
              <a:t>data</a:t>
            </a:r>
            <a:r>
              <a:rPr lang="en-US" sz="1400">
                <a:ea typeface="Times New Roman" charset="0"/>
                <a:cs typeface="Times New Roman" charset="0"/>
              </a:rPr>
              <a:t> must be blanked out, initials </a:t>
            </a:r>
            <a:r>
              <a:rPr lang="hu-HU" sz="1400" err="1">
                <a:ea typeface="Times New Roman" charset="0"/>
                <a:cs typeface="Times New Roman" charset="0"/>
              </a:rPr>
              <a:t>can</a:t>
            </a:r>
            <a:r>
              <a:rPr lang="en-US" sz="1400">
                <a:ea typeface="Times New Roman" charset="0"/>
                <a:cs typeface="Times New Roman" charset="0"/>
              </a:rPr>
              <a:t> remain!</a:t>
            </a:r>
            <a:endParaRPr lang="hu-HU" sz="1400">
              <a:ea typeface="Times New Roman" charset="0"/>
              <a:cs typeface="Times New Roman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7" y="194948"/>
            <a:ext cx="352836" cy="384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0" y="150441"/>
            <a:ext cx="9144000" cy="94071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Panoramic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X-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ray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(OPG)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39552" y="1464981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err="1"/>
              <a:t>Date</a:t>
            </a:r>
            <a:endParaRPr lang="hu-HU" sz="1200"/>
          </a:p>
        </p:txBody>
      </p:sp>
      <p:sp>
        <p:nvSpPr>
          <p:cNvPr id="10" name="Szövegdoboz 9"/>
          <p:cNvSpPr txBox="1"/>
          <p:nvPr/>
        </p:nvSpPr>
        <p:spPr>
          <a:xfrm>
            <a:off x="6977472" y="81760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>
                <a:ea typeface="Times New Roman" charset="0"/>
                <a:cs typeface="Times New Roman" charset="0"/>
              </a:rPr>
              <a:t>export </a:t>
            </a:r>
            <a:r>
              <a:rPr lang="hu-HU" sz="1100" err="1">
                <a:ea typeface="Times New Roman" charset="0"/>
                <a:cs typeface="Times New Roman" charset="0"/>
              </a:rPr>
              <a:t>without</a:t>
            </a:r>
            <a:r>
              <a:rPr lang="hu-HU" sz="1100">
                <a:ea typeface="Times New Roman" charset="0"/>
                <a:cs typeface="Times New Roman" charset="0"/>
              </a:rPr>
              <a:t> </a:t>
            </a:r>
            <a:r>
              <a:rPr lang="hu-HU" sz="1100" err="1">
                <a:ea typeface="Times New Roman" charset="0"/>
                <a:cs typeface="Times New Roman" charset="0"/>
              </a:rPr>
              <a:t>data</a:t>
            </a:r>
            <a:endParaRPr lang="hu-HU" sz="1100">
              <a:ea typeface="Times New Roman" charset="0"/>
              <a:cs typeface="Times New Roman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7973595" y="548682"/>
            <a:ext cx="0" cy="29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012160" y="1844824"/>
            <a:ext cx="1008112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50"/>
              <a:t>Mark </a:t>
            </a:r>
            <a:r>
              <a:rPr lang="hu-HU" sz="1050" err="1"/>
              <a:t>teeth</a:t>
            </a:r>
            <a:r>
              <a:rPr lang="hu-HU" sz="1050"/>
              <a:t> </a:t>
            </a:r>
            <a:r>
              <a:rPr lang="hu-HU" sz="1050" err="1"/>
              <a:t>removed</a:t>
            </a:r>
            <a:r>
              <a:rPr lang="hu-HU" sz="1050"/>
              <a:t> </a:t>
            </a:r>
            <a:r>
              <a:rPr lang="hu-HU" sz="1050" err="1"/>
              <a:t>since</a:t>
            </a:r>
            <a:r>
              <a:rPr lang="hu-HU" sz="1050"/>
              <a:t> </a:t>
            </a:r>
            <a:r>
              <a:rPr lang="hu-HU" sz="1050" err="1"/>
              <a:t>the</a:t>
            </a:r>
            <a:r>
              <a:rPr lang="hu-HU" sz="1050"/>
              <a:t> </a:t>
            </a:r>
            <a:r>
              <a:rPr lang="hu-HU" sz="1050" err="1"/>
              <a:t>given</a:t>
            </a:r>
            <a:r>
              <a:rPr lang="hu-HU" sz="1050"/>
              <a:t> </a:t>
            </a:r>
            <a:r>
              <a:rPr lang="hu-HU" sz="1050" err="1"/>
              <a:t>date</a:t>
            </a:r>
            <a:r>
              <a:rPr lang="hu-HU" sz="1050"/>
              <a:t> </a:t>
            </a:r>
            <a:r>
              <a:rPr lang="hu-HU" sz="1050" err="1"/>
              <a:t>with</a:t>
            </a:r>
            <a:r>
              <a:rPr lang="hu-HU" sz="1050"/>
              <a:t> an X</a:t>
            </a:r>
          </a:p>
        </p:txBody>
      </p:sp>
      <p:sp>
        <p:nvSpPr>
          <p:cNvPr id="5" name="Szorzás 4"/>
          <p:cNvSpPr/>
          <p:nvPr/>
        </p:nvSpPr>
        <p:spPr>
          <a:xfrm>
            <a:off x="5652120" y="2970570"/>
            <a:ext cx="288032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AFBC972-63FE-C036-1716-861D76F865C8}"/>
              </a:ext>
            </a:extLst>
          </p:cNvPr>
          <p:cNvSpPr txBox="1"/>
          <p:nvPr/>
        </p:nvSpPr>
        <p:spPr>
          <a:xfrm>
            <a:off x="539552" y="4382547"/>
            <a:ext cx="1110349" cy="1223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Save </a:t>
            </a:r>
            <a:r>
              <a:rPr lang="hu-HU" sz="1050"/>
              <a:t>X</a:t>
            </a:r>
            <a:r>
              <a:rPr lang="en-US" sz="1050"/>
              <a:t>-rays from </a:t>
            </a:r>
            <a:r>
              <a:rPr lang="en-US" sz="1050" err="1"/>
              <a:t>FlexiDent</a:t>
            </a:r>
            <a:r>
              <a:rPr lang="en-US" sz="1050"/>
              <a:t> or IMPAX, screenshots are not acceptable.</a:t>
            </a:r>
            <a:endParaRPr lang="hu-HU" sz="1050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F8B43F39-6AEE-61B0-FB6D-8FD7B2585D8D}"/>
              </a:ext>
            </a:extLst>
          </p:cNvPr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4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950976" y="44624"/>
            <a:ext cx="7242048" cy="1143000"/>
          </a:xfrm>
          <a:prstGeom prst="rect">
            <a:avLst/>
          </a:prstGeom>
          <a:effectLst>
            <a:softEdge rad="88900"/>
          </a:effectLst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17F3F13-9572-C8C1-0C07-D8D64ADF3B15}"/>
              </a:ext>
            </a:extLst>
          </p:cNvPr>
          <p:cNvSpPr/>
          <p:nvPr/>
        </p:nvSpPr>
        <p:spPr>
          <a:xfrm>
            <a:off x="1411027" y="1628800"/>
            <a:ext cx="6321946" cy="369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2FC5B2C7-0E62-42DB-6A2D-6CABC0D30358}"/>
              </a:ext>
            </a:extLst>
          </p:cNvPr>
          <p:cNvSpPr txBox="1">
            <a:spLocks/>
          </p:cNvSpPr>
          <p:nvPr/>
        </p:nvSpPr>
        <p:spPr>
          <a:xfrm>
            <a:off x="950976" y="44624"/>
            <a:ext cx="7242048" cy="1143000"/>
          </a:xfrm>
          <a:prstGeom prst="rect">
            <a:avLst/>
          </a:prstGeom>
          <a:effectLst>
            <a:softEdge rad="88900"/>
          </a:effectLst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DE9EDAE-6E28-3506-5700-D1B3C9F2BD10}"/>
              </a:ext>
            </a:extLst>
          </p:cNvPr>
          <p:cNvSpPr txBox="1">
            <a:spLocks/>
          </p:cNvSpPr>
          <p:nvPr/>
        </p:nvSpPr>
        <p:spPr>
          <a:xfrm>
            <a:off x="0" y="645369"/>
            <a:ext cx="9144000" cy="5422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Panoramic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X-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ray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(OPG)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D1AEF9DB-5A9A-0A55-0F82-54140B810B80}"/>
              </a:ext>
            </a:extLst>
          </p:cNvPr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9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85720" y="1180499"/>
            <a:ext cx="3422184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32670" y="1477393"/>
            <a:ext cx="2311894" cy="332522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en-US" sz="1300" dirty="0">
                <a:ea typeface="Times New Roman" charset="0"/>
                <a:cs typeface="Times New Roman" charset="0"/>
                <a:sym typeface="Arial" pitchFamily="34" charset="0"/>
              </a:rPr>
              <a:t>Take photos using a </a:t>
            </a:r>
            <a:r>
              <a:rPr lang="hu-HU" sz="1300" dirty="0" err="1">
                <a:ea typeface="Times New Roman" charset="0"/>
                <a:cs typeface="Times New Roman" charset="0"/>
                <a:sym typeface="Arial" pitchFamily="34" charset="0"/>
              </a:rPr>
              <a:t>lip</a:t>
            </a:r>
            <a:r>
              <a:rPr lang="hu-HU" sz="1300" dirty="0">
                <a:ea typeface="Times New Roman" charset="0"/>
                <a:cs typeface="Times New Roman" charset="0"/>
                <a:sym typeface="Arial" pitchFamily="34" charset="0"/>
              </a:rPr>
              <a:t> </a:t>
            </a:r>
            <a:r>
              <a:rPr lang="hu-HU" sz="1300" dirty="0" err="1">
                <a:ea typeface="Times New Roman" charset="0"/>
                <a:cs typeface="Times New Roman" charset="0"/>
                <a:sym typeface="Arial" pitchFamily="34" charset="0"/>
              </a:rPr>
              <a:t>retractor</a:t>
            </a:r>
            <a:r>
              <a:rPr lang="en-US" sz="1300" dirty="0">
                <a:ea typeface="Times New Roman" charset="0"/>
                <a:cs typeface="Times New Roman" charset="0"/>
                <a:sym typeface="Arial" pitchFamily="34" charset="0"/>
              </a:rPr>
              <a:t> and mirror.</a:t>
            </a:r>
            <a:endParaRPr lang="hu-HU" sz="1300" dirty="0">
              <a:ea typeface="Times New Roman" charset="0"/>
              <a:cs typeface="Times New Roman" charset="0"/>
              <a:sym typeface="Arial" pitchFamily="34" charset="0"/>
            </a:endParaRPr>
          </a:p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hu-HU" sz="1300" dirty="0" err="1">
                <a:ea typeface="Times New Roman" charset="0"/>
                <a:cs typeface="Times New Roman" charset="0"/>
                <a:sym typeface="Arial" pitchFamily="34" charset="0"/>
              </a:rPr>
              <a:t>Crop</a:t>
            </a:r>
            <a:r>
              <a:rPr lang="en-US" sz="1300" dirty="0">
                <a:ea typeface="Times New Roman" charset="0"/>
                <a:cs typeface="Times New Roman" charset="0"/>
                <a:sym typeface="Arial" pitchFamily="34" charset="0"/>
              </a:rPr>
              <a:t> the photos, flip and rotate them according to their orientation.</a:t>
            </a:r>
            <a:endParaRPr lang="hu-HU" sz="1300" dirty="0">
              <a:ea typeface="Times New Roman" charset="0"/>
              <a:cs typeface="Times New Roman" charset="0"/>
              <a:sym typeface="Arial" pitchFamily="34" charset="0"/>
            </a:endParaRPr>
          </a:p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en-US" sz="1300" dirty="0">
                <a:ea typeface="Times New Roman" charset="0"/>
                <a:cs typeface="Times New Roman" charset="0"/>
              </a:rPr>
              <a:t>Use the list of abbreviations to fill in the table according to the dental status.</a:t>
            </a:r>
            <a:endParaRPr lang="hu-HU" sz="1300" dirty="0">
              <a:ea typeface="Times New Roman" charset="0"/>
              <a:cs typeface="Times New Roman" charset="0"/>
            </a:endParaRPr>
          </a:p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endParaRPr lang="hu-HU" sz="1300" dirty="0">
              <a:ea typeface="Times New Roman" charset="0"/>
              <a:cs typeface="Times New Roman" charset="0"/>
            </a:endParaRPr>
          </a:p>
          <a:p>
            <a:pPr marL="84137" algn="ctr">
              <a:buClr>
                <a:schemeClr val="accent1"/>
              </a:buClr>
            </a:pPr>
            <a:r>
              <a:rPr lang="hu-HU" sz="1300" dirty="0" err="1"/>
              <a:t>Don’t</a:t>
            </a:r>
            <a:r>
              <a:rPr lang="hu-HU" sz="1300" dirty="0"/>
              <a:t> </a:t>
            </a:r>
            <a:r>
              <a:rPr lang="hu-HU" sz="1300" dirty="0" err="1"/>
              <a:t>forget</a:t>
            </a:r>
            <a:r>
              <a:rPr lang="hu-HU" sz="1300" dirty="0"/>
              <a:t> </a:t>
            </a:r>
            <a:r>
              <a:rPr lang="hu-HU" sz="1300" dirty="0" err="1"/>
              <a:t>to</a:t>
            </a:r>
            <a:r>
              <a:rPr lang="hu-HU" sz="1300" dirty="0"/>
              <a:t> </a:t>
            </a:r>
            <a:r>
              <a:rPr lang="hu-HU" sz="1300" dirty="0" err="1"/>
              <a:t>name</a:t>
            </a:r>
            <a:r>
              <a:rPr lang="hu-HU" sz="1300" dirty="0"/>
              <a:t> </a:t>
            </a:r>
            <a:r>
              <a:rPr lang="hu-HU" sz="1300" dirty="0" err="1"/>
              <a:t>the</a:t>
            </a:r>
            <a:r>
              <a:rPr lang="hu-HU" sz="1300" dirty="0"/>
              <a:t> </a:t>
            </a:r>
            <a:r>
              <a:rPr lang="hu-HU" sz="1300" dirty="0" err="1"/>
              <a:t>surface</a:t>
            </a:r>
            <a:r>
              <a:rPr lang="hu-HU" sz="1300" dirty="0"/>
              <a:t> of </a:t>
            </a:r>
            <a:r>
              <a:rPr lang="hu-HU" sz="1300" dirty="0" err="1"/>
              <a:t>the</a:t>
            </a:r>
            <a:r>
              <a:rPr lang="hu-HU" sz="1300" dirty="0"/>
              <a:t> </a:t>
            </a:r>
            <a:r>
              <a:rPr lang="hu-HU" sz="1300" dirty="0" err="1"/>
              <a:t>fillings</a:t>
            </a:r>
            <a:r>
              <a:rPr lang="hu-HU" sz="1300" dirty="0"/>
              <a:t>!</a:t>
            </a:r>
          </a:p>
          <a:p>
            <a:pPr marL="84137">
              <a:buClr>
                <a:schemeClr val="accent1"/>
              </a:buClr>
            </a:pPr>
            <a:endParaRPr lang="hu-HU" sz="1400" dirty="0">
              <a:ea typeface="Times New Roman" charset="0"/>
              <a:cs typeface="Times New Roman" charset="0"/>
            </a:endParaRPr>
          </a:p>
        </p:txBody>
      </p:sp>
      <p:pic>
        <p:nvPicPr>
          <p:cNvPr id="3074" name="Picture 2" descr="C:\Users\Rendszergazda\Desktop\Sarolta\Esetbemutató\DSC_7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159" y="1265119"/>
            <a:ext cx="43056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9090" y="240590"/>
            <a:ext cx="9144000" cy="7459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Upper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jaw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–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87752"/>
              </p:ext>
            </p:extLst>
          </p:nvPr>
        </p:nvGraphicFramePr>
        <p:xfrm>
          <a:off x="693985" y="4981924"/>
          <a:ext cx="7794208" cy="8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(B</a:t>
                      </a:r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B)</a:t>
                      </a:r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hu-HU" baseline="-2500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u-HU" baseline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800" baseline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  <a:p>
                      <a:r>
                        <a:rPr lang="hu-HU" sz="800" baseline="0">
                          <a:solidFill>
                            <a:schemeClr val="tx1"/>
                          </a:solidFill>
                        </a:rPr>
                        <a:t>SC</a:t>
                      </a:r>
                      <a:endParaRPr lang="hu-HU" sz="800" i="1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r>
                        <a:rPr lang="hu-HU" sz="80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hu-HU" sz="8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86DA1CDF-8FA8-221C-17DE-BA753BBA82A9}"/>
              </a:ext>
            </a:extLst>
          </p:cNvPr>
          <p:cNvSpPr txBox="1"/>
          <p:nvPr/>
        </p:nvSpPr>
        <p:spPr>
          <a:xfrm>
            <a:off x="2123728" y="5908188"/>
            <a:ext cx="526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/>
              <a:t>Fábián- és </a:t>
            </a:r>
            <a:r>
              <a:rPr lang="hu-HU" sz="1100" err="1"/>
              <a:t>Fejérdy</a:t>
            </a:r>
            <a:r>
              <a:rPr lang="hu-HU" sz="1100"/>
              <a:t> </a:t>
            </a:r>
            <a:r>
              <a:rPr lang="hu-HU" sz="1100" err="1"/>
              <a:t>classification</a:t>
            </a:r>
            <a:r>
              <a:rPr lang="hu-HU" sz="1100"/>
              <a:t>: </a:t>
            </a:r>
            <a:r>
              <a:rPr lang="hu-HU" sz="1100" err="1"/>
              <a:t>class</a:t>
            </a:r>
            <a:r>
              <a:rPr lang="hu-HU" sz="1100"/>
              <a:t> 0.</a:t>
            </a:r>
            <a:endParaRPr lang="en-US" sz="110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FD4AF4F-16E0-BE1E-A9D2-79F45B54ADD2}"/>
              </a:ext>
            </a:extLst>
          </p:cNvPr>
          <p:cNvSpPr/>
          <p:nvPr/>
        </p:nvSpPr>
        <p:spPr>
          <a:xfrm>
            <a:off x="7020842" y="1059816"/>
            <a:ext cx="2043026" cy="3808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missing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tooth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closed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extraction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gap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amalgam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composite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glassionomer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any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kind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of cement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temporary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RCT (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endo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periapical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lesion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vital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pulptherapy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CR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crown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B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bridge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– )(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dimensions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telescope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implant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PC = post and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core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2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85720" y="1180499"/>
            <a:ext cx="3422184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9090" y="240590"/>
            <a:ext cx="9144000" cy="7459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Upper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jaw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–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8003"/>
              </p:ext>
            </p:extLst>
          </p:nvPr>
        </p:nvGraphicFramePr>
        <p:xfrm>
          <a:off x="674896" y="5008633"/>
          <a:ext cx="7794208" cy="81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1AE5D5C8-3832-562F-E759-7537E243FB34}"/>
              </a:ext>
            </a:extLst>
          </p:cNvPr>
          <p:cNvSpPr/>
          <p:nvPr/>
        </p:nvSpPr>
        <p:spPr>
          <a:xfrm>
            <a:off x="2555776" y="1439663"/>
            <a:ext cx="3881053" cy="3120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13A5351-0D23-F9AA-1B44-6187538545CC}"/>
              </a:ext>
            </a:extLst>
          </p:cNvPr>
          <p:cNvSpPr txBox="1"/>
          <p:nvPr/>
        </p:nvSpPr>
        <p:spPr>
          <a:xfrm>
            <a:off x="1958321" y="5849653"/>
            <a:ext cx="526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/>
              <a:t>Fábián- és </a:t>
            </a:r>
            <a:r>
              <a:rPr lang="hu-HU" sz="1100" err="1"/>
              <a:t>Fejérdy</a:t>
            </a:r>
            <a:r>
              <a:rPr lang="hu-HU" sz="1100"/>
              <a:t> </a:t>
            </a:r>
            <a:r>
              <a:rPr lang="hu-HU" sz="1100" err="1"/>
              <a:t>classification</a:t>
            </a:r>
            <a:r>
              <a:rPr lang="hu-HU" sz="1100"/>
              <a:t>:</a:t>
            </a:r>
            <a:endParaRPr lang="en-US" sz="110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881F9EF-57AD-36B4-5272-3CF75BF01104}"/>
              </a:ext>
            </a:extLst>
          </p:cNvPr>
          <p:cNvSpPr/>
          <p:nvPr/>
        </p:nvSpPr>
        <p:spPr>
          <a:xfrm>
            <a:off x="7020842" y="1059816"/>
            <a:ext cx="2043026" cy="3810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missing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tooth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closed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extraction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gap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amalgam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composite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glassionomer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any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kind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of cement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temporary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RCT (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endo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periapical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lesion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vital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pulptherapy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CR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crown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B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bridge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– )(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dimensions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telescope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implant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PC = post and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core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7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357158" y="1301820"/>
            <a:ext cx="2990706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en-US" sz="200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7252" y="188640"/>
            <a:ext cx="7869496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69655" y="1217192"/>
            <a:ext cx="4481717" cy="3420455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147847"/>
            <a:ext cx="9144000" cy="7608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Lower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jaw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–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76A31EF-389E-1451-42C3-8D32209FE0CA}"/>
              </a:ext>
            </a:extLst>
          </p:cNvPr>
          <p:cNvSpPr txBox="1"/>
          <p:nvPr/>
        </p:nvSpPr>
        <p:spPr>
          <a:xfrm>
            <a:off x="2123728" y="5908188"/>
            <a:ext cx="526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/>
              <a:t>Fábián- és </a:t>
            </a:r>
            <a:r>
              <a:rPr lang="hu-HU" sz="1100" err="1"/>
              <a:t>Fejérdy</a:t>
            </a:r>
            <a:r>
              <a:rPr lang="hu-HU" sz="1100"/>
              <a:t> </a:t>
            </a:r>
            <a:r>
              <a:rPr lang="hu-HU" sz="1100" err="1"/>
              <a:t>classification</a:t>
            </a:r>
            <a:r>
              <a:rPr lang="hu-HU" sz="1100"/>
              <a:t>: </a:t>
            </a:r>
            <a:r>
              <a:rPr lang="hu-HU" sz="1100" err="1"/>
              <a:t>class</a:t>
            </a:r>
            <a:r>
              <a:rPr lang="hu-HU" sz="1100"/>
              <a:t> 0.</a:t>
            </a:r>
            <a:endParaRPr lang="en-US" sz="110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3F012DBA-4385-5789-DF94-7542E2272705}"/>
              </a:ext>
            </a:extLst>
          </p:cNvPr>
          <p:cNvSpPr/>
          <p:nvPr/>
        </p:nvSpPr>
        <p:spPr>
          <a:xfrm>
            <a:off x="7020842" y="1059816"/>
            <a:ext cx="2043026" cy="3810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missing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tooth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closed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extraction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gap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amalgam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composite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glassionomer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any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kind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of cement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temporary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RCT (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endo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periapical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lesion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vital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pulptherapy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CR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crown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B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bridge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– )(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dimensions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telescope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implant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PC = post and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core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6EDD368-4140-4156-35B0-C1917E77E4EC}"/>
              </a:ext>
            </a:extLst>
          </p:cNvPr>
          <p:cNvSpPr>
            <a:spLocks/>
          </p:cNvSpPr>
          <p:nvPr/>
        </p:nvSpPr>
        <p:spPr bwMode="auto">
          <a:xfrm>
            <a:off x="32670" y="1477393"/>
            <a:ext cx="2311894" cy="332522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en-US" sz="1300" dirty="0">
                <a:ea typeface="Times New Roman" charset="0"/>
                <a:cs typeface="Times New Roman" charset="0"/>
                <a:sym typeface="Arial" pitchFamily="34" charset="0"/>
              </a:rPr>
              <a:t>Take photos using a </a:t>
            </a:r>
            <a:r>
              <a:rPr lang="hu-HU" sz="1300" dirty="0" err="1">
                <a:ea typeface="Times New Roman" charset="0"/>
                <a:cs typeface="Times New Roman" charset="0"/>
                <a:sym typeface="Arial" pitchFamily="34" charset="0"/>
              </a:rPr>
              <a:t>lip</a:t>
            </a:r>
            <a:r>
              <a:rPr lang="hu-HU" sz="1300" dirty="0">
                <a:ea typeface="Times New Roman" charset="0"/>
                <a:cs typeface="Times New Roman" charset="0"/>
                <a:sym typeface="Arial" pitchFamily="34" charset="0"/>
              </a:rPr>
              <a:t> </a:t>
            </a:r>
            <a:r>
              <a:rPr lang="hu-HU" sz="1300" dirty="0" err="1">
                <a:ea typeface="Times New Roman" charset="0"/>
                <a:cs typeface="Times New Roman" charset="0"/>
                <a:sym typeface="Arial" pitchFamily="34" charset="0"/>
              </a:rPr>
              <a:t>retractor</a:t>
            </a:r>
            <a:r>
              <a:rPr lang="en-US" sz="1300" dirty="0">
                <a:ea typeface="Times New Roman" charset="0"/>
                <a:cs typeface="Times New Roman" charset="0"/>
                <a:sym typeface="Arial" pitchFamily="34" charset="0"/>
              </a:rPr>
              <a:t> and mirror.</a:t>
            </a:r>
            <a:endParaRPr lang="hu-HU" sz="1300" dirty="0">
              <a:ea typeface="Times New Roman" charset="0"/>
              <a:cs typeface="Times New Roman" charset="0"/>
              <a:sym typeface="Arial" pitchFamily="34" charset="0"/>
            </a:endParaRPr>
          </a:p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hu-HU" sz="1300" dirty="0" err="1">
                <a:ea typeface="Times New Roman" charset="0"/>
                <a:cs typeface="Times New Roman" charset="0"/>
                <a:sym typeface="Arial" pitchFamily="34" charset="0"/>
              </a:rPr>
              <a:t>Crop</a:t>
            </a:r>
            <a:r>
              <a:rPr lang="en-US" sz="1300" dirty="0">
                <a:ea typeface="Times New Roman" charset="0"/>
                <a:cs typeface="Times New Roman" charset="0"/>
                <a:sym typeface="Arial" pitchFamily="34" charset="0"/>
              </a:rPr>
              <a:t> the photos, flip and rotate them according to their orientation.</a:t>
            </a:r>
            <a:endParaRPr lang="hu-HU" sz="1300" dirty="0">
              <a:ea typeface="Times New Roman" charset="0"/>
              <a:cs typeface="Times New Roman" charset="0"/>
              <a:sym typeface="Arial" pitchFamily="34" charset="0"/>
            </a:endParaRPr>
          </a:p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en-US" sz="1300" dirty="0">
                <a:ea typeface="Times New Roman" charset="0"/>
                <a:cs typeface="Times New Roman" charset="0"/>
              </a:rPr>
              <a:t>Use the list of abbreviations to fill in the table according to the dental status.</a:t>
            </a:r>
            <a:endParaRPr lang="hu-HU" sz="1300" dirty="0">
              <a:ea typeface="Times New Roman" charset="0"/>
              <a:cs typeface="Times New Roman" charset="0"/>
            </a:endParaRPr>
          </a:p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endParaRPr lang="hu-HU" sz="1300" dirty="0">
              <a:ea typeface="Times New Roman" charset="0"/>
              <a:cs typeface="Times New Roman" charset="0"/>
            </a:endParaRPr>
          </a:p>
          <a:p>
            <a:pPr marL="84137" algn="ctr">
              <a:buClr>
                <a:schemeClr val="accent1"/>
              </a:buClr>
            </a:pPr>
            <a:r>
              <a:rPr lang="hu-HU" sz="1300" dirty="0" err="1"/>
              <a:t>Don’t</a:t>
            </a:r>
            <a:r>
              <a:rPr lang="hu-HU" sz="1300" dirty="0"/>
              <a:t> </a:t>
            </a:r>
            <a:r>
              <a:rPr lang="hu-HU" sz="1300" dirty="0" err="1"/>
              <a:t>forget</a:t>
            </a:r>
            <a:r>
              <a:rPr lang="hu-HU" sz="1300" dirty="0"/>
              <a:t> </a:t>
            </a:r>
            <a:r>
              <a:rPr lang="hu-HU" sz="1300" dirty="0" err="1"/>
              <a:t>to</a:t>
            </a:r>
            <a:r>
              <a:rPr lang="hu-HU" sz="1300" dirty="0"/>
              <a:t> </a:t>
            </a:r>
            <a:r>
              <a:rPr lang="hu-HU" sz="1300" dirty="0" err="1"/>
              <a:t>name</a:t>
            </a:r>
            <a:r>
              <a:rPr lang="hu-HU" sz="1300" dirty="0"/>
              <a:t> </a:t>
            </a:r>
            <a:r>
              <a:rPr lang="hu-HU" sz="1300" dirty="0" err="1"/>
              <a:t>the</a:t>
            </a:r>
            <a:r>
              <a:rPr lang="hu-HU" sz="1300" dirty="0"/>
              <a:t> </a:t>
            </a:r>
            <a:r>
              <a:rPr lang="hu-HU" sz="1300" dirty="0" err="1"/>
              <a:t>surface</a:t>
            </a:r>
            <a:r>
              <a:rPr lang="hu-HU" sz="1300" dirty="0"/>
              <a:t> of </a:t>
            </a:r>
            <a:r>
              <a:rPr lang="hu-HU" sz="1300" dirty="0" err="1"/>
              <a:t>the</a:t>
            </a:r>
            <a:r>
              <a:rPr lang="hu-HU" sz="1300" dirty="0"/>
              <a:t> </a:t>
            </a:r>
            <a:r>
              <a:rPr lang="hu-HU" sz="1300" dirty="0" err="1"/>
              <a:t>fillings</a:t>
            </a:r>
            <a:r>
              <a:rPr lang="hu-HU" sz="1300" dirty="0"/>
              <a:t>!</a:t>
            </a:r>
          </a:p>
          <a:p>
            <a:pPr marL="84137">
              <a:buClr>
                <a:schemeClr val="accent1"/>
              </a:buClr>
            </a:pPr>
            <a:endParaRPr lang="hu-HU" sz="1400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14" name="Táblázat 13">
            <a:extLst>
              <a:ext uri="{FF2B5EF4-FFF2-40B4-BE49-F238E27FC236}">
                <a16:creationId xmlns:a16="http://schemas.microsoft.com/office/drawing/2014/main" id="{4E44EF7B-2585-C80F-A984-2AB942778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75122"/>
              </p:ext>
            </p:extLst>
          </p:nvPr>
        </p:nvGraphicFramePr>
        <p:xfrm>
          <a:off x="693985" y="4981924"/>
          <a:ext cx="7794208" cy="8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(B</a:t>
                      </a:r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B)</a:t>
                      </a:r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hu-HU" baseline="-2500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u-HU" baseline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800" baseline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  <a:p>
                      <a:r>
                        <a:rPr lang="hu-HU" sz="800" baseline="0">
                          <a:solidFill>
                            <a:schemeClr val="tx1"/>
                          </a:solidFill>
                        </a:rPr>
                        <a:t>SC</a:t>
                      </a:r>
                      <a:endParaRPr lang="hu-HU" sz="800" i="1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r>
                        <a:rPr lang="hu-HU" sz="80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hu-HU" sz="8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3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86213"/>
            <a:ext cx="8784976" cy="4124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For editing purposes, the case should be presented to the </a:t>
            </a:r>
            <a:r>
              <a:rPr lang="hu-HU" sz="1200" dirty="0" err="1"/>
              <a:t>teacher</a:t>
            </a:r>
            <a:r>
              <a:rPr lang="en-US" sz="1200" dirty="0"/>
              <a:t> in ppt format.</a:t>
            </a:r>
            <a:endParaRPr lang="hu-HU" sz="1200" dirty="0"/>
          </a:p>
          <a:p>
            <a:pPr>
              <a:lnSpc>
                <a:spcPct val="150000"/>
              </a:lnSpc>
              <a:tabLst>
                <a:tab pos="1612900" algn="l"/>
              </a:tabLst>
            </a:pPr>
            <a:r>
              <a:rPr lang="en-US" sz="1200" dirty="0"/>
              <a:t>Presentation title: name of student _treatment short </a:t>
            </a:r>
            <a:r>
              <a:rPr lang="en-US" sz="1200" dirty="0" err="1"/>
              <a:t>form_name</a:t>
            </a:r>
            <a:r>
              <a:rPr lang="en-US" sz="1200" dirty="0"/>
              <a:t> of </a:t>
            </a:r>
            <a:r>
              <a:rPr lang="hu-HU" sz="1200" dirty="0" err="1"/>
              <a:t>teacher</a:t>
            </a:r>
            <a:br>
              <a:rPr lang="hu-HU" sz="1200" dirty="0"/>
            </a:br>
            <a:r>
              <a:rPr lang="hu-HU" sz="1200" dirty="0"/>
              <a:t>	</a:t>
            </a:r>
            <a:r>
              <a:rPr lang="en-US" sz="1200" dirty="0"/>
              <a:t>(e.g.: </a:t>
            </a:r>
            <a:r>
              <a:rPr lang="hu-HU" sz="1200" dirty="0"/>
              <a:t>Jessica Smith</a:t>
            </a:r>
            <a:r>
              <a:rPr lang="en-US" sz="1200" dirty="0"/>
              <a:t>_26MO</a:t>
            </a:r>
            <a:r>
              <a:rPr lang="hu-HU" sz="1200" dirty="0" err="1"/>
              <a:t>filling</a:t>
            </a:r>
            <a:r>
              <a:rPr lang="en-US" sz="1200" dirty="0"/>
              <a:t>_</a:t>
            </a:r>
            <a:r>
              <a:rPr lang="en-US" sz="1200" dirty="0" err="1"/>
              <a:t>DrNagy</a:t>
            </a:r>
            <a:r>
              <a:rPr lang="en-US" sz="1200" dirty="0"/>
              <a:t>)</a:t>
            </a:r>
            <a:endParaRPr lang="hu-HU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The tutor will give a mark for the case presentation after the requested corrections.</a:t>
            </a:r>
            <a:endParaRPr lang="hu-HU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Deadline for submission of case presentations: </a:t>
            </a:r>
            <a:endParaRPr lang="hu-HU" sz="1200" dirty="0"/>
          </a:p>
          <a:p>
            <a:pPr lvl="1">
              <a:lnSpc>
                <a:spcPct val="150000"/>
              </a:lnSpc>
            </a:pPr>
            <a:r>
              <a:rPr lang="en-US" sz="1200" dirty="0"/>
              <a:t>Autumn </a:t>
            </a:r>
            <a:r>
              <a:rPr lang="hu-HU" sz="1200" dirty="0" err="1"/>
              <a:t>Semester</a:t>
            </a:r>
            <a:r>
              <a:rPr lang="en-US" sz="1200" dirty="0"/>
              <a:t>: </a:t>
            </a:r>
            <a:r>
              <a:rPr lang="hu-HU" sz="1200" dirty="0"/>
              <a:t>13th </a:t>
            </a:r>
            <a:r>
              <a:rPr lang="hu-HU" sz="1200" dirty="0" err="1"/>
              <a:t>week</a:t>
            </a:r>
            <a:endParaRPr lang="hu-HU" sz="1200" dirty="0"/>
          </a:p>
          <a:p>
            <a:pPr lvl="1">
              <a:lnSpc>
                <a:spcPct val="150000"/>
              </a:lnSpc>
            </a:pPr>
            <a:r>
              <a:rPr lang="en-US" sz="1200" dirty="0"/>
              <a:t>Spring Semester: </a:t>
            </a:r>
            <a:r>
              <a:rPr lang="hu-HU" sz="1200" dirty="0"/>
              <a:t>IV. </a:t>
            </a:r>
            <a:r>
              <a:rPr lang="hu-HU" sz="1200" dirty="0" err="1"/>
              <a:t>year</a:t>
            </a:r>
            <a:r>
              <a:rPr lang="hu-HU" sz="1200" dirty="0"/>
              <a:t> 13th </a:t>
            </a:r>
            <a:r>
              <a:rPr lang="hu-HU" sz="1200" dirty="0" err="1"/>
              <a:t>week</a:t>
            </a:r>
            <a:r>
              <a:rPr lang="hu-HU" sz="1200" dirty="0"/>
              <a:t>, V. </a:t>
            </a:r>
            <a:r>
              <a:rPr lang="hu-HU" sz="1200" dirty="0" err="1"/>
              <a:t>year</a:t>
            </a:r>
            <a:r>
              <a:rPr lang="hu-HU" sz="1200" dirty="0"/>
              <a:t> 11th </a:t>
            </a:r>
            <a:r>
              <a:rPr lang="hu-HU" sz="1200" dirty="0" err="1"/>
              <a:t>week</a:t>
            </a:r>
            <a:endParaRPr lang="hu-HU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You may </a:t>
            </a:r>
            <a:r>
              <a:rPr lang="hu-HU" sz="1200" dirty="0" err="1"/>
              <a:t>send</a:t>
            </a:r>
            <a:r>
              <a:rPr lang="en-US" sz="1200" dirty="0"/>
              <a:t> your comments on the case presentation to the </a:t>
            </a:r>
            <a:r>
              <a:rPr lang="hu-HU" sz="1200" dirty="0" err="1"/>
              <a:t>contact</a:t>
            </a:r>
            <a:r>
              <a:rPr lang="hu-HU" sz="1200" dirty="0"/>
              <a:t> </a:t>
            </a:r>
            <a:r>
              <a:rPr lang="hu-HU" sz="1200" dirty="0" err="1"/>
              <a:t>person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students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English program.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B3627EE-5FF3-C60C-706B-8EFD5CD6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60650"/>
            <a:ext cx="9279979" cy="1325563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 </a:t>
            </a:r>
            <a:r>
              <a:rPr lang="hu-HU" sz="3200" dirty="0" err="1"/>
              <a:t>Department</a:t>
            </a:r>
            <a:r>
              <a:rPr lang="hu-HU" sz="3200" dirty="0"/>
              <a:t> of </a:t>
            </a:r>
            <a:r>
              <a:rPr lang="hu-HU" sz="3200" dirty="0" err="1"/>
              <a:t>Restorative</a:t>
            </a:r>
            <a:r>
              <a:rPr lang="hu-HU" sz="3200" dirty="0"/>
              <a:t> </a:t>
            </a:r>
            <a:r>
              <a:rPr lang="hu-HU" sz="3200" dirty="0" err="1"/>
              <a:t>Dentistry</a:t>
            </a:r>
            <a:r>
              <a:rPr lang="hu-HU" sz="3200" dirty="0"/>
              <a:t> and </a:t>
            </a:r>
            <a:r>
              <a:rPr lang="hu-HU" sz="3200" dirty="0" err="1"/>
              <a:t>Endodontics</a:t>
            </a:r>
            <a:br>
              <a:rPr lang="hu-HU" sz="3200" dirty="0"/>
            </a:br>
            <a:r>
              <a:rPr lang="hu-HU" sz="3200" dirty="0" err="1"/>
              <a:t>Case</a:t>
            </a:r>
            <a:r>
              <a:rPr lang="hu-HU" sz="3200" dirty="0"/>
              <a:t> </a:t>
            </a:r>
            <a:r>
              <a:rPr lang="hu-HU" sz="3200" dirty="0" err="1"/>
              <a:t>presentation</a:t>
            </a:r>
            <a:r>
              <a:rPr lang="hu-HU" sz="3200" dirty="0"/>
              <a:t> </a:t>
            </a:r>
            <a:r>
              <a:rPr lang="hu-HU" sz="3200" dirty="0" err="1"/>
              <a:t>protocol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76323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637252" y="188640"/>
            <a:ext cx="7869496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47847"/>
            <a:ext cx="9144000" cy="7608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Lower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jaw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–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status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79384463-CBD3-DFBC-FBBC-069140A46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85115"/>
              </p:ext>
            </p:extLst>
          </p:nvPr>
        </p:nvGraphicFramePr>
        <p:xfrm>
          <a:off x="674896" y="4968854"/>
          <a:ext cx="7794208" cy="81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140C2DB7-3EC9-5442-5461-5B660E17307D}"/>
              </a:ext>
            </a:extLst>
          </p:cNvPr>
          <p:cNvSpPr/>
          <p:nvPr/>
        </p:nvSpPr>
        <p:spPr>
          <a:xfrm>
            <a:off x="2555776" y="1439663"/>
            <a:ext cx="3881053" cy="3120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26AA3A8-818A-6B06-39CC-EB33797A59EF}"/>
              </a:ext>
            </a:extLst>
          </p:cNvPr>
          <p:cNvSpPr txBox="1"/>
          <p:nvPr/>
        </p:nvSpPr>
        <p:spPr>
          <a:xfrm>
            <a:off x="1958321" y="5849653"/>
            <a:ext cx="526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/>
              <a:t>Fábián- és </a:t>
            </a:r>
            <a:r>
              <a:rPr lang="hu-HU" sz="1100" err="1"/>
              <a:t>Fejérdy</a:t>
            </a:r>
            <a:r>
              <a:rPr lang="hu-HU" sz="1100"/>
              <a:t> </a:t>
            </a:r>
            <a:r>
              <a:rPr lang="hu-HU" sz="1100" err="1"/>
              <a:t>classification</a:t>
            </a:r>
            <a:r>
              <a:rPr lang="hu-HU" sz="1100"/>
              <a:t>:</a:t>
            </a:r>
            <a:endParaRPr lang="en-US" sz="110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7CAB56A-ED4A-38BD-2316-96C2BD2C5967}"/>
              </a:ext>
            </a:extLst>
          </p:cNvPr>
          <p:cNvSpPr/>
          <p:nvPr/>
        </p:nvSpPr>
        <p:spPr>
          <a:xfrm>
            <a:off x="7020842" y="1059816"/>
            <a:ext cx="2043026" cy="3810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missing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tooth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closed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extraction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gap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amalgam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composite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glassionomer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any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kind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of cement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temporary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filling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RCT (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endo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periapical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lesion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vital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pulptherapy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CR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crown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B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bridge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– )(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dimensions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telescope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implant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PC = post and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core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9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2203"/>
            <a:ext cx="9144000" cy="834762"/>
          </a:xfrm>
        </p:spPr>
        <p:txBody>
          <a:bodyPr>
            <a:normAutofit/>
          </a:bodyPr>
          <a:lstStyle/>
          <a:p>
            <a:pPr algn="ctr"/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Investigation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of </a:t>
            </a:r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the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tooth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to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be </a:t>
            </a:r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treated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(</a:t>
            </a:r>
            <a:r>
              <a:rPr lang="hu-HU" i="1" dirty="0" err="1">
                <a:solidFill>
                  <a:schemeClr val="accent1"/>
                </a:solidFill>
                <a:ea typeface="Times New Roman" charset="0"/>
                <a:cs typeface="Times New Roman" charset="0"/>
              </a:rPr>
              <a:t>e.g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. 15)</a:t>
            </a:r>
            <a:r>
              <a:rPr lang="hu-HU" i="1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endParaRPr lang="en-US" i="1" dirty="0">
              <a:solidFill>
                <a:schemeClr val="accent1"/>
              </a:solidFill>
              <a:ea typeface="Capitals" charset="0"/>
              <a:cs typeface="Capitals" charset="0"/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86814" y="1026752"/>
            <a:ext cx="4949838" cy="52333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Complaints</a:t>
            </a:r>
            <a: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  <a:t>:</a:t>
            </a:r>
            <a:r>
              <a:rPr lang="hu-HU" sz="14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e.g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.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pain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anamnesis</a:t>
            </a:r>
            <a:endParaRPr lang="hu-HU" sz="1400" i="1" u="sng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Inspection</a:t>
            </a:r>
            <a: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description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of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things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you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can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see</a:t>
            </a:r>
            <a:endParaRPr lang="hu-HU" sz="1400" i="1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Palpation</a:t>
            </a:r>
            <a: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40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en-US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tests on the tooth surface with a probe and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with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fingers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in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vestibule</a:t>
            </a:r>
            <a:endParaRPr lang="hu-HU" sz="1400" i="1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Sensibility</a:t>
            </a:r>
            <a: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  <a:t> test: </a:t>
            </a:r>
            <a:b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en-US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describe the tooth's response to cold in your own words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compared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to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a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reference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tooth</a:t>
            </a:r>
            <a:b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reference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tooth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must be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marked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!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Percussion</a:t>
            </a:r>
            <a: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en-US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describe the tooth’s response to vertical and horizontal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percussion</a:t>
            </a:r>
            <a:r>
              <a:rPr lang="en-US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in your own words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compared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to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a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reference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tooth</a:t>
            </a:r>
            <a:b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reference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tooth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must be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marked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!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Radiological</a:t>
            </a:r>
            <a: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u="sng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findings</a:t>
            </a:r>
            <a:r>
              <a:rPr lang="hu-HU" sz="1400" u="sng">
                <a:solidFill>
                  <a:schemeClr val="tx2"/>
                </a:solidFill>
                <a:ea typeface="Times New Roman" charset="0"/>
                <a:cs typeface="Times New Roman" charset="0"/>
              </a:rPr>
              <a:t>:</a:t>
            </a:r>
            <a:r>
              <a:rPr lang="hu-HU" sz="140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description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periapical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area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healthy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widened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PDL/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periapical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lesion</a:t>
            </a:r>
            <a:r>
              <a:rPr lang="hu-HU" sz="14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etc.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b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Diagnosis</a:t>
            </a:r>
            <a:r>
              <a:rPr lang="hu-HU" sz="1400" b="1">
                <a:solidFill>
                  <a:schemeClr val="tx2"/>
                </a:solidFill>
                <a:ea typeface="Times New Roman" charset="0"/>
                <a:cs typeface="Times New Roman" charset="0"/>
              </a:rPr>
              <a:t>/status: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e.g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.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caries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media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profunda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penetrans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fractura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coronae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acuta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chr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apical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periodontitis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., status post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trepanationem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incomplete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RCT/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obturation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acute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chronicap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. </a:t>
            </a:r>
            <a:r>
              <a:rPr lang="hu-HU" sz="11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abscess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etc.</a:t>
            </a:r>
            <a:br>
              <a:rPr lang="hu-HU" sz="110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100">
                <a:solidFill>
                  <a:schemeClr val="tx2"/>
                </a:solidFill>
                <a:ea typeface="Times New Roman" charset="0"/>
                <a:cs typeface="Times New Roman" charset="0"/>
              </a:rPr>
              <a:t>	</a:t>
            </a:r>
          </a:p>
        </p:txBody>
      </p:sp>
      <p:pic>
        <p:nvPicPr>
          <p:cNvPr id="5122" name="Picture 2" descr="C:\Users\Rendszergazda\Desktop\Sarolta\Esetbemutató\DSC_71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87"/>
          <a:stretch/>
        </p:blipFill>
        <p:spPr bwMode="auto">
          <a:xfrm>
            <a:off x="6372200" y="1776883"/>
            <a:ext cx="2608407" cy="15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ndszergazda\Desktop\Sarolta\Esetbemutató\DSC_7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72201" y="3429000"/>
            <a:ext cx="2608406" cy="1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34622"/>
              </p:ext>
            </p:extLst>
          </p:nvPr>
        </p:nvGraphicFramePr>
        <p:xfrm>
          <a:off x="6092204" y="5336725"/>
          <a:ext cx="2520281" cy="55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740"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>
                          <a:solidFill>
                            <a:schemeClr val="tx2"/>
                          </a:solidFill>
                          <a:hlinkClick r:id="rId7"/>
                        </a:rPr>
                        <a:t>DPI</a:t>
                      </a:r>
                      <a:endParaRPr lang="hu-HU" sz="11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339"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565951" y="874944"/>
            <a:ext cx="358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Sharp initial photo, preoperative intraoral X-ray is mandatory for root canal treatment!</a:t>
            </a:r>
            <a:endParaRPr lang="hu-HU" sz="1200" i="1">
              <a:solidFill>
                <a:schemeClr val="tx2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9" name="Kép 8" descr="A képen röntgenfilm, Orvosi képalkotás, radiológia, radiográfia látható&#10;&#10;Automatikusan generált leírás">
            <a:extLst>
              <a:ext uri="{FF2B5EF4-FFF2-40B4-BE49-F238E27FC236}">
                <a16:creationId xmlns:a16="http://schemas.microsoft.com/office/drawing/2014/main" id="{72497DF1-61D2-244F-4041-3CDAFC812B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8735" r="3809"/>
          <a:stretch/>
        </p:blipFill>
        <p:spPr>
          <a:xfrm>
            <a:off x="5122134" y="2436044"/>
            <a:ext cx="1145261" cy="19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23528" y="878129"/>
            <a:ext cx="5832648" cy="4998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Complaints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</a:t>
            </a:r>
            <a:r>
              <a:rPr lang="hu-HU" sz="16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no </a:t>
            </a:r>
            <a:r>
              <a:rPr lang="hu-HU" sz="16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pain</a:t>
            </a:r>
            <a:r>
              <a:rPr lang="hu-HU" sz="16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 </a:t>
            </a:r>
            <a:r>
              <a:rPr lang="hu-HU" sz="16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throbbing</a:t>
            </a:r>
            <a:r>
              <a:rPr lang="hu-HU" sz="16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pain</a:t>
            </a:r>
            <a:r>
              <a:rPr lang="hu-HU" sz="16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for</a:t>
            </a:r>
            <a:r>
              <a:rPr lang="hu-HU" sz="16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2 </a:t>
            </a:r>
            <a:r>
              <a:rPr lang="hu-HU" sz="16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days</a:t>
            </a:r>
            <a:endParaRPr lang="hu-HU" sz="160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Inspection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composite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filling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discoloration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, M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fracture</a:t>
            </a:r>
            <a:endParaRPr lang="hu-HU" sz="14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Palpation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marginal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gap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mesially</a:t>
            </a:r>
            <a:r>
              <a:rPr lang="hu-HU" sz="16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no swelling on palpation of vestibule</a:t>
            </a:r>
            <a:endParaRPr lang="hu-HU" sz="14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Sensibility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test: </a:t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en-US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the tooth is sensitive to cold, pain disappears immediately after the stimulus has stopped, pain similar to normal tooth/cold sensitivity persists for a long time after the stimulus has stopped</a:t>
            </a:r>
            <a:b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(ref. 26)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Percussion: </a:t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not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sensitive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percussion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sensitive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biting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on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cotton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rolls</a:t>
            </a:r>
            <a:b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(ref. 26)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Radiological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findings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</a:t>
            </a:r>
            <a:b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diffuse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v.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circumscribed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periapical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lesion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widened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PDL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b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Diagnosis</a:t>
            </a:r>
            <a:r>
              <a:rPr lang="hu-HU" sz="16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/status: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caries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media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root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canal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treated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tooth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/status post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trepanation</a:t>
            </a:r>
            <a:endParaRPr lang="hu-HU" sz="1600" b="1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66765"/>
              </p:ext>
            </p:extLst>
          </p:nvPr>
        </p:nvGraphicFramePr>
        <p:xfrm>
          <a:off x="6314457" y="5264917"/>
          <a:ext cx="2520281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612"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>
                          <a:solidFill>
                            <a:schemeClr val="tx2"/>
                          </a:solidFill>
                        </a:rPr>
                        <a:t>DPI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158"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5D5694B2-D88A-EDFE-B24A-DF056B66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2" y="153087"/>
            <a:ext cx="7884876" cy="834762"/>
          </a:xfrm>
        </p:spPr>
        <p:txBody>
          <a:bodyPr>
            <a:normAutofit/>
          </a:bodyPr>
          <a:lstStyle/>
          <a:p>
            <a:pPr algn="ctr"/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Investigation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of </a:t>
            </a:r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the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r>
              <a:rPr lang="hu-HU" dirty="0" err="1">
                <a:solidFill>
                  <a:schemeClr val="accent1"/>
                </a:solidFill>
                <a:ea typeface="Capitals" charset="0"/>
                <a:cs typeface="Capitals" charset="0"/>
              </a:rPr>
              <a:t>tooth</a:t>
            </a:r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(</a:t>
            </a:r>
            <a:r>
              <a:rPr lang="hu-HU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16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)</a:t>
            </a:r>
            <a:r>
              <a:rPr lang="hu-HU" i="1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endParaRPr lang="en-US" i="1" dirty="0">
              <a:solidFill>
                <a:schemeClr val="accent1"/>
              </a:solidFill>
              <a:ea typeface="Capitals" charset="0"/>
              <a:cs typeface="Capitals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FA35612-C5D8-E4E9-C696-A68C7D9C9136}"/>
              </a:ext>
            </a:extLst>
          </p:cNvPr>
          <p:cNvSpPr/>
          <p:nvPr/>
        </p:nvSpPr>
        <p:spPr>
          <a:xfrm>
            <a:off x="6171261" y="3361134"/>
            <a:ext cx="2806674" cy="1583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04CD1F0-0156-31C8-15B6-262B5B8B7958}"/>
              </a:ext>
            </a:extLst>
          </p:cNvPr>
          <p:cNvSpPr/>
          <p:nvPr/>
        </p:nvSpPr>
        <p:spPr>
          <a:xfrm>
            <a:off x="6175595" y="1620068"/>
            <a:ext cx="2802340" cy="1583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0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7981" y="1052736"/>
            <a:ext cx="7448038" cy="1202836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</a:pP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List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required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treatments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for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whole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oral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cavity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in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appropriate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order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Take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into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considearation </a:t>
            </a:r>
            <a:r>
              <a:rPr lang="en-US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the condition of the adjacent and antagonistic teeth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Treatment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plan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47981" y="2228351"/>
            <a:ext cx="8188513" cy="290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8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Order</a:t>
            </a:r>
            <a:r>
              <a:rPr lang="hu-HU" sz="18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of </a:t>
            </a:r>
            <a:r>
              <a:rPr lang="hu-HU" sz="18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treatments</a:t>
            </a:r>
            <a:r>
              <a:rPr lang="hu-HU" sz="18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Acute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pain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trepanation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exstirpation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curettage</a:t>
            </a:r>
            <a:endParaRPr lang="hu-HU" sz="1400" i="1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Periodontal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professional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oral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hygiene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instructions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motivation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primer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periodontal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therapy</a:t>
            </a:r>
            <a:endParaRPr lang="hu-HU" sz="1400" i="1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Oral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surgery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care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list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of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hopeless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teeth</a:t>
            </a:r>
            <a:endParaRPr lang="hu-HU" sz="1400" i="1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Restorative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treatments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- RCT,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fillings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inlays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onlays</a:t>
            </a:r>
            <a:br>
              <a:rPr lang="hu-HU" sz="14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Highlight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treatments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presented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in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case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report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in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bold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E.g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.:</a:t>
            </a:r>
            <a:endParaRPr lang="hu-HU" sz="1400" b="1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b="1" dirty="0">
                <a:ea typeface="Times New Roman" charset="0"/>
                <a:cs typeface="Times New Roman" charset="0"/>
              </a:rPr>
              <a:t>26 RCT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25 OD, 27 MO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composite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fillings</a:t>
            </a:r>
            <a:endParaRPr lang="hu-HU" sz="140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b="1" dirty="0">
                <a:ea typeface="Times New Roman" charset="0"/>
                <a:cs typeface="Times New Roman" charset="0"/>
              </a:rPr>
              <a:t>26 </a:t>
            </a:r>
            <a:r>
              <a:rPr lang="hu-HU" sz="1400" b="1" dirty="0" err="1">
                <a:ea typeface="Times New Roman" charset="0"/>
                <a:cs typeface="Times New Roman" charset="0"/>
              </a:rPr>
              <a:t>E.max</a:t>
            </a:r>
            <a:r>
              <a:rPr lang="hu-HU" sz="1400" b="1" dirty="0">
                <a:ea typeface="Times New Roman" charset="0"/>
                <a:cs typeface="Times New Roman" charset="0"/>
              </a:rPr>
              <a:t> </a:t>
            </a:r>
            <a:r>
              <a:rPr lang="hu-HU" sz="1400" b="1" dirty="0" err="1">
                <a:ea typeface="Times New Roman" charset="0"/>
                <a:cs typeface="Times New Roman" charset="0"/>
              </a:rPr>
              <a:t>ceramic</a:t>
            </a:r>
            <a:r>
              <a:rPr lang="hu-HU" sz="1400" b="1" dirty="0">
                <a:ea typeface="Times New Roman" charset="0"/>
                <a:cs typeface="Times New Roman" charset="0"/>
              </a:rPr>
              <a:t> </a:t>
            </a:r>
            <a:r>
              <a:rPr lang="hu-HU" sz="1400" b="1" dirty="0" err="1">
                <a:ea typeface="Times New Roman" charset="0"/>
                <a:cs typeface="Times New Roman" charset="0"/>
              </a:rPr>
              <a:t>onlay</a:t>
            </a:r>
            <a:endParaRPr lang="hu-HU" sz="1400" dirty="0"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Orthodontic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</a:t>
            </a:r>
            <a:endParaRPr lang="hu-HU" sz="140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Prosthodontic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treatment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 brief description of the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restorations</a:t>
            </a:r>
            <a:r>
              <a:rPr lang="en-US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needed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e.g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26 post and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core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and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crown</a:t>
            </a:r>
            <a:endParaRPr lang="hu-HU" sz="1400" i="1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2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Treatment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plan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99594" y="1052738"/>
            <a:ext cx="6983635" cy="3693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26 RCT –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trepanation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exstirpation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Professional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oral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hygiene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treatment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Instructions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and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motivation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18, 28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extraction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26 RCT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25 OD, 27 MO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composite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fillings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26 </a:t>
            </a:r>
            <a:r>
              <a:rPr lang="hu-HU" sz="20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E.max</a:t>
            </a:r>
            <a:r>
              <a:rPr lang="hu-HU" sz="20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0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ceramic</a:t>
            </a:r>
            <a:r>
              <a:rPr lang="hu-HU" sz="20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0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onlay</a:t>
            </a:r>
            <a:endParaRPr lang="hu-HU" sz="2000" b="1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14MO, 15OD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composite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filling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…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…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45 post and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core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and PFM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crown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3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4"/>
            <a:ext cx="8208912" cy="3241009"/>
          </a:xfrm>
        </p:spPr>
        <p:txBody>
          <a:bodyPr>
            <a:noAutofit/>
          </a:bodyPr>
          <a:lstStyle/>
          <a:p>
            <a:pPr marL="263525" indent="-2635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Preoperative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photo</a:t>
            </a:r>
            <a:r>
              <a:rPr lang="hu-HU" sz="1600" dirty="0">
                <a:ea typeface="Times New Roman" charset="0"/>
                <a:cs typeface="Times New Roman" charset="0"/>
              </a:rPr>
              <a:t> –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</a:t>
            </a:r>
            <a:r>
              <a:rPr lang="hu-HU" sz="1600" dirty="0">
                <a:ea typeface="Times New Roman" charset="0"/>
                <a:cs typeface="Times New Roman" charset="0"/>
              </a:rPr>
              <a:t>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br>
              <a:rPr lang="hu-HU" sz="1600" dirty="0">
                <a:ea typeface="Times New Roman" charset="0"/>
                <a:cs typeface="Times New Roman" charset="0"/>
              </a:rPr>
            </a:br>
            <a:r>
              <a:rPr lang="en-US" sz="1600" dirty="0">
                <a:ea typeface="Times New Roman" charset="0"/>
                <a:cs typeface="Times New Roman" charset="0"/>
              </a:rPr>
              <a:t>(initial intraoral X-ray, if taken</a:t>
            </a:r>
            <a:r>
              <a:rPr lang="hu-HU" sz="1600" dirty="0">
                <a:ea typeface="Times New Roman" charset="0"/>
                <a:cs typeface="Times New Roman" charset="0"/>
              </a:rPr>
              <a:t>)</a:t>
            </a:r>
          </a:p>
          <a:p>
            <a:pPr marL="263525" indent="-2635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DPI </a:t>
            </a:r>
            <a:r>
              <a:rPr lang="hu-HU" sz="1600" dirty="0" err="1">
                <a:ea typeface="Times New Roman" charset="0"/>
                <a:cs typeface="Times New Roman" charset="0"/>
              </a:rPr>
              <a:t>determination</a:t>
            </a:r>
            <a:r>
              <a:rPr lang="hu-HU" sz="1600" dirty="0">
                <a:ea typeface="Times New Roman" charset="0"/>
                <a:cs typeface="Times New Roman" charset="0"/>
              </a:rPr>
              <a:t>- </a:t>
            </a:r>
            <a:r>
              <a:rPr lang="en-US" sz="1600" dirty="0">
                <a:ea typeface="Times New Roman" charset="0"/>
                <a:cs typeface="Times New Roman" charset="0"/>
              </a:rPr>
              <a:t>after exploration of the lesion on the basis of the primary preparation (any change?)</a:t>
            </a:r>
            <a:b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</a:br>
            <a:b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</a:br>
            <a:b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</a:br>
            <a:endParaRPr lang="hu-HU" sz="1600" dirty="0">
              <a:highlight>
                <a:srgbClr val="FFFF00"/>
              </a:highlight>
              <a:ea typeface="Times New Roman" charset="0"/>
              <a:cs typeface="Times New Roman" charset="0"/>
            </a:endParaRPr>
          </a:p>
          <a:p>
            <a:pPr marL="263525" indent="-2635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Isolation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after</a:t>
            </a:r>
            <a:r>
              <a:rPr lang="hu-HU" sz="1600" dirty="0">
                <a:ea typeface="Times New Roman" charset="0"/>
                <a:cs typeface="Times New Roman" charset="0"/>
              </a:rPr>
              <a:t> preparation - </a:t>
            </a:r>
            <a:r>
              <a:rPr lang="hu-HU" sz="1600" dirty="0" err="1">
                <a:ea typeface="Times New Roman" charset="0"/>
                <a:cs typeface="Times New Roman" charset="0"/>
              </a:rPr>
              <a:t>rubberdam</a:t>
            </a:r>
            <a:r>
              <a:rPr lang="hu-HU" sz="1600" dirty="0">
                <a:ea typeface="Times New Roman" charset="0"/>
                <a:cs typeface="Times New Roman" charset="0"/>
              </a:rPr>
              <a:t>, </a:t>
            </a:r>
            <a:r>
              <a:rPr lang="hu-HU" sz="1600" dirty="0" err="1">
                <a:ea typeface="Times New Roman" charset="0"/>
                <a:cs typeface="Times New Roman" charset="0"/>
              </a:rPr>
              <a:t>matrix</a:t>
            </a:r>
            <a:r>
              <a:rPr lang="hu-HU" sz="1600" dirty="0">
                <a:ea typeface="Times New Roman" charset="0"/>
                <a:cs typeface="Times New Roman" charset="0"/>
              </a:rPr>
              <a:t>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wedge</a:t>
            </a:r>
            <a:r>
              <a:rPr lang="hu-HU" sz="1600" dirty="0">
                <a:ea typeface="Times New Roman" charset="0"/>
                <a:cs typeface="Times New Roman" charset="0"/>
              </a:rPr>
              <a:t> in situ</a:t>
            </a:r>
          </a:p>
          <a:p>
            <a:pPr marL="265113" indent="-265113" defTabSz="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</a:pPr>
            <a:r>
              <a:rPr lang="hu-HU" sz="1600" i="1" dirty="0">
                <a:ea typeface="Times New Roman" charset="0"/>
                <a:cs typeface="Times New Roman" charset="0"/>
              </a:rPr>
              <a:t>	</a:t>
            </a:r>
            <a:r>
              <a:rPr lang="en-US" sz="1400" i="1" dirty="0">
                <a:ea typeface="Times New Roman" charset="0"/>
                <a:cs typeface="Times New Roman" charset="0"/>
              </a:rPr>
              <a:t>The exact meeting of the sticker and the margin of the cavity should be visible in the photo. The cavity, work area should be clean and free of blood.</a:t>
            </a:r>
            <a:endParaRPr lang="hu-HU" sz="1400" i="1" dirty="0">
              <a:ea typeface="Times New Roman" charset="0"/>
              <a:cs typeface="Times New Roman" charset="0"/>
            </a:endParaRPr>
          </a:p>
          <a:p>
            <a:pPr defTabSz="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ea typeface="Times New Roman" charset="0"/>
                <a:cs typeface="Times New Roman" charset="0"/>
              </a:rPr>
              <a:t>Finished, polished, dried (no </a:t>
            </a:r>
            <a:r>
              <a:rPr lang="hu-HU" sz="1600" dirty="0" err="1">
                <a:ea typeface="Times New Roman" charset="0"/>
                <a:cs typeface="Times New Roman" charset="0"/>
              </a:rPr>
              <a:t>saliva</a:t>
            </a:r>
            <a:r>
              <a:rPr lang="en-US" sz="1600" dirty="0">
                <a:ea typeface="Times New Roman" charset="0"/>
                <a:cs typeface="Times New Roman" charset="0"/>
              </a:rPr>
              <a:t>, no blood) restoration - occlusal and buccal view, contact point evaluability is important!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600" dirty="0">
                <a:ea typeface="Times New Roman" charset="0"/>
                <a:cs typeface="Times New Roman" charset="0"/>
              </a:rPr>
              <a:t>Type of </a:t>
            </a:r>
            <a:r>
              <a:rPr lang="hu-HU" sz="1600" dirty="0" err="1">
                <a:ea typeface="Times New Roman" charset="0"/>
                <a:cs typeface="Times New Roman" charset="0"/>
              </a:rPr>
              <a:t>adhesive</a:t>
            </a:r>
            <a:r>
              <a:rPr lang="en-US" sz="1600" dirty="0">
                <a:ea typeface="Times New Roman" charset="0"/>
                <a:cs typeface="Times New Roman" charset="0"/>
              </a:rPr>
              <a:t> technique and list of materials used for filling</a:t>
            </a:r>
            <a:endParaRPr lang="hu-HU" sz="1600" dirty="0">
              <a:highlight>
                <a:srgbClr val="FFFF00"/>
              </a:highlight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17350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filling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4F63B2F8-1FB4-32CE-5731-4736796FC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51571"/>
              </p:ext>
            </p:extLst>
          </p:nvPr>
        </p:nvGraphicFramePr>
        <p:xfrm>
          <a:off x="2915816" y="2504838"/>
          <a:ext cx="2520281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612"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>
                          <a:solidFill>
                            <a:schemeClr val="tx2"/>
                          </a:solidFill>
                        </a:rPr>
                        <a:t>DPI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158"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317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ím 1">
            <a:extLst>
              <a:ext uri="{FF2B5EF4-FFF2-40B4-BE49-F238E27FC236}">
                <a16:creationId xmlns:a16="http://schemas.microsoft.com/office/drawing/2014/main" id="{E35D5F8E-4775-90EA-AA10-AB517ADB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4000" dirty="0" err="1">
                <a:solidFill>
                  <a:schemeClr val="bg2"/>
                </a:solidFill>
              </a:rPr>
              <a:t>Documentation</a:t>
            </a:r>
            <a:r>
              <a:rPr lang="hu-HU" sz="4000" dirty="0">
                <a:solidFill>
                  <a:schemeClr val="bg2"/>
                </a:solidFill>
              </a:rPr>
              <a:t> of </a:t>
            </a:r>
            <a:r>
              <a:rPr lang="hu-HU" sz="4000" dirty="0" err="1">
                <a:solidFill>
                  <a:schemeClr val="bg2"/>
                </a:solidFill>
              </a:rPr>
              <a:t>the</a:t>
            </a:r>
            <a:r>
              <a:rPr lang="hu-HU" sz="4000" dirty="0">
                <a:solidFill>
                  <a:schemeClr val="bg2"/>
                </a:solidFill>
              </a:rPr>
              <a:t> </a:t>
            </a:r>
            <a:r>
              <a:rPr lang="hu-HU" sz="4000" dirty="0" err="1">
                <a:solidFill>
                  <a:schemeClr val="bg2"/>
                </a:solidFill>
              </a:rPr>
              <a:t>filling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3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50764A-17BB-DFFA-FDE0-485B1B7D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565714"/>
            <a:ext cx="7886700" cy="5429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filling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I.</a:t>
            </a:r>
            <a:endParaRPr lang="en-US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EDC43356-82FB-6B56-6592-ADEC0CAAFB42}"/>
              </a:ext>
            </a:extLst>
          </p:cNvPr>
          <p:cNvSpPr txBox="1">
            <a:spLocks/>
          </p:cNvSpPr>
          <p:nvPr/>
        </p:nvSpPr>
        <p:spPr>
          <a:xfrm>
            <a:off x="628653" y="1795984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Preoperative</a:t>
            </a:r>
            <a:r>
              <a:rPr lang="hu-HU" sz="1200" dirty="0"/>
              <a:t> </a:t>
            </a:r>
            <a:r>
              <a:rPr lang="hu-HU" sz="1200" dirty="0" err="1"/>
              <a:t>photo</a:t>
            </a:r>
            <a:endParaRPr lang="hu-HU" sz="1200" dirty="0"/>
          </a:p>
          <a:p>
            <a:pPr marL="0" indent="0" algn="ctr">
              <a:buNone/>
            </a:pPr>
            <a:r>
              <a:rPr lang="hu-HU" sz="1200" dirty="0" err="1"/>
              <a:t>Occlusal</a:t>
            </a:r>
            <a:r>
              <a:rPr lang="hu-HU" sz="1200" dirty="0"/>
              <a:t> </a:t>
            </a:r>
            <a:r>
              <a:rPr lang="hu-HU" sz="1200" dirty="0" err="1"/>
              <a:t>view</a:t>
            </a:r>
            <a:endParaRPr lang="en-US" sz="1200" dirty="0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48DC3C17-BE11-DCE2-C15F-4C8E326ADEA9}"/>
              </a:ext>
            </a:extLst>
          </p:cNvPr>
          <p:cNvSpPr txBox="1">
            <a:spLocks/>
          </p:cNvSpPr>
          <p:nvPr/>
        </p:nvSpPr>
        <p:spPr>
          <a:xfrm>
            <a:off x="6547914" y="1795984"/>
            <a:ext cx="1979946" cy="4464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Preoperative</a:t>
            </a:r>
            <a:r>
              <a:rPr lang="hu-HU" sz="1200" dirty="0"/>
              <a:t> X-</a:t>
            </a:r>
            <a:r>
              <a:rPr lang="hu-HU" sz="1200" dirty="0" err="1"/>
              <a:t>ray</a:t>
            </a:r>
            <a:br>
              <a:rPr lang="hu-HU" sz="1200" dirty="0"/>
            </a:br>
            <a:r>
              <a:rPr lang="hu-HU" sz="1200" dirty="0"/>
              <a:t>(</a:t>
            </a:r>
            <a:r>
              <a:rPr lang="hu-HU" sz="1200" dirty="0" err="1"/>
              <a:t>if</a:t>
            </a:r>
            <a:r>
              <a:rPr lang="hu-HU" sz="1200" dirty="0"/>
              <a:t> </a:t>
            </a:r>
            <a:r>
              <a:rPr lang="hu-HU" sz="1200" dirty="0" err="1"/>
              <a:t>taken</a:t>
            </a:r>
            <a:r>
              <a:rPr lang="hu-HU" sz="1200" dirty="0"/>
              <a:t>)</a:t>
            </a:r>
            <a:endParaRPr lang="en-US" sz="1200"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3FB32A3C-734A-60FB-E5C9-0708F69AD50D}"/>
              </a:ext>
            </a:extLst>
          </p:cNvPr>
          <p:cNvSpPr txBox="1">
            <a:spLocks/>
          </p:cNvSpPr>
          <p:nvPr/>
        </p:nvSpPr>
        <p:spPr>
          <a:xfrm>
            <a:off x="3576539" y="1747163"/>
            <a:ext cx="1734333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Preoperative</a:t>
            </a:r>
            <a:r>
              <a:rPr lang="hu-HU" sz="1200" dirty="0"/>
              <a:t> </a:t>
            </a:r>
            <a:r>
              <a:rPr lang="hu-HU" sz="1200" dirty="0" err="1"/>
              <a:t>photo</a:t>
            </a:r>
            <a:endParaRPr lang="hu-HU" sz="1200" dirty="0"/>
          </a:p>
          <a:p>
            <a:pPr marL="0" indent="0" algn="ctr">
              <a:buNone/>
            </a:pPr>
            <a:r>
              <a:rPr lang="hu-HU" sz="1200" dirty="0" err="1"/>
              <a:t>Buccal</a:t>
            </a:r>
            <a:r>
              <a:rPr lang="hu-HU" sz="1200" dirty="0"/>
              <a:t> </a:t>
            </a:r>
            <a:r>
              <a:rPr lang="hu-HU" sz="1200" dirty="0" err="1"/>
              <a:t>view</a:t>
            </a:r>
            <a:endParaRPr lang="en-US" sz="1200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3E0B6CD-CD29-1B1B-5377-3F00BA06B3D5}"/>
              </a:ext>
            </a:extLst>
          </p:cNvPr>
          <p:cNvSpPr/>
          <p:nvPr/>
        </p:nvSpPr>
        <p:spPr>
          <a:xfrm>
            <a:off x="395536" y="266818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81409DA-2F5C-47BC-8D77-66157089C552}"/>
              </a:ext>
            </a:extLst>
          </p:cNvPr>
          <p:cNvSpPr/>
          <p:nvPr/>
        </p:nvSpPr>
        <p:spPr>
          <a:xfrm>
            <a:off x="6228184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1DB93E0E-989F-FB0F-5709-1140ED3089D8}"/>
              </a:ext>
            </a:extLst>
          </p:cNvPr>
          <p:cNvSpPr/>
          <p:nvPr/>
        </p:nvSpPr>
        <p:spPr>
          <a:xfrm>
            <a:off x="3279821" y="266818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5AF549B-75B9-4D69-8547-7864A0F3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1700810"/>
            <a:ext cx="3865199" cy="701101"/>
          </a:xfrm>
          <a:prstGeom prst="rect">
            <a:avLst/>
          </a:prstGeom>
        </p:spPr>
      </p:pic>
      <p:sp>
        <p:nvSpPr>
          <p:cNvPr id="7" name="Szöveg helye 4">
            <a:extLst>
              <a:ext uri="{FF2B5EF4-FFF2-40B4-BE49-F238E27FC236}">
                <a16:creationId xmlns:a16="http://schemas.microsoft.com/office/drawing/2014/main" id="{EDC43356-82FB-6B56-6592-ADEC0CAAFB42}"/>
              </a:ext>
            </a:extLst>
          </p:cNvPr>
          <p:cNvSpPr txBox="1">
            <a:spLocks/>
          </p:cNvSpPr>
          <p:nvPr/>
        </p:nvSpPr>
        <p:spPr>
          <a:xfrm>
            <a:off x="864793" y="1608139"/>
            <a:ext cx="3887391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Lesion</a:t>
            </a:r>
            <a:r>
              <a:rPr lang="hu-HU" sz="1200" dirty="0"/>
              <a:t> </a:t>
            </a:r>
            <a:r>
              <a:rPr lang="hu-HU" sz="1200" dirty="0" err="1"/>
              <a:t>after</a:t>
            </a:r>
            <a:r>
              <a:rPr lang="hu-HU" sz="1200" dirty="0"/>
              <a:t> primer preparation</a:t>
            </a:r>
            <a:endParaRPr lang="en-US" sz="1200" dirty="0"/>
          </a:p>
        </p:txBody>
      </p:sp>
      <p:sp>
        <p:nvSpPr>
          <p:cNvPr id="8" name="Szöveg helye 4">
            <a:extLst>
              <a:ext uri="{FF2B5EF4-FFF2-40B4-BE49-F238E27FC236}">
                <a16:creationId xmlns:a16="http://schemas.microsoft.com/office/drawing/2014/main" id="{E3D21AF8-9796-D31B-D2E1-B55EFF92FC67}"/>
              </a:ext>
            </a:extLst>
          </p:cNvPr>
          <p:cNvSpPr txBox="1">
            <a:spLocks/>
          </p:cNvSpPr>
          <p:nvPr/>
        </p:nvSpPr>
        <p:spPr>
          <a:xfrm>
            <a:off x="4650151" y="1608139"/>
            <a:ext cx="3331550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Prepared</a:t>
            </a:r>
            <a:r>
              <a:rPr lang="hu-HU" sz="1200"/>
              <a:t> </a:t>
            </a:r>
            <a:r>
              <a:rPr lang="hu-HU" sz="1200" err="1"/>
              <a:t>cavity</a:t>
            </a:r>
            <a:r>
              <a:rPr lang="hu-HU" sz="1200"/>
              <a:t>, </a:t>
            </a:r>
            <a:r>
              <a:rPr lang="hu-HU" sz="1200" err="1"/>
              <a:t>isolation</a:t>
            </a:r>
            <a:r>
              <a:rPr lang="hu-HU" sz="1200"/>
              <a:t>, </a:t>
            </a:r>
            <a:r>
              <a:rPr lang="hu-HU" sz="1200" err="1"/>
              <a:t>wedge</a:t>
            </a:r>
            <a:r>
              <a:rPr lang="hu-HU" sz="1200"/>
              <a:t>(s), </a:t>
            </a:r>
            <a:r>
              <a:rPr lang="hu-HU" sz="1200" err="1"/>
              <a:t>matrix</a:t>
            </a:r>
            <a:r>
              <a:rPr lang="hu-HU" sz="1200"/>
              <a:t> in situ</a:t>
            </a:r>
            <a:endParaRPr lang="en-US" sz="12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D59F01D-1D74-6EDE-CCF4-AB23C8A59186}"/>
              </a:ext>
            </a:extLst>
          </p:cNvPr>
          <p:cNvSpPr/>
          <p:nvPr/>
        </p:nvSpPr>
        <p:spPr>
          <a:xfrm>
            <a:off x="1387968" y="2151277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5CD535B2-8DAF-7981-B5B4-2A7998C0D6FE}"/>
              </a:ext>
            </a:extLst>
          </p:cNvPr>
          <p:cNvSpPr/>
          <p:nvPr/>
        </p:nvSpPr>
        <p:spPr>
          <a:xfrm>
            <a:off x="4882331" y="2151277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6994C45B-11B5-A654-B5D4-4CF6011A3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67455"/>
              </p:ext>
            </p:extLst>
          </p:nvPr>
        </p:nvGraphicFramePr>
        <p:xfrm>
          <a:off x="1548344" y="5373216"/>
          <a:ext cx="2520281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612"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>
                          <a:solidFill>
                            <a:schemeClr val="tx2"/>
                          </a:solidFill>
                        </a:rPr>
                        <a:t>DPI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158"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  <p:sp>
        <p:nvSpPr>
          <p:cNvPr id="5" name="Cím 1">
            <a:extLst>
              <a:ext uri="{FF2B5EF4-FFF2-40B4-BE49-F238E27FC236}">
                <a16:creationId xmlns:a16="http://schemas.microsoft.com/office/drawing/2014/main" id="{759FB29B-875D-50E9-A94A-9DEC3FE048D6}"/>
              </a:ext>
            </a:extLst>
          </p:cNvPr>
          <p:cNvSpPr txBox="1">
            <a:spLocks/>
          </p:cNvSpPr>
          <p:nvPr/>
        </p:nvSpPr>
        <p:spPr>
          <a:xfrm>
            <a:off x="628653" y="565714"/>
            <a:ext cx="7886700" cy="54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filling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2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5AF549B-75B9-4D69-8547-7864A0F3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1700810"/>
            <a:ext cx="3865199" cy="701101"/>
          </a:xfrm>
          <a:prstGeom prst="rect">
            <a:avLst/>
          </a:prstGeom>
        </p:spPr>
      </p:pic>
      <p:sp>
        <p:nvSpPr>
          <p:cNvPr id="8" name="Szöveg helye 4">
            <a:extLst>
              <a:ext uri="{FF2B5EF4-FFF2-40B4-BE49-F238E27FC236}">
                <a16:creationId xmlns:a16="http://schemas.microsoft.com/office/drawing/2014/main" id="{49FEBB9B-0D93-1A23-C9A8-7D327132020F}"/>
              </a:ext>
            </a:extLst>
          </p:cNvPr>
          <p:cNvSpPr txBox="1">
            <a:spLocks/>
          </p:cNvSpPr>
          <p:nvPr/>
        </p:nvSpPr>
        <p:spPr>
          <a:xfrm>
            <a:off x="749399" y="1507830"/>
            <a:ext cx="3887391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Finished</a:t>
            </a:r>
            <a:r>
              <a:rPr lang="hu-HU" sz="1200"/>
              <a:t>, </a:t>
            </a:r>
            <a:r>
              <a:rPr lang="hu-HU" sz="1200" err="1"/>
              <a:t>polished</a:t>
            </a:r>
            <a:r>
              <a:rPr lang="hu-HU" sz="1200"/>
              <a:t> </a:t>
            </a:r>
            <a:r>
              <a:rPr lang="hu-HU" sz="1200" err="1"/>
              <a:t>restoration</a:t>
            </a:r>
            <a:endParaRPr lang="hu-HU" sz="1200"/>
          </a:p>
          <a:p>
            <a:pPr marL="0" indent="0" algn="ctr">
              <a:buNone/>
            </a:pPr>
            <a:r>
              <a:rPr lang="hu-HU" sz="1200" err="1"/>
              <a:t>Occlusal</a:t>
            </a:r>
            <a:r>
              <a:rPr lang="hu-HU" sz="1200"/>
              <a:t> </a:t>
            </a:r>
            <a:r>
              <a:rPr lang="hu-HU" sz="1200" err="1"/>
              <a:t>view</a:t>
            </a:r>
            <a:endParaRPr lang="en-US" sz="120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34AE82B-D3FC-9C34-8770-2A7322966D58}"/>
              </a:ext>
            </a:extLst>
          </p:cNvPr>
          <p:cNvSpPr/>
          <p:nvPr/>
        </p:nvSpPr>
        <p:spPr>
          <a:xfrm>
            <a:off x="1364830" y="2389338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C5CF6DD1-0471-23D5-DE9D-63AA1E768AD0}"/>
              </a:ext>
            </a:extLst>
          </p:cNvPr>
          <p:cNvSpPr/>
          <p:nvPr/>
        </p:nvSpPr>
        <p:spPr>
          <a:xfrm>
            <a:off x="5214377" y="2389338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71C99D6-F568-7043-CA46-B2FE983AF5CE}"/>
              </a:ext>
            </a:extLst>
          </p:cNvPr>
          <p:cNvSpPr txBox="1"/>
          <p:nvPr/>
        </p:nvSpPr>
        <p:spPr>
          <a:xfrm>
            <a:off x="1364830" y="5579847"/>
            <a:ext cx="672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Times New Roman" charset="0"/>
                <a:cs typeface="Times New Roman" charset="0"/>
              </a:rPr>
              <a:t>Type of </a:t>
            </a:r>
            <a:r>
              <a:rPr lang="hu-HU" sz="1200" err="1">
                <a:ea typeface="Times New Roman" charset="0"/>
                <a:cs typeface="Times New Roman" charset="0"/>
              </a:rPr>
              <a:t>adhesive</a:t>
            </a:r>
            <a:r>
              <a:rPr lang="en-US" sz="1200">
                <a:ea typeface="Times New Roman" charset="0"/>
                <a:cs typeface="Times New Roman" charset="0"/>
              </a:rPr>
              <a:t> technique and list of materials used for filling</a:t>
            </a:r>
            <a:r>
              <a:rPr lang="en-US" sz="1200"/>
              <a:t>:</a:t>
            </a:r>
            <a:endParaRPr lang="hu-HU" sz="1200" i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886629FA-2F37-4CC5-5826-BEE02B54C99D}"/>
              </a:ext>
            </a:extLst>
          </p:cNvPr>
          <p:cNvSpPr txBox="1">
            <a:spLocks/>
          </p:cNvSpPr>
          <p:nvPr/>
        </p:nvSpPr>
        <p:spPr>
          <a:xfrm>
            <a:off x="628653" y="565714"/>
            <a:ext cx="7886700" cy="54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filling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III.</a:t>
            </a:r>
            <a:endParaRPr lang="en-US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54F17ABC-721A-C78A-8E00-ACEB57829D03}"/>
              </a:ext>
            </a:extLst>
          </p:cNvPr>
          <p:cNvSpPr txBox="1">
            <a:spLocks/>
          </p:cNvSpPr>
          <p:nvPr/>
        </p:nvSpPr>
        <p:spPr>
          <a:xfrm>
            <a:off x="4757537" y="1524140"/>
            <a:ext cx="3887391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Finished</a:t>
            </a:r>
            <a:r>
              <a:rPr lang="hu-HU" sz="1200"/>
              <a:t>, </a:t>
            </a:r>
            <a:r>
              <a:rPr lang="hu-HU" sz="1200" err="1"/>
              <a:t>polished</a:t>
            </a:r>
            <a:r>
              <a:rPr lang="hu-HU" sz="1200"/>
              <a:t> </a:t>
            </a:r>
            <a:r>
              <a:rPr lang="hu-HU" sz="1200" err="1"/>
              <a:t>restoration</a:t>
            </a:r>
            <a:endParaRPr lang="hu-HU" sz="1200"/>
          </a:p>
          <a:p>
            <a:pPr marL="0" indent="0" algn="ctr">
              <a:buNone/>
            </a:pPr>
            <a:r>
              <a:rPr lang="hu-HU" sz="1200" err="1"/>
              <a:t>Buccal</a:t>
            </a:r>
            <a:r>
              <a:rPr lang="hu-HU" sz="1200"/>
              <a:t> </a:t>
            </a:r>
            <a:r>
              <a:rPr lang="hu-HU" sz="1200" err="1"/>
              <a:t>view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090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9440140" cy="316835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23528" y="4005064"/>
            <a:ext cx="8820472" cy="2160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Student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err="1">
                <a:ea typeface="Times New Roman" charset="0"/>
                <a:cs typeface="Times New Roman" charset="0"/>
              </a:rPr>
              <a:t>name</a:t>
            </a:r>
            <a:r>
              <a:rPr lang="hu-HU" sz="2400">
                <a:ea typeface="Times New Roman" charset="0"/>
                <a:cs typeface="Times New Roman" charset="0"/>
              </a:rPr>
              <a:t> of </a:t>
            </a:r>
            <a:r>
              <a:rPr lang="hu-HU" sz="2400" err="1">
                <a:ea typeface="Times New Roman" charset="0"/>
                <a:cs typeface="Times New Roman" charset="0"/>
              </a:rPr>
              <a:t>student</a:t>
            </a:r>
            <a:endParaRPr lang="hu-HU" sz="2400">
              <a:ea typeface="Times New Roman" charset="0"/>
              <a:cs typeface="Times New Roman" charset="0"/>
            </a:endParaRPr>
          </a:p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Teacher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err="1">
                <a:ea typeface="Times New Roman" charset="0"/>
                <a:cs typeface="Times New Roman" charset="0"/>
              </a:rPr>
              <a:t>name</a:t>
            </a:r>
            <a:r>
              <a:rPr lang="hu-HU" sz="2400">
                <a:ea typeface="Times New Roman" charset="0"/>
                <a:cs typeface="Times New Roman" charset="0"/>
              </a:rPr>
              <a:t> of </a:t>
            </a:r>
            <a:r>
              <a:rPr lang="hu-HU" sz="2400" err="1">
                <a:ea typeface="Times New Roman" charset="0"/>
                <a:cs typeface="Times New Roman" charset="0"/>
              </a:rPr>
              <a:t>teacher</a:t>
            </a:r>
            <a:endParaRPr lang="hu-HU" sz="2400">
              <a:ea typeface="Times New Roman" charset="0"/>
              <a:cs typeface="Times New Roman" charset="0"/>
            </a:endParaRPr>
          </a:p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Treatment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err="1">
                <a:ea typeface="Times New Roman" charset="0"/>
                <a:cs typeface="Times New Roman" charset="0"/>
              </a:rPr>
              <a:t>short</a:t>
            </a:r>
            <a:r>
              <a:rPr lang="hu-HU" sz="2400">
                <a:ea typeface="Times New Roman" charset="0"/>
                <a:cs typeface="Times New Roman" charset="0"/>
              </a:rPr>
              <a:t> </a:t>
            </a:r>
            <a:r>
              <a:rPr lang="hu-HU" sz="2400" err="1">
                <a:ea typeface="Times New Roman" charset="0"/>
                <a:cs typeface="Times New Roman" charset="0"/>
              </a:rPr>
              <a:t>form</a:t>
            </a:r>
            <a:r>
              <a:rPr lang="hu-HU" sz="2400">
                <a:ea typeface="Times New Roman" charset="0"/>
                <a:cs typeface="Times New Roman" charset="0"/>
              </a:rPr>
              <a:t>- 16 MO </a:t>
            </a:r>
            <a:r>
              <a:rPr lang="hu-HU" sz="2400" err="1">
                <a:ea typeface="Times New Roman" charset="0"/>
                <a:cs typeface="Times New Roman" charset="0"/>
              </a:rPr>
              <a:t>filling</a:t>
            </a:r>
            <a:r>
              <a:rPr lang="hu-HU" sz="2400">
                <a:ea typeface="Times New Roman" charset="0"/>
                <a:cs typeface="Times New Roman" charset="0"/>
              </a:rPr>
              <a:t>, 24 RCT, 36 MOD </a:t>
            </a:r>
            <a:r>
              <a:rPr lang="hu-HU" sz="2400" err="1">
                <a:ea typeface="Times New Roman" charset="0"/>
                <a:cs typeface="Times New Roman" charset="0"/>
              </a:rPr>
              <a:t>inlay</a:t>
            </a:r>
            <a:r>
              <a:rPr lang="hu-HU" sz="2400">
                <a:ea typeface="Times New Roman" charset="0"/>
                <a:cs typeface="Times New Roman" charset="0"/>
              </a:rPr>
              <a:t>/</a:t>
            </a:r>
            <a:r>
              <a:rPr lang="hu-HU" sz="2400" err="1">
                <a:ea typeface="Times New Roman" charset="0"/>
                <a:cs typeface="Times New Roman" charset="0"/>
              </a:rPr>
              <a:t>onlay</a:t>
            </a:r>
            <a:endParaRPr lang="hu-HU" sz="2400">
              <a:ea typeface="Times New Roman" charset="0"/>
              <a:cs typeface="Times New Roman" charset="0"/>
            </a:endParaRPr>
          </a:p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Practice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err="1">
                <a:ea typeface="Times New Roman" charset="0"/>
                <a:cs typeface="Times New Roman" charset="0"/>
              </a:rPr>
              <a:t>name</a:t>
            </a:r>
            <a:r>
              <a:rPr lang="hu-HU" sz="2400">
                <a:ea typeface="Times New Roman" charset="0"/>
                <a:cs typeface="Times New Roman" charset="0"/>
              </a:rPr>
              <a:t> of </a:t>
            </a:r>
            <a:r>
              <a:rPr lang="hu-HU" sz="2400" err="1">
                <a:ea typeface="Times New Roman" charset="0"/>
                <a:cs typeface="Times New Roman" charset="0"/>
              </a:rPr>
              <a:t>practice</a:t>
            </a:r>
            <a:r>
              <a:rPr lang="hu-HU" sz="2400">
                <a:ea typeface="Times New Roman" charset="0"/>
                <a:cs typeface="Times New Roman" charset="0"/>
              </a:rPr>
              <a:t> and </a:t>
            </a:r>
            <a:r>
              <a:rPr lang="hu-HU" sz="2400" err="1">
                <a:ea typeface="Times New Roman" charset="0"/>
                <a:cs typeface="Times New Roman" charset="0"/>
              </a:rPr>
              <a:t>semester</a:t>
            </a:r>
            <a:r>
              <a:rPr lang="hu-HU" sz="2400">
                <a:ea typeface="Times New Roman" charset="0"/>
                <a:cs typeface="Times New Roman" charset="0"/>
              </a:rPr>
              <a:t> of </a:t>
            </a:r>
            <a:r>
              <a:rPr lang="hu-HU" sz="2400" err="1">
                <a:ea typeface="Times New Roman" charset="0"/>
                <a:cs typeface="Times New Roman" charset="0"/>
              </a:rPr>
              <a:t>the</a:t>
            </a:r>
            <a:r>
              <a:rPr lang="hu-HU" sz="2400">
                <a:ea typeface="Times New Roman" charset="0"/>
                <a:cs typeface="Times New Roman" charset="0"/>
              </a:rPr>
              <a:t> </a:t>
            </a:r>
            <a:r>
              <a:rPr lang="hu-HU" sz="2400" err="1">
                <a:ea typeface="Times New Roman" charset="0"/>
                <a:cs typeface="Times New Roman" charset="0"/>
              </a:rPr>
              <a:t>documented</a:t>
            </a:r>
            <a:r>
              <a:rPr lang="hu-HU" sz="2400">
                <a:ea typeface="Times New Roman" charset="0"/>
                <a:cs typeface="Times New Roman" charset="0"/>
              </a:rPr>
              <a:t> </a:t>
            </a:r>
            <a:r>
              <a:rPr lang="hu-HU" sz="2400" err="1">
                <a:ea typeface="Times New Roman" charset="0"/>
                <a:cs typeface="Times New Roman" charset="0"/>
              </a:rPr>
              <a:t>case</a:t>
            </a:r>
            <a:endParaRPr lang="hu-HU" sz="2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" y="108000"/>
            <a:ext cx="1007468" cy="10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>
            <a:alphaModFix amt="69524"/>
          </a:blip>
          <a:stretch>
            <a:fillRect/>
          </a:stretch>
        </p:blipFill>
        <p:spPr>
          <a:xfrm>
            <a:off x="7200000" y="108000"/>
            <a:ext cx="1008000" cy="10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zövegdoboz 15"/>
          <p:cNvSpPr txBox="1"/>
          <p:nvPr/>
        </p:nvSpPr>
        <p:spPr>
          <a:xfrm>
            <a:off x="1907704" y="44624"/>
            <a:ext cx="512498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Semmelweis University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Faculty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of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Dentistry</a:t>
            </a:r>
            <a:endParaRPr lang="hu-HU" sz="1400" b="1">
              <a:solidFill>
                <a:srgbClr val="002060"/>
              </a:solidFill>
              <a:latin typeface="Trebuchet MS" panose="020B0603020202020204" pitchFamily="34" charset="0"/>
              <a:ea typeface="Capitals" charset="0"/>
              <a:cs typeface="Capitals" charset="0"/>
            </a:endParaRPr>
          </a:p>
          <a:p>
            <a:pPr algn="ctr">
              <a:spcAft>
                <a:spcPts val="600"/>
              </a:spcAft>
            </a:pP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Department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of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Restorative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Dentistry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and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Endodontics</a:t>
            </a:r>
            <a:endParaRPr lang="hu-HU" sz="1400" b="1">
              <a:solidFill>
                <a:srgbClr val="002060"/>
              </a:solidFill>
              <a:latin typeface="Trebuchet MS" panose="020B0603020202020204" pitchFamily="34" charset="0"/>
              <a:ea typeface="Capitals" charset="0"/>
              <a:cs typeface="Capitals" charset="0"/>
            </a:endParaRPr>
          </a:p>
          <a:p>
            <a:pPr algn="ctr">
              <a:buNone/>
            </a:pPr>
            <a:r>
              <a:rPr lang="hu-HU" sz="1200">
                <a:solidFill>
                  <a:srgbClr val="002060"/>
                </a:solidFill>
              </a:rPr>
              <a:t>Head of </a:t>
            </a:r>
            <a:r>
              <a:rPr lang="hu-HU" sz="1200" err="1">
                <a:solidFill>
                  <a:srgbClr val="002060"/>
                </a:solidFill>
              </a:rPr>
              <a:t>Department</a:t>
            </a:r>
            <a:r>
              <a:rPr lang="hu-HU" sz="1200">
                <a:solidFill>
                  <a:srgbClr val="002060"/>
                </a:solidFill>
              </a:rPr>
              <a:t>: Prof. Dr. Vág János DMD, PhD</a:t>
            </a:r>
            <a:r>
              <a:rPr lang="hu-HU" sz="14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976860" y="2967335"/>
            <a:ext cx="31902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  <a:ea typeface="Capitals" charset="0"/>
                <a:cs typeface="Capitals" charset="0"/>
              </a:rPr>
              <a:t>Case</a:t>
            </a:r>
            <a:r>
              <a:rPr lang="hu-HU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  <a:ea typeface="Capitals" charset="0"/>
                <a:cs typeface="Capitals" charset="0"/>
              </a:rPr>
              <a:t> </a:t>
            </a:r>
            <a:r>
              <a:rPr lang="hu-HU" sz="40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  <a:ea typeface="Capitals" charset="0"/>
                <a:cs typeface="Capitals" charset="0"/>
              </a:rPr>
              <a:t>report</a:t>
            </a:r>
            <a:endParaRPr lang="hu-HU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8006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-14182" y="816648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-14182" y="152162"/>
            <a:ext cx="9144000" cy="74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Root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Canal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Treatment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4842" y="1078116"/>
            <a:ext cx="87849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Preoperative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photo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Preoperative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intraoral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radiograph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ea typeface="Times New Roman" charset="0"/>
                <a:cs typeface="Times New Roman" charset="0"/>
              </a:rPr>
              <a:t>Cleaned cavity (after removal of old filling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caries</a:t>
            </a:r>
            <a:r>
              <a:rPr lang="en-US" sz="1600" dirty="0">
                <a:ea typeface="Times New Roman" charset="0"/>
                <a:cs typeface="Times New Roman" charset="0"/>
              </a:rPr>
              <a:t>)</a:t>
            </a:r>
            <a:r>
              <a:rPr lang="hu-HU" sz="1600" dirty="0">
                <a:ea typeface="Times New Roman" charset="0"/>
                <a:cs typeface="Times New Roman" charset="0"/>
              </a:rPr>
              <a:t>, </a:t>
            </a:r>
            <a:r>
              <a:rPr lang="hu-HU" sz="1600" dirty="0" err="1">
                <a:ea typeface="Times New Roman" charset="0"/>
                <a:cs typeface="Times New Roman" charset="0"/>
              </a:rPr>
              <a:t>cusp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reduction</a:t>
            </a:r>
            <a:r>
              <a:rPr lang="hu-HU" sz="1600" dirty="0">
                <a:ea typeface="Times New Roman" charset="0"/>
                <a:cs typeface="Times New Roman" charset="0"/>
              </a:rPr>
              <a:t> (</a:t>
            </a:r>
            <a:r>
              <a:rPr lang="hu-HU" sz="1600" dirty="0" err="1">
                <a:ea typeface="Times New Roman" charset="0"/>
                <a:cs typeface="Times New Roman" charset="0"/>
              </a:rPr>
              <a:t>if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needed</a:t>
            </a:r>
            <a:r>
              <a:rPr lang="hu-HU" sz="1600" dirty="0">
                <a:ea typeface="Times New Roman" charset="0"/>
                <a:cs typeface="Times New Roman" charset="0"/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Preendo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build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up</a:t>
            </a:r>
            <a:r>
              <a:rPr lang="hu-HU" sz="1600" dirty="0">
                <a:ea typeface="Times New Roman" charset="0"/>
                <a:cs typeface="Times New Roman" charset="0"/>
              </a:rPr>
              <a:t> (</a:t>
            </a:r>
            <a:r>
              <a:rPr lang="hu-HU" sz="1600" dirty="0" err="1">
                <a:ea typeface="Times New Roman" charset="0"/>
                <a:cs typeface="Times New Roman" charset="0"/>
              </a:rPr>
              <a:t>if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needed</a:t>
            </a:r>
            <a:r>
              <a:rPr lang="hu-HU" sz="1600" dirty="0">
                <a:ea typeface="Times New Roman" charset="0"/>
                <a:cs typeface="Times New Roman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Access </a:t>
            </a:r>
            <a:r>
              <a:rPr lang="hu-HU" sz="1600" dirty="0" err="1">
                <a:ea typeface="Times New Roman" charset="0"/>
                <a:cs typeface="Times New Roman" charset="0"/>
              </a:rPr>
              <a:t>cavity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photo</a:t>
            </a:r>
            <a:r>
              <a:rPr lang="hu-HU" sz="1600" dirty="0">
                <a:ea typeface="Times New Roman" charset="0"/>
                <a:cs typeface="Times New Roman" charset="0"/>
              </a:rPr>
              <a:t> in </a:t>
            </a:r>
            <a:r>
              <a:rPr lang="hu-HU" sz="1600" dirty="0" err="1">
                <a:ea typeface="Times New Roman" charset="0"/>
                <a:cs typeface="Times New Roman" charset="0"/>
              </a:rPr>
              <a:t>absolute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isolation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with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preendo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build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up</a:t>
            </a:r>
            <a:r>
              <a:rPr lang="hu-HU" sz="1600" dirty="0">
                <a:ea typeface="Times New Roman" charset="0"/>
                <a:cs typeface="Times New Roman" charset="0"/>
              </a:rPr>
              <a:t> (</a:t>
            </a:r>
            <a:r>
              <a:rPr lang="hu-HU" sz="1600" dirty="0" err="1">
                <a:ea typeface="Times New Roman" charset="0"/>
                <a:cs typeface="Times New Roman" charset="0"/>
              </a:rPr>
              <a:t>if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made</a:t>
            </a:r>
            <a:r>
              <a:rPr lang="hu-HU" sz="1600" dirty="0">
                <a:ea typeface="Times New Roman" charset="0"/>
                <a:cs typeface="Times New Roman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Table</a:t>
            </a:r>
            <a:r>
              <a:rPr lang="hu-HU" sz="1600" dirty="0">
                <a:ea typeface="Times New Roman" charset="0"/>
                <a:cs typeface="Times New Roman" charset="0"/>
              </a:rPr>
              <a:t> of </a:t>
            </a:r>
            <a:r>
              <a:rPr lang="hu-HU" sz="1600" dirty="0" err="1">
                <a:ea typeface="Times New Roman" charset="0"/>
                <a:cs typeface="Times New Roman" charset="0"/>
              </a:rPr>
              <a:t>working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length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measurement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Needle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control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radiograph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Prepared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canals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after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final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irrigation</a:t>
            </a:r>
            <a:r>
              <a:rPr lang="hu-HU" sz="1600" dirty="0">
                <a:ea typeface="Times New Roman" charset="0"/>
                <a:cs typeface="Times New Roman" charset="0"/>
              </a:rPr>
              <a:t>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drying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Photo of </a:t>
            </a:r>
            <a:r>
              <a:rPr lang="hu-HU" sz="1600" dirty="0" err="1">
                <a:ea typeface="Times New Roman" charset="0"/>
                <a:cs typeface="Times New Roman" charset="0"/>
              </a:rPr>
              <a:t>the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guttapercha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cut</a:t>
            </a:r>
            <a:r>
              <a:rPr lang="hu-HU" sz="1600" dirty="0">
                <a:ea typeface="Times New Roman" charset="0"/>
                <a:cs typeface="Times New Roman" charset="0"/>
              </a:rPr>
              <a:t>-back, </a:t>
            </a:r>
            <a:r>
              <a:rPr lang="hu-HU" sz="1600" dirty="0" err="1">
                <a:ea typeface="Times New Roman" charset="0"/>
                <a:cs typeface="Times New Roman" charset="0"/>
              </a:rPr>
              <a:t>cleaned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pulp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chamber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Photo of </a:t>
            </a:r>
            <a:r>
              <a:rPr lang="hu-HU" sz="1600" dirty="0" err="1">
                <a:ea typeface="Times New Roman" charset="0"/>
                <a:cs typeface="Times New Roman" charset="0"/>
              </a:rPr>
              <a:t>the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coronal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sealing</a:t>
            </a:r>
            <a:r>
              <a:rPr lang="hu-HU" sz="1600" dirty="0">
                <a:ea typeface="Times New Roman" charset="0"/>
                <a:cs typeface="Times New Roman" charset="0"/>
              </a:rPr>
              <a:t> of </a:t>
            </a:r>
            <a:r>
              <a:rPr lang="hu-HU" sz="1600" dirty="0" err="1">
                <a:ea typeface="Times New Roman" charset="0"/>
                <a:cs typeface="Times New Roman" charset="0"/>
              </a:rPr>
              <a:t>the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obturation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ea typeface="Times New Roman" charset="0"/>
                <a:cs typeface="Times New Roman" charset="0"/>
              </a:rPr>
              <a:t>Description of materials used </a:t>
            </a:r>
            <a:r>
              <a:rPr lang="hu-HU" sz="1600" dirty="0" err="1">
                <a:ea typeface="Times New Roman" charset="0"/>
                <a:cs typeface="Times New Roman" charset="0"/>
              </a:rPr>
              <a:t>during</a:t>
            </a:r>
            <a:r>
              <a:rPr lang="hu-HU" sz="1600" dirty="0">
                <a:ea typeface="Times New Roman" charset="0"/>
                <a:cs typeface="Times New Roman" charset="0"/>
              </a:rPr>
              <a:t> RCT</a:t>
            </a:r>
            <a:r>
              <a:rPr lang="en-US" sz="1600" dirty="0">
                <a:ea typeface="Times New Roman" charset="0"/>
                <a:cs typeface="Times New Roman" charset="0"/>
              </a:rPr>
              <a:t>, preparation and root </a:t>
            </a:r>
            <a:r>
              <a:rPr lang="hu-HU" sz="1600" dirty="0" err="1">
                <a:ea typeface="Times New Roman" charset="0"/>
                <a:cs typeface="Times New Roman" charset="0"/>
              </a:rPr>
              <a:t>canal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en-US" sz="1600" dirty="0">
                <a:ea typeface="Times New Roman" charset="0"/>
                <a:cs typeface="Times New Roman" charset="0"/>
              </a:rPr>
              <a:t>filling techniques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Control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radiograph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lvl="1" indent="-265113"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Long-</a:t>
            </a:r>
            <a:r>
              <a:rPr lang="hu-HU" sz="1600" dirty="0" err="1">
                <a:ea typeface="Times New Roman" charset="0"/>
                <a:cs typeface="Times New Roman" charset="0"/>
              </a:rPr>
              <a:t>term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temporary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or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final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restoration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u-HU" dirty="0">
              <a:ea typeface="Times New Roman" charset="0"/>
              <a:cs typeface="Times New Roman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0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82284"/>
              </p:ext>
            </p:extLst>
          </p:nvPr>
        </p:nvGraphicFramePr>
        <p:xfrm>
          <a:off x="521551" y="4149082"/>
          <a:ext cx="8100901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43">
                  <a:extLst>
                    <a:ext uri="{9D8B030D-6E8A-4147-A177-3AD203B41FA5}">
                      <a16:colId xmlns:a16="http://schemas.microsoft.com/office/drawing/2014/main" val="2978768186"/>
                    </a:ext>
                  </a:extLst>
                </a:gridCol>
                <a:gridCol w="966162">
                  <a:extLst>
                    <a:ext uri="{9D8B030D-6E8A-4147-A177-3AD203B41FA5}">
                      <a16:colId xmlns:a16="http://schemas.microsoft.com/office/drawing/2014/main" val="3132747414"/>
                    </a:ext>
                  </a:extLst>
                </a:gridCol>
                <a:gridCol w="842296">
                  <a:extLst>
                    <a:ext uri="{9D8B030D-6E8A-4147-A177-3AD203B41FA5}">
                      <a16:colId xmlns:a16="http://schemas.microsoft.com/office/drawing/2014/main" val="2565238737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413766363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3815322340"/>
                    </a:ext>
                  </a:extLst>
                </a:gridCol>
                <a:gridCol w="1222153">
                  <a:extLst>
                    <a:ext uri="{9D8B030D-6E8A-4147-A177-3AD203B41FA5}">
                      <a16:colId xmlns:a16="http://schemas.microsoft.com/office/drawing/2014/main" val="1536660950"/>
                    </a:ext>
                  </a:extLst>
                </a:gridCol>
                <a:gridCol w="817522">
                  <a:extLst>
                    <a:ext uri="{9D8B030D-6E8A-4147-A177-3AD203B41FA5}">
                      <a16:colId xmlns:a16="http://schemas.microsoft.com/office/drawing/2014/main" val="1485948427"/>
                    </a:ext>
                  </a:extLst>
                </a:gridCol>
                <a:gridCol w="660625">
                  <a:extLst>
                    <a:ext uri="{9D8B030D-6E8A-4147-A177-3AD203B41FA5}">
                      <a16:colId xmlns:a16="http://schemas.microsoft.com/office/drawing/2014/main" val="167126456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756646895"/>
                    </a:ext>
                  </a:extLst>
                </a:gridCol>
              </a:tblGrid>
              <a:tr h="665535">
                <a:tc>
                  <a:txBody>
                    <a:bodyPr/>
                    <a:lstStyle/>
                    <a:p>
                      <a:pPr algn="ctr"/>
                      <a:r>
                        <a:rPr lang="hu-HU" sz="1000" err="1"/>
                        <a:t>Canals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err="1"/>
                        <a:t>Reference</a:t>
                      </a:r>
                      <a:r>
                        <a:rPr lang="hu-HU" sz="1000"/>
                        <a:t> </a:t>
                      </a:r>
                      <a:r>
                        <a:rPr lang="hu-HU" sz="1000" err="1"/>
                        <a:t>point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err="1"/>
                        <a:t>E</a:t>
                      </a:r>
                      <a:r>
                        <a:rPr lang="hu-HU" sz="800" err="1"/>
                        <a:t>stimated</a:t>
                      </a:r>
                      <a:r>
                        <a:rPr lang="hu-HU" sz="1000"/>
                        <a:t> </a:t>
                      </a:r>
                      <a:r>
                        <a:rPr lang="hu-HU" sz="1000" err="1"/>
                        <a:t>W</a:t>
                      </a:r>
                      <a:r>
                        <a:rPr lang="hu-HU" sz="800" err="1"/>
                        <a:t>orking</a:t>
                      </a:r>
                      <a:r>
                        <a:rPr lang="hu-HU" sz="1000"/>
                        <a:t> </a:t>
                      </a:r>
                      <a:r>
                        <a:rPr lang="hu-HU" sz="1000" err="1"/>
                        <a:t>L</a:t>
                      </a:r>
                      <a:r>
                        <a:rPr lang="hu-HU" sz="800" err="1"/>
                        <a:t>ength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IAF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„00”</a:t>
                      </a:r>
                    </a:p>
                    <a:p>
                      <a:pPr algn="ctr"/>
                      <a:r>
                        <a:rPr lang="hu-HU" sz="1000" err="1"/>
                        <a:t>for</a:t>
                      </a:r>
                      <a:r>
                        <a:rPr lang="hu-HU" sz="1000"/>
                        <a:t>. anatomicum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-0,5 mm</a:t>
                      </a:r>
                    </a:p>
                    <a:p>
                      <a:pPr algn="ctr"/>
                      <a:r>
                        <a:rPr lang="hu-HU" sz="1000" err="1"/>
                        <a:t>for</a:t>
                      </a:r>
                      <a:r>
                        <a:rPr lang="hu-HU" sz="1000"/>
                        <a:t>. </a:t>
                      </a:r>
                      <a:r>
                        <a:rPr lang="hu-HU" sz="1000" err="1"/>
                        <a:t>physiologicum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err="1"/>
                        <a:t>Final</a:t>
                      </a:r>
                      <a:r>
                        <a:rPr lang="hu-HU" sz="1000"/>
                        <a:t> WL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MAF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MG</a:t>
                      </a:r>
                    </a:p>
                    <a:p>
                      <a:pPr algn="ctr"/>
                      <a:r>
                        <a:rPr lang="hu-HU" sz="1000" err="1"/>
                        <a:t>size</a:t>
                      </a:r>
                      <a:endParaRPr lang="hu-HU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091166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r>
                        <a:rPr lang="hu-HU" sz="1200"/>
                        <a:t>MB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i="0" err="1"/>
                        <a:t>Mb</a:t>
                      </a:r>
                      <a:r>
                        <a:rPr lang="hu-HU" sz="1200" i="0"/>
                        <a:t> </a:t>
                      </a:r>
                      <a:r>
                        <a:rPr lang="hu-HU" sz="1200" i="0" err="1"/>
                        <a:t>cusp</a:t>
                      </a:r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17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#15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18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17,5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17,5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#30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#30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359688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r>
                        <a:rPr lang="hu-HU" sz="1200"/>
                        <a:t>MB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i="0" err="1"/>
                        <a:t>Mb</a:t>
                      </a:r>
                      <a:r>
                        <a:rPr lang="hu-HU" sz="1200" i="0"/>
                        <a:t> </a:t>
                      </a:r>
                      <a:r>
                        <a:rPr lang="hu-HU" sz="1200" i="0" err="1"/>
                        <a:t>cusp</a:t>
                      </a:r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17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#10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16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16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#25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/>
                        <a:t>#25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5232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r>
                        <a:rPr lang="hu-HU" sz="1200"/>
                        <a:t>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57615"/>
                  </a:ext>
                </a:extLst>
              </a:tr>
              <a:tr h="288277">
                <a:tc>
                  <a:txBody>
                    <a:bodyPr/>
                    <a:lstStyle/>
                    <a:p>
                      <a:pPr algn="l"/>
                      <a:r>
                        <a:rPr lang="hu-HU" sz="120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137064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34339" r="34339"/>
          <a:stretch/>
        </p:blipFill>
        <p:spPr>
          <a:xfrm>
            <a:off x="2030394" y="1469299"/>
            <a:ext cx="1677511" cy="2229048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Working</a:t>
            </a:r>
            <a:r>
              <a:rPr lang="hu-HU" sz="2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2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length</a:t>
            </a:r>
            <a:r>
              <a:rPr lang="hu-HU" sz="2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2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measurement</a:t>
            </a:r>
            <a:endParaRPr lang="hu-HU" sz="2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98253"/>
            <a:ext cx="9144000" cy="74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Root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Canal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Treatment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449310" y="1431645"/>
            <a:ext cx="350706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Measurement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with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apexlocator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8288" indent="-268288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Needle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control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radiograph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8288" indent="-2682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charset="0"/>
                <a:cs typeface="Times New Roman" charset="0"/>
              </a:rPr>
              <a:t>eccentric </a:t>
            </a:r>
            <a:r>
              <a:rPr lang="hu-HU" sz="1600" dirty="0" err="1">
                <a:ea typeface="Times New Roman" charset="0"/>
                <a:cs typeface="Times New Roman" charset="0"/>
              </a:rPr>
              <a:t>radiograph</a:t>
            </a:r>
            <a:r>
              <a:rPr lang="en-US" sz="1600" dirty="0">
                <a:ea typeface="Times New Roman" charset="0"/>
                <a:cs typeface="Times New Roman" charset="0"/>
              </a:rPr>
              <a:t> needed for multiple channels </a:t>
            </a:r>
            <a:r>
              <a:rPr lang="hu-HU" sz="1600" dirty="0">
                <a:ea typeface="Times New Roman" charset="0"/>
                <a:cs typeface="Times New Roman" charset="0"/>
              </a:rPr>
              <a:t>(</a:t>
            </a:r>
            <a:r>
              <a:rPr lang="en-US" sz="1600" dirty="0">
                <a:ea typeface="Times New Roman" charset="0"/>
                <a:cs typeface="Times New Roman" charset="0"/>
              </a:rPr>
              <a:t>or separate </a:t>
            </a:r>
            <a:r>
              <a:rPr lang="hu-HU" sz="1600" dirty="0" err="1">
                <a:ea typeface="Times New Roman" charset="0"/>
                <a:cs typeface="Times New Roman" charset="0"/>
              </a:rPr>
              <a:t>radiographs</a:t>
            </a:r>
            <a:r>
              <a:rPr lang="en-US" sz="1600" dirty="0">
                <a:ea typeface="Times New Roman" charset="0"/>
                <a:cs typeface="Times New Roman" charset="0"/>
              </a:rPr>
              <a:t> for each channel</a:t>
            </a:r>
            <a:r>
              <a:rPr lang="hu-HU" sz="1600" dirty="0">
                <a:ea typeface="Times New Roman" charset="0"/>
                <a:cs typeface="Times New Roman" charset="0"/>
              </a:rPr>
              <a:t>)</a:t>
            </a:r>
          </a:p>
          <a:p>
            <a:pPr marL="268288" indent="-2682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charset="0"/>
                <a:cs typeface="Times New Roman" charset="0"/>
              </a:rPr>
              <a:t>mark the canal which had the </a:t>
            </a:r>
            <a:r>
              <a:rPr lang="en-US" sz="1600" dirty="0" err="1">
                <a:ea typeface="Times New Roman" charset="0"/>
                <a:cs typeface="Times New Roman" charset="0"/>
              </a:rPr>
              <a:t>Hedstrom</a:t>
            </a:r>
            <a:r>
              <a:rPr lang="en-US" sz="1600" dirty="0">
                <a:ea typeface="Times New Roman" charset="0"/>
                <a:cs typeface="Times New Roman" charset="0"/>
              </a:rPr>
              <a:t> file with </a:t>
            </a:r>
            <a:r>
              <a:rPr lang="en-US" sz="1600" b="1" dirty="0">
                <a:ea typeface="Times New Roman" charset="0"/>
                <a:cs typeface="Times New Roman" charset="0"/>
              </a:rPr>
              <a:t>H</a:t>
            </a:r>
            <a:r>
              <a:rPr lang="en-US" sz="1600" dirty="0">
                <a:ea typeface="Times New Roman" charset="0"/>
                <a:cs typeface="Times New Roman" charset="0"/>
              </a:rPr>
              <a:t> </a:t>
            </a:r>
            <a:endParaRPr lang="hu-HU" sz="16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74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ím 1">
            <a:extLst>
              <a:ext uri="{FF2B5EF4-FFF2-40B4-BE49-F238E27FC236}">
                <a16:creationId xmlns:a16="http://schemas.microsoft.com/office/drawing/2014/main" id="{E35D5F8E-4775-90EA-AA10-AB517ADB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u-HU" err="1">
                <a:solidFill>
                  <a:schemeClr val="bg2"/>
                </a:solidFill>
              </a:rPr>
              <a:t>Documentation</a:t>
            </a:r>
            <a:r>
              <a:rPr lang="hu-HU">
                <a:solidFill>
                  <a:schemeClr val="bg2"/>
                </a:solidFill>
              </a:rPr>
              <a:t> of RCT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8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142275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28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RCT I.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A67AED3-42FC-482B-ED9F-4B0291D27292}"/>
              </a:ext>
            </a:extLst>
          </p:cNvPr>
          <p:cNvSpPr/>
          <p:nvPr/>
        </p:nvSpPr>
        <p:spPr>
          <a:xfrm>
            <a:off x="609262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BB0D807-48B7-FD1B-15C1-FEF2B8D82532}"/>
              </a:ext>
            </a:extLst>
          </p:cNvPr>
          <p:cNvSpPr/>
          <p:nvPr/>
        </p:nvSpPr>
        <p:spPr>
          <a:xfrm>
            <a:off x="3346715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B277D6D-39C7-C7AE-4B4F-61914328FA12}"/>
              </a:ext>
            </a:extLst>
          </p:cNvPr>
          <p:cNvSpPr/>
          <p:nvPr/>
        </p:nvSpPr>
        <p:spPr>
          <a:xfrm>
            <a:off x="6084168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D184F230-440D-46F8-6790-81EA25D245E4}"/>
              </a:ext>
            </a:extLst>
          </p:cNvPr>
          <p:cNvSpPr txBox="1">
            <a:spLocks/>
          </p:cNvSpPr>
          <p:nvPr/>
        </p:nvSpPr>
        <p:spPr>
          <a:xfrm>
            <a:off x="901875" y="1700808"/>
            <a:ext cx="1999132" cy="4901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Preoperative</a:t>
            </a:r>
            <a:r>
              <a:rPr lang="hu-HU" sz="1200" dirty="0"/>
              <a:t> </a:t>
            </a:r>
            <a:r>
              <a:rPr lang="hu-HU" sz="1200" dirty="0" err="1"/>
              <a:t>photo</a:t>
            </a:r>
            <a:endParaRPr lang="hu-HU" sz="1200" dirty="0"/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0C062AEF-C6B1-B88D-39AB-BAED844089AC}"/>
              </a:ext>
            </a:extLst>
          </p:cNvPr>
          <p:cNvSpPr txBox="1">
            <a:spLocks/>
          </p:cNvSpPr>
          <p:nvPr/>
        </p:nvSpPr>
        <p:spPr>
          <a:xfrm>
            <a:off x="3639328" y="1700808"/>
            <a:ext cx="1999132" cy="4901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Preoperative</a:t>
            </a:r>
            <a:r>
              <a:rPr lang="hu-HU" sz="1200" dirty="0"/>
              <a:t> X-</a:t>
            </a:r>
            <a:r>
              <a:rPr lang="hu-HU" sz="1200" dirty="0" err="1"/>
              <a:t>ray</a:t>
            </a:r>
            <a:endParaRPr lang="en-US" sz="1200" dirty="0"/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266DE22D-9007-0285-EA2F-4471499178CE}"/>
              </a:ext>
            </a:extLst>
          </p:cNvPr>
          <p:cNvSpPr txBox="1">
            <a:spLocks/>
          </p:cNvSpPr>
          <p:nvPr/>
        </p:nvSpPr>
        <p:spPr>
          <a:xfrm>
            <a:off x="6278763" y="1664501"/>
            <a:ext cx="1999132" cy="4901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Cleaned</a:t>
            </a:r>
            <a:r>
              <a:rPr lang="hu-HU" sz="1200" dirty="0"/>
              <a:t> </a:t>
            </a:r>
            <a:r>
              <a:rPr lang="hu-HU" sz="1200" dirty="0" err="1"/>
              <a:t>cavity</a:t>
            </a:r>
            <a:r>
              <a:rPr lang="hu-HU" sz="1200" dirty="0"/>
              <a:t> </a:t>
            </a:r>
            <a:r>
              <a:rPr lang="hu-HU" sz="1200" dirty="0" err="1"/>
              <a:t>before</a:t>
            </a:r>
            <a:r>
              <a:rPr lang="hu-HU" sz="1200" dirty="0"/>
              <a:t> </a:t>
            </a:r>
            <a:r>
              <a:rPr lang="hu-HU" sz="1200" dirty="0" err="1"/>
              <a:t>trepanation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2931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4A67AED3-42FC-482B-ED9F-4B0291D27292}"/>
              </a:ext>
            </a:extLst>
          </p:cNvPr>
          <p:cNvSpPr/>
          <p:nvPr/>
        </p:nvSpPr>
        <p:spPr>
          <a:xfrm>
            <a:off x="1901441" y="2668705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BB0D807-48B7-FD1B-15C1-FEF2B8D82532}"/>
              </a:ext>
            </a:extLst>
          </p:cNvPr>
          <p:cNvSpPr/>
          <p:nvPr/>
        </p:nvSpPr>
        <p:spPr>
          <a:xfrm>
            <a:off x="5004048" y="2668705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D184F230-440D-46F8-6790-81EA25D245E4}"/>
              </a:ext>
            </a:extLst>
          </p:cNvPr>
          <p:cNvSpPr txBox="1">
            <a:spLocks/>
          </p:cNvSpPr>
          <p:nvPr/>
        </p:nvSpPr>
        <p:spPr>
          <a:xfrm>
            <a:off x="2047747" y="1556792"/>
            <a:ext cx="2524253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Isolation,matrix</a:t>
            </a:r>
            <a:r>
              <a:rPr lang="hu-HU" sz="1200"/>
              <a:t>, </a:t>
            </a:r>
            <a:r>
              <a:rPr lang="hu-HU" sz="1200" err="1"/>
              <a:t>wedge</a:t>
            </a:r>
            <a:r>
              <a:rPr lang="hu-HU" sz="1200"/>
              <a:t> in situ </a:t>
            </a:r>
            <a:br>
              <a:rPr lang="hu-HU" sz="1200"/>
            </a:br>
            <a:r>
              <a:rPr lang="hu-HU" sz="1200" err="1"/>
              <a:t>before</a:t>
            </a:r>
            <a:r>
              <a:rPr lang="hu-HU" sz="1200"/>
              <a:t> </a:t>
            </a:r>
            <a:r>
              <a:rPr lang="hu-HU" sz="1200" err="1"/>
              <a:t>preendo</a:t>
            </a:r>
            <a:r>
              <a:rPr lang="hu-HU" sz="1200"/>
              <a:t> </a:t>
            </a:r>
            <a:r>
              <a:rPr lang="hu-HU" sz="1200" err="1"/>
              <a:t>build</a:t>
            </a:r>
            <a:r>
              <a:rPr lang="hu-HU" sz="1200"/>
              <a:t> </a:t>
            </a:r>
            <a:r>
              <a:rPr lang="hu-HU" sz="1200" err="1"/>
              <a:t>up</a:t>
            </a:r>
            <a:endParaRPr lang="hu-HU" sz="1200"/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0C062AEF-C6B1-B88D-39AB-BAED844089AC}"/>
              </a:ext>
            </a:extLst>
          </p:cNvPr>
          <p:cNvSpPr txBox="1">
            <a:spLocks/>
          </p:cNvSpPr>
          <p:nvPr/>
        </p:nvSpPr>
        <p:spPr>
          <a:xfrm>
            <a:off x="5436096" y="1556792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/>
              <a:t>Access </a:t>
            </a:r>
            <a:r>
              <a:rPr lang="hu-HU" sz="1200" err="1"/>
              <a:t>cavity</a:t>
            </a:r>
            <a:r>
              <a:rPr lang="hu-HU" sz="1200"/>
              <a:t> in </a:t>
            </a:r>
            <a:r>
              <a:rPr lang="hu-HU" sz="1200" err="1"/>
              <a:t>absolute</a:t>
            </a:r>
            <a:r>
              <a:rPr lang="hu-HU" sz="1200"/>
              <a:t> </a:t>
            </a:r>
            <a:r>
              <a:rPr lang="hu-HU" sz="1200" err="1"/>
              <a:t>isolation</a:t>
            </a:r>
            <a:endParaRPr lang="en-US" sz="120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F6E48144-A022-A65C-0B7F-7626C4E9D570}"/>
              </a:ext>
            </a:extLst>
          </p:cNvPr>
          <p:cNvSpPr txBox="1">
            <a:spLocks/>
          </p:cNvSpPr>
          <p:nvPr/>
        </p:nvSpPr>
        <p:spPr>
          <a:xfrm>
            <a:off x="0" y="142275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28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RCT II.</a:t>
            </a:r>
          </a:p>
        </p:txBody>
      </p:sp>
    </p:spTree>
    <p:extLst>
      <p:ext uri="{BB962C8B-B14F-4D97-AF65-F5344CB8AC3E}">
        <p14:creationId xmlns:p14="http://schemas.microsoft.com/office/powerpoint/2010/main" val="999755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007858" y="1172353"/>
            <a:ext cx="7128284" cy="281389"/>
          </a:xfrm>
        </p:spPr>
        <p:txBody>
          <a:bodyPr>
            <a:normAutofit/>
          </a:bodyPr>
          <a:lstStyle/>
          <a:p>
            <a:pPr algn="ctr"/>
            <a:r>
              <a:rPr lang="hu-HU" sz="1200" dirty="0" err="1"/>
              <a:t>Needle</a:t>
            </a:r>
            <a:r>
              <a:rPr lang="hu-HU" sz="1200" dirty="0"/>
              <a:t> </a:t>
            </a:r>
            <a:r>
              <a:rPr lang="hu-HU" sz="1200" dirty="0" err="1"/>
              <a:t>control</a:t>
            </a:r>
            <a:r>
              <a:rPr lang="hu-HU" sz="1200" dirty="0"/>
              <a:t> X-</a:t>
            </a:r>
            <a:r>
              <a:rPr lang="hu-HU" sz="1200" dirty="0" err="1"/>
              <a:t>ray</a:t>
            </a:r>
            <a:endParaRPr lang="hu-HU" sz="1200" i="1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0D0874F-A9AB-103D-25ED-576DE703DEE2}"/>
              </a:ext>
            </a:extLst>
          </p:cNvPr>
          <p:cNvSpPr/>
          <p:nvPr/>
        </p:nvSpPr>
        <p:spPr>
          <a:xfrm>
            <a:off x="3421854" y="1547059"/>
            <a:ext cx="2300291" cy="23237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9D1871-081E-FA1A-8EBF-0C4C183B0BD3}"/>
              </a:ext>
            </a:extLst>
          </p:cNvPr>
          <p:cNvSpPr txBox="1">
            <a:spLocks/>
          </p:cNvSpPr>
          <p:nvPr/>
        </p:nvSpPr>
        <p:spPr>
          <a:xfrm>
            <a:off x="1007858" y="804696"/>
            <a:ext cx="7128284" cy="27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200" err="1">
                <a:latin typeface="Capitals" charset="0"/>
                <a:ea typeface="Capitals" charset="0"/>
                <a:cs typeface="Capitals" charset="0"/>
              </a:rPr>
              <a:t>Working</a:t>
            </a:r>
            <a:r>
              <a:rPr lang="hu-HU" sz="1200"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1200" err="1">
                <a:latin typeface="Capitals" charset="0"/>
                <a:ea typeface="Capitals" charset="0"/>
                <a:cs typeface="Capitals" charset="0"/>
              </a:rPr>
              <a:t>length</a:t>
            </a:r>
            <a:r>
              <a:rPr lang="hu-HU" sz="1200"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1200" err="1">
                <a:latin typeface="Capitals" charset="0"/>
                <a:ea typeface="Capitals" charset="0"/>
                <a:cs typeface="Capitals" charset="0"/>
              </a:rPr>
              <a:t>measurement</a:t>
            </a:r>
            <a:endParaRPr lang="hu-HU" sz="1200"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A15CD3A-3035-23D3-590D-6F1623A184F6}"/>
              </a:ext>
            </a:extLst>
          </p:cNvPr>
          <p:cNvSpPr txBox="1">
            <a:spLocks/>
          </p:cNvSpPr>
          <p:nvPr/>
        </p:nvSpPr>
        <p:spPr>
          <a:xfrm>
            <a:off x="0" y="142275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28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RCT III.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8BFF7F4-489E-F1BB-70C2-FD7463059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17083"/>
              </p:ext>
            </p:extLst>
          </p:nvPr>
        </p:nvGraphicFramePr>
        <p:xfrm>
          <a:off x="521551" y="4149082"/>
          <a:ext cx="8100901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43">
                  <a:extLst>
                    <a:ext uri="{9D8B030D-6E8A-4147-A177-3AD203B41FA5}">
                      <a16:colId xmlns:a16="http://schemas.microsoft.com/office/drawing/2014/main" val="2978768186"/>
                    </a:ext>
                  </a:extLst>
                </a:gridCol>
                <a:gridCol w="966162">
                  <a:extLst>
                    <a:ext uri="{9D8B030D-6E8A-4147-A177-3AD203B41FA5}">
                      <a16:colId xmlns:a16="http://schemas.microsoft.com/office/drawing/2014/main" val="3132747414"/>
                    </a:ext>
                  </a:extLst>
                </a:gridCol>
                <a:gridCol w="842296">
                  <a:extLst>
                    <a:ext uri="{9D8B030D-6E8A-4147-A177-3AD203B41FA5}">
                      <a16:colId xmlns:a16="http://schemas.microsoft.com/office/drawing/2014/main" val="2565238737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413766363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3815322340"/>
                    </a:ext>
                  </a:extLst>
                </a:gridCol>
                <a:gridCol w="1222153">
                  <a:extLst>
                    <a:ext uri="{9D8B030D-6E8A-4147-A177-3AD203B41FA5}">
                      <a16:colId xmlns:a16="http://schemas.microsoft.com/office/drawing/2014/main" val="1536660950"/>
                    </a:ext>
                  </a:extLst>
                </a:gridCol>
                <a:gridCol w="817522">
                  <a:extLst>
                    <a:ext uri="{9D8B030D-6E8A-4147-A177-3AD203B41FA5}">
                      <a16:colId xmlns:a16="http://schemas.microsoft.com/office/drawing/2014/main" val="1485948427"/>
                    </a:ext>
                  </a:extLst>
                </a:gridCol>
                <a:gridCol w="660625">
                  <a:extLst>
                    <a:ext uri="{9D8B030D-6E8A-4147-A177-3AD203B41FA5}">
                      <a16:colId xmlns:a16="http://schemas.microsoft.com/office/drawing/2014/main" val="167126456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756646895"/>
                    </a:ext>
                  </a:extLst>
                </a:gridCol>
              </a:tblGrid>
              <a:tr h="665535">
                <a:tc>
                  <a:txBody>
                    <a:bodyPr/>
                    <a:lstStyle/>
                    <a:p>
                      <a:pPr algn="ctr"/>
                      <a:r>
                        <a:rPr lang="hu-HU" sz="1000" err="1"/>
                        <a:t>Canals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err="1"/>
                        <a:t>Reference</a:t>
                      </a:r>
                      <a:r>
                        <a:rPr lang="hu-HU" sz="1000"/>
                        <a:t> </a:t>
                      </a:r>
                      <a:r>
                        <a:rPr lang="hu-HU" sz="1000" err="1"/>
                        <a:t>point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err="1"/>
                        <a:t>E</a:t>
                      </a:r>
                      <a:r>
                        <a:rPr lang="hu-HU" sz="800" err="1"/>
                        <a:t>stimated</a:t>
                      </a:r>
                      <a:r>
                        <a:rPr lang="hu-HU" sz="1000"/>
                        <a:t> </a:t>
                      </a:r>
                      <a:r>
                        <a:rPr lang="hu-HU" sz="1000" err="1"/>
                        <a:t>W</a:t>
                      </a:r>
                      <a:r>
                        <a:rPr lang="hu-HU" sz="800" err="1"/>
                        <a:t>orking</a:t>
                      </a:r>
                      <a:r>
                        <a:rPr lang="hu-HU" sz="1000"/>
                        <a:t> </a:t>
                      </a:r>
                      <a:r>
                        <a:rPr lang="hu-HU" sz="1000" err="1"/>
                        <a:t>L</a:t>
                      </a:r>
                      <a:r>
                        <a:rPr lang="hu-HU" sz="800" err="1"/>
                        <a:t>ength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IAF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„00”</a:t>
                      </a:r>
                    </a:p>
                    <a:p>
                      <a:pPr algn="ctr"/>
                      <a:r>
                        <a:rPr lang="hu-HU" sz="1000" err="1"/>
                        <a:t>for</a:t>
                      </a:r>
                      <a:r>
                        <a:rPr lang="hu-HU" sz="1000"/>
                        <a:t>. anatomicum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-0,5 mm</a:t>
                      </a:r>
                    </a:p>
                    <a:p>
                      <a:pPr algn="ctr"/>
                      <a:r>
                        <a:rPr lang="hu-HU" sz="1000" err="1"/>
                        <a:t>for</a:t>
                      </a:r>
                      <a:r>
                        <a:rPr lang="hu-HU" sz="1000"/>
                        <a:t>. </a:t>
                      </a:r>
                      <a:r>
                        <a:rPr lang="hu-HU" sz="1000" err="1"/>
                        <a:t>physiologicum</a:t>
                      </a:r>
                      <a:endParaRPr lang="hu-H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err="1"/>
                        <a:t>Final</a:t>
                      </a:r>
                      <a:r>
                        <a:rPr lang="hu-HU" sz="1000"/>
                        <a:t> WL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MAF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MG</a:t>
                      </a:r>
                    </a:p>
                    <a:p>
                      <a:pPr algn="ctr"/>
                      <a:r>
                        <a:rPr lang="hu-HU" sz="1000" err="1"/>
                        <a:t>size</a:t>
                      </a:r>
                      <a:endParaRPr lang="hu-HU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091166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endParaRPr lang="hu-H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359688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endParaRPr lang="hu-H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5232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endParaRPr lang="hu-H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57615"/>
                  </a:ext>
                </a:extLst>
              </a:tr>
              <a:tr h="288277">
                <a:tc>
                  <a:txBody>
                    <a:bodyPr/>
                    <a:lstStyle/>
                    <a:p>
                      <a:pPr algn="l"/>
                      <a:endParaRPr lang="hu-H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137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71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007858" y="755003"/>
            <a:ext cx="7128284" cy="404664"/>
          </a:xfrm>
        </p:spPr>
        <p:txBody>
          <a:bodyPr>
            <a:normAutofit/>
          </a:bodyPr>
          <a:lstStyle/>
          <a:p>
            <a:pPr algn="ctr"/>
            <a:r>
              <a:rPr lang="hu-HU" sz="1200" err="1">
                <a:latin typeface="Capitals" charset="0"/>
                <a:ea typeface="Capitals" charset="0"/>
                <a:cs typeface="Capitals" charset="0"/>
              </a:rPr>
              <a:t>Chemo-mechanical</a:t>
            </a:r>
            <a:r>
              <a:rPr lang="hu-HU" sz="1200">
                <a:latin typeface="Capitals" charset="0"/>
                <a:ea typeface="Capitals" charset="0"/>
                <a:cs typeface="Capitals" charset="0"/>
              </a:rPr>
              <a:t> preparation, </a:t>
            </a:r>
            <a:r>
              <a:rPr lang="hu-HU" sz="1200" err="1">
                <a:latin typeface="Capitals" charset="0"/>
                <a:ea typeface="Capitals" charset="0"/>
                <a:cs typeface="Capitals" charset="0"/>
              </a:rPr>
              <a:t>obturation</a:t>
            </a:r>
            <a:r>
              <a:rPr lang="hu-HU" sz="1200">
                <a:latin typeface="Capitals" charset="0"/>
                <a:ea typeface="Capitals" charset="0"/>
                <a:cs typeface="Capitals" charset="0"/>
              </a:rPr>
              <a:t> and </a:t>
            </a:r>
            <a:r>
              <a:rPr lang="hu-HU" sz="1200" err="1">
                <a:latin typeface="Capitals" charset="0"/>
                <a:ea typeface="Capitals" charset="0"/>
                <a:cs typeface="Capitals" charset="0"/>
              </a:rPr>
              <a:t>coronal</a:t>
            </a:r>
            <a:r>
              <a:rPr lang="hu-HU" sz="1200"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1200" err="1">
                <a:latin typeface="Capitals" charset="0"/>
                <a:ea typeface="Capitals" charset="0"/>
                <a:cs typeface="Capitals" charset="0"/>
              </a:rPr>
              <a:t>sealing</a:t>
            </a:r>
            <a:endParaRPr lang="hu-HU" sz="1200"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8D2A443-341A-5E0B-E97C-6F4A188CDB49}"/>
              </a:ext>
            </a:extLst>
          </p:cNvPr>
          <p:cNvSpPr/>
          <p:nvPr/>
        </p:nvSpPr>
        <p:spPr>
          <a:xfrm>
            <a:off x="510358" y="2650591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134DF7C-F9FC-827E-53D2-08E5168D639E}"/>
              </a:ext>
            </a:extLst>
          </p:cNvPr>
          <p:cNvSpPr/>
          <p:nvPr/>
        </p:nvSpPr>
        <p:spPr>
          <a:xfrm>
            <a:off x="3279821" y="2630003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0F8A30C-86AC-C964-C53D-D33F9224BABC}"/>
              </a:ext>
            </a:extLst>
          </p:cNvPr>
          <p:cNvSpPr/>
          <p:nvPr/>
        </p:nvSpPr>
        <p:spPr>
          <a:xfrm>
            <a:off x="6049284" y="2630003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15A23DA2-488C-846C-89D8-69C796350A91}"/>
              </a:ext>
            </a:extLst>
          </p:cNvPr>
          <p:cNvSpPr txBox="1">
            <a:spLocks/>
          </p:cNvSpPr>
          <p:nvPr/>
        </p:nvSpPr>
        <p:spPr>
          <a:xfrm>
            <a:off x="6321865" y="1669235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Coronal</a:t>
            </a:r>
            <a:r>
              <a:rPr lang="hu-HU" sz="1200"/>
              <a:t> </a:t>
            </a:r>
            <a:r>
              <a:rPr lang="hu-HU" sz="1200" err="1"/>
              <a:t>seal</a:t>
            </a:r>
            <a:r>
              <a:rPr lang="hu-HU" sz="1200"/>
              <a:t> of </a:t>
            </a:r>
            <a:r>
              <a:rPr lang="hu-HU" sz="1200" err="1"/>
              <a:t>the</a:t>
            </a:r>
            <a:r>
              <a:rPr lang="hu-HU" sz="1200"/>
              <a:t> </a:t>
            </a:r>
            <a:r>
              <a:rPr lang="hu-HU" sz="1200" err="1"/>
              <a:t>obturation</a:t>
            </a:r>
            <a:endParaRPr lang="hu-HU" sz="1200"/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B0F94C87-60E9-BBC0-3722-243443A36DC7}"/>
              </a:ext>
            </a:extLst>
          </p:cNvPr>
          <p:cNvSpPr txBox="1">
            <a:spLocks/>
          </p:cNvSpPr>
          <p:nvPr/>
        </p:nvSpPr>
        <p:spPr>
          <a:xfrm>
            <a:off x="3558252" y="158758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Guttapercha</a:t>
            </a:r>
            <a:r>
              <a:rPr lang="hu-HU" sz="1200" dirty="0"/>
              <a:t> </a:t>
            </a:r>
            <a:r>
              <a:rPr lang="hu-HU" sz="1200" dirty="0" err="1"/>
              <a:t>cut</a:t>
            </a:r>
            <a:r>
              <a:rPr lang="hu-HU" sz="1200" dirty="0"/>
              <a:t>-back, </a:t>
            </a:r>
            <a:r>
              <a:rPr lang="hu-HU" sz="1200" dirty="0" err="1"/>
              <a:t>cleaned</a:t>
            </a:r>
            <a:r>
              <a:rPr lang="hu-HU" sz="1200" dirty="0"/>
              <a:t> </a:t>
            </a:r>
            <a:r>
              <a:rPr lang="hu-HU" sz="1200" dirty="0" err="1"/>
              <a:t>pulp</a:t>
            </a:r>
            <a:r>
              <a:rPr lang="hu-HU" sz="1200" dirty="0"/>
              <a:t> </a:t>
            </a:r>
            <a:r>
              <a:rPr lang="hu-HU" sz="1200" dirty="0" err="1"/>
              <a:t>chamber</a:t>
            </a:r>
            <a:endParaRPr lang="hu-HU" sz="1200" dirty="0"/>
          </a:p>
        </p:txBody>
      </p:sp>
      <p:sp>
        <p:nvSpPr>
          <p:cNvPr id="17" name="Szöveg helye 4">
            <a:extLst>
              <a:ext uri="{FF2B5EF4-FFF2-40B4-BE49-F238E27FC236}">
                <a16:creationId xmlns:a16="http://schemas.microsoft.com/office/drawing/2014/main" id="{393AAF70-2236-CB8B-9E09-BEC8BABB60B2}"/>
              </a:ext>
            </a:extLst>
          </p:cNvPr>
          <p:cNvSpPr txBox="1">
            <a:spLocks/>
          </p:cNvSpPr>
          <p:nvPr/>
        </p:nvSpPr>
        <p:spPr>
          <a:xfrm>
            <a:off x="831337" y="1519645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1"/>
              </a:buClr>
              <a:buNone/>
            </a:pPr>
            <a:r>
              <a:rPr lang="hu-HU" sz="1200" err="1">
                <a:ea typeface="Times New Roman" charset="0"/>
                <a:cs typeface="Times New Roman" charset="0"/>
              </a:rPr>
              <a:t>Prepared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canals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after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final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irrigation</a:t>
            </a:r>
            <a:r>
              <a:rPr lang="hu-HU" sz="1200">
                <a:ea typeface="Times New Roman" charset="0"/>
                <a:cs typeface="Times New Roman" charset="0"/>
              </a:rPr>
              <a:t> and </a:t>
            </a:r>
            <a:r>
              <a:rPr lang="hu-HU" sz="1200" err="1">
                <a:ea typeface="Times New Roman" charset="0"/>
                <a:cs typeface="Times New Roman" charset="0"/>
              </a:rPr>
              <a:t>drying</a:t>
            </a:r>
            <a:endParaRPr lang="hu-HU" sz="1200">
              <a:ea typeface="Times New Roman" charset="0"/>
              <a:cs typeface="Times New Roman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8E6B7F9-3CD2-0971-2B62-A2910E05EB6D}"/>
              </a:ext>
            </a:extLst>
          </p:cNvPr>
          <p:cNvSpPr txBox="1"/>
          <p:nvPr/>
        </p:nvSpPr>
        <p:spPr>
          <a:xfrm>
            <a:off x="627890" y="5468497"/>
            <a:ext cx="802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Root canal preparation technique, root </a:t>
            </a:r>
            <a:r>
              <a:rPr lang="hu-HU" sz="1200" err="1"/>
              <a:t>canal</a:t>
            </a:r>
            <a:r>
              <a:rPr lang="hu-HU" sz="1200"/>
              <a:t> </a:t>
            </a:r>
            <a:r>
              <a:rPr lang="en-US" sz="1200"/>
              <a:t>filling technique, materials used, </a:t>
            </a:r>
            <a:r>
              <a:rPr lang="hu-HU" sz="1200" err="1"/>
              <a:t>final</a:t>
            </a:r>
            <a:r>
              <a:rPr lang="hu-HU" sz="1200"/>
              <a:t> </a:t>
            </a:r>
            <a:r>
              <a:rPr lang="hu-HU" sz="1200" err="1"/>
              <a:t>irrigation</a:t>
            </a:r>
            <a:r>
              <a:rPr lang="hu-HU" sz="1200"/>
              <a:t> </a:t>
            </a:r>
            <a:r>
              <a:rPr lang="hu-HU" sz="1200" err="1"/>
              <a:t>protocol</a:t>
            </a:r>
            <a:r>
              <a:rPr lang="hu-HU" sz="1200"/>
              <a:t>: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0A674B9B-E09A-D011-B49A-9905FA2F8CD0}"/>
              </a:ext>
            </a:extLst>
          </p:cNvPr>
          <p:cNvSpPr txBox="1">
            <a:spLocks/>
          </p:cNvSpPr>
          <p:nvPr/>
        </p:nvSpPr>
        <p:spPr>
          <a:xfrm>
            <a:off x="0" y="142275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28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RCT IV.</a:t>
            </a:r>
          </a:p>
        </p:txBody>
      </p:sp>
    </p:spTree>
    <p:extLst>
      <p:ext uri="{BB962C8B-B14F-4D97-AF65-F5344CB8AC3E}">
        <p14:creationId xmlns:p14="http://schemas.microsoft.com/office/powerpoint/2010/main" val="4235984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8D2A443-341A-5E0B-E97C-6F4A188CDB49}"/>
              </a:ext>
            </a:extLst>
          </p:cNvPr>
          <p:cNvSpPr/>
          <p:nvPr/>
        </p:nvSpPr>
        <p:spPr>
          <a:xfrm>
            <a:off x="1691680" y="220486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134DF7C-F9FC-827E-53D2-08E5168D639E}"/>
              </a:ext>
            </a:extLst>
          </p:cNvPr>
          <p:cNvSpPr/>
          <p:nvPr/>
        </p:nvSpPr>
        <p:spPr>
          <a:xfrm>
            <a:off x="4841644" y="220486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B0F94C87-60E9-BBC0-3722-243443A36DC7}"/>
              </a:ext>
            </a:extLst>
          </p:cNvPr>
          <p:cNvSpPr txBox="1">
            <a:spLocks/>
          </p:cNvSpPr>
          <p:nvPr/>
        </p:nvSpPr>
        <p:spPr>
          <a:xfrm>
            <a:off x="5134257" y="1428105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Long-</a:t>
            </a:r>
            <a:r>
              <a:rPr lang="hu-HU" sz="1200" dirty="0" err="1"/>
              <a:t>term</a:t>
            </a:r>
            <a:r>
              <a:rPr lang="hu-HU" sz="1200" dirty="0"/>
              <a:t> </a:t>
            </a:r>
            <a:r>
              <a:rPr lang="hu-HU" sz="1200" dirty="0" err="1"/>
              <a:t>temporary</a:t>
            </a:r>
            <a:r>
              <a:rPr lang="hu-HU" sz="1200" dirty="0"/>
              <a:t> </a:t>
            </a:r>
            <a:r>
              <a:rPr lang="hu-HU" sz="1200" dirty="0" err="1"/>
              <a:t>filling</a:t>
            </a:r>
            <a:r>
              <a:rPr lang="hu-HU" sz="1200" dirty="0"/>
              <a:t>/</a:t>
            </a:r>
            <a:r>
              <a:rPr lang="hu-HU" sz="1200" dirty="0" err="1"/>
              <a:t>Final</a:t>
            </a:r>
            <a:r>
              <a:rPr lang="hu-HU" sz="1200" dirty="0"/>
              <a:t> </a:t>
            </a:r>
            <a:r>
              <a:rPr lang="hu-HU" sz="1200" dirty="0" err="1"/>
              <a:t>restoration</a:t>
            </a:r>
            <a:endParaRPr lang="hu-HU" sz="1200" dirty="0"/>
          </a:p>
        </p:txBody>
      </p:sp>
      <p:sp>
        <p:nvSpPr>
          <p:cNvPr id="17" name="Szöveg helye 4">
            <a:extLst>
              <a:ext uri="{FF2B5EF4-FFF2-40B4-BE49-F238E27FC236}">
                <a16:creationId xmlns:a16="http://schemas.microsoft.com/office/drawing/2014/main" id="{393AAF70-2236-CB8B-9E09-BEC8BABB60B2}"/>
              </a:ext>
            </a:extLst>
          </p:cNvPr>
          <p:cNvSpPr txBox="1">
            <a:spLocks/>
          </p:cNvSpPr>
          <p:nvPr/>
        </p:nvSpPr>
        <p:spPr>
          <a:xfrm>
            <a:off x="2079108" y="1581200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Control</a:t>
            </a:r>
            <a:r>
              <a:rPr lang="hu-HU" sz="1200" dirty="0"/>
              <a:t> X-</a:t>
            </a:r>
            <a:r>
              <a:rPr lang="hu-HU" sz="1200" dirty="0" err="1"/>
              <a:t>ray</a:t>
            </a:r>
            <a:endParaRPr lang="hu-HU" sz="120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6F48C01-EF0A-D2DB-26D2-7572E44A78E2}"/>
              </a:ext>
            </a:extLst>
          </p:cNvPr>
          <p:cNvSpPr txBox="1">
            <a:spLocks/>
          </p:cNvSpPr>
          <p:nvPr/>
        </p:nvSpPr>
        <p:spPr>
          <a:xfrm>
            <a:off x="0" y="142275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28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RCT V.</a:t>
            </a:r>
          </a:p>
        </p:txBody>
      </p:sp>
    </p:spTree>
    <p:extLst>
      <p:ext uri="{BB962C8B-B14F-4D97-AF65-F5344CB8AC3E}">
        <p14:creationId xmlns:p14="http://schemas.microsoft.com/office/powerpoint/2010/main" val="2778461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206" y="1268760"/>
            <a:ext cx="9048576" cy="4824537"/>
          </a:xfrm>
        </p:spPr>
        <p:txBody>
          <a:bodyPr>
            <a:noAutofit/>
          </a:bodyPr>
          <a:lstStyle/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Preoperative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photo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</a:t>
            </a:r>
            <a:r>
              <a:rPr lang="hu-HU" sz="1600" dirty="0">
                <a:ea typeface="Times New Roman" charset="0"/>
                <a:cs typeface="Times New Roman" charset="0"/>
              </a:rPr>
              <a:t>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r>
              <a:rPr lang="hu-HU" sz="1600" dirty="0">
                <a:ea typeface="Times New Roman" charset="0"/>
                <a:cs typeface="Times New Roman" charset="0"/>
              </a:rPr>
              <a:t>  (and </a:t>
            </a:r>
            <a:r>
              <a:rPr lang="hu-HU" sz="1600" dirty="0" err="1">
                <a:ea typeface="Times New Roman" charset="0"/>
                <a:cs typeface="Times New Roman" charset="0"/>
              </a:rPr>
              <a:t>preoperative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radiograph</a:t>
            </a:r>
            <a:r>
              <a:rPr lang="hu-HU" sz="1600" dirty="0">
                <a:ea typeface="Times New Roman" charset="0"/>
                <a:cs typeface="Times New Roman" charset="0"/>
              </a:rPr>
              <a:t>, </a:t>
            </a:r>
            <a:r>
              <a:rPr lang="hu-HU" sz="1600" dirty="0" err="1">
                <a:ea typeface="Times New Roman" charset="0"/>
                <a:cs typeface="Times New Roman" charset="0"/>
              </a:rPr>
              <a:t>if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made</a:t>
            </a:r>
            <a:r>
              <a:rPr lang="hu-HU" sz="1600" dirty="0">
                <a:ea typeface="Times New Roman" charset="0"/>
                <a:cs typeface="Times New Roman" charset="0"/>
              </a:rPr>
              <a:t>)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Shade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selection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Prepared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cavity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from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</a:t>
            </a:r>
            <a:r>
              <a:rPr lang="hu-HU" sz="1600" dirty="0">
                <a:ea typeface="Times New Roman" charset="0"/>
                <a:cs typeface="Times New Roman" charset="0"/>
              </a:rPr>
              <a:t>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Temporary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filling</a:t>
            </a:r>
            <a:r>
              <a:rPr lang="hu-HU" sz="1600" dirty="0">
                <a:ea typeface="Times New Roman" charset="0"/>
                <a:cs typeface="Times New Roman" charset="0"/>
              </a:rPr>
              <a:t>/</a:t>
            </a:r>
            <a:r>
              <a:rPr lang="hu-HU" sz="1600" dirty="0" err="1">
                <a:ea typeface="Times New Roman" charset="0"/>
                <a:cs typeface="Times New Roman" charset="0"/>
              </a:rPr>
              <a:t>crown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600" dirty="0">
                <a:ea typeface="Times New Roman" charset="0"/>
                <a:cs typeface="Times New Roman" charset="0"/>
              </a:rPr>
              <a:t>CAD/CAM </a:t>
            </a:r>
            <a:r>
              <a:rPr lang="hu-HU" sz="1600" dirty="0" err="1">
                <a:ea typeface="Times New Roman" charset="0"/>
                <a:cs typeface="Times New Roman" charset="0"/>
              </a:rPr>
              <a:t>screenshots</a:t>
            </a:r>
            <a:r>
              <a:rPr lang="hu-HU" sz="1600" dirty="0">
                <a:ea typeface="Times New Roman" charset="0"/>
                <a:cs typeface="Times New Roman" charset="0"/>
              </a:rPr>
              <a:t>: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Digital </a:t>
            </a:r>
            <a:r>
              <a:rPr lang="hu-HU" sz="1600" dirty="0" err="1">
                <a:ea typeface="Times New Roman" charset="0"/>
                <a:cs typeface="Times New Roman" charset="0"/>
              </a:rPr>
              <a:t>impressions</a:t>
            </a:r>
            <a:r>
              <a:rPr lang="hu-HU" sz="1600" dirty="0">
                <a:ea typeface="Times New Roman" charset="0"/>
                <a:cs typeface="Times New Roman" charset="0"/>
              </a:rPr>
              <a:t> of </a:t>
            </a:r>
            <a:r>
              <a:rPr lang="hu-HU" sz="1600" dirty="0" err="1">
                <a:ea typeface="Times New Roman" charset="0"/>
                <a:cs typeface="Times New Roman" charset="0"/>
              </a:rPr>
              <a:t>the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prepared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cavity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from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</a:t>
            </a:r>
            <a:r>
              <a:rPr lang="hu-HU" sz="1600" dirty="0">
                <a:ea typeface="Times New Roman" charset="0"/>
                <a:cs typeface="Times New Roman" charset="0"/>
              </a:rPr>
              <a:t> 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r>
              <a:rPr lang="hu-HU" sz="1600" dirty="0">
                <a:ea typeface="Times New Roman" charset="0"/>
                <a:cs typeface="Times New Roman" charset="0"/>
              </a:rPr>
              <a:t> (</a:t>
            </a:r>
            <a:r>
              <a:rPr lang="hu-HU" sz="1600" dirty="0" err="1">
                <a:ea typeface="Times New Roman" charset="0"/>
                <a:cs typeface="Times New Roman" charset="0"/>
              </a:rPr>
              <a:t>equivalent</a:t>
            </a:r>
            <a:r>
              <a:rPr lang="hu-HU" sz="1600" dirty="0">
                <a:ea typeface="Times New Roman" charset="0"/>
                <a:cs typeface="Times New Roman" charset="0"/>
              </a:rPr>
              <a:t> of </a:t>
            </a:r>
            <a:r>
              <a:rPr lang="hu-HU" sz="1600" dirty="0" err="1">
                <a:ea typeface="Times New Roman" charset="0"/>
                <a:cs typeface="Times New Roman" charset="0"/>
              </a:rPr>
              <a:t>the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precisional-situational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impression</a:t>
            </a:r>
            <a:r>
              <a:rPr lang="hu-HU" sz="1600" dirty="0">
                <a:ea typeface="Times New Roman" charset="0"/>
                <a:cs typeface="Times New Roman" charset="0"/>
              </a:rPr>
              <a:t>)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antagonistic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teeth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Bite</a:t>
            </a:r>
            <a:r>
              <a:rPr lang="hu-HU" sz="1600" dirty="0">
                <a:ea typeface="Times New Roman" charset="0"/>
                <a:cs typeface="Times New Roman" charset="0"/>
              </a:rPr>
              <a:t> (ICP) </a:t>
            </a:r>
            <a:r>
              <a:rPr lang="hu-HU" sz="1600" dirty="0" err="1">
                <a:ea typeface="Times New Roman" charset="0"/>
                <a:cs typeface="Times New Roman" charset="0"/>
              </a:rPr>
              <a:t>from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</a:t>
            </a:r>
            <a:r>
              <a:rPr lang="hu-HU" sz="1600" dirty="0">
                <a:ea typeface="Times New Roman" charset="0"/>
                <a:cs typeface="Times New Roman" charset="0"/>
              </a:rPr>
              <a:t>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Margin </a:t>
            </a:r>
            <a:r>
              <a:rPr lang="hu-HU" sz="1600" dirty="0" err="1">
                <a:ea typeface="Times New Roman" charset="0"/>
                <a:cs typeface="Times New Roman" charset="0"/>
              </a:rPr>
              <a:t>from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Designed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restoration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from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Restoration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with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antagonistic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teeth</a:t>
            </a:r>
            <a:r>
              <a:rPr lang="hu-HU" sz="1600" dirty="0">
                <a:ea typeface="Times New Roman" charset="0"/>
                <a:cs typeface="Times New Roman" charset="0"/>
              </a:rPr>
              <a:t>,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contacts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Approximal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contactpoint</a:t>
            </a:r>
            <a:r>
              <a:rPr lang="hu-HU" sz="1600" dirty="0">
                <a:ea typeface="Times New Roman" charset="0"/>
                <a:cs typeface="Times New Roman" charset="0"/>
              </a:rPr>
              <a:t>(s)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Material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thickness</a:t>
            </a:r>
            <a:r>
              <a:rPr lang="hu-HU" sz="1600" dirty="0">
                <a:ea typeface="Times New Roman" charset="0"/>
                <a:cs typeface="Times New Roman" charset="0"/>
              </a:rPr>
              <a:t>, </a:t>
            </a:r>
            <a:r>
              <a:rPr lang="hu-HU" sz="1600" dirty="0" err="1">
                <a:ea typeface="Times New Roman" charset="0"/>
                <a:cs typeface="Times New Roman" charset="0"/>
              </a:rPr>
              <a:t>sprue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placement</a:t>
            </a:r>
            <a:endParaRPr lang="hu-HU" sz="1600" dirty="0"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endParaRPr lang="hu-HU" sz="32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2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2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22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0809"/>
            <a:ext cx="8136904" cy="2535065"/>
          </a:xfrm>
        </p:spPr>
        <p:txBody>
          <a:bodyPr>
            <a:noAutofit/>
          </a:bodyPr>
          <a:lstStyle/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Milled </a:t>
            </a:r>
            <a:r>
              <a:rPr lang="hu-HU" sz="1600" dirty="0" err="1">
                <a:ea typeface="Times New Roman" charset="0"/>
                <a:cs typeface="Times New Roman" charset="0"/>
              </a:rPr>
              <a:t>restoration</a:t>
            </a:r>
            <a:r>
              <a:rPr lang="hu-HU" sz="1600" dirty="0">
                <a:ea typeface="Times New Roman" charset="0"/>
                <a:cs typeface="Times New Roman" charset="0"/>
              </a:rPr>
              <a:t> in front of a </a:t>
            </a:r>
            <a:r>
              <a:rPr lang="hu-HU" sz="1600" dirty="0" err="1">
                <a:ea typeface="Times New Roman" charset="0"/>
                <a:cs typeface="Times New Roman" charset="0"/>
              </a:rPr>
              <a:t>natural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background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Restoration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try</a:t>
            </a:r>
            <a:r>
              <a:rPr lang="hu-HU" sz="1600" dirty="0">
                <a:ea typeface="Times New Roman" charset="0"/>
                <a:cs typeface="Times New Roman" charset="0"/>
              </a:rPr>
              <a:t> in in </a:t>
            </a:r>
            <a:r>
              <a:rPr lang="hu-HU" sz="1600" dirty="0" err="1">
                <a:ea typeface="Times New Roman" charset="0"/>
                <a:cs typeface="Times New Roman" charset="0"/>
              </a:rPr>
              <a:t>the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mouth</a:t>
            </a:r>
            <a:r>
              <a:rPr lang="hu-HU" sz="1600" dirty="0">
                <a:ea typeface="Times New Roman" charset="0"/>
                <a:cs typeface="Times New Roman" charset="0"/>
              </a:rPr>
              <a:t> in </a:t>
            </a:r>
            <a:r>
              <a:rPr lang="hu-HU" sz="1600" dirty="0" err="1">
                <a:ea typeface="Times New Roman" charset="0"/>
                <a:cs typeface="Times New Roman" charset="0"/>
              </a:rPr>
              <a:t>relative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or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absolute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isolation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Rubberdam</a:t>
            </a:r>
            <a:r>
              <a:rPr lang="hu-HU" sz="1600" dirty="0">
                <a:ea typeface="Times New Roman" charset="0"/>
                <a:cs typeface="Times New Roman" charset="0"/>
              </a:rPr>
              <a:t>, </a:t>
            </a:r>
            <a:r>
              <a:rPr lang="hu-HU" sz="1600" dirty="0" err="1">
                <a:ea typeface="Times New Roman" charset="0"/>
                <a:cs typeface="Times New Roman" charset="0"/>
              </a:rPr>
              <a:t>matrix</a:t>
            </a:r>
            <a:r>
              <a:rPr lang="hu-HU" sz="1600" dirty="0">
                <a:ea typeface="Times New Roman" charset="0"/>
                <a:cs typeface="Times New Roman" charset="0"/>
              </a:rPr>
              <a:t>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wedge</a:t>
            </a:r>
            <a:r>
              <a:rPr lang="hu-HU" sz="1600" dirty="0">
                <a:ea typeface="Times New Roman" charset="0"/>
                <a:cs typeface="Times New Roman" charset="0"/>
              </a:rPr>
              <a:t>(s)/ </a:t>
            </a:r>
            <a:r>
              <a:rPr lang="hu-HU" sz="1600" dirty="0" err="1">
                <a:ea typeface="Times New Roman" charset="0"/>
                <a:cs typeface="Times New Roman" charset="0"/>
              </a:rPr>
              <a:t>teflontape</a:t>
            </a:r>
            <a:r>
              <a:rPr lang="hu-HU" sz="1600" dirty="0">
                <a:ea typeface="Times New Roman" charset="0"/>
                <a:cs typeface="Times New Roman" charset="0"/>
              </a:rPr>
              <a:t> in situ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1600" dirty="0">
                <a:ea typeface="Times New Roman" charset="0"/>
                <a:cs typeface="Times New Roman" charset="0"/>
              </a:rPr>
              <a:t>Type of adhesive technique used for </a:t>
            </a:r>
            <a:r>
              <a:rPr lang="hu-HU" sz="1600" dirty="0" err="1">
                <a:ea typeface="Times New Roman" charset="0"/>
                <a:cs typeface="Times New Roman" charset="0"/>
              </a:rPr>
              <a:t>adhesive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cementation</a:t>
            </a:r>
            <a:r>
              <a:rPr lang="en-US" sz="1600" dirty="0">
                <a:ea typeface="Times New Roman" charset="0"/>
                <a:cs typeface="Times New Roman" charset="0"/>
              </a:rPr>
              <a:t>, name of cement and list of materials used for </a:t>
            </a:r>
            <a:r>
              <a:rPr lang="hu-HU" sz="1600" dirty="0" err="1">
                <a:ea typeface="Times New Roman" charset="0"/>
                <a:cs typeface="Times New Roman" charset="0"/>
              </a:rPr>
              <a:t>cavity</a:t>
            </a:r>
            <a:r>
              <a:rPr lang="en-US" sz="1600" dirty="0">
                <a:ea typeface="Times New Roman" charset="0"/>
                <a:cs typeface="Times New Roman" charset="0"/>
              </a:rPr>
              <a:t> and restoration </a:t>
            </a:r>
            <a:r>
              <a:rPr lang="hu-HU" sz="1600" dirty="0" err="1">
                <a:ea typeface="Times New Roman" charset="0"/>
                <a:cs typeface="Times New Roman" charset="0"/>
              </a:rPr>
              <a:t>pre-treatment</a:t>
            </a:r>
            <a:r>
              <a:rPr lang="en-US" sz="1600" dirty="0">
                <a:ea typeface="Times New Roman" charset="0"/>
                <a:cs typeface="Times New Roman" charset="0"/>
              </a:rPr>
              <a:t> (manufacturer’s name, percentage, time)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1600" dirty="0">
                <a:ea typeface="Times New Roman" charset="0"/>
                <a:cs typeface="Times New Roman" charset="0"/>
              </a:rPr>
              <a:t>Finished, polished restoration from </a:t>
            </a:r>
            <a:r>
              <a:rPr lang="hu-HU" sz="1600" dirty="0">
                <a:ea typeface="Times New Roman" charset="0"/>
                <a:cs typeface="Times New Roman" charset="0"/>
              </a:rPr>
              <a:t>an</a:t>
            </a:r>
            <a:r>
              <a:rPr lang="en-US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</a:t>
            </a:r>
            <a:r>
              <a:rPr lang="en-US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r>
              <a:rPr lang="en-US" sz="1600" dirty="0">
                <a:ea typeface="Times New Roman" charset="0"/>
                <a:cs typeface="Times New Roman" charset="0"/>
              </a:rPr>
              <a:t> (contact points!) and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view</a:t>
            </a:r>
            <a:r>
              <a:rPr lang="hu-HU" sz="1600" dirty="0">
                <a:ea typeface="Times New Roman" charset="0"/>
                <a:cs typeface="Times New Roman" charset="0"/>
              </a:rPr>
              <a:t> in ICP</a:t>
            </a:r>
            <a:endParaRPr lang="hu-HU" sz="1200" dirty="0"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endParaRPr lang="hu-HU" sz="1200" dirty="0"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u-HU" sz="1600" dirty="0">
              <a:ea typeface="Times New Roman" charset="0"/>
              <a:cs typeface="Times New Roman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209547" y="5661248"/>
            <a:ext cx="2796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00" dirty="0"/>
              <a:t>https://www.ivoclar.com/en_li/products/metal-free-ceramics/ips-e.max-shade-navigation-app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CCAD5B4-1884-6B0E-258B-39372C205B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endParaRPr lang="hu-HU" sz="32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E8051CC-739E-C097-D545-7185499D44C3}"/>
              </a:ext>
            </a:extLst>
          </p:cNvPr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2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2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9440140" cy="316835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107556" y="3933056"/>
            <a:ext cx="9008092" cy="2160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Student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Jessica Smith</a:t>
            </a:r>
          </a:p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Teacher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Dr. Kiss Zoltán</a:t>
            </a:r>
          </a:p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Treatment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25 RCT, 25 </a:t>
            </a:r>
            <a:r>
              <a:rPr lang="hu-HU" sz="24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onlay</a:t>
            </a:r>
            <a:endParaRPr lang="hu-HU" sz="2400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60000"/>
              </a:lnSpc>
              <a:buNone/>
            </a:pPr>
            <a:r>
              <a:rPr lang="hu-HU" sz="2400" err="1">
                <a:ea typeface="Times New Roman" charset="0"/>
                <a:cs typeface="Times New Roman" charset="0"/>
              </a:rPr>
              <a:t>Practice</a:t>
            </a:r>
            <a:r>
              <a:rPr lang="hu-HU" sz="2400">
                <a:ea typeface="Times New Roman" charset="0"/>
                <a:cs typeface="Times New Roman" charset="0"/>
              </a:rPr>
              <a:t>: </a:t>
            </a:r>
            <a:r>
              <a:rPr lang="hu-HU" sz="24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Restorative</a:t>
            </a:r>
            <a:r>
              <a:rPr lang="hu-HU" sz="24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4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Dentistry</a:t>
            </a:r>
            <a:r>
              <a:rPr lang="hu-HU" sz="24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and </a:t>
            </a:r>
            <a:r>
              <a:rPr lang="hu-HU" sz="24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Endodontics</a:t>
            </a:r>
            <a:r>
              <a:rPr lang="hu-HU" sz="24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II. – 2024. </a:t>
            </a:r>
            <a:r>
              <a:rPr lang="hu-HU" sz="24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September</a:t>
            </a:r>
            <a:endParaRPr lang="hu-HU" sz="2400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" y="108000"/>
            <a:ext cx="1007468" cy="10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>
            <a:alphaModFix amt="69524"/>
          </a:blip>
          <a:stretch>
            <a:fillRect/>
          </a:stretch>
        </p:blipFill>
        <p:spPr>
          <a:xfrm>
            <a:off x="7200000" y="108000"/>
            <a:ext cx="1008000" cy="10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églalap 11"/>
          <p:cNvSpPr/>
          <p:nvPr/>
        </p:nvSpPr>
        <p:spPr>
          <a:xfrm>
            <a:off x="2976861" y="2967335"/>
            <a:ext cx="319029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</a:rPr>
              <a:t>Case</a:t>
            </a:r>
            <a:r>
              <a:rPr lang="hu-HU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</a:rPr>
              <a:t> </a:t>
            </a:r>
            <a:r>
              <a:rPr lang="hu-HU" sz="40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</a:rPr>
              <a:t>report</a:t>
            </a:r>
            <a:endParaRPr lang="hu-HU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 Medium" panose="00000600000000000000" pitchFamily="2" charset="-18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308DDB4-C2AB-D2BB-4FA7-ABEA8B889544}"/>
              </a:ext>
            </a:extLst>
          </p:cNvPr>
          <p:cNvSpPr txBox="1"/>
          <p:nvPr/>
        </p:nvSpPr>
        <p:spPr>
          <a:xfrm>
            <a:off x="1907704" y="44624"/>
            <a:ext cx="512498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Semmelweis University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Faculty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of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Dentistry</a:t>
            </a:r>
            <a:endParaRPr lang="hu-HU" sz="1400" b="1">
              <a:solidFill>
                <a:srgbClr val="002060"/>
              </a:solidFill>
              <a:latin typeface="Trebuchet MS" panose="020B0603020202020204" pitchFamily="34" charset="0"/>
              <a:ea typeface="Capitals" charset="0"/>
              <a:cs typeface="Capitals" charset="0"/>
            </a:endParaRPr>
          </a:p>
          <a:p>
            <a:pPr algn="ctr">
              <a:spcAft>
                <a:spcPts val="600"/>
              </a:spcAft>
            </a:pP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Department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of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Restorative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Dentistry</a:t>
            </a:r>
            <a:r>
              <a:rPr lang="hu-HU" sz="1400" b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and </a:t>
            </a:r>
            <a:r>
              <a:rPr lang="hu-HU" sz="1400" b="1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Endodontics</a:t>
            </a:r>
            <a:endParaRPr lang="hu-HU" sz="1400" b="1">
              <a:solidFill>
                <a:srgbClr val="002060"/>
              </a:solidFill>
              <a:latin typeface="Trebuchet MS" panose="020B0603020202020204" pitchFamily="34" charset="0"/>
              <a:ea typeface="Capitals" charset="0"/>
              <a:cs typeface="Capitals" charset="0"/>
            </a:endParaRPr>
          </a:p>
          <a:p>
            <a:pPr algn="ctr">
              <a:buNone/>
            </a:pPr>
            <a:r>
              <a:rPr lang="hu-HU" sz="1200">
                <a:solidFill>
                  <a:srgbClr val="002060"/>
                </a:solidFill>
              </a:rPr>
              <a:t>Head of </a:t>
            </a:r>
            <a:r>
              <a:rPr lang="hu-HU" sz="1200" err="1">
                <a:solidFill>
                  <a:srgbClr val="002060"/>
                </a:solidFill>
              </a:rPr>
              <a:t>Department</a:t>
            </a:r>
            <a:r>
              <a:rPr lang="hu-HU" sz="1200">
                <a:solidFill>
                  <a:srgbClr val="002060"/>
                </a:solidFill>
              </a:rPr>
              <a:t>: Prof. Dr. Vág János DMD, PhD</a:t>
            </a:r>
            <a:r>
              <a:rPr lang="hu-HU" sz="140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428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09C9DAB-DB95-81CC-89E8-3ED0DD274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0" t="1511" r="3693"/>
          <a:stretch/>
        </p:blipFill>
        <p:spPr>
          <a:xfrm>
            <a:off x="3437669" y="1418136"/>
            <a:ext cx="2681150" cy="201086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D63FEBA-00B8-F9FD-A31B-23810A356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3"/>
          <a:stretch/>
        </p:blipFill>
        <p:spPr>
          <a:xfrm>
            <a:off x="395537" y="1418137"/>
            <a:ext cx="2718683" cy="201086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1A1AF80-02CB-FDAC-7612-8B2D97634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0"/>
          <a:stretch/>
        </p:blipFill>
        <p:spPr>
          <a:xfrm>
            <a:off x="3419872" y="3546879"/>
            <a:ext cx="2698947" cy="197963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AEA0334-2F9A-4662-6D89-27D8A95A50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42" r="1996" b="6873"/>
          <a:stretch/>
        </p:blipFill>
        <p:spPr>
          <a:xfrm>
            <a:off x="395537" y="3596780"/>
            <a:ext cx="2718683" cy="197963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6245BE3-8C81-5031-3D39-72929DD6E0D8}"/>
              </a:ext>
            </a:extLst>
          </p:cNvPr>
          <p:cNvSpPr txBox="1"/>
          <p:nvPr/>
        </p:nvSpPr>
        <p:spPr>
          <a:xfrm>
            <a:off x="1264883" y="620688"/>
            <a:ext cx="69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Margin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designed</a:t>
            </a:r>
            <a:r>
              <a:rPr lang="hu-HU" dirty="0"/>
              <a:t> </a:t>
            </a:r>
            <a:r>
              <a:rPr lang="hu-HU" dirty="0" err="1"/>
              <a:t>restoration</a:t>
            </a:r>
            <a:r>
              <a:rPr lang="hu-HU" dirty="0"/>
              <a:t>, </a:t>
            </a:r>
            <a:r>
              <a:rPr lang="hu-HU" dirty="0" err="1"/>
              <a:t>material</a:t>
            </a:r>
            <a:r>
              <a:rPr lang="hu-HU" dirty="0"/>
              <a:t> </a:t>
            </a:r>
            <a:r>
              <a:rPr lang="hu-HU" dirty="0" err="1"/>
              <a:t>thickness</a:t>
            </a:r>
            <a:r>
              <a:rPr lang="hu-HU" dirty="0"/>
              <a:t> (</a:t>
            </a:r>
            <a:r>
              <a:rPr lang="hu-HU" dirty="0" err="1"/>
              <a:t>occlusal</a:t>
            </a:r>
            <a:r>
              <a:rPr lang="hu-HU" dirty="0"/>
              <a:t> </a:t>
            </a:r>
            <a:r>
              <a:rPr lang="hu-HU" dirty="0" err="1"/>
              <a:t>view</a:t>
            </a:r>
            <a:r>
              <a:rPr lang="hu-HU" dirty="0"/>
              <a:t>)</a:t>
            </a:r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223807A-C62B-B494-B18D-A6E1A8FAFA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997"/>
          <a:stretch/>
        </p:blipFill>
        <p:spPr>
          <a:xfrm rot="5400000">
            <a:off x="5450191" y="2412155"/>
            <a:ext cx="4108370" cy="21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87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00D9242-78C5-C19C-B9E1-16808B9EA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7" b="20032"/>
          <a:stretch/>
        </p:blipFill>
        <p:spPr>
          <a:xfrm>
            <a:off x="2206239" y="1412776"/>
            <a:ext cx="4678288" cy="18002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1774F75-ED29-5197-AFB5-F3B1D44BAE04}"/>
              </a:ext>
            </a:extLst>
          </p:cNvPr>
          <p:cNvSpPr txBox="1"/>
          <p:nvPr/>
        </p:nvSpPr>
        <p:spPr>
          <a:xfrm>
            <a:off x="374170" y="458088"/>
            <a:ext cx="8342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Bite</a:t>
            </a:r>
            <a:r>
              <a:rPr lang="hu-HU" dirty="0"/>
              <a:t> (ICP), </a:t>
            </a:r>
            <a:r>
              <a:rPr lang="hu-HU" dirty="0" err="1"/>
              <a:t>interocclusal</a:t>
            </a:r>
            <a:r>
              <a:rPr lang="hu-HU" dirty="0"/>
              <a:t> </a:t>
            </a:r>
            <a:r>
              <a:rPr lang="hu-HU" dirty="0" err="1"/>
              <a:t>space</a:t>
            </a:r>
            <a:r>
              <a:rPr lang="hu-HU" dirty="0"/>
              <a:t>,</a:t>
            </a:r>
          </a:p>
          <a:p>
            <a:pPr algn="ctr"/>
            <a:r>
              <a:rPr lang="hu-HU" dirty="0" err="1"/>
              <a:t>Restoration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antagonistic</a:t>
            </a:r>
            <a:r>
              <a:rPr lang="hu-HU" dirty="0"/>
              <a:t> </a:t>
            </a:r>
            <a:r>
              <a:rPr lang="hu-HU" dirty="0" err="1"/>
              <a:t>teeth</a:t>
            </a:r>
            <a:r>
              <a:rPr lang="hu-HU" dirty="0"/>
              <a:t> and </a:t>
            </a:r>
            <a:r>
              <a:rPr lang="hu-HU" dirty="0" err="1"/>
              <a:t>occlusal</a:t>
            </a:r>
            <a:r>
              <a:rPr lang="hu-HU" dirty="0"/>
              <a:t> </a:t>
            </a:r>
            <a:r>
              <a:rPr lang="hu-HU" dirty="0" err="1"/>
              <a:t>contacts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CE8386-A821-81F9-AA62-4332C557A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5" t="13665" r="12330" b="29370"/>
          <a:stretch/>
        </p:blipFill>
        <p:spPr>
          <a:xfrm>
            <a:off x="2663787" y="3429000"/>
            <a:ext cx="3816424" cy="26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1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ím 1">
            <a:extLst>
              <a:ext uri="{FF2B5EF4-FFF2-40B4-BE49-F238E27FC236}">
                <a16:creationId xmlns:a16="http://schemas.microsoft.com/office/drawing/2014/main" id="{E35D5F8E-4775-90EA-AA10-AB517ADB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08163"/>
            <a:ext cx="8196584" cy="2615166"/>
          </a:xfrm>
        </p:spPr>
        <p:txBody>
          <a:bodyPr anchor="ctr"/>
          <a:lstStyle/>
          <a:p>
            <a:pPr algn="ctr"/>
            <a:r>
              <a:rPr lang="hu-HU" err="1">
                <a:solidFill>
                  <a:schemeClr val="bg2"/>
                </a:solidFill>
              </a:rPr>
              <a:t>Documentation</a:t>
            </a:r>
            <a:r>
              <a:rPr lang="hu-HU">
                <a:solidFill>
                  <a:schemeClr val="bg2"/>
                </a:solidFill>
              </a:rPr>
              <a:t> of </a:t>
            </a:r>
            <a:r>
              <a:rPr lang="hu-HU" err="1">
                <a:solidFill>
                  <a:schemeClr val="bg2"/>
                </a:solidFill>
              </a:rPr>
              <a:t>aesthetic</a:t>
            </a:r>
            <a:r>
              <a:rPr lang="hu-HU">
                <a:solidFill>
                  <a:schemeClr val="bg2"/>
                </a:solidFill>
              </a:rPr>
              <a:t> </a:t>
            </a:r>
            <a:r>
              <a:rPr lang="hu-HU" err="1">
                <a:solidFill>
                  <a:schemeClr val="bg2"/>
                </a:solidFill>
              </a:rPr>
              <a:t>inlay</a:t>
            </a:r>
            <a:r>
              <a:rPr lang="hu-HU">
                <a:solidFill>
                  <a:schemeClr val="bg2"/>
                </a:solidFill>
              </a:rPr>
              <a:t>/</a:t>
            </a:r>
            <a:r>
              <a:rPr lang="hu-HU" err="1">
                <a:solidFill>
                  <a:schemeClr val="bg2"/>
                </a:solidFill>
              </a:rPr>
              <a:t>onlay</a:t>
            </a:r>
            <a:r>
              <a:rPr lang="hu-HU">
                <a:solidFill>
                  <a:schemeClr val="bg2"/>
                </a:solidFill>
              </a:rPr>
              <a:t>/</a:t>
            </a:r>
            <a:r>
              <a:rPr lang="hu-HU" err="1">
                <a:solidFill>
                  <a:schemeClr val="bg2"/>
                </a:solidFill>
              </a:rPr>
              <a:t>crown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97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I.</a:t>
            </a:r>
          </a:p>
        </p:txBody>
      </p:sp>
      <p:sp>
        <p:nvSpPr>
          <p:cNvPr id="12" name="Szöveg helye 4">
            <a:extLst>
              <a:ext uri="{FF2B5EF4-FFF2-40B4-BE49-F238E27FC236}">
                <a16:creationId xmlns:a16="http://schemas.microsoft.com/office/drawing/2014/main" id="{13421BF9-9524-DD32-A99C-4DE96D837F85}"/>
              </a:ext>
            </a:extLst>
          </p:cNvPr>
          <p:cNvSpPr txBox="1">
            <a:spLocks/>
          </p:cNvSpPr>
          <p:nvPr/>
        </p:nvSpPr>
        <p:spPr>
          <a:xfrm>
            <a:off x="496472" y="1456846"/>
            <a:ext cx="2291745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Preoperative</a:t>
            </a:r>
            <a:r>
              <a:rPr lang="hu-HU" sz="1200" dirty="0"/>
              <a:t> </a:t>
            </a:r>
            <a:r>
              <a:rPr lang="hu-HU" sz="1200" dirty="0" err="1"/>
              <a:t>photo</a:t>
            </a:r>
            <a:br>
              <a:rPr lang="hu-HU" sz="1200" dirty="0"/>
            </a:br>
            <a:r>
              <a:rPr lang="hu-HU" sz="1200" dirty="0" err="1"/>
              <a:t>occlusal</a:t>
            </a:r>
            <a:r>
              <a:rPr lang="hu-HU" sz="1200" dirty="0"/>
              <a:t> and </a:t>
            </a:r>
            <a:r>
              <a:rPr lang="hu-HU" sz="1200" dirty="0" err="1"/>
              <a:t>buccal</a:t>
            </a:r>
            <a:r>
              <a:rPr lang="hu-HU" sz="1200" dirty="0"/>
              <a:t> </a:t>
            </a:r>
            <a:r>
              <a:rPr lang="hu-HU" sz="1200" dirty="0" err="1"/>
              <a:t>view</a:t>
            </a:r>
            <a:endParaRPr lang="hu-HU" sz="1200" dirty="0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28369ACF-FD6C-31CC-5664-D6AF24F29E82}"/>
              </a:ext>
            </a:extLst>
          </p:cNvPr>
          <p:cNvSpPr txBox="1">
            <a:spLocks/>
          </p:cNvSpPr>
          <p:nvPr/>
        </p:nvSpPr>
        <p:spPr>
          <a:xfrm>
            <a:off x="3553418" y="142139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Preoperative</a:t>
            </a:r>
            <a:r>
              <a:rPr lang="hu-HU" sz="1200"/>
              <a:t> </a:t>
            </a:r>
            <a:r>
              <a:rPr lang="hu-HU" sz="1200" err="1"/>
              <a:t>radiograph</a:t>
            </a:r>
            <a:endParaRPr lang="hu-HU" sz="1200"/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C62C53C4-1C89-5EC7-1C28-BE5BF69FE4CB}"/>
              </a:ext>
            </a:extLst>
          </p:cNvPr>
          <p:cNvSpPr txBox="1">
            <a:spLocks/>
          </p:cNvSpPr>
          <p:nvPr/>
        </p:nvSpPr>
        <p:spPr>
          <a:xfrm>
            <a:off x="6372200" y="1446474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Shade</a:t>
            </a:r>
            <a:r>
              <a:rPr lang="hu-HU" sz="1200"/>
              <a:t> </a:t>
            </a:r>
            <a:r>
              <a:rPr lang="hu-HU" sz="1200" err="1"/>
              <a:t>selection</a:t>
            </a:r>
            <a:endParaRPr lang="hu-HU" sz="120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17EF247-7FA7-62F0-C29C-DA87C2760D4C}"/>
              </a:ext>
            </a:extLst>
          </p:cNvPr>
          <p:cNvSpPr/>
          <p:nvPr/>
        </p:nvSpPr>
        <p:spPr>
          <a:xfrm>
            <a:off x="5917198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8ABF763-EF54-EF49-8727-F1706F7A5CF7}"/>
              </a:ext>
            </a:extLst>
          </p:cNvPr>
          <p:cNvSpPr/>
          <p:nvPr/>
        </p:nvSpPr>
        <p:spPr>
          <a:xfrm>
            <a:off x="3115276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7F0EDA6-7A13-68FB-C41D-9B8D932C251B}"/>
              </a:ext>
            </a:extLst>
          </p:cNvPr>
          <p:cNvSpPr/>
          <p:nvPr/>
        </p:nvSpPr>
        <p:spPr>
          <a:xfrm>
            <a:off x="350165" y="3933056"/>
            <a:ext cx="2584358" cy="1561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6B0DA03-5107-C218-EC6D-4B6C2874AFB3}"/>
              </a:ext>
            </a:extLst>
          </p:cNvPr>
          <p:cNvSpPr/>
          <p:nvPr/>
        </p:nvSpPr>
        <p:spPr>
          <a:xfrm>
            <a:off x="350165" y="2143386"/>
            <a:ext cx="2584358" cy="1561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CE3B7A5-1E7A-AF79-87F2-710C161C4072}"/>
              </a:ext>
            </a:extLst>
          </p:cNvPr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2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023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II.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28369ACF-FD6C-31CC-5664-D6AF24F29E82}"/>
              </a:ext>
            </a:extLst>
          </p:cNvPr>
          <p:cNvSpPr txBox="1">
            <a:spLocks/>
          </p:cNvSpPr>
          <p:nvPr/>
        </p:nvSpPr>
        <p:spPr>
          <a:xfrm>
            <a:off x="827584" y="1543940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Prepared</a:t>
            </a:r>
            <a:r>
              <a:rPr lang="hu-HU" sz="1200"/>
              <a:t> </a:t>
            </a:r>
            <a:r>
              <a:rPr lang="hu-HU" sz="1200" err="1"/>
              <a:t>cavity</a:t>
            </a:r>
            <a:br>
              <a:rPr lang="hu-HU" sz="1200"/>
            </a:br>
            <a:r>
              <a:rPr lang="hu-HU" sz="1200" err="1"/>
              <a:t>occlusal</a:t>
            </a:r>
            <a:r>
              <a:rPr lang="hu-HU" sz="1200"/>
              <a:t> </a:t>
            </a:r>
            <a:r>
              <a:rPr lang="hu-HU" sz="1200" err="1"/>
              <a:t>view</a:t>
            </a:r>
            <a:endParaRPr lang="hu-HU" sz="1200"/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B541AF1B-C94C-FF1A-7B46-52E476B5518B}"/>
              </a:ext>
            </a:extLst>
          </p:cNvPr>
          <p:cNvSpPr txBox="1">
            <a:spLocks/>
          </p:cNvSpPr>
          <p:nvPr/>
        </p:nvSpPr>
        <p:spPr>
          <a:xfrm>
            <a:off x="3568668" y="1558876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Prepared</a:t>
            </a:r>
            <a:r>
              <a:rPr lang="hu-HU" sz="1200"/>
              <a:t> </a:t>
            </a:r>
            <a:r>
              <a:rPr lang="hu-HU" sz="1200" err="1"/>
              <a:t>cavity</a:t>
            </a:r>
            <a:br>
              <a:rPr lang="hu-HU" sz="1200"/>
            </a:br>
            <a:r>
              <a:rPr lang="hu-HU" sz="1200" err="1"/>
              <a:t>buccal</a:t>
            </a:r>
            <a:r>
              <a:rPr lang="hu-HU" sz="1200"/>
              <a:t> </a:t>
            </a:r>
            <a:r>
              <a:rPr lang="hu-HU" sz="1200" err="1"/>
              <a:t>view</a:t>
            </a:r>
            <a:endParaRPr lang="hu-HU" sz="1200"/>
          </a:p>
        </p:txBody>
      </p:sp>
      <p:sp>
        <p:nvSpPr>
          <p:cNvPr id="6" name="Szöveg helye 4">
            <a:extLst>
              <a:ext uri="{FF2B5EF4-FFF2-40B4-BE49-F238E27FC236}">
                <a16:creationId xmlns:a16="http://schemas.microsoft.com/office/drawing/2014/main" id="{E7318621-3A60-EC48-857F-02ECDC08CE37}"/>
              </a:ext>
            </a:extLst>
          </p:cNvPr>
          <p:cNvSpPr txBox="1">
            <a:spLocks/>
          </p:cNvSpPr>
          <p:nvPr/>
        </p:nvSpPr>
        <p:spPr>
          <a:xfrm>
            <a:off x="6292215" y="1558876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Temporary</a:t>
            </a:r>
            <a:r>
              <a:rPr lang="hu-HU" sz="1200" dirty="0"/>
              <a:t> </a:t>
            </a:r>
            <a:r>
              <a:rPr lang="hu-HU" sz="1200" dirty="0" err="1"/>
              <a:t>filling</a:t>
            </a:r>
            <a:r>
              <a:rPr lang="hu-HU" sz="1200" dirty="0"/>
              <a:t>/</a:t>
            </a:r>
            <a:r>
              <a:rPr lang="hu-HU" sz="1200" dirty="0" err="1"/>
              <a:t>crown</a:t>
            </a:r>
            <a:endParaRPr lang="hu-HU" sz="1200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EC8AAD00-EBEB-BAC5-C5C1-A2998E01EEC1}"/>
              </a:ext>
            </a:extLst>
          </p:cNvPr>
          <p:cNvSpPr/>
          <p:nvPr/>
        </p:nvSpPr>
        <p:spPr>
          <a:xfrm>
            <a:off x="3174884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13FE5CF-F0C5-F5A3-4C5E-4024E6A56CEB}"/>
              </a:ext>
            </a:extLst>
          </p:cNvPr>
          <p:cNvSpPr/>
          <p:nvPr/>
        </p:nvSpPr>
        <p:spPr>
          <a:xfrm>
            <a:off x="5999602" y="2420888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518CCCA-86F3-0A9C-472A-13FEAFC62C64}"/>
              </a:ext>
            </a:extLst>
          </p:cNvPr>
          <p:cNvSpPr/>
          <p:nvPr/>
        </p:nvSpPr>
        <p:spPr>
          <a:xfrm>
            <a:off x="350166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FBB133DF-7F11-ED67-E81C-17314A15CDBB}"/>
              </a:ext>
            </a:extLst>
          </p:cNvPr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58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III.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971600" y="1101577"/>
            <a:ext cx="7579370" cy="2160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chemeClr val="accent1"/>
              </a:buClr>
            </a:pPr>
            <a:r>
              <a:rPr lang="hu-HU" sz="1200">
                <a:ea typeface="Times New Roman" charset="0"/>
                <a:cs typeface="Times New Roman" charset="0"/>
              </a:rPr>
              <a:t>Digital </a:t>
            </a:r>
            <a:r>
              <a:rPr lang="hu-HU" sz="1200" err="1">
                <a:ea typeface="Times New Roman" charset="0"/>
                <a:cs typeface="Times New Roman" charset="0"/>
              </a:rPr>
              <a:t>impressions</a:t>
            </a:r>
            <a:endParaRPr lang="hu-HU" sz="1200">
              <a:ea typeface="Times New Roman" charset="0"/>
              <a:cs typeface="Times New Roman" charset="0"/>
            </a:endParaRP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1086907" y="1502628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Buccal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4076408" y="1497680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Occlusal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7145486" y="1497679"/>
            <a:ext cx="1530970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Lingual</a:t>
            </a:r>
            <a:r>
              <a:rPr lang="hu-HU" sz="1000"/>
              <a:t>/</a:t>
            </a:r>
            <a:r>
              <a:rPr lang="hu-HU" sz="1000" err="1"/>
              <a:t>palatal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0A7F583-59FE-6485-8535-C8D6175A2E69}"/>
              </a:ext>
            </a:extLst>
          </p:cNvPr>
          <p:cNvSpPr/>
          <p:nvPr/>
        </p:nvSpPr>
        <p:spPr>
          <a:xfrm>
            <a:off x="6371250" y="184482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6FDC7747-F6A3-5009-A285-860EBEDEFDD3}"/>
              </a:ext>
            </a:extLst>
          </p:cNvPr>
          <p:cNvSpPr/>
          <p:nvPr/>
        </p:nvSpPr>
        <p:spPr>
          <a:xfrm>
            <a:off x="3343401" y="4221088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D4309DF-0115-05BD-0B48-5BE492DDAE16}"/>
              </a:ext>
            </a:extLst>
          </p:cNvPr>
          <p:cNvSpPr/>
          <p:nvPr/>
        </p:nvSpPr>
        <p:spPr>
          <a:xfrm>
            <a:off x="3360293" y="184482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2DC3862E-D86B-5408-4D70-AE965FE6DBB7}"/>
              </a:ext>
            </a:extLst>
          </p:cNvPr>
          <p:cNvSpPr/>
          <p:nvPr/>
        </p:nvSpPr>
        <p:spPr>
          <a:xfrm>
            <a:off x="370792" y="184482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6B273AA8-326A-F731-1665-58A25D6D3637}"/>
              </a:ext>
            </a:extLst>
          </p:cNvPr>
          <p:cNvSpPr txBox="1">
            <a:spLocks/>
          </p:cNvSpPr>
          <p:nvPr/>
        </p:nvSpPr>
        <p:spPr>
          <a:xfrm>
            <a:off x="4085164" y="3801205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Antagonist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410482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IV.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347864" y="1144651"/>
            <a:ext cx="2866996" cy="2462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1200" err="1">
                <a:ea typeface="Times New Roman" charset="0"/>
                <a:cs typeface="Times New Roman" charset="0"/>
              </a:rPr>
              <a:t>Bite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from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buccal</a:t>
            </a:r>
            <a:r>
              <a:rPr lang="hu-HU" sz="1200">
                <a:ea typeface="Times New Roman" charset="0"/>
                <a:cs typeface="Times New Roman" charset="0"/>
              </a:rPr>
              <a:t> and </a:t>
            </a:r>
            <a:r>
              <a:rPr lang="hu-HU" sz="1200" err="1">
                <a:ea typeface="Times New Roman" charset="0"/>
                <a:cs typeface="Times New Roman" charset="0"/>
              </a:rPr>
              <a:t>oral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view</a:t>
            </a:r>
            <a:endParaRPr lang="hu-HU" sz="1200">
              <a:ea typeface="Times New Roman" charset="0"/>
              <a:cs typeface="Times New Roman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0EBC8BE-9227-D02A-136C-226BAB57EFC4}"/>
              </a:ext>
            </a:extLst>
          </p:cNvPr>
          <p:cNvSpPr txBox="1"/>
          <p:nvPr/>
        </p:nvSpPr>
        <p:spPr>
          <a:xfrm>
            <a:off x="1547664" y="2509630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err="1"/>
              <a:t>Buccal</a:t>
            </a:r>
            <a:r>
              <a:rPr lang="hu-HU" sz="1000"/>
              <a:t> </a:t>
            </a:r>
            <a:r>
              <a:rPr lang="hu-HU" sz="1000" err="1"/>
              <a:t>view</a:t>
            </a:r>
            <a:endParaRPr lang="hu-HU" sz="100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0EBC8BE-9227-D02A-136C-226BAB57EFC4}"/>
              </a:ext>
            </a:extLst>
          </p:cNvPr>
          <p:cNvSpPr txBox="1"/>
          <p:nvPr/>
        </p:nvSpPr>
        <p:spPr>
          <a:xfrm>
            <a:off x="1171759" y="4644125"/>
            <a:ext cx="1593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err="1"/>
              <a:t>Lingual</a:t>
            </a:r>
            <a:r>
              <a:rPr lang="hu-HU" sz="1000"/>
              <a:t>/</a:t>
            </a:r>
            <a:r>
              <a:rPr lang="hu-HU" sz="1000" err="1"/>
              <a:t>palatinal</a:t>
            </a:r>
            <a:r>
              <a:rPr lang="hu-HU" sz="1000"/>
              <a:t> </a:t>
            </a:r>
            <a:r>
              <a:rPr lang="hu-HU" sz="1000" err="1"/>
              <a:t>view</a:t>
            </a:r>
            <a:endParaRPr lang="hu-HU" sz="100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4F57B3E-A459-35D0-53DE-4D822F4196A9}"/>
              </a:ext>
            </a:extLst>
          </p:cNvPr>
          <p:cNvSpPr/>
          <p:nvPr/>
        </p:nvSpPr>
        <p:spPr>
          <a:xfrm>
            <a:off x="3080649" y="1762226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72FA7A8-D3C9-0547-13E3-DC7CC8A525E1}"/>
              </a:ext>
            </a:extLst>
          </p:cNvPr>
          <p:cNvSpPr/>
          <p:nvPr/>
        </p:nvSpPr>
        <p:spPr>
          <a:xfrm>
            <a:off x="3080649" y="4019831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7564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V.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</a:t>
            </a:r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94755" y="1014598"/>
            <a:ext cx="6946957" cy="4001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chemeClr val="accent1"/>
              </a:buClr>
            </a:pPr>
            <a:r>
              <a:rPr lang="hu-HU" sz="1200" dirty="0">
                <a:ea typeface="Times New Roman" charset="0"/>
                <a:cs typeface="Times New Roman" charset="0"/>
              </a:rPr>
              <a:t>Margin and </a:t>
            </a:r>
            <a:r>
              <a:rPr lang="hu-HU" sz="1200" dirty="0" err="1">
                <a:ea typeface="Times New Roman" charset="0"/>
                <a:cs typeface="Times New Roman" charset="0"/>
              </a:rPr>
              <a:t>designed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restoration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from</a:t>
            </a:r>
            <a:r>
              <a:rPr lang="hu-HU" sz="1200" dirty="0">
                <a:ea typeface="Times New Roman" charset="0"/>
                <a:cs typeface="Times New Roman" charset="0"/>
              </a:rPr>
              <a:t> an </a:t>
            </a:r>
            <a:r>
              <a:rPr lang="hu-HU" sz="1200" dirty="0" err="1">
                <a:ea typeface="Times New Roman" charset="0"/>
                <a:cs typeface="Times New Roman" charset="0"/>
              </a:rPr>
              <a:t>occlusal</a:t>
            </a:r>
            <a:r>
              <a:rPr lang="hu-HU" sz="1200" dirty="0">
                <a:ea typeface="Times New Roman" charset="0"/>
                <a:cs typeface="Times New Roman" charset="0"/>
              </a:rPr>
              <a:t>, </a:t>
            </a:r>
            <a:r>
              <a:rPr lang="hu-HU" sz="1200" dirty="0" err="1">
                <a:ea typeface="Times New Roman" charset="0"/>
                <a:cs typeface="Times New Roman" charset="0"/>
              </a:rPr>
              <a:t>buccal</a:t>
            </a:r>
            <a:r>
              <a:rPr lang="hu-HU" sz="1200" dirty="0">
                <a:ea typeface="Times New Roman" charset="0"/>
                <a:cs typeface="Times New Roman" charset="0"/>
              </a:rPr>
              <a:t> and </a:t>
            </a:r>
            <a:r>
              <a:rPr lang="hu-HU" sz="1200" dirty="0" err="1">
                <a:ea typeface="Times New Roman" charset="0"/>
                <a:cs typeface="Times New Roman" charset="0"/>
              </a:rPr>
              <a:t>oral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view</a:t>
            </a:r>
            <a:endParaRPr lang="hu-HU" sz="1200" dirty="0">
              <a:ea typeface="Times New Roman" charset="0"/>
              <a:cs typeface="Times New Roman" charset="0"/>
            </a:endParaRPr>
          </a:p>
        </p:txBody>
      </p:sp>
      <p:sp>
        <p:nvSpPr>
          <p:cNvPr id="23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1225544" y="5604614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Buccal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24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3992170" y="5604614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Occlusal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25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6766428" y="5606946"/>
            <a:ext cx="1549987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Lingual</a:t>
            </a:r>
            <a:r>
              <a:rPr lang="hu-HU" sz="1000"/>
              <a:t>/</a:t>
            </a:r>
            <a:r>
              <a:rPr lang="hu-HU" sz="1000" err="1"/>
              <a:t>palatal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47FDF21-2362-590D-72BE-85E4900DD698}"/>
              </a:ext>
            </a:extLst>
          </p:cNvPr>
          <p:cNvSpPr/>
          <p:nvPr/>
        </p:nvSpPr>
        <p:spPr>
          <a:xfrm>
            <a:off x="631442" y="186194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54F0FFF-3729-FB58-2AF3-407CAE09A18C}"/>
              </a:ext>
            </a:extLst>
          </p:cNvPr>
          <p:cNvSpPr/>
          <p:nvPr/>
        </p:nvSpPr>
        <p:spPr>
          <a:xfrm>
            <a:off x="3387407" y="1861942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21727AA-3588-A543-B623-3818D687B14B}"/>
              </a:ext>
            </a:extLst>
          </p:cNvPr>
          <p:cNvSpPr/>
          <p:nvPr/>
        </p:nvSpPr>
        <p:spPr>
          <a:xfrm>
            <a:off x="3387407" y="3757900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B260D39-3645-1556-5B3C-76328BF083C4}"/>
              </a:ext>
            </a:extLst>
          </p:cNvPr>
          <p:cNvSpPr/>
          <p:nvPr/>
        </p:nvSpPr>
        <p:spPr>
          <a:xfrm>
            <a:off x="6160782" y="1855699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9B23816-C426-6DF5-DBE2-4951F30AD3E5}"/>
              </a:ext>
            </a:extLst>
          </p:cNvPr>
          <p:cNvSpPr/>
          <p:nvPr/>
        </p:nvSpPr>
        <p:spPr>
          <a:xfrm>
            <a:off x="6160141" y="3757900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5146392-467B-D8B9-A901-A750BFCBADF5}"/>
              </a:ext>
            </a:extLst>
          </p:cNvPr>
          <p:cNvSpPr/>
          <p:nvPr/>
        </p:nvSpPr>
        <p:spPr>
          <a:xfrm>
            <a:off x="631442" y="3757901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93920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VI.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64092" y="1170272"/>
            <a:ext cx="6234540" cy="2389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200" dirty="0" err="1">
                <a:ea typeface="Times New Roman" charset="0"/>
                <a:cs typeface="Times New Roman" charset="0"/>
              </a:rPr>
              <a:t>Restoration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with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the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antagonistic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teeth</a:t>
            </a:r>
            <a:r>
              <a:rPr lang="hu-HU" sz="1200" dirty="0">
                <a:ea typeface="Times New Roman" charset="0"/>
                <a:cs typeface="Times New Roman" charset="0"/>
              </a:rPr>
              <a:t>,  </a:t>
            </a:r>
            <a:r>
              <a:rPr lang="hu-HU" sz="1200" dirty="0" err="1">
                <a:ea typeface="Times New Roman" charset="0"/>
                <a:cs typeface="Times New Roman" charset="0"/>
              </a:rPr>
              <a:t>occlusal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contacts</a:t>
            </a:r>
            <a:endParaRPr lang="hu-HU" sz="12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hu-H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03BF75C-66FD-2384-B3B8-9C938261BF1C}"/>
              </a:ext>
            </a:extLst>
          </p:cNvPr>
          <p:cNvSpPr/>
          <p:nvPr/>
        </p:nvSpPr>
        <p:spPr>
          <a:xfrm>
            <a:off x="5868144" y="2365945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66FBF23-ECA2-2B6C-E85F-2089F4C30847}"/>
              </a:ext>
            </a:extLst>
          </p:cNvPr>
          <p:cNvSpPr/>
          <p:nvPr/>
        </p:nvSpPr>
        <p:spPr>
          <a:xfrm>
            <a:off x="1444250" y="1935172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64A6663-F614-103C-4DE6-19F1313F61BE}"/>
              </a:ext>
            </a:extLst>
          </p:cNvPr>
          <p:cNvSpPr/>
          <p:nvPr/>
        </p:nvSpPr>
        <p:spPr>
          <a:xfrm>
            <a:off x="1444250" y="3907269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CC015E1-E291-6BDC-B376-0682A5014AE4}"/>
              </a:ext>
            </a:extLst>
          </p:cNvPr>
          <p:cNvSpPr txBox="1">
            <a:spLocks/>
          </p:cNvSpPr>
          <p:nvPr/>
        </p:nvSpPr>
        <p:spPr>
          <a:xfrm>
            <a:off x="52545" y="4618139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Oral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650A2CD1-BF37-56E1-C1DA-779C96CAABAD}"/>
              </a:ext>
            </a:extLst>
          </p:cNvPr>
          <p:cNvSpPr txBox="1">
            <a:spLocks/>
          </p:cNvSpPr>
          <p:nvPr/>
        </p:nvSpPr>
        <p:spPr>
          <a:xfrm>
            <a:off x="115434" y="2693115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Buccal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200"/>
              <a:t> 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26F145C3-73B3-F564-7D31-F76C0CAD37F8}"/>
              </a:ext>
            </a:extLst>
          </p:cNvPr>
          <p:cNvSpPr txBox="1">
            <a:spLocks/>
          </p:cNvSpPr>
          <p:nvPr/>
        </p:nvSpPr>
        <p:spPr>
          <a:xfrm>
            <a:off x="6584259" y="1907601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Occlusal</a:t>
            </a:r>
            <a:r>
              <a:rPr lang="hu-HU" sz="1000"/>
              <a:t> </a:t>
            </a:r>
            <a:r>
              <a:rPr lang="hu-HU" sz="1000" err="1"/>
              <a:t>view</a:t>
            </a:r>
            <a:r>
              <a:rPr lang="hu-HU" sz="1000"/>
              <a:t> </a:t>
            </a:r>
            <a:r>
              <a:rPr lang="hu-HU" sz="1000" err="1"/>
              <a:t>contacts</a:t>
            </a:r>
            <a:endParaRPr lang="hu-HU" sz="1200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34B4427-E22B-9D50-001A-67B718E7CFF3}"/>
              </a:ext>
            </a:extLst>
          </p:cNvPr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83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VII.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04092" y="878788"/>
            <a:ext cx="7128284" cy="40466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accent1"/>
              </a:buClr>
            </a:pPr>
            <a:r>
              <a:rPr lang="hu-HU" sz="1200" err="1">
                <a:ea typeface="Times New Roman" charset="0"/>
                <a:cs typeface="Times New Roman" charset="0"/>
              </a:rPr>
              <a:t>Approximal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contact</a:t>
            </a:r>
            <a:r>
              <a:rPr lang="hu-HU" sz="1200">
                <a:ea typeface="Times New Roman" charset="0"/>
                <a:cs typeface="Times New Roman" charset="0"/>
              </a:rPr>
              <a:t>(s), </a:t>
            </a:r>
            <a:r>
              <a:rPr lang="hu-HU" sz="1200" err="1">
                <a:ea typeface="Times New Roman" charset="0"/>
                <a:cs typeface="Times New Roman" charset="0"/>
              </a:rPr>
              <a:t>material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thickness</a:t>
            </a:r>
            <a:r>
              <a:rPr lang="hu-HU" sz="1200">
                <a:ea typeface="Times New Roman" charset="0"/>
                <a:cs typeface="Times New Roman" charset="0"/>
              </a:rPr>
              <a:t>, </a:t>
            </a:r>
            <a:r>
              <a:rPr lang="hu-HU" sz="1200" err="1">
                <a:ea typeface="Times New Roman" charset="0"/>
                <a:cs typeface="Times New Roman" charset="0"/>
              </a:rPr>
              <a:t>sprue</a:t>
            </a:r>
            <a:r>
              <a:rPr lang="hu-HU" sz="1200">
                <a:ea typeface="Times New Roman" charset="0"/>
                <a:cs typeface="Times New Roman" charset="0"/>
              </a:rPr>
              <a:t> </a:t>
            </a:r>
            <a:r>
              <a:rPr lang="hu-HU" sz="1200" err="1">
                <a:ea typeface="Times New Roman" charset="0"/>
                <a:cs typeface="Times New Roman" charset="0"/>
              </a:rPr>
              <a:t>placement</a:t>
            </a:r>
            <a:endParaRPr lang="hu-HU" sz="1200">
              <a:ea typeface="Times New Roman" charset="0"/>
              <a:cs typeface="Times New Roman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73B5C2C-D5A9-45E1-EA49-E1A202B25146}"/>
              </a:ext>
            </a:extLst>
          </p:cNvPr>
          <p:cNvSpPr/>
          <p:nvPr/>
        </p:nvSpPr>
        <p:spPr>
          <a:xfrm>
            <a:off x="1346548" y="3894363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D69E84F-C642-14DE-2A8E-287CD681392B}"/>
              </a:ext>
            </a:extLst>
          </p:cNvPr>
          <p:cNvSpPr/>
          <p:nvPr/>
        </p:nvSpPr>
        <p:spPr>
          <a:xfrm>
            <a:off x="1346548" y="1847398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6B343B2C-F125-FFBF-DBB7-31CF300871C5}"/>
              </a:ext>
            </a:extLst>
          </p:cNvPr>
          <p:cNvSpPr txBox="1">
            <a:spLocks/>
          </p:cNvSpPr>
          <p:nvPr/>
        </p:nvSpPr>
        <p:spPr>
          <a:xfrm>
            <a:off x="1991822" y="1500590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Mesial</a:t>
            </a:r>
            <a:r>
              <a:rPr lang="hu-HU" sz="1000"/>
              <a:t> </a:t>
            </a:r>
            <a:r>
              <a:rPr lang="hu-HU" sz="1000" err="1"/>
              <a:t>view</a:t>
            </a:r>
            <a:endParaRPr lang="hu-HU" sz="120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2F427C2-388B-C636-1617-691C7A1412C0}"/>
              </a:ext>
            </a:extLst>
          </p:cNvPr>
          <p:cNvSpPr txBox="1">
            <a:spLocks/>
          </p:cNvSpPr>
          <p:nvPr/>
        </p:nvSpPr>
        <p:spPr>
          <a:xfrm>
            <a:off x="1991822" y="5837863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Distal</a:t>
            </a:r>
            <a:r>
              <a:rPr lang="hu-HU" sz="1000"/>
              <a:t> </a:t>
            </a:r>
            <a:r>
              <a:rPr lang="hu-HU" sz="1000" err="1"/>
              <a:t>view</a:t>
            </a:r>
            <a:endParaRPr lang="hu-HU" sz="120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34EE9A7-7E35-604E-60E6-F4CF14FC788C}"/>
              </a:ext>
            </a:extLst>
          </p:cNvPr>
          <p:cNvSpPr/>
          <p:nvPr/>
        </p:nvSpPr>
        <p:spPr>
          <a:xfrm>
            <a:off x="5254099" y="1847150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6F1E9CC-A992-D140-8ACF-45268755FADB}"/>
              </a:ext>
            </a:extLst>
          </p:cNvPr>
          <p:cNvSpPr/>
          <p:nvPr/>
        </p:nvSpPr>
        <p:spPr>
          <a:xfrm>
            <a:off x="5254099" y="3893232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AE7AD002-77ED-7C39-2687-B02604E709BB}"/>
              </a:ext>
            </a:extLst>
          </p:cNvPr>
          <p:cNvSpPr txBox="1">
            <a:spLocks/>
          </p:cNvSpPr>
          <p:nvPr/>
        </p:nvSpPr>
        <p:spPr>
          <a:xfrm>
            <a:off x="5914722" y="1477236"/>
            <a:ext cx="1609606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Material</a:t>
            </a:r>
            <a:r>
              <a:rPr lang="hu-HU" sz="1000"/>
              <a:t> </a:t>
            </a:r>
            <a:r>
              <a:rPr lang="hu-HU" sz="1000" err="1"/>
              <a:t>thickness</a:t>
            </a:r>
            <a:endParaRPr lang="hu-HU" sz="1200"/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0056F76C-1CFF-1E45-5FED-A3996D61DB08}"/>
              </a:ext>
            </a:extLst>
          </p:cNvPr>
          <p:cNvSpPr txBox="1">
            <a:spLocks/>
          </p:cNvSpPr>
          <p:nvPr/>
        </p:nvSpPr>
        <p:spPr>
          <a:xfrm>
            <a:off x="5422889" y="5845565"/>
            <a:ext cx="2217654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Sprue</a:t>
            </a:r>
            <a:r>
              <a:rPr lang="hu-HU" sz="1000"/>
              <a:t> </a:t>
            </a:r>
            <a:r>
              <a:rPr lang="hu-HU" sz="1000" err="1"/>
              <a:t>placement</a:t>
            </a:r>
            <a:endParaRPr lang="hu-HU" sz="1200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8E6AB267-A964-9FAC-21E5-5C18D81FE5C5}"/>
              </a:ext>
            </a:extLst>
          </p:cNvPr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3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Introduction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patient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4290458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reason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for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investigations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’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needs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197398" y="1149194"/>
            <a:ext cx="4186785" cy="1295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Patient’s</a:t>
            </a:r>
            <a:r>
              <a:rPr lang="hu-HU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name</a:t>
            </a:r>
            <a:r>
              <a:rPr lang="hu-HU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abbreviated</a:t>
            </a:r>
            <a:endParaRPr lang="hu-HU">
              <a:solidFill>
                <a:srgbClr val="002060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Age</a:t>
            </a:r>
            <a:r>
              <a:rPr lang="hu-HU">
                <a:solidFill>
                  <a:srgbClr val="002060"/>
                </a:solidFill>
                <a:ea typeface="Times New Roman" charset="0"/>
                <a:cs typeface="Times New Roman" charset="0"/>
              </a:rPr>
              <a:t>, gender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err="1">
                <a:ea typeface="Times New Roman" charset="0"/>
                <a:cs typeface="Times New Roman" charset="0"/>
              </a:rPr>
              <a:t>Occupation</a:t>
            </a:r>
            <a:r>
              <a:rPr lang="hu-HU">
                <a:ea typeface="Times New Roman" charset="0"/>
                <a:cs typeface="Times New Roman" charset="0"/>
              </a:rPr>
              <a:t> </a:t>
            </a:r>
            <a:br>
              <a:rPr lang="hu-HU">
                <a:ea typeface="Times New Roman" charset="0"/>
                <a:cs typeface="Times New Roman" charset="0"/>
              </a:rPr>
            </a:br>
            <a:r>
              <a:rPr lang="hu-HU">
                <a:ea typeface="Times New Roman" charset="0"/>
                <a:cs typeface="Times New Roman" charset="0"/>
              </a:rPr>
              <a:t>(</a:t>
            </a:r>
            <a:r>
              <a:rPr lang="hu-HU" err="1">
                <a:ea typeface="Times New Roman" charset="0"/>
                <a:cs typeface="Times New Roman" charset="0"/>
              </a:rPr>
              <a:t>previous</a:t>
            </a:r>
            <a:r>
              <a:rPr lang="hu-HU">
                <a:ea typeface="Times New Roman" charset="0"/>
                <a:cs typeface="Times New Roman" charset="0"/>
              </a:rPr>
              <a:t> in </a:t>
            </a:r>
            <a:r>
              <a:rPr lang="hu-HU" err="1">
                <a:ea typeface="Times New Roman" charset="0"/>
                <a:cs typeface="Times New Roman" charset="0"/>
              </a:rPr>
              <a:t>case</a:t>
            </a:r>
            <a:r>
              <a:rPr lang="hu-HU">
                <a:ea typeface="Times New Roman" charset="0"/>
                <a:cs typeface="Times New Roman" charset="0"/>
              </a:rPr>
              <a:t> of </a:t>
            </a:r>
            <a:r>
              <a:rPr lang="hu-HU" err="1">
                <a:ea typeface="Times New Roman" charset="0"/>
                <a:cs typeface="Times New Roman" charset="0"/>
              </a:rPr>
              <a:t>retirement</a:t>
            </a:r>
            <a:r>
              <a:rPr lang="hu-HU"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81248" y="5228589"/>
            <a:ext cx="8376106" cy="129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>
                <a:ea typeface="Times New Roman" charset="0"/>
                <a:cs typeface="Times New Roman" charset="0"/>
              </a:rPr>
              <a:t>Pl.: </a:t>
            </a:r>
            <a:r>
              <a:rPr lang="hu-HU" sz="2000" err="1">
                <a:ea typeface="Times New Roman" charset="0"/>
                <a:cs typeface="Times New Roman" charset="0"/>
              </a:rPr>
              <a:t>acute</a:t>
            </a:r>
            <a:r>
              <a:rPr lang="hu-HU" sz="2000">
                <a:ea typeface="Times New Roman" charset="0"/>
                <a:cs typeface="Times New Roman" charset="0"/>
              </a:rPr>
              <a:t> </a:t>
            </a:r>
            <a:r>
              <a:rPr lang="hu-HU" sz="2000" err="1">
                <a:ea typeface="Times New Roman" charset="0"/>
                <a:cs typeface="Times New Roman" charset="0"/>
              </a:rPr>
              <a:t>pain</a:t>
            </a:r>
            <a:r>
              <a:rPr lang="hu-HU" sz="2000">
                <a:ea typeface="Times New Roman" charset="0"/>
                <a:cs typeface="Times New Roman" charset="0"/>
              </a:rPr>
              <a:t>, </a:t>
            </a:r>
            <a:r>
              <a:rPr lang="hu-HU" sz="2000" err="1">
                <a:ea typeface="Times New Roman" charset="0"/>
                <a:cs typeface="Times New Roman" charset="0"/>
              </a:rPr>
              <a:t>aesthetic</a:t>
            </a:r>
            <a:r>
              <a:rPr lang="hu-HU" sz="2000">
                <a:ea typeface="Times New Roman" charset="0"/>
                <a:cs typeface="Times New Roman" charset="0"/>
              </a:rPr>
              <a:t> </a:t>
            </a:r>
            <a:r>
              <a:rPr lang="hu-HU" sz="2000" err="1">
                <a:ea typeface="Times New Roman" charset="0"/>
                <a:cs typeface="Times New Roman" charset="0"/>
              </a:rPr>
              <a:t>problem</a:t>
            </a:r>
            <a:r>
              <a:rPr lang="hu-HU" sz="2000">
                <a:ea typeface="Times New Roman" charset="0"/>
                <a:cs typeface="Times New Roman" charset="0"/>
              </a:rPr>
              <a:t>, </a:t>
            </a:r>
            <a:r>
              <a:rPr lang="hu-HU" sz="2000" err="1">
                <a:ea typeface="Times New Roman" charset="0"/>
                <a:cs typeface="Times New Roman" charset="0"/>
              </a:rPr>
              <a:t>check-up</a:t>
            </a:r>
            <a:r>
              <a:rPr lang="hu-HU" sz="2000">
                <a:ea typeface="Times New Roman" charset="0"/>
                <a:cs typeface="Times New Roman" charset="0"/>
              </a:rPr>
              <a:t>, etc.</a:t>
            </a:r>
          </a:p>
        </p:txBody>
      </p:sp>
      <p:pic>
        <p:nvPicPr>
          <p:cNvPr id="9" name="Picture 3" descr="C:\Users\Rendszergazda\Desktop\Sarolta\Esetbemutató\DSC_7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19946" y="1457235"/>
            <a:ext cx="234427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endszergazda\Desktop\Sarolta\Esetbemutató\DSC_7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822" y="1214782"/>
            <a:ext cx="2414532" cy="135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4742514" y="1954171"/>
            <a:ext cx="1037991" cy="25986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209456" y="2567542"/>
            <a:ext cx="2862064" cy="18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face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photo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should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show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petient’s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teeth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The photo should be taken before </a:t>
            </a:r>
            <a:r>
              <a:rPr lang="en-US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anaesthesia</a:t>
            </a:r>
            <a:r>
              <a:rPr lang="en-US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without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dental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300" i="1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bibs</a:t>
            </a:r>
            <a:r>
              <a:rPr lang="en-US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 front of a </a:t>
            </a:r>
            <a:r>
              <a:rPr lang="en-US" sz="13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neutral background.</a:t>
            </a:r>
            <a:endParaRPr lang="hu-HU" sz="1300" i="1">
              <a:solidFill>
                <a:schemeClr val="tx2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09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VIII.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B404365-F607-8C75-F578-CFC6141C9B91}"/>
              </a:ext>
            </a:extLst>
          </p:cNvPr>
          <p:cNvSpPr/>
          <p:nvPr/>
        </p:nvSpPr>
        <p:spPr>
          <a:xfrm>
            <a:off x="323528" y="1580437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A1F462A-A7B9-0447-C20F-3928F44FDC79}"/>
              </a:ext>
            </a:extLst>
          </p:cNvPr>
          <p:cNvSpPr/>
          <p:nvPr/>
        </p:nvSpPr>
        <p:spPr>
          <a:xfrm>
            <a:off x="3237718" y="1580437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ACD6057-A91C-6E0C-68E5-484875204DDA}"/>
              </a:ext>
            </a:extLst>
          </p:cNvPr>
          <p:cNvSpPr/>
          <p:nvPr/>
        </p:nvSpPr>
        <p:spPr>
          <a:xfrm>
            <a:off x="6156447" y="1583860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B149E6BF-1A9E-2C46-0E9D-E31C72F2DF8D}"/>
              </a:ext>
            </a:extLst>
          </p:cNvPr>
          <p:cNvSpPr txBox="1">
            <a:spLocks/>
          </p:cNvSpPr>
          <p:nvPr/>
        </p:nvSpPr>
        <p:spPr>
          <a:xfrm>
            <a:off x="827584" y="112396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Restoration</a:t>
            </a:r>
            <a:endParaRPr lang="hu-HU" sz="1200"/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38B0DB0E-45D5-92B8-409D-CB0905FDEEA2}"/>
              </a:ext>
            </a:extLst>
          </p:cNvPr>
          <p:cNvSpPr txBox="1">
            <a:spLocks/>
          </p:cNvSpPr>
          <p:nvPr/>
        </p:nvSpPr>
        <p:spPr>
          <a:xfrm>
            <a:off x="3604809" y="112396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Try</a:t>
            </a:r>
            <a:r>
              <a:rPr lang="hu-HU" sz="1200"/>
              <a:t>-in</a:t>
            </a: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141F1D6E-0DA6-AB8E-F03F-1FEFDA96D935}"/>
              </a:ext>
            </a:extLst>
          </p:cNvPr>
          <p:cNvSpPr txBox="1">
            <a:spLocks/>
          </p:cNvSpPr>
          <p:nvPr/>
        </p:nvSpPr>
        <p:spPr>
          <a:xfrm>
            <a:off x="6517051" y="923693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Absolute</a:t>
            </a:r>
            <a:r>
              <a:rPr lang="hu-HU" sz="1200"/>
              <a:t> </a:t>
            </a:r>
            <a:r>
              <a:rPr lang="hu-HU" sz="1200" err="1"/>
              <a:t>isolation</a:t>
            </a:r>
            <a:r>
              <a:rPr lang="hu-HU" sz="1200"/>
              <a:t>, </a:t>
            </a:r>
            <a:r>
              <a:rPr lang="hu-HU" sz="1200" err="1"/>
              <a:t>matrix</a:t>
            </a:r>
            <a:r>
              <a:rPr lang="hu-HU" sz="1200"/>
              <a:t> and </a:t>
            </a:r>
            <a:r>
              <a:rPr lang="hu-HU" sz="1200" err="1"/>
              <a:t>wedge</a:t>
            </a:r>
            <a:r>
              <a:rPr lang="hu-HU" sz="1200"/>
              <a:t>/ teflon </a:t>
            </a:r>
            <a:r>
              <a:rPr lang="hu-HU" sz="1200" err="1"/>
              <a:t>tape</a:t>
            </a:r>
            <a:r>
              <a:rPr lang="hu-HU" sz="1200"/>
              <a:t> in situ</a:t>
            </a:r>
          </a:p>
        </p:txBody>
      </p:sp>
      <p:graphicFrame>
        <p:nvGraphicFramePr>
          <p:cNvPr id="17" name="Táblázat 16">
            <a:extLst>
              <a:ext uri="{FF2B5EF4-FFF2-40B4-BE49-F238E27FC236}">
                <a16:creationId xmlns:a16="http://schemas.microsoft.com/office/drawing/2014/main" id="{F9D6A7DF-90EE-EB13-FE3D-64A324870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52686"/>
              </p:ext>
            </p:extLst>
          </p:nvPr>
        </p:nvGraphicFramePr>
        <p:xfrm>
          <a:off x="1556375" y="4634113"/>
          <a:ext cx="6096000" cy="1376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5505">
                  <a:extLst>
                    <a:ext uri="{9D8B030D-6E8A-4147-A177-3AD203B41FA5}">
                      <a16:colId xmlns:a16="http://schemas.microsoft.com/office/drawing/2014/main" val="603943122"/>
                    </a:ext>
                  </a:extLst>
                </a:gridCol>
                <a:gridCol w="4160495">
                  <a:extLst>
                    <a:ext uri="{9D8B030D-6E8A-4147-A177-3AD203B41FA5}">
                      <a16:colId xmlns:a16="http://schemas.microsoft.com/office/drawing/2014/main" val="2377699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err="1"/>
                        <a:t>Adhesive</a:t>
                      </a:r>
                      <a:r>
                        <a:rPr lang="hu-HU"/>
                        <a:t> cement: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7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Pre-treatment</a:t>
                      </a:r>
                      <a:r>
                        <a:rPr lang="hu-HU" dirty="0"/>
                        <a:t> of </a:t>
                      </a:r>
                      <a:r>
                        <a:rPr lang="hu-HU" dirty="0" err="1"/>
                        <a:t>restoration</a:t>
                      </a:r>
                      <a:r>
                        <a:rPr lang="hu-HU" dirty="0"/>
                        <a:t>: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Pre-treatment</a:t>
                      </a:r>
                      <a:r>
                        <a:rPr lang="hu-HU" dirty="0"/>
                        <a:t> of </a:t>
                      </a:r>
                      <a:r>
                        <a:rPr lang="hu-HU" dirty="0" err="1"/>
                        <a:t>cavity</a:t>
                      </a:r>
                      <a:r>
                        <a:rPr lang="hu-HU" dirty="0"/>
                        <a:t>: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61896"/>
                  </a:ext>
                </a:extLst>
              </a:tr>
            </a:tbl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95469BEB-99C4-1D77-0F1C-9B3280ACFB7E}"/>
              </a:ext>
            </a:extLst>
          </p:cNvPr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14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aesthetic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/</a:t>
            </a:r>
            <a:r>
              <a:rPr lang="hu-HU" sz="32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crown</a:t>
            </a:r>
            <a:r>
              <a:rPr lang="hu-HU" sz="32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IX.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Digital </a:t>
            </a:r>
            <a:r>
              <a:rPr lang="hu-HU" sz="14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workflow</a:t>
            </a:r>
            <a:endParaRPr lang="hu-HU" sz="140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B404365-F607-8C75-F578-CFC6141C9B91}"/>
              </a:ext>
            </a:extLst>
          </p:cNvPr>
          <p:cNvSpPr/>
          <p:nvPr/>
        </p:nvSpPr>
        <p:spPr>
          <a:xfrm>
            <a:off x="1619672" y="2382475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A1F462A-A7B9-0447-C20F-3928F44FDC79}"/>
              </a:ext>
            </a:extLst>
          </p:cNvPr>
          <p:cNvSpPr/>
          <p:nvPr/>
        </p:nvSpPr>
        <p:spPr>
          <a:xfrm>
            <a:off x="5004048" y="2382475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141F1D6E-0DA6-AB8E-F03F-1FEFDA96D935}"/>
              </a:ext>
            </a:extLst>
          </p:cNvPr>
          <p:cNvSpPr txBox="1">
            <a:spLocks/>
          </p:cNvSpPr>
          <p:nvPr/>
        </p:nvSpPr>
        <p:spPr>
          <a:xfrm>
            <a:off x="1907704" y="1492129"/>
            <a:ext cx="5688632" cy="21602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err="1"/>
              <a:t>Finished</a:t>
            </a:r>
            <a:r>
              <a:rPr lang="hu-HU" sz="1200"/>
              <a:t> and </a:t>
            </a:r>
            <a:r>
              <a:rPr lang="hu-HU" sz="1200" err="1"/>
              <a:t>polished</a:t>
            </a:r>
            <a:r>
              <a:rPr lang="hu-HU" sz="1200"/>
              <a:t> </a:t>
            </a:r>
            <a:r>
              <a:rPr lang="hu-HU" sz="1200" err="1"/>
              <a:t>restoration</a:t>
            </a:r>
            <a:r>
              <a:rPr lang="hu-HU" sz="1200"/>
              <a:t> </a:t>
            </a:r>
            <a:r>
              <a:rPr lang="hu-HU" sz="1200" err="1"/>
              <a:t>from</a:t>
            </a:r>
            <a:r>
              <a:rPr lang="hu-HU" sz="1200"/>
              <a:t> </a:t>
            </a:r>
            <a:r>
              <a:rPr lang="hu-HU" sz="1200" err="1"/>
              <a:t>occlusal</a:t>
            </a:r>
            <a:r>
              <a:rPr lang="hu-HU" sz="1200"/>
              <a:t> and </a:t>
            </a:r>
            <a:r>
              <a:rPr lang="hu-HU" sz="1200" err="1"/>
              <a:t>buccal</a:t>
            </a:r>
            <a:r>
              <a:rPr lang="hu-HU" sz="1200"/>
              <a:t> </a:t>
            </a:r>
            <a:r>
              <a:rPr lang="hu-HU" sz="1200" err="1"/>
              <a:t>view</a:t>
            </a:r>
            <a:endParaRPr lang="hu-HU" sz="1200"/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7EE8040A-FBF4-E705-0CE9-5061CC5B08CC}"/>
              </a:ext>
            </a:extLst>
          </p:cNvPr>
          <p:cNvSpPr txBox="1">
            <a:spLocks/>
          </p:cNvSpPr>
          <p:nvPr/>
        </p:nvSpPr>
        <p:spPr>
          <a:xfrm>
            <a:off x="2403778" y="1955173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Occlusal</a:t>
            </a:r>
            <a:r>
              <a:rPr lang="hu-HU" sz="1000"/>
              <a:t> </a:t>
            </a:r>
            <a:r>
              <a:rPr lang="hu-HU" sz="1000" err="1"/>
              <a:t>view</a:t>
            </a:r>
            <a:endParaRPr lang="hu-HU" sz="1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059299-E95F-E0CE-632C-BBB81446DC8C}"/>
              </a:ext>
            </a:extLst>
          </p:cNvPr>
          <p:cNvSpPr txBox="1">
            <a:spLocks/>
          </p:cNvSpPr>
          <p:nvPr/>
        </p:nvSpPr>
        <p:spPr>
          <a:xfrm>
            <a:off x="5868144" y="1957667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err="1"/>
              <a:t>Buccal</a:t>
            </a:r>
            <a:r>
              <a:rPr lang="hu-HU" sz="1000"/>
              <a:t> </a:t>
            </a:r>
            <a:r>
              <a:rPr lang="hu-HU" sz="1000" err="1"/>
              <a:t>view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32825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Introduction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of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patient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3601663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The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reason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for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investigations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’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needs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41201" y="1613866"/>
            <a:ext cx="4186785" cy="1295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K. J.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70 </a:t>
            </a:r>
            <a:r>
              <a:rPr lang="hu-HU" sz="20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years</a:t>
            </a:r>
            <a:r>
              <a:rPr lang="hu-HU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old, </a:t>
            </a:r>
            <a:r>
              <a:rPr lang="hu-HU" sz="20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male</a:t>
            </a:r>
            <a:endParaRPr lang="hu-HU" sz="2000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retired</a:t>
            </a:r>
            <a:r>
              <a:rPr lang="hu-HU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(</a:t>
            </a:r>
            <a:r>
              <a:rPr lang="hu-HU" sz="20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teacher</a:t>
            </a:r>
            <a:r>
              <a:rPr lang="hu-HU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13791" y="4797152"/>
            <a:ext cx="8376106" cy="129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Dental</a:t>
            </a:r>
            <a:r>
              <a:rPr lang="hu-HU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2000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check-up</a:t>
            </a:r>
            <a:r>
              <a:rPr lang="hu-HU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 </a:t>
            </a:r>
            <a:r>
              <a:rPr lang="en-US" sz="2000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The patient is here to continue a previously started root canal treatment.</a:t>
            </a:r>
            <a:endParaRPr lang="hu-HU" sz="2000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11BAB7E-3F57-2695-D25E-77D079E07CDE}"/>
              </a:ext>
            </a:extLst>
          </p:cNvPr>
          <p:cNvSpPr/>
          <p:nvPr/>
        </p:nvSpPr>
        <p:spPr>
          <a:xfrm>
            <a:off x="6947354" y="1717576"/>
            <a:ext cx="1592560" cy="820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BF3E3DE-A78C-5039-7056-5EEC48A2A615}"/>
              </a:ext>
            </a:extLst>
          </p:cNvPr>
          <p:cNvSpPr/>
          <p:nvPr/>
        </p:nvSpPr>
        <p:spPr>
          <a:xfrm>
            <a:off x="4788024" y="1342913"/>
            <a:ext cx="1944216" cy="2446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25563"/>
          </a:xfrm>
        </p:spPr>
        <p:txBody>
          <a:bodyPr/>
          <a:lstStyle/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Medical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History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758" y="1052736"/>
            <a:ext cx="8928484" cy="41363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 err="1">
                <a:solidFill>
                  <a:srgbClr val="002060"/>
                </a:solidFill>
              </a:rPr>
              <a:t>Factors</a:t>
            </a:r>
            <a:r>
              <a:rPr lang="hu-HU" dirty="0">
                <a:solidFill>
                  <a:srgbClr val="002060"/>
                </a:solidFill>
              </a:rPr>
              <a:t> and </a:t>
            </a:r>
            <a:r>
              <a:rPr lang="hu-HU" dirty="0" err="1">
                <a:solidFill>
                  <a:srgbClr val="002060"/>
                </a:solidFill>
              </a:rPr>
              <a:t>diseases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affecting dental treatment – </a:t>
            </a:r>
            <a:r>
              <a:rPr lang="hu-HU" dirty="0" err="1">
                <a:solidFill>
                  <a:srgbClr val="002060"/>
                </a:solidFill>
              </a:rPr>
              <a:t>medication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(name, active substance, </a:t>
            </a:r>
            <a:r>
              <a:rPr lang="hu-HU" dirty="0" err="1">
                <a:solidFill>
                  <a:srgbClr val="002060"/>
                </a:solidFill>
              </a:rPr>
              <a:t>adverse</a:t>
            </a:r>
            <a:r>
              <a:rPr lang="en-US" dirty="0">
                <a:solidFill>
                  <a:srgbClr val="002060"/>
                </a:solidFill>
              </a:rPr>
              <a:t> side effects):</a:t>
            </a:r>
            <a:endParaRPr lang="hu-HU" dirty="0">
              <a:solidFill>
                <a:srgbClr val="002060"/>
              </a:solidFill>
            </a:endParaRPr>
          </a:p>
          <a:p>
            <a:pPr marL="519113" lvl="2" indent="-176213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e.g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.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conditions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requiring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antibiotic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prophylaxis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immunosuppressed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state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infectious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diseases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taking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anticoagulant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drugs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, pacemaker,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bruxism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reduced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saliva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production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... etc.</a:t>
            </a:r>
          </a:p>
          <a:p>
            <a:pPr marL="519113" lvl="2" indent="-176213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600" i="1" dirty="0" err="1">
                <a:solidFill>
                  <a:srgbClr val="002060"/>
                </a:solidFill>
              </a:rPr>
              <a:t>e.g</a:t>
            </a:r>
            <a:r>
              <a:rPr lang="hu-HU" sz="1600" i="1" dirty="0">
                <a:solidFill>
                  <a:srgbClr val="002060"/>
                </a:solidFill>
              </a:rPr>
              <a:t>. </a:t>
            </a:r>
            <a:r>
              <a:rPr lang="hu-HU" sz="1600" i="1" dirty="0" err="1">
                <a:solidFill>
                  <a:srgbClr val="002060"/>
                </a:solidFill>
              </a:rPr>
              <a:t>high</a:t>
            </a:r>
            <a:r>
              <a:rPr lang="hu-HU" sz="1600" i="1" dirty="0">
                <a:solidFill>
                  <a:srgbClr val="002060"/>
                </a:solidFill>
              </a:rPr>
              <a:t> </a:t>
            </a:r>
            <a:r>
              <a:rPr lang="hu-HU" sz="1600" i="1" dirty="0" err="1">
                <a:solidFill>
                  <a:srgbClr val="002060"/>
                </a:solidFill>
              </a:rPr>
              <a:t>blood</a:t>
            </a:r>
            <a:r>
              <a:rPr lang="hu-HU" sz="1600" i="1" dirty="0">
                <a:solidFill>
                  <a:srgbClr val="002060"/>
                </a:solidFill>
              </a:rPr>
              <a:t> </a:t>
            </a:r>
            <a:r>
              <a:rPr lang="hu-HU" sz="1600" i="1" dirty="0" err="1">
                <a:solidFill>
                  <a:srgbClr val="002060"/>
                </a:solidFill>
              </a:rPr>
              <a:t>pressure</a:t>
            </a:r>
            <a:r>
              <a:rPr lang="hu-HU" sz="1600" i="1" dirty="0">
                <a:solidFill>
                  <a:srgbClr val="002060"/>
                </a:solidFill>
              </a:rPr>
              <a:t>: </a:t>
            </a:r>
            <a:r>
              <a:rPr lang="hu-HU" sz="1600" i="1" dirty="0" err="1">
                <a:solidFill>
                  <a:srgbClr val="002060"/>
                </a:solidFill>
              </a:rPr>
              <a:t>Amlodipine</a:t>
            </a:r>
            <a:r>
              <a:rPr lang="hu-HU" sz="1600" i="1" dirty="0">
                <a:solidFill>
                  <a:srgbClr val="002060"/>
                </a:solidFill>
              </a:rPr>
              <a:t> (</a:t>
            </a:r>
            <a:r>
              <a:rPr lang="hu-HU" sz="1600" i="1" dirty="0" err="1">
                <a:solidFill>
                  <a:srgbClr val="002060"/>
                </a:solidFill>
              </a:rPr>
              <a:t>Ca</a:t>
            </a:r>
            <a:r>
              <a:rPr lang="hu-HU" sz="1600" i="1" dirty="0">
                <a:solidFill>
                  <a:srgbClr val="002060"/>
                </a:solidFill>
              </a:rPr>
              <a:t> </a:t>
            </a:r>
            <a:r>
              <a:rPr lang="hu-HU" sz="1600" i="1" dirty="0" err="1">
                <a:solidFill>
                  <a:srgbClr val="002060"/>
                </a:solidFill>
              </a:rPr>
              <a:t>channel</a:t>
            </a:r>
            <a:r>
              <a:rPr lang="hu-HU" sz="1600" i="1" dirty="0">
                <a:solidFill>
                  <a:srgbClr val="002060"/>
                </a:solidFill>
              </a:rPr>
              <a:t> </a:t>
            </a:r>
            <a:r>
              <a:rPr lang="hu-HU" sz="1600" i="1" dirty="0" err="1">
                <a:solidFill>
                  <a:srgbClr val="002060"/>
                </a:solidFill>
              </a:rPr>
              <a:t>blocker</a:t>
            </a:r>
            <a:r>
              <a:rPr lang="hu-HU" sz="1600" i="1" dirty="0">
                <a:solidFill>
                  <a:srgbClr val="002060"/>
                </a:solidFill>
              </a:rPr>
              <a:t>) - </a:t>
            </a:r>
            <a:r>
              <a:rPr lang="hu-HU" sz="1600" i="1" dirty="0" err="1">
                <a:solidFill>
                  <a:srgbClr val="002060"/>
                </a:solidFill>
              </a:rPr>
              <a:t>ase</a:t>
            </a:r>
            <a:r>
              <a:rPr lang="hu-HU" sz="1600" i="1" dirty="0">
                <a:solidFill>
                  <a:srgbClr val="002060"/>
                </a:solidFill>
              </a:rPr>
              <a:t>.: </a:t>
            </a:r>
            <a:r>
              <a:rPr lang="hu-HU" sz="1600" i="1" dirty="0" err="1">
                <a:solidFill>
                  <a:srgbClr val="002060"/>
                </a:solidFill>
              </a:rPr>
              <a:t>gingival</a:t>
            </a:r>
            <a:r>
              <a:rPr lang="hu-HU" sz="1600" i="1" dirty="0">
                <a:solidFill>
                  <a:srgbClr val="002060"/>
                </a:solidFill>
              </a:rPr>
              <a:t> </a:t>
            </a:r>
            <a:r>
              <a:rPr lang="hu-HU" sz="1600" i="1" dirty="0" err="1">
                <a:solidFill>
                  <a:srgbClr val="002060"/>
                </a:solidFill>
              </a:rPr>
              <a:t>hyperplasia</a:t>
            </a:r>
            <a:r>
              <a:rPr lang="hu-HU" sz="1600" i="1" dirty="0">
                <a:solidFill>
                  <a:srgbClr val="002060"/>
                </a:solidFill>
              </a:rPr>
              <a:t> </a:t>
            </a:r>
          </a:p>
          <a:p>
            <a:pPr marL="519113" lvl="2" indent="-176213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600" i="1" dirty="0" err="1">
                <a:solidFill>
                  <a:srgbClr val="002060"/>
                </a:solidFill>
              </a:rPr>
              <a:t>e.g</a:t>
            </a:r>
            <a:r>
              <a:rPr lang="hu-HU" sz="1600" i="1" dirty="0">
                <a:solidFill>
                  <a:srgbClr val="002060"/>
                </a:solidFill>
              </a:rPr>
              <a:t>. osteoporosis: </a:t>
            </a:r>
            <a:r>
              <a:rPr lang="hu-HU" sz="1600" i="1" dirty="0" err="1">
                <a:solidFill>
                  <a:srgbClr val="002060"/>
                </a:solidFill>
              </a:rPr>
              <a:t>Bonviva</a:t>
            </a:r>
            <a:r>
              <a:rPr lang="hu-HU" sz="1600" i="1" dirty="0">
                <a:solidFill>
                  <a:srgbClr val="002060"/>
                </a:solidFill>
              </a:rPr>
              <a:t> (</a:t>
            </a:r>
            <a:r>
              <a:rPr lang="hu-HU" sz="1600" i="1" dirty="0" err="1">
                <a:solidFill>
                  <a:srgbClr val="002060"/>
                </a:solidFill>
              </a:rPr>
              <a:t>ibandronate</a:t>
            </a:r>
            <a:r>
              <a:rPr lang="hu-HU" sz="1600" i="1" dirty="0">
                <a:solidFill>
                  <a:srgbClr val="002060"/>
                </a:solidFill>
              </a:rPr>
              <a:t>: </a:t>
            </a:r>
            <a:r>
              <a:rPr lang="hu-HU" sz="1600" i="1" dirty="0" err="1">
                <a:solidFill>
                  <a:srgbClr val="002060"/>
                </a:solidFill>
              </a:rPr>
              <a:t>bisphosphonate</a:t>
            </a:r>
            <a:r>
              <a:rPr lang="hu-HU" sz="1600" i="1" dirty="0">
                <a:solidFill>
                  <a:srgbClr val="002060"/>
                </a:solidFill>
              </a:rPr>
              <a:t>) - </a:t>
            </a:r>
            <a:r>
              <a:rPr lang="hu-HU" sz="1600" i="1" dirty="0" err="1">
                <a:solidFill>
                  <a:srgbClr val="002060"/>
                </a:solidFill>
              </a:rPr>
              <a:t>ase</a:t>
            </a:r>
            <a:r>
              <a:rPr lang="hu-HU" sz="1600" i="1" dirty="0">
                <a:solidFill>
                  <a:srgbClr val="002060"/>
                </a:solidFill>
              </a:rPr>
              <a:t>.: MRONJ </a:t>
            </a:r>
            <a:r>
              <a:rPr lang="hu-HU" sz="1600" i="1" dirty="0" err="1">
                <a:solidFill>
                  <a:srgbClr val="002060"/>
                </a:solidFill>
              </a:rPr>
              <a:t>osteonecrosis</a:t>
            </a:r>
            <a:r>
              <a:rPr lang="hu-HU" sz="1600" i="1" dirty="0">
                <a:solidFill>
                  <a:srgbClr val="002060"/>
                </a:solidFill>
              </a:rPr>
              <a:t> of </a:t>
            </a:r>
            <a:r>
              <a:rPr lang="hu-HU" sz="1600" i="1" dirty="0" err="1">
                <a:solidFill>
                  <a:srgbClr val="002060"/>
                </a:solidFill>
              </a:rPr>
              <a:t>the</a:t>
            </a:r>
            <a:r>
              <a:rPr lang="hu-HU" sz="1600" i="1" dirty="0">
                <a:solidFill>
                  <a:srgbClr val="002060"/>
                </a:solidFill>
              </a:rPr>
              <a:t> </a:t>
            </a:r>
            <a:r>
              <a:rPr lang="hu-HU" sz="1600" i="1" dirty="0" err="1">
                <a:solidFill>
                  <a:srgbClr val="002060"/>
                </a:solidFill>
              </a:rPr>
              <a:t>jaw</a:t>
            </a:r>
            <a:endParaRPr lang="hu-HU" sz="1600" i="1" dirty="0">
              <a:solidFill>
                <a:srgbClr val="002060"/>
              </a:solidFill>
            </a:endParaRPr>
          </a:p>
          <a:p>
            <a:pPr marL="176213" lvl="1" indent="-176213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800" dirty="0" err="1">
                <a:solidFill>
                  <a:srgbClr val="002060"/>
                </a:solidFill>
              </a:rPr>
              <a:t>Allergy</a:t>
            </a:r>
            <a:r>
              <a:rPr lang="hu-HU" sz="1800" dirty="0">
                <a:solidFill>
                  <a:srgbClr val="002060"/>
                </a:solidFill>
              </a:rPr>
              <a:t>: </a:t>
            </a:r>
            <a:r>
              <a:rPr lang="hu-HU" sz="1800" dirty="0" err="1">
                <a:solidFill>
                  <a:srgbClr val="002060"/>
                </a:solidFill>
              </a:rPr>
              <a:t>e.g</a:t>
            </a:r>
            <a:r>
              <a:rPr lang="hu-HU" sz="1800" dirty="0">
                <a:solidFill>
                  <a:srgbClr val="002060"/>
                </a:solidFill>
              </a:rPr>
              <a:t>. </a:t>
            </a:r>
            <a:r>
              <a:rPr lang="hu-HU" sz="1800" dirty="0" err="1">
                <a:solidFill>
                  <a:srgbClr val="002060"/>
                </a:solidFill>
              </a:rPr>
              <a:t>medicine</a:t>
            </a:r>
            <a:r>
              <a:rPr lang="hu-HU" sz="1800" dirty="0">
                <a:solidFill>
                  <a:srgbClr val="002060"/>
                </a:solidFill>
              </a:rPr>
              <a:t>, metal </a:t>
            </a:r>
            <a:r>
              <a:rPr lang="hu-HU" sz="1800" dirty="0" err="1">
                <a:solidFill>
                  <a:srgbClr val="002060"/>
                </a:solidFill>
              </a:rPr>
              <a:t>allergy</a:t>
            </a:r>
            <a:endParaRPr lang="hu-HU" sz="1800" dirty="0">
              <a:solidFill>
                <a:srgbClr val="002060"/>
              </a:solidFill>
            </a:endParaRPr>
          </a:p>
          <a:p>
            <a:pPr marL="176213" lvl="1" indent="-176213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800" dirty="0" err="1">
                <a:solidFill>
                  <a:srgbClr val="002060"/>
                </a:solidFill>
              </a:rPr>
              <a:t>Bad</a:t>
            </a:r>
            <a:r>
              <a:rPr lang="hu-HU" sz="1800" dirty="0">
                <a:solidFill>
                  <a:srgbClr val="002060"/>
                </a:solidFill>
              </a:rPr>
              <a:t> </a:t>
            </a:r>
            <a:r>
              <a:rPr lang="hu-HU" sz="1800" dirty="0" err="1">
                <a:solidFill>
                  <a:srgbClr val="002060"/>
                </a:solidFill>
              </a:rPr>
              <a:t>habits</a:t>
            </a:r>
            <a:r>
              <a:rPr lang="hu-HU" sz="1800" dirty="0">
                <a:solidFill>
                  <a:srgbClr val="002060"/>
                </a:solidFill>
              </a:rPr>
              <a:t>, </a:t>
            </a:r>
            <a:r>
              <a:rPr lang="hu-HU" sz="1800" dirty="0" err="1">
                <a:solidFill>
                  <a:srgbClr val="002060"/>
                </a:solidFill>
              </a:rPr>
              <a:t>addiction</a:t>
            </a:r>
            <a:r>
              <a:rPr lang="hu-HU" sz="1800" dirty="0">
                <a:solidFill>
                  <a:srgbClr val="002060"/>
                </a:solidFill>
              </a:rPr>
              <a:t>: </a:t>
            </a:r>
            <a:r>
              <a:rPr lang="en-US" sz="1800" dirty="0">
                <a:solidFill>
                  <a:srgbClr val="002060"/>
                </a:solidFill>
              </a:rPr>
              <a:t>e.g. alcohol consumption, smoking (what and how much), drug use</a:t>
            </a:r>
            <a:endParaRPr lang="hu-H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25563"/>
          </a:xfrm>
        </p:spPr>
        <p:txBody>
          <a:bodyPr/>
          <a:lstStyle/>
          <a:p>
            <a:pPr algn="ctr"/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Medical</a:t>
            </a:r>
            <a:r>
              <a:rPr lang="hu-HU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History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758" y="1298179"/>
            <a:ext cx="8928484" cy="41363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err="1">
                <a:solidFill>
                  <a:srgbClr val="002060"/>
                </a:solidFill>
              </a:rPr>
              <a:t>Factors</a:t>
            </a:r>
            <a:r>
              <a:rPr lang="en-US">
                <a:solidFill>
                  <a:srgbClr val="002060"/>
                </a:solidFill>
              </a:rPr>
              <a:t> and diseases affecting dental treatment - </a:t>
            </a:r>
            <a:r>
              <a:rPr lang="hu-HU" err="1">
                <a:solidFill>
                  <a:srgbClr val="002060"/>
                </a:solidFill>
              </a:rPr>
              <a:t>medication</a:t>
            </a:r>
            <a:endParaRPr lang="hu-HU">
              <a:solidFill>
                <a:srgbClr val="002060"/>
              </a:solidFill>
            </a:endParaRP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Artificial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valve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-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Antibiotic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prophylaxis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required</a:t>
            </a:r>
            <a:endParaRPr lang="hu-HU" i="1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High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blood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pressure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-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Amlodipine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(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Ca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channel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blocker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) -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gingival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i="1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hyperplasia</a:t>
            </a:r>
            <a:r>
              <a:rPr lang="hu-HU" i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err="1">
                <a:solidFill>
                  <a:srgbClr val="002060"/>
                </a:solidFill>
              </a:rPr>
              <a:t>Allergies</a:t>
            </a:r>
            <a:r>
              <a:rPr lang="hu-HU">
                <a:solidFill>
                  <a:srgbClr val="002060"/>
                </a:solidFill>
              </a:rPr>
              <a:t>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en-US" i="1">
                <a:solidFill>
                  <a:schemeClr val="tx2">
                    <a:lumMod val="20000"/>
                    <a:lumOff val="80000"/>
                  </a:schemeClr>
                </a:solidFill>
              </a:rPr>
              <a:t>Penicillin allergy</a:t>
            </a:r>
            <a:endParaRPr lang="hu-HU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err="1">
                <a:solidFill>
                  <a:srgbClr val="002060"/>
                </a:solidFill>
              </a:rPr>
              <a:t>Bad</a:t>
            </a:r>
            <a:r>
              <a:rPr lang="hu-HU">
                <a:solidFill>
                  <a:srgbClr val="002060"/>
                </a:solidFill>
              </a:rPr>
              <a:t> </a:t>
            </a:r>
            <a:r>
              <a:rPr lang="hu-HU" err="1">
                <a:solidFill>
                  <a:srgbClr val="002060"/>
                </a:solidFill>
              </a:rPr>
              <a:t>habits</a:t>
            </a:r>
            <a:r>
              <a:rPr lang="hu-HU">
                <a:solidFill>
                  <a:srgbClr val="002060"/>
                </a:solidFill>
              </a:rPr>
              <a:t>, </a:t>
            </a:r>
            <a:r>
              <a:rPr lang="hu-HU" err="1">
                <a:solidFill>
                  <a:srgbClr val="002060"/>
                </a:solidFill>
              </a:rPr>
              <a:t>addiction</a:t>
            </a:r>
            <a:r>
              <a:rPr lang="hu-HU">
                <a:solidFill>
                  <a:srgbClr val="002060"/>
                </a:solidFill>
              </a:rPr>
              <a:t>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>
                <a:solidFill>
                  <a:srgbClr val="002060"/>
                </a:solidFill>
              </a:rPr>
              <a:t> </a:t>
            </a:r>
            <a:r>
              <a:rPr lang="en-US" i="1">
                <a:solidFill>
                  <a:schemeClr val="tx2">
                    <a:lumMod val="20000"/>
                    <a:lumOff val="80000"/>
                  </a:schemeClr>
                </a:solidFill>
              </a:rPr>
              <a:t>Smoking - 1 pack a day</a:t>
            </a:r>
            <a:endParaRPr lang="hu-HU" i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8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17350"/>
            <a:ext cx="9144000" cy="1325563"/>
          </a:xfrm>
        </p:spPr>
        <p:txBody>
          <a:bodyPr/>
          <a:lstStyle/>
          <a:p>
            <a:pPr algn="ctr"/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Dental</a:t>
            </a:r>
            <a:r>
              <a:rPr lang="hu-HU" sz="360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60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History</a:t>
            </a:r>
            <a:endParaRPr lang="hu-HU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39552" y="1554392"/>
            <a:ext cx="7992888" cy="46109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en-US" dirty="0"/>
              <a:t>When was your last dental check-up/treatment?</a:t>
            </a:r>
            <a:endParaRPr lang="hu-HU" dirty="0"/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en-US" dirty="0"/>
              <a:t>Previous dental treatments and their approximate dates - e.g.: orthodontics, tooth extraction, oral surgery, implants, dental prostheses, etc. </a:t>
            </a:r>
            <a:endParaRPr lang="hu-HU" dirty="0"/>
          </a:p>
          <a:p>
            <a:pPr marL="0" indent="0" fontAlgn="base">
              <a:buNone/>
            </a:pPr>
            <a:endParaRPr lang="hu-HU" dirty="0"/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accent1"/>
                </a:solidFill>
              </a:rPr>
              <a:t>This is not </a:t>
            </a:r>
            <a:r>
              <a:rPr lang="hu-HU" b="1" dirty="0" err="1">
                <a:solidFill>
                  <a:schemeClr val="accent1"/>
                </a:solidFill>
              </a:rPr>
              <a:t>the</a:t>
            </a:r>
            <a:r>
              <a:rPr lang="en-US" b="1" dirty="0">
                <a:solidFill>
                  <a:schemeClr val="accent1"/>
                </a:solidFill>
              </a:rPr>
              <a:t> dental status, the dental history is </a:t>
            </a:r>
            <a:r>
              <a:rPr lang="hu-HU" b="1" dirty="0" err="1">
                <a:solidFill>
                  <a:schemeClr val="accent1"/>
                </a:solidFill>
              </a:rPr>
              <a:t>based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b="1" dirty="0" err="1">
                <a:solidFill>
                  <a:schemeClr val="accent1"/>
                </a:solidFill>
              </a:rPr>
              <a:t>on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b="1" dirty="0" err="1">
                <a:solidFill>
                  <a:schemeClr val="accent1"/>
                </a:solidFill>
              </a:rPr>
              <a:t>the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b="1" dirty="0" err="1">
                <a:solidFill>
                  <a:schemeClr val="accent1"/>
                </a:solidFill>
              </a:rPr>
              <a:t>patient’s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b="1" dirty="0" err="1">
                <a:solidFill>
                  <a:schemeClr val="accent1"/>
                </a:solidFill>
              </a:rPr>
              <a:t>statement</a:t>
            </a:r>
            <a:r>
              <a:rPr lang="hu-HU" b="1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96265439"/>
      </p:ext>
    </p:extLst>
  </p:cSld>
  <p:clrMapOvr>
    <a:masterClrMapping/>
  </p:clrMapOvr>
</p:sld>
</file>

<file path=ppt/theme/theme1.xml><?xml version="1.0" encoding="utf-8"?>
<a:theme xmlns:a="http://schemas.openxmlformats.org/drawingml/2006/main" name="Sote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te" id="{FC29923A-9C51-443C-8D3A-CE371AD0EEAA}" vid="{795F2D3D-8F25-4AE6-A839-75522BEA77C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Sote</Template>
  <TotalTime>18217</TotalTime>
  <Words>3362</Words>
  <Application>Microsoft Office PowerPoint</Application>
  <PresentationFormat>Diavetítés a képernyőre (4:3 oldalarány)</PresentationFormat>
  <Paragraphs>589</Paragraphs>
  <Slides>51</Slides>
  <Notes>36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9" baseType="lpstr">
      <vt:lpstr>Arial</vt:lpstr>
      <vt:lpstr>Calibri</vt:lpstr>
      <vt:lpstr>Capitals</vt:lpstr>
      <vt:lpstr>Montserrat Medium</vt:lpstr>
      <vt:lpstr>Times New Roman</vt:lpstr>
      <vt:lpstr>Trebuchet MS</vt:lpstr>
      <vt:lpstr>Wingdings</vt:lpstr>
      <vt:lpstr>Sote</vt:lpstr>
      <vt:lpstr> Department of Restorative Dentistry and Endodontics Case presentation protocol</vt:lpstr>
      <vt:lpstr> Department of Restorative Dentistry and Endodontics Case presentation protocol</vt:lpstr>
      <vt:lpstr>PowerPoint-bemutató</vt:lpstr>
      <vt:lpstr>PowerPoint-bemutató</vt:lpstr>
      <vt:lpstr>PowerPoint-bemutató</vt:lpstr>
      <vt:lpstr>PowerPoint-bemutató</vt:lpstr>
      <vt:lpstr>Medical History</vt:lpstr>
      <vt:lpstr>Medical History</vt:lpstr>
      <vt:lpstr>Dental History</vt:lpstr>
      <vt:lpstr>Dental History</vt:lpstr>
      <vt:lpstr>Inspection of Head and Neck Region, Extraoral and Intraoral Investigation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Investigation of the tooth to be treated (e.g. 15) </vt:lpstr>
      <vt:lpstr>Investigation of the tooth (16) </vt:lpstr>
      <vt:lpstr>PowerPoint-bemutató</vt:lpstr>
      <vt:lpstr>PowerPoint-bemutató</vt:lpstr>
      <vt:lpstr>PowerPoint-bemutató</vt:lpstr>
      <vt:lpstr>Documentation of the filling</vt:lpstr>
      <vt:lpstr>Documentation of the filling I.</vt:lpstr>
      <vt:lpstr>PowerPoint-bemutató</vt:lpstr>
      <vt:lpstr>PowerPoint-bemutató</vt:lpstr>
      <vt:lpstr>PowerPoint-bemutató</vt:lpstr>
      <vt:lpstr>PowerPoint-bemutató</vt:lpstr>
      <vt:lpstr>Documentation of RCT</vt:lpstr>
      <vt:lpstr>PowerPoint-bemutató</vt:lpstr>
      <vt:lpstr>PowerPoint-bemutató</vt:lpstr>
      <vt:lpstr>Needle control X-ray</vt:lpstr>
      <vt:lpstr>Chemo-mechanical preparation, obturation and coronal sealing</vt:lpstr>
      <vt:lpstr>PowerPoint-bemutató</vt:lpstr>
      <vt:lpstr>PowerPoint-bemutató</vt:lpstr>
      <vt:lpstr>PowerPoint-bemutató</vt:lpstr>
      <vt:lpstr>PowerPoint-bemutató</vt:lpstr>
      <vt:lpstr>PowerPoint-bemutató</vt:lpstr>
      <vt:lpstr>Documentation of aesthetic inlay/onlay/crown</vt:lpstr>
      <vt:lpstr>PowerPoint-bemutató</vt:lpstr>
      <vt:lpstr>PowerPoint-bemutató</vt:lpstr>
      <vt:lpstr>Digital impressions</vt:lpstr>
      <vt:lpstr>PowerPoint-bemutató</vt:lpstr>
      <vt:lpstr>Margin and designed restoration from an occlusal, buccal and oral view</vt:lpstr>
      <vt:lpstr>PowerPoint-bemutató</vt:lpstr>
      <vt:lpstr>Approximal contact(s), material thickness, sprue placement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Konzerváló Fogászati Klinika</cp:lastModifiedBy>
  <cp:revision>406</cp:revision>
  <dcterms:created xsi:type="dcterms:W3CDTF">2012-05-08T15:36:52Z</dcterms:created>
  <dcterms:modified xsi:type="dcterms:W3CDTF">2026-02-20T13:07:46Z</dcterms:modified>
</cp:coreProperties>
</file>