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9" r:id="rId1"/>
  </p:sldMasterIdLst>
  <p:notesMasterIdLst>
    <p:notesMasterId r:id="rId53"/>
  </p:notesMasterIdLst>
  <p:sldIdLst>
    <p:sldId id="322" r:id="rId2"/>
    <p:sldId id="335" r:id="rId3"/>
    <p:sldId id="287" r:id="rId4"/>
    <p:sldId id="319" r:id="rId5"/>
    <p:sldId id="303" r:id="rId6"/>
    <p:sldId id="317" r:id="rId7"/>
    <p:sldId id="264" r:id="rId8"/>
    <p:sldId id="320" r:id="rId9"/>
    <p:sldId id="289" r:id="rId10"/>
    <p:sldId id="321" r:id="rId11"/>
    <p:sldId id="290" r:id="rId12"/>
    <p:sldId id="324" r:id="rId13"/>
    <p:sldId id="292" r:id="rId14"/>
    <p:sldId id="325" r:id="rId15"/>
    <p:sldId id="293" r:id="rId16"/>
    <p:sldId id="326" r:id="rId17"/>
    <p:sldId id="294" r:id="rId18"/>
    <p:sldId id="358" r:id="rId19"/>
    <p:sldId id="295" r:id="rId20"/>
    <p:sldId id="359" r:id="rId21"/>
    <p:sldId id="296" r:id="rId22"/>
    <p:sldId id="327" r:id="rId23"/>
    <p:sldId id="297" r:id="rId24"/>
    <p:sldId id="328" r:id="rId25"/>
    <p:sldId id="300" r:id="rId26"/>
    <p:sldId id="353" r:id="rId27"/>
    <p:sldId id="348" r:id="rId28"/>
    <p:sldId id="355" r:id="rId29"/>
    <p:sldId id="356" r:id="rId30"/>
    <p:sldId id="304" r:id="rId31"/>
    <p:sldId id="298" r:id="rId32"/>
    <p:sldId id="360" r:id="rId33"/>
    <p:sldId id="331" r:id="rId34"/>
    <p:sldId id="361" r:id="rId35"/>
    <p:sldId id="332" r:id="rId36"/>
    <p:sldId id="333" r:id="rId37"/>
    <p:sldId id="362" r:id="rId38"/>
    <p:sldId id="336" r:id="rId39"/>
    <p:sldId id="337" r:id="rId40"/>
    <p:sldId id="368" r:id="rId41"/>
    <p:sldId id="367" r:id="rId42"/>
    <p:sldId id="364" r:id="rId43"/>
    <p:sldId id="305" r:id="rId44"/>
    <p:sldId id="363" r:id="rId45"/>
    <p:sldId id="338" r:id="rId46"/>
    <p:sldId id="339" r:id="rId47"/>
    <p:sldId id="340" r:id="rId48"/>
    <p:sldId id="341" r:id="rId49"/>
    <p:sldId id="342" r:id="rId50"/>
    <p:sldId id="307" r:id="rId51"/>
    <p:sldId id="365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ászat" initials="F" lastIdx="3" clrIdx="0">
    <p:extLst>
      <p:ext uri="{19B8F6BF-5375-455C-9EA6-DF929625EA0E}">
        <p15:presenceInfo xmlns:p15="http://schemas.microsoft.com/office/powerpoint/2012/main" userId="Fogászat" providerId="None"/>
      </p:ext>
    </p:extLst>
  </p:cmAuthor>
  <p:cmAuthor id="2" name="Konzerváló Fogászati Klinika" initials="KFK" lastIdx="1" clrIdx="1">
    <p:extLst>
      <p:ext uri="{19B8F6BF-5375-455C-9EA6-DF929625EA0E}">
        <p15:presenceInfo xmlns:p15="http://schemas.microsoft.com/office/powerpoint/2012/main" userId="Konzerváló Fogászati Kli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DF9"/>
    <a:srgbClr val="CDDEFF"/>
    <a:srgbClr val="B3CCFF"/>
    <a:srgbClr val="8B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ötét stíl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20" autoAdjust="0"/>
    <p:restoredTop sz="93374" autoAdjust="0"/>
  </p:normalViewPr>
  <p:slideViewPr>
    <p:cSldViewPr>
      <p:cViewPr varScale="1">
        <p:scale>
          <a:sx n="82" d="100"/>
          <a:sy n="82" d="100"/>
        </p:scale>
        <p:origin x="9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2025.12.02.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50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i="1" dirty="0"/>
              <a:t>Státuszfelvételhez applikáció: https://www.derec.ch/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39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i="1" dirty="0"/>
              <a:t>Státuszfelvételhez applikáció: https://www.derec.ch/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15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30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811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/https://</a:t>
            </a:r>
            <a:r>
              <a:rPr lang="hu-HU" dirty="0" err="1"/>
              <a:t>www.nature.com</a:t>
            </a:r>
            <a:r>
              <a:rPr lang="hu-HU" dirty="0"/>
              <a:t>/</a:t>
            </a:r>
            <a:r>
              <a:rPr lang="hu-HU" dirty="0" err="1"/>
              <a:t>articles</a:t>
            </a:r>
            <a:r>
              <a:rPr lang="hu-HU" dirty="0"/>
              <a:t>/sj.bdj.2017.447.pdf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798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/https://</a:t>
            </a:r>
            <a:r>
              <a:rPr lang="hu-HU" dirty="0" err="1"/>
              <a:t>www.nature.com</a:t>
            </a:r>
            <a:r>
              <a:rPr lang="hu-HU" dirty="0"/>
              <a:t>/</a:t>
            </a:r>
            <a:r>
              <a:rPr lang="hu-HU" dirty="0" err="1"/>
              <a:t>articles</a:t>
            </a:r>
            <a:r>
              <a:rPr lang="hu-HU" dirty="0"/>
              <a:t>/sj.bdj.2017.447.pdf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176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802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7584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3839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42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0921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0599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3668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https://www.ivoclar.com/en_li/products/metal-free-ceramics/ips-e.max-shade-navigation-app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9384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9379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8599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8095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07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033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4095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05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14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7937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284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0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6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16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/https://</a:t>
            </a:r>
            <a:r>
              <a:rPr lang="hu-HU" dirty="0" err="1"/>
              <a:t>www.bsperio.org.uk</a:t>
            </a:r>
            <a:r>
              <a:rPr lang="hu-HU" dirty="0"/>
              <a:t>/</a:t>
            </a:r>
            <a:r>
              <a:rPr lang="hu-HU" dirty="0" err="1"/>
              <a:t>assets</a:t>
            </a:r>
            <a:r>
              <a:rPr lang="hu-HU" dirty="0"/>
              <a:t>/</a:t>
            </a:r>
            <a:r>
              <a:rPr lang="hu-HU" dirty="0" err="1"/>
              <a:t>downloads</a:t>
            </a:r>
            <a:r>
              <a:rPr lang="hu-HU" dirty="0"/>
              <a:t>/BSP_BPE_Guidelines_2019.pdf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/https://</a:t>
            </a:r>
            <a:r>
              <a:rPr lang="hu-HU" dirty="0" err="1"/>
              <a:t>www.bsperio.org.uk</a:t>
            </a:r>
            <a:r>
              <a:rPr lang="hu-HU" dirty="0"/>
              <a:t>/</a:t>
            </a:r>
            <a:r>
              <a:rPr lang="hu-HU" dirty="0" err="1"/>
              <a:t>assets</a:t>
            </a:r>
            <a:r>
              <a:rPr lang="hu-HU" dirty="0"/>
              <a:t>/</a:t>
            </a:r>
            <a:r>
              <a:rPr lang="hu-HU" dirty="0" err="1"/>
              <a:t>downloads</a:t>
            </a:r>
            <a:r>
              <a:rPr lang="hu-HU" dirty="0"/>
              <a:t>/BSP_BPE_Guidelines_2019.pdf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14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76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2458374"/>
            <a:ext cx="6858000" cy="395427"/>
          </a:xfr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1346487"/>
            <a:ext cx="6858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971597"/>
            <a:ext cx="6858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375943"/>
            <a:ext cx="6858000" cy="704850"/>
          </a:xfr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9" y="5778505"/>
            <a:ext cx="2071023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30"/>
            <a:ext cx="78867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217" y="368301"/>
            <a:ext cx="1835945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8302"/>
            <a:ext cx="5800725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6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2386153"/>
            <a:ext cx="6858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683866"/>
            <a:ext cx="6858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9" y="5778505"/>
            <a:ext cx="2071023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12432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08163"/>
            <a:ext cx="7886700" cy="261516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50322"/>
            <a:ext cx="7886700" cy="14996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2080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8165"/>
            <a:ext cx="38862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8165"/>
            <a:ext cx="38862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0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08163"/>
            <a:ext cx="3868340" cy="696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08163"/>
            <a:ext cx="3887391" cy="696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0"/>
            <a:ext cx="3887391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474473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679969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02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68306"/>
            <a:ext cx="4629150" cy="55816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08165"/>
            <a:ext cx="2949178" cy="4141787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295036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7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6453" y="5"/>
            <a:ext cx="5157549" cy="6134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08165"/>
            <a:ext cx="2949178" cy="4141787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295036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410"/>
            <a:ext cx="78867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2259425" y="6269360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/>
        </p:nvSpPr>
        <p:spPr>
          <a:xfrm>
            <a:off x="2259425" y="6163983"/>
            <a:ext cx="462984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9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3096" y="6163983"/>
            <a:ext cx="9144000" cy="701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474473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679969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/>
        </p:nvSpPr>
        <p:spPr>
          <a:xfrm>
            <a:off x="2462691" y="6134735"/>
            <a:ext cx="4212431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Helyreállító Fogászati és </a:t>
            </a:r>
            <a:r>
              <a:rPr lang="hu-H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Endodonciai</a:t>
            </a:r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 Klinika</a:t>
            </a:r>
          </a:p>
        </p:txBody>
      </p:sp>
      <p:sp>
        <p:nvSpPr>
          <p:cNvPr id="13" name="Szöveg helye 6"/>
          <p:cNvSpPr txBox="1">
            <a:spLocks/>
          </p:cNvSpPr>
          <p:nvPr/>
        </p:nvSpPr>
        <p:spPr>
          <a:xfrm>
            <a:off x="6678216" y="6134735"/>
            <a:ext cx="2465784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Hallgató neve: </a:t>
            </a:r>
            <a:r>
              <a:rPr lang="hu-HU" sz="1100" i="1" dirty="0">
                <a:latin typeface="Calibri" panose="020F0502020204030204" pitchFamily="34" charset="0"/>
                <a:cs typeface="Calibri" panose="020F0502020204030204" pitchFamily="34" charset="0"/>
              </a:rPr>
              <a:t>Minta Mihály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9EC460-93F5-724A-BCBE-F8C42248F0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7" y="6129079"/>
            <a:ext cx="1907883" cy="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hyperlink" Target="https://www.researchgate.net/publication/317750582_The_Dental_Practicality_Index-assessing_the_restorability_of_teet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35979" y="260650"/>
            <a:ext cx="9415958" cy="132556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 </a:t>
            </a:r>
            <a:r>
              <a:rPr lang="hu-HU" sz="3600" dirty="0"/>
              <a:t>Helyreállító Fogászati és Endodonciai Klinika </a:t>
            </a:r>
            <a:br>
              <a:rPr lang="hu-HU" sz="3600" dirty="0"/>
            </a:br>
            <a:r>
              <a:rPr lang="hu-HU" sz="3600" dirty="0"/>
              <a:t>esetbemutatási protokollja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562" y="1484784"/>
            <a:ext cx="8992455" cy="4435077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sz="1400" dirty="0"/>
              <a:t>Kedves Hallgató! Kérjük, hogy az esetbemutató elkészítése során az alábbi irányelveket kövesse: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 kezelések minden fázisát dokumentálja, szöveggel és fényképekkel mutassa be.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 prezentáció formátumát ne változtassa meg és kövesse a tartalmi irányvonalakat.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 </a:t>
            </a:r>
            <a:r>
              <a:rPr lang="hu-HU" sz="13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kék hátterű diák </a:t>
            </a:r>
            <a:r>
              <a:rPr lang="hu-HU" sz="1300" dirty="0"/>
              <a:t>megértést segítő diák, melyek technikai információkat közölnek.</a:t>
            </a:r>
            <a:br>
              <a:rPr lang="hu-HU" sz="1300" dirty="0"/>
            </a:br>
            <a:r>
              <a:rPr lang="hu-HU" sz="1300" dirty="0"/>
              <a:t>(</a:t>
            </a:r>
            <a:r>
              <a:rPr lang="hu-HU" sz="1300" i="1" dirty="0"/>
              <a:t>Ezeken a diákon szereplő adatok és képek nem egy pácienshez tartoznak.)</a:t>
            </a:r>
            <a:endParaRPr lang="hu-HU" sz="1300" dirty="0"/>
          </a:p>
          <a:p>
            <a:pPr>
              <a:lnSpc>
                <a:spcPct val="170000"/>
              </a:lnSpc>
            </a:pPr>
            <a:r>
              <a:rPr lang="hu-HU" sz="1300" dirty="0"/>
              <a:t>A</a:t>
            </a:r>
            <a:r>
              <a:rPr lang="hu-HU" sz="1300" b="1" dirty="0">
                <a:solidFill>
                  <a:schemeClr val="bg1"/>
                </a:solidFill>
              </a:rPr>
              <a:t> fehér hátterű diák</a:t>
            </a:r>
            <a:r>
              <a:rPr lang="hu-HU" sz="1300" dirty="0"/>
              <a:t>at szükséges az esetbemutatásban használni, az itt szereplő világoskék, dőlt betűs részeket helyettesítse a saját páciensére vonatkozó adatokkal. A kék négyzetek a képek helyét jelölik.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 esetbemutatásban nem szerepelhetnek a páciensek adatai, amely alapján felismerhetőek.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Az anamnézis lap, státusz lap nem szerepelhet </a:t>
            </a:r>
            <a:r>
              <a:rPr lang="hu-HU" sz="1300" dirty="0" err="1"/>
              <a:t>lefotózva</a:t>
            </a:r>
            <a:r>
              <a:rPr lang="hu-HU" sz="1300" dirty="0"/>
              <a:t>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Egy beteg több kezelése lehetőség szerint egy prezentációban szerepeljen egymás után.</a:t>
            </a:r>
          </a:p>
          <a:p>
            <a:pPr>
              <a:lnSpc>
                <a:spcPct val="170000"/>
              </a:lnSpc>
            </a:pPr>
            <a:r>
              <a:rPr lang="hu-HU" sz="1300" dirty="0"/>
              <a:t>A hallgató neve a Nézet – Diaminta fül alatt változtatható.</a:t>
            </a:r>
          </a:p>
        </p:txBody>
      </p:sp>
    </p:spTree>
    <p:extLst>
      <p:ext uri="{BB962C8B-B14F-4D97-AF65-F5344CB8AC3E}">
        <p14:creationId xmlns:p14="http://schemas.microsoft.com/office/powerpoint/2010/main" val="1870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386965"/>
            <a:ext cx="9324528" cy="4471039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Fogászati anamnézis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1554392"/>
            <a:ext cx="7920880" cy="46109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Legutóbbi fogászati vizsgálat/kezelés időpontja:</a:t>
            </a:r>
            <a:r>
              <a:rPr lang="hu-HU" i="1" dirty="0"/>
              <a:t> 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 éve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Korábbi fogeltávolítások: 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Első kisőrlőfogak és bölcsességfogak eltávolítása 10 éve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Egyéb korábbi fogászati kezelés: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Tömések, gyökérkezelés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Fogszabályozó kezelés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Viselt fogpótlások rövid leírása: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Jobb felső </a:t>
            </a:r>
            <a:r>
              <a:rPr lang="hu-H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laterál</a:t>
            </a:r>
            <a:r>
              <a:rPr lang="hu-H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híd 2 éve</a:t>
            </a:r>
          </a:p>
          <a:p>
            <a:pPr marL="0" indent="0" fontAlgn="base">
              <a:buNone/>
            </a:pPr>
            <a:endParaRPr lang="hu-HU" dirty="0"/>
          </a:p>
          <a:p>
            <a:pPr marL="0" indent="0" fontAlgn="base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33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fej-, nyak régió vizsgálata,</a:t>
            </a:r>
            <a:b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extraorális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és </a:t>
            </a: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802724" cy="4464496"/>
          </a:xfrm>
        </p:spPr>
        <p:txBody>
          <a:bodyPr>
            <a:noAutofit/>
          </a:bodyPr>
          <a:lstStyle/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TMI vizsgálat: 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nincs patológiás elváltozás vagy a panaszok, diagnózis leírása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Sztomato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-onkológiai szűrés: </a:t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pl.: nem látható patológiás elváltozás, vagy a jelenlévő szájnyálkahártya elváltozás, </a:t>
            </a:r>
            <a:r>
              <a:rPr lang="hu-HU" sz="16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praecancerosus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elváltozás leírása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Szájhigiéne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pl.: jó, közepes, rossz 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DMF-T szám: </a:t>
            </a:r>
            <a:r>
              <a:rPr lang="hu-HU" sz="16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max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 28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Parodontális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állapot - BPE: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Angle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-osztály vagy harapási forma: </a:t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I-II-III. (csak abban az esetben, ha a szemfogak és az első nagyőrlők megvannak), </a:t>
            </a:r>
            <a:r>
              <a:rPr lang="hu-HU" sz="16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eugnath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vagy </a:t>
            </a:r>
            <a:r>
              <a:rPr lang="hu-HU" sz="16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dysgnath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; mélyharapás, nyitott harapás, keresztharapás stb.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481513" algn="l"/>
              </a:tabLst>
            </a:pP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Fábián- és </a:t>
            </a: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Fejérdy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-féle </a:t>
            </a:r>
            <a:r>
              <a:rPr lang="hu-HU" sz="16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protetikai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osztály: 	felső állcsont – 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2A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	alsó állcsont – </a:t>
            </a:r>
            <a:r>
              <a:rPr lang="hu-HU" sz="16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1A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5787"/>
              </p:ext>
            </p:extLst>
          </p:nvPr>
        </p:nvGraphicFramePr>
        <p:xfrm>
          <a:off x="3527886" y="3645024"/>
          <a:ext cx="2088231" cy="594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6077">
                  <a:extLst>
                    <a:ext uri="{9D8B030D-6E8A-4147-A177-3AD203B41FA5}">
                      <a16:colId xmlns:a16="http://schemas.microsoft.com/office/drawing/2014/main" val="1170870607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1223932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3713646"/>
                    </a:ext>
                  </a:extLst>
                </a:gridCol>
              </a:tblGrid>
              <a:tr h="259335">
                <a:tc>
                  <a:txBody>
                    <a:bodyPr/>
                    <a:lstStyle/>
                    <a:p>
                      <a:r>
                        <a:rPr lang="hu-HU" b="0" i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07261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r>
                        <a:rPr lang="hu-HU" b="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i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1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91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fej-, nyak régió vizsgálata,</a:t>
            </a:r>
            <a:b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extraorális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és </a:t>
            </a:r>
            <a:r>
              <a:rPr lang="hu-HU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intraorális</a:t>
            </a:r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788" y="1196752"/>
            <a:ext cx="8658708" cy="4752528"/>
          </a:xfrm>
        </p:spPr>
        <p:txBody>
          <a:bodyPr>
            <a:noAutofit/>
          </a:bodyPr>
          <a:lstStyle/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TMI vizsgálat: </a:t>
            </a:r>
            <a:r>
              <a:rPr lang="hu-HU" sz="18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kóros elváltozást nem tapasztaltam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Sztomato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-onkológiai szűrés: </a:t>
            </a:r>
            <a:r>
              <a:rPr lang="hu-HU" sz="18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kóros elváltozást nem tapasztaltam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Szájhigiéne</a:t>
            </a: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8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közepes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DMF-T szám: </a:t>
            </a:r>
            <a:r>
              <a:rPr lang="hu-HU" sz="18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Parodontális</a:t>
            </a: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állapot - BPE: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Angle</a:t>
            </a: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-osztály vagy harapási forma: </a:t>
            </a:r>
            <a:b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eugnath</a:t>
            </a:r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harapási forma, mélyharapás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5113338" algn="l"/>
              </a:tabLst>
            </a:pP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Fábián- és </a:t>
            </a:r>
            <a:r>
              <a:rPr lang="hu-HU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Fejérdy</a:t>
            </a: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-féle </a:t>
            </a:r>
            <a:r>
              <a:rPr lang="hu-HU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protetikai</a:t>
            </a: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osztály: 	felső – </a:t>
            </a:r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2A</a:t>
            </a: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	alsó – </a:t>
            </a:r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29841"/>
              </p:ext>
            </p:extLst>
          </p:nvPr>
        </p:nvGraphicFramePr>
        <p:xfrm>
          <a:off x="3923930" y="3212976"/>
          <a:ext cx="2088231" cy="59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6077">
                  <a:extLst>
                    <a:ext uri="{9D8B030D-6E8A-4147-A177-3AD203B41FA5}">
                      <a16:colId xmlns:a16="http://schemas.microsoft.com/office/drawing/2014/main" val="1170870607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1223932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4243713646"/>
                    </a:ext>
                  </a:extLst>
                </a:gridCol>
              </a:tblGrid>
              <a:tr h="259335"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07261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hu-HU" b="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1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4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6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hu-HU" sz="3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pic>
        <p:nvPicPr>
          <p:cNvPr id="2050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495139" y="1264257"/>
            <a:ext cx="4121315" cy="19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495139" y="3310658"/>
            <a:ext cx="4109511" cy="22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738" y="642375"/>
            <a:ext cx="9144000" cy="5061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és enyhén nyitott pozíció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Kiindulási státusz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7A543F1-D885-C3C1-430C-282BD3B4ACD6}"/>
              </a:ext>
            </a:extLst>
          </p:cNvPr>
          <p:cNvSpPr txBox="1"/>
          <p:nvPr/>
        </p:nvSpPr>
        <p:spPr>
          <a:xfrm>
            <a:off x="2411760" y="5805264"/>
            <a:ext cx="450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Angle</a:t>
            </a:r>
            <a:r>
              <a:rPr lang="hu-HU" sz="1200" dirty="0"/>
              <a:t>-osztály/harapási forma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037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6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hu-HU" sz="3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536" y="5589240"/>
            <a:ext cx="852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Mélyharapás, jobb oldali keresztharapás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738" y="642375"/>
            <a:ext cx="9144000" cy="5061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és enyhén nyitott pozíció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Kiindulási státusz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52B3A82-76BE-1032-129B-D564EB10AB4C}"/>
              </a:ext>
            </a:extLst>
          </p:cNvPr>
          <p:cNvSpPr/>
          <p:nvPr/>
        </p:nvSpPr>
        <p:spPr>
          <a:xfrm>
            <a:off x="2498526" y="1676407"/>
            <a:ext cx="4320480" cy="1642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DB5CD56-8CCA-823F-C733-757EE6D65C23}"/>
              </a:ext>
            </a:extLst>
          </p:cNvPr>
          <p:cNvSpPr/>
          <p:nvPr/>
        </p:nvSpPr>
        <p:spPr>
          <a:xfrm>
            <a:off x="2498526" y="3598127"/>
            <a:ext cx="4320480" cy="1642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dszergazda\Desktop\Vizsgálat_13927422\284966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13" y="1248726"/>
            <a:ext cx="8699377" cy="475565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2311" y="67238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ea typeface="Times New Roman" charset="0"/>
                <a:cs typeface="Times New Roman" charset="0"/>
              </a:rPr>
              <a:t>A páciens személyes adatait ki kell takarni, monogram maradhat!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7" y="194948"/>
            <a:ext cx="352836" cy="384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150441"/>
            <a:ext cx="9144000" cy="4593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Panoráma röntgen (OP)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Kiindulási státusz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464981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/>
              <a:t>Dátum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977472" y="81760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ea typeface="Times New Roman" charset="0"/>
                <a:cs typeface="Times New Roman" charset="0"/>
              </a:rPr>
              <a:t>exportálás adatok nélkül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973595" y="548682"/>
            <a:ext cx="0" cy="29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012160" y="1844824"/>
            <a:ext cx="1008112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50" dirty="0"/>
              <a:t>Adott dátum óta eltávolított fogakat X-szel jelölje</a:t>
            </a:r>
          </a:p>
        </p:txBody>
      </p:sp>
      <p:sp>
        <p:nvSpPr>
          <p:cNvPr id="5" name="Szorzás 4"/>
          <p:cNvSpPr/>
          <p:nvPr/>
        </p:nvSpPr>
        <p:spPr>
          <a:xfrm>
            <a:off x="5652120" y="2970570"/>
            <a:ext cx="288032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AFBC972-63FE-C036-1716-861D76F865C8}"/>
              </a:ext>
            </a:extLst>
          </p:cNvPr>
          <p:cNvSpPr txBox="1"/>
          <p:nvPr/>
        </p:nvSpPr>
        <p:spPr>
          <a:xfrm>
            <a:off x="437314" y="4077072"/>
            <a:ext cx="1110349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50" dirty="0"/>
              <a:t>A röntgen felvételeket a </a:t>
            </a:r>
            <a:r>
              <a:rPr lang="hu-HU" sz="1050" dirty="0" err="1"/>
              <a:t>FlexiDent</a:t>
            </a:r>
            <a:r>
              <a:rPr lang="hu-HU" sz="1050" dirty="0"/>
              <a:t> vagy az IMPAX programból mentse le, képernyőről </a:t>
            </a:r>
            <a:r>
              <a:rPr lang="hu-HU" sz="1050" dirty="0" err="1"/>
              <a:t>fotózva</a:t>
            </a:r>
            <a:r>
              <a:rPr lang="hu-HU" sz="1050" dirty="0"/>
              <a:t> nem elfogadható.</a:t>
            </a:r>
          </a:p>
        </p:txBody>
      </p:sp>
    </p:spTree>
    <p:extLst>
      <p:ext uri="{BB962C8B-B14F-4D97-AF65-F5344CB8AC3E}">
        <p14:creationId xmlns:p14="http://schemas.microsoft.com/office/powerpoint/2010/main" val="265274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150441"/>
            <a:ext cx="9144000" cy="4593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Panoráma röntgen (OP)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-46431" y="89344"/>
            <a:ext cx="9144000" cy="5815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Kiindulási státusz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17F3F13-9572-C8C1-0C07-D8D64ADF3B15}"/>
              </a:ext>
            </a:extLst>
          </p:cNvPr>
          <p:cNvSpPr/>
          <p:nvPr/>
        </p:nvSpPr>
        <p:spPr>
          <a:xfrm>
            <a:off x="1411027" y="1628800"/>
            <a:ext cx="6321946" cy="369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32670" y="1477393"/>
            <a:ext cx="2311894" cy="332522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A fényképeket szájterpesz és tükör segítségével készítse.</a:t>
            </a:r>
          </a:p>
          <a:p>
            <a:pPr marL="84137" algn="ctr" defTabSz="638175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A fotókról a felesleges részeket vágja le, iránynak megfelelően tükrözze és forgassa be.</a:t>
            </a:r>
          </a:p>
          <a:p>
            <a:pPr marL="84137" algn="ctr">
              <a:spcAft>
                <a:spcPts val="600"/>
              </a:spcAft>
              <a:buClr>
                <a:schemeClr val="accent1"/>
              </a:buClr>
            </a:pPr>
            <a:r>
              <a:rPr lang="hu-HU" sz="1300" dirty="0">
                <a:ea typeface="Times New Roman" charset="0"/>
                <a:cs typeface="Times New Roman" charset="0"/>
              </a:rPr>
              <a:t>A rövidítésjegyzék alapján töltse ki a táblázatot a dentális státusznak megfelelően.</a:t>
            </a:r>
          </a:p>
          <a:p>
            <a:pPr marL="84137" algn="ctr">
              <a:buClr>
                <a:schemeClr val="accent1"/>
              </a:buClr>
            </a:pPr>
            <a:r>
              <a:rPr lang="hu-HU" sz="1300" dirty="0"/>
              <a:t>A tömések felszínét mindig külön jelölje!</a:t>
            </a:r>
          </a:p>
          <a:p>
            <a:pPr marL="84137">
              <a:buClr>
                <a:schemeClr val="accent1"/>
              </a:buClr>
            </a:pPr>
            <a:endParaRPr lang="hu-HU" sz="1400" dirty="0">
              <a:ea typeface="Times New Roman" charset="0"/>
              <a:cs typeface="Times New Roman" charset="0"/>
            </a:endParaRPr>
          </a:p>
        </p:txBody>
      </p:sp>
      <p:pic>
        <p:nvPicPr>
          <p:cNvPr id="3074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159" y="1265119"/>
            <a:ext cx="43056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9090" y="240590"/>
            <a:ext cx="9144000" cy="7459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Felső állcsont- dentális státusz</a:t>
            </a:r>
          </a:p>
        </p:txBody>
      </p:sp>
      <p:sp>
        <p:nvSpPr>
          <p:cNvPr id="8" name="Téglalap 7"/>
          <p:cNvSpPr/>
          <p:nvPr/>
        </p:nvSpPr>
        <p:spPr>
          <a:xfrm>
            <a:off x="6837615" y="1117006"/>
            <a:ext cx="2189568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=amalgám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=kompozit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üvegionomer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v. egyéb cement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IT = ideiglenes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gyökérkezelt fog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elváltozás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vitális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pulpaterápia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22965"/>
              </p:ext>
            </p:extLst>
          </p:nvPr>
        </p:nvGraphicFramePr>
        <p:xfrm>
          <a:off x="693985" y="4981924"/>
          <a:ext cx="7794208" cy="8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(H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hu-HU" baseline="-25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u-HU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800" baseline="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  <a:p>
                      <a:r>
                        <a:rPr lang="hu-HU" sz="800" baseline="0" dirty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hu-HU" sz="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r>
                        <a:rPr lang="hu-HU" sz="800" dirty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hu-HU" sz="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86DA1CDF-8FA8-221C-17DE-BA753BBA82A9}"/>
              </a:ext>
            </a:extLst>
          </p:cNvPr>
          <p:cNvSpPr txBox="1"/>
          <p:nvPr/>
        </p:nvSpPr>
        <p:spPr>
          <a:xfrm>
            <a:off x="2123728" y="5908188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100" dirty="0"/>
              <a:t>Fábián- és </a:t>
            </a:r>
            <a:r>
              <a:rPr lang="hu-HU" sz="1100" dirty="0" err="1"/>
              <a:t>Fejérdy</a:t>
            </a:r>
            <a:r>
              <a:rPr lang="hu-HU" sz="1100" dirty="0"/>
              <a:t>-féle </a:t>
            </a:r>
            <a:r>
              <a:rPr lang="hu-HU" sz="1100" dirty="0" err="1"/>
              <a:t>protetikai</a:t>
            </a:r>
            <a:r>
              <a:rPr lang="hu-HU" sz="1100" dirty="0"/>
              <a:t> osztály: nincs foghiány/0. osztály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022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9090" y="240590"/>
            <a:ext cx="9144000" cy="7459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Felső állcsont- dentális státusz</a:t>
            </a:r>
          </a:p>
        </p:txBody>
      </p:sp>
      <p:sp>
        <p:nvSpPr>
          <p:cNvPr id="8" name="Téglalap 7"/>
          <p:cNvSpPr/>
          <p:nvPr/>
        </p:nvSpPr>
        <p:spPr>
          <a:xfrm>
            <a:off x="6837615" y="1117006"/>
            <a:ext cx="2189568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=amalgám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=kompozit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üvegionomer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v. egyéb cement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IT = ideiglenes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gyökérkezelt fog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elváltozás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vitális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pulpaterápia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8003"/>
              </p:ext>
            </p:extLst>
          </p:nvPr>
        </p:nvGraphicFramePr>
        <p:xfrm>
          <a:off x="674896" y="5008633"/>
          <a:ext cx="7794208" cy="81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1AE5D5C8-3832-562F-E759-7537E243FB34}"/>
              </a:ext>
            </a:extLst>
          </p:cNvPr>
          <p:cNvSpPr/>
          <p:nvPr/>
        </p:nvSpPr>
        <p:spPr>
          <a:xfrm>
            <a:off x="2555776" y="1439663"/>
            <a:ext cx="3881053" cy="3120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9459BA7-FD78-BDE7-3EA5-B49B5E81EFCB}"/>
              </a:ext>
            </a:extLst>
          </p:cNvPr>
          <p:cNvSpPr txBox="1"/>
          <p:nvPr/>
        </p:nvSpPr>
        <p:spPr>
          <a:xfrm>
            <a:off x="2555776" y="5879447"/>
            <a:ext cx="3589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100" dirty="0"/>
              <a:t>Fábián- és </a:t>
            </a:r>
            <a:r>
              <a:rPr lang="hu-HU" sz="1100" dirty="0" err="1"/>
              <a:t>Fejérdy</a:t>
            </a:r>
            <a:r>
              <a:rPr lang="hu-HU" sz="1100" dirty="0"/>
              <a:t>-féle </a:t>
            </a:r>
            <a:r>
              <a:rPr lang="hu-HU" sz="1100" dirty="0" err="1"/>
              <a:t>protetikai</a:t>
            </a:r>
            <a:r>
              <a:rPr lang="hu-HU" sz="1100" dirty="0"/>
              <a:t> osztály: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397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57158" y="1301820"/>
            <a:ext cx="2990706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en-US" sz="2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37252" y="188640"/>
            <a:ext cx="7869496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69655" y="1217192"/>
            <a:ext cx="4481717" cy="3420455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147847"/>
            <a:ext cx="9144000" cy="7608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Alsó állcsont- dentális státusz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C6C01F9-C4BF-1CEE-CB9C-C5437C1381BD}"/>
              </a:ext>
            </a:extLst>
          </p:cNvPr>
          <p:cNvSpPr/>
          <p:nvPr/>
        </p:nvSpPr>
        <p:spPr>
          <a:xfrm>
            <a:off x="7070952" y="1081124"/>
            <a:ext cx="2006638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=amalgám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=kompozit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üvegionomer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v. egyéb cement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IT = ideiglenes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gyökérkezelt fog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elváltozás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vitális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pulpaterápia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9384463-CBD3-DFBC-FBBC-069140A46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51104"/>
              </p:ext>
            </p:extLst>
          </p:nvPr>
        </p:nvGraphicFramePr>
        <p:xfrm>
          <a:off x="712540" y="4982724"/>
          <a:ext cx="7794208" cy="8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(H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hu-HU" baseline="-25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u-HU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800" baseline="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  <a:p>
                      <a:r>
                        <a:rPr lang="hu-HU" sz="800" baseline="0" dirty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hu-HU" sz="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r>
                        <a:rPr lang="hu-HU" sz="800" dirty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hu-HU" sz="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0FD8E990-AB9F-6A11-EDE2-ABCAE042F46D}"/>
              </a:ext>
            </a:extLst>
          </p:cNvPr>
          <p:cNvSpPr>
            <a:spLocks/>
          </p:cNvSpPr>
          <p:nvPr/>
        </p:nvSpPr>
        <p:spPr bwMode="auto">
          <a:xfrm>
            <a:off x="32670" y="1477393"/>
            <a:ext cx="2311894" cy="332522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84137" algn="ctr" defTabSz="638175"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A fényképeket szájterpesz és tükör segítségével készítse.</a:t>
            </a:r>
          </a:p>
          <a:p>
            <a:pPr marL="84137" algn="ctr" defTabSz="638175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hu-HU" sz="1300" dirty="0">
                <a:ea typeface="Times New Roman" charset="0"/>
                <a:cs typeface="Times New Roman" charset="0"/>
                <a:sym typeface="Arial" pitchFamily="34" charset="0"/>
              </a:rPr>
              <a:t>A fotókról a felesleges részeket vágja le, iránynak megfelelően tükrözze és forgassa be.</a:t>
            </a:r>
          </a:p>
          <a:p>
            <a:pPr marL="84137" algn="ctr">
              <a:spcAft>
                <a:spcPts val="600"/>
              </a:spcAft>
              <a:buClr>
                <a:schemeClr val="accent1"/>
              </a:buClr>
            </a:pPr>
            <a:r>
              <a:rPr lang="hu-HU" sz="1300" dirty="0">
                <a:ea typeface="Times New Roman" charset="0"/>
                <a:cs typeface="Times New Roman" charset="0"/>
              </a:rPr>
              <a:t>A rövidítésjegyzék alapján töltse ki a táblázatot a dentális státusznak megfelelően.</a:t>
            </a:r>
          </a:p>
          <a:p>
            <a:pPr marL="84137" algn="ctr">
              <a:buClr>
                <a:schemeClr val="accent1"/>
              </a:buClr>
            </a:pPr>
            <a:r>
              <a:rPr lang="hu-HU" sz="1300" dirty="0"/>
              <a:t>A tömések felszínét mindig külön jelölje!</a:t>
            </a:r>
          </a:p>
          <a:p>
            <a:pPr marL="84137">
              <a:buClr>
                <a:schemeClr val="accent1"/>
              </a:buClr>
            </a:pPr>
            <a:endParaRPr lang="hu-HU" sz="1400" dirty="0">
              <a:ea typeface="Times New Roman" charset="0"/>
              <a:cs typeface="Times New Roman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E856CC1-D83C-C655-1677-550D620C65DC}"/>
              </a:ext>
            </a:extLst>
          </p:cNvPr>
          <p:cNvSpPr txBox="1"/>
          <p:nvPr/>
        </p:nvSpPr>
        <p:spPr>
          <a:xfrm>
            <a:off x="2123728" y="5908188"/>
            <a:ext cx="526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100" dirty="0"/>
              <a:t>Fábián- és </a:t>
            </a:r>
            <a:r>
              <a:rPr lang="hu-HU" sz="1100" dirty="0" err="1"/>
              <a:t>Fejérdy</a:t>
            </a:r>
            <a:r>
              <a:rPr lang="hu-HU" sz="1100" dirty="0"/>
              <a:t>-féle </a:t>
            </a:r>
            <a:r>
              <a:rPr lang="hu-HU" sz="1100" dirty="0" err="1"/>
              <a:t>protetikai</a:t>
            </a:r>
            <a:r>
              <a:rPr lang="hu-HU" sz="1100" dirty="0"/>
              <a:t> osztály: nincs foghiány/0. osztály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83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86213"/>
            <a:ext cx="8784976" cy="4124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dirty="0"/>
              <a:t>A szerkeszthetőség miatt az esetet a gyakorlatvezetőnek ppt formátumban kell bemutatni.</a:t>
            </a:r>
          </a:p>
          <a:p>
            <a:pPr defTabSz="688975">
              <a:lnSpc>
                <a:spcPct val="150000"/>
              </a:lnSpc>
              <a:tabLst>
                <a:tab pos="1885950" algn="l"/>
              </a:tabLst>
            </a:pPr>
            <a:r>
              <a:rPr lang="hu-HU" sz="1200" dirty="0"/>
              <a:t>Prezentáció elnevezése: hallgató neve _kezelés </a:t>
            </a:r>
            <a:r>
              <a:rPr lang="hu-HU" sz="1200" dirty="0" err="1"/>
              <a:t>röviden_gyakorlatvezető</a:t>
            </a:r>
            <a:r>
              <a:rPr lang="hu-HU" sz="1200" dirty="0"/>
              <a:t> neve </a:t>
            </a:r>
            <a:br>
              <a:rPr lang="hu-HU" sz="1200" dirty="0"/>
            </a:br>
            <a:r>
              <a:rPr lang="hu-HU" sz="1200" dirty="0"/>
              <a:t>	(Pl.: Kovács Dominik_26MOtömés_DrNagy)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A gyakorlatvezető a kért javítások után elkészített esetbemutatóra ad jegyet.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Az esetbemutatások leadásának határideje: </a:t>
            </a:r>
          </a:p>
          <a:p>
            <a:pPr lvl="1">
              <a:lnSpc>
                <a:spcPct val="150000"/>
              </a:lnSpc>
            </a:pPr>
            <a:r>
              <a:rPr lang="hu-HU" sz="1200" dirty="0"/>
              <a:t>Őszi szemeszter: 13. oktatási hét </a:t>
            </a:r>
          </a:p>
          <a:p>
            <a:pPr lvl="1">
              <a:lnSpc>
                <a:spcPct val="150000"/>
              </a:lnSpc>
            </a:pPr>
            <a:r>
              <a:rPr lang="hu-HU" sz="1200" dirty="0"/>
              <a:t>Tavaszi szemeszter: V. évf. 11. hét, IV. évf. 13 hét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Az esetbemutatással kapcsolatos észrevételeit a mindenkori tanulmányi felelősnek jelezheti.</a:t>
            </a:r>
          </a:p>
          <a:p>
            <a:pPr lvl="1">
              <a:lnSpc>
                <a:spcPct val="150000"/>
              </a:lnSpc>
            </a:pPr>
            <a:endParaRPr lang="hu-HU" sz="1200" dirty="0"/>
          </a:p>
          <a:p>
            <a:pPr marL="0" indent="0">
              <a:lnSpc>
                <a:spcPct val="150000"/>
              </a:lnSpc>
              <a:buNone/>
            </a:pPr>
            <a:endParaRPr lang="hu-HU" sz="1200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4387EF5-0CF1-1A63-9E01-6D6E3CC1A612}"/>
              </a:ext>
            </a:extLst>
          </p:cNvPr>
          <p:cNvSpPr txBox="1">
            <a:spLocks/>
          </p:cNvSpPr>
          <p:nvPr/>
        </p:nvSpPr>
        <p:spPr>
          <a:xfrm>
            <a:off x="-135979" y="260650"/>
            <a:ext cx="9415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/>
              <a:t> </a:t>
            </a:r>
            <a:r>
              <a:rPr lang="hu-HU" sz="3700" dirty="0"/>
              <a:t>Helyreállító Fogászati és Endodonciai Klinika </a:t>
            </a:r>
            <a:br>
              <a:rPr lang="hu-HU" sz="3700" dirty="0"/>
            </a:br>
            <a:r>
              <a:rPr lang="hu-HU" sz="3700" dirty="0"/>
              <a:t>esetbemutatási protokollja</a:t>
            </a:r>
          </a:p>
        </p:txBody>
      </p:sp>
    </p:spTree>
    <p:extLst>
      <p:ext uri="{BB962C8B-B14F-4D97-AF65-F5344CB8AC3E}">
        <p14:creationId xmlns:p14="http://schemas.microsoft.com/office/powerpoint/2010/main" val="217632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637252" y="188640"/>
            <a:ext cx="7869496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47847"/>
            <a:ext cx="9144000" cy="7608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Alsó állcsont- dentális státusz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C6C01F9-C4BF-1CEE-CB9C-C5437C1381BD}"/>
              </a:ext>
            </a:extLst>
          </p:cNvPr>
          <p:cNvSpPr/>
          <p:nvPr/>
        </p:nvSpPr>
        <p:spPr>
          <a:xfrm>
            <a:off x="7070952" y="1081124"/>
            <a:ext cx="2006638" cy="3810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X =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 = primer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SC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secunder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caries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A,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=amalgám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=kompozit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sz="900" baseline="-25000" dirty="0">
                <a:solidFill>
                  <a:schemeClr val="tx2">
                    <a:lumMod val="50000"/>
                  </a:schemeClr>
                </a:solidFill>
              </a:rPr>
              <a:t>GIC v, C 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üvegionomer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v. egyéb cement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IT = ideiglenes tömés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E = gyökérkezelt fog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elváltozás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VPT = vitális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pulpaterápia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INL/ONL =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inlay</a:t>
            </a: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onlay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lnSpc>
                <a:spcPct val="150000"/>
              </a:lnSpc>
              <a:defRPr/>
            </a:pPr>
            <a:r>
              <a:rPr lang="hu-HU" sz="9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9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9384463-CBD3-DFBC-FBBC-069140A46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85115"/>
              </p:ext>
            </p:extLst>
          </p:nvPr>
        </p:nvGraphicFramePr>
        <p:xfrm>
          <a:off x="674896" y="4968854"/>
          <a:ext cx="7794208" cy="81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38">
                  <a:extLst>
                    <a:ext uri="{9D8B030D-6E8A-4147-A177-3AD203B41FA5}">
                      <a16:colId xmlns:a16="http://schemas.microsoft.com/office/drawing/2014/main" val="41909523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28852396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48937652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682197269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16829082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941519455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36657112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2928575863"/>
                    </a:ext>
                  </a:extLst>
                </a:gridCol>
                <a:gridCol w="495810">
                  <a:extLst>
                    <a:ext uri="{9D8B030D-6E8A-4147-A177-3AD203B41FA5}">
                      <a16:colId xmlns:a16="http://schemas.microsoft.com/office/drawing/2014/main" val="360518228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449221762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3091791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01003274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2327277308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832548080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1178969301"/>
                    </a:ext>
                  </a:extLst>
                </a:gridCol>
                <a:gridCol w="487138">
                  <a:extLst>
                    <a:ext uri="{9D8B030D-6E8A-4147-A177-3AD203B41FA5}">
                      <a16:colId xmlns:a16="http://schemas.microsoft.com/office/drawing/2014/main" val="918237454"/>
                    </a:ext>
                  </a:extLst>
                </a:gridCol>
              </a:tblGrid>
              <a:tr h="32763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98251"/>
                  </a:ext>
                </a:extLst>
              </a:tr>
              <a:tr h="484306"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7890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140C2DB7-3EC9-5442-5461-5B660E17307D}"/>
              </a:ext>
            </a:extLst>
          </p:cNvPr>
          <p:cNvSpPr/>
          <p:nvPr/>
        </p:nvSpPr>
        <p:spPr>
          <a:xfrm>
            <a:off x="2555776" y="1439663"/>
            <a:ext cx="3881053" cy="3120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E48CDA1-0B36-02AF-82C9-00561DCF5014}"/>
              </a:ext>
            </a:extLst>
          </p:cNvPr>
          <p:cNvSpPr txBox="1"/>
          <p:nvPr/>
        </p:nvSpPr>
        <p:spPr>
          <a:xfrm>
            <a:off x="2555776" y="5860111"/>
            <a:ext cx="3589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100" dirty="0"/>
              <a:t>Fábián- és </a:t>
            </a:r>
            <a:r>
              <a:rPr lang="hu-HU" sz="1100" dirty="0" err="1"/>
              <a:t>Fejérdy</a:t>
            </a:r>
            <a:r>
              <a:rPr lang="hu-HU" sz="1100" dirty="0"/>
              <a:t>-féle </a:t>
            </a:r>
            <a:r>
              <a:rPr lang="hu-HU" sz="1100" dirty="0" err="1"/>
              <a:t>protetikai</a:t>
            </a:r>
            <a:r>
              <a:rPr lang="hu-HU" sz="1100" dirty="0"/>
              <a:t> osztály: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4939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562" y="52203"/>
            <a:ext cx="7884876" cy="83476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Kezelendő fog vizsgálata 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(</a:t>
            </a:r>
            <a:r>
              <a:rPr lang="hu-HU" i="1" dirty="0" err="1">
                <a:solidFill>
                  <a:schemeClr val="accent1"/>
                </a:solidFill>
                <a:ea typeface="Times New Roman" charset="0"/>
                <a:cs typeface="Times New Roman" charset="0"/>
              </a:rPr>
              <a:t>pl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: 15)</a:t>
            </a:r>
            <a:r>
              <a:rPr lang="hu-HU" i="1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endParaRPr lang="en-US" i="1" dirty="0">
              <a:solidFill>
                <a:schemeClr val="accent1"/>
              </a:solidFill>
              <a:ea typeface="Capitals" charset="0"/>
              <a:cs typeface="Capitals" charset="0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86814" y="1026752"/>
            <a:ext cx="5616625" cy="52333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Panaszok: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pl. fájdalom anamnézis</a:t>
            </a:r>
            <a:endParaRPr lang="hu-HU" sz="1400" i="1" u="sng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Inspectio</a:t>
            </a: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szemmel látható dolgok pontos leírása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Palpatio</a:t>
            </a: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fog felszínén szondával, a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vestibulumban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ujjal tapintható eredmények leírása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Szenzibilitás teszt: 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referenciafoggal összehasonlítva </a:t>
            </a:r>
            <a:b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fog hidegre adott válaszreakciójának leírása </a:t>
            </a:r>
            <a:b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saját szavakkal</a:t>
            </a:r>
            <a:b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referenciafogat jelölni kell!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Percussio</a:t>
            </a: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vertikális és horizontális kopogtatásra adott </a:t>
            </a:r>
            <a:b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válaszreakció leírása saját szavakkal </a:t>
            </a:r>
            <a:b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referenciafogat jelölni kell!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Radiológiai lelet: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intraorális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rtg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felvételen látható elváltozások leírása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Diagnózis/státusz: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pl.caries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media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profunda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penetrans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fractura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coronae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periodontitis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apicalis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acuta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chr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., status post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trepanationem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inkomplett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gyt</a:t>
            </a:r>
            <a:r>
              <a:rPr lang="hu-HU" sz="1100" i="1">
                <a:solidFill>
                  <a:schemeClr val="tx2"/>
                </a:solidFill>
                <a:ea typeface="Times New Roman" charset="0"/>
                <a:cs typeface="Times New Roman" charset="0"/>
              </a:rPr>
              <a:t>., abscessus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ap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. 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acuta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/</a:t>
            </a:r>
            <a:r>
              <a:rPr lang="hu-HU" sz="11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chronica</a:t>
            </a:r>
            <a:r>
              <a:rPr lang="hu-HU" sz="11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stb.</a:t>
            </a:r>
            <a:r>
              <a:rPr lang="hu-HU" sz="11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1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1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	</a:t>
            </a:r>
          </a:p>
        </p:txBody>
      </p:sp>
      <p:pic>
        <p:nvPicPr>
          <p:cNvPr id="5122" name="Picture 2" descr="C:\Users\Rendszergazda\Desktop\Sarolta\Esetbemutató\DSC_71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7"/>
          <a:stretch/>
        </p:blipFill>
        <p:spPr bwMode="auto">
          <a:xfrm>
            <a:off x="6372200" y="1776883"/>
            <a:ext cx="2608407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72201" y="3429000"/>
            <a:ext cx="2608406" cy="1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34622"/>
              </p:ext>
            </p:extLst>
          </p:nvPr>
        </p:nvGraphicFramePr>
        <p:xfrm>
          <a:off x="6092204" y="5336725"/>
          <a:ext cx="2520281" cy="55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740"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2"/>
                          </a:solidFill>
                          <a:hlinkClick r:id="rId7"/>
                        </a:rPr>
                        <a:t>DPI</a:t>
                      </a:r>
                      <a:endParaRPr lang="hu-HU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33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565951" y="874944"/>
            <a:ext cx="358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Éles kiindulási fotó, </a:t>
            </a:r>
            <a:br>
              <a:rPr lang="hu-HU" sz="12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2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preoperatív</a:t>
            </a:r>
            <a:r>
              <a:rPr lang="hu-HU" sz="12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2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intraorális</a:t>
            </a:r>
            <a:r>
              <a:rPr lang="hu-HU" sz="12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röntgen felvétel gyökérkezelésnél kötelező!</a:t>
            </a:r>
          </a:p>
        </p:txBody>
      </p:sp>
      <p:pic>
        <p:nvPicPr>
          <p:cNvPr id="9" name="Kép 8" descr="A képen röntgenfilm, Orvosi képalkotás, radiológia, radiográfia látható&#10;&#10;Automatikusan generált leírás">
            <a:extLst>
              <a:ext uri="{FF2B5EF4-FFF2-40B4-BE49-F238E27FC236}">
                <a16:creationId xmlns:a16="http://schemas.microsoft.com/office/drawing/2014/main" id="{72497DF1-61D2-244F-4041-3CDAFC812B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8735" r="3809"/>
          <a:stretch/>
        </p:blipFill>
        <p:spPr>
          <a:xfrm>
            <a:off x="5076056" y="2436044"/>
            <a:ext cx="1145261" cy="19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23528" y="878129"/>
            <a:ext cx="5651281" cy="4998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Panaszok:</a:t>
            </a:r>
            <a:r>
              <a:rPr lang="hu-HU" sz="16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nincs panasz</a:t>
            </a:r>
            <a:endParaRPr lang="hu-HU" sz="16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Inspectio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b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 kompozit tömés, elszíneződés, M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fractura</a:t>
            </a:r>
            <a:endParaRPr lang="hu-HU" sz="14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Palpatio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szondával érezhetően akadó tömésszél,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vestibulum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tapintva nincs duzzanat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Szenzibilitás teszt: 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a fog hidegre érzékeny, inger megszűnte után azonnal elmúlik a fájdalom, normál foghoz hasonló/hideg érzékenység az inger megszűnte után hosszan fennáll</a:t>
            </a:r>
            <a:b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(ref. 26)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Percussio</a:t>
            </a: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</a:t>
            </a:r>
            <a: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kopogtatásra nem érzékeny/kopogtatásra,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vattarollnira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harapásra érzékeny</a:t>
            </a:r>
            <a:b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(ref. 26)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Radiológiai lelet:</a:t>
            </a:r>
            <a:br>
              <a:rPr lang="hu-HU" sz="16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diffúz v. körülírt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periapicalis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lézió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/ép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periapicalis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rajzolat/kiszélesedett gyökérhártyarés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Diagnózis/státusz: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caries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6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media</a:t>
            </a:r>
            <a:r>
              <a:rPr lang="hu-HU" sz="16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/gyökérkezelt fog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27925"/>
              </p:ext>
            </p:extLst>
          </p:nvPr>
        </p:nvGraphicFramePr>
        <p:xfrm>
          <a:off x="5974809" y="5286461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5D5694B2-D88A-EDFE-B24A-DF056B66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153087"/>
            <a:ext cx="7884876" cy="83476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/>
                </a:solidFill>
                <a:ea typeface="Capitals" charset="0"/>
                <a:cs typeface="Capitals" charset="0"/>
              </a:rPr>
              <a:t>Kezelendő fog vizsgálata 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(</a:t>
            </a:r>
            <a:r>
              <a:rPr lang="hu-HU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16</a:t>
            </a:r>
            <a:r>
              <a:rPr lang="hu-HU" i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)</a:t>
            </a:r>
            <a:r>
              <a:rPr lang="hu-HU" i="1" dirty="0">
                <a:solidFill>
                  <a:schemeClr val="accent1"/>
                </a:solidFill>
                <a:ea typeface="Capitals" charset="0"/>
                <a:cs typeface="Capitals" charset="0"/>
              </a:rPr>
              <a:t> </a:t>
            </a:r>
            <a:endParaRPr lang="en-US" i="1" dirty="0">
              <a:solidFill>
                <a:schemeClr val="accent1"/>
              </a:solidFill>
              <a:ea typeface="Capitals" charset="0"/>
              <a:cs typeface="Capitals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FA35612-C5D8-E4E9-C696-A68C7D9C9136}"/>
              </a:ext>
            </a:extLst>
          </p:cNvPr>
          <p:cNvSpPr/>
          <p:nvPr/>
        </p:nvSpPr>
        <p:spPr>
          <a:xfrm>
            <a:off x="5862403" y="3370194"/>
            <a:ext cx="2806674" cy="1583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04CD1F0-0156-31C8-15B6-262B5B8B7958}"/>
              </a:ext>
            </a:extLst>
          </p:cNvPr>
          <p:cNvSpPr/>
          <p:nvPr/>
        </p:nvSpPr>
        <p:spPr>
          <a:xfrm>
            <a:off x="5866737" y="1632552"/>
            <a:ext cx="2802340" cy="15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7981" y="1052736"/>
            <a:ext cx="7448038" cy="1202836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hu-HU" sz="18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 teljes szájüreg rehabilitációjának megfelelően, figyelembe véve a szomszédos és az antagonista fogak állapotát, sorolja fel a szükséges ellátásokat megfelelő sorrendben!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Kezelési terv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47981" y="2228351"/>
            <a:ext cx="8188513" cy="290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800" u="sng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Ellátás általános sorrendje: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Akut probléma ellátása: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trepanálás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exstirpálás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, kürettálás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Parodontológiai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kezelés: 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professzionális szájhigiénés kezelés, instruálás, motiválás, primer </a:t>
            </a:r>
            <a:r>
              <a:rPr lang="hu-HU" sz="1400" i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parodontális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terápia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Szájsebészeti ellátás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: eltávolítandó fogak felsorolása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Tervezett </a:t>
            </a:r>
            <a:r>
              <a:rPr lang="hu-HU" sz="1400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restauratív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fogászati kezelések - gyökérkezelés, tömések, betétek felsorolása</a:t>
            </a:r>
            <a: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/>
            </a:r>
            <a:b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</a:b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Félkövérrel emelje ki az esetbemutatásban szereplő ellátásokat. Pl.:</a:t>
            </a:r>
            <a:endParaRPr lang="hu-HU" sz="1400" b="1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26 gyökérkezelés 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25 OD, 27 MO kompozit tömések</a:t>
            </a:r>
          </a:p>
          <a:p>
            <a:pPr lvl="1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26 </a:t>
            </a:r>
            <a:r>
              <a:rPr lang="hu-HU" sz="1400" b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E.max</a:t>
            </a:r>
            <a:r>
              <a:rPr lang="hu-HU" sz="14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kerámia </a:t>
            </a:r>
            <a:r>
              <a:rPr lang="hu-HU" sz="1400" b="1" dirty="0" err="1">
                <a:solidFill>
                  <a:schemeClr val="tx2"/>
                </a:solidFill>
                <a:ea typeface="Times New Roman" charset="0"/>
                <a:cs typeface="Times New Roman" charset="0"/>
              </a:rPr>
              <a:t>onlay</a:t>
            </a:r>
            <a:endParaRPr lang="hu-HU" sz="140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Fogszabályozó kezelés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Fogpótlástani kezelés: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szükséges fogpótlás leírása röviden, pl.</a:t>
            </a:r>
            <a:r>
              <a:rPr lang="hu-HU" sz="14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 </a:t>
            </a:r>
            <a:r>
              <a:rPr lang="hu-HU" sz="14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26 gyökércsapos műcsonk, korona</a:t>
            </a:r>
          </a:p>
        </p:txBody>
      </p:sp>
    </p:spTree>
    <p:extLst>
      <p:ext uri="{BB962C8B-B14F-4D97-AF65-F5344CB8AC3E}">
        <p14:creationId xmlns:p14="http://schemas.microsoft.com/office/powerpoint/2010/main" val="192182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Kezelési terv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99594" y="1052738"/>
            <a:ext cx="6983635" cy="3693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gyökérkezelés -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trepanálás</a:t>
            </a: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,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exstirpálás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Professzionális szájhigiénés kezelés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Instruálás, motiválás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18, 28 </a:t>
            </a:r>
            <a:r>
              <a:rPr lang="hu-HU" sz="2000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extractio</a:t>
            </a:r>
            <a:endParaRPr lang="hu-HU" sz="2000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gyökérkezelés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25 OD, 27 MO kompozit tömések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26 </a:t>
            </a:r>
            <a:r>
              <a:rPr lang="hu-HU" sz="20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E.max</a:t>
            </a:r>
            <a:r>
              <a:rPr lang="hu-HU" sz="2000" b="1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kerámia </a:t>
            </a:r>
            <a:r>
              <a:rPr lang="hu-HU" sz="2000" b="1" i="1" dirty="0" err="1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onlay</a:t>
            </a:r>
            <a:endParaRPr lang="hu-HU" sz="2000" b="1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14MO, 15OD kompozit tömés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…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…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i="1" dirty="0">
                <a:solidFill>
                  <a:schemeClr val="tx1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45 öntött csapos műcsonk és fémkerámia korona</a:t>
            </a:r>
          </a:p>
        </p:txBody>
      </p:sp>
    </p:spTree>
    <p:extLst>
      <p:ext uri="{BB962C8B-B14F-4D97-AF65-F5344CB8AC3E}">
        <p14:creationId xmlns:p14="http://schemas.microsoft.com/office/powerpoint/2010/main" val="426573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4"/>
            <a:ext cx="8208912" cy="3241009"/>
          </a:xfrm>
        </p:spPr>
        <p:txBody>
          <a:bodyPr>
            <a:noAutofit/>
          </a:bodyPr>
          <a:lstStyle/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Kiindulási fotó  -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600" dirty="0">
                <a:ea typeface="Times New Roman" charset="0"/>
                <a:cs typeface="Times New Roman" charset="0"/>
              </a:rPr>
              <a:t> és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600" dirty="0">
                <a:ea typeface="Times New Roman" charset="0"/>
                <a:cs typeface="Times New Roman" charset="0"/>
              </a:rPr>
              <a:t> irányból </a:t>
            </a:r>
            <a:br>
              <a:rPr lang="hu-HU" sz="1600" dirty="0">
                <a:ea typeface="Times New Roman" charset="0"/>
                <a:cs typeface="Times New Roman" charset="0"/>
              </a:rPr>
            </a:br>
            <a:r>
              <a:rPr lang="hu-HU" sz="1600" dirty="0">
                <a:ea typeface="Times New Roman" charset="0"/>
                <a:cs typeface="Times New Roman" charset="0"/>
              </a:rPr>
              <a:t>(esetleg kiindulási </a:t>
            </a:r>
            <a:r>
              <a:rPr lang="hu-HU" sz="1600" dirty="0" err="1">
                <a:ea typeface="Times New Roman" charset="0"/>
                <a:cs typeface="Times New Roman" charset="0"/>
              </a:rPr>
              <a:t>intraorális</a:t>
            </a:r>
            <a:r>
              <a:rPr lang="hu-HU" sz="1600" dirty="0">
                <a:ea typeface="Times New Roman" charset="0"/>
                <a:cs typeface="Times New Roman" charset="0"/>
              </a:rPr>
              <a:t> röntgen, ha készült)</a:t>
            </a:r>
          </a:p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DPI meghatározása újra - a </a:t>
            </a:r>
            <a:r>
              <a:rPr lang="hu-HU" sz="1600" dirty="0" err="1">
                <a:ea typeface="Times New Roman" charset="0"/>
                <a:cs typeface="Times New Roman" charset="0"/>
              </a:rPr>
              <a:t>laesio</a:t>
            </a:r>
            <a:r>
              <a:rPr lang="hu-HU" sz="1600" dirty="0">
                <a:ea typeface="Times New Roman" charset="0"/>
                <a:cs typeface="Times New Roman" charset="0"/>
              </a:rPr>
              <a:t> feltárása után a primer preparáció alapján (van változás?)</a:t>
            </a:r>
            <a: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  <a:t/>
            </a:r>
            <a:br>
              <a:rPr lang="hu-HU" sz="1600" dirty="0">
                <a:highlight>
                  <a:srgbClr val="FFFF00"/>
                </a:highlight>
                <a:ea typeface="Times New Roman" charset="0"/>
                <a:cs typeface="Times New Roman" charset="0"/>
              </a:rPr>
            </a:br>
            <a:endParaRPr lang="hu-HU" sz="1600" dirty="0">
              <a:highlight>
                <a:srgbClr val="FFFF00"/>
              </a:highlight>
              <a:ea typeface="Times New Roman" charset="0"/>
              <a:cs typeface="Times New Roman" charset="0"/>
            </a:endParaRPr>
          </a:p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Üregalakítás után izolálás - </a:t>
            </a:r>
            <a:r>
              <a:rPr lang="hu-HU" sz="1600" dirty="0" err="1">
                <a:ea typeface="Times New Roman" charset="0"/>
                <a:cs typeface="Times New Roman" charset="0"/>
              </a:rPr>
              <a:t>kofferdam</a:t>
            </a:r>
            <a:r>
              <a:rPr lang="hu-HU" sz="1600" dirty="0">
                <a:ea typeface="Times New Roman" charset="0"/>
                <a:cs typeface="Times New Roman" charset="0"/>
              </a:rPr>
              <a:t>, matrica és ék in situ</a:t>
            </a:r>
          </a:p>
          <a:p>
            <a:pPr marL="0" indent="0" defTabSz="2667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hu-HU" sz="1600" i="1" dirty="0">
                <a:ea typeface="Times New Roman" charset="0"/>
                <a:cs typeface="Times New Roman" charset="0"/>
              </a:rPr>
              <a:t>	</a:t>
            </a:r>
            <a:r>
              <a:rPr lang="hu-HU" sz="1400" i="1" dirty="0">
                <a:ea typeface="Times New Roman" charset="0"/>
                <a:cs typeface="Times New Roman" charset="0"/>
              </a:rPr>
              <a:t>A matrica és az üreg szélének pontos találkozása látszódjon a fotón. </a:t>
            </a:r>
            <a:br>
              <a:rPr lang="hu-HU" sz="1400" i="1" dirty="0">
                <a:ea typeface="Times New Roman" charset="0"/>
                <a:cs typeface="Times New Roman" charset="0"/>
              </a:rPr>
            </a:br>
            <a:r>
              <a:rPr lang="hu-HU" sz="1400" i="1" dirty="0">
                <a:ea typeface="Times New Roman" charset="0"/>
                <a:cs typeface="Times New Roman" charset="0"/>
              </a:rPr>
              <a:t>	Az üreg, munkaterület, legyen tiszta, vértől mentes.</a:t>
            </a:r>
          </a:p>
          <a:p>
            <a:pPr marL="263525" indent="-26352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Finírozott</a:t>
            </a:r>
            <a:r>
              <a:rPr lang="hu-HU" sz="1600" dirty="0">
                <a:ea typeface="Times New Roman" charset="0"/>
                <a:cs typeface="Times New Roman" charset="0"/>
              </a:rPr>
              <a:t>, polírozott, leszárított (nem nyálas, nem véres) kész restauráció -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600" dirty="0">
                <a:ea typeface="Times New Roman" charset="0"/>
                <a:cs typeface="Times New Roman" charset="0"/>
              </a:rPr>
              <a:t> és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600" dirty="0">
                <a:ea typeface="Times New Roman" charset="0"/>
                <a:cs typeface="Times New Roman" charset="0"/>
              </a:rPr>
              <a:t> nézetből, fontos a kontaktpont értékelhetősége!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hu-HU" sz="16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Töméshez használt </a:t>
            </a:r>
            <a:r>
              <a:rPr lang="hu-HU" sz="1600" dirty="0" err="1">
                <a:ea typeface="Times New Roman" charset="0"/>
                <a:cs typeface="Times New Roman" charset="0"/>
              </a:rPr>
              <a:t>adhezív</a:t>
            </a:r>
            <a:r>
              <a:rPr lang="hu-HU" sz="1600" dirty="0">
                <a:ea typeface="Times New Roman" charset="0"/>
                <a:cs typeface="Times New Roman" charset="0"/>
              </a:rPr>
              <a:t> technika típusa és anyagok felsorolása</a:t>
            </a:r>
            <a:endParaRPr lang="hu-HU" sz="1600" dirty="0">
              <a:highlight>
                <a:srgbClr val="FFFF00"/>
              </a:highlight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211010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Tömés készítésének dokumentációja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4F63B2F8-1FB4-32CE-5731-4736796FC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85501"/>
              </p:ext>
            </p:extLst>
          </p:nvPr>
        </p:nvGraphicFramePr>
        <p:xfrm>
          <a:off x="2915816" y="2348880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317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Tömés készítésének dokumentációja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50764A-17BB-DFFA-FDE0-485B1B7D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565714"/>
            <a:ext cx="7886700" cy="5429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Tömés készítésének dokumentációja I.</a:t>
            </a:r>
            <a:endParaRPr lang="en-US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EDC43356-82FB-6B56-6592-ADEC0CAAFB42}"/>
              </a:ext>
            </a:extLst>
          </p:cNvPr>
          <p:cNvSpPr txBox="1">
            <a:spLocks/>
          </p:cNvSpPr>
          <p:nvPr/>
        </p:nvSpPr>
        <p:spPr>
          <a:xfrm>
            <a:off x="628653" y="1795984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Kiindulási kép</a:t>
            </a:r>
          </a:p>
          <a:p>
            <a:pPr marL="0" indent="0" algn="ctr">
              <a:buNone/>
            </a:pPr>
            <a:r>
              <a:rPr lang="hu-HU" sz="1200" dirty="0" err="1"/>
              <a:t>occlusalis</a:t>
            </a:r>
            <a:r>
              <a:rPr lang="hu-HU" sz="1200" dirty="0"/>
              <a:t> nézet</a:t>
            </a:r>
            <a:endParaRPr lang="en-US" sz="1200" dirty="0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48DC3C17-BE11-DCE2-C15F-4C8E326ADEA9}"/>
              </a:ext>
            </a:extLst>
          </p:cNvPr>
          <p:cNvSpPr txBox="1">
            <a:spLocks/>
          </p:cNvSpPr>
          <p:nvPr/>
        </p:nvSpPr>
        <p:spPr>
          <a:xfrm>
            <a:off x="6547914" y="1795984"/>
            <a:ext cx="1979946" cy="4464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Preoperatív</a:t>
            </a:r>
            <a:r>
              <a:rPr lang="hu-HU" sz="1200" dirty="0"/>
              <a:t> röntgen</a:t>
            </a:r>
            <a:br>
              <a:rPr lang="hu-HU" sz="1200" dirty="0"/>
            </a:br>
            <a:r>
              <a:rPr lang="hu-HU" sz="1200" dirty="0"/>
              <a:t>(amennyiben készült)</a:t>
            </a:r>
            <a:endParaRPr lang="en-US" sz="1200"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3FB32A3C-734A-60FB-E5C9-0708F69AD50D}"/>
              </a:ext>
            </a:extLst>
          </p:cNvPr>
          <p:cNvSpPr txBox="1">
            <a:spLocks/>
          </p:cNvSpPr>
          <p:nvPr/>
        </p:nvSpPr>
        <p:spPr>
          <a:xfrm>
            <a:off x="3576539" y="1747163"/>
            <a:ext cx="1734333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Kiindulási kép</a:t>
            </a:r>
          </a:p>
          <a:p>
            <a:pPr marL="0" indent="0" algn="ctr">
              <a:buNone/>
            </a:pPr>
            <a:r>
              <a:rPr lang="hu-HU" sz="1200" dirty="0" err="1"/>
              <a:t>buccalis</a:t>
            </a:r>
            <a:r>
              <a:rPr lang="hu-HU" sz="1200" dirty="0"/>
              <a:t> nézet</a:t>
            </a:r>
            <a:endParaRPr lang="en-US" sz="1200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3E0B6CD-CD29-1B1B-5377-3F00BA06B3D5}"/>
              </a:ext>
            </a:extLst>
          </p:cNvPr>
          <p:cNvSpPr/>
          <p:nvPr/>
        </p:nvSpPr>
        <p:spPr>
          <a:xfrm>
            <a:off x="395536" y="266818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1409DA-2F5C-47BC-8D77-66157089C552}"/>
              </a:ext>
            </a:extLst>
          </p:cNvPr>
          <p:cNvSpPr/>
          <p:nvPr/>
        </p:nvSpPr>
        <p:spPr>
          <a:xfrm>
            <a:off x="6228184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1DB93E0E-989F-FB0F-5709-1140ED3089D8}"/>
              </a:ext>
            </a:extLst>
          </p:cNvPr>
          <p:cNvSpPr/>
          <p:nvPr/>
        </p:nvSpPr>
        <p:spPr>
          <a:xfrm>
            <a:off x="3279821" y="266818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50764A-17BB-DFFA-FDE0-485B1B7D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523600"/>
            <a:ext cx="7886700" cy="5429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Tömés készítésének dokumentációja II.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5AF549B-75B9-4D69-8547-7864A0F3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1700810"/>
            <a:ext cx="3865199" cy="701101"/>
          </a:xfrm>
          <a:prstGeom prst="rect">
            <a:avLst/>
          </a:prstGeom>
        </p:spPr>
      </p:pic>
      <p:sp>
        <p:nvSpPr>
          <p:cNvPr id="7" name="Szöveg helye 4">
            <a:extLst>
              <a:ext uri="{FF2B5EF4-FFF2-40B4-BE49-F238E27FC236}">
                <a16:creationId xmlns:a16="http://schemas.microsoft.com/office/drawing/2014/main" id="{EDC43356-82FB-6B56-6592-ADEC0CAAFB42}"/>
              </a:ext>
            </a:extLst>
          </p:cNvPr>
          <p:cNvSpPr txBox="1">
            <a:spLocks/>
          </p:cNvSpPr>
          <p:nvPr/>
        </p:nvSpPr>
        <p:spPr>
          <a:xfrm>
            <a:off x="864793" y="1608139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Lézió</a:t>
            </a:r>
            <a:r>
              <a:rPr lang="hu-HU" sz="1200" dirty="0"/>
              <a:t> feltárása után</a:t>
            </a:r>
            <a:endParaRPr lang="en-US" sz="1200" dirty="0"/>
          </a:p>
        </p:txBody>
      </p:sp>
      <p:sp>
        <p:nvSpPr>
          <p:cNvPr id="8" name="Szöveg helye 4">
            <a:extLst>
              <a:ext uri="{FF2B5EF4-FFF2-40B4-BE49-F238E27FC236}">
                <a16:creationId xmlns:a16="http://schemas.microsoft.com/office/drawing/2014/main" id="{E3D21AF8-9796-D31B-D2E1-B55EFF92FC67}"/>
              </a:ext>
            </a:extLst>
          </p:cNvPr>
          <p:cNvSpPr txBox="1">
            <a:spLocks/>
          </p:cNvSpPr>
          <p:nvPr/>
        </p:nvSpPr>
        <p:spPr>
          <a:xfrm>
            <a:off x="4377677" y="1631447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Kitisztított üreg, izolálás, matrica, ék in situ</a:t>
            </a:r>
            <a:endParaRPr lang="en-US" sz="1200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D59F01D-1D74-6EDE-CCF4-AB23C8A59186}"/>
              </a:ext>
            </a:extLst>
          </p:cNvPr>
          <p:cNvSpPr/>
          <p:nvPr/>
        </p:nvSpPr>
        <p:spPr>
          <a:xfrm>
            <a:off x="1387968" y="2151277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5CD535B2-8DAF-7981-B5B4-2A7998C0D6FE}"/>
              </a:ext>
            </a:extLst>
          </p:cNvPr>
          <p:cNvSpPr/>
          <p:nvPr/>
        </p:nvSpPr>
        <p:spPr>
          <a:xfrm>
            <a:off x="4882331" y="2151277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6994C45B-11B5-A654-B5D4-4CF6011A3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67455"/>
              </p:ext>
            </p:extLst>
          </p:nvPr>
        </p:nvGraphicFramePr>
        <p:xfrm>
          <a:off x="1548344" y="5373216"/>
          <a:ext cx="2520281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63">
                  <a:extLst>
                    <a:ext uri="{9D8B030D-6E8A-4147-A177-3AD203B41FA5}">
                      <a16:colId xmlns:a16="http://schemas.microsoft.com/office/drawing/2014/main" val="919528788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028208815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2939766076"/>
                    </a:ext>
                  </a:extLst>
                </a:gridCol>
                <a:gridCol w="464262">
                  <a:extLst>
                    <a:ext uri="{9D8B030D-6E8A-4147-A177-3AD203B41FA5}">
                      <a16:colId xmlns:a16="http://schemas.microsoft.com/office/drawing/2014/main" val="678768746"/>
                    </a:ext>
                  </a:extLst>
                </a:gridCol>
                <a:gridCol w="663232">
                  <a:extLst>
                    <a:ext uri="{9D8B030D-6E8A-4147-A177-3AD203B41FA5}">
                      <a16:colId xmlns:a16="http://schemas.microsoft.com/office/drawing/2014/main" val="1083331155"/>
                    </a:ext>
                  </a:extLst>
                </a:gridCol>
              </a:tblGrid>
              <a:tr h="212612"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PTN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2"/>
                          </a:solidFill>
                        </a:rPr>
                        <a:t>DPI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3234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82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50764A-17BB-DFFA-FDE0-485B1B7D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5436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Tömés készítésének dokumentációja III.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5AF549B-75B9-4D69-8547-7864A0F3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1700810"/>
            <a:ext cx="3865199" cy="701101"/>
          </a:xfrm>
          <a:prstGeom prst="rect">
            <a:avLst/>
          </a:prstGeom>
        </p:spPr>
      </p:pic>
      <p:sp>
        <p:nvSpPr>
          <p:cNvPr id="7" name="Szöveg helye 4">
            <a:extLst>
              <a:ext uri="{FF2B5EF4-FFF2-40B4-BE49-F238E27FC236}">
                <a16:creationId xmlns:a16="http://schemas.microsoft.com/office/drawing/2014/main" id="{EDC43356-82FB-6B56-6592-ADEC0CAAFB42}"/>
              </a:ext>
            </a:extLst>
          </p:cNvPr>
          <p:cNvSpPr txBox="1">
            <a:spLocks/>
          </p:cNvSpPr>
          <p:nvPr/>
        </p:nvSpPr>
        <p:spPr>
          <a:xfrm>
            <a:off x="4629150" y="1523728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Finírozott</a:t>
            </a:r>
            <a:r>
              <a:rPr lang="hu-HU" sz="1200" dirty="0"/>
              <a:t>, polírozott restauráció</a:t>
            </a:r>
          </a:p>
          <a:p>
            <a:pPr marL="0" indent="0" algn="ctr">
              <a:buNone/>
            </a:pPr>
            <a:r>
              <a:rPr lang="hu-HU" sz="1200" dirty="0" err="1"/>
              <a:t>buccalis</a:t>
            </a:r>
            <a:r>
              <a:rPr lang="hu-HU" sz="1200" dirty="0"/>
              <a:t> nézet</a:t>
            </a:r>
            <a:endParaRPr lang="en-US" sz="1200" dirty="0"/>
          </a:p>
        </p:txBody>
      </p:sp>
      <p:sp>
        <p:nvSpPr>
          <p:cNvPr id="8" name="Szöveg helye 4">
            <a:extLst>
              <a:ext uri="{FF2B5EF4-FFF2-40B4-BE49-F238E27FC236}">
                <a16:creationId xmlns:a16="http://schemas.microsoft.com/office/drawing/2014/main" id="{49FEBB9B-0D93-1A23-C9A8-7D327132020F}"/>
              </a:ext>
            </a:extLst>
          </p:cNvPr>
          <p:cNvSpPr txBox="1">
            <a:spLocks/>
          </p:cNvSpPr>
          <p:nvPr/>
        </p:nvSpPr>
        <p:spPr>
          <a:xfrm>
            <a:off x="749399" y="1507830"/>
            <a:ext cx="3887391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Finírozott</a:t>
            </a:r>
            <a:r>
              <a:rPr lang="hu-HU" sz="1200" dirty="0"/>
              <a:t>, polírozott restauráció</a:t>
            </a:r>
          </a:p>
          <a:p>
            <a:pPr marL="0" indent="0" algn="ctr">
              <a:buNone/>
            </a:pPr>
            <a:r>
              <a:rPr lang="hu-HU" sz="1200" dirty="0" err="1"/>
              <a:t>occlusalis</a:t>
            </a:r>
            <a:r>
              <a:rPr lang="hu-HU" sz="1200" dirty="0"/>
              <a:t> nézet</a:t>
            </a:r>
            <a:endParaRPr lang="en-US" sz="1200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34AE82B-D3FC-9C34-8770-2A7322966D58}"/>
              </a:ext>
            </a:extLst>
          </p:cNvPr>
          <p:cNvSpPr/>
          <p:nvPr/>
        </p:nvSpPr>
        <p:spPr>
          <a:xfrm>
            <a:off x="1364830" y="2389338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5CF6DD1-0471-23D5-DE9D-63AA1E768AD0}"/>
              </a:ext>
            </a:extLst>
          </p:cNvPr>
          <p:cNvSpPr/>
          <p:nvPr/>
        </p:nvSpPr>
        <p:spPr>
          <a:xfrm>
            <a:off x="5214377" y="2389338"/>
            <a:ext cx="2841035" cy="3005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71C99D6-F568-7043-CA46-B2FE983AF5CE}"/>
              </a:ext>
            </a:extLst>
          </p:cNvPr>
          <p:cNvSpPr txBox="1"/>
          <p:nvPr/>
        </p:nvSpPr>
        <p:spPr>
          <a:xfrm>
            <a:off x="1364830" y="5579847"/>
            <a:ext cx="672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Töméskészítés során használt anyagok és technika:</a:t>
            </a:r>
            <a:endParaRPr lang="hu-HU" sz="1200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0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9440140" cy="316835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8" y="4005064"/>
            <a:ext cx="8820472" cy="216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Hallgató: hallgató neve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Oktató: oktató neve	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Kezelés témája: rövidítve - 16 MO tömés, 24 gyökérkezelés, 36 MOD </a:t>
            </a:r>
            <a:r>
              <a:rPr lang="hu-HU" sz="2400" dirty="0" err="1">
                <a:ea typeface="Times New Roman" charset="0"/>
                <a:cs typeface="Times New Roman" charset="0"/>
              </a:rPr>
              <a:t>inlay</a:t>
            </a:r>
            <a:r>
              <a:rPr lang="hu-HU" sz="2400" dirty="0">
                <a:ea typeface="Times New Roman" charset="0"/>
                <a:cs typeface="Times New Roman" charset="0"/>
              </a:rPr>
              <a:t>/</a:t>
            </a:r>
            <a:r>
              <a:rPr lang="hu-HU" sz="2400" dirty="0" err="1">
                <a:ea typeface="Times New Roman" charset="0"/>
                <a:cs typeface="Times New Roman" charset="0"/>
              </a:rPr>
              <a:t>onlay</a:t>
            </a:r>
            <a:endParaRPr lang="hu-HU" sz="2400" dirty="0"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Gyakorlat: gyakorlat neve és a szemeszter ideje, amikor az eset készült</a:t>
            </a:r>
            <a:endParaRPr lang="hu-H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108000"/>
            <a:ext cx="1007468" cy="10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>
            <a:alphaModFix amt="69524"/>
          </a:blip>
          <a:stretch>
            <a:fillRect/>
          </a:stretch>
        </p:blipFill>
        <p:spPr>
          <a:xfrm>
            <a:off x="7200000" y="108000"/>
            <a:ext cx="1008000" cy="10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1907704" y="44624"/>
            <a:ext cx="51249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Semmelweis Egyetem Fogorvostudományi Kar</a:t>
            </a:r>
          </a:p>
          <a:p>
            <a:pPr algn="ctr">
              <a:spcAft>
                <a:spcPts val="600"/>
              </a:spcAft>
            </a:pP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Helyreállító Fogászati és </a:t>
            </a:r>
            <a:r>
              <a:rPr lang="hu-HU" sz="1400" b="1" dirty="0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Endodonciai</a:t>
            </a: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Klinika</a:t>
            </a:r>
          </a:p>
          <a:p>
            <a:pPr algn="ctr">
              <a:buNone/>
            </a:pPr>
            <a:r>
              <a:rPr lang="hu-HU" sz="1200" dirty="0">
                <a:solidFill>
                  <a:srgbClr val="002060"/>
                </a:solidFill>
              </a:rPr>
              <a:t>Klinika igazgató: Prof. Dr. Vág János DMD, PhD</a:t>
            </a:r>
            <a:r>
              <a:rPr lang="hu-H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494354" y="2967335"/>
            <a:ext cx="41553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  <a:ea typeface="Capitals" charset="0"/>
                <a:cs typeface="Capitals" charset="0"/>
              </a:rPr>
              <a:t>Esetbemutatás</a:t>
            </a:r>
            <a:endParaRPr lang="hu-H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-14182" y="816648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-14182" y="152162"/>
            <a:ext cx="9144000" cy="74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</a:t>
            </a:r>
          </a:p>
        </p:txBody>
      </p:sp>
      <p:sp>
        <p:nvSpPr>
          <p:cNvPr id="2" name="Téglalap 1"/>
          <p:cNvSpPr/>
          <p:nvPr/>
        </p:nvSpPr>
        <p:spPr>
          <a:xfrm>
            <a:off x="344842" y="1078116"/>
            <a:ext cx="878497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Kiindulási fotó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Preoperatív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intraorális</a:t>
            </a:r>
            <a:r>
              <a:rPr lang="hu-HU" sz="1600" dirty="0">
                <a:ea typeface="Times New Roman" charset="0"/>
                <a:cs typeface="Times New Roman" charset="0"/>
              </a:rPr>
              <a:t> röntgen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Kitisztított üreg (régi tömés és szuvas </a:t>
            </a:r>
            <a:r>
              <a:rPr lang="hu-HU" sz="1600" dirty="0" err="1">
                <a:ea typeface="Times New Roman" charset="0"/>
                <a:cs typeface="Times New Roman" charset="0"/>
              </a:rPr>
              <a:t>lézió</a:t>
            </a:r>
            <a:r>
              <a:rPr lang="hu-HU" sz="1600" dirty="0">
                <a:ea typeface="Times New Roman" charset="0"/>
                <a:cs typeface="Times New Roman" charset="0"/>
              </a:rPr>
              <a:t> eltávolítása után), csücsökredukció (ha szükséges)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Szükség szerint </a:t>
            </a:r>
            <a:r>
              <a:rPr lang="hu-HU" sz="1600" dirty="0" err="1">
                <a:ea typeface="Times New Roman" charset="0"/>
                <a:cs typeface="Times New Roman" charset="0"/>
              </a:rPr>
              <a:t>preendo</a:t>
            </a:r>
            <a:r>
              <a:rPr lang="hu-HU" sz="1600" dirty="0">
                <a:ea typeface="Times New Roman" charset="0"/>
                <a:cs typeface="Times New Roman" charset="0"/>
              </a:rPr>
              <a:t> felépítés és készítésének lépései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Bemeneti </a:t>
            </a:r>
            <a:r>
              <a:rPr lang="hu-HU" sz="1600" dirty="0" err="1">
                <a:ea typeface="Times New Roman" charset="0"/>
                <a:cs typeface="Times New Roman" charset="0"/>
              </a:rPr>
              <a:t>kavitásról</a:t>
            </a:r>
            <a:r>
              <a:rPr lang="hu-HU" sz="1600" dirty="0">
                <a:ea typeface="Times New Roman" charset="0"/>
                <a:cs typeface="Times New Roman" charset="0"/>
              </a:rPr>
              <a:t> fotó abszolút izolálásban, </a:t>
            </a:r>
            <a:r>
              <a:rPr lang="hu-HU" sz="1600" dirty="0" err="1">
                <a:ea typeface="Times New Roman" charset="0"/>
                <a:cs typeface="Times New Roman" charset="0"/>
              </a:rPr>
              <a:t>preendo</a:t>
            </a:r>
            <a:r>
              <a:rPr lang="hu-HU" sz="1600" dirty="0">
                <a:ea typeface="Times New Roman" charset="0"/>
                <a:cs typeface="Times New Roman" charset="0"/>
              </a:rPr>
              <a:t> felépítéssel, ha szükséges volt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Táblázat a munkahossz meghatározásról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Tűskontroll röntgen felvétel</a:t>
            </a:r>
          </a:p>
          <a:p>
            <a:pPr marL="265113" lvl="1" indent="-265113">
              <a:spcBef>
                <a:spcPts val="600"/>
              </a:spcBef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Feltágított csatornabemenetek végső átöblítés és szárítás után</a:t>
            </a:r>
          </a:p>
          <a:p>
            <a:pPr marL="265113" indent="-2651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Fotó a visszavágott gyökértömésről és kitisztított </a:t>
            </a:r>
            <a:r>
              <a:rPr lang="hu-HU" sz="1600" dirty="0" err="1">
                <a:ea typeface="Times New Roman" charset="0"/>
                <a:cs typeface="Times New Roman" charset="0"/>
              </a:rPr>
              <a:t>pulpakamráról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</a:p>
          <a:p>
            <a:pPr marL="265113" indent="-2651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Fotó a gyökértömés </a:t>
            </a:r>
            <a:r>
              <a:rPr lang="hu-HU" sz="1600" dirty="0" err="1">
                <a:ea typeface="Times New Roman" charset="0"/>
                <a:cs typeface="Times New Roman" charset="0"/>
              </a:rPr>
              <a:t>koronális</a:t>
            </a:r>
            <a:r>
              <a:rPr lang="hu-HU" sz="1600" dirty="0">
                <a:ea typeface="Times New Roman" charset="0"/>
                <a:cs typeface="Times New Roman" charset="0"/>
              </a:rPr>
              <a:t> lezárásáról</a:t>
            </a:r>
          </a:p>
          <a:p>
            <a:pPr marL="265113" indent="-265113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Gyökérkezelés során használt anyagok leírása, preparálási és gyökértömési technika megnevezése</a:t>
            </a:r>
          </a:p>
          <a:p>
            <a:pPr marL="265113" lvl="1" indent="-265113">
              <a:spcBef>
                <a:spcPts val="600"/>
              </a:spcBef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Gyökértömés kontroll röntgen</a:t>
            </a:r>
          </a:p>
          <a:p>
            <a:pPr marL="265113" lvl="1" indent="-265113">
              <a:spcBef>
                <a:spcPts val="600"/>
              </a:spcBef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Hosszútávú ideiglenes vagy végleges ellátás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u-HU" dirty="0"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0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38071"/>
              </p:ext>
            </p:extLst>
          </p:nvPr>
        </p:nvGraphicFramePr>
        <p:xfrm>
          <a:off x="521551" y="4149082"/>
          <a:ext cx="8100901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43">
                  <a:extLst>
                    <a:ext uri="{9D8B030D-6E8A-4147-A177-3AD203B41FA5}">
                      <a16:colId xmlns:a16="http://schemas.microsoft.com/office/drawing/2014/main" val="2978768186"/>
                    </a:ext>
                  </a:extLst>
                </a:gridCol>
                <a:gridCol w="966162">
                  <a:extLst>
                    <a:ext uri="{9D8B030D-6E8A-4147-A177-3AD203B41FA5}">
                      <a16:colId xmlns:a16="http://schemas.microsoft.com/office/drawing/2014/main" val="3132747414"/>
                    </a:ext>
                  </a:extLst>
                </a:gridCol>
                <a:gridCol w="842296">
                  <a:extLst>
                    <a:ext uri="{9D8B030D-6E8A-4147-A177-3AD203B41FA5}">
                      <a16:colId xmlns:a16="http://schemas.microsoft.com/office/drawing/2014/main" val="2565238737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413766363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815322340"/>
                    </a:ext>
                  </a:extLst>
                </a:gridCol>
                <a:gridCol w="1222153">
                  <a:extLst>
                    <a:ext uri="{9D8B030D-6E8A-4147-A177-3AD203B41FA5}">
                      <a16:colId xmlns:a16="http://schemas.microsoft.com/office/drawing/2014/main" val="1536660950"/>
                    </a:ext>
                  </a:extLst>
                </a:gridCol>
                <a:gridCol w="817522">
                  <a:extLst>
                    <a:ext uri="{9D8B030D-6E8A-4147-A177-3AD203B41FA5}">
                      <a16:colId xmlns:a16="http://schemas.microsoft.com/office/drawing/2014/main" val="1485948427"/>
                    </a:ext>
                  </a:extLst>
                </a:gridCol>
                <a:gridCol w="660625">
                  <a:extLst>
                    <a:ext uri="{9D8B030D-6E8A-4147-A177-3AD203B41FA5}">
                      <a16:colId xmlns:a16="http://schemas.microsoft.com/office/drawing/2014/main" val="167126456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756646895"/>
                    </a:ext>
                  </a:extLst>
                </a:gridCol>
              </a:tblGrid>
              <a:tr h="66553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Csatornák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Referencia 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Becsült</a:t>
                      </a:r>
                    </a:p>
                    <a:p>
                      <a:pPr algn="ctr"/>
                      <a:r>
                        <a:rPr lang="hu-HU" sz="1000" dirty="0"/>
                        <a:t>MH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IAF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„00”</a:t>
                      </a:r>
                    </a:p>
                    <a:p>
                      <a:pPr algn="ctr"/>
                      <a:r>
                        <a:rPr lang="hu-HU" sz="1000" dirty="0" err="1"/>
                        <a:t>for</a:t>
                      </a:r>
                      <a:r>
                        <a:rPr lang="hu-HU" sz="1000" dirty="0"/>
                        <a:t>. anatomicum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-0,5 mm</a:t>
                      </a:r>
                    </a:p>
                    <a:p>
                      <a:pPr algn="ctr"/>
                      <a:r>
                        <a:rPr lang="hu-HU" sz="1000" dirty="0" err="1"/>
                        <a:t>for</a:t>
                      </a:r>
                      <a:r>
                        <a:rPr lang="hu-HU" sz="1000" dirty="0"/>
                        <a:t>. </a:t>
                      </a:r>
                      <a:r>
                        <a:rPr lang="hu-HU" sz="1000" dirty="0" err="1"/>
                        <a:t>physiologicum</a:t>
                      </a:r>
                      <a:endParaRPr lang="hu-H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Végső MH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MG</a:t>
                      </a:r>
                    </a:p>
                    <a:p>
                      <a:pPr algn="ctr"/>
                      <a:r>
                        <a:rPr lang="hu-HU" sz="1000" dirty="0"/>
                        <a:t>mérete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091166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 dirty="0"/>
                        <a:t>MB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Pl.: </a:t>
                      </a:r>
                      <a:r>
                        <a:rPr lang="hu-HU" sz="1200" i="0" dirty="0" err="1"/>
                        <a:t>mb</a:t>
                      </a:r>
                      <a:r>
                        <a:rPr lang="hu-HU" sz="1200" i="0" dirty="0"/>
                        <a:t> </a:t>
                      </a:r>
                      <a:r>
                        <a:rPr lang="hu-HU" sz="1200" i="0" dirty="0" err="1"/>
                        <a:t>cs</a:t>
                      </a:r>
                      <a:r>
                        <a:rPr lang="hu-HU" sz="1200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17,5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17,5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59688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 dirty="0"/>
                        <a:t>MB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i="0" dirty="0" err="1"/>
                        <a:t>Pl</a:t>
                      </a:r>
                      <a:r>
                        <a:rPr lang="hu-HU" sz="1200" i="0" dirty="0"/>
                        <a:t>: </a:t>
                      </a:r>
                      <a:r>
                        <a:rPr lang="hu-HU" sz="1200" i="0" dirty="0" err="1"/>
                        <a:t>mb</a:t>
                      </a:r>
                      <a:r>
                        <a:rPr lang="hu-HU" sz="1200" i="0" dirty="0"/>
                        <a:t> </a:t>
                      </a:r>
                      <a:r>
                        <a:rPr lang="hu-HU" sz="1200" i="0" dirty="0" err="1"/>
                        <a:t>cs</a:t>
                      </a:r>
                      <a:r>
                        <a:rPr lang="hu-HU" sz="1200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16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/>
                        <a:t>#25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5232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r>
                        <a:rPr lang="hu-HU" sz="1200" dirty="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57615"/>
                  </a:ext>
                </a:extLst>
              </a:tr>
              <a:tr h="288277">
                <a:tc>
                  <a:txBody>
                    <a:bodyPr/>
                    <a:lstStyle/>
                    <a:p>
                      <a:pPr algn="l"/>
                      <a:r>
                        <a:rPr lang="hu-HU" sz="1200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37064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34339" r="34339"/>
          <a:stretch/>
        </p:blipFill>
        <p:spPr>
          <a:xfrm>
            <a:off x="2030394" y="1469299"/>
            <a:ext cx="1677511" cy="2229048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Munkahossz meghatározás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98253"/>
            <a:ext cx="9144000" cy="74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</a:t>
            </a:r>
          </a:p>
        </p:txBody>
      </p:sp>
      <p:sp>
        <p:nvSpPr>
          <p:cNvPr id="9" name="Téglalap 8"/>
          <p:cNvSpPr/>
          <p:nvPr/>
        </p:nvSpPr>
        <p:spPr>
          <a:xfrm>
            <a:off x="4449310" y="1431645"/>
            <a:ext cx="31470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Apexlokátoros</a:t>
            </a:r>
            <a:r>
              <a:rPr lang="hu-HU" sz="1600" dirty="0">
                <a:ea typeface="Times New Roman" charset="0"/>
                <a:cs typeface="Times New Roman" charset="0"/>
              </a:rPr>
              <a:t> bemérés</a:t>
            </a: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Tűskontroll röntgen</a:t>
            </a: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ea typeface="Times New Roman" charset="0"/>
                <a:cs typeface="Times New Roman" charset="0"/>
              </a:rPr>
              <a:t>több csatorna esetén excentrikus felvétel (vagy külön felvétel az egyes csatornákról)</a:t>
            </a: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ea typeface="Times New Roman" charset="0"/>
                <a:cs typeface="Times New Roman" charset="0"/>
              </a:rPr>
              <a:t>jelezni kell, hogy melyik csatornában volt  </a:t>
            </a:r>
            <a:r>
              <a:rPr lang="hu-HU" sz="1600" dirty="0" err="1">
                <a:ea typeface="Times New Roman" charset="0"/>
                <a:cs typeface="Times New Roman" charset="0"/>
              </a:rPr>
              <a:t>Hedström</a:t>
            </a:r>
            <a:r>
              <a:rPr lang="hu-HU" sz="1600" dirty="0">
                <a:ea typeface="Times New Roman" charset="0"/>
                <a:cs typeface="Times New Roman" charset="0"/>
              </a:rPr>
              <a:t> file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hu-HU" sz="14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7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Gyökérkezelés dokumentációja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 I.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A67AED3-42FC-482B-ED9F-4B0291D27292}"/>
              </a:ext>
            </a:extLst>
          </p:cNvPr>
          <p:cNvSpPr/>
          <p:nvPr/>
        </p:nvSpPr>
        <p:spPr>
          <a:xfrm>
            <a:off x="609262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BB0D807-48B7-FD1B-15C1-FEF2B8D82532}"/>
              </a:ext>
            </a:extLst>
          </p:cNvPr>
          <p:cNvSpPr/>
          <p:nvPr/>
        </p:nvSpPr>
        <p:spPr>
          <a:xfrm>
            <a:off x="3346715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B277D6D-39C7-C7AE-4B4F-61914328FA12}"/>
              </a:ext>
            </a:extLst>
          </p:cNvPr>
          <p:cNvSpPr/>
          <p:nvPr/>
        </p:nvSpPr>
        <p:spPr>
          <a:xfrm>
            <a:off x="6084168" y="2650796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D184F230-440D-46F8-6790-81EA25D245E4}"/>
              </a:ext>
            </a:extLst>
          </p:cNvPr>
          <p:cNvSpPr txBox="1">
            <a:spLocks/>
          </p:cNvSpPr>
          <p:nvPr/>
        </p:nvSpPr>
        <p:spPr>
          <a:xfrm>
            <a:off x="901875" y="149406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Kiindulási kép</a:t>
            </a:r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0C062AEF-C6B1-B88D-39AB-BAED844089AC}"/>
              </a:ext>
            </a:extLst>
          </p:cNvPr>
          <p:cNvSpPr txBox="1">
            <a:spLocks/>
          </p:cNvSpPr>
          <p:nvPr/>
        </p:nvSpPr>
        <p:spPr>
          <a:xfrm>
            <a:off x="3639328" y="149406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Preoperatív</a:t>
            </a:r>
            <a:r>
              <a:rPr lang="hu-HU" sz="1200" dirty="0"/>
              <a:t> röntgen felvétel</a:t>
            </a:r>
            <a:endParaRPr lang="en-US" sz="1200" dirty="0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266DE22D-9007-0285-EA2F-4471499178CE}"/>
              </a:ext>
            </a:extLst>
          </p:cNvPr>
          <p:cNvSpPr txBox="1">
            <a:spLocks/>
          </p:cNvSpPr>
          <p:nvPr/>
        </p:nvSpPr>
        <p:spPr>
          <a:xfrm>
            <a:off x="6278763" y="1457761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Kitisztított üreg</a:t>
            </a:r>
            <a:br>
              <a:rPr lang="hu-HU" sz="1200" dirty="0"/>
            </a:br>
            <a:r>
              <a:rPr lang="hu-HU" sz="1200" dirty="0" err="1"/>
              <a:t>trepanálás</a:t>
            </a:r>
            <a:r>
              <a:rPr lang="hu-HU" sz="1200" dirty="0"/>
              <a:t> előtt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293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142275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 II.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A67AED3-42FC-482B-ED9F-4B0291D27292}"/>
              </a:ext>
            </a:extLst>
          </p:cNvPr>
          <p:cNvSpPr/>
          <p:nvPr/>
        </p:nvSpPr>
        <p:spPr>
          <a:xfrm>
            <a:off x="1901441" y="266870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BB0D807-48B7-FD1B-15C1-FEF2B8D82532}"/>
              </a:ext>
            </a:extLst>
          </p:cNvPr>
          <p:cNvSpPr/>
          <p:nvPr/>
        </p:nvSpPr>
        <p:spPr>
          <a:xfrm>
            <a:off x="5004048" y="266870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D184F230-440D-46F8-6790-81EA25D245E4}"/>
              </a:ext>
            </a:extLst>
          </p:cNvPr>
          <p:cNvSpPr txBox="1">
            <a:spLocks/>
          </p:cNvSpPr>
          <p:nvPr/>
        </p:nvSpPr>
        <p:spPr>
          <a:xfrm>
            <a:off x="2047747" y="1556792"/>
            <a:ext cx="2291745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Izolálás, matrica, ék in situ </a:t>
            </a:r>
            <a:br>
              <a:rPr lang="hu-HU" sz="1200" dirty="0"/>
            </a:br>
            <a:r>
              <a:rPr lang="hu-HU" sz="1200" dirty="0" err="1"/>
              <a:t>preendo</a:t>
            </a:r>
            <a:r>
              <a:rPr lang="hu-HU" sz="1200" dirty="0"/>
              <a:t> felépítéshez </a:t>
            </a:r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0C062AEF-C6B1-B88D-39AB-BAED844089AC}"/>
              </a:ext>
            </a:extLst>
          </p:cNvPr>
          <p:cNvSpPr txBox="1">
            <a:spLocks/>
          </p:cNvSpPr>
          <p:nvPr/>
        </p:nvSpPr>
        <p:spPr>
          <a:xfrm>
            <a:off x="5436096" y="1556792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Bemeneti </a:t>
            </a:r>
            <a:r>
              <a:rPr lang="hu-HU" sz="1200" dirty="0" err="1"/>
              <a:t>kavitás</a:t>
            </a:r>
            <a:r>
              <a:rPr lang="hu-HU" sz="1200" dirty="0"/>
              <a:t> abszolút izolálásban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9755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01369"/>
              </p:ext>
            </p:extLst>
          </p:nvPr>
        </p:nvGraphicFramePr>
        <p:xfrm>
          <a:off x="521551" y="4149082"/>
          <a:ext cx="8100901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43">
                  <a:extLst>
                    <a:ext uri="{9D8B030D-6E8A-4147-A177-3AD203B41FA5}">
                      <a16:colId xmlns:a16="http://schemas.microsoft.com/office/drawing/2014/main" val="2978768186"/>
                    </a:ext>
                  </a:extLst>
                </a:gridCol>
                <a:gridCol w="966162">
                  <a:extLst>
                    <a:ext uri="{9D8B030D-6E8A-4147-A177-3AD203B41FA5}">
                      <a16:colId xmlns:a16="http://schemas.microsoft.com/office/drawing/2014/main" val="3132747414"/>
                    </a:ext>
                  </a:extLst>
                </a:gridCol>
                <a:gridCol w="842296">
                  <a:extLst>
                    <a:ext uri="{9D8B030D-6E8A-4147-A177-3AD203B41FA5}">
                      <a16:colId xmlns:a16="http://schemas.microsoft.com/office/drawing/2014/main" val="2565238737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413766363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815322340"/>
                    </a:ext>
                  </a:extLst>
                </a:gridCol>
                <a:gridCol w="1222153">
                  <a:extLst>
                    <a:ext uri="{9D8B030D-6E8A-4147-A177-3AD203B41FA5}">
                      <a16:colId xmlns:a16="http://schemas.microsoft.com/office/drawing/2014/main" val="1536660950"/>
                    </a:ext>
                  </a:extLst>
                </a:gridCol>
                <a:gridCol w="817522">
                  <a:extLst>
                    <a:ext uri="{9D8B030D-6E8A-4147-A177-3AD203B41FA5}">
                      <a16:colId xmlns:a16="http://schemas.microsoft.com/office/drawing/2014/main" val="1485948427"/>
                    </a:ext>
                  </a:extLst>
                </a:gridCol>
                <a:gridCol w="660625">
                  <a:extLst>
                    <a:ext uri="{9D8B030D-6E8A-4147-A177-3AD203B41FA5}">
                      <a16:colId xmlns:a16="http://schemas.microsoft.com/office/drawing/2014/main" val="167126456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756646895"/>
                    </a:ext>
                  </a:extLst>
                </a:gridCol>
              </a:tblGrid>
              <a:tr h="66553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Csatornák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Referencia 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Becsült</a:t>
                      </a:r>
                    </a:p>
                    <a:p>
                      <a:pPr algn="ctr"/>
                      <a:r>
                        <a:rPr lang="hu-HU" sz="1000" dirty="0"/>
                        <a:t>MH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>
                          <a:solidFill>
                            <a:schemeClr val="bg1"/>
                          </a:solidFill>
                        </a:rPr>
                        <a:t>IAF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„00”</a:t>
                      </a:r>
                    </a:p>
                    <a:p>
                      <a:pPr algn="ctr"/>
                      <a:r>
                        <a:rPr lang="hu-HU" sz="1000" dirty="0" err="1"/>
                        <a:t>for</a:t>
                      </a:r>
                      <a:r>
                        <a:rPr lang="hu-HU" sz="1000" dirty="0"/>
                        <a:t>. anatomicum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-0,5 mm</a:t>
                      </a:r>
                    </a:p>
                    <a:p>
                      <a:pPr algn="ctr"/>
                      <a:r>
                        <a:rPr lang="hu-HU" sz="1000" dirty="0" err="1"/>
                        <a:t>for</a:t>
                      </a:r>
                      <a:r>
                        <a:rPr lang="hu-HU" sz="1000" dirty="0"/>
                        <a:t>. </a:t>
                      </a:r>
                      <a:r>
                        <a:rPr lang="hu-HU" sz="1000" dirty="0" err="1"/>
                        <a:t>physiologicum</a:t>
                      </a:r>
                      <a:endParaRPr lang="hu-H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Végső MH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MG</a:t>
                      </a:r>
                    </a:p>
                    <a:p>
                      <a:pPr algn="ctr"/>
                      <a:r>
                        <a:rPr lang="hu-HU" sz="1000" dirty="0"/>
                        <a:t>mérete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091166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59688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5232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/>
                      <a:endParaRPr lang="hu-HU" sz="120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57615"/>
                  </a:ext>
                </a:extLst>
              </a:tr>
              <a:tr h="288277">
                <a:tc>
                  <a:txBody>
                    <a:bodyPr/>
                    <a:lstStyle/>
                    <a:p>
                      <a:pPr algn="l"/>
                      <a:endParaRPr lang="hu-HU" sz="1200" i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37064"/>
                  </a:ext>
                </a:extLst>
              </a:tr>
            </a:tbl>
          </a:graphicData>
        </a:graphic>
      </p:graphicFrame>
      <p:sp>
        <p:nvSpPr>
          <p:cNvPr id="9" name="Cím 1"/>
          <p:cNvSpPr txBox="1">
            <a:spLocks/>
          </p:cNvSpPr>
          <p:nvPr/>
        </p:nvSpPr>
        <p:spPr>
          <a:xfrm>
            <a:off x="0" y="17350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 III.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007858" y="1172353"/>
            <a:ext cx="7128284" cy="281389"/>
          </a:xfrm>
        </p:spPr>
        <p:txBody>
          <a:bodyPr>
            <a:normAutofit/>
          </a:bodyPr>
          <a:lstStyle/>
          <a:p>
            <a:pPr algn="ctr"/>
            <a:r>
              <a:rPr lang="hu-HU" sz="1200" dirty="0"/>
              <a:t>Tűskontroll röntgen</a:t>
            </a:r>
            <a:endParaRPr lang="hu-HU" sz="1200" i="1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0D0874F-A9AB-103D-25ED-576DE703DEE2}"/>
              </a:ext>
            </a:extLst>
          </p:cNvPr>
          <p:cNvSpPr/>
          <p:nvPr/>
        </p:nvSpPr>
        <p:spPr>
          <a:xfrm>
            <a:off x="3421854" y="1547059"/>
            <a:ext cx="2300291" cy="23237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9D1871-081E-FA1A-8EBF-0C4C183B0BD3}"/>
              </a:ext>
            </a:extLst>
          </p:cNvPr>
          <p:cNvSpPr txBox="1">
            <a:spLocks/>
          </p:cNvSpPr>
          <p:nvPr/>
        </p:nvSpPr>
        <p:spPr>
          <a:xfrm>
            <a:off x="1007858" y="656946"/>
            <a:ext cx="7128284" cy="27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200" dirty="0">
                <a:latin typeface="Capitals" charset="0"/>
                <a:ea typeface="Capitals" charset="0"/>
                <a:cs typeface="Capitals" charset="0"/>
              </a:rPr>
              <a:t>Munkahossz meghatározás</a:t>
            </a:r>
          </a:p>
        </p:txBody>
      </p:sp>
    </p:spTree>
    <p:extLst>
      <p:ext uri="{BB962C8B-B14F-4D97-AF65-F5344CB8AC3E}">
        <p14:creationId xmlns:p14="http://schemas.microsoft.com/office/powerpoint/2010/main" val="123017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 IV.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007858" y="634379"/>
            <a:ext cx="7128284" cy="404664"/>
          </a:xfrm>
        </p:spPr>
        <p:txBody>
          <a:bodyPr>
            <a:normAutofit/>
          </a:bodyPr>
          <a:lstStyle/>
          <a:p>
            <a:pPr algn="ctr"/>
            <a:r>
              <a:rPr lang="hu-HU" sz="1200" dirty="0" err="1">
                <a:latin typeface="Capitals" charset="0"/>
                <a:ea typeface="Capitals" charset="0"/>
                <a:cs typeface="Capitals" charset="0"/>
              </a:rPr>
              <a:t>Kemo</a:t>
            </a:r>
            <a:r>
              <a:rPr lang="hu-HU" sz="1200" dirty="0">
                <a:latin typeface="Capitals" charset="0"/>
                <a:ea typeface="Capitals" charset="0"/>
                <a:cs typeface="Capitals" charset="0"/>
              </a:rPr>
              <a:t>-mechanikai megmunkálás és gyökértömés, lezárás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D2A443-341A-5E0B-E97C-6F4A188CDB49}"/>
              </a:ext>
            </a:extLst>
          </p:cNvPr>
          <p:cNvSpPr/>
          <p:nvPr/>
        </p:nvSpPr>
        <p:spPr>
          <a:xfrm>
            <a:off x="510358" y="2650591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134DF7C-F9FC-827E-53D2-08E5168D639E}"/>
              </a:ext>
            </a:extLst>
          </p:cNvPr>
          <p:cNvSpPr/>
          <p:nvPr/>
        </p:nvSpPr>
        <p:spPr>
          <a:xfrm>
            <a:off x="3279821" y="2630003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0F8A30C-86AC-C964-C53D-D33F9224BABC}"/>
              </a:ext>
            </a:extLst>
          </p:cNvPr>
          <p:cNvSpPr/>
          <p:nvPr/>
        </p:nvSpPr>
        <p:spPr>
          <a:xfrm>
            <a:off x="6049284" y="2630003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15A23DA2-488C-846C-89D8-69C796350A91}"/>
              </a:ext>
            </a:extLst>
          </p:cNvPr>
          <p:cNvSpPr txBox="1">
            <a:spLocks/>
          </p:cNvSpPr>
          <p:nvPr/>
        </p:nvSpPr>
        <p:spPr>
          <a:xfrm>
            <a:off x="6321865" y="166923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Gyökértömés </a:t>
            </a:r>
            <a:r>
              <a:rPr lang="hu-HU" sz="1200" dirty="0" err="1"/>
              <a:t>koronális</a:t>
            </a:r>
            <a:r>
              <a:rPr lang="hu-HU" sz="1200" dirty="0"/>
              <a:t> lezárása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B0F94C87-60E9-BBC0-3722-243443A36DC7}"/>
              </a:ext>
            </a:extLst>
          </p:cNvPr>
          <p:cNvSpPr txBox="1">
            <a:spLocks/>
          </p:cNvSpPr>
          <p:nvPr/>
        </p:nvSpPr>
        <p:spPr>
          <a:xfrm>
            <a:off x="3558252" y="158758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Gyökértömés visszavágva, bemeneti </a:t>
            </a:r>
            <a:r>
              <a:rPr lang="hu-HU" sz="1200" dirty="0" err="1"/>
              <a:t>kavitás</a:t>
            </a:r>
            <a:r>
              <a:rPr lang="hu-HU" sz="1200" dirty="0"/>
              <a:t> kitisztítva</a:t>
            </a:r>
          </a:p>
        </p:txBody>
      </p:sp>
      <p:sp>
        <p:nvSpPr>
          <p:cNvPr id="17" name="Szöveg helye 4">
            <a:extLst>
              <a:ext uri="{FF2B5EF4-FFF2-40B4-BE49-F238E27FC236}">
                <a16:creationId xmlns:a16="http://schemas.microsoft.com/office/drawing/2014/main" id="{393AAF70-2236-CB8B-9E09-BEC8BABB60B2}"/>
              </a:ext>
            </a:extLst>
          </p:cNvPr>
          <p:cNvSpPr txBox="1">
            <a:spLocks/>
          </p:cNvSpPr>
          <p:nvPr/>
        </p:nvSpPr>
        <p:spPr>
          <a:xfrm>
            <a:off x="831337" y="151964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Feltágított csatornabemenetek végső átöblítés és kiszárítás után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8E6B7F9-3CD2-0971-2B62-A2910E05EB6D}"/>
              </a:ext>
            </a:extLst>
          </p:cNvPr>
          <p:cNvSpPr txBox="1"/>
          <p:nvPr/>
        </p:nvSpPr>
        <p:spPr>
          <a:xfrm>
            <a:off x="627890" y="5468497"/>
            <a:ext cx="802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Gyökércsatorna preparálásának technikája, gyökértömési technika, használt anyagok, átöblítési sor:</a:t>
            </a:r>
          </a:p>
        </p:txBody>
      </p:sp>
    </p:spTree>
    <p:extLst>
      <p:ext uri="{BB962C8B-B14F-4D97-AF65-F5344CB8AC3E}">
        <p14:creationId xmlns:p14="http://schemas.microsoft.com/office/powerpoint/2010/main" val="423598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17350"/>
            <a:ext cx="9144000" cy="81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Gyökérkezelés dokumentációja V.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8D2A443-341A-5E0B-E97C-6F4A188CDB49}"/>
              </a:ext>
            </a:extLst>
          </p:cNvPr>
          <p:cNvSpPr/>
          <p:nvPr/>
        </p:nvSpPr>
        <p:spPr>
          <a:xfrm>
            <a:off x="1691680" y="220486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134DF7C-F9FC-827E-53D2-08E5168D639E}"/>
              </a:ext>
            </a:extLst>
          </p:cNvPr>
          <p:cNvSpPr/>
          <p:nvPr/>
        </p:nvSpPr>
        <p:spPr>
          <a:xfrm>
            <a:off x="4841644" y="2204864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B0F94C87-60E9-BBC0-3722-243443A36DC7}"/>
              </a:ext>
            </a:extLst>
          </p:cNvPr>
          <p:cNvSpPr txBox="1">
            <a:spLocks/>
          </p:cNvSpPr>
          <p:nvPr/>
        </p:nvSpPr>
        <p:spPr>
          <a:xfrm>
            <a:off x="5134257" y="1428105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Hosszútávú ideiglenes/végleges ellátás</a:t>
            </a:r>
          </a:p>
        </p:txBody>
      </p:sp>
      <p:sp>
        <p:nvSpPr>
          <p:cNvPr id="17" name="Szöveg helye 4">
            <a:extLst>
              <a:ext uri="{FF2B5EF4-FFF2-40B4-BE49-F238E27FC236}">
                <a16:creationId xmlns:a16="http://schemas.microsoft.com/office/drawing/2014/main" id="{393AAF70-2236-CB8B-9E09-BEC8BABB60B2}"/>
              </a:ext>
            </a:extLst>
          </p:cNvPr>
          <p:cNvSpPr txBox="1">
            <a:spLocks/>
          </p:cNvSpPr>
          <p:nvPr/>
        </p:nvSpPr>
        <p:spPr>
          <a:xfrm>
            <a:off x="2079108" y="1581200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Kontroll röntgen</a:t>
            </a:r>
          </a:p>
        </p:txBody>
      </p:sp>
    </p:spTree>
    <p:extLst>
      <p:ext uri="{BB962C8B-B14F-4D97-AF65-F5344CB8AC3E}">
        <p14:creationId xmlns:p14="http://schemas.microsoft.com/office/powerpoint/2010/main" val="2778461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1104" y="1339525"/>
            <a:ext cx="8784976" cy="4824537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Kiindulási fotó (és kiindulási </a:t>
            </a:r>
            <a:r>
              <a:rPr lang="hu-HU" sz="1600" dirty="0" err="1">
                <a:ea typeface="Times New Roman" charset="0"/>
                <a:cs typeface="Times New Roman" charset="0"/>
              </a:rPr>
              <a:t>intraorális</a:t>
            </a:r>
            <a:r>
              <a:rPr lang="hu-HU" sz="1600" dirty="0">
                <a:ea typeface="Times New Roman" charset="0"/>
                <a:cs typeface="Times New Roman" charset="0"/>
              </a:rPr>
              <a:t> röntgen, ha készült)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Fogszín meghatározás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Preparált üreg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600" dirty="0">
                <a:ea typeface="Times New Roman" charset="0"/>
                <a:cs typeface="Times New Roman" charset="0"/>
              </a:rPr>
              <a:t> és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600" dirty="0">
                <a:ea typeface="Times New Roman" charset="0"/>
                <a:cs typeface="Times New Roman" charset="0"/>
              </a:rPr>
              <a:t> nézetből</a:t>
            </a:r>
          </a:p>
          <a:p>
            <a:pPr marL="265113" indent="-265113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Ideiglenes ellátás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600" dirty="0">
                <a:ea typeface="Times New Roman" charset="0"/>
                <a:cs typeface="Times New Roman" charset="0"/>
              </a:rPr>
              <a:t>CAD/CAM képernyőfotók: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Preparált fog digitális lenyomata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. nézetből (precíziós-szituációs lenyomatnak felel meg) és antagonista fogak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Harapás (IKP)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600" dirty="0">
                <a:ea typeface="Times New Roman" charset="0"/>
                <a:cs typeface="Times New Roman" charset="0"/>
              </a:rPr>
              <a:t> és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oralis</a:t>
            </a:r>
            <a:r>
              <a:rPr lang="hu-HU" sz="1600" dirty="0">
                <a:ea typeface="Times New Roman" charset="0"/>
                <a:cs typeface="Times New Roman" charset="0"/>
              </a:rPr>
              <a:t> nézetből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Széli záródási vonal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. nézetből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Megtervezett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restaurátum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bucc</a:t>
            </a:r>
            <a:r>
              <a:rPr lang="hu-HU" sz="1600" dirty="0">
                <a:ea typeface="Times New Roman" charset="0"/>
                <a:cs typeface="Times New Roman" charset="0"/>
              </a:rPr>
              <a:t>., </a:t>
            </a:r>
            <a:r>
              <a:rPr lang="hu-HU" sz="1600" dirty="0" err="1">
                <a:ea typeface="Times New Roman" charset="0"/>
                <a:cs typeface="Times New Roman" charset="0"/>
              </a:rPr>
              <a:t>oral</a:t>
            </a:r>
            <a:r>
              <a:rPr lang="hu-HU" sz="1600" dirty="0">
                <a:ea typeface="Times New Roman" charset="0"/>
                <a:cs typeface="Times New Roman" charset="0"/>
              </a:rPr>
              <a:t>. nézetből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Megtervezett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restaurátum</a:t>
            </a:r>
            <a:r>
              <a:rPr lang="hu-HU" sz="1600" dirty="0">
                <a:ea typeface="Times New Roman" charset="0"/>
                <a:cs typeface="Times New Roman" charset="0"/>
              </a:rPr>
              <a:t> az antagonista fogakkal, </a:t>
            </a:r>
            <a:r>
              <a:rPr lang="hu-HU" sz="16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600" dirty="0">
                <a:ea typeface="Times New Roman" charset="0"/>
                <a:cs typeface="Times New Roman" charset="0"/>
              </a:rPr>
              <a:t> kontaktpontokkal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Approximális</a:t>
            </a:r>
            <a:r>
              <a:rPr lang="hu-HU" sz="1600" dirty="0">
                <a:ea typeface="Times New Roman" charset="0"/>
                <a:cs typeface="Times New Roman" charset="0"/>
              </a:rPr>
              <a:t> </a:t>
            </a:r>
            <a:r>
              <a:rPr lang="hu-HU" sz="1600" dirty="0" err="1">
                <a:ea typeface="Times New Roman" charset="0"/>
                <a:cs typeface="Times New Roman" charset="0"/>
              </a:rPr>
              <a:t>kontakpontok</a:t>
            </a:r>
            <a:endParaRPr lang="hu-HU" sz="1600" dirty="0">
              <a:ea typeface="Times New Roman" charset="0"/>
              <a:cs typeface="Times New Roman" charset="0"/>
            </a:endParaRP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Anyagvastagság, tartócsap elhelyezése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Betét-, korona készítésének dokumentációja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</p:spTree>
    <p:extLst>
      <p:ext uri="{BB962C8B-B14F-4D97-AF65-F5344CB8AC3E}">
        <p14:creationId xmlns:p14="http://schemas.microsoft.com/office/powerpoint/2010/main" val="3693822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0809"/>
            <a:ext cx="8136904" cy="2535065"/>
          </a:xfrm>
        </p:spPr>
        <p:txBody>
          <a:bodyPr>
            <a:noAutofit/>
          </a:bodyPr>
          <a:lstStyle/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Kész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restaurátumról</a:t>
            </a:r>
            <a:r>
              <a:rPr lang="hu-HU" sz="1600" dirty="0">
                <a:ea typeface="Times New Roman" charset="0"/>
                <a:cs typeface="Times New Roman" charset="0"/>
              </a:rPr>
              <a:t> fotó egyszínű háttér előtt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Betét bepróbálása szájban relatív vagy abszolút izolálásban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Kofferdam</a:t>
            </a:r>
            <a:r>
              <a:rPr lang="hu-HU" sz="1600" dirty="0">
                <a:ea typeface="Times New Roman" charset="0"/>
                <a:cs typeface="Times New Roman" charset="0"/>
              </a:rPr>
              <a:t>, matrica és ék/ teflonszalag in situ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>
                <a:ea typeface="Times New Roman" charset="0"/>
                <a:cs typeface="Times New Roman" charset="0"/>
              </a:rPr>
              <a:t>Ragasztáshoz használt </a:t>
            </a:r>
            <a:r>
              <a:rPr lang="hu-HU" sz="1600" dirty="0" err="1">
                <a:ea typeface="Times New Roman" charset="0"/>
                <a:cs typeface="Times New Roman" charset="0"/>
              </a:rPr>
              <a:t>adhezív</a:t>
            </a:r>
            <a:r>
              <a:rPr lang="hu-HU" sz="1600" dirty="0">
                <a:ea typeface="Times New Roman" charset="0"/>
                <a:cs typeface="Times New Roman" charset="0"/>
              </a:rPr>
              <a:t> technika típusának megnevezése, ragasztócement neve és a fog és </a:t>
            </a:r>
            <a:r>
              <a:rPr lang="hu-HU" sz="1600" dirty="0" err="1">
                <a:ea typeface="Times New Roman" charset="0"/>
                <a:cs typeface="Times New Roman" charset="0"/>
              </a:rPr>
              <a:t>restaurátum</a:t>
            </a:r>
            <a:r>
              <a:rPr lang="hu-HU" sz="1600" dirty="0">
                <a:ea typeface="Times New Roman" charset="0"/>
                <a:cs typeface="Times New Roman" charset="0"/>
              </a:rPr>
              <a:t> előkészítéshez használt anyagok felsorolása (gyártói név, százalék, idő)</a:t>
            </a:r>
          </a:p>
          <a:p>
            <a:pPr marL="265113" indent="-265113"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hu-HU" sz="1600" dirty="0" err="1">
                <a:ea typeface="Times New Roman" charset="0"/>
                <a:cs typeface="Times New Roman" charset="0"/>
              </a:rPr>
              <a:t>Finírozott</a:t>
            </a:r>
            <a:r>
              <a:rPr lang="hu-HU" sz="1600" dirty="0">
                <a:ea typeface="Times New Roman" charset="0"/>
                <a:cs typeface="Times New Roman" charset="0"/>
              </a:rPr>
              <a:t>, polírozott kész restauráció rágófelszín felől (kontaktpont!) és összeharapáskor (IKP) oldalról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endParaRPr lang="hu-HU" sz="12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charset="2"/>
              <a:buChar char="ü"/>
            </a:pPr>
            <a:endParaRPr lang="hu-HU" sz="1200" dirty="0"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u-HU" sz="16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Betét-, korona készítésének dokumentációja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14182" y="692698"/>
            <a:ext cx="9144000" cy="40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209547" y="5661248"/>
            <a:ext cx="2796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00" dirty="0"/>
              <a:t>https://www.ivoclar.com/en_li/products/metal-free-ceramics/ips-e.max-shade-navigation-app</a:t>
            </a:r>
          </a:p>
        </p:txBody>
      </p:sp>
    </p:spTree>
    <p:extLst>
      <p:ext uri="{BB962C8B-B14F-4D97-AF65-F5344CB8AC3E}">
        <p14:creationId xmlns:p14="http://schemas.microsoft.com/office/powerpoint/2010/main" val="30196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9440140" cy="316835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107556" y="3933056"/>
            <a:ext cx="9008092" cy="216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Hallgató: </a:t>
            </a:r>
            <a:r>
              <a:rPr lang="hu-HU" sz="24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Kovács Anna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Oktató: </a:t>
            </a:r>
            <a:r>
              <a:rPr lang="hu-HU" sz="24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Dr. Kiss Zoltán</a:t>
            </a: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Kezelés témája: </a:t>
            </a:r>
            <a:r>
              <a:rPr lang="hu-HU" sz="24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25 gyökérkezelés, 25 </a:t>
            </a:r>
            <a:r>
              <a:rPr lang="hu-HU" sz="2400" i="1" dirty="0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onlay</a:t>
            </a:r>
            <a:endParaRPr lang="hu-HU" sz="2400" i="1" dirty="0">
              <a:solidFill>
                <a:schemeClr val="tx2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  <a:buNone/>
            </a:pPr>
            <a:r>
              <a:rPr lang="hu-HU" sz="2400" dirty="0">
                <a:ea typeface="Times New Roman" charset="0"/>
                <a:cs typeface="Times New Roman" charset="0"/>
              </a:rPr>
              <a:t>Gyakorlat: </a:t>
            </a:r>
            <a:r>
              <a:rPr lang="hu-HU" sz="2400" i="1" dirty="0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Restauratív</a:t>
            </a:r>
            <a:r>
              <a:rPr lang="hu-HU" sz="24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fogászat és </a:t>
            </a:r>
            <a:r>
              <a:rPr lang="hu-HU" sz="2400" i="1" dirty="0" err="1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endodoncia</a:t>
            </a:r>
            <a:r>
              <a:rPr lang="hu-HU" sz="24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 II. - 2024. szeptember</a:t>
            </a: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108000"/>
            <a:ext cx="1007468" cy="10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>
            <a:alphaModFix amt="69524"/>
          </a:blip>
          <a:stretch>
            <a:fillRect/>
          </a:stretch>
        </p:blipFill>
        <p:spPr>
          <a:xfrm>
            <a:off x="7200000" y="108000"/>
            <a:ext cx="1008000" cy="10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1907704" y="44624"/>
            <a:ext cx="51249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Semmelweis Egyetem Fogorvostudományi Kar</a:t>
            </a:r>
          </a:p>
          <a:p>
            <a:pPr algn="ctr">
              <a:spcAft>
                <a:spcPts val="600"/>
              </a:spcAft>
            </a:pP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Helyreállító Fogászati és </a:t>
            </a:r>
            <a:r>
              <a:rPr lang="hu-HU" sz="1400" b="1" dirty="0" err="1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Endodonciai</a:t>
            </a:r>
            <a:r>
              <a:rPr lang="hu-HU" sz="1400" b="1" dirty="0">
                <a:solidFill>
                  <a:srgbClr val="002060"/>
                </a:solidFill>
                <a:latin typeface="Trebuchet MS" panose="020B0603020202020204" pitchFamily="34" charset="0"/>
                <a:ea typeface="Capitals" charset="0"/>
                <a:cs typeface="Capitals" charset="0"/>
              </a:rPr>
              <a:t> Klinika</a:t>
            </a:r>
          </a:p>
          <a:p>
            <a:pPr algn="ctr">
              <a:buNone/>
            </a:pPr>
            <a:r>
              <a:rPr lang="hu-HU" sz="1200" dirty="0">
                <a:solidFill>
                  <a:srgbClr val="002060"/>
                </a:solidFill>
              </a:rPr>
              <a:t>Klinika igazgató: Prof. Dr. Vág János DMD, PhD</a:t>
            </a:r>
            <a:r>
              <a:rPr lang="hu-H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494354" y="2967335"/>
            <a:ext cx="415530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anose="00000600000000000000" pitchFamily="2" charset="-18"/>
                <a:ea typeface="Capitals" charset="0"/>
                <a:cs typeface="Capitals" charset="0"/>
              </a:rPr>
              <a:t>Esetbemutatás</a:t>
            </a:r>
            <a:endParaRPr lang="hu-H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3428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9C9DAB-DB95-81CC-89E8-3ED0DD274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0" t="1511" r="3693"/>
          <a:stretch/>
        </p:blipFill>
        <p:spPr>
          <a:xfrm>
            <a:off x="3437669" y="1418136"/>
            <a:ext cx="2681150" cy="201086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D63FEBA-00B8-F9FD-A31B-23810A356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3"/>
          <a:stretch/>
        </p:blipFill>
        <p:spPr>
          <a:xfrm>
            <a:off x="395537" y="1418137"/>
            <a:ext cx="2718683" cy="20108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1A1AF80-02CB-FDAC-7612-8B2D97634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0"/>
          <a:stretch/>
        </p:blipFill>
        <p:spPr>
          <a:xfrm>
            <a:off x="3419872" y="3546879"/>
            <a:ext cx="2698947" cy="197963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AEA0334-2F9A-4662-6D89-27D8A95A50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42" r="1996" b="6873"/>
          <a:stretch/>
        </p:blipFill>
        <p:spPr>
          <a:xfrm>
            <a:off x="395537" y="3596780"/>
            <a:ext cx="2718683" cy="197963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6245BE3-8C81-5031-3D39-72929DD6E0D8}"/>
              </a:ext>
            </a:extLst>
          </p:cNvPr>
          <p:cNvSpPr txBox="1"/>
          <p:nvPr/>
        </p:nvSpPr>
        <p:spPr>
          <a:xfrm>
            <a:off x="1264883" y="620688"/>
            <a:ext cx="661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Széli </a:t>
            </a:r>
            <a:r>
              <a:rPr lang="hu-HU" dirty="0" smtClean="0"/>
              <a:t>záródási </a:t>
            </a:r>
            <a:r>
              <a:rPr lang="hu-HU" dirty="0"/>
              <a:t>vonal és megtervezett </a:t>
            </a:r>
            <a:r>
              <a:rPr lang="hu-HU" dirty="0" err="1" smtClean="0"/>
              <a:t>restaurátum</a:t>
            </a:r>
            <a:r>
              <a:rPr lang="hu-HU" dirty="0" smtClean="0"/>
              <a:t>, rétegvastagság (</a:t>
            </a:r>
            <a:r>
              <a:rPr lang="hu-HU" dirty="0" err="1" smtClean="0"/>
              <a:t>occlusalis</a:t>
            </a:r>
            <a:r>
              <a:rPr lang="hu-HU" dirty="0" smtClean="0"/>
              <a:t> nézet)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223807A-C62B-B494-B18D-A6E1A8FAFA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97"/>
          <a:stretch/>
        </p:blipFill>
        <p:spPr>
          <a:xfrm rot="5400000">
            <a:off x="5450191" y="2412155"/>
            <a:ext cx="4108370" cy="21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00D9242-78C5-C19C-B9E1-16808B9EA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7" b="20032"/>
          <a:stretch/>
        </p:blipFill>
        <p:spPr>
          <a:xfrm>
            <a:off x="2206239" y="1412776"/>
            <a:ext cx="4678288" cy="1800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1774F75-ED29-5197-AFB5-F3B1D44BAE04}"/>
              </a:ext>
            </a:extLst>
          </p:cNvPr>
          <p:cNvSpPr txBox="1"/>
          <p:nvPr/>
        </p:nvSpPr>
        <p:spPr>
          <a:xfrm>
            <a:off x="2206239" y="662874"/>
            <a:ext cx="473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Harapás (IKP)</a:t>
            </a:r>
          </a:p>
          <a:p>
            <a:pPr algn="ctr"/>
            <a:r>
              <a:rPr lang="hu-HU" dirty="0" err="1"/>
              <a:t>interocclusalis</a:t>
            </a:r>
            <a:r>
              <a:rPr lang="hu-HU" dirty="0"/>
              <a:t> </a:t>
            </a:r>
            <a:r>
              <a:rPr lang="hu-HU" dirty="0"/>
              <a:t>térköz és </a:t>
            </a:r>
            <a:r>
              <a:rPr lang="hu-HU" dirty="0" err="1"/>
              <a:t>occlusalis</a:t>
            </a:r>
            <a:r>
              <a:rPr lang="hu-HU" dirty="0"/>
              <a:t> </a:t>
            </a:r>
            <a:r>
              <a:rPr lang="hu-HU" dirty="0" err="1"/>
              <a:t>kotaktpontok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CE8386-A821-81F9-AA62-4332C557A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5" t="13665" r="12330" b="29370"/>
          <a:stretch/>
        </p:blipFill>
        <p:spPr>
          <a:xfrm>
            <a:off x="2663787" y="3429000"/>
            <a:ext cx="3816424" cy="26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7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ím 1">
            <a:extLst>
              <a:ext uri="{FF2B5EF4-FFF2-40B4-BE49-F238E27FC236}">
                <a16:creationId xmlns:a16="http://schemas.microsoft.com/office/drawing/2014/main" id="{E35D5F8E-4775-90EA-AA10-AB517AD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dirty="0">
                <a:solidFill>
                  <a:schemeClr val="bg2"/>
                </a:solidFill>
              </a:rPr>
              <a:t>Esztétikus betét/korona készítésének dokumentációja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7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id="{13421BF9-9524-DD32-A99C-4DE96D837F85}"/>
              </a:ext>
            </a:extLst>
          </p:cNvPr>
          <p:cNvSpPr txBox="1">
            <a:spLocks/>
          </p:cNvSpPr>
          <p:nvPr/>
        </p:nvSpPr>
        <p:spPr>
          <a:xfrm>
            <a:off x="496472" y="1456846"/>
            <a:ext cx="2291745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Kiindulási kép</a:t>
            </a:r>
            <a:br>
              <a:rPr lang="hu-HU" sz="1200" dirty="0"/>
            </a:br>
            <a:r>
              <a:rPr lang="hu-HU" sz="1200" dirty="0" err="1"/>
              <a:t>occlusalis</a:t>
            </a:r>
            <a:r>
              <a:rPr lang="hu-HU" sz="1200" dirty="0"/>
              <a:t> és </a:t>
            </a:r>
            <a:r>
              <a:rPr lang="hu-HU" sz="1200" dirty="0" err="1"/>
              <a:t>buccalis</a:t>
            </a:r>
            <a:r>
              <a:rPr lang="hu-HU" sz="1200" dirty="0"/>
              <a:t> nézet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28369ACF-FD6C-31CC-5664-D6AF24F29E82}"/>
              </a:ext>
            </a:extLst>
          </p:cNvPr>
          <p:cNvSpPr txBox="1">
            <a:spLocks/>
          </p:cNvSpPr>
          <p:nvPr/>
        </p:nvSpPr>
        <p:spPr>
          <a:xfrm>
            <a:off x="3553418" y="142139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Kiindulási </a:t>
            </a:r>
            <a:br>
              <a:rPr lang="hu-HU" sz="1200" dirty="0"/>
            </a:br>
            <a:r>
              <a:rPr lang="hu-HU" sz="1200" dirty="0"/>
              <a:t>röntgen</a:t>
            </a:r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C62C53C4-1C89-5EC7-1C28-BE5BF69FE4CB}"/>
              </a:ext>
            </a:extLst>
          </p:cNvPr>
          <p:cNvSpPr txBox="1">
            <a:spLocks/>
          </p:cNvSpPr>
          <p:nvPr/>
        </p:nvSpPr>
        <p:spPr>
          <a:xfrm>
            <a:off x="6372200" y="1446474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Fogszínválasztás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17EF247-7FA7-62F0-C29C-DA87C2760D4C}"/>
              </a:ext>
            </a:extLst>
          </p:cNvPr>
          <p:cNvSpPr/>
          <p:nvPr/>
        </p:nvSpPr>
        <p:spPr>
          <a:xfrm>
            <a:off x="5917198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8ABF763-EF54-EF49-8727-F1706F7A5CF7}"/>
              </a:ext>
            </a:extLst>
          </p:cNvPr>
          <p:cNvSpPr/>
          <p:nvPr/>
        </p:nvSpPr>
        <p:spPr>
          <a:xfrm>
            <a:off x="3115276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7F0EDA6-7A13-68FB-C41D-9B8D932C251B}"/>
              </a:ext>
            </a:extLst>
          </p:cNvPr>
          <p:cNvSpPr/>
          <p:nvPr/>
        </p:nvSpPr>
        <p:spPr>
          <a:xfrm>
            <a:off x="350165" y="3933056"/>
            <a:ext cx="2584358" cy="1561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6B0DA03-5107-C218-EC6D-4B6C2874AFB3}"/>
              </a:ext>
            </a:extLst>
          </p:cNvPr>
          <p:cNvSpPr/>
          <p:nvPr/>
        </p:nvSpPr>
        <p:spPr>
          <a:xfrm>
            <a:off x="350165" y="2143386"/>
            <a:ext cx="2584358" cy="1561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2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II.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28369ACF-FD6C-31CC-5664-D6AF24F29E82}"/>
              </a:ext>
            </a:extLst>
          </p:cNvPr>
          <p:cNvSpPr txBox="1">
            <a:spLocks/>
          </p:cNvSpPr>
          <p:nvPr/>
        </p:nvSpPr>
        <p:spPr>
          <a:xfrm>
            <a:off x="827584" y="1543940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Preparált üreg </a:t>
            </a:r>
          </a:p>
          <a:p>
            <a:pPr marL="0" indent="0" algn="ctr">
              <a:buNone/>
            </a:pPr>
            <a:r>
              <a:rPr lang="hu-HU" sz="1200" dirty="0" err="1"/>
              <a:t>occlusalis</a:t>
            </a:r>
            <a:r>
              <a:rPr lang="hu-HU" sz="1200" dirty="0"/>
              <a:t> nézet</a:t>
            </a:r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B541AF1B-C94C-FF1A-7B46-52E476B5518B}"/>
              </a:ext>
            </a:extLst>
          </p:cNvPr>
          <p:cNvSpPr txBox="1">
            <a:spLocks/>
          </p:cNvSpPr>
          <p:nvPr/>
        </p:nvSpPr>
        <p:spPr>
          <a:xfrm>
            <a:off x="3568668" y="155887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Preparált üreg</a:t>
            </a:r>
          </a:p>
          <a:p>
            <a:pPr marL="0" indent="0" algn="ctr">
              <a:buNone/>
            </a:pPr>
            <a:r>
              <a:rPr lang="hu-HU" sz="1200" dirty="0" err="1"/>
              <a:t>buccalis</a:t>
            </a:r>
            <a:r>
              <a:rPr lang="hu-HU" sz="1200" dirty="0"/>
              <a:t> nézet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:a16="http://schemas.microsoft.com/office/drawing/2014/main" id="{E7318621-3A60-EC48-857F-02ECDC08CE37}"/>
              </a:ext>
            </a:extLst>
          </p:cNvPr>
          <p:cNvSpPr txBox="1">
            <a:spLocks/>
          </p:cNvSpPr>
          <p:nvPr/>
        </p:nvSpPr>
        <p:spPr>
          <a:xfrm>
            <a:off x="6292215" y="1558876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Ideiglenes ellátás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C8AAD00-EBEB-BAC5-C5C1-A2998E01EEC1}"/>
              </a:ext>
            </a:extLst>
          </p:cNvPr>
          <p:cNvSpPr/>
          <p:nvPr/>
        </p:nvSpPr>
        <p:spPr>
          <a:xfrm>
            <a:off x="3174884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13FE5CF-F0C5-F5A3-4C5E-4024E6A56CEB}"/>
              </a:ext>
            </a:extLst>
          </p:cNvPr>
          <p:cNvSpPr/>
          <p:nvPr/>
        </p:nvSpPr>
        <p:spPr>
          <a:xfrm>
            <a:off x="5999602" y="2420888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518CCCA-86F3-0A9C-472A-13FEAFC62C64}"/>
              </a:ext>
            </a:extLst>
          </p:cNvPr>
          <p:cNvSpPr/>
          <p:nvPr/>
        </p:nvSpPr>
        <p:spPr>
          <a:xfrm>
            <a:off x="350166" y="2408287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958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III.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71600" y="1101577"/>
            <a:ext cx="7579370" cy="2160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hu-HU" sz="1200" dirty="0">
                <a:ea typeface="Times New Roman" charset="0"/>
                <a:cs typeface="Times New Roman" charset="0"/>
              </a:rPr>
              <a:t>Digitális lenyomat a preparált fogról </a:t>
            </a:r>
            <a:r>
              <a:rPr lang="hu-HU" sz="12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200" dirty="0">
                <a:ea typeface="Times New Roman" charset="0"/>
                <a:cs typeface="Times New Roman" charset="0"/>
              </a:rPr>
              <a:t>, </a:t>
            </a:r>
            <a:r>
              <a:rPr lang="hu-HU" sz="12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200" dirty="0">
                <a:ea typeface="Times New Roman" charset="0"/>
                <a:cs typeface="Times New Roman" charset="0"/>
              </a:rPr>
              <a:t>, </a:t>
            </a:r>
            <a:r>
              <a:rPr lang="hu-HU" sz="1200" dirty="0" err="1">
                <a:ea typeface="Times New Roman" charset="0"/>
                <a:cs typeface="Times New Roman" charset="0"/>
              </a:rPr>
              <a:t>oralis</a:t>
            </a:r>
            <a:r>
              <a:rPr lang="hu-HU" sz="1200" dirty="0">
                <a:ea typeface="Times New Roman" charset="0"/>
                <a:cs typeface="Times New Roman" charset="0"/>
              </a:rPr>
              <a:t> nézetből és az antagonista fogak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1086907" y="1502628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buccalis</a:t>
            </a:r>
            <a:r>
              <a:rPr lang="hu-HU" sz="1200" dirty="0"/>
              <a:t> 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4076408" y="1497680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occlusalis</a:t>
            </a:r>
            <a:r>
              <a:rPr lang="hu-HU" sz="1200" dirty="0"/>
              <a:t> 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7145486" y="1497679"/>
            <a:ext cx="160297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lingualis</a:t>
            </a:r>
            <a:r>
              <a:rPr lang="hu-HU" sz="1000" dirty="0"/>
              <a:t>/</a:t>
            </a:r>
            <a:r>
              <a:rPr lang="hu-HU" sz="1000" dirty="0" err="1"/>
              <a:t>palatinalis</a:t>
            </a:r>
            <a:r>
              <a:rPr lang="hu-HU" sz="1200" dirty="0"/>
              <a:t>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0A7F583-59FE-6485-8535-C8D6175A2E69}"/>
              </a:ext>
            </a:extLst>
          </p:cNvPr>
          <p:cNvSpPr/>
          <p:nvPr/>
        </p:nvSpPr>
        <p:spPr>
          <a:xfrm>
            <a:off x="6371250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6FDC7747-F6A3-5009-A285-860EBEDEFDD3}"/>
              </a:ext>
            </a:extLst>
          </p:cNvPr>
          <p:cNvSpPr/>
          <p:nvPr/>
        </p:nvSpPr>
        <p:spPr>
          <a:xfrm>
            <a:off x="3343401" y="4221088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D4309DF-0115-05BD-0B48-5BE492DDAE16}"/>
              </a:ext>
            </a:extLst>
          </p:cNvPr>
          <p:cNvSpPr/>
          <p:nvPr/>
        </p:nvSpPr>
        <p:spPr>
          <a:xfrm>
            <a:off x="3360293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DC3862E-D86B-5408-4D70-AE965FE6DBB7}"/>
              </a:ext>
            </a:extLst>
          </p:cNvPr>
          <p:cNvSpPr/>
          <p:nvPr/>
        </p:nvSpPr>
        <p:spPr>
          <a:xfrm>
            <a:off x="370792" y="184482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6B273AA8-326A-F731-1665-58A25D6D3637}"/>
              </a:ext>
            </a:extLst>
          </p:cNvPr>
          <p:cNvSpPr txBox="1">
            <a:spLocks/>
          </p:cNvSpPr>
          <p:nvPr/>
        </p:nvSpPr>
        <p:spPr>
          <a:xfrm>
            <a:off x="4085164" y="3801205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/>
              <a:t>antagonista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0482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IV.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347864" y="1144651"/>
            <a:ext cx="2866996" cy="2462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1200" dirty="0">
                <a:ea typeface="Times New Roman" charset="0"/>
                <a:cs typeface="Times New Roman" charset="0"/>
              </a:rPr>
              <a:t>Harapás </a:t>
            </a:r>
            <a:r>
              <a:rPr lang="hu-HU" sz="12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200" dirty="0">
                <a:ea typeface="Times New Roman" charset="0"/>
                <a:cs typeface="Times New Roman" charset="0"/>
              </a:rPr>
              <a:t> és </a:t>
            </a:r>
            <a:r>
              <a:rPr lang="hu-HU" sz="1200" dirty="0" err="1">
                <a:ea typeface="Times New Roman" charset="0"/>
                <a:cs typeface="Times New Roman" charset="0"/>
              </a:rPr>
              <a:t>oralis</a:t>
            </a:r>
            <a:r>
              <a:rPr lang="hu-HU" sz="1200" dirty="0">
                <a:ea typeface="Times New Roman" charset="0"/>
                <a:cs typeface="Times New Roman" charset="0"/>
              </a:rPr>
              <a:t> nézetből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0EBC8BE-9227-D02A-136C-226BAB57EFC4}"/>
              </a:ext>
            </a:extLst>
          </p:cNvPr>
          <p:cNvSpPr txBox="1"/>
          <p:nvPr/>
        </p:nvSpPr>
        <p:spPr>
          <a:xfrm>
            <a:off x="1547664" y="250963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/>
              <a:t>buccalis</a:t>
            </a:r>
            <a:endParaRPr lang="hu-HU" sz="10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0EBC8BE-9227-D02A-136C-226BAB57EFC4}"/>
              </a:ext>
            </a:extLst>
          </p:cNvPr>
          <p:cNvSpPr txBox="1"/>
          <p:nvPr/>
        </p:nvSpPr>
        <p:spPr>
          <a:xfrm>
            <a:off x="1171759" y="4644125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/>
              <a:t>lingualis</a:t>
            </a:r>
            <a:r>
              <a:rPr lang="hu-HU" sz="1000" dirty="0"/>
              <a:t>/</a:t>
            </a:r>
            <a:r>
              <a:rPr lang="hu-HU" sz="1000" dirty="0" err="1"/>
              <a:t>palatinalis</a:t>
            </a:r>
            <a:endParaRPr lang="hu-HU" sz="10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4F57B3E-A459-35D0-53DE-4D822F4196A9}"/>
              </a:ext>
            </a:extLst>
          </p:cNvPr>
          <p:cNvSpPr/>
          <p:nvPr/>
        </p:nvSpPr>
        <p:spPr>
          <a:xfrm>
            <a:off x="3080649" y="1762226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72FA7A8-D3C9-0547-13E3-DC7CC8A525E1}"/>
              </a:ext>
            </a:extLst>
          </p:cNvPr>
          <p:cNvSpPr/>
          <p:nvPr/>
        </p:nvSpPr>
        <p:spPr>
          <a:xfrm>
            <a:off x="3080649" y="4019831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564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V.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94755" y="1014598"/>
            <a:ext cx="6946957" cy="4001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u-HU" sz="1200" dirty="0">
                <a:ea typeface="Times New Roman" charset="0"/>
                <a:cs typeface="Times New Roman" charset="0"/>
              </a:rPr>
              <a:t>Szél záródási vonal és a megtervezett </a:t>
            </a:r>
            <a:r>
              <a:rPr lang="hu-HU" sz="1200" dirty="0" err="1">
                <a:ea typeface="Times New Roman" charset="0"/>
                <a:cs typeface="Times New Roman" charset="0"/>
              </a:rPr>
              <a:t>restaurátum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200" dirty="0">
                <a:ea typeface="Times New Roman" charset="0"/>
                <a:cs typeface="Times New Roman" charset="0"/>
              </a:rPr>
              <a:t>, </a:t>
            </a:r>
            <a:r>
              <a:rPr lang="hu-HU" sz="1200" dirty="0" err="1">
                <a:ea typeface="Times New Roman" charset="0"/>
                <a:cs typeface="Times New Roman" charset="0"/>
              </a:rPr>
              <a:t>buccalis</a:t>
            </a:r>
            <a:r>
              <a:rPr lang="hu-HU" sz="1200" dirty="0">
                <a:ea typeface="Times New Roman" charset="0"/>
                <a:cs typeface="Times New Roman" charset="0"/>
              </a:rPr>
              <a:t> és </a:t>
            </a:r>
            <a:r>
              <a:rPr lang="hu-HU" sz="1200" dirty="0" err="1">
                <a:ea typeface="Times New Roman" charset="0"/>
                <a:cs typeface="Times New Roman" charset="0"/>
              </a:rPr>
              <a:t>oralis</a:t>
            </a:r>
            <a:r>
              <a:rPr lang="hu-HU" sz="1200" dirty="0">
                <a:ea typeface="Times New Roman" charset="0"/>
                <a:cs typeface="Times New Roman" charset="0"/>
              </a:rPr>
              <a:t> nézetből</a:t>
            </a:r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1225544" y="5604614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buccalis</a:t>
            </a:r>
            <a:r>
              <a:rPr lang="hu-HU" sz="1200" dirty="0"/>
              <a:t> </a:t>
            </a:r>
          </a:p>
        </p:txBody>
      </p:sp>
      <p:sp>
        <p:nvSpPr>
          <p:cNvPr id="24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3992170" y="5604614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occlusalis</a:t>
            </a:r>
            <a:r>
              <a:rPr lang="hu-HU" sz="1200" dirty="0"/>
              <a:t> </a:t>
            </a:r>
          </a:p>
        </p:txBody>
      </p:sp>
      <p:sp>
        <p:nvSpPr>
          <p:cNvPr id="25" name="Tartalom helye 2">
            <a:extLst>
              <a:ext uri="{FF2B5EF4-FFF2-40B4-BE49-F238E27FC236}">
                <a16:creationId xmlns:a16="http://schemas.microsoft.com/office/drawing/2014/main" id="{7DEF7FA2-81BA-3B66-6F39-D0BB9D2DDFDD}"/>
              </a:ext>
            </a:extLst>
          </p:cNvPr>
          <p:cNvSpPr txBox="1">
            <a:spLocks/>
          </p:cNvSpPr>
          <p:nvPr/>
        </p:nvSpPr>
        <p:spPr>
          <a:xfrm>
            <a:off x="6766428" y="5606946"/>
            <a:ext cx="1766011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lingualis</a:t>
            </a:r>
            <a:r>
              <a:rPr lang="hu-HU" sz="1000" dirty="0"/>
              <a:t>/</a:t>
            </a:r>
            <a:r>
              <a:rPr lang="hu-HU" sz="1000" dirty="0" err="1"/>
              <a:t>palatinalis</a:t>
            </a:r>
            <a:r>
              <a:rPr lang="hu-HU" sz="1200" dirty="0"/>
              <a:t>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47FDF21-2362-590D-72BE-85E4900DD698}"/>
              </a:ext>
            </a:extLst>
          </p:cNvPr>
          <p:cNvSpPr/>
          <p:nvPr/>
        </p:nvSpPr>
        <p:spPr>
          <a:xfrm>
            <a:off x="631442" y="1861943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54F0FFF-3729-FB58-2AF3-407CAE09A18C}"/>
              </a:ext>
            </a:extLst>
          </p:cNvPr>
          <p:cNvSpPr/>
          <p:nvPr/>
        </p:nvSpPr>
        <p:spPr>
          <a:xfrm>
            <a:off x="3387407" y="1861942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21727AA-3588-A543-B623-3818D687B14B}"/>
              </a:ext>
            </a:extLst>
          </p:cNvPr>
          <p:cNvSpPr/>
          <p:nvPr/>
        </p:nvSpPr>
        <p:spPr>
          <a:xfrm>
            <a:off x="3387407" y="3757900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B260D39-3645-1556-5B3C-76328BF083C4}"/>
              </a:ext>
            </a:extLst>
          </p:cNvPr>
          <p:cNvSpPr/>
          <p:nvPr/>
        </p:nvSpPr>
        <p:spPr>
          <a:xfrm>
            <a:off x="6160782" y="1855699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9B23816-C426-6DF5-DBE2-4951F30AD3E5}"/>
              </a:ext>
            </a:extLst>
          </p:cNvPr>
          <p:cNvSpPr/>
          <p:nvPr/>
        </p:nvSpPr>
        <p:spPr>
          <a:xfrm>
            <a:off x="6160141" y="3757900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5146392-467B-D8B9-A901-A750BFCBADF5}"/>
              </a:ext>
            </a:extLst>
          </p:cNvPr>
          <p:cNvSpPr/>
          <p:nvPr/>
        </p:nvSpPr>
        <p:spPr>
          <a:xfrm>
            <a:off x="631442" y="3757901"/>
            <a:ext cx="2584358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920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VI.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64092" y="1170272"/>
            <a:ext cx="6234540" cy="2389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hu-HU" sz="1200" dirty="0">
                <a:ea typeface="Times New Roman" charset="0"/>
                <a:cs typeface="Times New Roman" charset="0"/>
              </a:rPr>
              <a:t>Megtervezett </a:t>
            </a:r>
            <a:r>
              <a:rPr lang="hu-HU" sz="1200" dirty="0" err="1">
                <a:ea typeface="Times New Roman" charset="0"/>
                <a:cs typeface="Times New Roman" charset="0"/>
              </a:rPr>
              <a:t>restaurátum</a:t>
            </a:r>
            <a:r>
              <a:rPr lang="hu-HU" sz="1200" dirty="0">
                <a:ea typeface="Times New Roman" charset="0"/>
                <a:cs typeface="Times New Roman" charset="0"/>
              </a:rPr>
              <a:t> az antagonista fogakkal, </a:t>
            </a:r>
            <a:r>
              <a:rPr lang="hu-HU" sz="1200" dirty="0" err="1">
                <a:ea typeface="Times New Roman" charset="0"/>
                <a:cs typeface="Times New Roman" charset="0"/>
              </a:rPr>
              <a:t>occlusalis</a:t>
            </a:r>
            <a:r>
              <a:rPr lang="hu-HU" sz="1200" dirty="0">
                <a:ea typeface="Times New Roman" charset="0"/>
                <a:cs typeface="Times New Roman" charset="0"/>
              </a:rPr>
              <a:t> kontaktpontokkal</a:t>
            </a:r>
          </a:p>
          <a:p>
            <a:pPr marL="0" indent="0">
              <a:buNone/>
            </a:pP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03BF75C-66FD-2384-B3B8-9C938261BF1C}"/>
              </a:ext>
            </a:extLst>
          </p:cNvPr>
          <p:cNvSpPr/>
          <p:nvPr/>
        </p:nvSpPr>
        <p:spPr>
          <a:xfrm>
            <a:off x="5868144" y="2365945"/>
            <a:ext cx="2584358" cy="271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66FBF23-ECA2-2B6C-E85F-2089F4C30847}"/>
              </a:ext>
            </a:extLst>
          </p:cNvPr>
          <p:cNvSpPr/>
          <p:nvPr/>
        </p:nvSpPr>
        <p:spPr>
          <a:xfrm>
            <a:off x="1444250" y="1935172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64A6663-F614-103C-4DE6-19F1313F61BE}"/>
              </a:ext>
            </a:extLst>
          </p:cNvPr>
          <p:cNvSpPr/>
          <p:nvPr/>
        </p:nvSpPr>
        <p:spPr>
          <a:xfrm>
            <a:off x="1444250" y="3907269"/>
            <a:ext cx="3337112" cy="1741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CC015E1-E291-6BDC-B376-0682A5014AE4}"/>
              </a:ext>
            </a:extLst>
          </p:cNvPr>
          <p:cNvSpPr txBox="1">
            <a:spLocks/>
          </p:cNvSpPr>
          <p:nvPr/>
        </p:nvSpPr>
        <p:spPr>
          <a:xfrm>
            <a:off x="52545" y="4618139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oralis</a:t>
            </a:r>
            <a:r>
              <a:rPr lang="hu-HU" sz="1200" dirty="0"/>
              <a:t> 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650A2CD1-BF37-56E1-C1DA-779C96CAABAD}"/>
              </a:ext>
            </a:extLst>
          </p:cNvPr>
          <p:cNvSpPr txBox="1">
            <a:spLocks/>
          </p:cNvSpPr>
          <p:nvPr/>
        </p:nvSpPr>
        <p:spPr>
          <a:xfrm>
            <a:off x="115434" y="2693115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buccalis</a:t>
            </a:r>
            <a:r>
              <a:rPr lang="hu-HU" sz="1200" dirty="0"/>
              <a:t> 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26F145C3-73B3-F564-7D31-F76C0CAD37F8}"/>
              </a:ext>
            </a:extLst>
          </p:cNvPr>
          <p:cNvSpPr txBox="1">
            <a:spLocks/>
          </p:cNvSpPr>
          <p:nvPr/>
        </p:nvSpPr>
        <p:spPr>
          <a:xfrm>
            <a:off x="6584259" y="1907601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occlusalis</a:t>
            </a:r>
            <a:r>
              <a:rPr lang="hu-HU" sz="1000" dirty="0"/>
              <a:t> kontaktpontok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807183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VII.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04092" y="878788"/>
            <a:ext cx="7128284" cy="40466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hu-HU" sz="1200" dirty="0" err="1">
                <a:ea typeface="Times New Roman" charset="0"/>
                <a:cs typeface="Times New Roman" charset="0"/>
              </a:rPr>
              <a:t>Approximális</a:t>
            </a:r>
            <a:r>
              <a:rPr lang="hu-HU" sz="1200" dirty="0">
                <a:ea typeface="Times New Roman" charset="0"/>
                <a:cs typeface="Times New Roman" charset="0"/>
              </a:rPr>
              <a:t> </a:t>
            </a:r>
            <a:r>
              <a:rPr lang="hu-HU" sz="1200" dirty="0" err="1">
                <a:ea typeface="Times New Roman" charset="0"/>
                <a:cs typeface="Times New Roman" charset="0"/>
              </a:rPr>
              <a:t>kontakpont</a:t>
            </a:r>
            <a:r>
              <a:rPr lang="hu-HU" sz="1200" dirty="0">
                <a:ea typeface="Times New Roman" charset="0"/>
                <a:cs typeface="Times New Roman" charset="0"/>
              </a:rPr>
              <a:t>(ok), anyagvastagság, tartócsap helyzete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73B5C2C-D5A9-45E1-EA49-E1A202B25146}"/>
              </a:ext>
            </a:extLst>
          </p:cNvPr>
          <p:cNvSpPr/>
          <p:nvPr/>
        </p:nvSpPr>
        <p:spPr>
          <a:xfrm>
            <a:off x="1346548" y="3894363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D69E84F-C642-14DE-2A8E-287CD681392B}"/>
              </a:ext>
            </a:extLst>
          </p:cNvPr>
          <p:cNvSpPr/>
          <p:nvPr/>
        </p:nvSpPr>
        <p:spPr>
          <a:xfrm>
            <a:off x="1346548" y="1847398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6B343B2C-F125-FFBF-DBB7-31CF300871C5}"/>
              </a:ext>
            </a:extLst>
          </p:cNvPr>
          <p:cNvSpPr txBox="1">
            <a:spLocks/>
          </p:cNvSpPr>
          <p:nvPr/>
        </p:nvSpPr>
        <p:spPr>
          <a:xfrm>
            <a:off x="1991822" y="1500590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mesialis</a:t>
            </a:r>
            <a:endParaRPr lang="hu-HU" sz="1200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2F427C2-388B-C636-1617-691C7A1412C0}"/>
              </a:ext>
            </a:extLst>
          </p:cNvPr>
          <p:cNvSpPr txBox="1">
            <a:spLocks/>
          </p:cNvSpPr>
          <p:nvPr/>
        </p:nvSpPr>
        <p:spPr>
          <a:xfrm>
            <a:off x="1991822" y="5837863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distalis</a:t>
            </a:r>
            <a:endParaRPr lang="hu-HU" sz="12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34EE9A7-7E35-604E-60E6-F4CF14FC788C}"/>
              </a:ext>
            </a:extLst>
          </p:cNvPr>
          <p:cNvSpPr/>
          <p:nvPr/>
        </p:nvSpPr>
        <p:spPr>
          <a:xfrm>
            <a:off x="5254099" y="1847150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6F1E9CC-A992-D140-8ACF-45268755FADB}"/>
              </a:ext>
            </a:extLst>
          </p:cNvPr>
          <p:cNvSpPr/>
          <p:nvPr/>
        </p:nvSpPr>
        <p:spPr>
          <a:xfrm>
            <a:off x="5254099" y="3893232"/>
            <a:ext cx="2432308" cy="1888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AE7AD002-77ED-7C39-2687-B02604E709BB}"/>
              </a:ext>
            </a:extLst>
          </p:cNvPr>
          <p:cNvSpPr txBox="1">
            <a:spLocks/>
          </p:cNvSpPr>
          <p:nvPr/>
        </p:nvSpPr>
        <p:spPr>
          <a:xfrm>
            <a:off x="5914722" y="1477236"/>
            <a:ext cx="1237456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/>
              <a:t>anyagvastagság</a:t>
            </a:r>
            <a:endParaRPr lang="hu-HU" sz="1200" dirty="0"/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0056F76C-1CFF-1E45-5FED-A3996D61DB08}"/>
              </a:ext>
            </a:extLst>
          </p:cNvPr>
          <p:cNvSpPr txBox="1">
            <a:spLocks/>
          </p:cNvSpPr>
          <p:nvPr/>
        </p:nvSpPr>
        <p:spPr>
          <a:xfrm>
            <a:off x="5422889" y="5845565"/>
            <a:ext cx="2217654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/>
              <a:t>tartócsap helyzete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2913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páciens bemutatása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429045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fogorvosi vizsgálatra érkezés indoka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97398" y="1149194"/>
            <a:ext cx="4186785" cy="1295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a páciens nevének rövidítése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életkora, neme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dirty="0">
                <a:ea typeface="Times New Roman" charset="0"/>
                <a:cs typeface="Times New Roman" charset="0"/>
              </a:rPr>
              <a:t>foglalkozása </a:t>
            </a:r>
            <a:br>
              <a:rPr lang="hu-HU" sz="2000" dirty="0">
                <a:ea typeface="Times New Roman" charset="0"/>
                <a:cs typeface="Times New Roman" charset="0"/>
              </a:rPr>
            </a:br>
            <a:r>
              <a:rPr lang="hu-HU" sz="2000" dirty="0">
                <a:ea typeface="Times New Roman" charset="0"/>
                <a:cs typeface="Times New Roman" charset="0"/>
              </a:rPr>
              <a:t>(nyugdíjas esetén korábbi foglalkozása is)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81248" y="5228589"/>
            <a:ext cx="8376106" cy="129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dirty="0">
                <a:ea typeface="Times New Roman" charset="0"/>
                <a:cs typeface="Times New Roman" charset="0"/>
              </a:rPr>
              <a:t>Pl.: akut probléma, esztétikai probléma, szűrővizsgálat stb.</a:t>
            </a:r>
          </a:p>
        </p:txBody>
      </p:sp>
      <p:pic>
        <p:nvPicPr>
          <p:cNvPr id="9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19946" y="1457235"/>
            <a:ext cx="234427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822" y="1214782"/>
            <a:ext cx="2414532" cy="135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4742514" y="1954171"/>
            <a:ext cx="1037991" cy="25986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209456" y="2567542"/>
            <a:ext cx="2862064" cy="215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3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Az arcfotón a páciens úgy mosolyogjon, hogy látszódjanak a fogai is!</a:t>
            </a:r>
          </a:p>
          <a:p>
            <a:pPr algn="ctr">
              <a:lnSpc>
                <a:spcPct val="150000"/>
              </a:lnSpc>
            </a:pPr>
            <a:r>
              <a:rPr lang="hu-HU" sz="1300" i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Az arcfotó elkészítése még érzéstelenítés előtt történjen, nyálkendő nélkül, semleges háttér előtt.</a:t>
            </a:r>
          </a:p>
        </p:txBody>
      </p:sp>
    </p:spTree>
    <p:extLst>
      <p:ext uri="{BB962C8B-B14F-4D97-AF65-F5344CB8AC3E}">
        <p14:creationId xmlns:p14="http://schemas.microsoft.com/office/powerpoint/2010/main" val="808409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VIII.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B404365-F607-8C75-F578-CFC6141C9B91}"/>
              </a:ext>
            </a:extLst>
          </p:cNvPr>
          <p:cNvSpPr/>
          <p:nvPr/>
        </p:nvSpPr>
        <p:spPr>
          <a:xfrm>
            <a:off x="323528" y="1580437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A1F462A-A7B9-0447-C20F-3928F44FDC79}"/>
              </a:ext>
            </a:extLst>
          </p:cNvPr>
          <p:cNvSpPr/>
          <p:nvPr/>
        </p:nvSpPr>
        <p:spPr>
          <a:xfrm>
            <a:off x="3237718" y="1580437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ACD6057-A91C-6E0C-68E5-484875204DDA}"/>
              </a:ext>
            </a:extLst>
          </p:cNvPr>
          <p:cNvSpPr/>
          <p:nvPr/>
        </p:nvSpPr>
        <p:spPr>
          <a:xfrm>
            <a:off x="6156447" y="1583860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Szöveg helye 4">
            <a:extLst>
              <a:ext uri="{FF2B5EF4-FFF2-40B4-BE49-F238E27FC236}">
                <a16:creationId xmlns:a16="http://schemas.microsoft.com/office/drawing/2014/main" id="{B149E6BF-1A9E-2C46-0E9D-E31C72F2DF8D}"/>
              </a:ext>
            </a:extLst>
          </p:cNvPr>
          <p:cNvSpPr txBox="1">
            <a:spLocks/>
          </p:cNvSpPr>
          <p:nvPr/>
        </p:nvSpPr>
        <p:spPr>
          <a:xfrm>
            <a:off x="827584" y="112396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Elkészült </a:t>
            </a:r>
            <a:r>
              <a:rPr lang="hu-HU" sz="1200" dirty="0" err="1"/>
              <a:t>restaurátum</a:t>
            </a:r>
            <a:endParaRPr lang="hu-HU" sz="1200" dirty="0"/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38B0DB0E-45D5-92B8-409D-CB0905FDEEA2}"/>
              </a:ext>
            </a:extLst>
          </p:cNvPr>
          <p:cNvSpPr txBox="1">
            <a:spLocks/>
          </p:cNvSpPr>
          <p:nvPr/>
        </p:nvSpPr>
        <p:spPr>
          <a:xfrm>
            <a:off x="3604809" y="1123968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Betét/korona próbája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141F1D6E-0DA6-AB8E-F03F-1FEFDA96D935}"/>
              </a:ext>
            </a:extLst>
          </p:cNvPr>
          <p:cNvSpPr txBox="1">
            <a:spLocks/>
          </p:cNvSpPr>
          <p:nvPr/>
        </p:nvSpPr>
        <p:spPr>
          <a:xfrm>
            <a:off x="6517051" y="923693"/>
            <a:ext cx="1999132" cy="696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Abszolút izolálás, matrica, ék/teflonszalag in situ</a:t>
            </a:r>
          </a:p>
        </p:txBody>
      </p:sp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F9D6A7DF-90EE-EB13-FE3D-64A324870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19001"/>
              </p:ext>
            </p:extLst>
          </p:nvPr>
        </p:nvGraphicFramePr>
        <p:xfrm>
          <a:off x="1556375" y="4634113"/>
          <a:ext cx="6096000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5505">
                  <a:extLst>
                    <a:ext uri="{9D8B030D-6E8A-4147-A177-3AD203B41FA5}">
                      <a16:colId xmlns:a16="http://schemas.microsoft.com/office/drawing/2014/main" val="603943122"/>
                    </a:ext>
                  </a:extLst>
                </a:gridCol>
                <a:gridCol w="4160495">
                  <a:extLst>
                    <a:ext uri="{9D8B030D-6E8A-4147-A177-3AD203B41FA5}">
                      <a16:colId xmlns:a16="http://schemas.microsoft.com/office/drawing/2014/main" val="237769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Ragasztócement: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Betét előkészítése: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Üreg előkészítése: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6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14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Betét/korona készítésének dokumentációja IX.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3766" y="656694"/>
            <a:ext cx="9144000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Digitális technika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B404365-F607-8C75-F578-CFC6141C9B91}"/>
              </a:ext>
            </a:extLst>
          </p:cNvPr>
          <p:cNvSpPr/>
          <p:nvPr/>
        </p:nvSpPr>
        <p:spPr>
          <a:xfrm>
            <a:off x="1619672" y="2382475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A1F462A-A7B9-0447-C20F-3928F44FDC79}"/>
              </a:ext>
            </a:extLst>
          </p:cNvPr>
          <p:cNvSpPr/>
          <p:nvPr/>
        </p:nvSpPr>
        <p:spPr>
          <a:xfrm>
            <a:off x="5004048" y="2382475"/>
            <a:ext cx="2720340" cy="2738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141F1D6E-0DA6-AB8E-F03F-1FEFDA96D935}"/>
              </a:ext>
            </a:extLst>
          </p:cNvPr>
          <p:cNvSpPr txBox="1">
            <a:spLocks/>
          </p:cNvSpPr>
          <p:nvPr/>
        </p:nvSpPr>
        <p:spPr>
          <a:xfrm>
            <a:off x="1907704" y="1492129"/>
            <a:ext cx="5688632" cy="2160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 err="1"/>
              <a:t>Finírozott</a:t>
            </a:r>
            <a:r>
              <a:rPr lang="hu-HU" sz="1200" dirty="0"/>
              <a:t>, polírozott </a:t>
            </a:r>
            <a:r>
              <a:rPr lang="hu-HU" sz="1200" dirty="0" err="1"/>
              <a:t>restaurátum</a:t>
            </a:r>
            <a:r>
              <a:rPr lang="hu-HU" sz="1200" dirty="0"/>
              <a:t> </a:t>
            </a:r>
            <a:r>
              <a:rPr lang="hu-HU" sz="1200" dirty="0" err="1"/>
              <a:t>occlusalis</a:t>
            </a:r>
            <a:r>
              <a:rPr lang="hu-HU" sz="1200" dirty="0"/>
              <a:t> és </a:t>
            </a:r>
            <a:r>
              <a:rPr lang="hu-HU" sz="1200" dirty="0" err="1"/>
              <a:t>buccalis</a:t>
            </a:r>
            <a:r>
              <a:rPr lang="hu-HU" sz="1200" dirty="0"/>
              <a:t> nézetből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7EE8040A-FBF4-E705-0CE9-5061CC5B08CC}"/>
              </a:ext>
            </a:extLst>
          </p:cNvPr>
          <p:cNvSpPr txBox="1">
            <a:spLocks/>
          </p:cNvSpPr>
          <p:nvPr/>
        </p:nvSpPr>
        <p:spPr>
          <a:xfrm>
            <a:off x="2403778" y="1955173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occlusalis</a:t>
            </a:r>
            <a:endParaRPr lang="hu-HU" sz="1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059299-E95F-E0CE-632C-BBB81446DC8C}"/>
              </a:ext>
            </a:extLst>
          </p:cNvPr>
          <p:cNvSpPr txBox="1">
            <a:spLocks/>
          </p:cNvSpPr>
          <p:nvPr/>
        </p:nvSpPr>
        <p:spPr>
          <a:xfrm>
            <a:off x="5868144" y="1957667"/>
            <a:ext cx="1152128" cy="31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000" dirty="0" err="1"/>
              <a:t>buccalis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2825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1735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páciens bemutatása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3601663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 fogorvosi vizsgálatra érkezés indoka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41201" y="1613866"/>
            <a:ext cx="4186785" cy="1295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K. J.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70 éves, férfi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nyugdíjas (tanár)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13791" y="4797152"/>
            <a:ext cx="8376106" cy="129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u-HU" sz="2000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Fogászati szűrővizsgálat/ Korábban elkezdett gyökérkezelés folytatása miatt érkezett a páciens.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11BAB7E-3F57-2695-D25E-77D079E07CDE}"/>
              </a:ext>
            </a:extLst>
          </p:cNvPr>
          <p:cNvSpPr/>
          <p:nvPr/>
        </p:nvSpPr>
        <p:spPr>
          <a:xfrm>
            <a:off x="6947354" y="1717576"/>
            <a:ext cx="1592560" cy="82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BF3E3DE-A78C-5039-7056-5EEC48A2A615}"/>
              </a:ext>
            </a:extLst>
          </p:cNvPr>
          <p:cNvSpPr/>
          <p:nvPr/>
        </p:nvSpPr>
        <p:spPr>
          <a:xfrm>
            <a:off x="4788024" y="1342913"/>
            <a:ext cx="1944216" cy="2446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Általános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758" y="1052736"/>
            <a:ext cx="8928484" cy="41363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A fogászati kezelést befolyásoló állapotok, betegségek - az azokra szedett gyógyszerek (neve, hatóanyaga, releváns mellékhatásai):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pl. antibiotikum profilaxist igénylő kórképek,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immunszuppresszált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állapot, fertőző betegségek, véralvadásgátló gyógyszer szedése, pacemaker, </a:t>
            </a:r>
            <a:r>
              <a:rPr lang="hu-HU" sz="1600" i="1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bruxizmus</a:t>
            </a:r>
            <a:r>
              <a:rPr lang="hu-HU" sz="1600" i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, csökkent nyáltermelés… stb.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>
                <a:solidFill>
                  <a:srgbClr val="002060"/>
                </a:solidFill>
              </a:rPr>
              <a:t>pl. magas vérnyomás: </a:t>
            </a:r>
            <a:r>
              <a:rPr lang="hu-HU" sz="1600" i="1" dirty="0" err="1">
                <a:solidFill>
                  <a:srgbClr val="002060"/>
                </a:solidFill>
              </a:rPr>
              <a:t>Amlodipin</a:t>
            </a:r>
            <a:r>
              <a:rPr lang="hu-HU" sz="1600" i="1" dirty="0">
                <a:solidFill>
                  <a:srgbClr val="002060"/>
                </a:solidFill>
              </a:rPr>
              <a:t> (</a:t>
            </a:r>
            <a:r>
              <a:rPr lang="hu-HU" sz="1600" i="1" dirty="0" err="1">
                <a:solidFill>
                  <a:srgbClr val="002060"/>
                </a:solidFill>
              </a:rPr>
              <a:t>Ca</a:t>
            </a:r>
            <a:r>
              <a:rPr lang="hu-HU" sz="1600" i="1" dirty="0">
                <a:solidFill>
                  <a:srgbClr val="002060"/>
                </a:solidFill>
              </a:rPr>
              <a:t>-csatorna blokkoló) – </a:t>
            </a:r>
            <a:r>
              <a:rPr lang="hu-HU" sz="1600" i="1" dirty="0" err="1">
                <a:solidFill>
                  <a:srgbClr val="002060"/>
                </a:solidFill>
              </a:rPr>
              <a:t>mh</a:t>
            </a:r>
            <a:r>
              <a:rPr lang="hu-HU" sz="1600" i="1" dirty="0">
                <a:solidFill>
                  <a:srgbClr val="002060"/>
                </a:solidFill>
              </a:rPr>
              <a:t>. </a:t>
            </a:r>
            <a:r>
              <a:rPr lang="hu-HU" sz="1600" i="1" dirty="0" err="1">
                <a:solidFill>
                  <a:srgbClr val="002060"/>
                </a:solidFill>
              </a:rPr>
              <a:t>gingivahyperplasia</a:t>
            </a:r>
            <a:r>
              <a:rPr lang="hu-HU" sz="1600" i="1" dirty="0">
                <a:solidFill>
                  <a:srgbClr val="002060"/>
                </a:solidFill>
              </a:rPr>
              <a:t>  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sz="1600" i="1" dirty="0">
                <a:solidFill>
                  <a:srgbClr val="002060"/>
                </a:solidFill>
              </a:rPr>
              <a:t>Pl. csontritkulás: </a:t>
            </a:r>
            <a:r>
              <a:rPr lang="hu-HU" sz="1600" i="1" dirty="0" err="1">
                <a:solidFill>
                  <a:srgbClr val="002060"/>
                </a:solidFill>
              </a:rPr>
              <a:t>Bonviva</a:t>
            </a:r>
            <a:r>
              <a:rPr lang="hu-HU" sz="1600" i="1" dirty="0">
                <a:solidFill>
                  <a:srgbClr val="002060"/>
                </a:solidFill>
              </a:rPr>
              <a:t> (</a:t>
            </a:r>
            <a:r>
              <a:rPr lang="hu-HU" sz="1600" i="1" dirty="0" err="1">
                <a:solidFill>
                  <a:srgbClr val="002060"/>
                </a:solidFill>
              </a:rPr>
              <a:t>ibandronát</a:t>
            </a:r>
            <a:r>
              <a:rPr lang="hu-HU" sz="1600" i="1" dirty="0">
                <a:solidFill>
                  <a:srgbClr val="002060"/>
                </a:solidFill>
              </a:rPr>
              <a:t>: </a:t>
            </a:r>
            <a:r>
              <a:rPr lang="hu-HU" sz="1600" i="1" dirty="0" err="1">
                <a:solidFill>
                  <a:srgbClr val="002060"/>
                </a:solidFill>
              </a:rPr>
              <a:t>biszfoszfonát</a:t>
            </a:r>
            <a:r>
              <a:rPr lang="hu-HU" sz="1600" i="1" dirty="0">
                <a:solidFill>
                  <a:srgbClr val="002060"/>
                </a:solidFill>
              </a:rPr>
              <a:t>) – </a:t>
            </a:r>
            <a:r>
              <a:rPr lang="hu-HU" sz="1600" i="1" dirty="0" err="1">
                <a:solidFill>
                  <a:srgbClr val="002060"/>
                </a:solidFill>
              </a:rPr>
              <a:t>mh</a:t>
            </a:r>
            <a:r>
              <a:rPr lang="hu-HU" sz="1600" i="1" dirty="0">
                <a:solidFill>
                  <a:srgbClr val="002060"/>
                </a:solidFill>
              </a:rPr>
              <a:t>. MRONJ állcsontnekrózis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Allergia: </a:t>
            </a:r>
            <a:r>
              <a:rPr lang="hu-HU" i="1" dirty="0">
                <a:solidFill>
                  <a:srgbClr val="002060"/>
                </a:solidFill>
              </a:rPr>
              <a:t>pl. gyógyszer, fém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Egészségre káros szokások: </a:t>
            </a:r>
            <a:r>
              <a:rPr lang="hu-HU" sz="1600" i="1" dirty="0">
                <a:solidFill>
                  <a:srgbClr val="002060"/>
                </a:solidFill>
              </a:rPr>
              <a:t>pl. alkohol fogyasztás, dohányzás (mit és mennyit), droghasználat</a:t>
            </a:r>
            <a:endParaRPr lang="hu-H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Általános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758" y="1298179"/>
            <a:ext cx="8928484" cy="41363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A fogászati kezelést befolyásoló állapotok, betegségek – azokra szedett gyógyszerek: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Műbillentyű – Antibiotikum profilaxis szükséges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Magas vérnyomás -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Amlodipin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(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Ca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-csatorna blokkoló) –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mh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. </a:t>
            </a:r>
            <a:r>
              <a:rPr lang="hu-HU" sz="1400" i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gingivahyperplasia</a:t>
            </a:r>
            <a:r>
              <a:rPr lang="hu-HU" sz="14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  </a:t>
            </a:r>
            <a:endParaRPr lang="hu-HU" i="1" dirty="0">
              <a:solidFill>
                <a:schemeClr val="tx1">
                  <a:lumMod val="20000"/>
                  <a:lumOff val="80000"/>
                </a:schemeClr>
              </a:solidFill>
              <a:ea typeface="Times New Roman" charset="0"/>
              <a:cs typeface="Times New Roman" charset="0"/>
            </a:endParaRP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Allergia: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Penicillin allergia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>
                <a:solidFill>
                  <a:srgbClr val="002060"/>
                </a:solidFill>
              </a:rPr>
              <a:t>Egészségre káros szokások:</a:t>
            </a:r>
          </a:p>
          <a:p>
            <a:pPr lvl="1" fontAlgn="base">
              <a:lnSpc>
                <a:spcPct val="150000"/>
              </a:lnSpc>
              <a:buClr>
                <a:schemeClr val="accent1"/>
              </a:buClr>
            </a:pPr>
            <a:r>
              <a:rPr lang="hu-HU" i="1" dirty="0">
                <a:solidFill>
                  <a:srgbClr val="002060"/>
                </a:solidFill>
              </a:rPr>
              <a:t> </a:t>
            </a:r>
            <a:r>
              <a:rPr lang="hu-H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dohányzás – napi 1 doboz</a:t>
            </a:r>
          </a:p>
        </p:txBody>
      </p:sp>
    </p:spTree>
    <p:extLst>
      <p:ext uri="{BB962C8B-B14F-4D97-AF65-F5344CB8AC3E}">
        <p14:creationId xmlns:p14="http://schemas.microsoft.com/office/powerpoint/2010/main" val="394938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7350"/>
            <a:ext cx="9144000" cy="1325563"/>
          </a:xfrm>
        </p:spPr>
        <p:txBody>
          <a:bodyPr/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Fogászati anamnézis</a:t>
            </a:r>
            <a:endParaRPr lang="hu-HU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1554392"/>
            <a:ext cx="7920880" cy="46109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Mikor volt a legutóbbi fogászati vizsgálat/kezelés időpontja?</a:t>
            </a:r>
          </a:p>
          <a:p>
            <a:pPr fontAlgn="base">
              <a:lnSpc>
                <a:spcPct val="150000"/>
              </a:lnSpc>
              <a:buClr>
                <a:schemeClr val="accent1"/>
              </a:buClr>
            </a:pPr>
            <a:r>
              <a:rPr lang="hu-HU" dirty="0"/>
              <a:t>Korábbi fogászati kezelések és azok körülbelüli ideje -</a:t>
            </a:r>
            <a:br>
              <a:rPr lang="hu-HU" dirty="0"/>
            </a:br>
            <a:r>
              <a:rPr lang="hu-HU" dirty="0"/>
              <a:t>pl.: fogszabályozás, fogeltávolítás, szájsebészeti műtétek, implantátum, fogpótlások készítése stb.  </a:t>
            </a:r>
          </a:p>
          <a:p>
            <a:pPr marL="0" indent="0" fontAlgn="base">
              <a:buNone/>
            </a:pPr>
            <a:endParaRPr lang="hu-HU" dirty="0"/>
          </a:p>
          <a:p>
            <a:pPr marL="0" indent="0" fontAlgn="base">
              <a:buNone/>
            </a:pPr>
            <a:endParaRPr lang="hu-HU" dirty="0"/>
          </a:p>
          <a:p>
            <a:pPr marL="0" indent="0" algn="ctr" fontAlgn="base">
              <a:buNone/>
            </a:pPr>
            <a:r>
              <a:rPr lang="hu-HU" b="1" dirty="0">
                <a:solidFill>
                  <a:schemeClr val="accent1"/>
                </a:solidFill>
              </a:rPr>
              <a:t>Ez nem fogászati státusz, az adatok feljegyzése a páciens elmondása alapján történik !</a:t>
            </a:r>
          </a:p>
        </p:txBody>
      </p:sp>
    </p:spTree>
    <p:extLst>
      <p:ext uri="{BB962C8B-B14F-4D97-AF65-F5344CB8AC3E}">
        <p14:creationId xmlns:p14="http://schemas.microsoft.com/office/powerpoint/2010/main" val="2496265439"/>
      </p:ext>
    </p:extLst>
  </p:cSld>
  <p:clrMapOvr>
    <a:masterClrMapping/>
  </p:clrMapOvr>
</p:sld>
</file>

<file path=ppt/theme/theme1.xml><?xml version="1.0" encoding="utf-8"?>
<a:theme xmlns:a="http://schemas.openxmlformats.org/drawingml/2006/main" name="Sote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te" id="{FC29923A-9C51-443C-8D3A-CE371AD0EEAA}" vid="{795F2D3D-8F25-4AE6-A839-75522BEA77C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Sote</Template>
  <TotalTime>18170</TotalTime>
  <Words>2028</Words>
  <Application>Microsoft Office PowerPoint</Application>
  <PresentationFormat>Diavetítés a képernyőre (4:3 oldalarány)</PresentationFormat>
  <Paragraphs>592</Paragraphs>
  <Slides>51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9" baseType="lpstr">
      <vt:lpstr>Arial</vt:lpstr>
      <vt:lpstr>Calibri</vt:lpstr>
      <vt:lpstr>Capitals</vt:lpstr>
      <vt:lpstr>Montserrat Medium</vt:lpstr>
      <vt:lpstr>Times New Roman</vt:lpstr>
      <vt:lpstr>Trebuchet MS</vt:lpstr>
      <vt:lpstr>Wingdings</vt:lpstr>
      <vt:lpstr>Sote</vt:lpstr>
      <vt:lpstr> Helyreállító Fogászati és Endodonciai Klinika  esetbemutatási protokollja</vt:lpstr>
      <vt:lpstr>PowerPoint-bemutató</vt:lpstr>
      <vt:lpstr>PowerPoint-bemutató</vt:lpstr>
      <vt:lpstr>PowerPoint-bemutató</vt:lpstr>
      <vt:lpstr>PowerPoint-bemutató</vt:lpstr>
      <vt:lpstr>PowerPoint-bemutató</vt:lpstr>
      <vt:lpstr>Általános anamnézis</vt:lpstr>
      <vt:lpstr>Általános anamnézis</vt:lpstr>
      <vt:lpstr>Fogászati anamnézis</vt:lpstr>
      <vt:lpstr>Fogászati anamnézis</vt:lpstr>
      <vt:lpstr>A fej-, nyak régió vizsgálata, extraorális és intraorális vizsgálat</vt:lpstr>
      <vt:lpstr>A fej-, nyak régió vizsgálata, extraorális és intraorális vizsgálat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Kezelendő fog vizsgálata (pl: 15) </vt:lpstr>
      <vt:lpstr>Kezelendő fog vizsgálata (16) </vt:lpstr>
      <vt:lpstr>PowerPoint-bemutató</vt:lpstr>
      <vt:lpstr>PowerPoint-bemutató</vt:lpstr>
      <vt:lpstr>PowerPoint-bemutató</vt:lpstr>
      <vt:lpstr>Tömés készítésének dokumentációja</vt:lpstr>
      <vt:lpstr>Tömés készítésének dokumentációja I.</vt:lpstr>
      <vt:lpstr>Tömés készítésének dokumentációja II.</vt:lpstr>
      <vt:lpstr>Tömés készítésének dokumentációja III.</vt:lpstr>
      <vt:lpstr>PowerPoint-bemutató</vt:lpstr>
      <vt:lpstr>PowerPoint-bemutató</vt:lpstr>
      <vt:lpstr>Gyökérkezelés dokumentációja</vt:lpstr>
      <vt:lpstr>PowerPoint-bemutató</vt:lpstr>
      <vt:lpstr>PowerPoint-bemutató</vt:lpstr>
      <vt:lpstr>Tűskontroll röntgen</vt:lpstr>
      <vt:lpstr>Kemo-mechanikai megmunkálás és gyökértömés, lezárás</vt:lpstr>
      <vt:lpstr>PowerPoint-bemutató</vt:lpstr>
      <vt:lpstr>PowerPoint-bemutató</vt:lpstr>
      <vt:lpstr>PowerPoint-bemutató</vt:lpstr>
      <vt:lpstr>PowerPoint-bemutató</vt:lpstr>
      <vt:lpstr>PowerPoint-bemutató</vt:lpstr>
      <vt:lpstr>Esztétikus betét/korona készítésének dokumentációja</vt:lpstr>
      <vt:lpstr>PowerPoint-bemutató</vt:lpstr>
      <vt:lpstr>PowerPoint-bemutató</vt:lpstr>
      <vt:lpstr>Digitális lenyomat a preparált fogról occlusalis, buccalis, oralis nézetből és az antagonista fogak</vt:lpstr>
      <vt:lpstr>PowerPoint-bemutató</vt:lpstr>
      <vt:lpstr>Szél záródási vonal és a megtervezett restaurátum occlusalis, buccalis és oralis nézetből</vt:lpstr>
      <vt:lpstr>PowerPoint-bemutató</vt:lpstr>
      <vt:lpstr>Approximális kontakpont(ok), anyagvastagság, tartócsap helyzete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Dr. Mikolicz Ákos (klinikai szakorvos)</cp:lastModifiedBy>
  <cp:revision>389</cp:revision>
  <dcterms:created xsi:type="dcterms:W3CDTF">2012-05-08T15:36:52Z</dcterms:created>
  <dcterms:modified xsi:type="dcterms:W3CDTF">2025-12-02T12:07:59Z</dcterms:modified>
</cp:coreProperties>
</file>