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9" r:id="rId1"/>
  </p:sldMasterIdLst>
  <p:notesMasterIdLst>
    <p:notesMasterId r:id="rId56"/>
  </p:notesMasterIdLst>
  <p:sldIdLst>
    <p:sldId id="322" r:id="rId2"/>
    <p:sldId id="335" r:id="rId3"/>
    <p:sldId id="287" r:id="rId4"/>
    <p:sldId id="319" r:id="rId5"/>
    <p:sldId id="303" r:id="rId6"/>
    <p:sldId id="317" r:id="rId7"/>
    <p:sldId id="264" r:id="rId8"/>
    <p:sldId id="320" r:id="rId9"/>
    <p:sldId id="289" r:id="rId10"/>
    <p:sldId id="371" r:id="rId11"/>
    <p:sldId id="290" r:id="rId12"/>
    <p:sldId id="324" r:id="rId13"/>
    <p:sldId id="292" r:id="rId14"/>
    <p:sldId id="325" r:id="rId15"/>
    <p:sldId id="293" r:id="rId16"/>
    <p:sldId id="326" r:id="rId17"/>
    <p:sldId id="294" r:id="rId18"/>
    <p:sldId id="358" r:id="rId19"/>
    <p:sldId id="295" r:id="rId20"/>
    <p:sldId id="359" r:id="rId21"/>
    <p:sldId id="296" r:id="rId22"/>
    <p:sldId id="327" r:id="rId23"/>
    <p:sldId id="297" r:id="rId24"/>
    <p:sldId id="328" r:id="rId25"/>
    <p:sldId id="300" r:id="rId26"/>
    <p:sldId id="353" r:id="rId27"/>
    <p:sldId id="348" r:id="rId28"/>
    <p:sldId id="355" r:id="rId29"/>
    <p:sldId id="356" r:id="rId30"/>
    <p:sldId id="304" r:id="rId31"/>
    <p:sldId id="298" r:id="rId32"/>
    <p:sldId id="360" r:id="rId33"/>
    <p:sldId id="331" r:id="rId34"/>
    <p:sldId id="361" r:id="rId35"/>
    <p:sldId id="332" r:id="rId36"/>
    <p:sldId id="333" r:id="rId37"/>
    <p:sldId id="362" r:id="rId38"/>
    <p:sldId id="336" r:id="rId39"/>
    <p:sldId id="337" r:id="rId40"/>
    <p:sldId id="366" r:id="rId41"/>
    <p:sldId id="367" r:id="rId42"/>
    <p:sldId id="368" r:id="rId43"/>
    <p:sldId id="369" r:id="rId44"/>
    <p:sldId id="370" r:id="rId45"/>
    <p:sldId id="364" r:id="rId46"/>
    <p:sldId id="305" r:id="rId47"/>
    <p:sldId id="363" r:id="rId48"/>
    <p:sldId id="338" r:id="rId49"/>
    <p:sldId id="339" r:id="rId50"/>
    <p:sldId id="340" r:id="rId51"/>
    <p:sldId id="341" r:id="rId52"/>
    <p:sldId id="342" r:id="rId53"/>
    <p:sldId id="307" r:id="rId54"/>
    <p:sldId id="365" r:id="rId5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gászat" initials="F" lastIdx="3" clrIdx="0">
    <p:extLst>
      <p:ext uri="{19B8F6BF-5375-455C-9EA6-DF929625EA0E}">
        <p15:presenceInfo xmlns:p15="http://schemas.microsoft.com/office/powerpoint/2012/main" userId="Fogászat" providerId="None"/>
      </p:ext>
    </p:extLst>
  </p:cmAuthor>
  <p:cmAuthor id="2" name="Konzerváló Fogászati Klinika" initials="KFK" lastIdx="1" clrIdx="1">
    <p:extLst>
      <p:ext uri="{19B8F6BF-5375-455C-9EA6-DF929625EA0E}">
        <p15:presenceInfo xmlns:p15="http://schemas.microsoft.com/office/powerpoint/2012/main" userId="Konzerváló Fogászati Klin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FF"/>
    <a:srgbClr val="A5CDF9"/>
    <a:srgbClr val="8BB2FF"/>
    <a:srgbClr val="B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ötét stíl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4334" autoAdjust="0"/>
  </p:normalViewPr>
  <p:slideViewPr>
    <p:cSldViewPr snapToGrid="0">
      <p:cViewPr varScale="1">
        <p:scale>
          <a:sx n="69" d="100"/>
          <a:sy n="69" d="100"/>
        </p:scale>
        <p:origin x="1858" y="77"/>
      </p:cViewPr>
      <p:guideLst>
        <p:guide orient="horz" pos="2160"/>
        <p:guide pos="2880"/>
      </p:guideLst>
    </p:cSldViewPr>
  </p:slideViewPr>
  <p:outlineViewPr>
    <p:cViewPr>
      <p:scale>
        <a:sx n="33" d="100"/>
        <a:sy n="33" d="100"/>
      </p:scale>
      <p:origin x="0" y="-32064"/>
    </p:cViewPr>
  </p:outlineViewPr>
  <p:notesTextViewPr>
    <p:cViewPr>
      <p:scale>
        <a:sx n="1" d="1"/>
        <a:sy n="1" d="1"/>
      </p:scale>
      <p:origin x="0" y="0"/>
    </p:cViewPr>
  </p:notesTextViewPr>
  <p:sorterViewPr>
    <p:cViewPr>
      <p:scale>
        <a:sx n="100" d="100"/>
        <a:sy n="100" d="100"/>
      </p:scale>
      <p:origin x="0" y="-117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71E0A-B8AB-496A-8D84-1889C31E04DB}" type="datetimeFigureOut">
              <a:rPr lang="hu-HU" smtClean="0"/>
              <a:pPr/>
              <a:t>2024.09.13.</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01954-A60D-47CB-81FB-1C41036239D1}" type="slidenum">
              <a:rPr lang="hu-HU" smtClean="0"/>
              <a:pPr/>
              <a:t>‹#›</a:t>
            </a:fld>
            <a:endParaRPr lang="hu-HU" dirty="0"/>
          </a:p>
        </p:txBody>
      </p:sp>
    </p:spTree>
    <p:extLst>
      <p:ext uri="{BB962C8B-B14F-4D97-AF65-F5344CB8AC3E}">
        <p14:creationId xmlns:p14="http://schemas.microsoft.com/office/powerpoint/2010/main" val="9695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PPT Leiste auf deutsch </a:t>
            </a:r>
          </a:p>
          <a:p>
            <a:endParaRPr lang="en-DE"/>
          </a:p>
        </p:txBody>
      </p:sp>
      <p:sp>
        <p:nvSpPr>
          <p:cNvPr id="4" name="Slide Number Placeholder 3"/>
          <p:cNvSpPr>
            <a:spLocks noGrp="1"/>
          </p:cNvSpPr>
          <p:nvPr>
            <p:ph type="sldNum" sz="quarter" idx="5"/>
          </p:nvPr>
        </p:nvSpPr>
        <p:spPr/>
        <p:txBody>
          <a:bodyPr/>
          <a:lstStyle/>
          <a:p>
            <a:fld id="{DDE01954-A60D-47CB-81FB-1C41036239D1}" type="slidenum">
              <a:rPr lang="hu-HU" smtClean="0"/>
              <a:pPr/>
              <a:t>2</a:t>
            </a:fld>
            <a:endParaRPr lang="hu-HU" dirty="0"/>
          </a:p>
        </p:txBody>
      </p:sp>
    </p:spTree>
    <p:extLst>
      <p:ext uri="{BB962C8B-B14F-4D97-AF65-F5344CB8AC3E}">
        <p14:creationId xmlns:p14="http://schemas.microsoft.com/office/powerpoint/2010/main" val="154512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en-US" noProof="0" dirty="0"/>
          </a:p>
        </p:txBody>
      </p:sp>
      <p:sp>
        <p:nvSpPr>
          <p:cNvPr id="4" name="Dia számának helye 3"/>
          <p:cNvSpPr>
            <a:spLocks noGrp="1"/>
          </p:cNvSpPr>
          <p:nvPr>
            <p:ph type="sldNum" sz="quarter" idx="10"/>
          </p:nvPr>
        </p:nvSpPr>
        <p:spPr/>
        <p:txBody>
          <a:bodyPr/>
          <a:lstStyle/>
          <a:p>
            <a:fld id="{DDE01954-A60D-47CB-81FB-1C41036239D1}" type="slidenum">
              <a:rPr lang="hu-HU" smtClean="0"/>
              <a:pPr/>
              <a:t>13</a:t>
            </a:fld>
            <a:endParaRPr lang="hu-HU" dirty="0"/>
          </a:p>
        </p:txBody>
      </p:sp>
    </p:spTree>
    <p:extLst>
      <p:ext uri="{BB962C8B-B14F-4D97-AF65-F5344CB8AC3E}">
        <p14:creationId xmlns:p14="http://schemas.microsoft.com/office/powerpoint/2010/main" val="414276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en-US" noProof="0" dirty="0"/>
          </a:p>
        </p:txBody>
      </p:sp>
      <p:sp>
        <p:nvSpPr>
          <p:cNvPr id="4" name="Dia számának helye 3"/>
          <p:cNvSpPr>
            <a:spLocks noGrp="1"/>
          </p:cNvSpPr>
          <p:nvPr>
            <p:ph type="sldNum" sz="quarter" idx="10"/>
          </p:nvPr>
        </p:nvSpPr>
        <p:spPr/>
        <p:txBody>
          <a:bodyPr/>
          <a:lstStyle/>
          <a:p>
            <a:fld id="{DDE01954-A60D-47CB-81FB-1C41036239D1}" type="slidenum">
              <a:rPr lang="hu-HU" smtClean="0"/>
              <a:pPr/>
              <a:t>14</a:t>
            </a:fld>
            <a:endParaRPr lang="hu-HU" dirty="0"/>
          </a:p>
        </p:txBody>
      </p:sp>
    </p:spTree>
    <p:extLst>
      <p:ext uri="{BB962C8B-B14F-4D97-AF65-F5344CB8AC3E}">
        <p14:creationId xmlns:p14="http://schemas.microsoft.com/office/powerpoint/2010/main" val="307350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sz="1200" i="1" dirty="0"/>
              <a:t>Státuszfelvételhez applikáció: https://www.derec.ch/</a:t>
            </a:r>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17</a:t>
            </a:fld>
            <a:endParaRPr lang="hu-HU" dirty="0"/>
          </a:p>
        </p:txBody>
      </p:sp>
    </p:spTree>
    <p:extLst>
      <p:ext uri="{BB962C8B-B14F-4D97-AF65-F5344CB8AC3E}">
        <p14:creationId xmlns:p14="http://schemas.microsoft.com/office/powerpoint/2010/main" val="363039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sz="1200" i="1" dirty="0"/>
              <a:t>Státuszfelvételhez applikáció: https://www.derec.ch/</a:t>
            </a:r>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18</a:t>
            </a:fld>
            <a:endParaRPr lang="hu-HU" dirty="0"/>
          </a:p>
        </p:txBody>
      </p:sp>
    </p:spTree>
    <p:extLst>
      <p:ext uri="{BB962C8B-B14F-4D97-AF65-F5344CB8AC3E}">
        <p14:creationId xmlns:p14="http://schemas.microsoft.com/office/powerpoint/2010/main" val="167715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19</a:t>
            </a:fld>
            <a:endParaRPr lang="hu-HU" dirty="0"/>
          </a:p>
        </p:txBody>
      </p:sp>
    </p:spTree>
    <p:extLst>
      <p:ext uri="{BB962C8B-B14F-4D97-AF65-F5344CB8AC3E}">
        <p14:creationId xmlns:p14="http://schemas.microsoft.com/office/powerpoint/2010/main" val="47930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20</a:t>
            </a:fld>
            <a:endParaRPr lang="hu-HU" dirty="0"/>
          </a:p>
        </p:txBody>
      </p:sp>
    </p:spTree>
    <p:extLst>
      <p:ext uri="{BB962C8B-B14F-4D97-AF65-F5344CB8AC3E}">
        <p14:creationId xmlns:p14="http://schemas.microsoft.com/office/powerpoint/2010/main" val="153811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Chrome-extension://efaidnbmnnnibpcajpcglclefindmkaj/https://www.nature.com/articles/sj.bdj.2017.447.pdf</a:t>
            </a:r>
          </a:p>
          <a:p>
            <a:endParaRPr lang="hu-HU" dirty="0"/>
          </a:p>
          <a:p>
            <a:pPr algn="l"/>
            <a:r>
              <a:rPr lang="de-DE" sz="1200" dirty="0"/>
              <a:t>Strukturelle Integrität</a:t>
            </a:r>
          </a:p>
          <a:p>
            <a:pPr algn="l"/>
            <a:r>
              <a:rPr lang="de-DE" sz="1200" dirty="0"/>
              <a:t>Parodontale Behandlung erforderlich</a:t>
            </a:r>
          </a:p>
          <a:p>
            <a:pPr algn="l"/>
            <a:r>
              <a:rPr lang="de-DE" sz="1200" dirty="0"/>
              <a:t>Bedarf endodontischer Behandlung </a:t>
            </a:r>
          </a:p>
          <a:p>
            <a:pPr algn="l"/>
            <a:r>
              <a:rPr lang="de-DE" sz="1200" dirty="0"/>
              <a:t>Kontext</a:t>
            </a:r>
            <a:endParaRPr lang="en-DE" sz="1200" dirty="0"/>
          </a:p>
          <a:p>
            <a:endParaRPr lang="hu-HU" dirty="0"/>
          </a:p>
        </p:txBody>
      </p:sp>
      <p:sp>
        <p:nvSpPr>
          <p:cNvPr id="4" name="Dia számának helye 3"/>
          <p:cNvSpPr>
            <a:spLocks noGrp="1"/>
          </p:cNvSpPr>
          <p:nvPr>
            <p:ph type="sldNum" sz="quarter" idx="10"/>
          </p:nvPr>
        </p:nvSpPr>
        <p:spPr/>
        <p:txBody>
          <a:bodyPr/>
          <a:lstStyle/>
          <a:p>
            <a:fld id="{270442F8-A2FA-4B92-9764-989CA38B5631}" type="slidenum">
              <a:rPr lang="hu-HU" smtClean="0"/>
              <a:pPr/>
              <a:t>21</a:t>
            </a:fld>
            <a:endParaRPr lang="hu-HU" dirty="0"/>
          </a:p>
        </p:txBody>
      </p:sp>
    </p:spTree>
    <p:extLst>
      <p:ext uri="{BB962C8B-B14F-4D97-AF65-F5344CB8AC3E}">
        <p14:creationId xmlns:p14="http://schemas.microsoft.com/office/powerpoint/2010/main" val="362798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chrome-extension://efaidnbmnnnibpcajpcglclefindmkaj/https://www.nature.com/articles/sj.bdj.2017.447.pdf</a:t>
            </a:r>
          </a:p>
        </p:txBody>
      </p:sp>
      <p:sp>
        <p:nvSpPr>
          <p:cNvPr id="4" name="Dia számának helye 3"/>
          <p:cNvSpPr>
            <a:spLocks noGrp="1"/>
          </p:cNvSpPr>
          <p:nvPr>
            <p:ph type="sldNum" sz="quarter" idx="10"/>
          </p:nvPr>
        </p:nvSpPr>
        <p:spPr/>
        <p:txBody>
          <a:bodyPr/>
          <a:lstStyle/>
          <a:p>
            <a:fld id="{270442F8-A2FA-4B92-9764-989CA38B5631}" type="slidenum">
              <a:rPr lang="hu-HU" smtClean="0"/>
              <a:pPr/>
              <a:t>22</a:t>
            </a:fld>
            <a:endParaRPr lang="hu-HU" dirty="0"/>
          </a:p>
        </p:txBody>
      </p:sp>
    </p:spTree>
    <p:extLst>
      <p:ext uri="{BB962C8B-B14F-4D97-AF65-F5344CB8AC3E}">
        <p14:creationId xmlns:p14="http://schemas.microsoft.com/office/powerpoint/2010/main" val="3381762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23</a:t>
            </a:fld>
            <a:endParaRPr lang="hu-HU" dirty="0"/>
          </a:p>
        </p:txBody>
      </p:sp>
    </p:spTree>
    <p:extLst>
      <p:ext uri="{BB962C8B-B14F-4D97-AF65-F5344CB8AC3E}">
        <p14:creationId xmlns:p14="http://schemas.microsoft.com/office/powerpoint/2010/main" val="3439802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24</a:t>
            </a:fld>
            <a:endParaRPr lang="hu-HU" dirty="0"/>
          </a:p>
        </p:txBody>
      </p:sp>
    </p:spTree>
    <p:extLst>
      <p:ext uri="{BB962C8B-B14F-4D97-AF65-F5344CB8AC3E}">
        <p14:creationId xmlns:p14="http://schemas.microsoft.com/office/powerpoint/2010/main" val="117758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a:t>
            </a:fld>
            <a:endParaRPr lang="hu-HU" dirty="0"/>
          </a:p>
        </p:txBody>
      </p:sp>
    </p:spTree>
    <p:extLst>
      <p:ext uri="{BB962C8B-B14F-4D97-AF65-F5344CB8AC3E}">
        <p14:creationId xmlns:p14="http://schemas.microsoft.com/office/powerpoint/2010/main" val="44177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25</a:t>
            </a:fld>
            <a:endParaRPr lang="hu-HU" dirty="0"/>
          </a:p>
        </p:txBody>
      </p:sp>
    </p:spTree>
    <p:extLst>
      <p:ext uri="{BB962C8B-B14F-4D97-AF65-F5344CB8AC3E}">
        <p14:creationId xmlns:p14="http://schemas.microsoft.com/office/powerpoint/2010/main" val="99176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30</a:t>
            </a:fld>
            <a:endParaRPr lang="hu-HU" dirty="0"/>
          </a:p>
        </p:txBody>
      </p:sp>
    </p:spTree>
    <p:extLst>
      <p:ext uri="{BB962C8B-B14F-4D97-AF65-F5344CB8AC3E}">
        <p14:creationId xmlns:p14="http://schemas.microsoft.com/office/powerpoint/2010/main" val="28242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31</a:t>
            </a:fld>
            <a:endParaRPr lang="hu-HU" dirty="0"/>
          </a:p>
        </p:txBody>
      </p:sp>
    </p:spTree>
    <p:extLst>
      <p:ext uri="{BB962C8B-B14F-4D97-AF65-F5344CB8AC3E}">
        <p14:creationId xmlns:p14="http://schemas.microsoft.com/office/powerpoint/2010/main" val="99176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35</a:t>
            </a:fld>
            <a:endParaRPr lang="hu-HU" dirty="0"/>
          </a:p>
        </p:txBody>
      </p:sp>
    </p:spTree>
    <p:extLst>
      <p:ext uri="{BB962C8B-B14F-4D97-AF65-F5344CB8AC3E}">
        <p14:creationId xmlns:p14="http://schemas.microsoft.com/office/powerpoint/2010/main" val="273092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Wurzelkanalaufbereitungstechnik, Wurzelkanalfüllungstechnik, benutzte Materialien, Spülmittel</a:t>
            </a:r>
            <a:endParaRPr lang="hu-HU"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i="1" dirty="0">
                <a:solidFill>
                  <a:schemeClr val="tx1">
                    <a:lumMod val="20000"/>
                    <a:lumOff val="80000"/>
                  </a:schemeClr>
                </a:solidFill>
              </a:rPr>
              <a:t>Gyökércsatorna preparálásának technikája, gyökértömési technika, használt anyagok, átöblítési sor</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36</a:t>
            </a:fld>
            <a:endParaRPr lang="hu-HU" dirty="0"/>
          </a:p>
        </p:txBody>
      </p:sp>
    </p:spTree>
    <p:extLst>
      <p:ext uri="{BB962C8B-B14F-4D97-AF65-F5344CB8AC3E}">
        <p14:creationId xmlns:p14="http://schemas.microsoft.com/office/powerpoint/2010/main" val="357059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37</a:t>
            </a:fld>
            <a:endParaRPr lang="hu-HU" dirty="0"/>
          </a:p>
        </p:txBody>
      </p:sp>
    </p:spTree>
    <p:extLst>
      <p:ext uri="{BB962C8B-B14F-4D97-AF65-F5344CB8AC3E}">
        <p14:creationId xmlns:p14="http://schemas.microsoft.com/office/powerpoint/2010/main" val="138366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https://www.ivoclar.com/en_li/products/metal-free-ceramics/ips-e.max-shade-navigation-app</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38</a:t>
            </a:fld>
            <a:endParaRPr lang="hu-HU" dirty="0"/>
          </a:p>
        </p:txBody>
      </p:sp>
    </p:spTree>
    <p:extLst>
      <p:ext uri="{BB962C8B-B14F-4D97-AF65-F5344CB8AC3E}">
        <p14:creationId xmlns:p14="http://schemas.microsoft.com/office/powerpoint/2010/main" val="3159384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39</a:t>
            </a:fld>
            <a:endParaRPr lang="hu-HU" dirty="0"/>
          </a:p>
        </p:txBody>
      </p:sp>
    </p:spTree>
    <p:extLst>
      <p:ext uri="{BB962C8B-B14F-4D97-AF65-F5344CB8AC3E}">
        <p14:creationId xmlns:p14="http://schemas.microsoft.com/office/powerpoint/2010/main" val="171937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depurálás</a:t>
            </a:r>
          </a:p>
        </p:txBody>
      </p:sp>
      <p:sp>
        <p:nvSpPr>
          <p:cNvPr id="4" name="Dia számának helye 3"/>
          <p:cNvSpPr>
            <a:spLocks noGrp="1"/>
          </p:cNvSpPr>
          <p:nvPr>
            <p:ph type="sldNum" sz="quarter" idx="10"/>
          </p:nvPr>
        </p:nvSpPr>
        <p:spPr/>
        <p:txBody>
          <a:bodyPr/>
          <a:lstStyle/>
          <a:p>
            <a:fld id="{DDE01954-A60D-47CB-81FB-1C41036239D1}" type="slidenum">
              <a:rPr lang="hu-HU" smtClean="0"/>
              <a:pPr/>
              <a:t>46</a:t>
            </a:fld>
            <a:endParaRPr lang="hu-HU" dirty="0"/>
          </a:p>
        </p:txBody>
      </p:sp>
    </p:spTree>
    <p:extLst>
      <p:ext uri="{BB962C8B-B14F-4D97-AF65-F5344CB8AC3E}">
        <p14:creationId xmlns:p14="http://schemas.microsoft.com/office/powerpoint/2010/main" val="230859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47</a:t>
            </a:fld>
            <a:endParaRPr lang="hu-HU" dirty="0"/>
          </a:p>
        </p:txBody>
      </p:sp>
    </p:spTree>
    <p:extLst>
      <p:ext uri="{BB962C8B-B14F-4D97-AF65-F5344CB8AC3E}">
        <p14:creationId xmlns:p14="http://schemas.microsoft.com/office/powerpoint/2010/main" val="184809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a:t>
            </a:fld>
            <a:endParaRPr lang="hu-HU" dirty="0"/>
          </a:p>
        </p:txBody>
      </p:sp>
    </p:spTree>
    <p:extLst>
      <p:ext uri="{BB962C8B-B14F-4D97-AF65-F5344CB8AC3E}">
        <p14:creationId xmlns:p14="http://schemas.microsoft.com/office/powerpoint/2010/main" val="2523839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48</a:t>
            </a:fld>
            <a:endParaRPr lang="hu-HU" dirty="0"/>
          </a:p>
        </p:txBody>
      </p:sp>
    </p:spTree>
    <p:extLst>
      <p:ext uri="{BB962C8B-B14F-4D97-AF65-F5344CB8AC3E}">
        <p14:creationId xmlns:p14="http://schemas.microsoft.com/office/powerpoint/2010/main" val="3338074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49</a:t>
            </a:fld>
            <a:endParaRPr lang="hu-HU" dirty="0"/>
          </a:p>
        </p:txBody>
      </p:sp>
    </p:spTree>
    <p:extLst>
      <p:ext uri="{BB962C8B-B14F-4D97-AF65-F5344CB8AC3E}">
        <p14:creationId xmlns:p14="http://schemas.microsoft.com/office/powerpoint/2010/main" val="3169033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50</a:t>
            </a:fld>
            <a:endParaRPr lang="hu-HU" dirty="0"/>
          </a:p>
        </p:txBody>
      </p:sp>
    </p:spTree>
    <p:extLst>
      <p:ext uri="{BB962C8B-B14F-4D97-AF65-F5344CB8AC3E}">
        <p14:creationId xmlns:p14="http://schemas.microsoft.com/office/powerpoint/2010/main" val="3804095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51</a:t>
            </a:fld>
            <a:endParaRPr lang="hu-HU" dirty="0"/>
          </a:p>
        </p:txBody>
      </p:sp>
    </p:spTree>
    <p:extLst>
      <p:ext uri="{BB962C8B-B14F-4D97-AF65-F5344CB8AC3E}">
        <p14:creationId xmlns:p14="http://schemas.microsoft.com/office/powerpoint/2010/main" val="63605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52</a:t>
            </a:fld>
            <a:endParaRPr lang="hu-HU" dirty="0"/>
          </a:p>
        </p:txBody>
      </p:sp>
    </p:spTree>
    <p:extLst>
      <p:ext uri="{BB962C8B-B14F-4D97-AF65-F5344CB8AC3E}">
        <p14:creationId xmlns:p14="http://schemas.microsoft.com/office/powerpoint/2010/main" val="31771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53</a:t>
            </a:fld>
            <a:endParaRPr lang="hu-HU" dirty="0"/>
          </a:p>
        </p:txBody>
      </p:sp>
    </p:spTree>
    <p:extLst>
      <p:ext uri="{BB962C8B-B14F-4D97-AF65-F5344CB8AC3E}">
        <p14:creationId xmlns:p14="http://schemas.microsoft.com/office/powerpoint/2010/main" val="517937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54</a:t>
            </a:fld>
            <a:endParaRPr lang="hu-HU" dirty="0"/>
          </a:p>
        </p:txBody>
      </p:sp>
    </p:spTree>
    <p:extLst>
      <p:ext uri="{BB962C8B-B14F-4D97-AF65-F5344CB8AC3E}">
        <p14:creationId xmlns:p14="http://schemas.microsoft.com/office/powerpoint/2010/main" val="144284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7</a:t>
            </a:fld>
            <a:endParaRPr lang="hu-HU" dirty="0"/>
          </a:p>
        </p:txBody>
      </p:sp>
    </p:spTree>
    <p:extLst>
      <p:ext uri="{BB962C8B-B14F-4D97-AF65-F5344CB8AC3E}">
        <p14:creationId xmlns:p14="http://schemas.microsoft.com/office/powerpoint/2010/main" val="344053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8</a:t>
            </a:fld>
            <a:endParaRPr lang="hu-HU" dirty="0"/>
          </a:p>
        </p:txBody>
      </p:sp>
    </p:spTree>
    <p:extLst>
      <p:ext uri="{BB962C8B-B14F-4D97-AF65-F5344CB8AC3E}">
        <p14:creationId xmlns:p14="http://schemas.microsoft.com/office/powerpoint/2010/main" val="32900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9</a:t>
            </a:fld>
            <a:endParaRPr lang="hu-HU" dirty="0"/>
          </a:p>
        </p:txBody>
      </p:sp>
    </p:spTree>
    <p:extLst>
      <p:ext uri="{BB962C8B-B14F-4D97-AF65-F5344CB8AC3E}">
        <p14:creationId xmlns:p14="http://schemas.microsoft.com/office/powerpoint/2010/main" val="3751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10</a:t>
            </a:fld>
            <a:endParaRPr lang="hu-HU" dirty="0"/>
          </a:p>
        </p:txBody>
      </p:sp>
    </p:spTree>
    <p:extLst>
      <p:ext uri="{BB962C8B-B14F-4D97-AF65-F5344CB8AC3E}">
        <p14:creationId xmlns:p14="http://schemas.microsoft.com/office/powerpoint/2010/main" val="13093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chrome-extension://efaidnbmnnnibpcajpcglclefindmkaj/https://www.bsperio.org.uk/assets/downloads/BSP_BPE_Guidelines_2019.pdf</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11</a:t>
            </a:fld>
            <a:endParaRPr lang="hu-HU" dirty="0"/>
          </a:p>
        </p:txBody>
      </p:sp>
    </p:spTree>
    <p:extLst>
      <p:ext uri="{BB962C8B-B14F-4D97-AF65-F5344CB8AC3E}">
        <p14:creationId xmlns:p14="http://schemas.microsoft.com/office/powerpoint/2010/main" val="24651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chrome-extension://efaidnbmnnnibpcajpcglclefindmkaj/https://www.bsperio.org.uk/assets/downloads/BSP_BPE_Guidelines_2019.pdf</a:t>
            </a:r>
          </a:p>
        </p:txBody>
      </p:sp>
      <p:sp>
        <p:nvSpPr>
          <p:cNvPr id="4" name="Dia számának helye 3"/>
          <p:cNvSpPr>
            <a:spLocks noGrp="1"/>
          </p:cNvSpPr>
          <p:nvPr>
            <p:ph type="sldNum" sz="quarter" idx="10"/>
          </p:nvPr>
        </p:nvSpPr>
        <p:spPr/>
        <p:txBody>
          <a:bodyPr/>
          <a:lstStyle/>
          <a:p>
            <a:fld id="{DDE01954-A60D-47CB-81FB-1C41036239D1}" type="slidenum">
              <a:rPr lang="hu-HU" smtClean="0"/>
              <a:pPr/>
              <a:t>12</a:t>
            </a:fld>
            <a:endParaRPr lang="hu-HU" dirty="0"/>
          </a:p>
        </p:txBody>
      </p:sp>
    </p:spTree>
    <p:extLst>
      <p:ext uri="{BB962C8B-B14F-4D97-AF65-F5344CB8AC3E}">
        <p14:creationId xmlns:p14="http://schemas.microsoft.com/office/powerpoint/2010/main" val="1023140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zöveg helye 16"/>
          <p:cNvSpPr>
            <a:spLocks noGrp="1"/>
          </p:cNvSpPr>
          <p:nvPr>
            <p:ph type="body" sz="quarter" idx="13" hasCustomPrompt="1"/>
          </p:nvPr>
        </p:nvSpPr>
        <p:spPr>
          <a:xfrm>
            <a:off x="1143000" y="2458374"/>
            <a:ext cx="6858000" cy="395427"/>
          </a:xfrm>
        </p:spPr>
        <p:txBody>
          <a:bodyPr anchor="ctr">
            <a:noAutofit/>
          </a:bodyPr>
          <a:lstStyle>
            <a:lvl1pPr marL="0" marR="0" indent="0" algn="ctr" defTabSz="685800" rtl="0" eaLnBrk="1" fontAlgn="auto" latinLnBrk="0" hangingPunct="1">
              <a:lnSpc>
                <a:spcPct val="90000"/>
              </a:lnSpc>
              <a:spcBef>
                <a:spcPts val="750"/>
              </a:spcBef>
              <a:spcAft>
                <a:spcPts val="0"/>
              </a:spcAft>
              <a:buClrTx/>
              <a:buSzTx/>
              <a:buFontTx/>
              <a:buNone/>
              <a:tabLst/>
              <a:defRPr sz="1800">
                <a:solidFill>
                  <a:schemeClr val="bg2"/>
                </a:solidFill>
              </a:defRPr>
            </a:lvl1pPr>
          </a:lstStyle>
          <a:p>
            <a:r>
              <a:rPr lang="hu-HU"/>
              <a:t>Előadás alcíme</a:t>
            </a:r>
          </a:p>
        </p:txBody>
      </p:sp>
      <p:sp>
        <p:nvSpPr>
          <p:cNvPr id="8" name="Szöveg helye 14"/>
          <p:cNvSpPr>
            <a:spLocks noGrp="1"/>
          </p:cNvSpPr>
          <p:nvPr>
            <p:ph type="body" sz="quarter" idx="12" hasCustomPrompt="1"/>
          </p:nvPr>
        </p:nvSpPr>
        <p:spPr>
          <a:xfrm>
            <a:off x="1143000" y="1346487"/>
            <a:ext cx="6858000" cy="1088842"/>
          </a:xfrm>
        </p:spPr>
        <p:txBody>
          <a:bodyPr anchor="ctr">
            <a:noAutofit/>
          </a:bodyPr>
          <a:lstStyle>
            <a:lvl1pPr marL="0" indent="0" algn="ctr">
              <a:buNone/>
              <a:defRPr sz="4500" baseline="0">
                <a:solidFill>
                  <a:schemeClr val="bg1"/>
                </a:solidFill>
              </a:defRPr>
            </a:lvl1pPr>
          </a:lstStyle>
          <a:p>
            <a:pPr lvl="0"/>
            <a:r>
              <a:rPr lang="hu-HU" dirty="0"/>
              <a:t>Előadás címe</a:t>
            </a:r>
          </a:p>
        </p:txBody>
      </p:sp>
      <p:sp>
        <p:nvSpPr>
          <p:cNvPr id="15" name="Szöveg helye 14"/>
          <p:cNvSpPr>
            <a:spLocks noGrp="1"/>
          </p:cNvSpPr>
          <p:nvPr>
            <p:ph type="body" sz="quarter" idx="10" hasCustomPrompt="1"/>
          </p:nvPr>
        </p:nvSpPr>
        <p:spPr>
          <a:xfrm>
            <a:off x="1143000" y="3971597"/>
            <a:ext cx="6858000" cy="316208"/>
          </a:xfrm>
        </p:spPr>
        <p:txBody>
          <a:bodyPr anchor="ctr">
            <a:noAutofit/>
          </a:bodyPr>
          <a:lstStyle>
            <a:lvl1pPr marL="0" indent="0" algn="ctr">
              <a:buNone/>
              <a:defRPr sz="1800" baseline="0">
                <a:solidFill>
                  <a:schemeClr val="bg1"/>
                </a:solidFill>
              </a:defRPr>
            </a:lvl1pPr>
          </a:lstStyle>
          <a:p>
            <a:r>
              <a:rPr lang="hu-HU"/>
              <a:t>Dr. Minta Mihály</a:t>
            </a:r>
          </a:p>
        </p:txBody>
      </p:sp>
      <p:sp>
        <p:nvSpPr>
          <p:cNvPr id="17" name="Szöveg helye 16"/>
          <p:cNvSpPr>
            <a:spLocks noGrp="1"/>
          </p:cNvSpPr>
          <p:nvPr>
            <p:ph type="body" sz="quarter" idx="11" hasCustomPrompt="1"/>
          </p:nvPr>
        </p:nvSpPr>
        <p:spPr>
          <a:xfrm>
            <a:off x="1143000" y="4375943"/>
            <a:ext cx="6858000" cy="704850"/>
          </a:xfrm>
        </p:spPr>
        <p:txBody>
          <a:bodyPr wrap="square" anchor="ctr">
            <a:noAutofit/>
          </a:bodyPr>
          <a:lstStyle>
            <a:lvl1pPr marL="0" marR="0" indent="0" algn="ctr" defTabSz="685800" rtl="0" eaLnBrk="1" fontAlgn="auto" latinLnBrk="0" hangingPunct="1">
              <a:lnSpc>
                <a:spcPct val="90000"/>
              </a:lnSpc>
              <a:spcBef>
                <a:spcPts val="300"/>
              </a:spcBef>
              <a:spcAft>
                <a:spcPts val="0"/>
              </a:spcAft>
              <a:buClrTx/>
              <a:buSzTx/>
              <a:buFontTx/>
              <a:buNone/>
              <a:tabLst/>
              <a:defRPr sz="1200" baseline="0">
                <a:solidFill>
                  <a:schemeClr val="bg2"/>
                </a:solidFill>
              </a:defRPr>
            </a:lvl1pPr>
          </a:lstStyle>
          <a:p>
            <a:pPr>
              <a:spcBef>
                <a:spcPts val="300"/>
              </a:spcBef>
            </a:pPr>
            <a:r>
              <a:rPr lang="hu-HU"/>
              <a:t>MINTA SZERVEZETI EGYSÉG NEVE, </a:t>
            </a:r>
            <a:br>
              <a:rPr lang="hu-HU"/>
            </a:br>
            <a:r>
              <a:rPr lang="hu-HU"/>
              <a:t>HOSSZÚ NÉV ESETÉN KÉT SORBA TÖRDELVE</a:t>
            </a: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489" y="5778505"/>
            <a:ext cx="2071023" cy="920455"/>
          </a:xfrm>
          <a:prstGeom prst="rect">
            <a:avLst/>
          </a:prstGeom>
        </p:spPr>
      </p:pic>
    </p:spTree>
    <p:extLst>
      <p:ext uri="{BB962C8B-B14F-4D97-AF65-F5344CB8AC3E}">
        <p14:creationId xmlns:p14="http://schemas.microsoft.com/office/powerpoint/2010/main" val="201228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a:xfrm>
            <a:off x="628650" y="1825630"/>
            <a:ext cx="7886700" cy="41243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374573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217" y="368301"/>
            <a:ext cx="1835945" cy="5581650"/>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628652" y="368302"/>
            <a:ext cx="5800725" cy="55816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28677658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áró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Szöveg helye 14"/>
          <p:cNvSpPr>
            <a:spLocks noGrp="1"/>
          </p:cNvSpPr>
          <p:nvPr>
            <p:ph type="body" sz="quarter" idx="12" hasCustomPrompt="1"/>
          </p:nvPr>
        </p:nvSpPr>
        <p:spPr>
          <a:xfrm>
            <a:off x="1143000" y="2386153"/>
            <a:ext cx="6858000" cy="1123815"/>
          </a:xfrm>
        </p:spPr>
        <p:txBody>
          <a:bodyPr anchor="ctr">
            <a:noAutofit/>
          </a:bodyPr>
          <a:lstStyle>
            <a:lvl1pPr marL="0" indent="0" algn="ctr">
              <a:buNone/>
              <a:defRPr sz="4500" baseline="0">
                <a:solidFill>
                  <a:schemeClr val="bg1"/>
                </a:solidFill>
              </a:defRPr>
            </a:lvl1pPr>
          </a:lstStyle>
          <a:p>
            <a:pPr lvl="0"/>
            <a:r>
              <a:rPr lang="hu-HU"/>
              <a:t>Köszönöm a figyelmet!</a:t>
            </a:r>
          </a:p>
        </p:txBody>
      </p:sp>
      <p:sp>
        <p:nvSpPr>
          <p:cNvPr id="15" name="Szöveg helye 14"/>
          <p:cNvSpPr>
            <a:spLocks noGrp="1"/>
          </p:cNvSpPr>
          <p:nvPr>
            <p:ph type="body" sz="quarter" idx="10" hasCustomPrompt="1"/>
          </p:nvPr>
        </p:nvSpPr>
        <p:spPr>
          <a:xfrm>
            <a:off x="1143000" y="3683866"/>
            <a:ext cx="6858000" cy="316208"/>
          </a:xfrm>
        </p:spPr>
        <p:txBody>
          <a:bodyPr anchor="ctr">
            <a:noAutofit/>
          </a:bodyPr>
          <a:lstStyle>
            <a:lvl1pPr marL="0" indent="0" algn="ctr">
              <a:buNone/>
              <a:defRPr sz="1800" baseline="0">
                <a:solidFill>
                  <a:schemeClr val="bg2"/>
                </a:solidFill>
              </a:defRPr>
            </a:lvl1pPr>
          </a:lstStyle>
          <a:p>
            <a:r>
              <a:rPr lang="hu-HU"/>
              <a:t>Dr. Minta Mihály</a:t>
            </a: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489" y="5778505"/>
            <a:ext cx="2071023" cy="920455"/>
          </a:xfrm>
          <a:prstGeom prst="rect">
            <a:avLst/>
          </a:prstGeom>
        </p:spPr>
      </p:pic>
    </p:spTree>
    <p:extLst>
      <p:ext uri="{BB962C8B-B14F-4D97-AF65-F5344CB8AC3E}">
        <p14:creationId xmlns:p14="http://schemas.microsoft.com/office/powerpoint/2010/main" val="40735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hu-HU" dirty="0"/>
              <a:t>Mintacím szerkesztése</a:t>
            </a:r>
            <a:endParaRPr lang="en-US" dirty="0"/>
          </a:p>
        </p:txBody>
      </p:sp>
      <p:sp>
        <p:nvSpPr>
          <p:cNvPr id="3" name="Content Placeholder 2"/>
          <p:cNvSpPr>
            <a:spLocks noGrp="1"/>
          </p:cNvSpPr>
          <p:nvPr>
            <p:ph idx="1"/>
          </p:nvPr>
        </p:nvSpPr>
        <p:spPr>
          <a:xfrm>
            <a:off x="628650" y="1825626"/>
            <a:ext cx="7886700" cy="412432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Tree>
    <p:extLst>
      <p:ext uri="{BB962C8B-B14F-4D97-AF65-F5344CB8AC3E}">
        <p14:creationId xmlns:p14="http://schemas.microsoft.com/office/powerpoint/2010/main" val="311801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808163"/>
            <a:ext cx="7886700" cy="2615166"/>
          </a:xfrm>
        </p:spPr>
        <p:txBody>
          <a:bodyPr anchor="b"/>
          <a:lstStyle>
            <a:lvl1pPr>
              <a:defRPr sz="4500"/>
            </a:lvl1pPr>
          </a:lstStyle>
          <a:p>
            <a:r>
              <a:rPr lang="hu-HU"/>
              <a:t>Mintacím szerkesztése</a:t>
            </a:r>
            <a:endParaRPr lang="en-US"/>
          </a:p>
        </p:txBody>
      </p:sp>
      <p:sp>
        <p:nvSpPr>
          <p:cNvPr id="3" name="Text Placeholder 2"/>
          <p:cNvSpPr>
            <a:spLocks noGrp="1"/>
          </p:cNvSpPr>
          <p:nvPr>
            <p:ph type="body" idx="1"/>
          </p:nvPr>
        </p:nvSpPr>
        <p:spPr>
          <a:xfrm>
            <a:off x="623888" y="4450322"/>
            <a:ext cx="7886700" cy="149963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1720801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Mintacím szerkesztése</a:t>
            </a:r>
            <a:endParaRPr lang="en-US" dirty="0"/>
          </a:p>
        </p:txBody>
      </p:sp>
      <p:sp>
        <p:nvSpPr>
          <p:cNvPr id="3" name="Content Placeholder 2"/>
          <p:cNvSpPr>
            <a:spLocks noGrp="1"/>
          </p:cNvSpPr>
          <p:nvPr>
            <p:ph sz="half" idx="1"/>
          </p:nvPr>
        </p:nvSpPr>
        <p:spPr>
          <a:xfrm>
            <a:off x="628650" y="1808165"/>
            <a:ext cx="3886200" cy="4141787"/>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4629150" y="1808165"/>
            <a:ext cx="3886200" cy="41417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205060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hu-HU"/>
              <a:t>Mintacím szerkesztése</a:t>
            </a:r>
            <a:endParaRPr lang="en-US"/>
          </a:p>
        </p:txBody>
      </p:sp>
      <p:sp>
        <p:nvSpPr>
          <p:cNvPr id="3" name="Text Placeholder 2"/>
          <p:cNvSpPr>
            <a:spLocks noGrp="1"/>
          </p:cNvSpPr>
          <p:nvPr>
            <p:ph type="body" idx="1"/>
          </p:nvPr>
        </p:nvSpPr>
        <p:spPr>
          <a:xfrm>
            <a:off x="629842" y="1808163"/>
            <a:ext cx="3868340" cy="696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629842" y="2505075"/>
            <a:ext cx="3868340" cy="34448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p:cNvSpPr>
            <a:spLocks noGrp="1"/>
          </p:cNvSpPr>
          <p:nvPr>
            <p:ph type="body" sz="quarter" idx="3"/>
          </p:nvPr>
        </p:nvSpPr>
        <p:spPr>
          <a:xfrm>
            <a:off x="4629152" y="1808163"/>
            <a:ext cx="3887391" cy="696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4629152" y="2505080"/>
            <a:ext cx="3887391" cy="34448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184878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317739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cxnSp>
        <p:nvCxnSpPr>
          <p:cNvPr id="9" name="Egyenes összekötő 8"/>
          <p:cNvCxnSpPr/>
          <p:nvPr/>
        </p:nvCxnSpPr>
        <p:spPr>
          <a:xfrm>
            <a:off x="2474473"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6679969"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023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368306"/>
            <a:ext cx="4629150" cy="558164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p:cNvSpPr>
            <a:spLocks noGrp="1"/>
          </p:cNvSpPr>
          <p:nvPr>
            <p:ph type="body" sz="half" idx="2"/>
          </p:nvPr>
        </p:nvSpPr>
        <p:spPr>
          <a:xfrm>
            <a:off x="629841" y="1808165"/>
            <a:ext cx="2949178" cy="4141787"/>
          </a:xfrm>
        </p:spPr>
        <p:txBody>
          <a:bodyPr/>
          <a:lstStyle>
            <a:lvl1pPr marL="214313" indent="-214313">
              <a:buFont typeface="Arial" panose="020B0604020202020204" pitchFamily="34" charset="0"/>
              <a:buChar char="•"/>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8" name="Title 1"/>
          <p:cNvSpPr>
            <a:spLocks noGrp="1"/>
          </p:cNvSpPr>
          <p:nvPr>
            <p:ph type="title"/>
          </p:nvPr>
        </p:nvSpPr>
        <p:spPr>
          <a:xfrm>
            <a:off x="628652" y="365129"/>
            <a:ext cx="2950369" cy="1325563"/>
          </a:xfrm>
        </p:spPr>
        <p:txBody>
          <a:bodyPr/>
          <a:lstStyle/>
          <a:p>
            <a:r>
              <a:rPr lang="hu-HU"/>
              <a:t>Mintacím szerkesztése</a:t>
            </a:r>
            <a:endParaRPr lang="en-US"/>
          </a:p>
        </p:txBody>
      </p:sp>
    </p:spTree>
    <p:extLst>
      <p:ext uri="{BB962C8B-B14F-4D97-AF65-F5344CB8AC3E}">
        <p14:creationId xmlns:p14="http://schemas.microsoft.com/office/powerpoint/2010/main" val="30500781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986453" y="5"/>
            <a:ext cx="5157549" cy="6134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dirty="0"/>
              <a:t>Kép beszúrásához kattintson az ikonra</a:t>
            </a:r>
            <a:endParaRPr lang="en-US" dirty="0"/>
          </a:p>
        </p:txBody>
      </p:sp>
      <p:sp>
        <p:nvSpPr>
          <p:cNvPr id="7" name="Text Placeholder 3"/>
          <p:cNvSpPr>
            <a:spLocks noGrp="1"/>
          </p:cNvSpPr>
          <p:nvPr>
            <p:ph type="body" sz="half" idx="2"/>
          </p:nvPr>
        </p:nvSpPr>
        <p:spPr>
          <a:xfrm>
            <a:off x="629841" y="1808165"/>
            <a:ext cx="2949178" cy="4141787"/>
          </a:xfrm>
        </p:spPr>
        <p:txBody>
          <a:bodyPr/>
          <a:lstStyle>
            <a:lvl1pPr marL="214313" indent="-214313">
              <a:buFont typeface="Arial" panose="020B0604020202020204" pitchFamily="34" charset="0"/>
              <a:buChar char="•"/>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9" name="Title 1"/>
          <p:cNvSpPr>
            <a:spLocks noGrp="1"/>
          </p:cNvSpPr>
          <p:nvPr>
            <p:ph type="title"/>
          </p:nvPr>
        </p:nvSpPr>
        <p:spPr>
          <a:xfrm>
            <a:off x="628652" y="365129"/>
            <a:ext cx="2950369" cy="1325563"/>
          </a:xfrm>
        </p:spPr>
        <p:txBody>
          <a:bodyPr/>
          <a:lstStyle/>
          <a:p>
            <a:r>
              <a:rPr lang="hu-HU"/>
              <a:t>Mintacím szerkesztése</a:t>
            </a:r>
            <a:endParaRPr lang="en-US"/>
          </a:p>
        </p:txBody>
      </p:sp>
    </p:spTree>
    <p:extLst>
      <p:ext uri="{BB962C8B-B14F-4D97-AF65-F5344CB8AC3E}">
        <p14:creationId xmlns:p14="http://schemas.microsoft.com/office/powerpoint/2010/main" val="7761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410"/>
            <a:ext cx="7886700" cy="412361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cxnSp>
        <p:nvCxnSpPr>
          <p:cNvPr id="11" name="Egyenes összekötő 10"/>
          <p:cNvCxnSpPr/>
          <p:nvPr/>
        </p:nvCxnSpPr>
        <p:spPr>
          <a:xfrm>
            <a:off x="2259425" y="6269360"/>
            <a:ext cx="1" cy="4514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Szöveg helye 4"/>
          <p:cNvSpPr txBox="1">
            <a:spLocks/>
          </p:cNvSpPr>
          <p:nvPr/>
        </p:nvSpPr>
        <p:spPr>
          <a:xfrm>
            <a:off x="2259425" y="6163983"/>
            <a:ext cx="4629841" cy="68103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u-HU" sz="900" b="1" dirty="0">
              <a:solidFill>
                <a:schemeClr val="bg2"/>
              </a:solidFill>
            </a:endParaRPr>
          </a:p>
        </p:txBody>
      </p:sp>
      <p:sp>
        <p:nvSpPr>
          <p:cNvPr id="4" name="Téglalap 3"/>
          <p:cNvSpPr/>
          <p:nvPr/>
        </p:nvSpPr>
        <p:spPr>
          <a:xfrm>
            <a:off x="-3096" y="6163983"/>
            <a:ext cx="9144000" cy="701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6" name="Egyenes összekötő 15"/>
          <p:cNvCxnSpPr/>
          <p:nvPr/>
        </p:nvCxnSpPr>
        <p:spPr>
          <a:xfrm>
            <a:off x="2474473"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6679969"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zöveg helye 4"/>
          <p:cNvSpPr txBox="1">
            <a:spLocks/>
          </p:cNvSpPr>
          <p:nvPr/>
        </p:nvSpPr>
        <p:spPr>
          <a:xfrm>
            <a:off x="2462691" y="6134735"/>
            <a:ext cx="4212431" cy="720000"/>
          </a:xfrm>
          <a:prstGeom prst="rect">
            <a:avLst/>
          </a:prstGeom>
        </p:spPr>
        <p:txBody>
          <a:bodyPr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kern="1200" baseline="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900" dirty="0"/>
              <a:t>Klinik für Restaurative Zahnheilkunde und Endodontologie</a:t>
            </a:r>
            <a:endParaRPr lang="hu-HU" sz="900" dirty="0"/>
          </a:p>
        </p:txBody>
      </p:sp>
      <p:sp>
        <p:nvSpPr>
          <p:cNvPr id="13" name="Szöveg helye 6"/>
          <p:cNvSpPr txBox="1">
            <a:spLocks/>
          </p:cNvSpPr>
          <p:nvPr/>
        </p:nvSpPr>
        <p:spPr>
          <a:xfrm>
            <a:off x="6678216" y="6134735"/>
            <a:ext cx="2465784" cy="720000"/>
          </a:xfrm>
          <a:prstGeom prst="rect">
            <a:avLst/>
          </a:prstGeom>
        </p:spPr>
        <p:txBody>
          <a:bodyPr numCol="1"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i="0"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900" dirty="0"/>
              <a:t>Name des Students / der Studentin</a:t>
            </a:r>
            <a:endParaRPr lang="hu-HU" sz="900" i="1" dirty="0"/>
          </a:p>
        </p:txBody>
      </p:sp>
      <p:pic>
        <p:nvPicPr>
          <p:cNvPr id="6" name="Kép 5">
            <a:extLst>
              <a:ext uri="{FF2B5EF4-FFF2-40B4-BE49-F238E27FC236}">
                <a16:creationId xmlns:a16="http://schemas.microsoft.com/office/drawing/2014/main" id="{4C9EC460-93F5-724A-BCBE-F8C42248F0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5857" y="6129079"/>
            <a:ext cx="1907883" cy="715941"/>
          </a:xfrm>
          <a:prstGeom prst="rect">
            <a:avLst/>
          </a:prstGeom>
        </p:spPr>
      </p:pic>
    </p:spTree>
    <p:extLst>
      <p:ext uri="{BB962C8B-B14F-4D97-AF65-F5344CB8AC3E}">
        <p14:creationId xmlns:p14="http://schemas.microsoft.com/office/powerpoint/2010/main" val="2979714994"/>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71" userDrawn="1">
          <p15:clr>
            <a:srgbClr val="F26B43"/>
          </p15:clr>
        </p15:guide>
        <p15:guide id="4" pos="5609" userDrawn="1">
          <p15:clr>
            <a:srgbClr val="F26B43"/>
          </p15:clr>
        </p15:guide>
        <p15:guide id="5" orient="horz" pos="3748" userDrawn="1">
          <p15:clr>
            <a:srgbClr val="F26B43"/>
          </p15:clr>
        </p15:guide>
        <p15:guide id="6" orient="horz" pos="1071" userDrawn="1">
          <p15:clr>
            <a:srgbClr val="F26B43"/>
          </p15:clr>
        </p15:guide>
        <p15:guide id="7" pos="347" userDrawn="1">
          <p15:clr>
            <a:srgbClr val="F26B43"/>
          </p15:clr>
        </p15:guide>
        <p15:guide id="8" orient="horz" pos="232" userDrawn="1">
          <p15:clr>
            <a:srgbClr val="F26B43"/>
          </p15:clr>
        </p15:guide>
        <p15:guide id="9" pos="7151" userDrawn="1">
          <p15:clr>
            <a:srgbClr val="F26B43"/>
          </p15:clr>
        </p15:guide>
        <p15:guide id="10" pos="529" userDrawn="1">
          <p15:clr>
            <a:srgbClr val="F26B43"/>
          </p15:clr>
        </p15:guide>
        <p15:guide id="1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1.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hyperlink" Target="https://www.researchgate.net/publication/317750582_The_Dental_Practicality_Index-assessing_the_restorability_of_teet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jpe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60057" y="9331"/>
            <a:ext cx="8423886" cy="1325563"/>
          </a:xfrm>
        </p:spPr>
        <p:txBody>
          <a:bodyPr>
            <a:normAutofit/>
          </a:bodyPr>
          <a:lstStyle/>
          <a:p>
            <a:pPr algn="just"/>
            <a:r>
              <a:rPr lang="de-DE" sz="2800" dirty="0">
                <a:latin typeface="Calibri" panose="020F0502020204030204" pitchFamily="34" charset="0"/>
                <a:ea typeface="Calibri" panose="020F0502020204030204" pitchFamily="34" charset="0"/>
                <a:cs typeface="Calibri" panose="020F0502020204030204" pitchFamily="34" charset="0"/>
              </a:rPr>
              <a:t>Protokoll der Fallpräsentation der Klinik für restaurative Zahnheilkunde und Endodontie</a:t>
            </a:r>
          </a:p>
        </p:txBody>
      </p:sp>
      <p:sp>
        <p:nvSpPr>
          <p:cNvPr id="3" name="Tartalom helye 2"/>
          <p:cNvSpPr>
            <a:spLocks noGrp="1"/>
          </p:cNvSpPr>
          <p:nvPr>
            <p:ph idx="1"/>
          </p:nvPr>
        </p:nvSpPr>
        <p:spPr>
          <a:xfrm>
            <a:off x="360057" y="1334894"/>
            <a:ext cx="8423886" cy="4608512"/>
          </a:xfrm>
          <a:noFill/>
        </p:spPr>
        <p:txBody>
          <a:bodyPr>
            <a:noAutofit/>
          </a:bodyPr>
          <a:lstStyle/>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Sehr geehrte Studierende,</a:t>
            </a:r>
          </a:p>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im Folgenden möchten wir Sie gerne über die Richtlinien informieren, die Sie bei der Vorbereitung Ihrer Fallpräsentation beachten sollten. Bitte halten Sie jede Phase der Behandlung mit Text und Fotos fest. Halten Sie sich an das empfohlene Format und den Inhalt der Präsentation.</a:t>
            </a:r>
          </a:p>
          <a:p>
            <a:pPr marL="0" indent="0" algn="just">
              <a:lnSpc>
                <a:spcPct val="170000"/>
              </a:lnSpc>
              <a:buNone/>
            </a:pPr>
            <a:r>
              <a:rPr lang="de-DE" sz="1300"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Blau hinterlegte Folien </a:t>
            </a:r>
            <a:r>
              <a:rPr lang="de-DE" sz="1300" dirty="0">
                <a:latin typeface="Calibri" panose="020F0502020204030204" pitchFamily="34" charset="0"/>
                <a:ea typeface="Calibri" panose="020F0502020204030204" pitchFamily="34" charset="0"/>
                <a:cs typeface="Calibri" panose="020F0502020204030204" pitchFamily="34" charset="0"/>
              </a:rPr>
              <a:t>enthalten technische Informationen. Die Daten und Bilder auf diesen Hilfsfolien gehören nicht zu einem Patienten.</a:t>
            </a:r>
          </a:p>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Für die Fallpräsentation sollten </a:t>
            </a:r>
            <a:r>
              <a:rPr lang="de-DE" sz="1300" b="1" dirty="0">
                <a:solidFill>
                  <a:schemeClr val="bg1"/>
                </a:solidFill>
                <a:latin typeface="Calibri" panose="020F0502020204030204" pitchFamily="34" charset="0"/>
                <a:ea typeface="Calibri" panose="020F0502020204030204" pitchFamily="34" charset="0"/>
                <a:cs typeface="Calibri" panose="020F0502020204030204" pitchFamily="34" charset="0"/>
              </a:rPr>
              <a:t>die Folien mit weißem Hintergrund </a:t>
            </a:r>
            <a:r>
              <a:rPr lang="de-DE" sz="1300" dirty="0">
                <a:latin typeface="Calibri" panose="020F0502020204030204" pitchFamily="34" charset="0"/>
                <a:ea typeface="Calibri" panose="020F0502020204030204" pitchFamily="34" charset="0"/>
                <a:cs typeface="Calibri" panose="020F0502020204030204" pitchFamily="34" charset="0"/>
              </a:rPr>
              <a:t>verwendet werden. Ersetzen Sie die hellblau kursiv gedruckten Abschnitte durch die Daten Ihres eigenen Patienten. Die blauen Quadrate zeigen die Position der klinischen Fotos an.</a:t>
            </a:r>
          </a:p>
          <a:p>
            <a:pPr algn="just">
              <a:lnSpc>
                <a:spcPct val="100000"/>
              </a:lnSpc>
            </a:pPr>
            <a:r>
              <a:rPr lang="de-DE" sz="1300" dirty="0">
                <a:latin typeface="Calibri" panose="020F0502020204030204" pitchFamily="34" charset="0"/>
                <a:ea typeface="Calibri" panose="020F0502020204030204" pitchFamily="34" charset="0"/>
                <a:cs typeface="Calibri" panose="020F0502020204030204" pitchFamily="34" charset="0"/>
              </a:rPr>
              <a:t>In der Präsentation sollten keine Patientendaten vorkommen, mit denen man die Patienten identifizieren kann.</a:t>
            </a:r>
          </a:p>
          <a:p>
            <a:pPr algn="just">
              <a:lnSpc>
                <a:spcPct val="170000"/>
              </a:lnSpc>
            </a:pPr>
            <a:r>
              <a:rPr lang="de-DE" sz="1300" dirty="0">
                <a:latin typeface="Calibri" panose="020F0502020204030204" pitchFamily="34" charset="0"/>
                <a:ea typeface="Calibri" panose="020F0502020204030204" pitchFamily="34" charset="0"/>
                <a:cs typeface="Calibri" panose="020F0502020204030204" pitchFamily="34" charset="0"/>
              </a:rPr>
              <a:t>Anamnesebogen und Statusbogen dürfen nicht fotografiert werden..</a:t>
            </a:r>
          </a:p>
          <a:p>
            <a:pPr algn="just">
              <a:lnSpc>
                <a:spcPct val="100000"/>
              </a:lnSpc>
            </a:pPr>
            <a:r>
              <a:rPr lang="de-DE" sz="1300" dirty="0">
                <a:latin typeface="Calibri" panose="020F0502020204030204" pitchFamily="34" charset="0"/>
                <a:ea typeface="Calibri" panose="020F0502020204030204" pitchFamily="34" charset="0"/>
                <a:cs typeface="Calibri" panose="020F0502020204030204" pitchFamily="34" charset="0"/>
              </a:rPr>
              <a:t>Wenn möglich, sollten mehrere Behandlungen für einen Patienten in einer einzigen Präsentation vorgestellt werden.</a:t>
            </a:r>
          </a:p>
        </p:txBody>
      </p:sp>
    </p:spTree>
    <p:extLst>
      <p:ext uri="{BB962C8B-B14F-4D97-AF65-F5344CB8AC3E}">
        <p14:creationId xmlns:p14="http://schemas.microsoft.com/office/powerpoint/2010/main" val="187011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sz="3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Zahnmedizinische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298179"/>
            <a:ext cx="8928484" cy="4136312"/>
          </a:xfrm>
        </p:spPr>
        <p:txBody>
          <a:bodyPr>
            <a:noAutofit/>
          </a:bodyPr>
          <a:lstStyle/>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Datum der letzten zahnärztlichen Untersuchung/Behandlung</a:t>
            </a:r>
            <a:r>
              <a:rPr lang="de-DE" i="1" dirty="0">
                <a:latin typeface="Calibri" panose="020F0502020204030204" pitchFamily="34" charset="0"/>
                <a:ea typeface="Calibri" panose="020F0502020204030204" pitchFamily="34" charset="0"/>
                <a:cs typeface="Calibri" panose="020F0502020204030204" pitchFamily="34" charset="0"/>
              </a:rPr>
              <a:t>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vor 1 Jahr</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Vorherige Zahnentfernungen: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Entfernung der ersten kleinen Backenzähne und der Weisheitszähne vor 10 Jahren</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Andere frühere Zahnbehandlungen:</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Füllungen, Wurzelkanabehandlungen</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Kieferorthopädische Behandlung</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Kurze Beschreibung der getragenen Zahnersätze:</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Rechte obere seitliche Brücke vor 2 Jahren</a:t>
            </a:r>
            <a:endParaRPr lang="de-DE" dirty="0">
              <a:latin typeface="Calibri" panose="020F0502020204030204" pitchFamily="34" charset="0"/>
              <a:ea typeface="Calibri" panose="020F0502020204030204" pitchFamily="34" charset="0"/>
              <a:cs typeface="Calibri" panose="020F0502020204030204" pitchFamily="34" charset="0"/>
            </a:endParaRPr>
          </a:p>
          <a:p>
            <a:pPr lvl="1" fontAlgn="base">
              <a:lnSpc>
                <a:spcPct val="150000"/>
              </a:lnSpc>
              <a:buClr>
                <a:schemeClr val="accent1"/>
              </a:buClr>
            </a:pPr>
            <a:endPar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30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ím 1"/>
          <p:cNvSpPr>
            <a:spLocks noGrp="1"/>
          </p:cNvSpPr>
          <p:nvPr>
            <p:ph type="title"/>
          </p:nvPr>
        </p:nvSpPr>
        <p:spPr>
          <a:xfrm>
            <a:off x="0" y="17350"/>
            <a:ext cx="9144000" cy="1325563"/>
          </a:xfrm>
        </p:spPr>
        <p:txBody>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der Kopf- und Halsregion, extraorale und intraorale Untersuchung</a:t>
            </a:r>
          </a:p>
        </p:txBody>
      </p:sp>
      <p:sp>
        <p:nvSpPr>
          <p:cNvPr id="3" name="Tartalom helye 2"/>
          <p:cNvSpPr>
            <a:spLocks noGrp="1"/>
          </p:cNvSpPr>
          <p:nvPr>
            <p:ph idx="1"/>
          </p:nvPr>
        </p:nvSpPr>
        <p:spPr>
          <a:xfrm>
            <a:off x="170638" y="993364"/>
            <a:ext cx="8802724" cy="5023613"/>
          </a:xfrm>
        </p:spPr>
        <p:txBody>
          <a:bodyPr>
            <a:noAutofit/>
          </a:bodyPr>
          <a:lstStyle/>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TMG-Untersuchung: </a:t>
            </a: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keine pathologischen Läsionen / Beschreibung der Beschwerden, Diagnose</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Stomatoonkologische Untersuchung: </a:t>
            </a:r>
            <a:b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z. B.: keine sichtbare pathologische Läsion / Beschreibung der vorhandenen Mundschleimhautläsion; Beschreibung der Präkanzerose</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Mundhygiene z. B.: gut, mittel, schlecht</a:t>
            </a: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DMF-T-Nummer: max. 28</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Parodontaler Zustand - BPE: </a:t>
            </a:r>
          </a:p>
          <a:p>
            <a:pPr>
              <a:lnSpc>
                <a:spcPct val="150000"/>
              </a:lnSpc>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Angle-Klassifikation / Bissform: </a:t>
            </a:r>
            <a:b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I-II-III (nur wenn die Eckzähne und die ersten Molaren vorhanden sind), Eugnath oder Dysgnath; tiefer Biss, offener Biss, Kreuzbiss, usw.</a:t>
            </a:r>
          </a:p>
          <a:p>
            <a:pPr>
              <a:lnSpc>
                <a:spcPct val="150000"/>
              </a:lnSpc>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Prothetikklasse laut Fábián und Fejérdy: Oberkiefer - 2A; Unterkiefer – 1A</a:t>
            </a:r>
          </a:p>
        </p:txBody>
      </p:sp>
      <p:graphicFrame>
        <p:nvGraphicFramePr>
          <p:cNvPr id="2" name="Táblázat 1"/>
          <p:cNvGraphicFramePr>
            <a:graphicFrameLocks noGrp="1"/>
          </p:cNvGraphicFramePr>
          <p:nvPr>
            <p:extLst>
              <p:ext uri="{D42A27DB-BD31-4B8C-83A1-F6EECF244321}">
                <p14:modId xmlns:p14="http://schemas.microsoft.com/office/powerpoint/2010/main" val="3553578825"/>
              </p:ext>
            </p:extLst>
          </p:nvPr>
        </p:nvGraphicFramePr>
        <p:xfrm>
          <a:off x="3245060" y="3429000"/>
          <a:ext cx="2088231" cy="594360"/>
        </p:xfrm>
        <a:graphic>
          <a:graphicData uri="http://schemas.openxmlformats.org/drawingml/2006/table">
            <a:tbl>
              <a:tblPr firstRow="1" bandRow="1">
                <a:tableStyleId>{D7AC3CCA-C797-4891-BE02-D94E43425B78}</a:tableStyleId>
              </a:tblPr>
              <a:tblGrid>
                <a:gridCol w="696077">
                  <a:extLst>
                    <a:ext uri="{9D8B030D-6E8A-4147-A177-3AD203B41FA5}">
                      <a16:colId xmlns:a16="http://schemas.microsoft.com/office/drawing/2014/main" val="1170870607"/>
                    </a:ext>
                  </a:extLst>
                </a:gridCol>
                <a:gridCol w="696077">
                  <a:extLst>
                    <a:ext uri="{9D8B030D-6E8A-4147-A177-3AD203B41FA5}">
                      <a16:colId xmlns:a16="http://schemas.microsoft.com/office/drawing/2014/main" val="4241223932"/>
                    </a:ext>
                  </a:extLst>
                </a:gridCol>
                <a:gridCol w="696077">
                  <a:extLst>
                    <a:ext uri="{9D8B030D-6E8A-4147-A177-3AD203B41FA5}">
                      <a16:colId xmlns:a16="http://schemas.microsoft.com/office/drawing/2014/main" val="4243713646"/>
                    </a:ext>
                  </a:extLst>
                </a:gridCol>
              </a:tblGrid>
              <a:tr h="187327">
                <a:tc>
                  <a:txBody>
                    <a:bodyPr/>
                    <a:lstStyle/>
                    <a:p>
                      <a:r>
                        <a:rPr lang="hu-HU" b="0" i="0" dirty="0"/>
                        <a:t>X</a:t>
                      </a:r>
                    </a:p>
                  </a:txBody>
                  <a:tcPr/>
                </a:tc>
                <a:tc>
                  <a:txBody>
                    <a:bodyPr/>
                    <a:lstStyle/>
                    <a:p>
                      <a:r>
                        <a:rPr lang="hu-HU" b="0" i="0" dirty="0"/>
                        <a:t>1</a:t>
                      </a:r>
                    </a:p>
                  </a:txBody>
                  <a:tcPr/>
                </a:tc>
                <a:tc>
                  <a:txBody>
                    <a:bodyPr/>
                    <a:lstStyle/>
                    <a:p>
                      <a:r>
                        <a:rPr lang="hu-HU" b="0" i="0" dirty="0"/>
                        <a:t>x</a:t>
                      </a:r>
                    </a:p>
                  </a:txBody>
                  <a:tcPr/>
                </a:tc>
                <a:extLst>
                  <a:ext uri="{0D108BD9-81ED-4DB2-BD59-A6C34878D82A}">
                    <a16:rowId xmlns:a16="http://schemas.microsoft.com/office/drawing/2014/main" val="4026007261"/>
                  </a:ext>
                </a:extLst>
              </a:tr>
              <a:tr h="259335">
                <a:tc>
                  <a:txBody>
                    <a:bodyPr/>
                    <a:lstStyle/>
                    <a:p>
                      <a:r>
                        <a:rPr lang="hu-HU" b="0" i="0" dirty="0"/>
                        <a:t>2</a:t>
                      </a:r>
                    </a:p>
                  </a:txBody>
                  <a:tcPr/>
                </a:tc>
                <a:tc>
                  <a:txBody>
                    <a:bodyPr/>
                    <a:lstStyle/>
                    <a:p>
                      <a:r>
                        <a:rPr lang="hu-HU" b="0" i="0" dirty="0"/>
                        <a:t>2</a:t>
                      </a:r>
                    </a:p>
                  </a:txBody>
                  <a:tcPr/>
                </a:tc>
                <a:tc>
                  <a:txBody>
                    <a:bodyPr/>
                    <a:lstStyle/>
                    <a:p>
                      <a:r>
                        <a:rPr lang="hu-HU" b="0" i="0" dirty="0"/>
                        <a:t>2</a:t>
                      </a:r>
                    </a:p>
                  </a:txBody>
                  <a:tcPr/>
                </a:tc>
                <a:extLst>
                  <a:ext uri="{0D108BD9-81ED-4DB2-BD59-A6C34878D82A}">
                    <a16:rowId xmlns:a16="http://schemas.microsoft.com/office/drawing/2014/main" val="1140011043"/>
                  </a:ext>
                </a:extLst>
              </a:tr>
            </a:tbl>
          </a:graphicData>
        </a:graphic>
      </p:graphicFrame>
    </p:spTree>
    <p:extLst>
      <p:ext uri="{BB962C8B-B14F-4D97-AF65-F5344CB8AC3E}">
        <p14:creationId xmlns:p14="http://schemas.microsoft.com/office/powerpoint/2010/main" val="279091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0" y="17350"/>
            <a:ext cx="9144000" cy="1325563"/>
          </a:xfrm>
        </p:spPr>
        <p:txBody>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der Kopf- und Halsregion, extraorale und intraorale Untersuchung</a:t>
            </a:r>
          </a:p>
        </p:txBody>
      </p:sp>
      <p:sp>
        <p:nvSpPr>
          <p:cNvPr id="3" name="Tartalom helye 2"/>
          <p:cNvSpPr>
            <a:spLocks noGrp="1"/>
          </p:cNvSpPr>
          <p:nvPr>
            <p:ph idx="1"/>
          </p:nvPr>
        </p:nvSpPr>
        <p:spPr>
          <a:xfrm>
            <a:off x="377787" y="1535419"/>
            <a:ext cx="8658708" cy="4752528"/>
          </a:xfrm>
        </p:spPr>
        <p:txBody>
          <a:bodyPr>
            <a:noAutofit/>
          </a:bodyPr>
          <a:lstStyle/>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TMG-Untersuchung: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es wurden keine abnormen Läsionen festgestellt</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Stomatoonkologische Untersuchung: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es wurden keine abnormen Läsionen festgestellt</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Mundhygiene: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mittel</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DMF-T Nummer: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16</a:t>
            </a:r>
          </a:p>
          <a:p>
            <a:pPr>
              <a:lnSpc>
                <a:spcPct val="150000"/>
              </a:lnSpc>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Parodontaler Zustand </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 BPE: </a:t>
            </a:r>
          </a:p>
          <a:p>
            <a:pPr>
              <a:lnSpc>
                <a:spcPct val="150000"/>
              </a:lnSpc>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Angle-Klassifikation / Bissform</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eugnathe Bissform, tiefer Biss</a:t>
            </a:r>
          </a:p>
          <a:p>
            <a:pPr>
              <a:lnSpc>
                <a:spcPct val="100000"/>
              </a:lnSpc>
              <a:buClr>
                <a:schemeClr val="accent1"/>
              </a:buClr>
              <a:buSzPct val="100000"/>
              <a:buFont typeface="Arial" charset="0"/>
              <a:buChar char="•"/>
              <a:tabLst>
                <a:tab pos="5113338" algn="l"/>
              </a:tabLst>
            </a:pP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Fábián-Fejérdy-Prothetikklassen: OK –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2A</a:t>
            </a:r>
            <a:endParaRPr lang="de-DE" i="1" dirty="0">
              <a:solidFill>
                <a:schemeClr val="tx2"/>
              </a:solidFill>
            </a:endParaRPr>
          </a:p>
          <a:p>
            <a:pPr marL="0" indent="0">
              <a:lnSpc>
                <a:spcPct val="100000"/>
              </a:lnSpc>
              <a:buClr>
                <a:schemeClr val="accent1"/>
              </a:buClr>
              <a:buSzPct val="100000"/>
              <a:buNone/>
              <a:tabLst>
                <a:tab pos="5113338" algn="l"/>
              </a:tabLst>
            </a:pPr>
            <a:r>
              <a:rPr lang="de-DE" dirty="0">
                <a:solidFill>
                  <a:schemeClr val="tx2"/>
                </a:solidFill>
              </a:rPr>
              <a:t>                                                               </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UK –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1A</a:t>
            </a:r>
          </a:p>
        </p:txBody>
      </p:sp>
      <p:graphicFrame>
        <p:nvGraphicFramePr>
          <p:cNvPr id="2" name="Táblázat 1"/>
          <p:cNvGraphicFramePr>
            <a:graphicFrameLocks noGrp="1"/>
          </p:cNvGraphicFramePr>
          <p:nvPr>
            <p:extLst>
              <p:ext uri="{D42A27DB-BD31-4B8C-83A1-F6EECF244321}">
                <p14:modId xmlns:p14="http://schemas.microsoft.com/office/powerpoint/2010/main" val="557647928"/>
              </p:ext>
            </p:extLst>
          </p:nvPr>
        </p:nvGraphicFramePr>
        <p:xfrm>
          <a:off x="3527884" y="3429000"/>
          <a:ext cx="2088231" cy="594360"/>
        </p:xfrm>
        <a:graphic>
          <a:graphicData uri="http://schemas.openxmlformats.org/drawingml/2006/table">
            <a:tbl>
              <a:tblPr firstRow="1" bandRow="1">
                <a:tableStyleId>{21E4AEA4-8DFA-4A89-87EB-49C32662AFE0}</a:tableStyleId>
              </a:tblPr>
              <a:tblGrid>
                <a:gridCol w="696077">
                  <a:extLst>
                    <a:ext uri="{9D8B030D-6E8A-4147-A177-3AD203B41FA5}">
                      <a16:colId xmlns:a16="http://schemas.microsoft.com/office/drawing/2014/main" val="1170870607"/>
                    </a:ext>
                  </a:extLst>
                </a:gridCol>
                <a:gridCol w="696077">
                  <a:extLst>
                    <a:ext uri="{9D8B030D-6E8A-4147-A177-3AD203B41FA5}">
                      <a16:colId xmlns:a16="http://schemas.microsoft.com/office/drawing/2014/main" val="4241223932"/>
                    </a:ext>
                  </a:extLst>
                </a:gridCol>
                <a:gridCol w="696077">
                  <a:extLst>
                    <a:ext uri="{9D8B030D-6E8A-4147-A177-3AD203B41FA5}">
                      <a16:colId xmlns:a16="http://schemas.microsoft.com/office/drawing/2014/main" val="4243713646"/>
                    </a:ext>
                  </a:extLst>
                </a:gridCol>
              </a:tblGrid>
              <a:tr h="259335">
                <a:tc>
                  <a:txBody>
                    <a:bodyPr/>
                    <a:lstStyle/>
                    <a:p>
                      <a:pPr algn="ctr"/>
                      <a:r>
                        <a:rPr lang="hu-HU" b="0" dirty="0">
                          <a:solidFill>
                            <a:schemeClr val="tx1"/>
                          </a:solidFill>
                        </a:rPr>
                        <a:t>0</a:t>
                      </a:r>
                      <a:endParaRPr lang="hu-HU" b="0" i="1" dirty="0">
                        <a:solidFill>
                          <a:schemeClr val="tx1"/>
                        </a:solidFill>
                      </a:endParaRPr>
                    </a:p>
                  </a:txBody>
                  <a:tcPr/>
                </a:tc>
                <a:tc>
                  <a:txBody>
                    <a:bodyPr/>
                    <a:lstStyle/>
                    <a:p>
                      <a:pPr algn="ctr"/>
                      <a:r>
                        <a:rPr lang="hu-HU" b="0" dirty="0">
                          <a:solidFill>
                            <a:schemeClr val="tx1"/>
                          </a:solidFill>
                        </a:rPr>
                        <a:t>1</a:t>
                      </a:r>
                      <a:endParaRPr lang="hu-HU" b="0" i="1" dirty="0">
                        <a:solidFill>
                          <a:schemeClr val="tx1"/>
                        </a:solidFill>
                      </a:endParaRPr>
                    </a:p>
                  </a:txBody>
                  <a:tcPr/>
                </a:tc>
                <a:tc>
                  <a:txBody>
                    <a:bodyPr/>
                    <a:lstStyle/>
                    <a:p>
                      <a:pPr algn="ctr"/>
                      <a:r>
                        <a:rPr lang="hu-HU" b="0" dirty="0">
                          <a:solidFill>
                            <a:schemeClr val="tx1"/>
                          </a:solidFill>
                        </a:rPr>
                        <a:t>0</a:t>
                      </a:r>
                      <a:endParaRPr lang="hu-HU" b="0" i="1" dirty="0">
                        <a:solidFill>
                          <a:schemeClr val="tx1"/>
                        </a:solidFill>
                      </a:endParaRPr>
                    </a:p>
                  </a:txBody>
                  <a:tcPr/>
                </a:tc>
                <a:extLst>
                  <a:ext uri="{0D108BD9-81ED-4DB2-BD59-A6C34878D82A}">
                    <a16:rowId xmlns:a16="http://schemas.microsoft.com/office/drawing/2014/main" val="4026007261"/>
                  </a:ext>
                </a:extLst>
              </a:tr>
              <a:tr h="259335">
                <a:tc>
                  <a:txBody>
                    <a:bodyPr/>
                    <a:lstStyle/>
                    <a:p>
                      <a:pPr algn="ctr"/>
                      <a:r>
                        <a:rPr lang="hu-HU" b="0" dirty="0">
                          <a:solidFill>
                            <a:schemeClr val="tx1"/>
                          </a:solidFill>
                        </a:rPr>
                        <a:t>2</a:t>
                      </a:r>
                      <a:endParaRPr lang="hu-HU" b="0" i="1" dirty="0">
                        <a:solidFill>
                          <a:schemeClr val="tx1"/>
                        </a:solidFill>
                      </a:endParaRPr>
                    </a:p>
                  </a:txBody>
                  <a:tcPr/>
                </a:tc>
                <a:tc>
                  <a:txBody>
                    <a:bodyPr/>
                    <a:lstStyle/>
                    <a:p>
                      <a:pPr algn="ctr"/>
                      <a:r>
                        <a:rPr lang="hu-HU" b="0" dirty="0">
                          <a:solidFill>
                            <a:schemeClr val="tx1"/>
                          </a:solidFill>
                        </a:rPr>
                        <a:t>2</a:t>
                      </a:r>
                      <a:endParaRPr lang="hu-HU" b="0" i="1" dirty="0">
                        <a:solidFill>
                          <a:schemeClr val="tx1"/>
                        </a:solidFill>
                      </a:endParaRPr>
                    </a:p>
                  </a:txBody>
                  <a:tcPr/>
                </a:tc>
                <a:tc>
                  <a:txBody>
                    <a:bodyPr/>
                    <a:lstStyle/>
                    <a:p>
                      <a:pPr algn="ctr"/>
                      <a:r>
                        <a:rPr lang="hu-HU" b="0" dirty="0">
                          <a:solidFill>
                            <a:schemeClr val="tx1"/>
                          </a:solidFill>
                        </a:rPr>
                        <a:t>2</a:t>
                      </a:r>
                      <a:endParaRPr lang="hu-HU" b="0" i="1" dirty="0">
                        <a:solidFill>
                          <a:schemeClr val="tx1"/>
                        </a:solidFill>
                      </a:endParaRPr>
                    </a:p>
                  </a:txBody>
                  <a:tcPr/>
                </a:tc>
                <a:extLst>
                  <a:ext uri="{0D108BD9-81ED-4DB2-BD59-A6C34878D82A}">
                    <a16:rowId xmlns:a16="http://schemas.microsoft.com/office/drawing/2014/main" val="1140011043"/>
                  </a:ext>
                </a:extLst>
              </a:tr>
            </a:tbl>
          </a:graphicData>
        </a:graphic>
      </p:graphicFrame>
    </p:spTree>
    <p:extLst>
      <p:ext uri="{BB962C8B-B14F-4D97-AF65-F5344CB8AC3E}">
        <p14:creationId xmlns:p14="http://schemas.microsoft.com/office/powerpoint/2010/main" val="119834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214286" y="1359952"/>
            <a:ext cx="3835399"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611560" y="108580"/>
            <a:ext cx="7242048" cy="1143000"/>
          </a:xfrm>
          <a:prstGeom prst="rect">
            <a:avLst/>
          </a:prstGeom>
        </p:spPr>
        <p:txBody>
          <a:bodyPr anchor="ctr"/>
          <a:lstStyle/>
          <a:p>
            <a:pPr algn="ctr">
              <a:spcBef>
                <a:spcPct val="0"/>
              </a:spcBef>
              <a:defRPr/>
            </a:pPr>
            <a:endParaRPr lang="hu-HU" sz="3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12" name="Cím 1"/>
          <p:cNvSpPr txBox="1">
            <a:spLocks/>
          </p:cNvSpPr>
          <p:nvPr/>
        </p:nvSpPr>
        <p:spPr>
          <a:xfrm>
            <a:off x="539552" y="320040"/>
            <a:ext cx="7242048"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p>
        </p:txBody>
      </p:sp>
      <p:pic>
        <p:nvPicPr>
          <p:cNvPr id="2050" name="Picture 2" descr="C:\Users\Rendszergazda\Desktop\Sarolta\Esetbemutató\DSC_714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a:ext>
            </a:extLst>
          </a:blip>
          <a:srcRect b="4711"/>
          <a:stretch/>
        </p:blipFill>
        <p:spPr bwMode="auto">
          <a:xfrm>
            <a:off x="2495139" y="1264257"/>
            <a:ext cx="4121315" cy="19856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ndszergazda\Desktop\Sarolta\Esetbemutató\DSC_7149.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a:ext>
            </a:extLst>
          </a:blip>
          <a:srcRect t="5496"/>
          <a:stretch/>
        </p:blipFill>
        <p:spPr bwMode="auto">
          <a:xfrm>
            <a:off x="2495139" y="3310658"/>
            <a:ext cx="4109511" cy="2270633"/>
          </a:xfrm>
          <a:prstGeom prst="rect">
            <a:avLst/>
          </a:prstGeom>
          <a:noFill/>
          <a:extLst>
            <a:ext uri="{909E8E84-426E-40DD-AFC4-6F175D3DCCD1}">
              <a14:hiddenFill xmlns:a14="http://schemas.microsoft.com/office/drawing/2010/main">
                <a:solidFill>
                  <a:srgbClr val="FFFFFF"/>
                </a:solidFill>
              </a14:hiddenFill>
            </a:ext>
          </a:extLst>
        </p:spPr>
      </p:pic>
      <p:sp>
        <p:nvSpPr>
          <p:cNvPr id="10" name="Cím 1"/>
          <p:cNvSpPr txBox="1">
            <a:spLocks/>
          </p:cNvSpPr>
          <p:nvPr/>
        </p:nvSpPr>
        <p:spPr>
          <a:xfrm>
            <a:off x="1738" y="642375"/>
            <a:ext cx="9144000" cy="5061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noProof="0" dirty="0">
                <a:solidFill>
                  <a:schemeClr val="accent1"/>
                </a:solidFill>
                <a:latin typeface="Capitals" charset="0"/>
                <a:ea typeface="Capitals" charset="0"/>
                <a:cs typeface="Capitals" charset="0"/>
              </a:rPr>
              <a:t>IKP und leicht geöffnete Position</a:t>
            </a:r>
            <a:endParaRPr lang="hu-HU" dirty="0">
              <a:solidFill>
                <a:schemeClr val="accent1"/>
              </a:solidFill>
              <a:latin typeface="Capitals" charset="0"/>
              <a:ea typeface="Capitals" charset="0"/>
              <a:cs typeface="Capitals" charset="0"/>
            </a:endParaRPr>
          </a:p>
        </p:txBody>
      </p:sp>
      <p:sp>
        <p:nvSpPr>
          <p:cNvPr id="11"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dirty="0">
              <a:solidFill>
                <a:schemeClr val="accent1"/>
              </a:solidFill>
              <a:latin typeface="Capitals" charset="0"/>
              <a:ea typeface="Capitals" charset="0"/>
              <a:cs typeface="Capitals" charset="0"/>
            </a:endParaRPr>
          </a:p>
        </p:txBody>
      </p:sp>
      <p:sp>
        <p:nvSpPr>
          <p:cNvPr id="4" name="Szövegdoboz 3">
            <a:extLst>
              <a:ext uri="{FF2B5EF4-FFF2-40B4-BE49-F238E27FC236}">
                <a16:creationId xmlns:a16="http://schemas.microsoft.com/office/drawing/2014/main" id="{DC23E65C-0443-2A21-7DD2-2D81B979C81C}"/>
              </a:ext>
            </a:extLst>
          </p:cNvPr>
          <p:cNvSpPr txBox="1"/>
          <p:nvPr/>
        </p:nvSpPr>
        <p:spPr>
          <a:xfrm>
            <a:off x="2699792" y="5651792"/>
            <a:ext cx="4596848" cy="369332"/>
          </a:xfrm>
          <a:prstGeom prst="rect">
            <a:avLst/>
          </a:prstGeom>
          <a:noFill/>
        </p:spPr>
        <p:txBody>
          <a:bodyPr wrap="square">
            <a:spAutoFit/>
          </a:bodyPr>
          <a:lstStyle/>
          <a:p>
            <a:r>
              <a:rPr lang="hu-HU" sz="1800" dirty="0">
                <a:solidFill>
                  <a:schemeClr val="tx2"/>
                </a:solidFill>
                <a:ea typeface="Times New Roman" charset="0"/>
                <a:cs typeface="Times New Roman" charset="0"/>
              </a:rPr>
              <a:t>Angle-Klassifikation / Bissform</a:t>
            </a:r>
            <a:endParaRPr lang="hu-HU" dirty="0"/>
          </a:p>
        </p:txBody>
      </p:sp>
    </p:spTree>
    <p:extLst>
      <p:ext uri="{BB962C8B-B14F-4D97-AF65-F5344CB8AC3E}">
        <p14:creationId xmlns:p14="http://schemas.microsoft.com/office/powerpoint/2010/main" val="90037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214286" y="1359952"/>
            <a:ext cx="3835399"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611560" y="108580"/>
            <a:ext cx="7242048" cy="1143000"/>
          </a:xfrm>
          <a:prstGeom prst="rect">
            <a:avLst/>
          </a:prstGeom>
        </p:spPr>
        <p:txBody>
          <a:bodyPr anchor="ctr"/>
          <a:lstStyle/>
          <a:p>
            <a:pPr algn="ctr">
              <a:spcBef>
                <a:spcPct val="0"/>
              </a:spcBef>
              <a:defRPr/>
            </a:pPr>
            <a:endParaRPr lang="hu-HU" sz="3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9" name="Téglalap 8"/>
          <p:cNvSpPr/>
          <p:nvPr/>
        </p:nvSpPr>
        <p:spPr>
          <a:xfrm>
            <a:off x="395536" y="5589240"/>
            <a:ext cx="8526461" cy="369332"/>
          </a:xfrm>
          <a:prstGeom prst="rect">
            <a:avLst/>
          </a:prstGeom>
        </p:spPr>
        <p:txBody>
          <a:bodyPr wrap="square">
            <a:spAutoFit/>
          </a:bodyPr>
          <a:lstStyle/>
          <a:p>
            <a:pPr algn="ctr"/>
            <a:r>
              <a:rPr lang="hu-HU" i="1" dirty="0">
                <a:solidFill>
                  <a:schemeClr val="tx1">
                    <a:lumMod val="20000"/>
                    <a:lumOff val="80000"/>
                  </a:schemeClr>
                </a:solidFill>
                <a:ea typeface="Times New Roman" charset="0"/>
                <a:cs typeface="Times New Roman" charset="0"/>
              </a:rPr>
              <a:t>z.B.: tiefer Biss, rechter Kreuzbiss</a:t>
            </a:r>
          </a:p>
        </p:txBody>
      </p:sp>
      <p:sp>
        <p:nvSpPr>
          <p:cNvPr id="12" name="Cím 1"/>
          <p:cNvSpPr txBox="1">
            <a:spLocks/>
          </p:cNvSpPr>
          <p:nvPr/>
        </p:nvSpPr>
        <p:spPr>
          <a:xfrm>
            <a:off x="539552" y="320040"/>
            <a:ext cx="7242048"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p>
        </p:txBody>
      </p:sp>
      <p:sp>
        <p:nvSpPr>
          <p:cNvPr id="10" name="Cím 1"/>
          <p:cNvSpPr txBox="1">
            <a:spLocks/>
          </p:cNvSpPr>
          <p:nvPr/>
        </p:nvSpPr>
        <p:spPr>
          <a:xfrm>
            <a:off x="1738" y="642375"/>
            <a:ext cx="9144000" cy="5061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noProof="0" dirty="0">
                <a:solidFill>
                  <a:schemeClr val="accent1"/>
                </a:solidFill>
                <a:latin typeface="Capitals" charset="0"/>
                <a:ea typeface="Capitals" charset="0"/>
                <a:cs typeface="Capitals" charset="0"/>
              </a:rPr>
              <a:t>IKP und leicht geöffnete Position</a:t>
            </a:r>
            <a:endParaRPr lang="hu-HU" dirty="0">
              <a:solidFill>
                <a:schemeClr val="accent1"/>
              </a:solidFill>
              <a:latin typeface="Capitals" charset="0"/>
              <a:ea typeface="Capitals" charset="0"/>
              <a:cs typeface="Capitals" charset="0"/>
            </a:endParaRPr>
          </a:p>
        </p:txBody>
      </p:sp>
      <p:sp>
        <p:nvSpPr>
          <p:cNvPr id="11"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3" name="Téglalap 2">
            <a:extLst>
              <a:ext uri="{FF2B5EF4-FFF2-40B4-BE49-F238E27FC236}">
                <a16:creationId xmlns:a16="http://schemas.microsoft.com/office/drawing/2014/main" id="{F52B3A82-76BE-1032-129B-D564EB10AB4C}"/>
              </a:ext>
            </a:extLst>
          </p:cNvPr>
          <p:cNvSpPr/>
          <p:nvPr/>
        </p:nvSpPr>
        <p:spPr>
          <a:xfrm>
            <a:off x="2339752" y="1359953"/>
            <a:ext cx="4479254" cy="195909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églalap 4">
            <a:extLst>
              <a:ext uri="{FF2B5EF4-FFF2-40B4-BE49-F238E27FC236}">
                <a16:creationId xmlns:a16="http://schemas.microsoft.com/office/drawing/2014/main" id="{7DB5CD56-8CCA-823F-C733-757EE6D65C23}"/>
              </a:ext>
            </a:extLst>
          </p:cNvPr>
          <p:cNvSpPr/>
          <p:nvPr/>
        </p:nvSpPr>
        <p:spPr>
          <a:xfrm>
            <a:off x="2339752" y="3589609"/>
            <a:ext cx="4479254" cy="195909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45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 descr="C:\Users\Rendszergazda\Desktop\Vizsgálat_13927422\284966238.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2313" y="1248726"/>
            <a:ext cx="8699377" cy="4755659"/>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6006" y="380103"/>
            <a:ext cx="2077812" cy="954107"/>
          </a:xfrm>
          <a:prstGeom prst="rect">
            <a:avLst/>
          </a:prstGeom>
          <a:noFill/>
        </p:spPr>
        <p:txBody>
          <a:bodyPr wrap="square" rtlCol="0">
            <a:spAutoFit/>
          </a:bodyPr>
          <a:lstStyle/>
          <a:p>
            <a:pPr algn="just"/>
            <a:r>
              <a:rPr lang="de-DE" sz="1400" dirty="0">
                <a:ea typeface="Times New Roman" charset="0"/>
                <a:cs typeface="Times New Roman" charset="0"/>
              </a:rPr>
              <a:t>Persönliche Patientendaten müssen geschwärzt werden</a:t>
            </a:r>
            <a:endParaRPr lang="hu-HU" sz="1400" dirty="0">
              <a:ea typeface="Times New Roman" charset="0"/>
              <a:cs typeface="Times New Roman" charset="0"/>
            </a:endParaRPr>
          </a:p>
        </p:txBody>
      </p:sp>
      <p:sp>
        <p:nvSpPr>
          <p:cNvPr id="6" name="Cím 1"/>
          <p:cNvSpPr txBox="1">
            <a:spLocks/>
          </p:cNvSpPr>
          <p:nvPr/>
        </p:nvSpPr>
        <p:spPr>
          <a:xfrm>
            <a:off x="950976" y="44624"/>
            <a:ext cx="7242048" cy="1143000"/>
          </a:xfrm>
          <a:prstGeom prst="rect">
            <a:avLst/>
          </a:prstGeom>
          <a:effectLst>
            <a:softEdge rad="88900"/>
          </a:effectLst>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177" y="194948"/>
            <a:ext cx="352836" cy="384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ím 1"/>
          <p:cNvSpPr txBox="1">
            <a:spLocks/>
          </p:cNvSpPr>
          <p:nvPr/>
        </p:nvSpPr>
        <p:spPr>
          <a:xfrm>
            <a:off x="0" y="150441"/>
            <a:ext cx="9144000" cy="4593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a:p>
            <a:pPr algn="ctr"/>
            <a:r>
              <a:rPr lang="hu-HU" dirty="0">
                <a:solidFill>
                  <a:schemeClr val="accent1"/>
                </a:solidFill>
                <a:latin typeface="Capitals" charset="0"/>
                <a:ea typeface="Capitals" charset="0"/>
                <a:cs typeface="Capitals" charset="0"/>
              </a:rPr>
              <a:t>Orthopantomogramm (OPG)</a:t>
            </a:r>
          </a:p>
        </p:txBody>
      </p:sp>
      <p:sp>
        <p:nvSpPr>
          <p:cNvPr id="8"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3" name="Szövegdoboz 2"/>
          <p:cNvSpPr txBox="1"/>
          <p:nvPr/>
        </p:nvSpPr>
        <p:spPr>
          <a:xfrm>
            <a:off x="539552" y="1464981"/>
            <a:ext cx="792088" cy="276999"/>
          </a:xfrm>
          <a:prstGeom prst="rect">
            <a:avLst/>
          </a:prstGeom>
          <a:solidFill>
            <a:schemeClr val="bg1"/>
          </a:solidFill>
        </p:spPr>
        <p:txBody>
          <a:bodyPr wrap="square" rtlCol="0">
            <a:spAutoFit/>
          </a:bodyPr>
          <a:lstStyle/>
          <a:p>
            <a:r>
              <a:rPr lang="hu-HU" sz="1200" dirty="0"/>
              <a:t>Datum</a:t>
            </a:r>
          </a:p>
        </p:txBody>
      </p:sp>
      <p:sp>
        <p:nvSpPr>
          <p:cNvPr id="10" name="Szövegdoboz 9"/>
          <p:cNvSpPr txBox="1"/>
          <p:nvPr/>
        </p:nvSpPr>
        <p:spPr>
          <a:xfrm>
            <a:off x="6977472" y="817608"/>
            <a:ext cx="1944216" cy="261610"/>
          </a:xfrm>
          <a:prstGeom prst="rect">
            <a:avLst/>
          </a:prstGeom>
          <a:noFill/>
        </p:spPr>
        <p:txBody>
          <a:bodyPr wrap="square" rtlCol="0">
            <a:spAutoFit/>
          </a:bodyPr>
          <a:lstStyle/>
          <a:p>
            <a:pPr algn="ctr"/>
            <a:r>
              <a:rPr lang="hu-HU" sz="1100" dirty="0">
                <a:ea typeface="Times New Roman" charset="0"/>
                <a:cs typeface="Times New Roman" charset="0"/>
              </a:rPr>
              <a:t>Export ohne Daten</a:t>
            </a:r>
          </a:p>
        </p:txBody>
      </p:sp>
      <p:cxnSp>
        <p:nvCxnSpPr>
          <p:cNvPr id="11" name="Egyenes összekötő nyíllal 10"/>
          <p:cNvCxnSpPr/>
          <p:nvPr/>
        </p:nvCxnSpPr>
        <p:spPr>
          <a:xfrm>
            <a:off x="7973595" y="548682"/>
            <a:ext cx="0" cy="292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5681328" y="2362938"/>
            <a:ext cx="1296144" cy="577081"/>
          </a:xfrm>
          <a:prstGeom prst="rect">
            <a:avLst/>
          </a:prstGeom>
          <a:solidFill>
            <a:schemeClr val="bg1"/>
          </a:solidFill>
        </p:spPr>
        <p:txBody>
          <a:bodyPr wrap="square" rtlCol="0">
            <a:spAutoFit/>
          </a:bodyPr>
          <a:lstStyle/>
          <a:p>
            <a:pPr algn="ctr"/>
            <a:r>
              <a:rPr lang="de-DE" sz="1050" i="1" dirty="0"/>
              <a:t>Nach OPG entfernte Zähne mit X markieren</a:t>
            </a:r>
            <a:endParaRPr lang="hu-HU" sz="1050" i="1" dirty="0"/>
          </a:p>
        </p:txBody>
      </p:sp>
      <p:sp>
        <p:nvSpPr>
          <p:cNvPr id="5" name="Szorzás 4"/>
          <p:cNvSpPr/>
          <p:nvPr/>
        </p:nvSpPr>
        <p:spPr>
          <a:xfrm>
            <a:off x="5652120" y="2970570"/>
            <a:ext cx="288032" cy="9361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Szövegdoboz 11">
            <a:extLst>
              <a:ext uri="{FF2B5EF4-FFF2-40B4-BE49-F238E27FC236}">
                <a16:creationId xmlns:a16="http://schemas.microsoft.com/office/drawing/2014/main" id="{3AFBC972-63FE-C036-1716-861D76F865C8}"/>
              </a:ext>
            </a:extLst>
          </p:cNvPr>
          <p:cNvSpPr txBox="1"/>
          <p:nvPr/>
        </p:nvSpPr>
        <p:spPr>
          <a:xfrm>
            <a:off x="539552" y="4709028"/>
            <a:ext cx="2077812" cy="900246"/>
          </a:xfrm>
          <a:prstGeom prst="rect">
            <a:avLst/>
          </a:prstGeom>
          <a:solidFill>
            <a:schemeClr val="bg1"/>
          </a:solidFill>
        </p:spPr>
        <p:txBody>
          <a:bodyPr wrap="square" rtlCol="0">
            <a:spAutoFit/>
          </a:bodyPr>
          <a:lstStyle/>
          <a:p>
            <a:pPr algn="just"/>
            <a:r>
              <a:rPr lang="de-DE" sz="1050" dirty="0"/>
              <a:t>Die Röntgenbilder müssen von FlexiDent oder IMPAX aus gespeichert werden, Screenshots sind nicht zulässig.</a:t>
            </a:r>
            <a:endParaRPr lang="hu-HU" sz="1050" dirty="0"/>
          </a:p>
        </p:txBody>
      </p:sp>
    </p:spTree>
    <p:extLst>
      <p:ext uri="{BB962C8B-B14F-4D97-AF65-F5344CB8AC3E}">
        <p14:creationId xmlns:p14="http://schemas.microsoft.com/office/powerpoint/2010/main" val="26527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950976" y="44624"/>
            <a:ext cx="7242048" cy="1143000"/>
          </a:xfrm>
          <a:prstGeom prst="rect">
            <a:avLst/>
          </a:prstGeom>
          <a:effectLst>
            <a:softEdge rad="88900"/>
          </a:effectLst>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sp>
        <p:nvSpPr>
          <p:cNvPr id="7" name="Cím 1"/>
          <p:cNvSpPr txBox="1">
            <a:spLocks/>
          </p:cNvSpPr>
          <p:nvPr/>
        </p:nvSpPr>
        <p:spPr>
          <a:xfrm>
            <a:off x="0" y="150441"/>
            <a:ext cx="9144000" cy="4593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a:p>
            <a:pPr algn="ctr"/>
            <a:r>
              <a:rPr lang="hu-HU" dirty="0">
                <a:solidFill>
                  <a:schemeClr val="accent1"/>
                </a:solidFill>
                <a:latin typeface="Capitals" charset="0"/>
                <a:ea typeface="Capitals" charset="0"/>
                <a:cs typeface="Capitals" charset="0"/>
              </a:rPr>
              <a:t>Orthopantomogramm (OPG)</a:t>
            </a:r>
          </a:p>
        </p:txBody>
      </p:sp>
      <p:sp>
        <p:nvSpPr>
          <p:cNvPr id="8"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2" name="Téglalap 1">
            <a:extLst>
              <a:ext uri="{FF2B5EF4-FFF2-40B4-BE49-F238E27FC236}">
                <a16:creationId xmlns:a16="http://schemas.microsoft.com/office/drawing/2014/main" id="{C17F3F13-9572-C8C1-0C07-D8D64ADF3B15}"/>
              </a:ext>
            </a:extLst>
          </p:cNvPr>
          <p:cNvSpPr/>
          <p:nvPr/>
        </p:nvSpPr>
        <p:spPr>
          <a:xfrm>
            <a:off x="903281" y="1700808"/>
            <a:ext cx="7337437" cy="384082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999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285720" y="1180499"/>
            <a:ext cx="3422184"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3" name="Rectangle 2"/>
          <p:cNvSpPr>
            <a:spLocks/>
          </p:cNvSpPr>
          <p:nvPr/>
        </p:nvSpPr>
        <p:spPr bwMode="auto">
          <a:xfrm>
            <a:off x="-175709" y="954698"/>
            <a:ext cx="2664220" cy="4922085"/>
          </a:xfrm>
          <a:prstGeom prst="rect">
            <a:avLst/>
          </a:prstGeom>
          <a:noFill/>
          <a:ln w="12700" cap="flat" cmpd="sng">
            <a:noFill/>
            <a:prstDash val="solid"/>
            <a:miter lim="0"/>
            <a:headEnd/>
            <a:tailEnd/>
          </a:ln>
          <a:effectLst/>
        </p:spPr>
        <p:txBody>
          <a:bodyPr lIns="126435" tIns="72248" rIns="126435" bIns="72248"/>
          <a:lstStyle/>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Fotografieren Sie mit Hilfe von Mundhalter und Spiegel immer eine speichelfreie und trockene Oberfläche!</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Schneiden Sie die überstehenden Teile der Fotos ab. Spiegeln Sie die Fotos in die richtige Richtung und drehen Sie sie</a:t>
            </a:r>
            <a:r>
              <a:rPr lang="hu-HU" sz="1300" dirty="0">
                <a:ea typeface="Times New Roman" charset="0"/>
                <a:cs typeface="Times New Roman" charset="0"/>
                <a:sym typeface="Arial" pitchFamily="34" charset="0"/>
              </a:rPr>
              <a:t>! (</a:t>
            </a:r>
            <a:r>
              <a:rPr lang="de-DE" sz="1300" dirty="0">
                <a:ea typeface="Times New Roman" charset="0"/>
                <a:cs typeface="Times New Roman" charset="0"/>
                <a:sym typeface="Arial" pitchFamily="34" charset="0"/>
              </a:rPr>
              <a:t>Illusion</a:t>
            </a:r>
            <a:r>
              <a:rPr lang="hu-HU" sz="1300" dirty="0">
                <a:ea typeface="Times New Roman" charset="0"/>
                <a:cs typeface="Times New Roman" charset="0"/>
                <a:sym typeface="Arial" pitchFamily="34" charset="0"/>
              </a:rPr>
              <a:t> der direkten Sicht</a:t>
            </a:r>
            <a:r>
              <a:rPr lang="de-DE" sz="1300" dirty="0">
                <a:ea typeface="Times New Roman" charset="0"/>
                <a:cs typeface="Times New Roman" charset="0"/>
                <a:sym typeface="Arial" pitchFamily="34" charset="0"/>
              </a:rPr>
              <a:t> </a:t>
            </a:r>
            <a:r>
              <a:rPr lang="hu-HU" sz="1300" dirty="0">
                <a:ea typeface="Times New Roman" charset="0"/>
                <a:cs typeface="Times New Roman" charset="0"/>
                <a:sym typeface="Arial" pitchFamily="34" charset="0"/>
              </a:rPr>
              <a:t>)</a:t>
            </a: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rPr>
              <a:t>Verwenden Sie die Liste der Abkürzungen, um die Tabelle entsprechend dem Zahnstatus auszufüllen.</a:t>
            </a:r>
            <a:endParaRPr lang="hu-HU" sz="1300" dirty="0">
              <a:ea typeface="Times New Roman" charset="0"/>
              <a:cs typeface="Times New Roman" charset="0"/>
            </a:endParaRPr>
          </a:p>
          <a:p>
            <a:pPr marL="369887" indent="-285750" defTabSz="638175">
              <a:spcBef>
                <a:spcPts val="400"/>
              </a:spcBef>
              <a:buClr>
                <a:schemeClr val="accent1"/>
              </a:buClr>
              <a:buSzPct val="100000"/>
              <a:buFont typeface="Arial" panose="020B0604020202020204" pitchFamily="34" charset="0"/>
              <a:buChar char="•"/>
            </a:pPr>
            <a:r>
              <a:rPr lang="hu-HU" sz="1300" dirty="0"/>
              <a:t>Füll</a:t>
            </a:r>
            <a:r>
              <a:rPr lang="de-DE" sz="1300" dirty="0"/>
              <a:t>ungs</a:t>
            </a:r>
            <a:r>
              <a:rPr lang="hu-HU" sz="1300" dirty="0"/>
              <a:t>flächen immer separat </a:t>
            </a:r>
            <a:r>
              <a:rPr lang="de-DE" sz="1300" dirty="0"/>
              <a:t>markieren</a:t>
            </a:r>
            <a:r>
              <a:rPr lang="hu-HU" sz="1300" dirty="0"/>
              <a:t>!</a:t>
            </a:r>
            <a:endParaRPr lang="hu-HU" sz="1400" dirty="0">
              <a:ea typeface="Times New Roman" charset="0"/>
              <a:cs typeface="Times New Roman" charset="0"/>
            </a:endParaRPr>
          </a:p>
        </p:txBody>
      </p:sp>
      <p:pic>
        <p:nvPicPr>
          <p:cNvPr id="3074" name="Picture 2" descr="C:\Users\Rendszergazda\Desktop\Sarolta\Esetbemutató\DSC_716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19159" y="1265119"/>
            <a:ext cx="4305681"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txBox="1">
            <a:spLocks/>
          </p:cNvSpPr>
          <p:nvPr/>
        </p:nvSpPr>
        <p:spPr>
          <a:xfrm>
            <a:off x="19090" y="240590"/>
            <a:ext cx="9144000" cy="7459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Oberkiefer</a:t>
            </a:r>
          </a:p>
        </p:txBody>
      </p:sp>
      <p:sp>
        <p:nvSpPr>
          <p:cNvPr id="8" name="Téglalap 7"/>
          <p:cNvSpPr/>
          <p:nvPr/>
        </p:nvSpPr>
        <p:spPr>
          <a:xfrm>
            <a:off x="6897655" y="690165"/>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a:t>
            </a:r>
            <a:r>
              <a:rPr lang="de-DE" sz="900" dirty="0">
                <a:solidFill>
                  <a:schemeClr val="tx2">
                    <a:lumMod val="50000"/>
                  </a:schemeClr>
                </a:solidFill>
              </a:rPr>
              <a:t>fehlender Zahn</a:t>
            </a:r>
          </a:p>
          <a:p>
            <a:pPr>
              <a:lnSpc>
                <a:spcPct val="150000"/>
              </a:lnSpc>
              <a:defRPr/>
            </a:pPr>
            <a:r>
              <a:rPr lang="de-DE" sz="900" dirty="0">
                <a:solidFill>
                  <a:schemeClr val="tx2">
                    <a:lumMod val="50000"/>
                  </a:schemeClr>
                </a:solidFill>
              </a:rPr>
              <a:t>)( = Lückenschluss</a:t>
            </a:r>
          </a:p>
          <a:p>
            <a:pPr>
              <a:lnSpc>
                <a:spcPct val="150000"/>
              </a:lnSpc>
              <a:defRPr/>
            </a:pPr>
            <a:r>
              <a:rPr lang="de-DE" sz="900" dirty="0">
                <a:solidFill>
                  <a:schemeClr val="tx2">
                    <a:lumMod val="50000"/>
                  </a:schemeClr>
                </a:solidFill>
              </a:rPr>
              <a:t>C = primäre Karies</a:t>
            </a:r>
          </a:p>
          <a:p>
            <a:pPr>
              <a:lnSpc>
                <a:spcPct val="150000"/>
              </a:lnSpc>
              <a:defRPr/>
            </a:pPr>
            <a:r>
              <a:rPr lang="de-DE" sz="900" dirty="0">
                <a:solidFill>
                  <a:schemeClr val="tx2">
                    <a:lumMod val="50000"/>
                  </a:schemeClr>
                </a:solidFill>
              </a:rPr>
              <a:t>SC = sekundäre Karies</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A</a:t>
            </a:r>
            <a:r>
              <a:rPr lang="de-DE" sz="900" dirty="0">
                <a:solidFill>
                  <a:schemeClr val="tx2">
                    <a:lumMod val="50000"/>
                  </a:schemeClr>
                </a:solidFill>
              </a:rPr>
              <a:t>= Amalgamfüllung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K</a:t>
            </a:r>
            <a:r>
              <a:rPr lang="de-DE" sz="900" dirty="0">
                <a:solidFill>
                  <a:schemeClr val="tx2">
                    <a:lumMod val="50000"/>
                  </a:schemeClr>
                </a:solidFill>
              </a:rPr>
              <a:t>= Kompositfüllung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GIC v, C </a:t>
            </a:r>
            <a:r>
              <a:rPr lang="de-DE" sz="900" dirty="0">
                <a:solidFill>
                  <a:schemeClr val="tx2">
                    <a:lumMod val="50000"/>
                  </a:schemeClr>
                </a:solidFill>
              </a:rPr>
              <a:t>= Glasionomer- oder andere zementhaltige Füllung</a:t>
            </a:r>
          </a:p>
          <a:p>
            <a:pPr>
              <a:lnSpc>
                <a:spcPct val="150000"/>
              </a:lnSpc>
              <a:defRPr/>
            </a:pPr>
            <a:r>
              <a:rPr lang="de-DE" sz="900" dirty="0">
                <a:solidFill>
                  <a:schemeClr val="tx2">
                    <a:lumMod val="50000"/>
                  </a:schemeClr>
                </a:solidFill>
              </a:rPr>
              <a:t>IT = provisorische Füllung</a:t>
            </a:r>
          </a:p>
          <a:p>
            <a:pPr>
              <a:lnSpc>
                <a:spcPct val="150000"/>
              </a:lnSpc>
              <a:defRPr/>
            </a:pPr>
            <a:r>
              <a:rPr lang="de-DE" sz="900" dirty="0">
                <a:solidFill>
                  <a:schemeClr val="tx2">
                    <a:lumMod val="50000"/>
                  </a:schemeClr>
                </a:solidFill>
              </a:rPr>
              <a:t>E = wurzelkanalbehandelter Zahn</a:t>
            </a:r>
          </a:p>
          <a:p>
            <a:pPr>
              <a:lnSpc>
                <a:spcPct val="150000"/>
              </a:lnSpc>
              <a:defRPr/>
            </a:pPr>
            <a:r>
              <a:rPr lang="de-DE" sz="900" dirty="0">
                <a:solidFill>
                  <a:schemeClr val="tx2">
                    <a:lumMod val="50000"/>
                  </a:schemeClr>
                </a:solidFill>
              </a:rPr>
              <a:t>P = periapikale Läsion</a:t>
            </a:r>
          </a:p>
          <a:p>
            <a:pPr>
              <a:lnSpc>
                <a:spcPct val="150000"/>
              </a:lnSpc>
              <a:defRPr/>
            </a:pPr>
            <a:r>
              <a:rPr lang="de-DE" sz="900" dirty="0">
                <a:solidFill>
                  <a:schemeClr val="tx2">
                    <a:lumMod val="50000"/>
                  </a:schemeClr>
                </a:solidFill>
              </a:rPr>
              <a:t>VPT = Vitalpulpentherapie</a:t>
            </a:r>
          </a:p>
          <a:p>
            <a:pPr>
              <a:lnSpc>
                <a:spcPct val="150000"/>
              </a:lnSpc>
              <a:defRPr/>
            </a:pPr>
            <a:endParaRPr lang="de-DE" sz="900" dirty="0">
              <a:solidFill>
                <a:schemeClr val="tx2">
                  <a:lumMod val="50000"/>
                </a:schemeClr>
              </a:solidFill>
            </a:endParaRPr>
          </a:p>
          <a:p>
            <a:pPr>
              <a:lnSpc>
                <a:spcPct val="150000"/>
              </a:lnSpc>
              <a:defRPr/>
            </a:pPr>
            <a:r>
              <a:rPr lang="de-DE" sz="900" dirty="0">
                <a:solidFill>
                  <a:schemeClr val="tx2">
                    <a:lumMod val="50000"/>
                  </a:schemeClr>
                </a:solidFill>
              </a:rPr>
              <a:t>K = vorhandene Krone</a:t>
            </a:r>
          </a:p>
          <a:p>
            <a:pPr>
              <a:lnSpc>
                <a:spcPct val="150000"/>
              </a:lnSpc>
              <a:defRPr/>
            </a:pPr>
            <a:r>
              <a:rPr lang="de-DE" sz="900" dirty="0">
                <a:solidFill>
                  <a:schemeClr val="tx2">
                    <a:lumMod val="50000"/>
                  </a:schemeClr>
                </a:solidFill>
              </a:rPr>
              <a:t>H = vorhandene Brücke – () zeigt die Ausdehnung der Brücke an</a:t>
            </a:r>
          </a:p>
          <a:p>
            <a:pPr>
              <a:lnSpc>
                <a:spcPct val="150000"/>
              </a:lnSpc>
              <a:defRPr/>
            </a:pPr>
            <a:r>
              <a:rPr lang="de-DE" sz="900" dirty="0">
                <a:solidFill>
                  <a:schemeClr val="tx2">
                    <a:lumMod val="50000"/>
                  </a:schemeClr>
                </a:solidFill>
              </a:rPr>
              <a:t>U = vorhandenes Teleskop</a:t>
            </a:r>
          </a:p>
          <a:p>
            <a:pPr>
              <a:lnSpc>
                <a:spcPct val="150000"/>
              </a:lnSpc>
              <a:defRPr/>
            </a:pPr>
            <a:r>
              <a:rPr lang="de-DE" sz="900" dirty="0">
                <a:solidFill>
                  <a:schemeClr val="tx2">
                    <a:lumMod val="50000"/>
                  </a:schemeClr>
                </a:solidFill>
              </a:rPr>
              <a:t>I = vorhandenes Implantat mit/ohne Suprakonstruktion</a:t>
            </a:r>
          </a:p>
          <a:p>
            <a:pPr>
              <a:lnSpc>
                <a:spcPct val="150000"/>
              </a:lnSpc>
              <a:defRPr/>
            </a:pPr>
            <a:r>
              <a:rPr lang="de-DE" sz="900" dirty="0">
                <a:solidFill>
                  <a:schemeClr val="tx2">
                    <a:lumMod val="50000"/>
                  </a:schemeClr>
                </a:solidFill>
              </a:rPr>
              <a:t>CS = vorhandene Wurzelstiftkappe</a:t>
            </a:r>
          </a:p>
        </p:txBody>
      </p:sp>
      <p:graphicFrame>
        <p:nvGraphicFramePr>
          <p:cNvPr id="10" name="Táblázat 9"/>
          <p:cNvGraphicFramePr>
            <a:graphicFrameLocks noGrp="1"/>
          </p:cNvGraphicFramePr>
          <p:nvPr>
            <p:extLst>
              <p:ext uri="{D42A27DB-BD31-4B8C-83A1-F6EECF244321}">
                <p14:modId xmlns:p14="http://schemas.microsoft.com/office/powerpoint/2010/main" val="3145132603"/>
              </p:ext>
            </p:extLst>
          </p:nvPr>
        </p:nvGraphicFramePr>
        <p:xfrm>
          <a:off x="693986" y="5034646"/>
          <a:ext cx="7794208" cy="868656"/>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r>
                        <a:rPr lang="hu-HU" dirty="0">
                          <a:solidFill>
                            <a:schemeClr val="tx1"/>
                          </a:solidFill>
                        </a:rPr>
                        <a:t>T</a:t>
                      </a:r>
                      <a:r>
                        <a:rPr lang="hu-HU" baseline="-25000" dirty="0">
                          <a:solidFill>
                            <a:schemeClr val="tx1"/>
                          </a:solidFill>
                        </a:rPr>
                        <a:t>A</a:t>
                      </a:r>
                      <a:endParaRPr lang="hu-HU" baseline="0" dirty="0">
                        <a:solidFill>
                          <a:schemeClr val="tx1"/>
                        </a:solidFill>
                      </a:endParaRPr>
                    </a:p>
                    <a:p>
                      <a:r>
                        <a:rPr lang="hu-HU" sz="800" baseline="0" dirty="0">
                          <a:solidFill>
                            <a:schemeClr val="tx1"/>
                          </a:solidFill>
                        </a:rPr>
                        <a:t>MO</a:t>
                      </a:r>
                    </a:p>
                    <a:p>
                      <a:r>
                        <a:rPr lang="hu-HU" sz="800" baseline="0" dirty="0">
                          <a:solidFill>
                            <a:schemeClr val="tx1"/>
                          </a:solidFill>
                        </a:rPr>
                        <a:t>SC</a:t>
                      </a:r>
                      <a:endParaRPr lang="hu-HU" sz="800" i="1" baseline="0" dirty="0">
                        <a:solidFill>
                          <a:schemeClr val="tx1"/>
                        </a:solidFill>
                      </a:endParaRPr>
                    </a:p>
                  </a:txBody>
                  <a:tcPr/>
                </a:tc>
                <a:tc>
                  <a:txBody>
                    <a:bodyPr/>
                    <a:lstStyle/>
                    <a:p>
                      <a:r>
                        <a:rPr lang="hu-HU" dirty="0">
                          <a:solidFill>
                            <a:schemeClr val="tx1"/>
                          </a:solidFill>
                        </a:rPr>
                        <a:t>C</a:t>
                      </a:r>
                    </a:p>
                    <a:p>
                      <a:r>
                        <a:rPr lang="hu-HU" sz="800" dirty="0">
                          <a:solidFill>
                            <a:schemeClr val="tx1"/>
                          </a:solidFill>
                        </a:rPr>
                        <a:t>MO</a:t>
                      </a:r>
                      <a:endParaRPr lang="hu-HU" sz="800" i="1" dirty="0">
                        <a:solidFill>
                          <a:schemeClr val="tx1"/>
                        </a:solidFill>
                      </a:endParaRPr>
                    </a:p>
                  </a:txBody>
                  <a:tcPr/>
                </a:tc>
                <a:tc>
                  <a:txBody>
                    <a:bodyPr/>
                    <a:lstStyle/>
                    <a:p>
                      <a:r>
                        <a:rPr lang="hu-HU" dirty="0">
                          <a:solidFill>
                            <a:schemeClr val="tx1"/>
                          </a:solidFill>
                        </a:rPr>
                        <a:t>X</a:t>
                      </a: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Tree>
    <p:extLst>
      <p:ext uri="{BB962C8B-B14F-4D97-AF65-F5344CB8AC3E}">
        <p14:creationId xmlns:p14="http://schemas.microsoft.com/office/powerpoint/2010/main" val="117022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285720" y="1180499"/>
            <a:ext cx="3422184"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19090" y="240590"/>
            <a:ext cx="9144000" cy="7459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Oberkiefer</a:t>
            </a:r>
          </a:p>
        </p:txBody>
      </p:sp>
      <p:sp>
        <p:nvSpPr>
          <p:cNvPr id="8" name="Téglalap 7"/>
          <p:cNvSpPr/>
          <p:nvPr/>
        </p:nvSpPr>
        <p:spPr>
          <a:xfrm>
            <a:off x="6837615" y="732682"/>
            <a:ext cx="2189568" cy="3808415"/>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a:t>
            </a:r>
            <a:r>
              <a:rPr lang="de-DE" sz="900" dirty="0">
                <a:solidFill>
                  <a:schemeClr val="tx2">
                    <a:lumMod val="50000"/>
                  </a:schemeClr>
                </a:solidFill>
              </a:rPr>
              <a:t>() </a:t>
            </a:r>
            <a:r>
              <a:rPr lang="hu-HU" sz="900" dirty="0">
                <a:solidFill>
                  <a:schemeClr val="tx2">
                    <a:lumMod val="50000"/>
                  </a:schemeClr>
                </a:solidFill>
              </a:rPr>
              <a:t>= foghiány</a:t>
            </a:r>
          </a:p>
          <a:p>
            <a:pPr>
              <a:lnSpc>
                <a:spcPct val="150000"/>
              </a:lnSpc>
              <a:defRPr/>
            </a:pPr>
            <a:r>
              <a:rPr lang="hu-HU" sz="900" dirty="0">
                <a:solidFill>
                  <a:schemeClr val="tx2">
                    <a:lumMod val="50000"/>
                  </a:schemeClr>
                </a:solidFill>
              </a:rPr>
              <a:t>)( = záródott foghiány</a:t>
            </a:r>
          </a:p>
          <a:p>
            <a:pPr>
              <a:lnSpc>
                <a:spcPct val="150000"/>
              </a:lnSpc>
              <a:defRPr/>
            </a:pPr>
            <a:r>
              <a:rPr lang="hu-HU" sz="900" dirty="0">
                <a:solidFill>
                  <a:schemeClr val="tx2">
                    <a:lumMod val="50000"/>
                  </a:schemeClr>
                </a:solidFill>
              </a:rPr>
              <a:t>C = primer caries</a:t>
            </a:r>
          </a:p>
          <a:p>
            <a:pPr>
              <a:lnSpc>
                <a:spcPct val="150000"/>
              </a:lnSpc>
              <a:defRPr/>
            </a:pPr>
            <a:r>
              <a:rPr lang="hu-HU" sz="900" dirty="0">
                <a:solidFill>
                  <a:schemeClr val="tx2">
                    <a:lumMod val="50000"/>
                  </a:schemeClr>
                </a:solidFill>
              </a:rPr>
              <a:t>SC = secunder caries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=amalgám tömés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=kompozit</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=üvegionomer v. egyéb cement tömés</a:t>
            </a:r>
          </a:p>
          <a:p>
            <a:pPr>
              <a:lnSpc>
                <a:spcPct val="150000"/>
              </a:lnSpc>
              <a:defRPr/>
            </a:pPr>
            <a:r>
              <a:rPr lang="hu-HU" sz="900" dirty="0">
                <a:solidFill>
                  <a:schemeClr val="tx2">
                    <a:lumMod val="50000"/>
                  </a:schemeClr>
                </a:solidFill>
              </a:rPr>
              <a:t>IT = ideiglenes tömés</a:t>
            </a:r>
          </a:p>
          <a:p>
            <a:pPr>
              <a:lnSpc>
                <a:spcPct val="150000"/>
              </a:lnSpc>
              <a:defRPr/>
            </a:pPr>
            <a:r>
              <a:rPr lang="hu-HU" sz="900" dirty="0">
                <a:solidFill>
                  <a:schemeClr val="tx2">
                    <a:lumMod val="50000"/>
                  </a:schemeClr>
                </a:solidFill>
              </a:rPr>
              <a:t>E = gyökérkezelt fog</a:t>
            </a:r>
          </a:p>
          <a:p>
            <a:pPr>
              <a:lnSpc>
                <a:spcPct val="150000"/>
              </a:lnSpc>
              <a:defRPr/>
            </a:pPr>
            <a:r>
              <a:rPr lang="hu-HU" sz="900" dirty="0">
                <a:solidFill>
                  <a:schemeClr val="tx2">
                    <a:lumMod val="50000"/>
                  </a:schemeClr>
                </a:solidFill>
              </a:rPr>
              <a:t>P = periapikális elváltozás</a:t>
            </a:r>
          </a:p>
          <a:p>
            <a:pPr>
              <a:lnSpc>
                <a:spcPct val="150000"/>
              </a:lnSpc>
              <a:defRPr/>
            </a:pPr>
            <a:r>
              <a:rPr lang="hu-HU" sz="900" dirty="0">
                <a:solidFill>
                  <a:schemeClr val="tx2">
                    <a:lumMod val="50000"/>
                  </a:schemeClr>
                </a:solidFill>
              </a:rPr>
              <a:t>VPT = vitális pulpaterápia </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korona </a:t>
            </a:r>
          </a:p>
          <a:p>
            <a:pPr>
              <a:lnSpc>
                <a:spcPct val="150000"/>
              </a:lnSpc>
              <a:defRPr/>
            </a:pPr>
            <a:r>
              <a:rPr lang="hu-HU" sz="900" dirty="0">
                <a:solidFill>
                  <a:schemeClr val="tx2">
                    <a:lumMod val="50000"/>
                  </a:schemeClr>
                </a:solidFill>
              </a:rPr>
              <a:t>H = híd – kiterjedését () jelöli</a:t>
            </a:r>
          </a:p>
          <a:p>
            <a:pPr>
              <a:lnSpc>
                <a:spcPct val="150000"/>
              </a:lnSpc>
              <a:defRPr/>
            </a:pPr>
            <a:r>
              <a:rPr lang="hu-HU" sz="900" dirty="0">
                <a:solidFill>
                  <a:schemeClr val="tx2">
                    <a:lumMod val="50000"/>
                  </a:schemeClr>
                </a:solidFill>
              </a:rPr>
              <a:t>U = teleszkóp</a:t>
            </a:r>
          </a:p>
          <a:p>
            <a:pPr>
              <a:lnSpc>
                <a:spcPct val="150000"/>
              </a:lnSpc>
              <a:defRPr/>
            </a:pPr>
            <a:r>
              <a:rPr lang="hu-HU" sz="900" dirty="0">
                <a:solidFill>
                  <a:schemeClr val="tx2">
                    <a:lumMod val="50000"/>
                  </a:schemeClr>
                </a:solidFill>
              </a:rPr>
              <a:t>I = implantátum</a:t>
            </a:r>
          </a:p>
          <a:p>
            <a:pPr>
              <a:lnSpc>
                <a:spcPct val="150000"/>
              </a:lnSpc>
              <a:defRPr/>
            </a:pPr>
            <a:r>
              <a:rPr lang="hu-HU" sz="900" dirty="0">
                <a:solidFill>
                  <a:schemeClr val="tx2">
                    <a:lumMod val="50000"/>
                  </a:schemeClr>
                </a:solidFill>
              </a:rPr>
              <a:t>CS = gyökércsapos fogmű</a:t>
            </a:r>
          </a:p>
        </p:txBody>
      </p:sp>
      <p:graphicFrame>
        <p:nvGraphicFramePr>
          <p:cNvPr id="10" name="Táblázat 9"/>
          <p:cNvGraphicFramePr>
            <a:graphicFrameLocks noGrp="1"/>
          </p:cNvGraphicFramePr>
          <p:nvPr>
            <p:extLst>
              <p:ext uri="{D42A27DB-BD31-4B8C-83A1-F6EECF244321}">
                <p14:modId xmlns:p14="http://schemas.microsoft.com/office/powerpoint/2010/main" val="908738362"/>
              </p:ext>
            </p:extLst>
          </p:nvPr>
        </p:nvGraphicFramePr>
        <p:xfrm>
          <a:off x="693986" y="5034646"/>
          <a:ext cx="7794208" cy="811942"/>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sz="800" i="1" baseline="0" dirty="0">
                        <a:solidFill>
                          <a:schemeClr val="tx1"/>
                        </a:solidFill>
                      </a:endParaRPr>
                    </a:p>
                  </a:txBody>
                  <a:tcPr/>
                </a:tc>
                <a:tc>
                  <a:txBody>
                    <a:bodyPr/>
                    <a:lstStyle/>
                    <a:p>
                      <a:endParaRPr lang="hu-HU" sz="800" i="1" dirty="0">
                        <a:solidFill>
                          <a:schemeClr val="tx1"/>
                        </a:solidFill>
                      </a:endParaRPr>
                    </a:p>
                  </a:txBody>
                  <a:tcPr/>
                </a:tc>
                <a:tc>
                  <a:txBody>
                    <a:bodyPr/>
                    <a:lstStyle/>
                    <a:p>
                      <a:endParaRPr lang="hu-HU" dirty="0">
                        <a:solidFill>
                          <a:schemeClr val="tx1"/>
                        </a:solidFill>
                      </a:endParaRP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4" name="Téglalap 3">
            <a:extLst>
              <a:ext uri="{FF2B5EF4-FFF2-40B4-BE49-F238E27FC236}">
                <a16:creationId xmlns:a16="http://schemas.microsoft.com/office/drawing/2014/main" id="{1AE5D5C8-3832-562F-E759-7537E243FB34}"/>
              </a:ext>
            </a:extLst>
          </p:cNvPr>
          <p:cNvSpPr/>
          <p:nvPr/>
        </p:nvSpPr>
        <p:spPr>
          <a:xfrm>
            <a:off x="1475656" y="908720"/>
            <a:ext cx="5137635" cy="3938859"/>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églalap 2">
            <a:extLst>
              <a:ext uri="{FF2B5EF4-FFF2-40B4-BE49-F238E27FC236}">
                <a16:creationId xmlns:a16="http://schemas.microsoft.com/office/drawing/2014/main" id="{5A4D60AE-4A57-C1FC-39C2-F3626E7E967F}"/>
              </a:ext>
            </a:extLst>
          </p:cNvPr>
          <p:cNvSpPr/>
          <p:nvPr/>
        </p:nvSpPr>
        <p:spPr>
          <a:xfrm>
            <a:off x="6837615" y="732682"/>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a:t>
            </a:r>
            <a:r>
              <a:rPr lang="de-DE" sz="900" dirty="0">
                <a:solidFill>
                  <a:schemeClr val="tx2">
                    <a:lumMod val="50000"/>
                  </a:schemeClr>
                </a:solidFill>
              </a:rPr>
              <a:t>= fehlender Zahn</a:t>
            </a:r>
          </a:p>
          <a:p>
            <a:pPr>
              <a:lnSpc>
                <a:spcPct val="150000"/>
              </a:lnSpc>
              <a:defRPr/>
            </a:pPr>
            <a:r>
              <a:rPr lang="de-DE" sz="900" dirty="0">
                <a:solidFill>
                  <a:schemeClr val="tx2">
                    <a:lumMod val="50000"/>
                  </a:schemeClr>
                </a:solidFill>
              </a:rPr>
              <a:t>)( = Lückenschluss</a:t>
            </a:r>
          </a:p>
          <a:p>
            <a:pPr>
              <a:lnSpc>
                <a:spcPct val="150000"/>
              </a:lnSpc>
              <a:defRPr/>
            </a:pPr>
            <a:r>
              <a:rPr lang="de-DE" sz="900" dirty="0">
                <a:solidFill>
                  <a:schemeClr val="tx2">
                    <a:lumMod val="50000"/>
                  </a:schemeClr>
                </a:solidFill>
              </a:rPr>
              <a:t>C = primäre Karies</a:t>
            </a:r>
          </a:p>
          <a:p>
            <a:pPr>
              <a:lnSpc>
                <a:spcPct val="150000"/>
              </a:lnSpc>
              <a:defRPr/>
            </a:pPr>
            <a:r>
              <a:rPr lang="de-DE" sz="900" dirty="0">
                <a:solidFill>
                  <a:schemeClr val="tx2">
                    <a:lumMod val="50000"/>
                  </a:schemeClr>
                </a:solidFill>
              </a:rPr>
              <a:t>SC = sekundäre Karies</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A</a:t>
            </a:r>
            <a:r>
              <a:rPr lang="de-DE" sz="900" dirty="0">
                <a:solidFill>
                  <a:schemeClr val="tx2">
                    <a:lumMod val="50000"/>
                  </a:schemeClr>
                </a:solidFill>
              </a:rPr>
              <a:t>= Amalgamfüllung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K</a:t>
            </a:r>
            <a:r>
              <a:rPr lang="de-DE" sz="900" dirty="0">
                <a:solidFill>
                  <a:schemeClr val="tx2">
                    <a:lumMod val="50000"/>
                  </a:schemeClr>
                </a:solidFill>
              </a:rPr>
              <a:t>= Kompositfüllung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GIC v, C </a:t>
            </a:r>
            <a:r>
              <a:rPr lang="de-DE" sz="900" dirty="0">
                <a:solidFill>
                  <a:schemeClr val="tx2">
                    <a:lumMod val="50000"/>
                  </a:schemeClr>
                </a:solidFill>
              </a:rPr>
              <a:t>=Glasionomer- oder andere zementhaltige Füllung</a:t>
            </a:r>
          </a:p>
          <a:p>
            <a:pPr>
              <a:lnSpc>
                <a:spcPct val="150000"/>
              </a:lnSpc>
              <a:defRPr/>
            </a:pPr>
            <a:r>
              <a:rPr lang="de-DE" sz="900" dirty="0">
                <a:solidFill>
                  <a:schemeClr val="tx2">
                    <a:lumMod val="50000"/>
                  </a:schemeClr>
                </a:solidFill>
              </a:rPr>
              <a:t>IT = provisorische Füllung</a:t>
            </a:r>
          </a:p>
          <a:p>
            <a:pPr>
              <a:lnSpc>
                <a:spcPct val="150000"/>
              </a:lnSpc>
              <a:defRPr/>
            </a:pPr>
            <a:r>
              <a:rPr lang="de-DE" sz="900" dirty="0">
                <a:solidFill>
                  <a:schemeClr val="tx2">
                    <a:lumMod val="50000"/>
                  </a:schemeClr>
                </a:solidFill>
              </a:rPr>
              <a:t>E = wurzelkanalbehandelter Zahn</a:t>
            </a:r>
          </a:p>
          <a:p>
            <a:pPr>
              <a:lnSpc>
                <a:spcPct val="150000"/>
              </a:lnSpc>
              <a:defRPr/>
            </a:pPr>
            <a:r>
              <a:rPr lang="de-DE" sz="900" dirty="0">
                <a:solidFill>
                  <a:schemeClr val="tx2">
                    <a:lumMod val="50000"/>
                  </a:schemeClr>
                </a:solidFill>
              </a:rPr>
              <a:t>P = periapikale Läsion</a:t>
            </a:r>
          </a:p>
          <a:p>
            <a:pPr>
              <a:lnSpc>
                <a:spcPct val="150000"/>
              </a:lnSpc>
              <a:defRPr/>
            </a:pPr>
            <a:r>
              <a:rPr lang="de-DE" sz="900" dirty="0">
                <a:solidFill>
                  <a:schemeClr val="tx2">
                    <a:lumMod val="50000"/>
                  </a:schemeClr>
                </a:solidFill>
              </a:rPr>
              <a:t>VPT = Vitalpulpentherapie</a:t>
            </a:r>
          </a:p>
          <a:p>
            <a:pPr>
              <a:lnSpc>
                <a:spcPct val="150000"/>
              </a:lnSpc>
              <a:defRPr/>
            </a:pPr>
            <a:endParaRPr lang="de-DE" sz="900" dirty="0">
              <a:solidFill>
                <a:schemeClr val="tx2">
                  <a:lumMod val="50000"/>
                </a:schemeClr>
              </a:solidFill>
            </a:endParaRPr>
          </a:p>
          <a:p>
            <a:pPr>
              <a:lnSpc>
                <a:spcPct val="150000"/>
              </a:lnSpc>
              <a:defRPr/>
            </a:pPr>
            <a:r>
              <a:rPr lang="de-DE" sz="900" dirty="0">
                <a:solidFill>
                  <a:schemeClr val="tx2">
                    <a:lumMod val="50000"/>
                  </a:schemeClr>
                </a:solidFill>
              </a:rPr>
              <a:t>K = vorhandene Krone</a:t>
            </a:r>
          </a:p>
          <a:p>
            <a:pPr>
              <a:lnSpc>
                <a:spcPct val="150000"/>
              </a:lnSpc>
              <a:defRPr/>
            </a:pPr>
            <a:r>
              <a:rPr lang="de-DE" sz="900" dirty="0">
                <a:solidFill>
                  <a:schemeClr val="tx2">
                    <a:lumMod val="50000"/>
                  </a:schemeClr>
                </a:solidFill>
              </a:rPr>
              <a:t>H = vorhandene Brücke – () zeigt die Ausdehnung der Brücke an</a:t>
            </a:r>
          </a:p>
          <a:p>
            <a:pPr>
              <a:lnSpc>
                <a:spcPct val="150000"/>
              </a:lnSpc>
              <a:defRPr/>
            </a:pPr>
            <a:r>
              <a:rPr lang="de-DE" sz="900" dirty="0">
                <a:solidFill>
                  <a:schemeClr val="tx2">
                    <a:lumMod val="50000"/>
                  </a:schemeClr>
                </a:solidFill>
              </a:rPr>
              <a:t>U = vorhandenes Teleskop</a:t>
            </a:r>
          </a:p>
          <a:p>
            <a:pPr>
              <a:lnSpc>
                <a:spcPct val="150000"/>
              </a:lnSpc>
              <a:defRPr/>
            </a:pPr>
            <a:r>
              <a:rPr lang="de-DE" sz="900" dirty="0">
                <a:solidFill>
                  <a:schemeClr val="tx2">
                    <a:lumMod val="50000"/>
                  </a:schemeClr>
                </a:solidFill>
              </a:rPr>
              <a:t>I = vorhandenes Implantat mit/ohne Suprakonstruktion</a:t>
            </a:r>
          </a:p>
          <a:p>
            <a:pPr>
              <a:lnSpc>
                <a:spcPct val="150000"/>
              </a:lnSpc>
              <a:defRPr/>
            </a:pPr>
            <a:r>
              <a:rPr lang="de-DE" sz="900" dirty="0">
                <a:solidFill>
                  <a:schemeClr val="tx2">
                    <a:lumMod val="50000"/>
                  </a:schemeClr>
                </a:solidFill>
              </a:rPr>
              <a:t>CS = vorhandene Wurzelstiftkappe</a:t>
            </a:r>
          </a:p>
        </p:txBody>
      </p:sp>
    </p:spTree>
    <p:extLst>
      <p:ext uri="{BB962C8B-B14F-4D97-AF65-F5344CB8AC3E}">
        <p14:creationId xmlns:p14="http://schemas.microsoft.com/office/powerpoint/2010/main" val="367397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357158" y="1301820"/>
            <a:ext cx="2990706"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en-US" sz="2000" dirty="0"/>
          </a:p>
        </p:txBody>
      </p:sp>
      <p:sp>
        <p:nvSpPr>
          <p:cNvPr id="8" name="Cím 1"/>
          <p:cNvSpPr txBox="1">
            <a:spLocks/>
          </p:cNvSpPr>
          <p:nvPr/>
        </p:nvSpPr>
        <p:spPr>
          <a:xfrm>
            <a:off x="637252" y="188640"/>
            <a:ext cx="7869496"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pic>
        <p:nvPicPr>
          <p:cNvPr id="3" name="Kép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2433270" y="1301817"/>
            <a:ext cx="4398677" cy="3357079"/>
          </a:xfrm>
          <a:prstGeom prst="rect">
            <a:avLst/>
          </a:prstGeom>
        </p:spPr>
      </p:pic>
      <p:sp>
        <p:nvSpPr>
          <p:cNvPr id="6" name="Cím 1"/>
          <p:cNvSpPr txBox="1">
            <a:spLocks/>
          </p:cNvSpPr>
          <p:nvPr/>
        </p:nvSpPr>
        <p:spPr>
          <a:xfrm>
            <a:off x="0" y="147847"/>
            <a:ext cx="9144000" cy="760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Unterkiefer</a:t>
            </a:r>
          </a:p>
        </p:txBody>
      </p:sp>
      <p:graphicFrame>
        <p:nvGraphicFramePr>
          <p:cNvPr id="9" name="Táblázat 8">
            <a:extLst>
              <a:ext uri="{FF2B5EF4-FFF2-40B4-BE49-F238E27FC236}">
                <a16:creationId xmlns:a16="http://schemas.microsoft.com/office/drawing/2014/main" id="{79384463-CBD3-DFBC-FBBC-069140A462FC}"/>
              </a:ext>
            </a:extLst>
          </p:cNvPr>
          <p:cNvGraphicFramePr>
            <a:graphicFrameLocks noGrp="1"/>
          </p:cNvGraphicFramePr>
          <p:nvPr>
            <p:extLst>
              <p:ext uri="{D42A27DB-BD31-4B8C-83A1-F6EECF244321}">
                <p14:modId xmlns:p14="http://schemas.microsoft.com/office/powerpoint/2010/main" val="3699534106"/>
              </p:ext>
            </p:extLst>
          </p:nvPr>
        </p:nvGraphicFramePr>
        <p:xfrm>
          <a:off x="693986" y="5034646"/>
          <a:ext cx="7794208" cy="868656"/>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r>
                        <a:rPr lang="hu-HU" dirty="0">
                          <a:solidFill>
                            <a:schemeClr val="tx1"/>
                          </a:solidFill>
                        </a:rPr>
                        <a:t>T</a:t>
                      </a:r>
                      <a:r>
                        <a:rPr lang="hu-HU" baseline="-25000" dirty="0">
                          <a:solidFill>
                            <a:schemeClr val="tx1"/>
                          </a:solidFill>
                        </a:rPr>
                        <a:t>A</a:t>
                      </a:r>
                      <a:endParaRPr lang="hu-HU" baseline="0" dirty="0">
                        <a:solidFill>
                          <a:schemeClr val="tx1"/>
                        </a:solidFill>
                      </a:endParaRPr>
                    </a:p>
                    <a:p>
                      <a:r>
                        <a:rPr lang="hu-HU" sz="800" baseline="0" dirty="0">
                          <a:solidFill>
                            <a:schemeClr val="tx1"/>
                          </a:solidFill>
                        </a:rPr>
                        <a:t>MO</a:t>
                      </a:r>
                    </a:p>
                    <a:p>
                      <a:r>
                        <a:rPr lang="hu-HU" sz="800" baseline="0" dirty="0">
                          <a:solidFill>
                            <a:schemeClr val="tx1"/>
                          </a:solidFill>
                        </a:rPr>
                        <a:t>SC</a:t>
                      </a:r>
                      <a:endParaRPr lang="hu-HU" sz="800" i="1" baseline="0" dirty="0">
                        <a:solidFill>
                          <a:schemeClr val="tx1"/>
                        </a:solidFill>
                      </a:endParaRPr>
                    </a:p>
                  </a:txBody>
                  <a:tcPr/>
                </a:tc>
                <a:tc>
                  <a:txBody>
                    <a:bodyPr/>
                    <a:lstStyle/>
                    <a:p>
                      <a:r>
                        <a:rPr lang="hu-HU" dirty="0">
                          <a:solidFill>
                            <a:schemeClr val="tx1"/>
                          </a:solidFill>
                        </a:rPr>
                        <a:t>C</a:t>
                      </a:r>
                    </a:p>
                    <a:p>
                      <a:r>
                        <a:rPr lang="hu-HU" sz="800" dirty="0">
                          <a:solidFill>
                            <a:schemeClr val="tx1"/>
                          </a:solidFill>
                        </a:rPr>
                        <a:t>MO</a:t>
                      </a:r>
                      <a:endParaRPr lang="hu-HU" sz="800" i="1" dirty="0">
                        <a:solidFill>
                          <a:schemeClr val="tx1"/>
                        </a:solidFill>
                      </a:endParaRPr>
                    </a:p>
                  </a:txBody>
                  <a:tcPr/>
                </a:tc>
                <a:tc>
                  <a:txBody>
                    <a:bodyPr/>
                    <a:lstStyle/>
                    <a:p>
                      <a:r>
                        <a:rPr lang="hu-HU" dirty="0">
                          <a:solidFill>
                            <a:schemeClr val="tx1"/>
                          </a:solidFill>
                        </a:rPr>
                        <a:t>X</a:t>
                      </a: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10" name="Rectangle 2">
            <a:extLst>
              <a:ext uri="{FF2B5EF4-FFF2-40B4-BE49-F238E27FC236}">
                <a16:creationId xmlns:a16="http://schemas.microsoft.com/office/drawing/2014/main" id="{0FD8E990-AB9F-6A11-EDE2-ABCAE042F46D}"/>
              </a:ext>
            </a:extLst>
          </p:cNvPr>
          <p:cNvSpPr>
            <a:spLocks/>
          </p:cNvSpPr>
          <p:nvPr/>
        </p:nvSpPr>
        <p:spPr bwMode="auto">
          <a:xfrm>
            <a:off x="-180528" y="1098849"/>
            <a:ext cx="2739130" cy="3325226"/>
          </a:xfrm>
          <a:prstGeom prst="rect">
            <a:avLst/>
          </a:prstGeom>
          <a:noFill/>
          <a:ln w="12700" cap="flat" cmpd="sng">
            <a:noFill/>
            <a:prstDash val="solid"/>
            <a:miter lim="0"/>
            <a:headEnd/>
            <a:tailEnd/>
          </a:ln>
          <a:effectLst/>
        </p:spPr>
        <p:txBody>
          <a:bodyPr lIns="126435" tIns="72248" rIns="126435" bIns="72248"/>
          <a:lstStyle/>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Es lohnt sich, mehrere Fotos zu machen, da nur scharfe Bilder ausgewertet werden können!</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Es ist sinnvoll, die Kamerabilder unmittelbar nach der Behandlung zu speichern, um Verluste zu vermeiden!</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Das Fotografieren mit dem Handy ist unter Beachtung des Datenschutzes erlaubt, allerdings ist die Auflösung und Qualität der Bilder geringer.</a:t>
            </a:r>
          </a:p>
          <a:p>
            <a:pPr marL="369887" indent="-285750" defTabSz="638175">
              <a:spcBef>
                <a:spcPts val="400"/>
              </a:spcBef>
              <a:buClr>
                <a:schemeClr val="accent1"/>
              </a:buClr>
              <a:buSzPct val="100000"/>
              <a:buFont typeface="Arial" panose="020B0604020202020204" pitchFamily="34" charset="0"/>
              <a:buChar char="•"/>
            </a:pPr>
            <a:endParaRPr lang="de-DE"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endParaRPr lang="hu-HU" sz="1400" dirty="0">
              <a:ea typeface="Times New Roman" charset="0"/>
              <a:cs typeface="Times New Roman" charset="0"/>
            </a:endParaRPr>
          </a:p>
        </p:txBody>
      </p:sp>
      <p:sp>
        <p:nvSpPr>
          <p:cNvPr id="4" name="Téglalap 3">
            <a:extLst>
              <a:ext uri="{FF2B5EF4-FFF2-40B4-BE49-F238E27FC236}">
                <a16:creationId xmlns:a16="http://schemas.microsoft.com/office/drawing/2014/main" id="{93EF479C-68D8-A430-5831-E6E2BE636862}"/>
              </a:ext>
            </a:extLst>
          </p:cNvPr>
          <p:cNvSpPr/>
          <p:nvPr/>
        </p:nvSpPr>
        <p:spPr>
          <a:xfrm>
            <a:off x="6907598" y="692696"/>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fehlender Zahn</a:t>
            </a:r>
          </a:p>
          <a:p>
            <a:pPr>
              <a:lnSpc>
                <a:spcPct val="150000"/>
              </a:lnSpc>
              <a:defRPr/>
            </a:pPr>
            <a:r>
              <a:rPr lang="hu-HU" sz="900" dirty="0">
                <a:solidFill>
                  <a:schemeClr val="tx2">
                    <a:lumMod val="50000"/>
                  </a:schemeClr>
                </a:solidFill>
              </a:rPr>
              <a:t>)( = Lückenschluss</a:t>
            </a:r>
          </a:p>
          <a:p>
            <a:pPr>
              <a:lnSpc>
                <a:spcPct val="150000"/>
              </a:lnSpc>
              <a:defRPr/>
            </a:pPr>
            <a:r>
              <a:rPr lang="hu-HU" sz="900" dirty="0">
                <a:solidFill>
                  <a:schemeClr val="tx2">
                    <a:lumMod val="50000"/>
                  </a:schemeClr>
                </a:solidFill>
              </a:rPr>
              <a:t>C = primär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SC = sekundär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 Amalgamfüllung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a:t>
            </a:r>
            <a:r>
              <a:rPr lang="de-DE" sz="900" dirty="0">
                <a:solidFill>
                  <a:schemeClr val="tx2">
                    <a:lumMod val="50000"/>
                  </a:schemeClr>
                </a:solidFill>
              </a:rPr>
              <a:t> </a:t>
            </a:r>
            <a:r>
              <a:rPr lang="hu-HU" sz="900" dirty="0">
                <a:solidFill>
                  <a:schemeClr val="tx2">
                    <a:lumMod val="50000"/>
                  </a:schemeClr>
                </a:solidFill>
              </a:rPr>
              <a:t>Kompositfüllung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a:t>
            </a:r>
            <a:r>
              <a:rPr lang="de-DE" sz="900" dirty="0">
                <a:solidFill>
                  <a:schemeClr val="tx2">
                    <a:lumMod val="50000"/>
                  </a:schemeClr>
                </a:solidFill>
              </a:rPr>
              <a:t>Glasionomer- oder andere zementhaltige Füllung</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IT = provisorische Füllung</a:t>
            </a:r>
          </a:p>
          <a:p>
            <a:pPr>
              <a:lnSpc>
                <a:spcPct val="150000"/>
              </a:lnSpc>
              <a:defRPr/>
            </a:pPr>
            <a:r>
              <a:rPr lang="hu-HU" sz="900" dirty="0">
                <a:solidFill>
                  <a:schemeClr val="tx2">
                    <a:lumMod val="50000"/>
                  </a:schemeClr>
                </a:solidFill>
              </a:rPr>
              <a:t>E = wurzelkanalbehandelter Zahn</a:t>
            </a:r>
          </a:p>
          <a:p>
            <a:pPr>
              <a:lnSpc>
                <a:spcPct val="150000"/>
              </a:lnSpc>
              <a:defRPr/>
            </a:pPr>
            <a:r>
              <a:rPr lang="hu-HU" sz="900" dirty="0">
                <a:solidFill>
                  <a:schemeClr val="tx2">
                    <a:lumMod val="50000"/>
                  </a:schemeClr>
                </a:solidFill>
              </a:rPr>
              <a:t>P = periapikale Läsion</a:t>
            </a:r>
          </a:p>
          <a:p>
            <a:pPr>
              <a:lnSpc>
                <a:spcPct val="150000"/>
              </a:lnSpc>
              <a:defRPr/>
            </a:pPr>
            <a:r>
              <a:rPr lang="hu-HU" sz="900" dirty="0">
                <a:solidFill>
                  <a:schemeClr val="tx2">
                    <a:lumMod val="50000"/>
                  </a:schemeClr>
                </a:solidFill>
              </a:rPr>
              <a:t>VPT = Vitalpulpentherapie</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vorhandene Krone</a:t>
            </a:r>
          </a:p>
          <a:p>
            <a:pPr>
              <a:lnSpc>
                <a:spcPct val="150000"/>
              </a:lnSpc>
              <a:defRPr/>
            </a:pPr>
            <a:r>
              <a:rPr lang="hu-HU" sz="900" dirty="0">
                <a:solidFill>
                  <a:schemeClr val="tx2">
                    <a:lumMod val="50000"/>
                  </a:schemeClr>
                </a:solidFill>
              </a:rPr>
              <a:t>H = vorhandene Brücke – </a:t>
            </a:r>
            <a:r>
              <a:rPr lang="de-DE" sz="900" dirty="0">
                <a:solidFill>
                  <a:schemeClr val="tx2">
                    <a:lumMod val="50000"/>
                  </a:schemeClr>
                </a:solidFill>
              </a:rPr>
              <a:t>()</a:t>
            </a:r>
            <a:r>
              <a:rPr lang="hu-HU" sz="900" dirty="0">
                <a:solidFill>
                  <a:schemeClr val="tx2">
                    <a:lumMod val="50000"/>
                  </a:schemeClr>
                </a:solidFill>
              </a:rPr>
              <a:t> </a:t>
            </a:r>
            <a:r>
              <a:rPr lang="de-DE" sz="900" dirty="0">
                <a:solidFill>
                  <a:schemeClr val="tx2">
                    <a:lumMod val="50000"/>
                  </a:schemeClr>
                </a:solidFill>
              </a:rPr>
              <a:t>zeigt die Ausdehnung der Brücke an</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U = vorhandenes Teleskop</a:t>
            </a:r>
          </a:p>
          <a:p>
            <a:pPr>
              <a:lnSpc>
                <a:spcPct val="150000"/>
              </a:lnSpc>
              <a:defRPr/>
            </a:pPr>
            <a:r>
              <a:rPr lang="hu-HU" sz="900" dirty="0">
                <a:solidFill>
                  <a:schemeClr val="tx2">
                    <a:lumMod val="50000"/>
                  </a:schemeClr>
                </a:solidFill>
              </a:rPr>
              <a:t>I = vorhandenes Implantat mit/ohne Suprakonstruktion</a:t>
            </a:r>
          </a:p>
          <a:p>
            <a:pPr>
              <a:lnSpc>
                <a:spcPct val="150000"/>
              </a:lnSpc>
              <a:defRPr/>
            </a:pPr>
            <a:r>
              <a:rPr lang="hu-HU" sz="900" dirty="0">
                <a:solidFill>
                  <a:schemeClr val="tx2">
                    <a:lumMod val="50000"/>
                  </a:schemeClr>
                </a:solidFill>
              </a:rPr>
              <a:t>CS = vorhandene Wurzelstiftkappe</a:t>
            </a:r>
          </a:p>
        </p:txBody>
      </p:sp>
    </p:spTree>
    <p:extLst>
      <p:ext uri="{BB962C8B-B14F-4D97-AF65-F5344CB8AC3E}">
        <p14:creationId xmlns:p14="http://schemas.microsoft.com/office/powerpoint/2010/main" val="387834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996069"/>
            <a:ext cx="8424936" cy="3998332"/>
          </a:xfrm>
        </p:spPr>
        <p:txBody>
          <a:bodyPr>
            <a:normAutofit fontScale="92500" lnSpcReduction="10000"/>
          </a:bodyPr>
          <a:lstStyle/>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Name des Schülers kann auf dem Tab:  Ansicht - Folienmaster  geändert werden</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Fall sollte dem Praktikumsleiter im PowerPoint-Format vorgelegt werden, damit er bei Bedarf bearbeitet werden kann. </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Name der Präsentationsdatei: Name des Students_Behandlungen_Kürzel des Praktikumsleiters (ZB.: Johannes Schmidt_26 MO Füllung</a:t>
            </a:r>
            <a:r>
              <a:rPr lang="de-DE" sz="1400" dirty="0"/>
              <a:t>_</a:t>
            </a:r>
            <a:r>
              <a:rPr lang="de-DE" sz="1400" dirty="0">
                <a:latin typeface="Calibri" panose="020F0502020204030204" pitchFamily="34" charset="0"/>
                <a:ea typeface="Calibri" panose="020F0502020204030204" pitchFamily="34" charset="0"/>
                <a:cs typeface="Calibri" panose="020F0502020204030204" pitchFamily="34" charset="0"/>
              </a:rPr>
              <a:t>Dr Fazekas)</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Praktikumsleiter benotet die Fallpräsentation nach den geforderten Korrekturen.</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Termin für die Einreichung und Benotung von Fallpräsentationen: </a:t>
            </a:r>
          </a:p>
          <a:p>
            <a:pPr lvl="1"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Wintersemester: 13. Unterrichtswoche</a:t>
            </a:r>
          </a:p>
          <a:p>
            <a:pPr lvl="1"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Sommersemester: V. Studienjahr: 11 Wochen, IV Studienjahr : 13 Wochen</a:t>
            </a:r>
          </a:p>
          <a:p>
            <a:pPr marL="0" indent="0" algn="just">
              <a:lnSpc>
                <a:spcPct val="150000"/>
              </a:lnSpc>
              <a:buNone/>
            </a:pPr>
            <a:r>
              <a:rPr lang="de-DE" sz="1400" dirty="0">
                <a:latin typeface="Calibri" panose="020F0502020204030204" pitchFamily="34" charset="0"/>
                <a:ea typeface="Calibri" panose="020F0502020204030204" pitchFamily="34" charset="0"/>
                <a:cs typeface="Calibri" panose="020F0502020204030204" pitchFamily="34" charset="0"/>
              </a:rPr>
              <a:t>      Die Nichteinhaltung dieser Frist hat die Nichtanerkennung des Semesters zur Folge.</a:t>
            </a:r>
          </a:p>
          <a:p>
            <a:pPr algn="just">
              <a:lnSpc>
                <a:spcPct val="150000"/>
              </a:lnSpc>
            </a:pPr>
            <a:r>
              <a:rPr lang="de-DE" sz="1400" dirty="0"/>
              <a:t>Falls Sie Anmerkungen zur Fallpräsentation haben: bitte schreiben Sie an den Fachbetreuer!</a:t>
            </a:r>
          </a:p>
          <a:p>
            <a:pPr marL="0" indent="0" algn="just">
              <a:lnSpc>
                <a:spcPct val="150000"/>
              </a:lnSpc>
              <a:buNone/>
            </a:pPr>
            <a:endParaRPr lang="de-DE" sz="14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de-DE" sz="1500" dirty="0">
              <a:latin typeface="Calibri" panose="020F0502020204030204" pitchFamily="34" charset="0"/>
              <a:ea typeface="Calibri" panose="020F0502020204030204" pitchFamily="34" charset="0"/>
              <a:cs typeface="Calibri" panose="020F0502020204030204" pitchFamily="34" charset="0"/>
            </a:endParaRPr>
          </a:p>
        </p:txBody>
      </p:sp>
      <p:sp>
        <p:nvSpPr>
          <p:cNvPr id="6" name="Cím 1">
            <a:extLst>
              <a:ext uri="{FF2B5EF4-FFF2-40B4-BE49-F238E27FC236}">
                <a16:creationId xmlns:a16="http://schemas.microsoft.com/office/drawing/2014/main" id="{84387EF5-0CF1-1A63-9E01-6D6E3CC1A612}"/>
              </a:ext>
            </a:extLst>
          </p:cNvPr>
          <p:cNvSpPr txBox="1">
            <a:spLocks/>
          </p:cNvSpPr>
          <p:nvPr/>
        </p:nvSpPr>
        <p:spPr>
          <a:xfrm>
            <a:off x="251520" y="188640"/>
            <a:ext cx="8460433"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de-DE" sz="2900" dirty="0"/>
              <a:t>Protokoll der Fallpräsentation der Klinik für restaurative Zahnheilkunde und Endodontie</a:t>
            </a:r>
            <a:endParaRPr lang="hu-HU" sz="2900" dirty="0"/>
          </a:p>
        </p:txBody>
      </p:sp>
      <p:sp>
        <p:nvSpPr>
          <p:cNvPr id="4" name="Textfeld 3">
            <a:extLst>
              <a:ext uri="{FF2B5EF4-FFF2-40B4-BE49-F238E27FC236}">
                <a16:creationId xmlns:a16="http://schemas.microsoft.com/office/drawing/2014/main" id="{7C95481E-6CA5-79C3-F631-FADD50E08998}"/>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sp>
        <p:nvSpPr>
          <p:cNvPr id="5" name="Textfeld 4">
            <a:extLst>
              <a:ext uri="{FF2B5EF4-FFF2-40B4-BE49-F238E27FC236}">
                <a16:creationId xmlns:a16="http://schemas.microsoft.com/office/drawing/2014/main" id="{3B48D1A8-0B21-BC92-208A-42B01FD6161D}"/>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sp>
        <p:nvSpPr>
          <p:cNvPr id="7" name="Textfeld 6">
            <a:extLst>
              <a:ext uri="{FF2B5EF4-FFF2-40B4-BE49-F238E27FC236}">
                <a16:creationId xmlns:a16="http://schemas.microsoft.com/office/drawing/2014/main" id="{27B73436-A645-896A-9F8D-39CD5CB888C0}"/>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pic>
        <p:nvPicPr>
          <p:cNvPr id="2" name="Kép 1">
            <a:extLst>
              <a:ext uri="{FF2B5EF4-FFF2-40B4-BE49-F238E27FC236}">
                <a16:creationId xmlns:a16="http://schemas.microsoft.com/office/drawing/2014/main" id="{FFBF064F-52CB-6A2C-4228-5B075621F52B}"/>
              </a:ext>
            </a:extLst>
          </p:cNvPr>
          <p:cNvPicPr>
            <a:picLocks noChangeAspect="1"/>
          </p:cNvPicPr>
          <p:nvPr/>
        </p:nvPicPr>
        <p:blipFill>
          <a:blip r:embed="rId3"/>
          <a:stretch>
            <a:fillRect/>
          </a:stretch>
        </p:blipFill>
        <p:spPr>
          <a:xfrm>
            <a:off x="31926" y="1486446"/>
            <a:ext cx="9080147" cy="850573"/>
          </a:xfrm>
          <a:prstGeom prst="rect">
            <a:avLst/>
          </a:prstGeom>
        </p:spPr>
      </p:pic>
    </p:spTree>
    <p:extLst>
      <p:ext uri="{BB962C8B-B14F-4D97-AF65-F5344CB8AC3E}">
        <p14:creationId xmlns:p14="http://schemas.microsoft.com/office/powerpoint/2010/main" val="217632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637252" y="188640"/>
            <a:ext cx="7869496"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sp>
        <p:nvSpPr>
          <p:cNvPr id="6" name="Cím 1"/>
          <p:cNvSpPr txBox="1">
            <a:spLocks/>
          </p:cNvSpPr>
          <p:nvPr/>
        </p:nvSpPr>
        <p:spPr>
          <a:xfrm>
            <a:off x="0" y="147847"/>
            <a:ext cx="9144000" cy="760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Unterkiefer</a:t>
            </a:r>
          </a:p>
        </p:txBody>
      </p:sp>
      <p:graphicFrame>
        <p:nvGraphicFramePr>
          <p:cNvPr id="9" name="Táblázat 8">
            <a:extLst>
              <a:ext uri="{FF2B5EF4-FFF2-40B4-BE49-F238E27FC236}">
                <a16:creationId xmlns:a16="http://schemas.microsoft.com/office/drawing/2014/main" id="{79384463-CBD3-DFBC-FBBC-069140A462FC}"/>
              </a:ext>
            </a:extLst>
          </p:cNvPr>
          <p:cNvGraphicFramePr>
            <a:graphicFrameLocks noGrp="1"/>
          </p:cNvGraphicFramePr>
          <p:nvPr>
            <p:extLst>
              <p:ext uri="{D42A27DB-BD31-4B8C-83A1-F6EECF244321}">
                <p14:modId xmlns:p14="http://schemas.microsoft.com/office/powerpoint/2010/main" val="2012906615"/>
              </p:ext>
            </p:extLst>
          </p:nvPr>
        </p:nvGraphicFramePr>
        <p:xfrm>
          <a:off x="693986" y="5034646"/>
          <a:ext cx="7794208" cy="811942"/>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sz="800" i="1" baseline="0" dirty="0">
                        <a:solidFill>
                          <a:schemeClr val="tx1"/>
                        </a:solidFill>
                      </a:endParaRPr>
                    </a:p>
                  </a:txBody>
                  <a:tcPr/>
                </a:tc>
                <a:tc>
                  <a:txBody>
                    <a:bodyPr/>
                    <a:lstStyle/>
                    <a:p>
                      <a:endParaRPr lang="hu-HU" sz="800" i="1" dirty="0">
                        <a:solidFill>
                          <a:schemeClr val="tx1"/>
                        </a:solidFill>
                      </a:endParaRPr>
                    </a:p>
                  </a:txBody>
                  <a:tcPr/>
                </a:tc>
                <a:tc>
                  <a:txBody>
                    <a:bodyPr/>
                    <a:lstStyle/>
                    <a:p>
                      <a:endParaRPr lang="hu-HU" dirty="0">
                        <a:solidFill>
                          <a:schemeClr val="tx1"/>
                        </a:solidFill>
                      </a:endParaRP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4" name="Téglalap 3">
            <a:extLst>
              <a:ext uri="{FF2B5EF4-FFF2-40B4-BE49-F238E27FC236}">
                <a16:creationId xmlns:a16="http://schemas.microsoft.com/office/drawing/2014/main" id="{140C2DB7-3EC9-5442-5461-5B660E17307D}"/>
              </a:ext>
            </a:extLst>
          </p:cNvPr>
          <p:cNvSpPr/>
          <p:nvPr/>
        </p:nvSpPr>
        <p:spPr>
          <a:xfrm>
            <a:off x="2555776" y="1439663"/>
            <a:ext cx="3881053" cy="312074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églalap 1">
            <a:extLst>
              <a:ext uri="{FF2B5EF4-FFF2-40B4-BE49-F238E27FC236}">
                <a16:creationId xmlns:a16="http://schemas.microsoft.com/office/drawing/2014/main" id="{9C6C01F9-C4BF-1CEE-CB9C-C5437C1381BD}"/>
              </a:ext>
            </a:extLst>
          </p:cNvPr>
          <p:cNvSpPr/>
          <p:nvPr/>
        </p:nvSpPr>
        <p:spPr>
          <a:xfrm>
            <a:off x="6767314" y="717199"/>
            <a:ext cx="2222662"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fehlender Zahn</a:t>
            </a:r>
          </a:p>
          <a:p>
            <a:pPr>
              <a:lnSpc>
                <a:spcPct val="150000"/>
              </a:lnSpc>
              <a:defRPr/>
            </a:pPr>
            <a:r>
              <a:rPr lang="hu-HU" sz="900" dirty="0">
                <a:solidFill>
                  <a:schemeClr val="tx2">
                    <a:lumMod val="50000"/>
                  </a:schemeClr>
                </a:solidFill>
              </a:rPr>
              <a:t>)( = Lückenschluss</a:t>
            </a:r>
          </a:p>
          <a:p>
            <a:pPr>
              <a:lnSpc>
                <a:spcPct val="150000"/>
              </a:lnSpc>
              <a:defRPr/>
            </a:pPr>
            <a:r>
              <a:rPr lang="hu-HU" sz="900" dirty="0">
                <a:solidFill>
                  <a:schemeClr val="tx2">
                    <a:lumMod val="50000"/>
                  </a:schemeClr>
                </a:solidFill>
              </a:rPr>
              <a:t>C = primär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SC = sekundär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 Amalgamfüllung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a:t>
            </a:r>
            <a:r>
              <a:rPr lang="de-DE" sz="900" dirty="0">
                <a:solidFill>
                  <a:schemeClr val="tx2">
                    <a:lumMod val="50000"/>
                  </a:schemeClr>
                </a:solidFill>
              </a:rPr>
              <a:t> </a:t>
            </a:r>
            <a:r>
              <a:rPr lang="hu-HU" sz="900" dirty="0">
                <a:solidFill>
                  <a:schemeClr val="tx2">
                    <a:lumMod val="50000"/>
                  </a:schemeClr>
                </a:solidFill>
              </a:rPr>
              <a:t>Kompositfüllung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a:t>
            </a:r>
            <a:r>
              <a:rPr lang="de-DE" sz="900" dirty="0">
                <a:solidFill>
                  <a:schemeClr val="tx2">
                    <a:lumMod val="50000"/>
                  </a:schemeClr>
                </a:solidFill>
              </a:rPr>
              <a:t>Glasionomer- oder andere zementhaltige Füllung</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IT = provisorische Füllung</a:t>
            </a:r>
          </a:p>
          <a:p>
            <a:pPr>
              <a:lnSpc>
                <a:spcPct val="150000"/>
              </a:lnSpc>
              <a:defRPr/>
            </a:pPr>
            <a:r>
              <a:rPr lang="hu-HU" sz="900" dirty="0">
                <a:solidFill>
                  <a:schemeClr val="tx2">
                    <a:lumMod val="50000"/>
                  </a:schemeClr>
                </a:solidFill>
              </a:rPr>
              <a:t>E = wurzelkanalbehandelter Zahn</a:t>
            </a:r>
          </a:p>
          <a:p>
            <a:pPr>
              <a:lnSpc>
                <a:spcPct val="150000"/>
              </a:lnSpc>
              <a:defRPr/>
            </a:pPr>
            <a:r>
              <a:rPr lang="hu-HU" sz="900" dirty="0">
                <a:solidFill>
                  <a:schemeClr val="tx2">
                    <a:lumMod val="50000"/>
                  </a:schemeClr>
                </a:solidFill>
              </a:rPr>
              <a:t>P = periapikale Läsion</a:t>
            </a:r>
          </a:p>
          <a:p>
            <a:pPr>
              <a:lnSpc>
                <a:spcPct val="150000"/>
              </a:lnSpc>
              <a:defRPr/>
            </a:pPr>
            <a:r>
              <a:rPr lang="hu-HU" sz="900" dirty="0">
                <a:solidFill>
                  <a:schemeClr val="tx2">
                    <a:lumMod val="50000"/>
                  </a:schemeClr>
                </a:solidFill>
              </a:rPr>
              <a:t>VPT = Vitalpulpentherapie</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vorhandene Krone</a:t>
            </a:r>
          </a:p>
          <a:p>
            <a:pPr>
              <a:lnSpc>
                <a:spcPct val="150000"/>
              </a:lnSpc>
              <a:defRPr/>
            </a:pPr>
            <a:r>
              <a:rPr lang="hu-HU" sz="900" dirty="0">
                <a:solidFill>
                  <a:schemeClr val="tx2">
                    <a:lumMod val="50000"/>
                  </a:schemeClr>
                </a:solidFill>
              </a:rPr>
              <a:t>H = vorhandene Brücke – </a:t>
            </a:r>
            <a:r>
              <a:rPr lang="de-DE" sz="900" dirty="0">
                <a:solidFill>
                  <a:schemeClr val="tx2">
                    <a:lumMod val="50000"/>
                  </a:schemeClr>
                </a:solidFill>
              </a:rPr>
              <a:t>()</a:t>
            </a:r>
            <a:r>
              <a:rPr lang="hu-HU" sz="900" dirty="0">
                <a:solidFill>
                  <a:schemeClr val="tx2">
                    <a:lumMod val="50000"/>
                  </a:schemeClr>
                </a:solidFill>
              </a:rPr>
              <a:t> </a:t>
            </a:r>
            <a:r>
              <a:rPr lang="de-DE" sz="900" dirty="0">
                <a:solidFill>
                  <a:schemeClr val="tx2">
                    <a:lumMod val="50000"/>
                  </a:schemeClr>
                </a:solidFill>
              </a:rPr>
              <a:t>zeigt die Ausdehnung der Brücke an</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U = vorhandenes Teleskop</a:t>
            </a:r>
          </a:p>
          <a:p>
            <a:pPr>
              <a:lnSpc>
                <a:spcPct val="150000"/>
              </a:lnSpc>
              <a:defRPr/>
            </a:pPr>
            <a:r>
              <a:rPr lang="hu-HU" sz="900" dirty="0">
                <a:solidFill>
                  <a:schemeClr val="tx2">
                    <a:lumMod val="50000"/>
                  </a:schemeClr>
                </a:solidFill>
              </a:rPr>
              <a:t>I = vorhandenes Implantat mit/ohne Suprakonstruktion</a:t>
            </a:r>
          </a:p>
          <a:p>
            <a:pPr>
              <a:lnSpc>
                <a:spcPct val="150000"/>
              </a:lnSpc>
              <a:defRPr/>
            </a:pPr>
            <a:r>
              <a:rPr lang="hu-HU" sz="900" dirty="0">
                <a:solidFill>
                  <a:schemeClr val="tx2">
                    <a:lumMod val="50000"/>
                  </a:schemeClr>
                </a:solidFill>
              </a:rPr>
              <a:t>CS = vorhandene Wurzelstiftkappe</a:t>
            </a:r>
          </a:p>
        </p:txBody>
      </p:sp>
      <p:sp>
        <p:nvSpPr>
          <p:cNvPr id="3" name="Téglalap 2">
            <a:extLst>
              <a:ext uri="{FF2B5EF4-FFF2-40B4-BE49-F238E27FC236}">
                <a16:creationId xmlns:a16="http://schemas.microsoft.com/office/drawing/2014/main" id="{57C2525D-F2CA-5FD2-60E8-70B9B74C442B}"/>
              </a:ext>
            </a:extLst>
          </p:cNvPr>
          <p:cNvSpPr/>
          <p:nvPr/>
        </p:nvSpPr>
        <p:spPr>
          <a:xfrm>
            <a:off x="1475656" y="908720"/>
            <a:ext cx="5137635" cy="3938859"/>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939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27962" y="52203"/>
            <a:ext cx="8254794" cy="834762"/>
          </a:xfrm>
        </p:spPr>
        <p:txBody>
          <a:bodyPr>
            <a:normAutofit fontScale="90000"/>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des zu behandelnden Zahns (z. B. 15)</a:t>
            </a:r>
            <a:endPar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artalom helye 2"/>
          <p:cNvSpPr>
            <a:spLocks noGrp="1"/>
          </p:cNvSpPr>
          <p:nvPr>
            <p:ph idx="1"/>
          </p:nvPr>
        </p:nvSpPr>
        <p:spPr>
          <a:xfrm>
            <a:off x="9673" y="886965"/>
            <a:ext cx="4946329" cy="5233374"/>
          </a:xfrm>
        </p:spPr>
        <p:txBody>
          <a:bodyPr>
            <a:noAutofit/>
          </a:bodyPr>
          <a:lstStyle/>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Beschwerden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z.B. Schmerzgeschichte</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Inspektion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genaue Beschreibung dessen, was mit dem Auge sichtbar ist</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Palpation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Beschreibung der Befunde, die auf der Zahnoberfläche mit einer Sonde oder im Vestibulum mit dem Finger ertastet werden können.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Sensibilitätstest:</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Beschreiben Sie in eigenen Worten die Reaktion des Zahnes auf Kälte im Vergleich zu einem Referenzzahn.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Perkussion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Beschreiben Sie in eigenen Worten die Reaktion auf vertikales und horizontales Klopfen.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Radiologische Befunde:</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Beschreibung der Läsionen auf dem intraoralen Röntgenbild</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DPI-Bestimmung:</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zur Beurteilung der Restaurierbarkeit von Zähnen; obligatorisch bei Zähnen, die einer Wurzelkanalbehandlung bedürfen</a:t>
            </a:r>
          </a:p>
          <a:p>
            <a:pPr marL="0" indent="0" algn="just">
              <a:lnSpc>
                <a:spcPct val="100000"/>
              </a:lnSpc>
              <a:buClr>
                <a:schemeClr val="accent1"/>
              </a:buClr>
              <a:buNone/>
            </a:pPr>
            <a:endPar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buClr>
                <a:schemeClr val="accent1"/>
              </a:buClr>
              <a:buNone/>
            </a:pPr>
            <a:r>
              <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rPr>
              <a:t>Diagnose/Status: </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z.B. Karies media/profunda/penetrans, Kronenfraktur, Parodontitis apicalis acuta/chr., 	   Status post Trepanationem, unvollständige WKF, Abscessus apicalis acuta/chronica, etc.	</a:t>
            </a:r>
          </a:p>
        </p:txBody>
      </p:sp>
      <p:pic>
        <p:nvPicPr>
          <p:cNvPr id="5122" name="Picture 2" descr="C:\Users\Rendszergazda\Desktop\Sarolta\Esetbemutató\DSC_718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l="3087"/>
          <a:stretch/>
        </p:blipFill>
        <p:spPr bwMode="auto">
          <a:xfrm>
            <a:off x="6372200" y="1776883"/>
            <a:ext cx="2608407" cy="15145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endszergazda\Desktop\Sarolta\Esetbemutató\DSC_7190.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a:ext>
            </a:extLst>
          </a:blip>
          <a:srcRect/>
          <a:stretch>
            <a:fillRect/>
          </a:stretch>
        </p:blipFill>
        <p:spPr bwMode="auto">
          <a:xfrm flipH="1">
            <a:off x="6372201" y="3429000"/>
            <a:ext cx="2608406" cy="1504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áblázat 4"/>
          <p:cNvGraphicFramePr>
            <a:graphicFrameLocks noGrp="1"/>
          </p:cNvGraphicFramePr>
          <p:nvPr>
            <p:extLst>
              <p:ext uri="{D42A27DB-BD31-4B8C-83A1-F6EECF244321}">
                <p14:modId xmlns:p14="http://schemas.microsoft.com/office/powerpoint/2010/main" val="2083516479"/>
              </p:ext>
            </p:extLst>
          </p:nvPr>
        </p:nvGraphicFramePr>
        <p:xfrm>
          <a:off x="6372200" y="5070929"/>
          <a:ext cx="2608408" cy="595708"/>
        </p:xfrm>
        <a:graphic>
          <a:graphicData uri="http://schemas.openxmlformats.org/drawingml/2006/table">
            <a:tbl>
              <a:tblPr firstRow="1" bandRow="1">
                <a:tableStyleId>{5C22544A-7EE6-4342-B048-85BDC9FD1C3A}</a:tableStyleId>
              </a:tblPr>
              <a:tblGrid>
                <a:gridCol w="480497">
                  <a:extLst>
                    <a:ext uri="{9D8B030D-6E8A-4147-A177-3AD203B41FA5}">
                      <a16:colId xmlns:a16="http://schemas.microsoft.com/office/drawing/2014/main" val="919528788"/>
                    </a:ext>
                  </a:extLst>
                </a:gridCol>
                <a:gridCol w="480496">
                  <a:extLst>
                    <a:ext uri="{9D8B030D-6E8A-4147-A177-3AD203B41FA5}">
                      <a16:colId xmlns:a16="http://schemas.microsoft.com/office/drawing/2014/main" val="2028208815"/>
                    </a:ext>
                  </a:extLst>
                </a:gridCol>
                <a:gridCol w="480496">
                  <a:extLst>
                    <a:ext uri="{9D8B030D-6E8A-4147-A177-3AD203B41FA5}">
                      <a16:colId xmlns:a16="http://schemas.microsoft.com/office/drawing/2014/main" val="2939766076"/>
                    </a:ext>
                  </a:extLst>
                </a:gridCol>
                <a:gridCol w="480496">
                  <a:extLst>
                    <a:ext uri="{9D8B030D-6E8A-4147-A177-3AD203B41FA5}">
                      <a16:colId xmlns:a16="http://schemas.microsoft.com/office/drawing/2014/main" val="678768746"/>
                    </a:ext>
                  </a:extLst>
                </a:gridCol>
                <a:gridCol w="686423">
                  <a:extLst>
                    <a:ext uri="{9D8B030D-6E8A-4147-A177-3AD203B41FA5}">
                      <a16:colId xmlns:a16="http://schemas.microsoft.com/office/drawing/2014/main" val="1083331155"/>
                    </a:ext>
                  </a:extLst>
                </a:gridCol>
              </a:tblGrid>
              <a:tr h="275886">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hlinkClick r:id="rId7"/>
                        </a:rPr>
                        <a:t>DPI</a:t>
                      </a:r>
                      <a:endParaRPr lang="hu-HU" sz="1100" dirty="0">
                        <a:solidFill>
                          <a:schemeClr val="tx2"/>
                        </a:solidFill>
                      </a:endParaRPr>
                    </a:p>
                  </a:txBody>
                  <a:tcPr anchor="ctr">
                    <a:solidFill>
                      <a:schemeClr val="accent5">
                        <a:lumMod val="20000"/>
                        <a:lumOff val="80000"/>
                      </a:schemeClr>
                    </a:solidFill>
                  </a:tcPr>
                </a:tc>
                <a:extLst>
                  <a:ext uri="{0D108BD9-81ED-4DB2-BD59-A6C34878D82A}">
                    <a16:rowId xmlns:a16="http://schemas.microsoft.com/office/drawing/2014/main" val="2146093234"/>
                  </a:ext>
                </a:extLst>
              </a:tr>
              <a:tr h="319822">
                <a:tc>
                  <a:txBody>
                    <a:bodyPr/>
                    <a:lstStyle/>
                    <a:p>
                      <a:pPr algn="ctr"/>
                      <a:r>
                        <a:rPr lang="hu-HU" sz="1200" dirty="0"/>
                        <a:t>1</a:t>
                      </a:r>
                    </a:p>
                  </a:txBody>
                  <a:tcPr>
                    <a:solidFill>
                      <a:schemeClr val="accent5">
                        <a:lumMod val="40000"/>
                        <a:lumOff val="60000"/>
                      </a:schemeClr>
                    </a:solidFill>
                  </a:tcPr>
                </a:tc>
                <a:tc>
                  <a:txBody>
                    <a:bodyPr/>
                    <a:lstStyle/>
                    <a:p>
                      <a:pPr algn="ctr"/>
                      <a:r>
                        <a:rPr lang="hu-HU" sz="1200" dirty="0"/>
                        <a:t>0</a:t>
                      </a:r>
                    </a:p>
                  </a:txBody>
                  <a:tcPr>
                    <a:solidFill>
                      <a:schemeClr val="accent5">
                        <a:lumMod val="40000"/>
                        <a:lumOff val="60000"/>
                      </a:schemeClr>
                    </a:solidFill>
                  </a:tcPr>
                </a:tc>
                <a:tc>
                  <a:txBody>
                    <a:bodyPr/>
                    <a:lstStyle/>
                    <a:p>
                      <a:pPr algn="ctr"/>
                      <a:r>
                        <a:rPr lang="hu-HU" sz="1200" dirty="0"/>
                        <a:t>1</a:t>
                      </a:r>
                    </a:p>
                  </a:txBody>
                  <a:tcPr>
                    <a:solidFill>
                      <a:schemeClr val="accent5">
                        <a:lumMod val="40000"/>
                        <a:lumOff val="60000"/>
                      </a:schemeClr>
                    </a:solidFill>
                  </a:tcPr>
                </a:tc>
                <a:tc>
                  <a:txBody>
                    <a:bodyPr/>
                    <a:lstStyle/>
                    <a:p>
                      <a:pPr algn="ctr"/>
                      <a:r>
                        <a:rPr lang="hu-HU" sz="1200" dirty="0"/>
                        <a:t>0</a:t>
                      </a:r>
                    </a:p>
                  </a:txBody>
                  <a:tcPr>
                    <a:solidFill>
                      <a:schemeClr val="accent5">
                        <a:lumMod val="40000"/>
                        <a:lumOff val="60000"/>
                      </a:schemeClr>
                    </a:solidFill>
                  </a:tcPr>
                </a:tc>
                <a:tc>
                  <a:txBody>
                    <a:bodyPr/>
                    <a:lstStyle/>
                    <a:p>
                      <a:pPr algn="ctr"/>
                      <a:r>
                        <a:rPr lang="hu-HU" sz="1200" dirty="0"/>
                        <a:t>2</a:t>
                      </a:r>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
        <p:nvSpPr>
          <p:cNvPr id="6" name="Szövegdoboz 5"/>
          <p:cNvSpPr txBox="1"/>
          <p:nvPr/>
        </p:nvSpPr>
        <p:spPr>
          <a:xfrm>
            <a:off x="6092204" y="830507"/>
            <a:ext cx="3056321" cy="830997"/>
          </a:xfrm>
          <a:prstGeom prst="rect">
            <a:avLst/>
          </a:prstGeom>
          <a:noFill/>
        </p:spPr>
        <p:txBody>
          <a:bodyPr wrap="square" rtlCol="0">
            <a:spAutoFit/>
          </a:bodyPr>
          <a:lstStyle/>
          <a:p>
            <a:pPr marL="171450" indent="-171450" algn="just">
              <a:buFont typeface="Arial" panose="020B0604020202020204" pitchFamily="34" charset="0"/>
              <a:buChar char="•"/>
            </a:pPr>
            <a:r>
              <a:rPr lang="de-DE" sz="1200" i="1" dirty="0">
                <a:solidFill>
                  <a:schemeClr val="tx2"/>
                </a:solidFill>
                <a:ea typeface="Times New Roman" charset="0"/>
                <a:cs typeface="Times New Roman" charset="0"/>
              </a:rPr>
              <a:t>Scharfes Ausgangsbild</a:t>
            </a:r>
            <a:endParaRPr lang="hu-HU" sz="1200" i="1" dirty="0">
              <a:solidFill>
                <a:schemeClr val="tx2"/>
              </a:solidFill>
              <a:ea typeface="Times New Roman" charset="0"/>
              <a:cs typeface="Times New Roman" charset="0"/>
            </a:endParaRPr>
          </a:p>
          <a:p>
            <a:pPr marL="171450" indent="-171450" algn="just">
              <a:buFont typeface="Arial" panose="020B0604020202020204" pitchFamily="34" charset="0"/>
              <a:buChar char="•"/>
            </a:pPr>
            <a:r>
              <a:rPr lang="de-DE" sz="1200" i="1" dirty="0">
                <a:solidFill>
                  <a:schemeClr val="tx2"/>
                </a:solidFill>
                <a:ea typeface="Times New Roman" charset="0"/>
                <a:cs typeface="Times New Roman" charset="0"/>
              </a:rPr>
              <a:t>präoperatives intraorales Röntgen ist bei Wurzelbehandlungen obligatorisch!</a:t>
            </a:r>
            <a:endParaRPr lang="hu-HU" sz="1200" i="1" dirty="0">
              <a:solidFill>
                <a:schemeClr val="tx2"/>
              </a:solidFill>
              <a:ea typeface="Times New Roman" charset="0"/>
              <a:cs typeface="Times New Roman" charset="0"/>
            </a:endParaRPr>
          </a:p>
        </p:txBody>
      </p:sp>
      <p:pic>
        <p:nvPicPr>
          <p:cNvPr id="9" name="Kép 8" descr="A képen röntgenfilm, Orvosi képalkotás, radiológia, radiográfia látható&#10;&#10;Automatikusan generált leírás">
            <a:extLst>
              <a:ext uri="{FF2B5EF4-FFF2-40B4-BE49-F238E27FC236}">
                <a16:creationId xmlns:a16="http://schemas.microsoft.com/office/drawing/2014/main" id="{72497DF1-61D2-244F-4041-3CDAFC812B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140" t="8735" r="3809"/>
          <a:stretch/>
        </p:blipFill>
        <p:spPr>
          <a:xfrm>
            <a:off x="5004048" y="1787743"/>
            <a:ext cx="1320107" cy="2289100"/>
          </a:xfrm>
          <a:prstGeom prst="rect">
            <a:avLst/>
          </a:prstGeom>
        </p:spPr>
      </p:pic>
      <p:sp>
        <p:nvSpPr>
          <p:cNvPr id="3" name="TextBox 2">
            <a:extLst>
              <a:ext uri="{FF2B5EF4-FFF2-40B4-BE49-F238E27FC236}">
                <a16:creationId xmlns:a16="http://schemas.microsoft.com/office/drawing/2014/main" id="{FF5A8453-508C-70F9-42BD-EFC2856F3D1A}"/>
              </a:ext>
            </a:extLst>
          </p:cNvPr>
          <p:cNvSpPr txBox="1"/>
          <p:nvPr/>
        </p:nvSpPr>
        <p:spPr>
          <a:xfrm>
            <a:off x="3654680" y="2464967"/>
            <a:ext cx="1828800" cy="1828800"/>
          </a:xfrm>
          <a:prstGeom prst="rect">
            <a:avLst/>
          </a:prstGeom>
          <a:noFill/>
        </p:spPr>
        <p:txBody>
          <a:bodyPr wrap="square" rtlCol="0">
            <a:spAutoFit/>
          </a:bodyPr>
          <a:lstStyle/>
          <a:p>
            <a:pPr algn="l"/>
            <a:endParaRPr lang="en-DE"/>
          </a:p>
        </p:txBody>
      </p:sp>
    </p:spTree>
    <p:extLst>
      <p:ext uri="{BB962C8B-B14F-4D97-AF65-F5344CB8AC3E}">
        <p14:creationId xmlns:p14="http://schemas.microsoft.com/office/powerpoint/2010/main" val="231317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204CD1F0-0156-31C8-15B6-262B5B8B7958}"/>
              </a:ext>
            </a:extLst>
          </p:cNvPr>
          <p:cNvSpPr/>
          <p:nvPr/>
        </p:nvSpPr>
        <p:spPr>
          <a:xfrm>
            <a:off x="5724129" y="976541"/>
            <a:ext cx="2937570" cy="166037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Okklusalansicht</a:t>
            </a:r>
            <a:endParaRPr lang="en-US" dirty="0">
              <a:solidFill>
                <a:schemeClr val="tx1">
                  <a:lumMod val="40000"/>
                  <a:lumOff val="60000"/>
                </a:schemeClr>
              </a:solidFill>
            </a:endParaRPr>
          </a:p>
        </p:txBody>
      </p:sp>
      <p:sp>
        <p:nvSpPr>
          <p:cNvPr id="4" name="Tartalom helye 2"/>
          <p:cNvSpPr>
            <a:spLocks noGrp="1"/>
          </p:cNvSpPr>
          <p:nvPr>
            <p:ph idx="1"/>
          </p:nvPr>
        </p:nvSpPr>
        <p:spPr>
          <a:xfrm>
            <a:off x="323528" y="878129"/>
            <a:ext cx="4824536" cy="5248410"/>
          </a:xfrm>
        </p:spPr>
        <p:txBody>
          <a:bodyPr>
            <a:noAutofit/>
          </a:bodyPr>
          <a:lstStyle/>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Beschwerden:</a:t>
            </a: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keine Beschwerden</a:t>
            </a:r>
            <a:endPar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Inspektion: </a:t>
            </a:r>
            <a:b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O Kompositfüllung, Verfärbung, M-Risslinie</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Palpation: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Füllungsrand mit Sonde tastbar, keine Schwellung bei Palpation des Vestibulums</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Sensibilitätstest: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der Zahn ist ebenso kälteempfindlich wie der Referenzzahn, wobei der Schmerz sofort nach Entfernung des Reizes verschwindet / die Kälteempfindlichkeit hält länger als 5 Sekunden nach Entfernung des Reizes an (Ref. 26).</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Perkussion: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nicht klopfempfindlich / klopfempfindlich, beißempfindlich gegen Watterollen (Ref. 26)</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Radiologische Befunde:</a:t>
            </a:r>
            <a:b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diffuse oder umschriebene periapikale Läsion/ feine periapikale Zeichnung</a:t>
            </a:r>
          </a:p>
          <a:p>
            <a:pPr>
              <a:lnSpc>
                <a:spcPct val="100000"/>
              </a:lnSpc>
              <a:buClr>
                <a:schemeClr val="accent1"/>
              </a:buClr>
              <a:buFont typeface="Arial" charset="0"/>
              <a:buChar char="•"/>
            </a:pP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Arial" charset="0"/>
              <a:buChar char="•"/>
            </a:pP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Aft>
                <a:spcPts val="600"/>
              </a:spcAft>
              <a:buClr>
                <a:schemeClr val="accent1"/>
              </a:buClr>
              <a:buNone/>
            </a:pPr>
            <a:r>
              <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rPr>
              <a:t>Diagnose: </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Karies media</a:t>
            </a: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áblázat 4"/>
          <p:cNvGraphicFramePr>
            <a:graphicFrameLocks noGrp="1"/>
          </p:cNvGraphicFramePr>
          <p:nvPr>
            <p:extLst>
              <p:ext uri="{D42A27DB-BD31-4B8C-83A1-F6EECF244321}">
                <p14:modId xmlns:p14="http://schemas.microsoft.com/office/powerpoint/2010/main" val="1868491087"/>
              </p:ext>
            </p:extLst>
          </p:nvPr>
        </p:nvGraphicFramePr>
        <p:xfrm>
          <a:off x="549134" y="4983934"/>
          <a:ext cx="2520281" cy="624840"/>
        </p:xfrm>
        <a:graphic>
          <a:graphicData uri="http://schemas.openxmlformats.org/drawingml/2006/table">
            <a:tbl>
              <a:tblPr firstRow="1" bandRow="1">
                <a:tableStyleId>{5C22544A-7EE6-4342-B048-85BDC9FD1C3A}</a:tableStyleId>
              </a:tblPr>
              <a:tblGrid>
                <a:gridCol w="464263">
                  <a:extLst>
                    <a:ext uri="{9D8B030D-6E8A-4147-A177-3AD203B41FA5}">
                      <a16:colId xmlns:a16="http://schemas.microsoft.com/office/drawing/2014/main" val="919528788"/>
                    </a:ext>
                  </a:extLst>
                </a:gridCol>
                <a:gridCol w="464262">
                  <a:extLst>
                    <a:ext uri="{9D8B030D-6E8A-4147-A177-3AD203B41FA5}">
                      <a16:colId xmlns:a16="http://schemas.microsoft.com/office/drawing/2014/main" val="2028208815"/>
                    </a:ext>
                  </a:extLst>
                </a:gridCol>
                <a:gridCol w="464262">
                  <a:extLst>
                    <a:ext uri="{9D8B030D-6E8A-4147-A177-3AD203B41FA5}">
                      <a16:colId xmlns:a16="http://schemas.microsoft.com/office/drawing/2014/main" val="2939766076"/>
                    </a:ext>
                  </a:extLst>
                </a:gridCol>
                <a:gridCol w="464262">
                  <a:extLst>
                    <a:ext uri="{9D8B030D-6E8A-4147-A177-3AD203B41FA5}">
                      <a16:colId xmlns:a16="http://schemas.microsoft.com/office/drawing/2014/main" val="678768746"/>
                    </a:ext>
                  </a:extLst>
                </a:gridCol>
                <a:gridCol w="663232">
                  <a:extLst>
                    <a:ext uri="{9D8B030D-6E8A-4147-A177-3AD203B41FA5}">
                      <a16:colId xmlns:a16="http://schemas.microsoft.com/office/drawing/2014/main" val="1083331155"/>
                    </a:ext>
                  </a:extLst>
                </a:gridCol>
              </a:tblGrid>
              <a:tr h="212612">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00158">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
        <p:nvSpPr>
          <p:cNvPr id="7" name="Cím 1">
            <a:extLst>
              <a:ext uri="{FF2B5EF4-FFF2-40B4-BE49-F238E27FC236}">
                <a16:creationId xmlns:a16="http://schemas.microsoft.com/office/drawing/2014/main" id="{5D5694B2-D88A-EDFE-B24A-DF056B66EB5D}"/>
              </a:ext>
            </a:extLst>
          </p:cNvPr>
          <p:cNvSpPr>
            <a:spLocks noGrp="1"/>
          </p:cNvSpPr>
          <p:nvPr>
            <p:ph type="title"/>
          </p:nvPr>
        </p:nvSpPr>
        <p:spPr>
          <a:xfrm>
            <a:off x="629562" y="153087"/>
            <a:ext cx="7884876" cy="834762"/>
          </a:xfrm>
        </p:spPr>
        <p:txBody>
          <a:bodyPr>
            <a:normAutofit fontScale="90000"/>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des zu behandelnden Zahns </a:t>
            </a:r>
            <a:r>
              <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16</a:t>
            </a:r>
            <a:r>
              <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églalap 1">
            <a:extLst>
              <a:ext uri="{FF2B5EF4-FFF2-40B4-BE49-F238E27FC236}">
                <a16:creationId xmlns:a16="http://schemas.microsoft.com/office/drawing/2014/main" id="{BFA35612-C5D8-E4E9-C696-A68C7D9C9136}"/>
              </a:ext>
            </a:extLst>
          </p:cNvPr>
          <p:cNvSpPr/>
          <p:nvPr/>
        </p:nvSpPr>
        <p:spPr>
          <a:xfrm>
            <a:off x="5754353" y="4466169"/>
            <a:ext cx="2942113" cy="166037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Röntgenaufnahme</a:t>
            </a:r>
            <a:endParaRPr lang="en-US" dirty="0">
              <a:solidFill>
                <a:schemeClr val="tx1">
                  <a:lumMod val="40000"/>
                  <a:lumOff val="60000"/>
                </a:schemeClr>
              </a:solidFill>
            </a:endParaRPr>
          </a:p>
        </p:txBody>
      </p:sp>
      <p:sp>
        <p:nvSpPr>
          <p:cNvPr id="3" name="Téglalap 2">
            <a:extLst>
              <a:ext uri="{FF2B5EF4-FFF2-40B4-BE49-F238E27FC236}">
                <a16:creationId xmlns:a16="http://schemas.microsoft.com/office/drawing/2014/main" id="{3452644F-6BB5-6FD4-C3D4-23F83D47D606}"/>
              </a:ext>
            </a:extLst>
          </p:cNvPr>
          <p:cNvSpPr/>
          <p:nvPr/>
        </p:nvSpPr>
        <p:spPr>
          <a:xfrm>
            <a:off x="5749282" y="2721355"/>
            <a:ext cx="2937570" cy="166037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Seitenansicht</a:t>
            </a:r>
            <a:endParaRPr lang="en-US" dirty="0">
              <a:solidFill>
                <a:schemeClr val="tx1">
                  <a:lumMod val="40000"/>
                  <a:lumOff val="60000"/>
                </a:schemeClr>
              </a:solidFill>
            </a:endParaRPr>
          </a:p>
        </p:txBody>
      </p:sp>
    </p:spTree>
    <p:extLst>
      <p:ext uri="{BB962C8B-B14F-4D97-AF65-F5344CB8AC3E}">
        <p14:creationId xmlns:p14="http://schemas.microsoft.com/office/powerpoint/2010/main" val="417896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847981" y="1052736"/>
            <a:ext cx="7448038" cy="1202836"/>
          </a:xfrm>
        </p:spPr>
        <p:txBody>
          <a:bodyPr>
            <a:noAutofit/>
          </a:bodyPr>
          <a:lstStyle/>
          <a:p>
            <a:pPr marL="0" lvl="1" indent="0" algn="just">
              <a:lnSpc>
                <a:spcPct val="100000"/>
              </a:lnSpc>
              <a:spcAft>
                <a:spcPts val="600"/>
              </a:spcAft>
              <a:buClr>
                <a:schemeClr val="accent1"/>
              </a:buClr>
              <a:buNone/>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Entsprechend der Sanierung der gesamten Mundhöhle und unter Berücksichtigung des Zustandes der Nachbar- und Gegenzähne sind die erforderlichen Behandlungen in der entsprechenden Reihenfolge aufzuführen.</a:t>
            </a:r>
          </a:p>
        </p:txBody>
      </p:sp>
      <p:sp>
        <p:nvSpPr>
          <p:cNvPr id="6"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Behandlungsplan</a:t>
            </a:r>
          </a:p>
        </p:txBody>
      </p:sp>
      <p:sp>
        <p:nvSpPr>
          <p:cNvPr id="4" name="Tartalom helye 2"/>
          <p:cNvSpPr txBox="1">
            <a:spLocks/>
          </p:cNvSpPr>
          <p:nvPr/>
        </p:nvSpPr>
        <p:spPr>
          <a:xfrm>
            <a:off x="765774" y="2204864"/>
            <a:ext cx="7612451" cy="38649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00000"/>
              </a:lnSpc>
              <a:buClr>
                <a:schemeClr val="accent1"/>
              </a:buClr>
              <a:buNone/>
            </a:pPr>
            <a:r>
              <a:rPr lang="hu-HU" sz="1800" u="sng" dirty="0">
                <a:solidFill>
                  <a:schemeClr val="tx2"/>
                </a:solidFill>
                <a:ea typeface="Times New Roman" charset="0"/>
                <a:cs typeface="Times New Roman" charset="0"/>
              </a:rPr>
              <a:t>Allgemeiner Ablauf der Behandlung:</a:t>
            </a:r>
          </a:p>
          <a:p>
            <a:pPr marL="285750" lvl="1" indent="-285750">
              <a:lnSpc>
                <a:spcPct val="100000"/>
              </a:lnSpc>
              <a:buClr>
                <a:schemeClr val="accent1"/>
              </a:buClr>
            </a:pPr>
            <a:r>
              <a:rPr lang="de-DE" sz="1400" dirty="0">
                <a:solidFill>
                  <a:schemeClr val="tx2"/>
                </a:solidFill>
                <a:ea typeface="Times New Roman" charset="0"/>
                <a:cs typeface="Times New Roman" charset="0"/>
              </a:rPr>
              <a:t>Behandlung von akuten Problemen: Trepanation, Exstirpation, Kürettage</a:t>
            </a:r>
            <a:endParaRPr lang="hu-HU" sz="1400" dirty="0">
              <a:solidFill>
                <a:schemeClr val="tx2"/>
              </a:solidFill>
              <a:ea typeface="Times New Roman" charset="0"/>
              <a:cs typeface="Times New Roman" charset="0"/>
            </a:endParaRPr>
          </a:p>
          <a:p>
            <a:pPr marL="285750" lvl="1" indent="-285750">
              <a:lnSpc>
                <a:spcPct val="100000"/>
              </a:lnSpc>
              <a:buClr>
                <a:schemeClr val="accent1"/>
              </a:buClr>
            </a:pPr>
            <a:r>
              <a:rPr lang="hu-HU" sz="1400" dirty="0">
                <a:solidFill>
                  <a:schemeClr val="tx2"/>
                </a:solidFill>
                <a:ea typeface="Times New Roman" charset="0"/>
                <a:cs typeface="Times New Roman" charset="0"/>
              </a:rPr>
              <a:t>Parodontaltherapie: professionelles Mundhygienemanagement, instruieren, motivieren, primäre Parodontaltherapie</a:t>
            </a:r>
          </a:p>
          <a:p>
            <a:pPr marL="285750" lvl="1" indent="-285750">
              <a:lnSpc>
                <a:spcPct val="100000"/>
              </a:lnSpc>
              <a:buClr>
                <a:schemeClr val="accent1"/>
              </a:buClr>
            </a:pPr>
            <a:r>
              <a:rPr lang="de-DE" sz="1400" dirty="0">
                <a:solidFill>
                  <a:schemeClr val="tx2"/>
                </a:solidFill>
                <a:ea typeface="Times New Roman" charset="0"/>
                <a:cs typeface="Times New Roman" charset="0"/>
              </a:rPr>
              <a:t>Oralchirurgische Versorgung: Liste der zu entfernenden Zähne</a:t>
            </a:r>
            <a:endParaRPr lang="hu-HU" sz="1400" dirty="0">
              <a:solidFill>
                <a:schemeClr val="tx2"/>
              </a:solidFill>
              <a:ea typeface="Times New Roman" charset="0"/>
              <a:cs typeface="Times New Roman" charset="0"/>
            </a:endParaRPr>
          </a:p>
          <a:p>
            <a:pPr marL="285750" lvl="1" indent="-285750">
              <a:lnSpc>
                <a:spcPct val="100000"/>
              </a:lnSpc>
              <a:buClr>
                <a:schemeClr val="accent1"/>
              </a:buClr>
            </a:pPr>
            <a:r>
              <a:rPr lang="de-DE" sz="1400" dirty="0">
                <a:solidFill>
                  <a:schemeClr val="tx2"/>
                </a:solidFill>
                <a:ea typeface="Times New Roman" charset="0"/>
                <a:cs typeface="Times New Roman" charset="0"/>
              </a:rPr>
              <a:t>Liste der geplanten konservierenden Zahnbehandlungen - Wurzelbehandlungen, Füllungen, Inlays. Heben Sie die Behandlungen, die in der Falldarstellung enthalten sind, durch Fettdruck hervor. z. B:</a:t>
            </a:r>
            <a:endParaRPr lang="hu-HU" sz="1600" b="1" dirty="0">
              <a:solidFill>
                <a:schemeClr val="tx2"/>
              </a:solidFill>
              <a:ea typeface="Times New Roman" charset="0"/>
              <a:cs typeface="Times New Roman" charset="0"/>
            </a:endParaRPr>
          </a:p>
          <a:p>
            <a:pPr lvl="1">
              <a:lnSpc>
                <a:spcPct val="100000"/>
              </a:lnSpc>
              <a:buClr>
                <a:schemeClr val="accent1"/>
              </a:buClr>
              <a:buFont typeface="Arial" charset="0"/>
              <a:buChar char="•"/>
            </a:pPr>
            <a:r>
              <a:rPr lang="hu-HU" sz="1400" b="1" dirty="0">
                <a:solidFill>
                  <a:schemeClr val="tx2"/>
                </a:solidFill>
                <a:ea typeface="Times New Roman" charset="0"/>
                <a:cs typeface="Times New Roman" charset="0"/>
              </a:rPr>
              <a:t>26 Wurzelkanalbehandlung </a:t>
            </a:r>
          </a:p>
          <a:p>
            <a:pPr lvl="1">
              <a:lnSpc>
                <a:spcPct val="100000"/>
              </a:lnSpc>
              <a:buClr>
                <a:schemeClr val="accent1"/>
              </a:buClr>
              <a:buFont typeface="Arial" charset="0"/>
              <a:buChar char="•"/>
            </a:pPr>
            <a:r>
              <a:rPr lang="hu-HU" sz="1400" dirty="0">
                <a:solidFill>
                  <a:schemeClr val="tx2"/>
                </a:solidFill>
                <a:ea typeface="Times New Roman" charset="0"/>
                <a:cs typeface="Times New Roman" charset="0"/>
              </a:rPr>
              <a:t>25 OD, 27 MO Kompositfüllungen </a:t>
            </a:r>
          </a:p>
          <a:p>
            <a:pPr lvl="1">
              <a:lnSpc>
                <a:spcPct val="100000"/>
              </a:lnSpc>
              <a:buClr>
                <a:schemeClr val="accent1"/>
              </a:buClr>
              <a:buFont typeface="Arial" charset="0"/>
              <a:buChar char="•"/>
            </a:pPr>
            <a:r>
              <a:rPr lang="hu-HU" sz="1400" b="1" dirty="0">
                <a:solidFill>
                  <a:schemeClr val="tx2"/>
                </a:solidFill>
                <a:ea typeface="Times New Roman" charset="0"/>
                <a:cs typeface="Times New Roman" charset="0"/>
              </a:rPr>
              <a:t>26 E.max Keramik-Onlay</a:t>
            </a:r>
          </a:p>
          <a:p>
            <a:pPr>
              <a:lnSpc>
                <a:spcPct val="100000"/>
              </a:lnSpc>
              <a:buClr>
                <a:schemeClr val="accent1"/>
              </a:buClr>
              <a:buFont typeface="Arial" charset="0"/>
              <a:buChar char="•"/>
            </a:pPr>
            <a:r>
              <a:rPr lang="hu-HU" sz="1400" dirty="0">
                <a:solidFill>
                  <a:schemeClr val="tx2"/>
                </a:solidFill>
                <a:ea typeface="Times New Roman" charset="0"/>
                <a:cs typeface="Times New Roman" charset="0"/>
              </a:rPr>
              <a:t>Kieferorthopädische Behandlung</a:t>
            </a:r>
          </a:p>
          <a:p>
            <a:pPr>
              <a:lnSpc>
                <a:spcPct val="100000"/>
              </a:lnSpc>
              <a:buClr>
                <a:schemeClr val="accent1"/>
              </a:buClr>
              <a:buFont typeface="Arial" charset="0"/>
              <a:buChar char="•"/>
            </a:pPr>
            <a:r>
              <a:rPr lang="de-DE" sz="1400" dirty="0">
                <a:solidFill>
                  <a:schemeClr val="tx2"/>
                </a:solidFill>
                <a:ea typeface="Times New Roman" charset="0"/>
                <a:cs typeface="Times New Roman" charset="0"/>
              </a:rPr>
              <a:t>Prothetische Behandlung: kurze Beschreibung des erforderlichen Zahnersatzes, z. B.: 26</a:t>
            </a:r>
            <a:r>
              <a:rPr lang="hu-HU" sz="1400" dirty="0">
                <a:solidFill>
                  <a:schemeClr val="tx2"/>
                </a:solidFill>
                <a:ea typeface="Times New Roman" charset="0"/>
                <a:cs typeface="Times New Roman" charset="0"/>
              </a:rPr>
              <a:t> </a:t>
            </a:r>
            <a:r>
              <a:rPr lang="de-DE" sz="1400" dirty="0">
                <a:solidFill>
                  <a:schemeClr val="tx2"/>
                </a:solidFill>
                <a:ea typeface="Times New Roman" charset="0"/>
                <a:cs typeface="Times New Roman" charset="0"/>
              </a:rPr>
              <a:t>Stift</a:t>
            </a:r>
            <a:r>
              <a:rPr lang="hu-HU" sz="1400" dirty="0">
                <a:solidFill>
                  <a:schemeClr val="tx2"/>
                </a:solidFill>
                <a:ea typeface="Times New Roman" charset="0"/>
                <a:cs typeface="Times New Roman" charset="0"/>
              </a:rPr>
              <a:t>aufbau</a:t>
            </a:r>
            <a:r>
              <a:rPr lang="de-DE" sz="1400" dirty="0">
                <a:solidFill>
                  <a:schemeClr val="tx2"/>
                </a:solidFill>
                <a:ea typeface="Times New Roman" charset="0"/>
                <a:cs typeface="Times New Roman" charset="0"/>
              </a:rPr>
              <a:t>, Krone</a:t>
            </a:r>
            <a:endParaRPr lang="hu-HU" sz="1400" i="1" dirty="0">
              <a:solidFill>
                <a:schemeClr val="tx2"/>
              </a:solidFill>
              <a:ea typeface="Times New Roman" charset="0"/>
              <a:cs typeface="Times New Roman" charset="0"/>
            </a:endParaRPr>
          </a:p>
        </p:txBody>
      </p:sp>
    </p:spTree>
    <p:extLst>
      <p:ext uri="{BB962C8B-B14F-4D97-AF65-F5344CB8AC3E}">
        <p14:creationId xmlns:p14="http://schemas.microsoft.com/office/powerpoint/2010/main" val="192182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Behandlungsplan</a:t>
            </a:r>
          </a:p>
        </p:txBody>
      </p:sp>
      <p:sp>
        <p:nvSpPr>
          <p:cNvPr id="4" name="Tartalom helye 2"/>
          <p:cNvSpPr txBox="1">
            <a:spLocks/>
          </p:cNvSpPr>
          <p:nvPr/>
        </p:nvSpPr>
        <p:spPr>
          <a:xfrm>
            <a:off x="683568" y="1052736"/>
            <a:ext cx="7920878" cy="48965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00000"/>
              </a:lnSpc>
              <a:buClr>
                <a:schemeClr val="accent1"/>
              </a:buClr>
              <a:buNone/>
            </a:pPr>
            <a:r>
              <a:rPr lang="hu-HU" sz="1600" dirty="0">
                <a:solidFill>
                  <a:schemeClr val="tx2">
                    <a:lumMod val="60000"/>
                    <a:lumOff val="40000"/>
                  </a:schemeClr>
                </a:solidFill>
                <a:latin typeface="Times New Roman" charset="0"/>
                <a:ea typeface="Times New Roman" charset="0"/>
                <a:cs typeface="Times New Roman" charset="0"/>
              </a:rPr>
              <a:t> </a:t>
            </a:r>
            <a:endParaRPr lang="en-US" sz="1600" dirty="0">
              <a:solidFill>
                <a:schemeClr val="accent1"/>
              </a:solidFill>
              <a:latin typeface="Times New Roman" charset="0"/>
              <a:ea typeface="Times New Roman" charset="0"/>
              <a:cs typeface="Times New Roman" charset="0"/>
            </a:endParaRP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26 Akutversorgung - Trepanation, Exstirpation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professionelles Mundhygienemanagement</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instruieren, motivieren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18, 28 Zahnentfernung</a:t>
            </a:r>
          </a:p>
          <a:p>
            <a:pPr>
              <a:lnSpc>
                <a:spcPct val="100000"/>
              </a:lnSpc>
              <a:buClr>
                <a:schemeClr val="accent1"/>
              </a:buClr>
              <a:buFont typeface="Arial" charset="0"/>
              <a:buChar char="•"/>
            </a:pPr>
            <a:r>
              <a:rPr lang="hu-HU" b="1" i="1" dirty="0">
                <a:solidFill>
                  <a:schemeClr val="tx1">
                    <a:lumMod val="20000"/>
                    <a:lumOff val="80000"/>
                  </a:schemeClr>
                </a:solidFill>
                <a:ea typeface="Times New Roman" charset="0"/>
                <a:cs typeface="Times New Roman" charset="0"/>
              </a:rPr>
              <a:t>26 Wurzelkanalbehandlung</a:t>
            </a:r>
          </a:p>
          <a:p>
            <a:pPr>
              <a:lnSpc>
                <a:spcPct val="100000"/>
              </a:lnSpc>
              <a:buClr>
                <a:schemeClr val="accent1"/>
              </a:buClr>
              <a:buFont typeface="Wingdings" panose="05000000000000000000" pitchFamily="2" charset="2"/>
              <a:buChar char="ü"/>
            </a:pPr>
            <a:r>
              <a:rPr lang="hu-HU" i="1" dirty="0">
                <a:solidFill>
                  <a:schemeClr val="tx1">
                    <a:lumMod val="20000"/>
                    <a:lumOff val="80000"/>
                  </a:schemeClr>
                </a:solidFill>
                <a:ea typeface="Times New Roman" charset="0"/>
                <a:cs typeface="Times New Roman" charset="0"/>
              </a:rPr>
              <a:t>25 OD, 27 MO Kompositfüllungen</a:t>
            </a:r>
          </a:p>
          <a:p>
            <a:pPr>
              <a:lnSpc>
                <a:spcPct val="100000"/>
              </a:lnSpc>
              <a:buClr>
                <a:schemeClr val="accent1"/>
              </a:buClr>
              <a:buFont typeface="Arial" charset="0"/>
              <a:buChar char="•"/>
            </a:pPr>
            <a:r>
              <a:rPr lang="hu-HU" b="1" i="1" dirty="0">
                <a:solidFill>
                  <a:schemeClr val="tx1">
                    <a:lumMod val="20000"/>
                    <a:lumOff val="80000"/>
                  </a:schemeClr>
                </a:solidFill>
                <a:ea typeface="Times New Roman" charset="0"/>
                <a:cs typeface="Times New Roman" charset="0"/>
              </a:rPr>
              <a:t>26 E.max Keramik-Onlay</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14MO, 15OD Kompositfüllungen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a:t>
            </a:r>
          </a:p>
          <a:p>
            <a:pPr>
              <a:lnSpc>
                <a:spcPct val="100000"/>
              </a:lnSpc>
              <a:buClr>
                <a:schemeClr val="accent1"/>
              </a:buClr>
              <a:buFont typeface="Arial" charset="0"/>
              <a:buChar char="•"/>
            </a:pPr>
            <a:r>
              <a:rPr lang="de-DE" i="1" dirty="0">
                <a:solidFill>
                  <a:schemeClr val="tx1">
                    <a:lumMod val="20000"/>
                    <a:lumOff val="80000"/>
                  </a:schemeClr>
                </a:solidFill>
                <a:ea typeface="Times New Roman" charset="0"/>
                <a:cs typeface="Times New Roman" charset="0"/>
              </a:rPr>
              <a:t>45 Stumpfaufbau mit gegossenem Stift und Metallkeramikkrone</a:t>
            </a:r>
            <a:endParaRPr lang="hu-HU" i="1" dirty="0">
              <a:solidFill>
                <a:schemeClr val="tx1">
                  <a:lumMod val="20000"/>
                  <a:lumOff val="80000"/>
                </a:schemeClr>
              </a:solidFill>
              <a:ea typeface="Times New Roman" charset="0"/>
              <a:cs typeface="Times New Roman" charset="0"/>
            </a:endParaRPr>
          </a:p>
        </p:txBody>
      </p:sp>
    </p:spTree>
    <p:extLst>
      <p:ext uri="{BB962C8B-B14F-4D97-AF65-F5344CB8AC3E}">
        <p14:creationId xmlns:p14="http://schemas.microsoft.com/office/powerpoint/2010/main" val="426573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539552" y="1196754"/>
            <a:ext cx="8424936" cy="4752526"/>
          </a:xfrm>
        </p:spPr>
        <p:txBody>
          <a:bodyPr>
            <a:noAutofit/>
          </a:bodyPr>
          <a:lstStyle/>
          <a:p>
            <a:pPr marL="263525" indent="-263525">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Ausgangsbild - okklusal und bukkal (eventuell intraorales Röntgenbild der Ausgangssituation, falls vorhanden)</a:t>
            </a:r>
          </a:p>
          <a:p>
            <a:pPr marL="263525" indent="-263525">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Erneute Bestimmung des DPI - nach Exploration der Läsion anhand des Primärpräparats</a:t>
            </a:r>
            <a:br>
              <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Aft>
                <a:spcPts val="600"/>
              </a:spcAft>
              <a:buClr>
                <a:schemeClr val="accent1"/>
              </a:buClr>
              <a:buNone/>
            </a:pP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63525" indent="-263525" algn="just">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Abgeschlossene Kavitätenvorbereitung, Isolierung, Vorbereitung - Kofferdamm, Matrizen und Keile in situ</a:t>
            </a:r>
          </a:p>
          <a:p>
            <a:pPr marL="0" indent="0" defTabSz="266700">
              <a:lnSpc>
                <a:spcPct val="100000"/>
              </a:lnSpc>
              <a:spcAft>
                <a:spcPts val="600"/>
              </a:spcAft>
              <a:buClr>
                <a:schemeClr val="accent1"/>
              </a:buClr>
              <a:buNone/>
            </a:pPr>
            <a:r>
              <a:rPr lang="de-DE" sz="1600" i="1" dirty="0">
                <a:latin typeface="Calibri" panose="020F0502020204030204" pitchFamily="34" charset="0"/>
                <a:ea typeface="Calibri" panose="020F0502020204030204" pitchFamily="34" charset="0"/>
                <a:cs typeface="Calibri" panose="020F0502020204030204" pitchFamily="34" charset="0"/>
              </a:rPr>
              <a:t>	</a:t>
            </a:r>
            <a:r>
              <a:rPr lang="de-DE" sz="1400" i="1" dirty="0">
                <a:latin typeface="Calibri" panose="020F0502020204030204" pitchFamily="34" charset="0"/>
                <a:ea typeface="Calibri" panose="020F0502020204030204" pitchFamily="34" charset="0"/>
                <a:cs typeface="Calibri" panose="020F0502020204030204" pitchFamily="34" charset="0"/>
              </a:rPr>
              <a:t>Die genaue Lage der Matrize am Rand der Kavität muss auf dem Foto erkennbar sein. Die Kavität, der 	Arbeitsbereich muss sauber und frei von Blut sein.</a:t>
            </a:r>
          </a:p>
          <a:p>
            <a:pPr marL="263525" indent="-263525" algn="just">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Fertig ausgearbeitete, polierte und getrocknete Restauration (kein Speichel, kein Blut) von okklusal und seitlich beim Zubeißen. Kontaktpunktbeurteilung ist wichtig!</a:t>
            </a:r>
          </a:p>
          <a:p>
            <a:pPr algn="just">
              <a:lnSpc>
                <a:spcPct val="100000"/>
              </a:lnSpc>
              <a:buClr>
                <a:schemeClr val="accent1"/>
              </a:buClr>
              <a:buFont typeface="Wingdings"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Art der Adhäsivtechnik für die Kompositfüllung und Materialliste</a:t>
            </a: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Füllungserstellung</a:t>
            </a:r>
          </a:p>
        </p:txBody>
      </p:sp>
      <p:graphicFrame>
        <p:nvGraphicFramePr>
          <p:cNvPr id="2" name="Táblázat 1">
            <a:extLst>
              <a:ext uri="{FF2B5EF4-FFF2-40B4-BE49-F238E27FC236}">
                <a16:creationId xmlns:a16="http://schemas.microsoft.com/office/drawing/2014/main" id="{4F63B2F8-1FB4-32CE-5731-4736796FCCC9}"/>
              </a:ext>
            </a:extLst>
          </p:cNvPr>
          <p:cNvGraphicFramePr>
            <a:graphicFrameLocks noGrp="1"/>
          </p:cNvGraphicFramePr>
          <p:nvPr>
            <p:extLst>
              <p:ext uri="{D42A27DB-BD31-4B8C-83A1-F6EECF244321}">
                <p14:modId xmlns:p14="http://schemas.microsoft.com/office/powerpoint/2010/main" val="3514694582"/>
              </p:ext>
            </p:extLst>
          </p:nvPr>
        </p:nvGraphicFramePr>
        <p:xfrm>
          <a:off x="922170" y="2244541"/>
          <a:ext cx="2520281" cy="624840"/>
        </p:xfrm>
        <a:graphic>
          <a:graphicData uri="http://schemas.openxmlformats.org/drawingml/2006/table">
            <a:tbl>
              <a:tblPr firstRow="1" bandRow="1">
                <a:tableStyleId>{5C22544A-7EE6-4342-B048-85BDC9FD1C3A}</a:tableStyleId>
              </a:tblPr>
              <a:tblGrid>
                <a:gridCol w="464263">
                  <a:extLst>
                    <a:ext uri="{9D8B030D-6E8A-4147-A177-3AD203B41FA5}">
                      <a16:colId xmlns:a16="http://schemas.microsoft.com/office/drawing/2014/main" val="919528788"/>
                    </a:ext>
                  </a:extLst>
                </a:gridCol>
                <a:gridCol w="464262">
                  <a:extLst>
                    <a:ext uri="{9D8B030D-6E8A-4147-A177-3AD203B41FA5}">
                      <a16:colId xmlns:a16="http://schemas.microsoft.com/office/drawing/2014/main" val="2028208815"/>
                    </a:ext>
                  </a:extLst>
                </a:gridCol>
                <a:gridCol w="464262">
                  <a:extLst>
                    <a:ext uri="{9D8B030D-6E8A-4147-A177-3AD203B41FA5}">
                      <a16:colId xmlns:a16="http://schemas.microsoft.com/office/drawing/2014/main" val="2939766076"/>
                    </a:ext>
                  </a:extLst>
                </a:gridCol>
                <a:gridCol w="464262">
                  <a:extLst>
                    <a:ext uri="{9D8B030D-6E8A-4147-A177-3AD203B41FA5}">
                      <a16:colId xmlns:a16="http://schemas.microsoft.com/office/drawing/2014/main" val="678768746"/>
                    </a:ext>
                  </a:extLst>
                </a:gridCol>
                <a:gridCol w="663232">
                  <a:extLst>
                    <a:ext uri="{9D8B030D-6E8A-4147-A177-3AD203B41FA5}">
                      <a16:colId xmlns:a16="http://schemas.microsoft.com/office/drawing/2014/main" val="1083331155"/>
                    </a:ext>
                  </a:extLst>
                </a:gridCol>
              </a:tblGrid>
              <a:tr h="212612">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00158">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Tree>
    <p:extLst>
      <p:ext uri="{BB962C8B-B14F-4D97-AF65-F5344CB8AC3E}">
        <p14:creationId xmlns:p14="http://schemas.microsoft.com/office/powerpoint/2010/main" val="342231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a:xfrm>
            <a:off x="89756" y="1916832"/>
            <a:ext cx="8964488" cy="2327134"/>
          </a:xfrm>
        </p:spPr>
        <p:txBody>
          <a:bodyPr anchor="ctr">
            <a:normAutofit/>
          </a:bodyPr>
          <a:lstStyle/>
          <a:p>
            <a:pPr algn="ctr"/>
            <a:r>
              <a:rPr lang="de-DE" sz="3500" dirty="0">
                <a:solidFill>
                  <a:schemeClr val="bg2"/>
                </a:solidFill>
                <a:latin typeface="Calibri" panose="020F0502020204030204" pitchFamily="34" charset="0"/>
                <a:ea typeface="Calibri" panose="020F0502020204030204" pitchFamily="34" charset="0"/>
                <a:cs typeface="Calibri" panose="020F0502020204030204" pitchFamily="34" charset="0"/>
              </a:rPr>
              <a:t>Dokumentation zur Füllungserstellung</a:t>
            </a:r>
          </a:p>
        </p:txBody>
      </p:sp>
    </p:spTree>
    <p:extLst>
      <p:ext uri="{BB962C8B-B14F-4D97-AF65-F5344CB8AC3E}">
        <p14:creationId xmlns:p14="http://schemas.microsoft.com/office/powerpoint/2010/main" val="298077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3" y="565714"/>
            <a:ext cx="7886700" cy="54292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755576" y="1747163"/>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 Okklusalansicht</a:t>
            </a:r>
            <a:endParaRPr lang="en-US" sz="1200" dirty="0"/>
          </a:p>
        </p:txBody>
      </p:sp>
      <p:sp>
        <p:nvSpPr>
          <p:cNvPr id="13" name="Szöveg helye 4">
            <a:extLst>
              <a:ext uri="{FF2B5EF4-FFF2-40B4-BE49-F238E27FC236}">
                <a16:creationId xmlns:a16="http://schemas.microsoft.com/office/drawing/2014/main" id="{48DC3C17-BE11-DCE2-C15F-4C8E326ADEA9}"/>
              </a:ext>
            </a:extLst>
          </p:cNvPr>
          <p:cNvSpPr txBox="1">
            <a:spLocks/>
          </p:cNvSpPr>
          <p:nvPr/>
        </p:nvSpPr>
        <p:spPr>
          <a:xfrm>
            <a:off x="6228184" y="1725161"/>
            <a:ext cx="2344566" cy="4464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 (falls angefertigt)</a:t>
            </a:r>
            <a:endParaRPr lang="en-US" sz="1200" dirty="0"/>
          </a:p>
        </p:txBody>
      </p:sp>
      <p:sp>
        <p:nvSpPr>
          <p:cNvPr id="9" name="Szöveg helye 4">
            <a:extLst>
              <a:ext uri="{FF2B5EF4-FFF2-40B4-BE49-F238E27FC236}">
                <a16:creationId xmlns:a16="http://schemas.microsoft.com/office/drawing/2014/main" id="{3FB32A3C-734A-60FB-E5C9-0708F69AD50D}"/>
              </a:ext>
            </a:extLst>
          </p:cNvPr>
          <p:cNvSpPr txBox="1">
            <a:spLocks/>
          </p:cNvSpPr>
          <p:nvPr/>
        </p:nvSpPr>
        <p:spPr>
          <a:xfrm>
            <a:off x="3576539" y="1747163"/>
            <a:ext cx="1734333"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 bukkale Ansicht</a:t>
            </a:r>
            <a:endParaRPr lang="en-US" sz="1200" dirty="0"/>
          </a:p>
        </p:txBody>
      </p:sp>
      <p:sp>
        <p:nvSpPr>
          <p:cNvPr id="10" name="Téglalap 9">
            <a:extLst>
              <a:ext uri="{FF2B5EF4-FFF2-40B4-BE49-F238E27FC236}">
                <a16:creationId xmlns:a16="http://schemas.microsoft.com/office/drawing/2014/main" id="{C3E0B6CD-CD29-1B1B-5377-3F00BA06B3D5}"/>
              </a:ext>
            </a:extLst>
          </p:cNvPr>
          <p:cNvSpPr/>
          <p:nvPr/>
        </p:nvSpPr>
        <p:spPr>
          <a:xfrm>
            <a:off x="395536" y="2668184"/>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981409DA-2F5C-47BC-8D77-66157089C552}"/>
              </a:ext>
            </a:extLst>
          </p:cNvPr>
          <p:cNvSpPr/>
          <p:nvPr/>
        </p:nvSpPr>
        <p:spPr>
          <a:xfrm>
            <a:off x="6228184"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1DB93E0E-989F-FB0F-5709-1140ED3089D8}"/>
              </a:ext>
            </a:extLst>
          </p:cNvPr>
          <p:cNvSpPr/>
          <p:nvPr/>
        </p:nvSpPr>
        <p:spPr>
          <a:xfrm>
            <a:off x="3279821" y="2668184"/>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14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2" y="523600"/>
            <a:ext cx="7886700" cy="54292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II.</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65AF549B-75B9-4D69-8547-7864A0F3CCDB}"/>
              </a:ext>
            </a:extLst>
          </p:cNvPr>
          <p:cNvPicPr>
            <a:picLocks noChangeAspect="1"/>
          </p:cNvPicPr>
          <p:nvPr/>
        </p:nvPicPr>
        <p:blipFill>
          <a:blip r:embed="rId2"/>
          <a:stretch>
            <a:fillRect/>
          </a:stretch>
        </p:blipFill>
        <p:spPr>
          <a:xfrm>
            <a:off x="628652" y="1700810"/>
            <a:ext cx="3865199" cy="701101"/>
          </a:xfrm>
          <a:prstGeom prst="rect">
            <a:avLst/>
          </a:prstGeom>
        </p:spPr>
      </p:pic>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864793" y="1608139"/>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nach Exploration der Läsion </a:t>
            </a:r>
            <a:endParaRPr lang="en-US" sz="1200" dirty="0"/>
          </a:p>
        </p:txBody>
      </p:sp>
      <p:sp>
        <p:nvSpPr>
          <p:cNvPr id="8" name="Szöveg helye 4">
            <a:extLst>
              <a:ext uri="{FF2B5EF4-FFF2-40B4-BE49-F238E27FC236}">
                <a16:creationId xmlns:a16="http://schemas.microsoft.com/office/drawing/2014/main" id="{E3D21AF8-9796-D31B-D2E1-B55EFF92FC67}"/>
              </a:ext>
            </a:extLst>
          </p:cNvPr>
          <p:cNvSpPr txBox="1">
            <a:spLocks/>
          </p:cNvSpPr>
          <p:nvPr/>
        </p:nvSpPr>
        <p:spPr>
          <a:xfrm>
            <a:off x="4572000" y="1606139"/>
            <a:ext cx="3382737"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Angefertigte Kavität, Isolierung, Matrize und Keil in situ</a:t>
            </a:r>
            <a:endParaRPr lang="en-US" sz="1200" dirty="0"/>
          </a:p>
        </p:txBody>
      </p:sp>
      <p:sp>
        <p:nvSpPr>
          <p:cNvPr id="10" name="Téglalap 9">
            <a:extLst>
              <a:ext uri="{FF2B5EF4-FFF2-40B4-BE49-F238E27FC236}">
                <a16:creationId xmlns:a16="http://schemas.microsoft.com/office/drawing/2014/main" id="{0D59F01D-1D74-6EDE-CCF4-AB23C8A59186}"/>
              </a:ext>
            </a:extLst>
          </p:cNvPr>
          <p:cNvSpPr/>
          <p:nvPr/>
        </p:nvSpPr>
        <p:spPr>
          <a:xfrm>
            <a:off x="1387968" y="2151277"/>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5CD535B2-8DAF-7981-B5B4-2A7998C0D6FE}"/>
              </a:ext>
            </a:extLst>
          </p:cNvPr>
          <p:cNvSpPr/>
          <p:nvPr/>
        </p:nvSpPr>
        <p:spPr>
          <a:xfrm>
            <a:off x="4882331" y="2151277"/>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áblázat 11">
            <a:extLst>
              <a:ext uri="{FF2B5EF4-FFF2-40B4-BE49-F238E27FC236}">
                <a16:creationId xmlns:a16="http://schemas.microsoft.com/office/drawing/2014/main" id="{6994C45B-11B5-A654-B5D4-4CF6011A3798}"/>
              </a:ext>
            </a:extLst>
          </p:cNvPr>
          <p:cNvGraphicFramePr>
            <a:graphicFrameLocks noGrp="1"/>
          </p:cNvGraphicFramePr>
          <p:nvPr>
            <p:extLst>
              <p:ext uri="{D42A27DB-BD31-4B8C-83A1-F6EECF244321}">
                <p14:modId xmlns:p14="http://schemas.microsoft.com/office/powerpoint/2010/main" val="1903040408"/>
              </p:ext>
            </p:extLst>
          </p:nvPr>
        </p:nvGraphicFramePr>
        <p:xfrm>
          <a:off x="1387968" y="5295236"/>
          <a:ext cx="2751984" cy="654044"/>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919528788"/>
                    </a:ext>
                  </a:extLst>
                </a:gridCol>
                <a:gridCol w="506944">
                  <a:extLst>
                    <a:ext uri="{9D8B030D-6E8A-4147-A177-3AD203B41FA5}">
                      <a16:colId xmlns:a16="http://schemas.microsoft.com/office/drawing/2014/main" val="2028208815"/>
                    </a:ext>
                  </a:extLst>
                </a:gridCol>
                <a:gridCol w="506944">
                  <a:extLst>
                    <a:ext uri="{9D8B030D-6E8A-4147-A177-3AD203B41FA5}">
                      <a16:colId xmlns:a16="http://schemas.microsoft.com/office/drawing/2014/main" val="2939766076"/>
                    </a:ext>
                  </a:extLst>
                </a:gridCol>
                <a:gridCol w="506944">
                  <a:extLst>
                    <a:ext uri="{9D8B030D-6E8A-4147-A177-3AD203B41FA5}">
                      <a16:colId xmlns:a16="http://schemas.microsoft.com/office/drawing/2014/main" val="678768746"/>
                    </a:ext>
                  </a:extLst>
                </a:gridCol>
                <a:gridCol w="724207">
                  <a:extLst>
                    <a:ext uri="{9D8B030D-6E8A-4147-A177-3AD203B41FA5}">
                      <a16:colId xmlns:a16="http://schemas.microsoft.com/office/drawing/2014/main" val="1083331155"/>
                    </a:ext>
                  </a:extLst>
                </a:gridCol>
              </a:tblGrid>
              <a:tr h="271189">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82855">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Tree>
    <p:extLst>
      <p:ext uri="{BB962C8B-B14F-4D97-AF65-F5344CB8AC3E}">
        <p14:creationId xmlns:p14="http://schemas.microsoft.com/office/powerpoint/2010/main" val="175058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0" y="332656"/>
            <a:ext cx="7886700" cy="54360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III.</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65AF549B-75B9-4D69-8547-7864A0F3CCDB}"/>
              </a:ext>
            </a:extLst>
          </p:cNvPr>
          <p:cNvPicPr>
            <a:picLocks noChangeAspect="1"/>
          </p:cNvPicPr>
          <p:nvPr/>
        </p:nvPicPr>
        <p:blipFill>
          <a:blip r:embed="rId2"/>
          <a:stretch>
            <a:fillRect/>
          </a:stretch>
        </p:blipFill>
        <p:spPr>
          <a:xfrm>
            <a:off x="628652" y="1700810"/>
            <a:ext cx="3865199" cy="701101"/>
          </a:xfrm>
          <a:prstGeom prst="rect">
            <a:avLst/>
          </a:prstGeom>
        </p:spPr>
      </p:pic>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4629150" y="1523728"/>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a:t>
            </a:r>
            <a:r>
              <a:rPr lang="hu-HU" sz="1200" dirty="0">
                <a:ea typeface="Times New Roman" charset="0"/>
                <a:cs typeface="Times New Roman" charset="0"/>
              </a:rPr>
              <a:t>e </a:t>
            </a:r>
            <a:r>
              <a:rPr lang="de-DE" sz="1200" dirty="0">
                <a:ea typeface="Times New Roman" charset="0"/>
                <a:cs typeface="Times New Roman" charset="0"/>
              </a:rPr>
              <a:t>Restauration</a:t>
            </a:r>
            <a:endParaRPr lang="hu-HU" sz="1200" dirty="0">
              <a:ea typeface="Times New Roman" charset="0"/>
              <a:cs typeface="Times New Roman" charset="0"/>
            </a:endParaRPr>
          </a:p>
          <a:p>
            <a:pPr marL="0" indent="0" algn="ctr">
              <a:buNone/>
            </a:pPr>
            <a:r>
              <a:rPr lang="hu-HU" sz="1200" dirty="0"/>
              <a:t>Bukkalansicht </a:t>
            </a:r>
            <a:r>
              <a:rPr lang="de-DE" sz="1200" dirty="0">
                <a:ea typeface="Times New Roman" charset="0"/>
                <a:cs typeface="Times New Roman" charset="0"/>
              </a:rPr>
              <a:t>beim Zubeißen</a:t>
            </a:r>
            <a:endParaRPr lang="en-US" sz="1200" dirty="0"/>
          </a:p>
        </p:txBody>
      </p:sp>
      <p:sp>
        <p:nvSpPr>
          <p:cNvPr id="8" name="Szöveg helye 4">
            <a:extLst>
              <a:ext uri="{FF2B5EF4-FFF2-40B4-BE49-F238E27FC236}">
                <a16:creationId xmlns:a16="http://schemas.microsoft.com/office/drawing/2014/main" id="{49FEBB9B-0D93-1A23-C9A8-7D327132020F}"/>
              </a:ext>
            </a:extLst>
          </p:cNvPr>
          <p:cNvSpPr txBox="1">
            <a:spLocks/>
          </p:cNvSpPr>
          <p:nvPr/>
        </p:nvSpPr>
        <p:spPr>
          <a:xfrm>
            <a:off x="749399" y="1507830"/>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a:t>
            </a:r>
            <a:r>
              <a:rPr lang="hu-HU" sz="1200" dirty="0">
                <a:ea typeface="Times New Roman" charset="0"/>
                <a:cs typeface="Times New Roman" charset="0"/>
              </a:rPr>
              <a:t>e </a:t>
            </a:r>
            <a:r>
              <a:rPr lang="de-DE" sz="1200" dirty="0">
                <a:ea typeface="Times New Roman" charset="0"/>
                <a:cs typeface="Times New Roman" charset="0"/>
              </a:rPr>
              <a:t>Restauration</a:t>
            </a:r>
            <a:endParaRPr lang="hu-HU" sz="1200" dirty="0">
              <a:ea typeface="Times New Roman" charset="0"/>
              <a:cs typeface="Times New Roman" charset="0"/>
            </a:endParaRPr>
          </a:p>
          <a:p>
            <a:pPr marL="0" indent="0" algn="ctr">
              <a:buNone/>
            </a:pPr>
            <a:r>
              <a:rPr lang="hu-HU" sz="1200" dirty="0"/>
              <a:t>Okklusalansicht</a:t>
            </a:r>
            <a:endParaRPr lang="en-US" sz="1200" dirty="0"/>
          </a:p>
        </p:txBody>
      </p:sp>
      <p:sp>
        <p:nvSpPr>
          <p:cNvPr id="12" name="Téglalap 11">
            <a:extLst>
              <a:ext uri="{FF2B5EF4-FFF2-40B4-BE49-F238E27FC236}">
                <a16:creationId xmlns:a16="http://schemas.microsoft.com/office/drawing/2014/main" id="{934AE82B-D3FC-9C34-8770-2A7322966D58}"/>
              </a:ext>
            </a:extLst>
          </p:cNvPr>
          <p:cNvSpPr/>
          <p:nvPr/>
        </p:nvSpPr>
        <p:spPr>
          <a:xfrm>
            <a:off x="1364830" y="2389338"/>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églalap 12">
            <a:extLst>
              <a:ext uri="{FF2B5EF4-FFF2-40B4-BE49-F238E27FC236}">
                <a16:creationId xmlns:a16="http://schemas.microsoft.com/office/drawing/2014/main" id="{C5CF6DD1-0471-23D5-DE9D-63AA1E768AD0}"/>
              </a:ext>
            </a:extLst>
          </p:cNvPr>
          <p:cNvSpPr/>
          <p:nvPr/>
        </p:nvSpPr>
        <p:spPr>
          <a:xfrm>
            <a:off x="5214377" y="2389338"/>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zövegdoboz 14">
            <a:extLst>
              <a:ext uri="{FF2B5EF4-FFF2-40B4-BE49-F238E27FC236}">
                <a16:creationId xmlns:a16="http://schemas.microsoft.com/office/drawing/2014/main" id="{771C99D6-F568-7043-CA46-B2FE983AF5CE}"/>
              </a:ext>
            </a:extLst>
          </p:cNvPr>
          <p:cNvSpPr txBox="1"/>
          <p:nvPr/>
        </p:nvSpPr>
        <p:spPr>
          <a:xfrm>
            <a:off x="1364830" y="5579847"/>
            <a:ext cx="6725938" cy="276999"/>
          </a:xfrm>
          <a:prstGeom prst="rect">
            <a:avLst/>
          </a:prstGeom>
          <a:noFill/>
        </p:spPr>
        <p:txBody>
          <a:bodyPr wrap="square" rtlCol="0">
            <a:spAutoFit/>
          </a:bodyPr>
          <a:lstStyle/>
          <a:p>
            <a:pPr algn="ctr"/>
            <a:r>
              <a:rPr lang="de-DE" sz="1200" dirty="0">
                <a:solidFill>
                  <a:schemeClr val="tx1">
                    <a:lumMod val="20000"/>
                    <a:lumOff val="80000"/>
                  </a:schemeClr>
                </a:solidFill>
                <a:ea typeface="Times New Roman" charset="0"/>
                <a:cs typeface="Times New Roman" charset="0"/>
              </a:rPr>
              <a:t>Art der Adhäsivtechnik für die Kompositfüllung und Materialliste</a:t>
            </a:r>
            <a:endParaRPr lang="hu-HU" sz="1200" i="1" dirty="0">
              <a:solidFill>
                <a:schemeClr val="tx1">
                  <a:lumMod val="20000"/>
                  <a:lumOff val="80000"/>
                </a:schemeClr>
              </a:solidFill>
            </a:endParaRPr>
          </a:p>
        </p:txBody>
      </p:sp>
    </p:spTree>
    <p:extLst>
      <p:ext uri="{BB962C8B-B14F-4D97-AF65-F5344CB8AC3E}">
        <p14:creationId xmlns:p14="http://schemas.microsoft.com/office/powerpoint/2010/main" val="61090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08520" y="-99392"/>
            <a:ext cx="9440140" cy="3168352"/>
          </a:xfrm>
          <a:prstGeom prst="rect">
            <a:avLst/>
          </a:prstGeom>
          <a:effectLst>
            <a:softEdge rad="368300"/>
          </a:effectLst>
        </p:spPr>
      </p:pic>
      <p:sp>
        <p:nvSpPr>
          <p:cNvPr id="10" name="Tartalom helye 9"/>
          <p:cNvSpPr>
            <a:spLocks noGrp="1"/>
          </p:cNvSpPr>
          <p:nvPr>
            <p:ph idx="1"/>
          </p:nvPr>
        </p:nvSpPr>
        <p:spPr>
          <a:xfrm>
            <a:off x="265013" y="4004101"/>
            <a:ext cx="10272889" cy="2160240"/>
          </a:xfrm>
        </p:spPr>
        <p:txBody>
          <a:bodyPr>
            <a:normAutofit/>
          </a:bodyPr>
          <a:lstStyle/>
          <a:p>
            <a:pPr>
              <a:lnSpc>
                <a:spcPct val="160000"/>
              </a:lnSpc>
              <a:buNone/>
            </a:pPr>
            <a:r>
              <a:rPr lang="de-DE" sz="1500" noProof="0" dirty="0">
                <a:latin typeface="Calibri" panose="020F0502020204030204" pitchFamily="34" charset="0"/>
                <a:ea typeface="Calibri" panose="020F0502020204030204" pitchFamily="34" charset="0"/>
                <a:cs typeface="Calibri" panose="020F0502020204030204" pitchFamily="34" charset="0"/>
              </a:rPr>
              <a:t>Student/in</a:t>
            </a:r>
            <a:r>
              <a:rPr lang="de-DE" sz="1500" dirty="0">
                <a:latin typeface="Calibri" panose="020F0502020204030204" pitchFamily="34" charset="0"/>
                <a:ea typeface="Calibri" panose="020F0502020204030204" pitchFamily="34" charset="0"/>
                <a:cs typeface="Calibri" panose="020F0502020204030204" pitchFamily="34" charset="0"/>
              </a:rPr>
              <a:t>: Name des Students / der Studentin</a:t>
            </a:r>
          </a:p>
          <a:p>
            <a:pPr>
              <a:lnSpc>
                <a:spcPct val="160000"/>
              </a:lnSpc>
              <a:buNone/>
            </a:pPr>
            <a:r>
              <a:rPr lang="de-DE" sz="1500" dirty="0">
                <a:latin typeface="Calibri" panose="020F0502020204030204" pitchFamily="34" charset="0"/>
                <a:ea typeface="Calibri" panose="020F0502020204030204" pitchFamily="34" charset="0"/>
                <a:cs typeface="Calibri" panose="020F0502020204030204" pitchFamily="34" charset="0"/>
              </a:rPr>
              <a:t>Praktikumsleiter/in: Name des Praktikumsleiters / der Praktikumsleiterin 	</a:t>
            </a:r>
          </a:p>
          <a:p>
            <a:pPr>
              <a:lnSpc>
                <a:spcPct val="160000"/>
              </a:lnSpc>
              <a:buNone/>
            </a:pPr>
            <a:r>
              <a:rPr lang="de-DE" sz="1500" noProof="0" dirty="0">
                <a:latin typeface="Calibri" panose="020F0502020204030204" pitchFamily="34" charset="0"/>
                <a:ea typeface="Calibri" panose="020F0502020204030204" pitchFamily="34" charset="0"/>
                <a:cs typeface="Calibri" panose="020F0502020204030204" pitchFamily="34" charset="0"/>
              </a:rPr>
              <a:t>Behandlungen</a:t>
            </a:r>
            <a:r>
              <a:rPr lang="de-DE" sz="1500" dirty="0">
                <a:latin typeface="Calibri" panose="020F0502020204030204" pitchFamily="34" charset="0"/>
                <a:ea typeface="Calibri" panose="020F0502020204030204" pitchFamily="34" charset="0"/>
                <a:cs typeface="Calibri" panose="020F0502020204030204" pitchFamily="34" charset="0"/>
              </a:rPr>
              <a:t>: abgekürzt als : 16 MO Füllung, 24 Wurzelkanalbehandlung, 36 MOD Inlay</a:t>
            </a:r>
          </a:p>
          <a:p>
            <a:pPr>
              <a:lnSpc>
                <a:spcPct val="160000"/>
              </a:lnSpc>
              <a:buNone/>
            </a:pPr>
            <a:r>
              <a:rPr lang="de-DE" sz="1500" dirty="0">
                <a:latin typeface="Calibri" panose="020F0502020204030204" pitchFamily="34" charset="0"/>
                <a:ea typeface="Calibri" panose="020F0502020204030204" pitchFamily="34" charset="0"/>
                <a:cs typeface="Calibri" panose="020F0502020204030204" pitchFamily="34" charset="0"/>
              </a:rPr>
              <a:t>Praktikum: Bezeichnung des Praktikums und das Semester, in dem die Behandlung durchgeführt wurde</a:t>
            </a:r>
          </a:p>
        </p:txBody>
      </p:sp>
      <p:pic>
        <p:nvPicPr>
          <p:cNvPr id="8" name="ATT00068.jpg"/>
          <p:cNvPicPr>
            <a:picLocks noChangeAspect="1"/>
          </p:cNvPicPr>
          <p:nvPr/>
        </p:nvPicPr>
        <p:blipFill>
          <a:blip r:embed="rId4">
            <a:alphaModFix amt="70226"/>
            <a:extLst>
              <a:ext uri="{28A0092B-C50C-407E-A947-70E740481C1C}">
                <a14:useLocalDpi xmlns:a14="http://schemas.microsoft.com/office/drawing/2010/main"/>
              </a:ext>
            </a:extLst>
          </a:blip>
          <a:srcRect/>
          <a:stretch>
            <a:fillRect/>
          </a:stretch>
        </p:blipFill>
        <p:spPr>
          <a:xfrm>
            <a:off x="720000" y="108000"/>
            <a:ext cx="1007468" cy="1008000"/>
          </a:xfrm>
          <a:custGeom>
            <a:avLst/>
            <a:gdLst/>
            <a:ahLst/>
            <a:cxnLst>
              <a:cxn ang="0">
                <a:pos x="wd2" y="hd2"/>
              </a:cxn>
              <a:cxn ang="5400000">
                <a:pos x="wd2" y="hd2"/>
              </a:cxn>
              <a:cxn ang="10800000">
                <a:pos x="wd2" y="hd2"/>
              </a:cxn>
              <a:cxn ang="16200000">
                <a:pos x="wd2" y="hd2"/>
              </a:cxn>
            </a:cxnLst>
            <a:rect l="0" t="0" r="r" b="b"/>
            <a:pathLst>
              <a:path w="21545" h="21506" extrusionOk="0">
                <a:moveTo>
                  <a:pt x="10793" y="0"/>
                </a:moveTo>
                <a:cubicBezTo>
                  <a:pt x="4731" y="-8"/>
                  <a:pt x="-8" y="4720"/>
                  <a:pt x="0" y="10768"/>
                </a:cubicBezTo>
                <a:cubicBezTo>
                  <a:pt x="4" y="13711"/>
                  <a:pt x="1001" y="16183"/>
                  <a:pt x="3031" y="18281"/>
                </a:cubicBezTo>
                <a:cubicBezTo>
                  <a:pt x="4481" y="19780"/>
                  <a:pt x="6078" y="20693"/>
                  <a:pt x="8231" y="21257"/>
                </a:cubicBezTo>
                <a:cubicBezTo>
                  <a:pt x="9406" y="21564"/>
                  <a:pt x="11945" y="21592"/>
                  <a:pt x="13140" y="21311"/>
                </a:cubicBezTo>
                <a:cubicBezTo>
                  <a:pt x="15263" y="20812"/>
                  <a:pt x="16887" y="19911"/>
                  <a:pt x="18422" y="18379"/>
                </a:cubicBezTo>
                <a:cubicBezTo>
                  <a:pt x="19602" y="17202"/>
                  <a:pt x="20239" y="16252"/>
                  <a:pt x="20820" y="14803"/>
                </a:cubicBezTo>
                <a:cubicBezTo>
                  <a:pt x="21443" y="13249"/>
                  <a:pt x="21592" y="12320"/>
                  <a:pt x="21532" y="10375"/>
                </a:cubicBezTo>
                <a:cubicBezTo>
                  <a:pt x="21484" y="8808"/>
                  <a:pt x="21430" y="8464"/>
                  <a:pt x="21054" y="7361"/>
                </a:cubicBezTo>
                <a:cubicBezTo>
                  <a:pt x="20504" y="5746"/>
                  <a:pt x="19783" y="4549"/>
                  <a:pt x="18639" y="3347"/>
                </a:cubicBezTo>
                <a:cubicBezTo>
                  <a:pt x="16530" y="1132"/>
                  <a:pt x="13886" y="4"/>
                  <a:pt x="10793" y="0"/>
                </a:cubicBezTo>
                <a:close/>
              </a:path>
            </a:pathLst>
          </a:custGeom>
          <a:ln w="12700">
            <a:miter lim="400000"/>
          </a:ln>
        </p:spPr>
      </p:pic>
      <p:pic>
        <p:nvPicPr>
          <p:cNvPr id="9" name="FOK (körcímer).png"/>
          <p:cNvPicPr>
            <a:picLocks noChangeAspect="1"/>
          </p:cNvPicPr>
          <p:nvPr/>
        </p:nvPicPr>
        <p:blipFill>
          <a:blip r:embed="rId5">
            <a:alphaModFix amt="69524"/>
          </a:blip>
          <a:stretch>
            <a:fillRect/>
          </a:stretch>
        </p:blipFill>
        <p:spPr>
          <a:xfrm>
            <a:off x="7200000" y="108000"/>
            <a:ext cx="1008000" cy="1008000"/>
          </a:xfrm>
          <a:prstGeom prst="rect">
            <a:avLst/>
          </a:prstGeom>
          <a:ln w="12700">
            <a:miter lim="400000"/>
          </a:ln>
        </p:spPr>
      </p:pic>
      <p:sp>
        <p:nvSpPr>
          <p:cNvPr id="16" name="Szövegdoboz 15"/>
          <p:cNvSpPr txBox="1"/>
          <p:nvPr/>
        </p:nvSpPr>
        <p:spPr>
          <a:xfrm>
            <a:off x="1907704" y="44624"/>
            <a:ext cx="5124982" cy="707886"/>
          </a:xfrm>
          <a:prstGeom prst="rect">
            <a:avLst/>
          </a:prstGeom>
          <a:noFill/>
        </p:spPr>
        <p:txBody>
          <a:bodyPr wrap="square" rtlCol="0">
            <a:spAutoFit/>
          </a:bodyPr>
          <a:lstStyle/>
          <a:p>
            <a:pPr algn="ctr">
              <a:buNone/>
            </a:pPr>
            <a:r>
              <a:rPr lang="de-DE" sz="1400" b="1" dirty="0">
                <a:solidFill>
                  <a:srgbClr val="002060"/>
                </a:solidFill>
                <a:latin typeface="Trebuchet MS" panose="020B0603020202020204" pitchFamily="34" charset="0"/>
                <a:ea typeface="Capitals" charset="0"/>
                <a:cs typeface="Capitals" charset="0"/>
              </a:rPr>
              <a:t>Semmelweis Universität, Fakultät der Zahnheilkunde</a:t>
            </a:r>
            <a:br>
              <a:rPr lang="de-DE" sz="1400" b="1" dirty="0">
                <a:solidFill>
                  <a:srgbClr val="002060"/>
                </a:solidFill>
                <a:latin typeface="Trebuchet MS" panose="020B0603020202020204" pitchFamily="34" charset="0"/>
                <a:ea typeface="Capitals" charset="0"/>
                <a:cs typeface="Capitals" charset="0"/>
              </a:rPr>
            </a:br>
            <a:r>
              <a:rPr lang="de-DE" sz="1400" b="1" dirty="0">
                <a:solidFill>
                  <a:srgbClr val="002060"/>
                </a:solidFill>
                <a:latin typeface="Trebuchet MS" panose="020B0603020202020204" pitchFamily="34" charset="0"/>
                <a:ea typeface="Capitals" charset="0"/>
                <a:cs typeface="Capitals" charset="0"/>
              </a:rPr>
              <a:t>Klinik für Restaurative Zahnheilkunde und Endodontologie</a:t>
            </a:r>
            <a:br>
              <a:rPr lang="de-DE" sz="1400" b="1" dirty="0">
                <a:solidFill>
                  <a:srgbClr val="002060"/>
                </a:solidFill>
                <a:latin typeface="Trebuchet MS" panose="020B0603020202020204" pitchFamily="34" charset="0"/>
                <a:ea typeface="Capitals" charset="0"/>
                <a:cs typeface="Capitals" charset="0"/>
              </a:rPr>
            </a:br>
            <a:r>
              <a:rPr lang="en-US" sz="1200" dirty="0"/>
              <a:t>Klinikdirektor: </a:t>
            </a:r>
            <a:r>
              <a:rPr lang="hu-HU" sz="1200" dirty="0"/>
              <a:t>Prof. </a:t>
            </a:r>
            <a:r>
              <a:rPr lang="en-US" sz="1200" dirty="0"/>
              <a:t>Dr. </a:t>
            </a:r>
            <a:r>
              <a:rPr lang="hu-HU" sz="1200" dirty="0"/>
              <a:t>János</a:t>
            </a:r>
            <a:r>
              <a:rPr lang="en-US" sz="1200" dirty="0"/>
              <a:t> </a:t>
            </a:r>
            <a:r>
              <a:rPr lang="hu-HU" sz="1200" dirty="0"/>
              <a:t>Vág DMD, PhD.</a:t>
            </a:r>
            <a:endParaRPr lang="hu-HU" sz="1400" dirty="0">
              <a:solidFill>
                <a:srgbClr val="002060"/>
              </a:solidFill>
            </a:endParaRPr>
          </a:p>
        </p:txBody>
      </p:sp>
      <p:sp>
        <p:nvSpPr>
          <p:cNvPr id="12" name="Téglalap 11"/>
          <p:cNvSpPr/>
          <p:nvPr/>
        </p:nvSpPr>
        <p:spPr>
          <a:xfrm>
            <a:off x="2810146" y="2967335"/>
            <a:ext cx="3523721" cy="707886"/>
          </a:xfrm>
          <a:prstGeom prst="rect">
            <a:avLst/>
          </a:prstGeom>
          <a:noFill/>
          <a:effectLst/>
        </p:spPr>
        <p:txBody>
          <a:bodyPr wrap="none" lIns="91440" tIns="45720" rIns="91440" bIns="45720">
            <a:spAutoFit/>
          </a:bodyPr>
          <a:lstStyle/>
          <a:p>
            <a:pPr algn="ctr"/>
            <a:r>
              <a:rPr lang="hu-HU" sz="40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Fallpräsentation</a:t>
            </a:r>
          </a:p>
        </p:txBody>
      </p:sp>
    </p:spTree>
    <p:extLst>
      <p:ext uri="{BB962C8B-B14F-4D97-AF65-F5344CB8AC3E}">
        <p14:creationId xmlns:p14="http://schemas.microsoft.com/office/powerpoint/2010/main" val="408006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Cím 1"/>
          <p:cNvSpPr txBox="1">
            <a:spLocks/>
          </p:cNvSpPr>
          <p:nvPr/>
        </p:nvSpPr>
        <p:spPr>
          <a:xfrm>
            <a:off x="-14182" y="816648"/>
            <a:ext cx="9144000" cy="360040"/>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4" name="Cím 1"/>
          <p:cNvSpPr txBox="1">
            <a:spLocks/>
          </p:cNvSpPr>
          <p:nvPr/>
        </p:nvSpPr>
        <p:spPr>
          <a:xfrm>
            <a:off x="-14182" y="152162"/>
            <a:ext cx="9144000" cy="747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Wurzelkanalbehandlung</a:t>
            </a:r>
          </a:p>
        </p:txBody>
      </p:sp>
      <p:sp>
        <p:nvSpPr>
          <p:cNvPr id="2" name="Téglalap 1"/>
          <p:cNvSpPr/>
          <p:nvPr/>
        </p:nvSpPr>
        <p:spPr>
          <a:xfrm>
            <a:off x="344842" y="1078116"/>
            <a:ext cx="8784976" cy="4909036"/>
          </a:xfrm>
          <a:prstGeom prst="rect">
            <a:avLst/>
          </a:prstGeom>
        </p:spPr>
        <p:txBody>
          <a:bodyPr wrap="square">
            <a:spAutoFit/>
          </a:bodyPr>
          <a:lstStyle/>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Ausgangsbild</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Präoperative intraorale Röntgenaufnahme</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Gereinigte Kavität (nach Entfernung der alten Füllung und der kariösen Läsion)</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Falls erforderlich, Preendo-Aufbau und seine Schritte</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Aufnahme der Eingangskavität in absoluter Isolation </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Tabelle zur Bestimmung der Arbeitslänge </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Nadelkontrolle Röntgen</a:t>
            </a: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Erweiterte Kanaleingänge nach der letzten Spülung und Trocknung</a:t>
            </a:r>
          </a:p>
          <a:p>
            <a:pPr marL="285750" indent="-285750">
              <a:spcBef>
                <a:spcPts val="600"/>
              </a:spcBef>
              <a:buClr>
                <a:schemeClr val="accent1"/>
              </a:buClr>
              <a:buFont typeface="Wingdings" panose="05000000000000000000" pitchFamily="2" charset="2"/>
              <a:buChar char="ü"/>
            </a:pPr>
            <a:r>
              <a:rPr lang="hu-HU" sz="1400" dirty="0">
                <a:ea typeface="Times New Roman" charset="0"/>
                <a:cs typeface="Times New Roman" charset="0"/>
              </a:rPr>
              <a:t>Bild</a:t>
            </a:r>
            <a:r>
              <a:rPr lang="de-DE" sz="1400" dirty="0">
                <a:ea typeface="Times New Roman" charset="0"/>
                <a:cs typeface="Times New Roman" charset="0"/>
              </a:rPr>
              <a:t> der zurückgeschnittenen Wurzelkanalfüllung und der gereinigten Pulpakammer </a:t>
            </a:r>
          </a:p>
          <a:p>
            <a:pPr marL="285750" indent="-285750">
              <a:spcBef>
                <a:spcPts val="600"/>
              </a:spcBef>
              <a:buClr>
                <a:schemeClr val="accent1"/>
              </a:buClr>
              <a:buFont typeface="Wingdings" panose="05000000000000000000" pitchFamily="2" charset="2"/>
              <a:buChar char="ü"/>
            </a:pPr>
            <a:r>
              <a:rPr lang="hu-HU" sz="1400" dirty="0">
                <a:ea typeface="Times New Roman" charset="0"/>
                <a:cs typeface="Times New Roman" charset="0"/>
              </a:rPr>
              <a:t>Bild</a:t>
            </a:r>
            <a:r>
              <a:rPr lang="de-DE" sz="1400" dirty="0">
                <a:ea typeface="Times New Roman" charset="0"/>
                <a:cs typeface="Times New Roman" charset="0"/>
              </a:rPr>
              <a:t> des koronalen Wurzelkanalverschlusses</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Beschreibung der bei der Wurzelbehandlung verwendeten Materialien, Aufbereitungs- und Wurzelfülltechniken</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Röntgenkontrolle der Wurzelkanalfüllung</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Langfristige provisorische oder endgültige Versorgung</a:t>
            </a:r>
            <a:endParaRPr lang="hu-HU" dirty="0">
              <a:ea typeface="Times New Roman" charset="0"/>
              <a:cs typeface="Times New Roman" charset="0"/>
            </a:endParaRPr>
          </a:p>
        </p:txBody>
      </p:sp>
      <p:sp>
        <p:nvSpPr>
          <p:cNvPr id="6"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Tree>
    <p:extLst>
      <p:ext uri="{BB962C8B-B14F-4D97-AF65-F5344CB8AC3E}">
        <p14:creationId xmlns:p14="http://schemas.microsoft.com/office/powerpoint/2010/main" val="40997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974936406"/>
              </p:ext>
            </p:extLst>
          </p:nvPr>
        </p:nvGraphicFramePr>
        <p:xfrm>
          <a:off x="521551" y="4149082"/>
          <a:ext cx="8463266" cy="1800199"/>
        </p:xfrm>
        <a:graphic>
          <a:graphicData uri="http://schemas.openxmlformats.org/drawingml/2006/table">
            <a:tbl>
              <a:tblPr firstRow="1" bandRow="1">
                <a:tableStyleId>{5C22544A-7EE6-4342-B048-85BDC9FD1C3A}</a:tableStyleId>
              </a:tblPr>
              <a:tblGrid>
                <a:gridCol w="673417">
                  <a:extLst>
                    <a:ext uri="{9D8B030D-6E8A-4147-A177-3AD203B41FA5}">
                      <a16:colId xmlns:a16="http://schemas.microsoft.com/office/drawing/2014/main" val="2978768186"/>
                    </a:ext>
                  </a:extLst>
                </a:gridCol>
                <a:gridCol w="1224136">
                  <a:extLst>
                    <a:ext uri="{9D8B030D-6E8A-4147-A177-3AD203B41FA5}">
                      <a16:colId xmlns:a16="http://schemas.microsoft.com/office/drawing/2014/main" val="3132747414"/>
                    </a:ext>
                  </a:extLst>
                </a:gridCol>
                <a:gridCol w="936104">
                  <a:extLst>
                    <a:ext uri="{9D8B030D-6E8A-4147-A177-3AD203B41FA5}">
                      <a16:colId xmlns:a16="http://schemas.microsoft.com/office/drawing/2014/main" val="2565238737"/>
                    </a:ext>
                  </a:extLst>
                </a:gridCol>
                <a:gridCol w="511058">
                  <a:extLst>
                    <a:ext uri="{9D8B030D-6E8A-4147-A177-3AD203B41FA5}">
                      <a16:colId xmlns:a16="http://schemas.microsoft.com/office/drawing/2014/main" val="4137663633"/>
                    </a:ext>
                  </a:extLst>
                </a:gridCol>
                <a:gridCol w="1170130">
                  <a:extLst>
                    <a:ext uri="{9D8B030D-6E8A-4147-A177-3AD203B41FA5}">
                      <a16:colId xmlns:a16="http://schemas.microsoft.com/office/drawing/2014/main" val="3815322340"/>
                    </a:ext>
                  </a:extLst>
                </a:gridCol>
                <a:gridCol w="1222153">
                  <a:extLst>
                    <a:ext uri="{9D8B030D-6E8A-4147-A177-3AD203B41FA5}">
                      <a16:colId xmlns:a16="http://schemas.microsoft.com/office/drawing/2014/main" val="1536660950"/>
                    </a:ext>
                  </a:extLst>
                </a:gridCol>
                <a:gridCol w="977629">
                  <a:extLst>
                    <a:ext uri="{9D8B030D-6E8A-4147-A177-3AD203B41FA5}">
                      <a16:colId xmlns:a16="http://schemas.microsoft.com/office/drawing/2014/main" val="1485948427"/>
                    </a:ext>
                  </a:extLst>
                </a:gridCol>
                <a:gridCol w="848539">
                  <a:extLst>
                    <a:ext uri="{9D8B030D-6E8A-4147-A177-3AD203B41FA5}">
                      <a16:colId xmlns:a16="http://schemas.microsoft.com/office/drawing/2014/main" val="1671264567"/>
                    </a:ext>
                  </a:extLst>
                </a:gridCol>
                <a:gridCol w="900100">
                  <a:extLst>
                    <a:ext uri="{9D8B030D-6E8A-4147-A177-3AD203B41FA5}">
                      <a16:colId xmlns:a16="http://schemas.microsoft.com/office/drawing/2014/main" val="756646895"/>
                    </a:ext>
                  </a:extLst>
                </a:gridCol>
              </a:tblGrid>
              <a:tr h="665535">
                <a:tc>
                  <a:txBody>
                    <a:bodyPr/>
                    <a:lstStyle/>
                    <a:p>
                      <a:pPr algn="ctr"/>
                      <a:r>
                        <a:rPr lang="hu-HU" sz="1000" dirty="0"/>
                        <a:t>Kanäle</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sz="1000" dirty="0"/>
                        <a:t>Referenzpunkt</a:t>
                      </a:r>
                    </a:p>
                  </a:txBody>
                  <a:tcPr anchor="ctr"/>
                </a:tc>
                <a:tc>
                  <a:txBody>
                    <a:bodyPr/>
                    <a:lstStyle/>
                    <a:p>
                      <a:pPr algn="ctr"/>
                      <a:r>
                        <a:rPr lang="hu-HU" sz="1000" dirty="0"/>
                        <a:t>Geschätzte AL</a:t>
                      </a:r>
                    </a:p>
                  </a:txBody>
                  <a:tcPr anchor="ctr"/>
                </a:tc>
                <a:tc>
                  <a:txBody>
                    <a:bodyPr/>
                    <a:lstStyle/>
                    <a:p>
                      <a:pPr algn="ctr"/>
                      <a:r>
                        <a:rPr lang="hu-HU" sz="1000" dirty="0"/>
                        <a:t>IAF</a:t>
                      </a:r>
                    </a:p>
                  </a:txBody>
                  <a:tcPr anchor="ctr"/>
                </a:tc>
                <a:tc>
                  <a:txBody>
                    <a:bodyPr/>
                    <a:lstStyle/>
                    <a:p>
                      <a:pPr algn="ctr"/>
                      <a:r>
                        <a:rPr lang="hu-HU" sz="1000" dirty="0"/>
                        <a:t>„00”</a:t>
                      </a:r>
                    </a:p>
                    <a:p>
                      <a:pPr algn="ctr"/>
                      <a:r>
                        <a:rPr lang="hu-HU" sz="1000" dirty="0"/>
                        <a:t>for. anatomicum</a:t>
                      </a:r>
                    </a:p>
                  </a:txBody>
                  <a:tcPr anchor="ctr"/>
                </a:tc>
                <a:tc>
                  <a:txBody>
                    <a:bodyPr/>
                    <a:lstStyle/>
                    <a:p>
                      <a:pPr algn="ctr"/>
                      <a:r>
                        <a:rPr lang="hu-HU" sz="1000" dirty="0"/>
                        <a:t>-0,5 mm</a:t>
                      </a:r>
                    </a:p>
                    <a:p>
                      <a:pPr algn="ctr"/>
                      <a:r>
                        <a:rPr lang="hu-HU" sz="1000" dirty="0"/>
                        <a:t>for. physiologicum</a:t>
                      </a:r>
                    </a:p>
                  </a:txBody>
                  <a:tcPr anchor="ctr"/>
                </a:tc>
                <a:tc>
                  <a:txBody>
                    <a:bodyPr/>
                    <a:lstStyle/>
                    <a:p>
                      <a:pPr algn="ctr"/>
                      <a:r>
                        <a:rPr lang="hu-HU" sz="1000" dirty="0"/>
                        <a:t>Endgültige AL</a:t>
                      </a:r>
                    </a:p>
                  </a:txBody>
                  <a:tcPr anchor="ctr"/>
                </a:tc>
                <a:tc>
                  <a:txBody>
                    <a:bodyPr/>
                    <a:lstStyle/>
                    <a:p>
                      <a:pPr algn="ctr"/>
                      <a:r>
                        <a:rPr lang="hu-HU" sz="1000" dirty="0"/>
                        <a:t>MAF</a:t>
                      </a:r>
                    </a:p>
                  </a:txBody>
                  <a:tcPr anchor="ctr"/>
                </a:tc>
                <a:tc>
                  <a:txBody>
                    <a:bodyPr/>
                    <a:lstStyle/>
                    <a:p>
                      <a:pPr algn="ctr"/>
                      <a:r>
                        <a:rPr lang="hu-HU" sz="1000" dirty="0"/>
                        <a:t>MG-Größe</a:t>
                      </a:r>
                    </a:p>
                  </a:txBody>
                  <a:tcPr anchor="ctr"/>
                </a:tc>
                <a:extLst>
                  <a:ext uri="{0D108BD9-81ED-4DB2-BD59-A6C34878D82A}">
                    <a16:rowId xmlns:a16="http://schemas.microsoft.com/office/drawing/2014/main" val="3024091166"/>
                  </a:ext>
                </a:extLst>
              </a:tr>
              <a:tr h="282129">
                <a:tc>
                  <a:txBody>
                    <a:bodyPr/>
                    <a:lstStyle/>
                    <a:p>
                      <a:pPr algn="l"/>
                      <a:r>
                        <a:rPr lang="hu-HU" sz="1200" dirty="0"/>
                        <a:t>MB I</a:t>
                      </a:r>
                    </a:p>
                  </a:txBody>
                  <a:tcPr anchor="ctr"/>
                </a:tc>
                <a:tc>
                  <a:txBody>
                    <a:bodyPr/>
                    <a:lstStyle/>
                    <a:p>
                      <a:r>
                        <a:rPr lang="hu-HU" sz="1200" i="0" dirty="0"/>
                        <a:t>Pl.: mb cs.</a:t>
                      </a:r>
                    </a:p>
                  </a:txBody>
                  <a:tcPr/>
                </a:tc>
                <a:tc>
                  <a:txBody>
                    <a:bodyPr/>
                    <a:lstStyle/>
                    <a:p>
                      <a:r>
                        <a:rPr lang="hu-HU" sz="1200" i="0" dirty="0"/>
                        <a:t>17 mm</a:t>
                      </a:r>
                    </a:p>
                  </a:txBody>
                  <a:tcPr/>
                </a:tc>
                <a:tc>
                  <a:txBody>
                    <a:bodyPr/>
                    <a:lstStyle/>
                    <a:p>
                      <a:r>
                        <a:rPr lang="hu-HU" sz="1200" i="0" dirty="0"/>
                        <a:t>#15</a:t>
                      </a:r>
                    </a:p>
                  </a:txBody>
                  <a:tcPr/>
                </a:tc>
                <a:tc>
                  <a:txBody>
                    <a:bodyPr/>
                    <a:lstStyle/>
                    <a:p>
                      <a:r>
                        <a:rPr lang="hu-HU" sz="1200" i="0" dirty="0"/>
                        <a:t>18 mm</a:t>
                      </a:r>
                    </a:p>
                  </a:txBody>
                  <a:tcPr/>
                </a:tc>
                <a:tc>
                  <a:txBody>
                    <a:bodyPr/>
                    <a:lstStyle/>
                    <a:p>
                      <a:r>
                        <a:rPr lang="hu-HU" sz="1200" i="0" dirty="0"/>
                        <a:t>17,5 mm</a:t>
                      </a:r>
                    </a:p>
                  </a:txBody>
                  <a:tcPr/>
                </a:tc>
                <a:tc>
                  <a:txBody>
                    <a:bodyPr/>
                    <a:lstStyle/>
                    <a:p>
                      <a:r>
                        <a:rPr lang="hu-HU" sz="1200" i="0" dirty="0"/>
                        <a:t>17,5 mm</a:t>
                      </a:r>
                    </a:p>
                  </a:txBody>
                  <a:tcPr/>
                </a:tc>
                <a:tc>
                  <a:txBody>
                    <a:bodyPr/>
                    <a:lstStyle/>
                    <a:p>
                      <a:r>
                        <a:rPr lang="hu-HU" sz="1200" i="0" dirty="0"/>
                        <a:t>#30</a:t>
                      </a:r>
                    </a:p>
                  </a:txBody>
                  <a:tcPr/>
                </a:tc>
                <a:tc>
                  <a:txBody>
                    <a:bodyPr/>
                    <a:lstStyle/>
                    <a:p>
                      <a:r>
                        <a:rPr lang="hu-HU" sz="1200" i="0" dirty="0"/>
                        <a:t>#30</a:t>
                      </a:r>
                    </a:p>
                  </a:txBody>
                  <a:tcPr/>
                </a:tc>
                <a:extLst>
                  <a:ext uri="{0D108BD9-81ED-4DB2-BD59-A6C34878D82A}">
                    <a16:rowId xmlns:a16="http://schemas.microsoft.com/office/drawing/2014/main" val="3560359688"/>
                  </a:ext>
                </a:extLst>
              </a:tr>
              <a:tr h="282129">
                <a:tc>
                  <a:txBody>
                    <a:bodyPr/>
                    <a:lstStyle/>
                    <a:p>
                      <a:pPr algn="l"/>
                      <a:r>
                        <a:rPr lang="hu-HU" sz="1200" dirty="0"/>
                        <a:t>MB II</a:t>
                      </a:r>
                    </a:p>
                  </a:txBody>
                  <a:tcPr anchor="ctr"/>
                </a:tc>
                <a:tc>
                  <a:txBody>
                    <a:bodyPr/>
                    <a:lstStyle/>
                    <a:p>
                      <a:r>
                        <a:rPr lang="hu-HU" sz="1200" i="0" dirty="0"/>
                        <a:t>Pl: mb cs.</a:t>
                      </a:r>
                    </a:p>
                  </a:txBody>
                  <a:tcPr/>
                </a:tc>
                <a:tc>
                  <a:txBody>
                    <a:bodyPr/>
                    <a:lstStyle/>
                    <a:p>
                      <a:r>
                        <a:rPr lang="hu-HU" sz="1200" i="0" dirty="0"/>
                        <a:t>17 mm</a:t>
                      </a:r>
                    </a:p>
                  </a:txBody>
                  <a:tcPr/>
                </a:tc>
                <a:tc>
                  <a:txBody>
                    <a:bodyPr/>
                    <a:lstStyle/>
                    <a:p>
                      <a:r>
                        <a:rPr lang="hu-HU" sz="1200" i="0" dirty="0"/>
                        <a:t>#10</a:t>
                      </a:r>
                    </a:p>
                  </a:txBody>
                  <a:tcPr/>
                </a:tc>
                <a:tc>
                  <a:txBody>
                    <a:bodyPr/>
                    <a:lstStyle/>
                    <a:p>
                      <a:r>
                        <a:rPr lang="hu-HU" sz="1200" i="0" dirty="0"/>
                        <a:t>-</a:t>
                      </a:r>
                    </a:p>
                  </a:txBody>
                  <a:tcPr/>
                </a:tc>
                <a:tc>
                  <a:txBody>
                    <a:bodyPr/>
                    <a:lstStyle/>
                    <a:p>
                      <a:r>
                        <a:rPr lang="hu-HU" sz="1200" i="0" dirty="0"/>
                        <a:t>16 mm</a:t>
                      </a:r>
                    </a:p>
                  </a:txBody>
                  <a:tcPr/>
                </a:tc>
                <a:tc>
                  <a:txBody>
                    <a:bodyPr/>
                    <a:lstStyle/>
                    <a:p>
                      <a:r>
                        <a:rPr lang="hu-HU" sz="1200" i="0" dirty="0"/>
                        <a:t>16 mm</a:t>
                      </a:r>
                    </a:p>
                  </a:txBody>
                  <a:tcPr/>
                </a:tc>
                <a:tc>
                  <a:txBody>
                    <a:bodyPr/>
                    <a:lstStyle/>
                    <a:p>
                      <a:r>
                        <a:rPr lang="hu-HU" sz="1200" i="0" dirty="0"/>
                        <a:t>#25</a:t>
                      </a:r>
                    </a:p>
                  </a:txBody>
                  <a:tcPr/>
                </a:tc>
                <a:tc>
                  <a:txBody>
                    <a:bodyPr/>
                    <a:lstStyle/>
                    <a:p>
                      <a:r>
                        <a:rPr lang="hu-HU" sz="1200" i="0" dirty="0"/>
                        <a:t>#25</a:t>
                      </a:r>
                    </a:p>
                  </a:txBody>
                  <a:tcPr/>
                </a:tc>
                <a:extLst>
                  <a:ext uri="{0D108BD9-81ED-4DB2-BD59-A6C34878D82A}">
                    <a16:rowId xmlns:a16="http://schemas.microsoft.com/office/drawing/2014/main" val="288055232"/>
                  </a:ext>
                </a:extLst>
              </a:tr>
              <a:tr h="282129">
                <a:tc>
                  <a:txBody>
                    <a:bodyPr/>
                    <a:lstStyle/>
                    <a:p>
                      <a:pPr algn="l"/>
                      <a:r>
                        <a:rPr lang="hu-HU" sz="1200" dirty="0"/>
                        <a:t>DB</a:t>
                      </a:r>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1010857615"/>
                  </a:ext>
                </a:extLst>
              </a:tr>
              <a:tr h="288277">
                <a:tc>
                  <a:txBody>
                    <a:bodyPr/>
                    <a:lstStyle/>
                    <a:p>
                      <a:pPr algn="l"/>
                      <a:r>
                        <a:rPr lang="hu-HU" sz="1200" dirty="0"/>
                        <a:t>P</a:t>
                      </a:r>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3053137064"/>
                  </a:ext>
                </a:extLst>
              </a:tr>
            </a:tbl>
          </a:graphicData>
        </a:graphic>
      </p:graphicFrame>
      <p:pic>
        <p:nvPicPr>
          <p:cNvPr id="6" name="Kép 5"/>
          <p:cNvPicPr>
            <a:picLocks noChangeAspect="1"/>
          </p:cNvPicPr>
          <p:nvPr/>
        </p:nvPicPr>
        <p:blipFill rotWithShape="1">
          <a:blip r:embed="rId3"/>
          <a:srcRect l="34339" r="34339"/>
          <a:stretch/>
        </p:blipFill>
        <p:spPr>
          <a:xfrm>
            <a:off x="2030394" y="1469299"/>
            <a:ext cx="1677511" cy="2229048"/>
          </a:xfrm>
          <a:prstGeom prst="rect">
            <a:avLst/>
          </a:prstGeom>
        </p:spPr>
      </p:pic>
      <p:sp>
        <p:nvSpPr>
          <p:cNvPr id="8"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400" dirty="0">
                <a:solidFill>
                  <a:schemeClr val="accent1"/>
                </a:solidFill>
                <a:latin typeface="Capitals" charset="0"/>
                <a:ea typeface="Capitals" charset="0"/>
                <a:cs typeface="Capitals" charset="0"/>
              </a:rPr>
              <a:t>Bestimmung der Arbeitslänge</a:t>
            </a:r>
          </a:p>
        </p:txBody>
      </p:sp>
      <p:sp>
        <p:nvSpPr>
          <p:cNvPr id="10" name="Cím 1"/>
          <p:cNvSpPr txBox="1">
            <a:spLocks/>
          </p:cNvSpPr>
          <p:nvPr/>
        </p:nvSpPr>
        <p:spPr>
          <a:xfrm>
            <a:off x="0" y="98253"/>
            <a:ext cx="9144000" cy="747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Wurzelkanalbehandlung</a:t>
            </a:r>
          </a:p>
        </p:txBody>
      </p:sp>
      <p:sp>
        <p:nvSpPr>
          <p:cNvPr id="9" name="Téglalap 8"/>
          <p:cNvSpPr/>
          <p:nvPr/>
        </p:nvSpPr>
        <p:spPr>
          <a:xfrm>
            <a:off x="4449310" y="1431645"/>
            <a:ext cx="4083130" cy="1892826"/>
          </a:xfrm>
          <a:prstGeom prst="rect">
            <a:avLst/>
          </a:prstGeom>
        </p:spPr>
        <p:txBody>
          <a:bodyPr wrap="square">
            <a:spAutoFit/>
          </a:bodyPr>
          <a:lstStyle/>
          <a:p>
            <a:pPr marL="285750" indent="-285750">
              <a:spcBef>
                <a:spcPts val="600"/>
              </a:spcBef>
              <a:buClr>
                <a:schemeClr val="accent1"/>
              </a:buClr>
              <a:buFont typeface="Wingdings" panose="05000000000000000000" pitchFamily="2" charset="2"/>
              <a:buChar char="ü"/>
            </a:pPr>
            <a:r>
              <a:rPr lang="hu-HU" sz="1600" dirty="0">
                <a:ea typeface="Times New Roman" charset="0"/>
                <a:cs typeface="Times New Roman" charset="0"/>
              </a:rPr>
              <a:t>Apex-Locator-Messung</a:t>
            </a:r>
          </a:p>
          <a:p>
            <a:pPr marL="285750" indent="-285750">
              <a:spcBef>
                <a:spcPts val="600"/>
              </a:spcBef>
              <a:buClr>
                <a:schemeClr val="accent1"/>
              </a:buClr>
              <a:buFont typeface="Wingdings" panose="05000000000000000000" pitchFamily="2" charset="2"/>
              <a:buChar char="ü"/>
            </a:pPr>
            <a:r>
              <a:rPr lang="hu-HU" sz="1600" dirty="0">
                <a:ea typeface="Times New Roman" charset="0"/>
                <a:cs typeface="Times New Roman" charset="0"/>
              </a:rPr>
              <a:t>Nadelkontrolle Röntgenbild</a:t>
            </a:r>
          </a:p>
          <a:p>
            <a:pPr marL="742950" lvl="1" indent="-285750">
              <a:spcBef>
                <a:spcPts val="600"/>
              </a:spcBef>
              <a:buClr>
                <a:schemeClr val="accent1"/>
              </a:buClr>
              <a:buFont typeface="Arial" panose="020B0604020202020204" pitchFamily="34" charset="0"/>
              <a:buChar char="•"/>
            </a:pPr>
            <a:r>
              <a:rPr lang="de-DE" sz="1400" dirty="0">
                <a:ea typeface="Times New Roman" charset="0"/>
                <a:cs typeface="Times New Roman" charset="0"/>
              </a:rPr>
              <a:t>exzentrische Aufnahme für mehrere Kanäle oder separate Aufnahme für jeden Kanal</a:t>
            </a:r>
          </a:p>
          <a:p>
            <a:pPr marL="742950" lvl="1" indent="-285750">
              <a:spcBef>
                <a:spcPts val="600"/>
              </a:spcBef>
              <a:buClr>
                <a:schemeClr val="accent1"/>
              </a:buClr>
              <a:buFont typeface="Arial" panose="020B0604020202020204" pitchFamily="34" charset="0"/>
              <a:buChar char="•"/>
            </a:pPr>
            <a:r>
              <a:rPr lang="de-DE" sz="1400" dirty="0">
                <a:ea typeface="Times New Roman" charset="0"/>
                <a:cs typeface="Times New Roman" charset="0"/>
              </a:rPr>
              <a:t>Angabe, für welchen Kanal eine Hedström-Feile benutzt wurde</a:t>
            </a:r>
            <a:endParaRPr lang="hu-HU" sz="1400" dirty="0">
              <a:ea typeface="Times New Roman" charset="0"/>
              <a:cs typeface="Times New Roman" charset="0"/>
            </a:endParaRPr>
          </a:p>
        </p:txBody>
      </p:sp>
    </p:spTree>
    <p:extLst>
      <p:ext uri="{BB962C8B-B14F-4D97-AF65-F5344CB8AC3E}">
        <p14:creationId xmlns:p14="http://schemas.microsoft.com/office/powerpoint/2010/main" val="288767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a:xfrm>
            <a:off x="316706" y="1772816"/>
            <a:ext cx="8510588" cy="2615166"/>
          </a:xfrm>
        </p:spPr>
        <p:txBody>
          <a:bodyPr anchor="ctr">
            <a:normAutofit/>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Wurzelkanalbehandlung</a:t>
            </a:r>
          </a:p>
        </p:txBody>
      </p:sp>
    </p:spTree>
    <p:extLst>
      <p:ext uri="{BB962C8B-B14F-4D97-AF65-F5344CB8AC3E}">
        <p14:creationId xmlns:p14="http://schemas.microsoft.com/office/powerpoint/2010/main" val="25429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142275"/>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a:t>
            </a:r>
          </a:p>
        </p:txBody>
      </p:sp>
      <p:sp>
        <p:nvSpPr>
          <p:cNvPr id="10" name="Téglalap 9">
            <a:extLst>
              <a:ext uri="{FF2B5EF4-FFF2-40B4-BE49-F238E27FC236}">
                <a16:creationId xmlns:a16="http://schemas.microsoft.com/office/drawing/2014/main" id="{4A67AED3-42FC-482B-ED9F-4B0291D27292}"/>
              </a:ext>
            </a:extLst>
          </p:cNvPr>
          <p:cNvSpPr/>
          <p:nvPr/>
        </p:nvSpPr>
        <p:spPr>
          <a:xfrm>
            <a:off x="609262"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8BB0D807-48B7-FD1B-15C1-FEF2B8D82532}"/>
              </a:ext>
            </a:extLst>
          </p:cNvPr>
          <p:cNvSpPr/>
          <p:nvPr/>
        </p:nvSpPr>
        <p:spPr>
          <a:xfrm>
            <a:off x="3346715"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EB277D6D-39C7-C7AE-4B4F-61914328FA12}"/>
              </a:ext>
            </a:extLst>
          </p:cNvPr>
          <p:cNvSpPr/>
          <p:nvPr/>
        </p:nvSpPr>
        <p:spPr>
          <a:xfrm>
            <a:off x="6084168"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zöveg helye 4">
            <a:extLst>
              <a:ext uri="{FF2B5EF4-FFF2-40B4-BE49-F238E27FC236}">
                <a16:creationId xmlns:a16="http://schemas.microsoft.com/office/drawing/2014/main" id="{D184F230-440D-46F8-6790-81EA25D245E4}"/>
              </a:ext>
            </a:extLst>
          </p:cNvPr>
          <p:cNvSpPr txBox="1">
            <a:spLocks/>
          </p:cNvSpPr>
          <p:nvPr/>
        </p:nvSpPr>
        <p:spPr>
          <a:xfrm>
            <a:off x="901875" y="149406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a:t>
            </a:r>
          </a:p>
        </p:txBody>
      </p:sp>
      <p:sp>
        <p:nvSpPr>
          <p:cNvPr id="14" name="Szöveg helye 4">
            <a:extLst>
              <a:ext uri="{FF2B5EF4-FFF2-40B4-BE49-F238E27FC236}">
                <a16:creationId xmlns:a16="http://schemas.microsoft.com/office/drawing/2014/main" id="{0C062AEF-C6B1-B88D-39AB-BAED844089AC}"/>
              </a:ext>
            </a:extLst>
          </p:cNvPr>
          <p:cNvSpPr txBox="1">
            <a:spLocks/>
          </p:cNvSpPr>
          <p:nvPr/>
        </p:nvSpPr>
        <p:spPr>
          <a:xfrm>
            <a:off x="3639328" y="149406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 </a:t>
            </a:r>
            <a:endParaRPr lang="en-US" sz="1200" dirty="0"/>
          </a:p>
        </p:txBody>
      </p:sp>
      <p:sp>
        <p:nvSpPr>
          <p:cNvPr id="15" name="Szöveg helye 4">
            <a:extLst>
              <a:ext uri="{FF2B5EF4-FFF2-40B4-BE49-F238E27FC236}">
                <a16:creationId xmlns:a16="http://schemas.microsoft.com/office/drawing/2014/main" id="{266DE22D-9007-0285-EA2F-4471499178CE}"/>
              </a:ext>
            </a:extLst>
          </p:cNvPr>
          <p:cNvSpPr txBox="1">
            <a:spLocks/>
          </p:cNvSpPr>
          <p:nvPr/>
        </p:nvSpPr>
        <p:spPr>
          <a:xfrm>
            <a:off x="6278763" y="1457761"/>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Gereinigte Kavität vor der Trepanation</a:t>
            </a:r>
            <a:endParaRPr lang="en-US" sz="1200" dirty="0"/>
          </a:p>
        </p:txBody>
      </p:sp>
    </p:spTree>
    <p:extLst>
      <p:ext uri="{BB962C8B-B14F-4D97-AF65-F5344CB8AC3E}">
        <p14:creationId xmlns:p14="http://schemas.microsoft.com/office/powerpoint/2010/main" val="243293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142275"/>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II.</a:t>
            </a:r>
          </a:p>
        </p:txBody>
      </p:sp>
      <p:sp>
        <p:nvSpPr>
          <p:cNvPr id="10" name="Téglalap 9">
            <a:extLst>
              <a:ext uri="{FF2B5EF4-FFF2-40B4-BE49-F238E27FC236}">
                <a16:creationId xmlns:a16="http://schemas.microsoft.com/office/drawing/2014/main" id="{4A67AED3-42FC-482B-ED9F-4B0291D27292}"/>
              </a:ext>
            </a:extLst>
          </p:cNvPr>
          <p:cNvSpPr/>
          <p:nvPr/>
        </p:nvSpPr>
        <p:spPr>
          <a:xfrm>
            <a:off x="1115616" y="2348879"/>
            <a:ext cx="3154159" cy="303296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8BB0D807-48B7-FD1B-15C1-FEF2B8D82532}"/>
              </a:ext>
            </a:extLst>
          </p:cNvPr>
          <p:cNvSpPr/>
          <p:nvPr/>
        </p:nvSpPr>
        <p:spPr>
          <a:xfrm>
            <a:off x="4893497" y="2341374"/>
            <a:ext cx="3154159" cy="303296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zöveg helye 4">
            <a:extLst>
              <a:ext uri="{FF2B5EF4-FFF2-40B4-BE49-F238E27FC236}">
                <a16:creationId xmlns:a16="http://schemas.microsoft.com/office/drawing/2014/main" id="{D184F230-440D-46F8-6790-81EA25D245E4}"/>
              </a:ext>
            </a:extLst>
          </p:cNvPr>
          <p:cNvSpPr txBox="1">
            <a:spLocks/>
          </p:cNvSpPr>
          <p:nvPr/>
        </p:nvSpPr>
        <p:spPr>
          <a:xfrm>
            <a:off x="1400516" y="1502324"/>
            <a:ext cx="2584358"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Isolierung, Matrize und Keil in situ für den Preendo-Aufbau </a:t>
            </a:r>
            <a:endParaRPr lang="hu-HU" sz="1200" dirty="0"/>
          </a:p>
        </p:txBody>
      </p:sp>
      <p:sp>
        <p:nvSpPr>
          <p:cNvPr id="14" name="Szöveg helye 4">
            <a:extLst>
              <a:ext uri="{FF2B5EF4-FFF2-40B4-BE49-F238E27FC236}">
                <a16:creationId xmlns:a16="http://schemas.microsoft.com/office/drawing/2014/main" id="{0C062AEF-C6B1-B88D-39AB-BAED844089AC}"/>
              </a:ext>
            </a:extLst>
          </p:cNvPr>
          <p:cNvSpPr txBox="1">
            <a:spLocks/>
          </p:cNvSpPr>
          <p:nvPr/>
        </p:nvSpPr>
        <p:spPr>
          <a:xfrm>
            <a:off x="5436096" y="1556792"/>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Eingangskavität in absoluter Isolation</a:t>
            </a:r>
            <a:endParaRPr lang="en-US" sz="1200" dirty="0"/>
          </a:p>
        </p:txBody>
      </p:sp>
    </p:spTree>
    <p:extLst>
      <p:ext uri="{BB962C8B-B14F-4D97-AF65-F5344CB8AC3E}">
        <p14:creationId xmlns:p14="http://schemas.microsoft.com/office/powerpoint/2010/main" val="999755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áblázat 3">
            <a:extLst>
              <a:ext uri="{FF2B5EF4-FFF2-40B4-BE49-F238E27FC236}">
                <a16:creationId xmlns:a16="http://schemas.microsoft.com/office/drawing/2014/main" id="{ABC7AC43-707F-2F55-5DDE-59C55CDD393E}"/>
              </a:ext>
            </a:extLst>
          </p:cNvPr>
          <p:cNvGraphicFramePr>
            <a:graphicFrameLocks noGrp="1"/>
          </p:cNvGraphicFramePr>
          <p:nvPr>
            <p:extLst>
              <p:ext uri="{D42A27DB-BD31-4B8C-83A1-F6EECF244321}">
                <p14:modId xmlns:p14="http://schemas.microsoft.com/office/powerpoint/2010/main" val="1509008639"/>
              </p:ext>
            </p:extLst>
          </p:nvPr>
        </p:nvGraphicFramePr>
        <p:xfrm>
          <a:off x="340367" y="4341918"/>
          <a:ext cx="8463266" cy="1800199"/>
        </p:xfrm>
        <a:graphic>
          <a:graphicData uri="http://schemas.openxmlformats.org/drawingml/2006/table">
            <a:tbl>
              <a:tblPr firstRow="1" bandRow="1">
                <a:tableStyleId>{5C22544A-7EE6-4342-B048-85BDC9FD1C3A}</a:tableStyleId>
              </a:tblPr>
              <a:tblGrid>
                <a:gridCol w="673417">
                  <a:extLst>
                    <a:ext uri="{9D8B030D-6E8A-4147-A177-3AD203B41FA5}">
                      <a16:colId xmlns:a16="http://schemas.microsoft.com/office/drawing/2014/main" val="2978768186"/>
                    </a:ext>
                  </a:extLst>
                </a:gridCol>
                <a:gridCol w="1224136">
                  <a:extLst>
                    <a:ext uri="{9D8B030D-6E8A-4147-A177-3AD203B41FA5}">
                      <a16:colId xmlns:a16="http://schemas.microsoft.com/office/drawing/2014/main" val="3132747414"/>
                    </a:ext>
                  </a:extLst>
                </a:gridCol>
                <a:gridCol w="936104">
                  <a:extLst>
                    <a:ext uri="{9D8B030D-6E8A-4147-A177-3AD203B41FA5}">
                      <a16:colId xmlns:a16="http://schemas.microsoft.com/office/drawing/2014/main" val="2565238737"/>
                    </a:ext>
                  </a:extLst>
                </a:gridCol>
                <a:gridCol w="511058">
                  <a:extLst>
                    <a:ext uri="{9D8B030D-6E8A-4147-A177-3AD203B41FA5}">
                      <a16:colId xmlns:a16="http://schemas.microsoft.com/office/drawing/2014/main" val="4137663633"/>
                    </a:ext>
                  </a:extLst>
                </a:gridCol>
                <a:gridCol w="1170130">
                  <a:extLst>
                    <a:ext uri="{9D8B030D-6E8A-4147-A177-3AD203B41FA5}">
                      <a16:colId xmlns:a16="http://schemas.microsoft.com/office/drawing/2014/main" val="3815322340"/>
                    </a:ext>
                  </a:extLst>
                </a:gridCol>
                <a:gridCol w="1222153">
                  <a:extLst>
                    <a:ext uri="{9D8B030D-6E8A-4147-A177-3AD203B41FA5}">
                      <a16:colId xmlns:a16="http://schemas.microsoft.com/office/drawing/2014/main" val="1536660950"/>
                    </a:ext>
                  </a:extLst>
                </a:gridCol>
                <a:gridCol w="1165543">
                  <a:extLst>
                    <a:ext uri="{9D8B030D-6E8A-4147-A177-3AD203B41FA5}">
                      <a16:colId xmlns:a16="http://schemas.microsoft.com/office/drawing/2014/main" val="1485948427"/>
                    </a:ext>
                  </a:extLst>
                </a:gridCol>
                <a:gridCol w="660625">
                  <a:extLst>
                    <a:ext uri="{9D8B030D-6E8A-4147-A177-3AD203B41FA5}">
                      <a16:colId xmlns:a16="http://schemas.microsoft.com/office/drawing/2014/main" val="1671264567"/>
                    </a:ext>
                  </a:extLst>
                </a:gridCol>
                <a:gridCol w="900100">
                  <a:extLst>
                    <a:ext uri="{9D8B030D-6E8A-4147-A177-3AD203B41FA5}">
                      <a16:colId xmlns:a16="http://schemas.microsoft.com/office/drawing/2014/main" val="756646895"/>
                    </a:ext>
                  </a:extLst>
                </a:gridCol>
              </a:tblGrid>
              <a:tr h="665535">
                <a:tc>
                  <a:txBody>
                    <a:bodyPr/>
                    <a:lstStyle/>
                    <a:p>
                      <a:pPr algn="ctr"/>
                      <a:r>
                        <a:rPr lang="hu-HU" sz="1000" dirty="0"/>
                        <a:t>Kanäle</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sz="1000" dirty="0"/>
                        <a:t>Referenzpunkt</a:t>
                      </a:r>
                    </a:p>
                  </a:txBody>
                  <a:tcPr anchor="ctr"/>
                </a:tc>
                <a:tc>
                  <a:txBody>
                    <a:bodyPr/>
                    <a:lstStyle/>
                    <a:p>
                      <a:pPr algn="ctr"/>
                      <a:r>
                        <a:rPr lang="hu-HU" sz="1000" dirty="0"/>
                        <a:t>Geschätzte AL</a:t>
                      </a:r>
                    </a:p>
                  </a:txBody>
                  <a:tcPr anchor="ctr"/>
                </a:tc>
                <a:tc>
                  <a:txBody>
                    <a:bodyPr/>
                    <a:lstStyle/>
                    <a:p>
                      <a:pPr algn="ctr"/>
                      <a:r>
                        <a:rPr lang="hu-HU" sz="1000" dirty="0"/>
                        <a:t>IAF</a:t>
                      </a:r>
                    </a:p>
                  </a:txBody>
                  <a:tcPr anchor="ctr"/>
                </a:tc>
                <a:tc>
                  <a:txBody>
                    <a:bodyPr/>
                    <a:lstStyle/>
                    <a:p>
                      <a:pPr algn="ctr"/>
                      <a:r>
                        <a:rPr lang="hu-HU" sz="1000" dirty="0"/>
                        <a:t>„00”</a:t>
                      </a:r>
                    </a:p>
                    <a:p>
                      <a:pPr algn="ctr"/>
                      <a:r>
                        <a:rPr lang="hu-HU" sz="1000" dirty="0"/>
                        <a:t>for. anatomicum</a:t>
                      </a:r>
                    </a:p>
                  </a:txBody>
                  <a:tcPr anchor="ctr"/>
                </a:tc>
                <a:tc>
                  <a:txBody>
                    <a:bodyPr/>
                    <a:lstStyle/>
                    <a:p>
                      <a:pPr algn="ctr"/>
                      <a:r>
                        <a:rPr lang="hu-HU" sz="1000" dirty="0"/>
                        <a:t>-0,5 mm</a:t>
                      </a:r>
                    </a:p>
                    <a:p>
                      <a:pPr algn="ctr"/>
                      <a:r>
                        <a:rPr lang="hu-HU" sz="1000" dirty="0"/>
                        <a:t>for. physiologicum</a:t>
                      </a:r>
                    </a:p>
                  </a:txBody>
                  <a:tcPr anchor="ctr"/>
                </a:tc>
                <a:tc>
                  <a:txBody>
                    <a:bodyPr/>
                    <a:lstStyle/>
                    <a:p>
                      <a:pPr algn="ctr"/>
                      <a:r>
                        <a:rPr lang="hu-HU" sz="1000" dirty="0"/>
                        <a:t>Endgültige AL</a:t>
                      </a:r>
                    </a:p>
                  </a:txBody>
                  <a:tcPr anchor="ctr"/>
                </a:tc>
                <a:tc>
                  <a:txBody>
                    <a:bodyPr/>
                    <a:lstStyle/>
                    <a:p>
                      <a:pPr algn="ctr"/>
                      <a:r>
                        <a:rPr lang="hu-HU" sz="1000" dirty="0"/>
                        <a:t>MAF</a:t>
                      </a:r>
                    </a:p>
                  </a:txBody>
                  <a:tcPr anchor="ctr"/>
                </a:tc>
                <a:tc>
                  <a:txBody>
                    <a:bodyPr/>
                    <a:lstStyle/>
                    <a:p>
                      <a:pPr algn="ctr"/>
                      <a:r>
                        <a:rPr lang="hu-HU" sz="1000" dirty="0"/>
                        <a:t>MG-Größe</a:t>
                      </a:r>
                    </a:p>
                  </a:txBody>
                  <a:tcPr anchor="ctr"/>
                </a:tc>
                <a:extLst>
                  <a:ext uri="{0D108BD9-81ED-4DB2-BD59-A6C34878D82A}">
                    <a16:rowId xmlns:a16="http://schemas.microsoft.com/office/drawing/2014/main" val="3024091166"/>
                  </a:ext>
                </a:extLst>
              </a:tr>
              <a:tr h="282129">
                <a:tc>
                  <a:txBody>
                    <a:bodyPr/>
                    <a:lstStyle/>
                    <a:p>
                      <a:pPr algn="l"/>
                      <a:endParaRPr lang="hu-HU" sz="1200" dirty="0"/>
                    </a:p>
                  </a:txBody>
                  <a:tcPr anchor="ct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extLst>
                  <a:ext uri="{0D108BD9-81ED-4DB2-BD59-A6C34878D82A}">
                    <a16:rowId xmlns:a16="http://schemas.microsoft.com/office/drawing/2014/main" val="3560359688"/>
                  </a:ext>
                </a:extLst>
              </a:tr>
              <a:tr h="282129">
                <a:tc>
                  <a:txBody>
                    <a:bodyPr/>
                    <a:lstStyle/>
                    <a:p>
                      <a:pPr algn="l"/>
                      <a:endParaRPr lang="hu-HU" sz="1200" dirty="0"/>
                    </a:p>
                  </a:txBody>
                  <a:tcPr anchor="ct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extLst>
                  <a:ext uri="{0D108BD9-81ED-4DB2-BD59-A6C34878D82A}">
                    <a16:rowId xmlns:a16="http://schemas.microsoft.com/office/drawing/2014/main" val="288055232"/>
                  </a:ext>
                </a:extLst>
              </a:tr>
              <a:tr h="282129">
                <a:tc>
                  <a:txBody>
                    <a:bodyPr/>
                    <a:lstStyle/>
                    <a:p>
                      <a:pPr algn="l"/>
                      <a:endParaRPr lang="hu-HU" sz="1200" dirty="0"/>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1010857615"/>
                  </a:ext>
                </a:extLst>
              </a:tr>
              <a:tr h="288277">
                <a:tc>
                  <a:txBody>
                    <a:bodyPr/>
                    <a:lstStyle/>
                    <a:p>
                      <a:pPr algn="l"/>
                      <a:endParaRPr lang="hu-HU" sz="1200" dirty="0"/>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3053137064"/>
                  </a:ext>
                </a:extLst>
              </a:tr>
            </a:tbl>
          </a:graphicData>
        </a:graphic>
      </p:graphicFrame>
      <p:sp>
        <p:nvSpPr>
          <p:cNvPr id="9"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III.</a:t>
            </a:r>
          </a:p>
        </p:txBody>
      </p:sp>
      <p:sp>
        <p:nvSpPr>
          <p:cNvPr id="11" name="Cím 1"/>
          <p:cNvSpPr>
            <a:spLocks noGrp="1"/>
          </p:cNvSpPr>
          <p:nvPr>
            <p:ph type="title"/>
          </p:nvPr>
        </p:nvSpPr>
        <p:spPr>
          <a:xfrm>
            <a:off x="1007858" y="634379"/>
            <a:ext cx="7128284" cy="404664"/>
          </a:xfrm>
        </p:spPr>
        <p:txBody>
          <a:bodyPr>
            <a:normAutofit/>
          </a:bodyPr>
          <a:lstStyle/>
          <a:p>
            <a:pPr algn="ctr"/>
            <a:r>
              <a:rPr lang="de-DE" sz="1200" dirty="0">
                <a:latin typeface="Calibri" panose="020F0502020204030204" pitchFamily="34" charset="0"/>
                <a:ea typeface="Calibri" panose="020F0502020204030204" pitchFamily="34" charset="0"/>
                <a:cs typeface="Calibri" panose="020F0502020204030204" pitchFamily="34" charset="0"/>
              </a:rPr>
              <a:t>Nadelkontrollröntgen</a:t>
            </a:r>
          </a:p>
        </p:txBody>
      </p:sp>
      <p:sp>
        <p:nvSpPr>
          <p:cNvPr id="3" name="Téglalap 2">
            <a:extLst>
              <a:ext uri="{FF2B5EF4-FFF2-40B4-BE49-F238E27FC236}">
                <a16:creationId xmlns:a16="http://schemas.microsoft.com/office/drawing/2014/main" id="{50D0874F-A9AB-103D-25ED-576DE703DEE2}"/>
              </a:ext>
            </a:extLst>
          </p:cNvPr>
          <p:cNvSpPr/>
          <p:nvPr/>
        </p:nvSpPr>
        <p:spPr>
          <a:xfrm>
            <a:off x="2916044" y="1033172"/>
            <a:ext cx="3311912" cy="3112287"/>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0171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6"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IV.</a:t>
            </a:r>
          </a:p>
        </p:txBody>
      </p:sp>
      <p:sp>
        <p:nvSpPr>
          <p:cNvPr id="7" name="Cím 1"/>
          <p:cNvSpPr>
            <a:spLocks noGrp="1"/>
          </p:cNvSpPr>
          <p:nvPr>
            <p:ph type="title"/>
          </p:nvPr>
        </p:nvSpPr>
        <p:spPr>
          <a:xfrm>
            <a:off x="1007858" y="634379"/>
            <a:ext cx="7128284" cy="404664"/>
          </a:xfrm>
        </p:spPr>
        <p:txBody>
          <a:bodyPr>
            <a:normAutofit/>
          </a:bodyPr>
          <a:lstStyle/>
          <a:p>
            <a:pPr algn="ctr"/>
            <a:r>
              <a:rPr lang="de-DE" sz="1200" dirty="0">
                <a:latin typeface="Calibri" panose="020F0502020204030204" pitchFamily="34" charset="0"/>
                <a:ea typeface="Calibri" panose="020F0502020204030204" pitchFamily="34" charset="0"/>
                <a:cs typeface="Calibri" panose="020F0502020204030204" pitchFamily="34" charset="0"/>
              </a:rPr>
              <a:t>Chemisch-mechanische Bearbeitung und Wurzelfüllung, Wurzelkanalverschluss</a:t>
            </a:r>
          </a:p>
        </p:txBody>
      </p:sp>
      <p:sp>
        <p:nvSpPr>
          <p:cNvPr id="11" name="Téglalap 10">
            <a:extLst>
              <a:ext uri="{FF2B5EF4-FFF2-40B4-BE49-F238E27FC236}">
                <a16:creationId xmlns:a16="http://schemas.microsoft.com/office/drawing/2014/main" id="{98D2A443-341A-5E0B-E97C-6F4A188CDB49}"/>
              </a:ext>
            </a:extLst>
          </p:cNvPr>
          <p:cNvSpPr/>
          <p:nvPr/>
        </p:nvSpPr>
        <p:spPr>
          <a:xfrm>
            <a:off x="510358" y="2650591"/>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A134DF7C-F9FC-827E-53D2-08E5168D639E}"/>
              </a:ext>
            </a:extLst>
          </p:cNvPr>
          <p:cNvSpPr/>
          <p:nvPr/>
        </p:nvSpPr>
        <p:spPr>
          <a:xfrm>
            <a:off x="3279821" y="2630003"/>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églalap 12">
            <a:extLst>
              <a:ext uri="{FF2B5EF4-FFF2-40B4-BE49-F238E27FC236}">
                <a16:creationId xmlns:a16="http://schemas.microsoft.com/office/drawing/2014/main" id="{20F8A30C-86AC-C964-C53D-D33F9224BABC}"/>
              </a:ext>
            </a:extLst>
          </p:cNvPr>
          <p:cNvSpPr/>
          <p:nvPr/>
        </p:nvSpPr>
        <p:spPr>
          <a:xfrm>
            <a:off x="6049284" y="2630003"/>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zöveg helye 4">
            <a:extLst>
              <a:ext uri="{FF2B5EF4-FFF2-40B4-BE49-F238E27FC236}">
                <a16:creationId xmlns:a16="http://schemas.microsoft.com/office/drawing/2014/main" id="{15A23DA2-488C-846C-89D8-69C796350A91}"/>
              </a:ext>
            </a:extLst>
          </p:cNvPr>
          <p:cNvSpPr txBox="1">
            <a:spLocks/>
          </p:cNvSpPr>
          <p:nvPr/>
        </p:nvSpPr>
        <p:spPr>
          <a:xfrm>
            <a:off x="6341897" y="1587588"/>
            <a:ext cx="179424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k</a:t>
            </a:r>
            <a:r>
              <a:rPr lang="de-DE" sz="1200" dirty="0"/>
              <a:t>oronale</a:t>
            </a:r>
            <a:r>
              <a:rPr lang="hu-HU" sz="1200" dirty="0"/>
              <a:t>r V</a:t>
            </a:r>
            <a:r>
              <a:rPr lang="de-DE" sz="1200" dirty="0"/>
              <a:t>erschluss</a:t>
            </a:r>
            <a:r>
              <a:rPr lang="hu-HU" sz="1200" dirty="0"/>
              <a:t> des </a:t>
            </a:r>
            <a:r>
              <a:rPr lang="de-DE" sz="1200" dirty="0"/>
              <a:t>Wurzelkanal</a:t>
            </a:r>
            <a:r>
              <a:rPr lang="hu-HU" sz="1200" dirty="0"/>
              <a:t>s</a:t>
            </a:r>
          </a:p>
        </p:txBody>
      </p:sp>
      <p:sp>
        <p:nvSpPr>
          <p:cNvPr id="16" name="Szöveg helye 4">
            <a:extLst>
              <a:ext uri="{FF2B5EF4-FFF2-40B4-BE49-F238E27FC236}">
                <a16:creationId xmlns:a16="http://schemas.microsoft.com/office/drawing/2014/main" id="{B0F94C87-60E9-BBC0-3722-243443A36DC7}"/>
              </a:ext>
            </a:extLst>
          </p:cNvPr>
          <p:cNvSpPr txBox="1">
            <a:spLocks/>
          </p:cNvSpPr>
          <p:nvPr/>
        </p:nvSpPr>
        <p:spPr>
          <a:xfrm>
            <a:off x="3558252" y="1587588"/>
            <a:ext cx="2206524"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de-DE" sz="1200" dirty="0"/>
              <a:t>zurückgeschnittene Wurzelkanalfüllung</a:t>
            </a:r>
            <a:r>
              <a:rPr lang="hu-HU" sz="1200" dirty="0"/>
              <a:t>, </a:t>
            </a:r>
            <a:r>
              <a:rPr lang="de-DE" sz="1200" dirty="0"/>
              <a:t>gereinigte Pulpakammer </a:t>
            </a:r>
          </a:p>
        </p:txBody>
      </p:sp>
      <p:sp>
        <p:nvSpPr>
          <p:cNvPr id="17" name="Szöveg helye 4">
            <a:extLst>
              <a:ext uri="{FF2B5EF4-FFF2-40B4-BE49-F238E27FC236}">
                <a16:creationId xmlns:a16="http://schemas.microsoft.com/office/drawing/2014/main" id="{393AAF70-2236-CB8B-9E09-BEC8BABB60B2}"/>
              </a:ext>
            </a:extLst>
          </p:cNvPr>
          <p:cNvSpPr txBox="1">
            <a:spLocks/>
          </p:cNvSpPr>
          <p:nvPr/>
        </p:nvSpPr>
        <p:spPr>
          <a:xfrm>
            <a:off x="709292" y="1527446"/>
            <a:ext cx="2206524"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e</a:t>
            </a:r>
            <a:r>
              <a:rPr lang="de-DE" sz="1200" dirty="0"/>
              <a:t>rweiterte Kanaleingänge nach der letzten Spülung und Trocknung</a:t>
            </a:r>
          </a:p>
        </p:txBody>
      </p:sp>
      <p:sp>
        <p:nvSpPr>
          <p:cNvPr id="5" name="Szövegdoboz 1">
            <a:extLst>
              <a:ext uri="{FF2B5EF4-FFF2-40B4-BE49-F238E27FC236}">
                <a16:creationId xmlns:a16="http://schemas.microsoft.com/office/drawing/2014/main" id="{9D883232-1EE0-9827-7131-AB27D34F07A5}"/>
              </a:ext>
            </a:extLst>
          </p:cNvPr>
          <p:cNvSpPr txBox="1"/>
          <p:nvPr/>
        </p:nvSpPr>
        <p:spPr>
          <a:xfrm>
            <a:off x="1007858" y="5566930"/>
            <a:ext cx="6725938" cy="246221"/>
          </a:xfrm>
          <a:prstGeom prst="rect">
            <a:avLst/>
          </a:prstGeom>
          <a:noFill/>
        </p:spPr>
        <p:txBody>
          <a:bodyPr wrap="square" rtlCol="0">
            <a:spAutoFit/>
          </a:bodyPr>
          <a:lstStyle/>
          <a:p>
            <a:pPr algn="ctr"/>
            <a:r>
              <a:rPr lang="en-GB" sz="1000" dirty="0">
                <a:solidFill>
                  <a:schemeClr val="tx1">
                    <a:lumMod val="20000"/>
                    <a:lumOff val="80000"/>
                  </a:schemeClr>
                </a:solidFill>
              </a:rPr>
              <a:t>Wurzelkanalaufbereitungstechnik, Wurzelkanalfüllungstechnik, benutzte Materialien, </a:t>
            </a:r>
            <a:r>
              <a:rPr lang="hu-HU" sz="1000" dirty="0">
                <a:solidFill>
                  <a:schemeClr val="tx1">
                    <a:lumMod val="20000"/>
                    <a:lumOff val="80000"/>
                  </a:schemeClr>
                </a:solidFill>
              </a:rPr>
              <a:t>Spülprotokoll</a:t>
            </a:r>
            <a:endParaRPr lang="hu-HU" sz="1200" i="1" dirty="0">
              <a:solidFill>
                <a:schemeClr val="tx1">
                  <a:lumMod val="20000"/>
                  <a:lumOff val="80000"/>
                </a:schemeClr>
              </a:solidFill>
            </a:endParaRPr>
          </a:p>
        </p:txBody>
      </p:sp>
    </p:spTree>
    <p:extLst>
      <p:ext uri="{BB962C8B-B14F-4D97-AF65-F5344CB8AC3E}">
        <p14:creationId xmlns:p14="http://schemas.microsoft.com/office/powerpoint/2010/main" val="4235984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6"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V.</a:t>
            </a:r>
          </a:p>
        </p:txBody>
      </p:sp>
      <p:sp>
        <p:nvSpPr>
          <p:cNvPr id="11" name="Téglalap 10">
            <a:extLst>
              <a:ext uri="{FF2B5EF4-FFF2-40B4-BE49-F238E27FC236}">
                <a16:creationId xmlns:a16="http://schemas.microsoft.com/office/drawing/2014/main" id="{98D2A443-341A-5E0B-E97C-6F4A188CDB49}"/>
              </a:ext>
            </a:extLst>
          </p:cNvPr>
          <p:cNvSpPr/>
          <p:nvPr/>
        </p:nvSpPr>
        <p:spPr>
          <a:xfrm>
            <a:off x="1294157" y="2278112"/>
            <a:ext cx="3258748" cy="3225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A134DF7C-F9FC-827E-53D2-08E5168D639E}"/>
              </a:ext>
            </a:extLst>
          </p:cNvPr>
          <p:cNvSpPr/>
          <p:nvPr/>
        </p:nvSpPr>
        <p:spPr>
          <a:xfrm>
            <a:off x="5065762" y="2278112"/>
            <a:ext cx="3258748" cy="3225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zöveg helye 4">
            <a:extLst>
              <a:ext uri="{FF2B5EF4-FFF2-40B4-BE49-F238E27FC236}">
                <a16:creationId xmlns:a16="http://schemas.microsoft.com/office/drawing/2014/main" id="{B0F94C87-60E9-BBC0-3722-243443A36DC7}"/>
              </a:ext>
            </a:extLst>
          </p:cNvPr>
          <p:cNvSpPr txBox="1">
            <a:spLocks/>
          </p:cNvSpPr>
          <p:nvPr/>
        </p:nvSpPr>
        <p:spPr>
          <a:xfrm>
            <a:off x="5508104" y="1361666"/>
            <a:ext cx="224605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l</a:t>
            </a:r>
            <a:r>
              <a:rPr lang="de-DE" sz="1200" dirty="0"/>
              <a:t>angfristige provisorische </a:t>
            </a:r>
            <a:r>
              <a:rPr lang="hu-HU" sz="1200" dirty="0"/>
              <a:t>/</a:t>
            </a:r>
            <a:r>
              <a:rPr lang="de-DE" sz="1200" dirty="0"/>
              <a:t> endgültige Versorgung</a:t>
            </a:r>
          </a:p>
        </p:txBody>
      </p:sp>
      <p:sp>
        <p:nvSpPr>
          <p:cNvPr id="17" name="Szöveg helye 4">
            <a:extLst>
              <a:ext uri="{FF2B5EF4-FFF2-40B4-BE49-F238E27FC236}">
                <a16:creationId xmlns:a16="http://schemas.microsoft.com/office/drawing/2014/main" id="{393AAF70-2236-CB8B-9E09-BEC8BABB60B2}"/>
              </a:ext>
            </a:extLst>
          </p:cNvPr>
          <p:cNvSpPr txBox="1">
            <a:spLocks/>
          </p:cNvSpPr>
          <p:nvPr/>
        </p:nvSpPr>
        <p:spPr>
          <a:xfrm>
            <a:off x="1787421" y="1428105"/>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Röntgenkontrolle</a:t>
            </a:r>
          </a:p>
        </p:txBody>
      </p:sp>
    </p:spTree>
    <p:extLst>
      <p:ext uri="{BB962C8B-B14F-4D97-AF65-F5344CB8AC3E}">
        <p14:creationId xmlns:p14="http://schemas.microsoft.com/office/powerpoint/2010/main" val="277846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373206" y="1101213"/>
            <a:ext cx="8784976" cy="4824537"/>
          </a:xfrm>
        </p:spPr>
        <p:txBody>
          <a:bodyPr>
            <a:noAutofit/>
          </a:bodyPr>
          <a:lstStyle/>
          <a:p>
            <a:pPr>
              <a:spcBef>
                <a:spcPts val="600"/>
              </a:spcBef>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Ausgangsbild und präoperative intraorale Röntgenaufnahme, falls angefertigt</a:t>
            </a:r>
          </a:p>
          <a:p>
            <a:pPr>
              <a:lnSpc>
                <a:spcPct val="100000"/>
              </a:lnSpc>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Zahnfarbbestimmung</a:t>
            </a:r>
          </a:p>
          <a:p>
            <a:pPr>
              <a:lnSpc>
                <a:spcPct val="100000"/>
              </a:lnSpc>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Präparierter Zahn von okklusal und seitlich beim Zubeißen</a:t>
            </a:r>
          </a:p>
          <a:p>
            <a:pPr>
              <a:lnSpc>
                <a:spcPct val="100000"/>
              </a:lnSpc>
              <a:spcAft>
                <a:spcPts val="18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Provisorische Versorgung</a:t>
            </a:r>
          </a:p>
          <a:p>
            <a:pPr>
              <a:lnSpc>
                <a:spcPct val="100000"/>
              </a:lnSpc>
              <a:spcAft>
                <a:spcPts val="18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CAD/CAM Screenshot: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Digitale Abformung des präparierten Zahnes in okklusaler, bukkaler und oraler Ansicht sowie der Antagonistenzähne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Biss aus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Grenzen der geplanten Restauration aus okklusaler,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Geplante Restauration aus okklusaler,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Geplante Restauration mit Antagonistenzähnen und okklusalen Kontaktpunkten</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Proximale Kontaktpunkte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Materialstärke, Positionierung des Gusskanals</a:t>
            </a: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14182" y="336509"/>
            <a:ext cx="8784976" cy="764704"/>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3000" dirty="0">
                <a:solidFill>
                  <a:schemeClr val="accent1"/>
                </a:solidFill>
                <a:latin typeface="Capitals" charset="0"/>
                <a:ea typeface="Capitals" charset="0"/>
                <a:cs typeface="Capitals" charset="0"/>
              </a:rPr>
              <a:t>Dokumentation der Herstellung eines ästhetischen Inlays, Onlays oder einer Krone mit digitaler Technik</a:t>
            </a:r>
            <a:endParaRPr lang="de-DE" sz="3200" dirty="0">
              <a:solidFill>
                <a:schemeClr val="accent1"/>
              </a:solidFill>
              <a:latin typeface="Capitals" charset="0"/>
              <a:ea typeface="Capitals" charset="0"/>
              <a:cs typeface="Capitals" charset="0"/>
            </a:endParaRPr>
          </a:p>
        </p:txBody>
      </p:sp>
      <p:sp>
        <p:nvSpPr>
          <p:cNvPr id="5"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Tree>
    <p:extLst>
      <p:ext uri="{BB962C8B-B14F-4D97-AF65-F5344CB8AC3E}">
        <p14:creationId xmlns:p14="http://schemas.microsoft.com/office/powerpoint/2010/main" val="369382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539552" y="1700809"/>
            <a:ext cx="8136904" cy="3600399"/>
          </a:xfrm>
        </p:spPr>
        <p:txBody>
          <a:bodyPr>
            <a:noAutofit/>
          </a:bodyPr>
          <a:lstStyle/>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Foto der fertiggestellten Restauration vor einfarbigem Hintergrund</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Einprobe der Restauration im Mund in absoluter Isolation</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Kofferdam, Matrizen und Keilen/Teflonband an Ort und Stelle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Angabe der Art der Adhäsivtechnik und des verwendeten Befestigungzements. Liste der für die Vorbereitung des Zahnes und der Restauration verwendeten Materialien (Wirkstoff, Prozentsatz, Zeit).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Fertig ausgearbeitete, polierte und getrocknete Restauration (kein Speichel, kein Blut) von okklusal und seitlich beim Zubeißen. Kontaktpunktbeurteilung ist wichtig!</a:t>
            </a:r>
          </a:p>
          <a:p>
            <a:pPr marL="0" indent="0">
              <a:lnSpc>
                <a:spcPct val="100000"/>
              </a:lnSpc>
              <a:buClr>
                <a:schemeClr val="accent1"/>
              </a:buClr>
              <a:buNone/>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charset="2"/>
              <a:buChar char="ü"/>
            </a:pPr>
            <a:endParaRPr lang="de-DE"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charset="2"/>
              <a:buChar char="ü"/>
            </a:pPr>
            <a:endParaRPr lang="de-DE"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panose="05000000000000000000" pitchFamily="2" charset="2"/>
              <a:buChar char="ü"/>
            </a:pPr>
            <a:endParaRPr lang="de-DE"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185800" y="387777"/>
            <a:ext cx="8772399" cy="7647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2800" dirty="0">
                <a:solidFill>
                  <a:schemeClr val="accent1"/>
                </a:solidFill>
                <a:latin typeface="Capitals" charset="0"/>
                <a:ea typeface="Capitals" charset="0"/>
                <a:cs typeface="Capitals" charset="0"/>
              </a:rPr>
              <a:t>Dokumentation der Herstellung eines ästhetischen Inlays, Onlays oder einer Krone mit digitaler Technik</a:t>
            </a:r>
          </a:p>
        </p:txBody>
      </p:sp>
      <p:sp>
        <p:nvSpPr>
          <p:cNvPr id="14" name="Téglalap 13"/>
          <p:cNvSpPr/>
          <p:nvPr/>
        </p:nvSpPr>
        <p:spPr>
          <a:xfrm>
            <a:off x="3575493" y="5672104"/>
            <a:ext cx="2796914" cy="338554"/>
          </a:xfrm>
          <a:prstGeom prst="rect">
            <a:avLst/>
          </a:prstGeom>
        </p:spPr>
        <p:txBody>
          <a:bodyPr wrap="square">
            <a:spAutoFit/>
          </a:bodyPr>
          <a:lstStyle/>
          <a:p>
            <a:pPr algn="ctr"/>
            <a:r>
              <a:rPr lang="hu-HU" sz="800" dirty="0"/>
              <a:t>https://www.ivoclar.com/en_li/products/metal-free-ceramics/ips-e.max-shade-navigation-app</a:t>
            </a:r>
          </a:p>
        </p:txBody>
      </p:sp>
    </p:spTree>
    <p:extLst>
      <p:ext uri="{BB962C8B-B14F-4D97-AF65-F5344CB8AC3E}">
        <p14:creationId xmlns:p14="http://schemas.microsoft.com/office/powerpoint/2010/main" val="301967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08520" y="-99392"/>
            <a:ext cx="9440140" cy="3168352"/>
          </a:xfrm>
          <a:prstGeom prst="rect">
            <a:avLst/>
          </a:prstGeom>
          <a:effectLst>
            <a:softEdge rad="368300"/>
          </a:effectLst>
        </p:spPr>
      </p:pic>
      <p:sp>
        <p:nvSpPr>
          <p:cNvPr id="10" name="Tartalom helye 9"/>
          <p:cNvSpPr>
            <a:spLocks noGrp="1"/>
          </p:cNvSpPr>
          <p:nvPr>
            <p:ph idx="1"/>
          </p:nvPr>
        </p:nvSpPr>
        <p:spPr>
          <a:xfrm>
            <a:off x="67954" y="3789041"/>
            <a:ext cx="9008092" cy="2160240"/>
          </a:xfrm>
        </p:spPr>
        <p:txBody>
          <a:bodyPr>
            <a:normAutofit fontScale="85000" lnSpcReduction="20000"/>
          </a:bodyPr>
          <a:lstStyle/>
          <a:p>
            <a:pPr>
              <a:lnSpc>
                <a:spcPct val="160000"/>
              </a:lnSpc>
              <a:buNone/>
            </a:pPr>
            <a:r>
              <a:rPr lang="de-DE" sz="2400" noProof="0" dirty="0">
                <a:latin typeface="Calibri" panose="020F0502020204030204" pitchFamily="34" charset="0"/>
                <a:ea typeface="Calibri" panose="020F0502020204030204" pitchFamily="34" charset="0"/>
                <a:cs typeface="Calibri" panose="020F0502020204030204" pitchFamily="34" charset="0"/>
              </a:rPr>
              <a:t>Student/in</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Anna Kovács</a:t>
            </a:r>
          </a:p>
          <a:p>
            <a:pPr>
              <a:lnSpc>
                <a:spcPct val="160000"/>
              </a:lnSpc>
              <a:buNone/>
            </a:pPr>
            <a:r>
              <a:rPr lang="de-DE" sz="2400" dirty="0">
                <a:latin typeface="Calibri" panose="020F0502020204030204" pitchFamily="34" charset="0"/>
                <a:ea typeface="Calibri" panose="020F0502020204030204" pitchFamily="34" charset="0"/>
                <a:cs typeface="Calibri" panose="020F0502020204030204" pitchFamily="34" charset="0"/>
              </a:rPr>
              <a:t>Praktikumsleiter/in: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Dr. Zoltán Kiss</a:t>
            </a:r>
          </a:p>
          <a:p>
            <a:pPr>
              <a:lnSpc>
                <a:spcPct val="160000"/>
              </a:lnSpc>
              <a:buNone/>
            </a:pPr>
            <a:r>
              <a:rPr lang="de-DE" sz="2400" noProof="0" dirty="0">
                <a:latin typeface="Calibri" panose="020F0502020204030204" pitchFamily="34" charset="0"/>
                <a:ea typeface="Calibri" panose="020F0502020204030204" pitchFamily="34" charset="0"/>
                <a:cs typeface="Calibri" panose="020F0502020204030204" pitchFamily="34" charset="0"/>
              </a:rPr>
              <a:t>Behandlungen</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25 Wurzelkanalbehandlung, 25 Onlay</a:t>
            </a:r>
          </a:p>
          <a:p>
            <a:pPr>
              <a:lnSpc>
                <a:spcPct val="160000"/>
              </a:lnSpc>
              <a:buNone/>
            </a:pPr>
            <a:r>
              <a:rPr lang="de-DE" sz="2400" dirty="0">
                <a:latin typeface="Calibri" panose="020F0502020204030204" pitchFamily="34" charset="0"/>
                <a:ea typeface="Calibri" panose="020F0502020204030204" pitchFamily="34" charset="0"/>
                <a:cs typeface="Calibri" panose="020F0502020204030204" pitchFamily="34" charset="0"/>
              </a:rPr>
              <a:t>Praktikum: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Restaurative Zahnheilkunde und Endodontologie II. - Wintersemester 2024</a:t>
            </a:r>
          </a:p>
        </p:txBody>
      </p:sp>
      <p:pic>
        <p:nvPicPr>
          <p:cNvPr id="8" name="ATT00068.jpg"/>
          <p:cNvPicPr>
            <a:picLocks noChangeAspect="1"/>
          </p:cNvPicPr>
          <p:nvPr/>
        </p:nvPicPr>
        <p:blipFill>
          <a:blip r:embed="rId4">
            <a:alphaModFix amt="70226"/>
            <a:extLst>
              <a:ext uri="{28A0092B-C50C-407E-A947-70E740481C1C}">
                <a14:useLocalDpi xmlns:a14="http://schemas.microsoft.com/office/drawing/2010/main"/>
              </a:ext>
            </a:extLst>
          </a:blip>
          <a:srcRect/>
          <a:stretch>
            <a:fillRect/>
          </a:stretch>
        </p:blipFill>
        <p:spPr>
          <a:xfrm>
            <a:off x="720000" y="108000"/>
            <a:ext cx="1007468" cy="1008000"/>
          </a:xfrm>
          <a:custGeom>
            <a:avLst/>
            <a:gdLst/>
            <a:ahLst/>
            <a:cxnLst>
              <a:cxn ang="0">
                <a:pos x="wd2" y="hd2"/>
              </a:cxn>
              <a:cxn ang="5400000">
                <a:pos x="wd2" y="hd2"/>
              </a:cxn>
              <a:cxn ang="10800000">
                <a:pos x="wd2" y="hd2"/>
              </a:cxn>
              <a:cxn ang="16200000">
                <a:pos x="wd2" y="hd2"/>
              </a:cxn>
            </a:cxnLst>
            <a:rect l="0" t="0" r="r" b="b"/>
            <a:pathLst>
              <a:path w="21545" h="21506" extrusionOk="0">
                <a:moveTo>
                  <a:pt x="10793" y="0"/>
                </a:moveTo>
                <a:cubicBezTo>
                  <a:pt x="4731" y="-8"/>
                  <a:pt x="-8" y="4720"/>
                  <a:pt x="0" y="10768"/>
                </a:cubicBezTo>
                <a:cubicBezTo>
                  <a:pt x="4" y="13711"/>
                  <a:pt x="1001" y="16183"/>
                  <a:pt x="3031" y="18281"/>
                </a:cubicBezTo>
                <a:cubicBezTo>
                  <a:pt x="4481" y="19780"/>
                  <a:pt x="6078" y="20693"/>
                  <a:pt x="8231" y="21257"/>
                </a:cubicBezTo>
                <a:cubicBezTo>
                  <a:pt x="9406" y="21564"/>
                  <a:pt x="11945" y="21592"/>
                  <a:pt x="13140" y="21311"/>
                </a:cubicBezTo>
                <a:cubicBezTo>
                  <a:pt x="15263" y="20812"/>
                  <a:pt x="16887" y="19911"/>
                  <a:pt x="18422" y="18379"/>
                </a:cubicBezTo>
                <a:cubicBezTo>
                  <a:pt x="19602" y="17202"/>
                  <a:pt x="20239" y="16252"/>
                  <a:pt x="20820" y="14803"/>
                </a:cubicBezTo>
                <a:cubicBezTo>
                  <a:pt x="21443" y="13249"/>
                  <a:pt x="21592" y="12320"/>
                  <a:pt x="21532" y="10375"/>
                </a:cubicBezTo>
                <a:cubicBezTo>
                  <a:pt x="21484" y="8808"/>
                  <a:pt x="21430" y="8464"/>
                  <a:pt x="21054" y="7361"/>
                </a:cubicBezTo>
                <a:cubicBezTo>
                  <a:pt x="20504" y="5746"/>
                  <a:pt x="19783" y="4549"/>
                  <a:pt x="18639" y="3347"/>
                </a:cubicBezTo>
                <a:cubicBezTo>
                  <a:pt x="16530" y="1132"/>
                  <a:pt x="13886" y="4"/>
                  <a:pt x="10793" y="0"/>
                </a:cubicBezTo>
                <a:close/>
              </a:path>
            </a:pathLst>
          </a:custGeom>
          <a:ln w="12700">
            <a:miter lim="400000"/>
          </a:ln>
        </p:spPr>
      </p:pic>
      <p:pic>
        <p:nvPicPr>
          <p:cNvPr id="9" name="FOK (körcímer).png"/>
          <p:cNvPicPr>
            <a:picLocks noChangeAspect="1"/>
          </p:cNvPicPr>
          <p:nvPr/>
        </p:nvPicPr>
        <p:blipFill>
          <a:blip r:embed="rId5">
            <a:alphaModFix amt="69524"/>
          </a:blip>
          <a:stretch>
            <a:fillRect/>
          </a:stretch>
        </p:blipFill>
        <p:spPr>
          <a:xfrm>
            <a:off x="7200000" y="108000"/>
            <a:ext cx="1008000" cy="1008000"/>
          </a:xfrm>
          <a:prstGeom prst="rect">
            <a:avLst/>
          </a:prstGeom>
          <a:ln w="12700">
            <a:miter lim="400000"/>
          </a:ln>
        </p:spPr>
      </p:pic>
      <p:sp>
        <p:nvSpPr>
          <p:cNvPr id="16" name="Szövegdoboz 15"/>
          <p:cNvSpPr txBox="1"/>
          <p:nvPr/>
        </p:nvSpPr>
        <p:spPr>
          <a:xfrm>
            <a:off x="1907704" y="44624"/>
            <a:ext cx="5124982" cy="707886"/>
          </a:xfrm>
          <a:prstGeom prst="rect">
            <a:avLst/>
          </a:prstGeom>
          <a:noFill/>
        </p:spPr>
        <p:txBody>
          <a:bodyPr wrap="square" rtlCol="0">
            <a:spAutoFit/>
          </a:bodyPr>
          <a:lstStyle/>
          <a:p>
            <a:pPr algn="ctr">
              <a:buNone/>
            </a:pPr>
            <a:r>
              <a:rPr lang="de-DE" sz="1400" b="1" dirty="0">
                <a:solidFill>
                  <a:srgbClr val="002060"/>
                </a:solidFill>
                <a:latin typeface="Trebuchet MS" panose="020B0603020202020204" pitchFamily="34" charset="0"/>
                <a:ea typeface="Capitals" charset="0"/>
                <a:cs typeface="Capitals" charset="0"/>
              </a:rPr>
              <a:t>Semmelweis Universität, Fakultät der Zahnheilkunde</a:t>
            </a:r>
            <a:br>
              <a:rPr lang="de-DE" sz="1400" b="1" dirty="0">
                <a:solidFill>
                  <a:srgbClr val="002060"/>
                </a:solidFill>
                <a:latin typeface="Trebuchet MS" panose="020B0603020202020204" pitchFamily="34" charset="0"/>
                <a:ea typeface="Capitals" charset="0"/>
                <a:cs typeface="Capitals" charset="0"/>
              </a:rPr>
            </a:br>
            <a:r>
              <a:rPr lang="de-DE" sz="1400" b="1" dirty="0">
                <a:solidFill>
                  <a:srgbClr val="002060"/>
                </a:solidFill>
                <a:latin typeface="Trebuchet MS" panose="020B0603020202020204" pitchFamily="34" charset="0"/>
                <a:ea typeface="Capitals" charset="0"/>
                <a:cs typeface="Capitals" charset="0"/>
              </a:rPr>
              <a:t>Klinik für Restaurative Zahnheilkunde und Endodontologie</a:t>
            </a:r>
            <a:br>
              <a:rPr lang="de-DE" sz="1400" b="1" dirty="0">
                <a:solidFill>
                  <a:srgbClr val="002060"/>
                </a:solidFill>
                <a:latin typeface="Trebuchet MS" panose="020B0603020202020204" pitchFamily="34" charset="0"/>
                <a:ea typeface="Capitals" charset="0"/>
                <a:cs typeface="Capitals" charset="0"/>
              </a:rPr>
            </a:br>
            <a:r>
              <a:rPr lang="en-US" sz="1200" dirty="0"/>
              <a:t>Klinikdirektor: </a:t>
            </a:r>
            <a:r>
              <a:rPr lang="hu-HU" sz="1200" dirty="0"/>
              <a:t>Prof. </a:t>
            </a:r>
            <a:r>
              <a:rPr lang="en-US" sz="1200" dirty="0"/>
              <a:t>Dr. </a:t>
            </a:r>
            <a:r>
              <a:rPr lang="hu-HU" sz="1200" dirty="0"/>
              <a:t>János</a:t>
            </a:r>
            <a:r>
              <a:rPr lang="en-US" sz="1200" dirty="0"/>
              <a:t> </a:t>
            </a:r>
            <a:r>
              <a:rPr lang="hu-HU" sz="1200" dirty="0"/>
              <a:t>Vág DMD, PhD.</a:t>
            </a:r>
            <a:endParaRPr lang="hu-HU" sz="1400" dirty="0">
              <a:solidFill>
                <a:srgbClr val="002060"/>
              </a:solidFill>
            </a:endParaRPr>
          </a:p>
        </p:txBody>
      </p:sp>
      <p:sp>
        <p:nvSpPr>
          <p:cNvPr id="12" name="Téglalap 11"/>
          <p:cNvSpPr/>
          <p:nvPr/>
        </p:nvSpPr>
        <p:spPr>
          <a:xfrm>
            <a:off x="2810146" y="2967335"/>
            <a:ext cx="3523721" cy="707886"/>
          </a:xfrm>
          <a:prstGeom prst="rect">
            <a:avLst/>
          </a:prstGeom>
          <a:noFill/>
          <a:effectLst/>
        </p:spPr>
        <p:txBody>
          <a:bodyPr wrap="none" lIns="91440" tIns="45720" rIns="91440" bIns="45720">
            <a:spAutoFit/>
          </a:bodyPr>
          <a:lstStyle/>
          <a:p>
            <a:pPr algn="ctr"/>
            <a:r>
              <a:rPr lang="hu-HU" sz="40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Fallpräsentation</a:t>
            </a:r>
          </a:p>
        </p:txBody>
      </p:sp>
    </p:spTree>
    <p:extLst>
      <p:ext uri="{BB962C8B-B14F-4D97-AF65-F5344CB8AC3E}">
        <p14:creationId xmlns:p14="http://schemas.microsoft.com/office/powerpoint/2010/main" val="262342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811CED01-2E34-5E43-8C47-D317528548B9}"/>
              </a:ext>
            </a:extLst>
          </p:cNvPr>
          <p:cNvPicPr>
            <a:picLocks noChangeAspect="1"/>
          </p:cNvPicPr>
          <p:nvPr/>
        </p:nvPicPr>
        <p:blipFill rotWithShape="1">
          <a:blip r:embed="rId2"/>
          <a:srcRect l="42232" t="11822" r="14734" b="-11822"/>
          <a:stretch/>
        </p:blipFill>
        <p:spPr>
          <a:xfrm>
            <a:off x="3130686" y="1668922"/>
            <a:ext cx="2882628" cy="2543923"/>
          </a:xfrm>
          <a:prstGeom prst="rect">
            <a:avLst/>
          </a:prstGeom>
        </p:spPr>
      </p:pic>
      <p:pic>
        <p:nvPicPr>
          <p:cNvPr id="7" name="Kép 6">
            <a:extLst>
              <a:ext uri="{FF2B5EF4-FFF2-40B4-BE49-F238E27FC236}">
                <a16:creationId xmlns:a16="http://schemas.microsoft.com/office/drawing/2014/main" id="{4C6CCE1C-350C-E038-01E8-156A6FB12218}"/>
              </a:ext>
            </a:extLst>
          </p:cNvPr>
          <p:cNvPicPr>
            <a:picLocks noChangeAspect="1"/>
          </p:cNvPicPr>
          <p:nvPr/>
        </p:nvPicPr>
        <p:blipFill rotWithShape="1">
          <a:blip r:embed="rId3"/>
          <a:srcRect l="44375" r="12865" b="29319"/>
          <a:stretch/>
        </p:blipFill>
        <p:spPr>
          <a:xfrm>
            <a:off x="121129" y="1669418"/>
            <a:ext cx="2908710" cy="2230196"/>
          </a:xfrm>
          <a:prstGeom prst="rect">
            <a:avLst/>
          </a:prstGeom>
        </p:spPr>
      </p:pic>
      <p:pic>
        <p:nvPicPr>
          <p:cNvPr id="8" name="Kép 7">
            <a:extLst>
              <a:ext uri="{FF2B5EF4-FFF2-40B4-BE49-F238E27FC236}">
                <a16:creationId xmlns:a16="http://schemas.microsoft.com/office/drawing/2014/main" id="{9D8BAFF2-FF5E-5BB5-3946-0240A8673C97}"/>
              </a:ext>
            </a:extLst>
          </p:cNvPr>
          <p:cNvPicPr>
            <a:picLocks noChangeAspect="1"/>
          </p:cNvPicPr>
          <p:nvPr/>
        </p:nvPicPr>
        <p:blipFill rotWithShape="1">
          <a:blip r:embed="rId4"/>
          <a:srcRect l="6855" r="49211" b="14699"/>
          <a:stretch/>
        </p:blipFill>
        <p:spPr>
          <a:xfrm>
            <a:off x="6152599" y="1669419"/>
            <a:ext cx="2789205" cy="2230195"/>
          </a:xfrm>
          <a:prstGeom prst="rect">
            <a:avLst/>
          </a:prstGeom>
        </p:spPr>
      </p:pic>
      <p:pic>
        <p:nvPicPr>
          <p:cNvPr id="9" name="Kép 8">
            <a:extLst>
              <a:ext uri="{FF2B5EF4-FFF2-40B4-BE49-F238E27FC236}">
                <a16:creationId xmlns:a16="http://schemas.microsoft.com/office/drawing/2014/main" id="{9BF477EF-B4AC-68C1-DA35-D15ABC047A09}"/>
              </a:ext>
            </a:extLst>
          </p:cNvPr>
          <p:cNvPicPr>
            <a:picLocks noChangeAspect="1"/>
          </p:cNvPicPr>
          <p:nvPr/>
        </p:nvPicPr>
        <p:blipFill>
          <a:blip r:embed="rId5"/>
          <a:stretch>
            <a:fillRect/>
          </a:stretch>
        </p:blipFill>
        <p:spPr>
          <a:xfrm>
            <a:off x="1869863" y="4054175"/>
            <a:ext cx="5404274" cy="1964648"/>
          </a:xfrm>
          <a:prstGeom prst="rect">
            <a:avLst/>
          </a:prstGeom>
        </p:spPr>
      </p:pic>
      <p:sp>
        <p:nvSpPr>
          <p:cNvPr id="10" name="Cím 1">
            <a:extLst>
              <a:ext uri="{FF2B5EF4-FFF2-40B4-BE49-F238E27FC236}">
                <a16:creationId xmlns:a16="http://schemas.microsoft.com/office/drawing/2014/main" id="{ACE758E5-D6C4-84D2-3198-467222C850EF}"/>
              </a:ext>
            </a:extLst>
          </p:cNvPr>
          <p:cNvSpPr txBox="1">
            <a:spLocks/>
          </p:cNvSpPr>
          <p:nvPr/>
        </p:nvSpPr>
        <p:spPr>
          <a:xfrm>
            <a:off x="0" y="419186"/>
            <a:ext cx="9144000"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200" dirty="0">
                <a:solidFill>
                  <a:schemeClr val="accent1"/>
                </a:solidFill>
                <a:latin typeface="Capitals" charset="0"/>
                <a:ea typeface="Capitals" charset="0"/>
                <a:cs typeface="Capitals" charset="0"/>
              </a:rPr>
              <a:t>Cad-/Cam-Screenshots</a:t>
            </a:r>
          </a:p>
        </p:txBody>
      </p:sp>
      <p:sp>
        <p:nvSpPr>
          <p:cNvPr id="2" name="Szövegdoboz 1">
            <a:extLst>
              <a:ext uri="{FF2B5EF4-FFF2-40B4-BE49-F238E27FC236}">
                <a16:creationId xmlns:a16="http://schemas.microsoft.com/office/drawing/2014/main" id="{C5C6CD93-2E51-D69E-6373-29D6601F4558}"/>
              </a:ext>
            </a:extLst>
          </p:cNvPr>
          <p:cNvSpPr txBox="1"/>
          <p:nvPr/>
        </p:nvSpPr>
        <p:spPr>
          <a:xfrm>
            <a:off x="2864815" y="1159182"/>
            <a:ext cx="3414369" cy="369332"/>
          </a:xfrm>
          <a:prstGeom prst="rect">
            <a:avLst/>
          </a:prstGeom>
          <a:noFill/>
        </p:spPr>
        <p:txBody>
          <a:bodyPr wrap="square" rtlCol="0">
            <a:spAutoFit/>
          </a:bodyPr>
          <a:lstStyle/>
          <a:p>
            <a:pPr algn="ctr"/>
            <a:r>
              <a:rPr lang="hu-HU" dirty="0"/>
              <a:t>Digitale Abdrücke</a:t>
            </a:r>
            <a:endParaRPr lang="en-US" dirty="0"/>
          </a:p>
        </p:txBody>
      </p:sp>
    </p:spTree>
    <p:extLst>
      <p:ext uri="{BB962C8B-B14F-4D97-AF65-F5344CB8AC3E}">
        <p14:creationId xmlns:p14="http://schemas.microsoft.com/office/powerpoint/2010/main" val="1782076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900D9242-78C5-C19C-B9E1-16808B9EAE0A}"/>
              </a:ext>
            </a:extLst>
          </p:cNvPr>
          <p:cNvPicPr>
            <a:picLocks noChangeAspect="1"/>
          </p:cNvPicPr>
          <p:nvPr/>
        </p:nvPicPr>
        <p:blipFill rotWithShape="1">
          <a:blip r:embed="rId2"/>
          <a:srcRect t="5207" b="20032"/>
          <a:stretch/>
        </p:blipFill>
        <p:spPr>
          <a:xfrm>
            <a:off x="2011446" y="1548210"/>
            <a:ext cx="5108276" cy="1965659"/>
          </a:xfrm>
          <a:prstGeom prst="rect">
            <a:avLst/>
          </a:prstGeom>
        </p:spPr>
      </p:pic>
      <p:pic>
        <p:nvPicPr>
          <p:cNvPr id="3" name="Kép 2">
            <a:extLst>
              <a:ext uri="{FF2B5EF4-FFF2-40B4-BE49-F238E27FC236}">
                <a16:creationId xmlns:a16="http://schemas.microsoft.com/office/drawing/2014/main" id="{CADE6970-EB6B-BAFD-EF82-DD7619F65A37}"/>
              </a:ext>
            </a:extLst>
          </p:cNvPr>
          <p:cNvPicPr>
            <a:picLocks noChangeAspect="1"/>
          </p:cNvPicPr>
          <p:nvPr/>
        </p:nvPicPr>
        <p:blipFill rotWithShape="1">
          <a:blip r:embed="rId3"/>
          <a:srcRect t="4884" b="24583"/>
          <a:stretch/>
        </p:blipFill>
        <p:spPr>
          <a:xfrm>
            <a:off x="2011446" y="3752874"/>
            <a:ext cx="5121108" cy="1734125"/>
          </a:xfrm>
          <a:prstGeom prst="rect">
            <a:avLst/>
          </a:prstGeom>
        </p:spPr>
      </p:pic>
      <p:sp>
        <p:nvSpPr>
          <p:cNvPr id="4" name="Szövegdoboz 3">
            <a:extLst>
              <a:ext uri="{FF2B5EF4-FFF2-40B4-BE49-F238E27FC236}">
                <a16:creationId xmlns:a16="http://schemas.microsoft.com/office/drawing/2014/main" id="{D1774F75-ED29-5197-AFB5-F3B1D44BAE04}"/>
              </a:ext>
            </a:extLst>
          </p:cNvPr>
          <p:cNvSpPr txBox="1"/>
          <p:nvPr/>
        </p:nvSpPr>
        <p:spPr>
          <a:xfrm>
            <a:off x="2206239" y="662874"/>
            <a:ext cx="4731521" cy="646331"/>
          </a:xfrm>
          <a:prstGeom prst="rect">
            <a:avLst/>
          </a:prstGeom>
          <a:noFill/>
        </p:spPr>
        <p:txBody>
          <a:bodyPr wrap="square" rtlCol="0">
            <a:spAutoFit/>
          </a:bodyPr>
          <a:lstStyle/>
          <a:p>
            <a:pPr algn="ctr"/>
            <a:r>
              <a:rPr lang="hu-HU" dirty="0"/>
              <a:t>Okklusion und</a:t>
            </a:r>
          </a:p>
          <a:p>
            <a:pPr algn="ctr"/>
            <a:r>
              <a:rPr lang="hu-HU" dirty="0"/>
              <a:t>interokklusaler Abstand</a:t>
            </a:r>
            <a:endParaRPr lang="en-US" dirty="0"/>
          </a:p>
        </p:txBody>
      </p:sp>
    </p:spTree>
    <p:extLst>
      <p:ext uri="{BB962C8B-B14F-4D97-AF65-F5344CB8AC3E}">
        <p14:creationId xmlns:p14="http://schemas.microsoft.com/office/powerpoint/2010/main" val="3428827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E09C9DAB-DB95-81CC-89E8-3ED0DD2745D1}"/>
              </a:ext>
            </a:extLst>
          </p:cNvPr>
          <p:cNvPicPr>
            <a:picLocks noChangeAspect="1"/>
          </p:cNvPicPr>
          <p:nvPr/>
        </p:nvPicPr>
        <p:blipFill rotWithShape="1">
          <a:blip r:embed="rId2"/>
          <a:srcRect l="39260" t="1511" r="3693"/>
          <a:stretch/>
        </p:blipFill>
        <p:spPr>
          <a:xfrm>
            <a:off x="3186998" y="1418137"/>
            <a:ext cx="2681150" cy="2010863"/>
          </a:xfrm>
          <a:prstGeom prst="rect">
            <a:avLst/>
          </a:prstGeom>
        </p:spPr>
      </p:pic>
      <p:pic>
        <p:nvPicPr>
          <p:cNvPr id="3" name="Kép 2">
            <a:extLst>
              <a:ext uri="{FF2B5EF4-FFF2-40B4-BE49-F238E27FC236}">
                <a16:creationId xmlns:a16="http://schemas.microsoft.com/office/drawing/2014/main" id="{8D63FEBA-00B8-F9FD-A31B-23810A356A57}"/>
              </a:ext>
            </a:extLst>
          </p:cNvPr>
          <p:cNvPicPr>
            <a:picLocks noChangeAspect="1"/>
          </p:cNvPicPr>
          <p:nvPr/>
        </p:nvPicPr>
        <p:blipFill rotWithShape="1">
          <a:blip r:embed="rId3"/>
          <a:srcRect l="44853"/>
          <a:stretch/>
        </p:blipFill>
        <p:spPr>
          <a:xfrm>
            <a:off x="395537" y="1418137"/>
            <a:ext cx="2718683" cy="2010863"/>
          </a:xfrm>
          <a:prstGeom prst="rect">
            <a:avLst/>
          </a:prstGeom>
        </p:spPr>
      </p:pic>
      <p:pic>
        <p:nvPicPr>
          <p:cNvPr id="4" name="Kép 3">
            <a:extLst>
              <a:ext uri="{FF2B5EF4-FFF2-40B4-BE49-F238E27FC236}">
                <a16:creationId xmlns:a16="http://schemas.microsoft.com/office/drawing/2014/main" id="{794B7F6B-DCC5-B14F-4054-0EB027996A50}"/>
              </a:ext>
            </a:extLst>
          </p:cNvPr>
          <p:cNvPicPr>
            <a:picLocks noChangeAspect="1"/>
          </p:cNvPicPr>
          <p:nvPr/>
        </p:nvPicPr>
        <p:blipFill rotWithShape="1">
          <a:blip r:embed="rId4"/>
          <a:srcRect l="3055" r="43549"/>
          <a:stretch/>
        </p:blipFill>
        <p:spPr>
          <a:xfrm>
            <a:off x="5921277" y="1416133"/>
            <a:ext cx="2742138" cy="2010863"/>
          </a:xfrm>
          <a:prstGeom prst="rect">
            <a:avLst/>
          </a:prstGeom>
        </p:spPr>
      </p:pic>
      <p:pic>
        <p:nvPicPr>
          <p:cNvPr id="5" name="Kép 4">
            <a:extLst>
              <a:ext uri="{FF2B5EF4-FFF2-40B4-BE49-F238E27FC236}">
                <a16:creationId xmlns:a16="http://schemas.microsoft.com/office/drawing/2014/main" id="{01A1AF80-02CB-FDAC-7612-8B2D97634F78}"/>
              </a:ext>
            </a:extLst>
          </p:cNvPr>
          <p:cNvPicPr>
            <a:picLocks noChangeAspect="1"/>
          </p:cNvPicPr>
          <p:nvPr/>
        </p:nvPicPr>
        <p:blipFill rotWithShape="1">
          <a:blip r:embed="rId5"/>
          <a:srcRect l="41570"/>
          <a:stretch/>
        </p:blipFill>
        <p:spPr>
          <a:xfrm>
            <a:off x="3186403" y="3596780"/>
            <a:ext cx="2698947" cy="1979630"/>
          </a:xfrm>
          <a:prstGeom prst="rect">
            <a:avLst/>
          </a:prstGeom>
        </p:spPr>
      </p:pic>
      <p:pic>
        <p:nvPicPr>
          <p:cNvPr id="6" name="Kép 5">
            <a:extLst>
              <a:ext uri="{FF2B5EF4-FFF2-40B4-BE49-F238E27FC236}">
                <a16:creationId xmlns:a16="http://schemas.microsoft.com/office/drawing/2014/main" id="{7AEA0334-2F9A-4662-6D89-27D8A95A50D7}"/>
              </a:ext>
            </a:extLst>
          </p:cNvPr>
          <p:cNvPicPr>
            <a:picLocks noChangeAspect="1"/>
          </p:cNvPicPr>
          <p:nvPr/>
        </p:nvPicPr>
        <p:blipFill rotWithShape="1">
          <a:blip r:embed="rId6"/>
          <a:srcRect l="41342" r="1996" b="6873"/>
          <a:stretch/>
        </p:blipFill>
        <p:spPr>
          <a:xfrm>
            <a:off x="395537" y="3596780"/>
            <a:ext cx="2718683" cy="1979630"/>
          </a:xfrm>
          <a:prstGeom prst="rect">
            <a:avLst/>
          </a:prstGeom>
        </p:spPr>
      </p:pic>
      <p:pic>
        <p:nvPicPr>
          <p:cNvPr id="7" name="Kép 6">
            <a:extLst>
              <a:ext uri="{FF2B5EF4-FFF2-40B4-BE49-F238E27FC236}">
                <a16:creationId xmlns:a16="http://schemas.microsoft.com/office/drawing/2014/main" id="{97008A0E-FA6B-F696-A277-B09AC52EAEE5}"/>
              </a:ext>
            </a:extLst>
          </p:cNvPr>
          <p:cNvPicPr>
            <a:picLocks noChangeAspect="1"/>
          </p:cNvPicPr>
          <p:nvPr/>
        </p:nvPicPr>
        <p:blipFill rotWithShape="1">
          <a:blip r:embed="rId7"/>
          <a:srcRect r="44784"/>
          <a:stretch/>
        </p:blipFill>
        <p:spPr>
          <a:xfrm>
            <a:off x="5930003" y="3601377"/>
            <a:ext cx="2733414" cy="1975034"/>
          </a:xfrm>
          <a:prstGeom prst="rect">
            <a:avLst/>
          </a:prstGeom>
        </p:spPr>
      </p:pic>
      <p:sp>
        <p:nvSpPr>
          <p:cNvPr id="8" name="Szövegdoboz 7">
            <a:extLst>
              <a:ext uri="{FF2B5EF4-FFF2-40B4-BE49-F238E27FC236}">
                <a16:creationId xmlns:a16="http://schemas.microsoft.com/office/drawing/2014/main" id="{A6245BE3-8C81-5031-3D39-72929DD6E0D8}"/>
              </a:ext>
            </a:extLst>
          </p:cNvPr>
          <p:cNvSpPr txBox="1"/>
          <p:nvPr/>
        </p:nvSpPr>
        <p:spPr>
          <a:xfrm>
            <a:off x="1264883" y="620688"/>
            <a:ext cx="6614233" cy="369332"/>
          </a:xfrm>
          <a:prstGeom prst="rect">
            <a:avLst/>
          </a:prstGeom>
          <a:noFill/>
        </p:spPr>
        <p:txBody>
          <a:bodyPr wrap="square" rtlCol="0">
            <a:spAutoFit/>
          </a:bodyPr>
          <a:lstStyle/>
          <a:p>
            <a:pPr algn="ctr"/>
            <a:r>
              <a:rPr lang="en-GB" dirty="0"/>
              <a:t>Randschlusslinie </a:t>
            </a:r>
            <a:r>
              <a:rPr lang="hu-HU" dirty="0"/>
              <a:t>und geplante Restauration</a:t>
            </a:r>
          </a:p>
        </p:txBody>
      </p:sp>
    </p:spTree>
    <p:extLst>
      <p:ext uri="{BB962C8B-B14F-4D97-AF65-F5344CB8AC3E}">
        <p14:creationId xmlns:p14="http://schemas.microsoft.com/office/powerpoint/2010/main" val="15640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8" name="Kép 7" descr="A képen vázlat, rajzfilm, művészet, rajz látható&#10;&#10;Automatikusan generált leírás">
            <a:extLst>
              <a:ext uri="{FF2B5EF4-FFF2-40B4-BE49-F238E27FC236}">
                <a16:creationId xmlns:a16="http://schemas.microsoft.com/office/drawing/2014/main" id="{5F95E3F7-2B5E-DD11-1E99-58C0B1CFF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732896"/>
            <a:ext cx="3450631" cy="1778992"/>
          </a:xfrm>
          <a:prstGeom prst="rect">
            <a:avLst/>
          </a:prstGeom>
        </p:spPr>
      </p:pic>
      <p:pic>
        <p:nvPicPr>
          <p:cNvPr id="10" name="Kép 9" descr="A képen vázlat, rajzfilm, rajz, illusztráció látható&#10;&#10;Automatikusan generált leírás">
            <a:extLst>
              <a:ext uri="{FF2B5EF4-FFF2-40B4-BE49-F238E27FC236}">
                <a16:creationId xmlns:a16="http://schemas.microsoft.com/office/drawing/2014/main" id="{031DFF7B-30E2-97FF-A3C4-1AEB14473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844824"/>
            <a:ext cx="3456384" cy="1819567"/>
          </a:xfrm>
          <a:prstGeom prst="rect">
            <a:avLst/>
          </a:prstGeom>
        </p:spPr>
      </p:pic>
      <p:sp>
        <p:nvSpPr>
          <p:cNvPr id="14" name="Szövegdoboz 13">
            <a:extLst>
              <a:ext uri="{FF2B5EF4-FFF2-40B4-BE49-F238E27FC236}">
                <a16:creationId xmlns:a16="http://schemas.microsoft.com/office/drawing/2014/main" id="{25FA040B-3EFD-1199-FF6E-F0EA1160F231}"/>
              </a:ext>
            </a:extLst>
          </p:cNvPr>
          <p:cNvSpPr txBox="1"/>
          <p:nvPr/>
        </p:nvSpPr>
        <p:spPr>
          <a:xfrm>
            <a:off x="1043608" y="548680"/>
            <a:ext cx="7406321" cy="923330"/>
          </a:xfrm>
          <a:prstGeom prst="rect">
            <a:avLst/>
          </a:prstGeom>
          <a:noFill/>
        </p:spPr>
        <p:txBody>
          <a:bodyPr wrap="square" rtlCol="0">
            <a:spAutoFit/>
          </a:bodyPr>
          <a:lstStyle/>
          <a:p>
            <a:pPr algn="ctr"/>
            <a:r>
              <a:rPr lang="de-DE" dirty="0"/>
              <a:t>Geplante Restauration mit Gegenkiefer und okklusalen Kontaktpunkten</a:t>
            </a:r>
          </a:p>
          <a:p>
            <a:pPr algn="ctr"/>
            <a:endParaRPr lang="en-US" dirty="0"/>
          </a:p>
        </p:txBody>
      </p:sp>
      <p:pic>
        <p:nvPicPr>
          <p:cNvPr id="21" name="Kép 20">
            <a:extLst>
              <a:ext uri="{FF2B5EF4-FFF2-40B4-BE49-F238E27FC236}">
                <a16:creationId xmlns:a16="http://schemas.microsoft.com/office/drawing/2014/main" id="{81CE8386-A821-81F9-AA62-4332C557A06B}"/>
              </a:ext>
            </a:extLst>
          </p:cNvPr>
          <p:cNvPicPr>
            <a:picLocks noChangeAspect="1"/>
          </p:cNvPicPr>
          <p:nvPr/>
        </p:nvPicPr>
        <p:blipFill rotWithShape="1">
          <a:blip r:embed="rId4"/>
          <a:srcRect l="64175" t="13665" r="12330" b="29370"/>
          <a:stretch/>
        </p:blipFill>
        <p:spPr>
          <a:xfrm>
            <a:off x="5220072" y="2527720"/>
            <a:ext cx="3097197" cy="2115632"/>
          </a:xfrm>
          <a:prstGeom prst="rect">
            <a:avLst/>
          </a:prstGeom>
        </p:spPr>
      </p:pic>
    </p:spTree>
    <p:extLst>
      <p:ext uri="{BB962C8B-B14F-4D97-AF65-F5344CB8AC3E}">
        <p14:creationId xmlns:p14="http://schemas.microsoft.com/office/powerpoint/2010/main" val="195932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223807A-C62B-B494-B18D-A6E1A8FAFA94}"/>
              </a:ext>
            </a:extLst>
          </p:cNvPr>
          <p:cNvPicPr>
            <a:picLocks noChangeAspect="1"/>
          </p:cNvPicPr>
          <p:nvPr/>
        </p:nvPicPr>
        <p:blipFill rotWithShape="1">
          <a:blip r:embed="rId2"/>
          <a:srcRect l="30997"/>
          <a:stretch/>
        </p:blipFill>
        <p:spPr>
          <a:xfrm>
            <a:off x="4283968" y="1338313"/>
            <a:ext cx="4050919" cy="2090687"/>
          </a:xfrm>
          <a:prstGeom prst="rect">
            <a:avLst/>
          </a:prstGeom>
        </p:spPr>
      </p:pic>
      <p:pic>
        <p:nvPicPr>
          <p:cNvPr id="3" name="Kép 2">
            <a:extLst>
              <a:ext uri="{FF2B5EF4-FFF2-40B4-BE49-F238E27FC236}">
                <a16:creationId xmlns:a16="http://schemas.microsoft.com/office/drawing/2014/main" id="{2E750751-4CAA-6C05-119F-072EB7C6A0B8}"/>
              </a:ext>
            </a:extLst>
          </p:cNvPr>
          <p:cNvPicPr>
            <a:picLocks noChangeAspect="1"/>
          </p:cNvPicPr>
          <p:nvPr/>
        </p:nvPicPr>
        <p:blipFill rotWithShape="1">
          <a:blip r:embed="rId3"/>
          <a:srcRect l="46942" t="27444" r="4152" b="14044"/>
          <a:stretch/>
        </p:blipFill>
        <p:spPr>
          <a:xfrm rot="10800000">
            <a:off x="4304147" y="3483080"/>
            <a:ext cx="4014122" cy="2090687"/>
          </a:xfrm>
          <a:prstGeom prst="rect">
            <a:avLst/>
          </a:prstGeom>
        </p:spPr>
      </p:pic>
      <p:pic>
        <p:nvPicPr>
          <p:cNvPr id="7" name="Kép 6" descr="A képen rajzfilm látható&#10;&#10;Automatikusan generált leírás">
            <a:extLst>
              <a:ext uri="{FF2B5EF4-FFF2-40B4-BE49-F238E27FC236}">
                <a16:creationId xmlns:a16="http://schemas.microsoft.com/office/drawing/2014/main" id="{C9A619DA-7A7C-4C73-564D-034800B009A1}"/>
              </a:ext>
            </a:extLst>
          </p:cNvPr>
          <p:cNvPicPr>
            <a:picLocks noChangeAspect="1"/>
          </p:cNvPicPr>
          <p:nvPr/>
        </p:nvPicPr>
        <p:blipFill rotWithShape="1">
          <a:blip r:embed="rId4">
            <a:extLst>
              <a:ext uri="{28A0092B-C50C-407E-A947-70E740481C1C}">
                <a14:useLocalDpi xmlns:a14="http://schemas.microsoft.com/office/drawing/2010/main" val="0"/>
              </a:ext>
            </a:extLst>
          </a:blip>
          <a:srcRect t="11111" b="6212"/>
          <a:stretch/>
        </p:blipFill>
        <p:spPr>
          <a:xfrm>
            <a:off x="971600" y="3530610"/>
            <a:ext cx="2954181" cy="2043158"/>
          </a:xfrm>
          <a:prstGeom prst="rect">
            <a:avLst/>
          </a:prstGeom>
        </p:spPr>
      </p:pic>
      <p:pic>
        <p:nvPicPr>
          <p:cNvPr id="9" name="Kép 8" descr="A képen szöveg, képernyőkép, rajzfilm, Grafika látható&#10;&#10;Automatikusan generált leírás">
            <a:extLst>
              <a:ext uri="{FF2B5EF4-FFF2-40B4-BE49-F238E27FC236}">
                <a16:creationId xmlns:a16="http://schemas.microsoft.com/office/drawing/2014/main" id="{E2ECAC4A-9A26-AF1D-CDCE-20A23DED6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340466"/>
            <a:ext cx="3531786" cy="2110457"/>
          </a:xfrm>
          <a:prstGeom prst="rect">
            <a:avLst/>
          </a:prstGeom>
        </p:spPr>
      </p:pic>
      <p:sp>
        <p:nvSpPr>
          <p:cNvPr id="10" name="Szövegdoboz 9">
            <a:extLst>
              <a:ext uri="{FF2B5EF4-FFF2-40B4-BE49-F238E27FC236}">
                <a16:creationId xmlns:a16="http://schemas.microsoft.com/office/drawing/2014/main" id="{D979547A-2576-AF79-242C-E79143AB073F}"/>
              </a:ext>
            </a:extLst>
          </p:cNvPr>
          <p:cNvSpPr txBox="1"/>
          <p:nvPr/>
        </p:nvSpPr>
        <p:spPr>
          <a:xfrm>
            <a:off x="1043608" y="548680"/>
            <a:ext cx="7406321" cy="646331"/>
          </a:xfrm>
          <a:prstGeom prst="rect">
            <a:avLst/>
          </a:prstGeom>
          <a:noFill/>
        </p:spPr>
        <p:txBody>
          <a:bodyPr wrap="square" rtlCol="0">
            <a:spAutoFit/>
          </a:bodyPr>
          <a:lstStyle/>
          <a:p>
            <a:pPr algn="ctr"/>
            <a:r>
              <a:rPr lang="de-DE" dirty="0"/>
              <a:t>Kontaktpunkt(e), Materialstärke, Positionierung der Befestigungsstifte</a:t>
            </a:r>
            <a:endParaRPr lang="en-US" dirty="0"/>
          </a:p>
        </p:txBody>
      </p:sp>
    </p:spTree>
    <p:extLst>
      <p:ext uri="{BB962C8B-B14F-4D97-AF65-F5344CB8AC3E}">
        <p14:creationId xmlns:p14="http://schemas.microsoft.com/office/powerpoint/2010/main" val="3212610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p:txBody>
          <a:bodyPr anchor="ctr">
            <a:normAutofit/>
          </a:bodyPr>
          <a:lstStyle/>
          <a:p>
            <a:pPr algn="ctr"/>
            <a:r>
              <a:rPr lang="de-DE" sz="32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der Herstellung eines ästhetischen Inlays, Onlays oder einer Krone mit digitaler Technik</a:t>
            </a:r>
          </a:p>
        </p:txBody>
      </p:sp>
    </p:spTree>
    <p:extLst>
      <p:ext uri="{BB962C8B-B14F-4D97-AF65-F5344CB8AC3E}">
        <p14:creationId xmlns:p14="http://schemas.microsoft.com/office/powerpoint/2010/main" val="338809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198932" y="119415"/>
            <a:ext cx="8172400"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2400" dirty="0">
                <a:solidFill>
                  <a:schemeClr val="accent1"/>
                </a:solidFill>
                <a:latin typeface="Capitals" charset="0"/>
                <a:ea typeface="Capitals" charset="0"/>
                <a:cs typeface="Capitals" charset="0"/>
              </a:rPr>
              <a:t>Dokumentation der Herstellung eines ästhetischen Inlays, Onlays oder einer Krone mit digitaler Technik</a:t>
            </a:r>
            <a:r>
              <a:rPr lang="hu-HU" sz="2400" dirty="0">
                <a:solidFill>
                  <a:schemeClr val="accent1"/>
                </a:solidFill>
                <a:latin typeface="Capitals" charset="0"/>
                <a:ea typeface="Capitals" charset="0"/>
                <a:cs typeface="Capitals" charset="0"/>
              </a:rPr>
              <a:t> I.</a:t>
            </a:r>
          </a:p>
        </p:txBody>
      </p:sp>
      <p:sp>
        <p:nvSpPr>
          <p:cNvPr id="12" name="Szöveg helye 4">
            <a:extLst>
              <a:ext uri="{FF2B5EF4-FFF2-40B4-BE49-F238E27FC236}">
                <a16:creationId xmlns:a16="http://schemas.microsoft.com/office/drawing/2014/main" id="{13421BF9-9524-DD32-A99C-4DE96D837F85}"/>
              </a:ext>
            </a:extLst>
          </p:cNvPr>
          <p:cNvSpPr txBox="1">
            <a:spLocks/>
          </p:cNvSpPr>
          <p:nvPr/>
        </p:nvSpPr>
        <p:spPr>
          <a:xfrm>
            <a:off x="423318" y="1466406"/>
            <a:ext cx="243805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a:t>
            </a:r>
          </a:p>
          <a:p>
            <a:pPr marL="0" indent="0" algn="ctr">
              <a:buNone/>
            </a:pPr>
            <a:r>
              <a:rPr lang="hu-HU" sz="1200" dirty="0"/>
              <a:t>Okklusal- und Bukkalansicht</a:t>
            </a:r>
          </a:p>
        </p:txBody>
      </p:sp>
      <p:sp>
        <p:nvSpPr>
          <p:cNvPr id="13" name="Szöveg helye 4">
            <a:extLst>
              <a:ext uri="{FF2B5EF4-FFF2-40B4-BE49-F238E27FC236}">
                <a16:creationId xmlns:a16="http://schemas.microsoft.com/office/drawing/2014/main" id="{28369ACF-FD6C-31CC-5664-D6AF24F29E82}"/>
              </a:ext>
            </a:extLst>
          </p:cNvPr>
          <p:cNvSpPr txBox="1">
            <a:spLocks/>
          </p:cNvSpPr>
          <p:nvPr/>
        </p:nvSpPr>
        <p:spPr>
          <a:xfrm>
            <a:off x="3335854" y="1556792"/>
            <a:ext cx="2363780"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a:t>
            </a:r>
            <a:endParaRPr lang="en-US" sz="1200" dirty="0"/>
          </a:p>
        </p:txBody>
      </p:sp>
      <p:sp>
        <p:nvSpPr>
          <p:cNvPr id="14" name="Szöveg helye 4">
            <a:extLst>
              <a:ext uri="{FF2B5EF4-FFF2-40B4-BE49-F238E27FC236}">
                <a16:creationId xmlns:a16="http://schemas.microsoft.com/office/drawing/2014/main" id="{C62C53C4-1C89-5EC7-1C28-BE5BF69FE4CB}"/>
              </a:ext>
            </a:extLst>
          </p:cNvPr>
          <p:cNvSpPr txBox="1">
            <a:spLocks/>
          </p:cNvSpPr>
          <p:nvPr/>
        </p:nvSpPr>
        <p:spPr>
          <a:xfrm>
            <a:off x="6226228" y="1556792"/>
            <a:ext cx="2275328"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Clr>
                <a:schemeClr val="accent1"/>
              </a:buClr>
              <a:buNone/>
            </a:pPr>
            <a:r>
              <a:rPr lang="en-GB" sz="1200" dirty="0">
                <a:ea typeface="Times New Roman" charset="0"/>
                <a:cs typeface="Times New Roman" charset="0"/>
              </a:rPr>
              <a:t>Zahnfarbbestimmung</a:t>
            </a:r>
            <a:endParaRPr lang="hu-HU" sz="1200" dirty="0">
              <a:ea typeface="Times New Roman" charset="0"/>
              <a:cs typeface="Times New Roman" charset="0"/>
            </a:endParaRPr>
          </a:p>
        </p:txBody>
      </p:sp>
      <p:sp>
        <p:nvSpPr>
          <p:cNvPr id="3" name="Téglalap 2">
            <a:extLst>
              <a:ext uri="{FF2B5EF4-FFF2-40B4-BE49-F238E27FC236}">
                <a16:creationId xmlns:a16="http://schemas.microsoft.com/office/drawing/2014/main" id="{C17EF247-7FA7-62F0-C29C-DA87C2760D4C}"/>
              </a:ext>
            </a:extLst>
          </p:cNvPr>
          <p:cNvSpPr/>
          <p:nvPr/>
        </p:nvSpPr>
        <p:spPr>
          <a:xfrm>
            <a:off x="5917198"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B8ABF763-EF54-EF49-8727-F1706F7A5CF7}"/>
              </a:ext>
            </a:extLst>
          </p:cNvPr>
          <p:cNvSpPr/>
          <p:nvPr/>
        </p:nvSpPr>
        <p:spPr>
          <a:xfrm>
            <a:off x="3115276"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églalap 5">
            <a:extLst>
              <a:ext uri="{FF2B5EF4-FFF2-40B4-BE49-F238E27FC236}">
                <a16:creationId xmlns:a16="http://schemas.microsoft.com/office/drawing/2014/main" id="{17F0EDA6-7A13-68FB-C41D-9B8D932C251B}"/>
              </a:ext>
            </a:extLst>
          </p:cNvPr>
          <p:cNvSpPr/>
          <p:nvPr/>
        </p:nvSpPr>
        <p:spPr>
          <a:xfrm>
            <a:off x="350165" y="3933056"/>
            <a:ext cx="2584358" cy="156101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66B0DA03-5107-C218-EC6D-4B6C2874AFB3}"/>
              </a:ext>
            </a:extLst>
          </p:cNvPr>
          <p:cNvSpPr/>
          <p:nvPr/>
        </p:nvSpPr>
        <p:spPr>
          <a:xfrm>
            <a:off x="350165" y="2143386"/>
            <a:ext cx="2584358" cy="156101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82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4">
            <a:extLst>
              <a:ext uri="{FF2B5EF4-FFF2-40B4-BE49-F238E27FC236}">
                <a16:creationId xmlns:a16="http://schemas.microsoft.com/office/drawing/2014/main" id="{28369ACF-FD6C-31CC-5664-D6AF24F29E82}"/>
              </a:ext>
            </a:extLst>
          </p:cNvPr>
          <p:cNvSpPr txBox="1">
            <a:spLocks/>
          </p:cNvSpPr>
          <p:nvPr/>
        </p:nvSpPr>
        <p:spPr>
          <a:xfrm>
            <a:off x="827584" y="1543940"/>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Präparierter Zahn von okklusal</a:t>
            </a:r>
          </a:p>
        </p:txBody>
      </p:sp>
      <p:sp>
        <p:nvSpPr>
          <p:cNvPr id="15" name="Szöveg helye 4">
            <a:extLst>
              <a:ext uri="{FF2B5EF4-FFF2-40B4-BE49-F238E27FC236}">
                <a16:creationId xmlns:a16="http://schemas.microsoft.com/office/drawing/2014/main" id="{B541AF1B-C94C-FF1A-7B46-52E476B5518B}"/>
              </a:ext>
            </a:extLst>
          </p:cNvPr>
          <p:cNvSpPr txBox="1">
            <a:spLocks/>
          </p:cNvSpPr>
          <p:nvPr/>
        </p:nvSpPr>
        <p:spPr>
          <a:xfrm>
            <a:off x="3568668" y="155887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Präparierter Zahn von seitlich beim Zubeißen</a:t>
            </a:r>
          </a:p>
        </p:txBody>
      </p:sp>
      <p:sp>
        <p:nvSpPr>
          <p:cNvPr id="6" name="Szöveg helye 4">
            <a:extLst>
              <a:ext uri="{FF2B5EF4-FFF2-40B4-BE49-F238E27FC236}">
                <a16:creationId xmlns:a16="http://schemas.microsoft.com/office/drawing/2014/main" id="{E7318621-3A60-EC48-857F-02ECDC08CE37}"/>
              </a:ext>
            </a:extLst>
          </p:cNvPr>
          <p:cNvSpPr txBox="1">
            <a:spLocks/>
          </p:cNvSpPr>
          <p:nvPr/>
        </p:nvSpPr>
        <p:spPr>
          <a:xfrm>
            <a:off x="6292214" y="1558876"/>
            <a:ext cx="245624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1800"/>
              </a:spcAft>
              <a:buClr>
                <a:schemeClr val="accent1"/>
              </a:buClr>
              <a:buNone/>
            </a:pPr>
            <a:r>
              <a:rPr lang="hu-HU" sz="1200" dirty="0">
                <a:ea typeface="Times New Roman" charset="0"/>
                <a:cs typeface="Times New Roman" charset="0"/>
              </a:rPr>
              <a:t>Provisorische Versorgung</a:t>
            </a:r>
          </a:p>
        </p:txBody>
      </p:sp>
      <p:sp>
        <p:nvSpPr>
          <p:cNvPr id="16" name="Téglalap 15">
            <a:extLst>
              <a:ext uri="{FF2B5EF4-FFF2-40B4-BE49-F238E27FC236}">
                <a16:creationId xmlns:a16="http://schemas.microsoft.com/office/drawing/2014/main" id="{EC8AAD00-EBEB-BAC5-C5C1-A2998E01EEC1}"/>
              </a:ext>
            </a:extLst>
          </p:cNvPr>
          <p:cNvSpPr/>
          <p:nvPr/>
        </p:nvSpPr>
        <p:spPr>
          <a:xfrm>
            <a:off x="3174884"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églalap 16">
            <a:extLst>
              <a:ext uri="{FF2B5EF4-FFF2-40B4-BE49-F238E27FC236}">
                <a16:creationId xmlns:a16="http://schemas.microsoft.com/office/drawing/2014/main" id="{513FE5CF-F0C5-F5A3-4C5E-4024E6A56CEB}"/>
              </a:ext>
            </a:extLst>
          </p:cNvPr>
          <p:cNvSpPr/>
          <p:nvPr/>
        </p:nvSpPr>
        <p:spPr>
          <a:xfrm>
            <a:off x="5999602" y="2420888"/>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églalap 1">
            <a:extLst>
              <a:ext uri="{FF2B5EF4-FFF2-40B4-BE49-F238E27FC236}">
                <a16:creationId xmlns:a16="http://schemas.microsoft.com/office/drawing/2014/main" id="{B518CCCA-86F3-0A9C-472A-13FEAFC62C64}"/>
              </a:ext>
            </a:extLst>
          </p:cNvPr>
          <p:cNvSpPr/>
          <p:nvPr/>
        </p:nvSpPr>
        <p:spPr>
          <a:xfrm>
            <a:off x="350166"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Szövegdoboz 10">
            <a:extLst>
              <a:ext uri="{FF2B5EF4-FFF2-40B4-BE49-F238E27FC236}">
                <a16:creationId xmlns:a16="http://schemas.microsoft.com/office/drawing/2014/main" id="{68192A7C-FF67-18C6-DDF7-FCEE0BE05CFB}"/>
              </a:ext>
            </a:extLst>
          </p:cNvPr>
          <p:cNvSpPr txBox="1"/>
          <p:nvPr/>
        </p:nvSpPr>
        <p:spPr>
          <a:xfrm>
            <a:off x="844420" y="213727"/>
            <a:ext cx="72545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II.</a:t>
            </a:r>
          </a:p>
        </p:txBody>
      </p:sp>
    </p:spTree>
    <p:extLst>
      <p:ext uri="{BB962C8B-B14F-4D97-AF65-F5344CB8AC3E}">
        <p14:creationId xmlns:p14="http://schemas.microsoft.com/office/powerpoint/2010/main" val="2671958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370792" y="131111"/>
            <a:ext cx="8132376"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a:t>
            </a:r>
            <a:r>
              <a:rPr kumimoji="0" lang="hu-HU" sz="2400" b="0" u="none" strike="noStrike" kern="1200" cap="none" spc="0" normalizeH="0" baseline="0" noProof="0" dirty="0">
                <a:ln>
                  <a:noFill/>
                </a:ln>
                <a:solidFill>
                  <a:srgbClr val="B3A16E"/>
                </a:solidFill>
                <a:effectLst/>
                <a:uLnTx/>
                <a:uFillTx/>
                <a:latin typeface="Capitals" charset="0"/>
                <a:ea typeface="Capitals" charset="0"/>
                <a:cs typeface="Capitals" charset="0"/>
              </a:rPr>
              <a:t>III</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a:t>
            </a:r>
          </a:p>
        </p:txBody>
      </p:sp>
      <p:sp>
        <p:nvSpPr>
          <p:cNvPr id="6" name="Cím 1"/>
          <p:cNvSpPr>
            <a:spLocks noGrp="1"/>
          </p:cNvSpPr>
          <p:nvPr>
            <p:ph type="title"/>
          </p:nvPr>
        </p:nvSpPr>
        <p:spPr>
          <a:xfrm>
            <a:off x="187330" y="977107"/>
            <a:ext cx="8896500" cy="217165"/>
          </a:xfrm>
        </p:spPr>
        <p:txBody>
          <a:bodyPr>
            <a:noAutofit/>
          </a:bodyPr>
          <a:lstStyle/>
          <a:p>
            <a:pPr algn="ct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Digitale Abformung des präparierten Zahnes in okklusaler, bukkaler und oraler Ansicht sowie der Antagonisten</a:t>
            </a: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5" name="Tartalom helye 2">
            <a:extLst>
              <a:ext uri="{FF2B5EF4-FFF2-40B4-BE49-F238E27FC236}">
                <a16:creationId xmlns:a16="http://schemas.microsoft.com/office/drawing/2014/main" id="{7DEF7FA2-81BA-3B66-6F39-D0BB9D2DDFDD}"/>
              </a:ext>
            </a:extLst>
          </p:cNvPr>
          <p:cNvSpPr txBox="1">
            <a:spLocks/>
          </p:cNvSpPr>
          <p:nvPr/>
        </p:nvSpPr>
        <p:spPr>
          <a:xfrm>
            <a:off x="654097" y="1473244"/>
            <a:ext cx="1612885" cy="2416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okklusale Ansicht</a:t>
            </a:r>
          </a:p>
        </p:txBody>
      </p:sp>
      <p:sp>
        <p:nvSpPr>
          <p:cNvPr id="16" name="Tartalom helye 2">
            <a:extLst>
              <a:ext uri="{FF2B5EF4-FFF2-40B4-BE49-F238E27FC236}">
                <a16:creationId xmlns:a16="http://schemas.microsoft.com/office/drawing/2014/main" id="{7DEF7FA2-81BA-3B66-6F39-D0BB9D2DDFDD}"/>
              </a:ext>
            </a:extLst>
          </p:cNvPr>
          <p:cNvSpPr txBox="1">
            <a:spLocks/>
          </p:cNvSpPr>
          <p:nvPr/>
        </p:nvSpPr>
        <p:spPr>
          <a:xfrm>
            <a:off x="3909376" y="1470769"/>
            <a:ext cx="1503704" cy="24654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bukkale Ansicht </a:t>
            </a:r>
          </a:p>
        </p:txBody>
      </p:sp>
      <p:sp>
        <p:nvSpPr>
          <p:cNvPr id="17" name="Tartalom helye 2">
            <a:extLst>
              <a:ext uri="{FF2B5EF4-FFF2-40B4-BE49-F238E27FC236}">
                <a16:creationId xmlns:a16="http://schemas.microsoft.com/office/drawing/2014/main" id="{7DEF7FA2-81BA-3B66-6F39-D0BB9D2DDFDD}"/>
              </a:ext>
            </a:extLst>
          </p:cNvPr>
          <p:cNvSpPr txBox="1">
            <a:spLocks/>
          </p:cNvSpPr>
          <p:nvPr/>
        </p:nvSpPr>
        <p:spPr>
          <a:xfrm>
            <a:off x="6721770" y="1497680"/>
            <a:ext cx="1781398" cy="21716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orale Ansicht </a:t>
            </a:r>
          </a:p>
        </p:txBody>
      </p:sp>
      <p:sp>
        <p:nvSpPr>
          <p:cNvPr id="7" name="Téglalap 6">
            <a:extLst>
              <a:ext uri="{FF2B5EF4-FFF2-40B4-BE49-F238E27FC236}">
                <a16:creationId xmlns:a16="http://schemas.microsoft.com/office/drawing/2014/main" id="{50A7F583-59FE-6485-8535-C8D6175A2E69}"/>
              </a:ext>
            </a:extLst>
          </p:cNvPr>
          <p:cNvSpPr/>
          <p:nvPr/>
        </p:nvSpPr>
        <p:spPr>
          <a:xfrm>
            <a:off x="6371250"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églalap 17">
            <a:extLst>
              <a:ext uri="{FF2B5EF4-FFF2-40B4-BE49-F238E27FC236}">
                <a16:creationId xmlns:a16="http://schemas.microsoft.com/office/drawing/2014/main" id="{6FDC7747-F6A3-5009-A285-860EBEDEFDD3}"/>
              </a:ext>
            </a:extLst>
          </p:cNvPr>
          <p:cNvSpPr/>
          <p:nvPr/>
        </p:nvSpPr>
        <p:spPr>
          <a:xfrm>
            <a:off x="3343401" y="4221088"/>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églalap 18">
            <a:extLst>
              <a:ext uri="{FF2B5EF4-FFF2-40B4-BE49-F238E27FC236}">
                <a16:creationId xmlns:a16="http://schemas.microsoft.com/office/drawing/2014/main" id="{3D4309DF-0115-05BD-0B48-5BE492DDAE16}"/>
              </a:ext>
            </a:extLst>
          </p:cNvPr>
          <p:cNvSpPr/>
          <p:nvPr/>
        </p:nvSpPr>
        <p:spPr>
          <a:xfrm>
            <a:off x="3360293"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églalap 19">
            <a:extLst>
              <a:ext uri="{FF2B5EF4-FFF2-40B4-BE49-F238E27FC236}">
                <a16:creationId xmlns:a16="http://schemas.microsoft.com/office/drawing/2014/main" id="{2DC3862E-D86B-5408-4D70-AE965FE6DBB7}"/>
              </a:ext>
            </a:extLst>
          </p:cNvPr>
          <p:cNvSpPr/>
          <p:nvPr/>
        </p:nvSpPr>
        <p:spPr>
          <a:xfrm>
            <a:off x="370792"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Tartalom helye 2">
            <a:extLst>
              <a:ext uri="{FF2B5EF4-FFF2-40B4-BE49-F238E27FC236}">
                <a16:creationId xmlns:a16="http://schemas.microsoft.com/office/drawing/2014/main" id="{6B273AA8-326A-F731-1665-58A25D6D3637}"/>
              </a:ext>
            </a:extLst>
          </p:cNvPr>
          <p:cNvSpPr txBox="1">
            <a:spLocks/>
          </p:cNvSpPr>
          <p:nvPr/>
        </p:nvSpPr>
        <p:spPr>
          <a:xfrm>
            <a:off x="3779912" y="3784697"/>
            <a:ext cx="1842595" cy="2758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Antagonistenzähne</a:t>
            </a:r>
          </a:p>
        </p:txBody>
      </p:sp>
    </p:spTree>
    <p:extLst>
      <p:ext uri="{BB962C8B-B14F-4D97-AF65-F5344CB8AC3E}">
        <p14:creationId xmlns:p14="http://schemas.microsoft.com/office/powerpoint/2010/main" val="410482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323528" y="121660"/>
            <a:ext cx="8244408"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a:t>
            </a:r>
            <a:r>
              <a:rPr lang="hu-HU" sz="2400" dirty="0">
                <a:solidFill>
                  <a:schemeClr val="accent1"/>
                </a:solidFill>
                <a:latin typeface="Capitals" charset="0"/>
                <a:ea typeface="Capitals" charset="0"/>
                <a:cs typeface="Capitals" charset="0"/>
              </a:rPr>
              <a:t>IV.</a:t>
            </a:r>
          </a:p>
        </p:txBody>
      </p:sp>
      <p:sp>
        <p:nvSpPr>
          <p:cNvPr id="2" name="Tartalom helye 1"/>
          <p:cNvSpPr>
            <a:spLocks noGrp="1"/>
          </p:cNvSpPr>
          <p:nvPr>
            <p:ph idx="1"/>
          </p:nvPr>
        </p:nvSpPr>
        <p:spPr>
          <a:xfrm>
            <a:off x="3091763" y="1144651"/>
            <a:ext cx="3069897" cy="258287"/>
          </a:xfrm>
        </p:spPr>
        <p:txBody>
          <a:bodyPr>
            <a:noAutofit/>
          </a:bodyPr>
          <a:lstStyle/>
          <a:p>
            <a:pPr marL="0" indent="0">
              <a:lnSpc>
                <a:spcPct val="100000"/>
              </a:lnSpc>
              <a:buClr>
                <a:schemeClr val="accent1"/>
              </a:buClr>
              <a:buNone/>
            </a:pPr>
            <a:r>
              <a:rPr lang="de-DE" sz="1200" dirty="0">
                <a:latin typeface="Calibri" panose="020F0502020204030204" pitchFamily="34" charset="0"/>
                <a:ea typeface="Calibri" panose="020F0502020204030204" pitchFamily="34" charset="0"/>
                <a:cs typeface="Calibri" panose="020F0502020204030204" pitchFamily="34" charset="0"/>
              </a:rPr>
              <a:t>Biss aus bukkaler und oraler Sicht</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7" name="Szövegdoboz 16">
            <a:extLst>
              <a:ext uri="{FF2B5EF4-FFF2-40B4-BE49-F238E27FC236}">
                <a16:creationId xmlns:a16="http://schemas.microsoft.com/office/drawing/2014/main" id="{00EBC8BE-9227-D02A-136C-226BAB57EFC4}"/>
              </a:ext>
            </a:extLst>
          </p:cNvPr>
          <p:cNvSpPr txBox="1"/>
          <p:nvPr/>
        </p:nvSpPr>
        <p:spPr>
          <a:xfrm>
            <a:off x="1144810" y="2472856"/>
            <a:ext cx="821059" cy="276999"/>
          </a:xfrm>
          <a:prstGeom prst="rect">
            <a:avLst/>
          </a:prstGeom>
          <a:noFill/>
        </p:spPr>
        <p:txBody>
          <a:bodyPr wrap="none" rtlCol="0">
            <a:spAutoFit/>
          </a:bodyPr>
          <a:lstStyle/>
          <a:p>
            <a:r>
              <a:rPr lang="hu-HU" sz="1200" dirty="0"/>
              <a:t>okklusal</a:t>
            </a:r>
          </a:p>
        </p:txBody>
      </p:sp>
      <p:sp>
        <p:nvSpPr>
          <p:cNvPr id="19" name="Szövegdoboz 18">
            <a:extLst>
              <a:ext uri="{FF2B5EF4-FFF2-40B4-BE49-F238E27FC236}">
                <a16:creationId xmlns:a16="http://schemas.microsoft.com/office/drawing/2014/main" id="{00EBC8BE-9227-D02A-136C-226BAB57EFC4}"/>
              </a:ext>
            </a:extLst>
          </p:cNvPr>
          <p:cNvSpPr txBox="1"/>
          <p:nvPr/>
        </p:nvSpPr>
        <p:spPr>
          <a:xfrm>
            <a:off x="819952" y="4613347"/>
            <a:ext cx="1516762" cy="276999"/>
          </a:xfrm>
          <a:prstGeom prst="rect">
            <a:avLst/>
          </a:prstGeom>
          <a:noFill/>
        </p:spPr>
        <p:txBody>
          <a:bodyPr wrap="none" rtlCol="0">
            <a:spAutoFit/>
          </a:bodyPr>
          <a:lstStyle/>
          <a:p>
            <a:r>
              <a:rPr lang="hu-HU" sz="1200" dirty="0"/>
              <a:t>lingual / palatinal</a:t>
            </a:r>
          </a:p>
        </p:txBody>
      </p:sp>
      <p:sp>
        <p:nvSpPr>
          <p:cNvPr id="3" name="Téglalap 2">
            <a:extLst>
              <a:ext uri="{FF2B5EF4-FFF2-40B4-BE49-F238E27FC236}">
                <a16:creationId xmlns:a16="http://schemas.microsoft.com/office/drawing/2014/main" id="{C4F57B3E-A459-35D0-53DE-4D822F4196A9}"/>
              </a:ext>
            </a:extLst>
          </p:cNvPr>
          <p:cNvSpPr/>
          <p:nvPr/>
        </p:nvSpPr>
        <p:spPr>
          <a:xfrm>
            <a:off x="3080649" y="1762226"/>
            <a:ext cx="3337112"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472FA7A8-D3C9-0547-13E3-DC7CC8A525E1}"/>
              </a:ext>
            </a:extLst>
          </p:cNvPr>
          <p:cNvSpPr/>
          <p:nvPr/>
        </p:nvSpPr>
        <p:spPr>
          <a:xfrm>
            <a:off x="3080649" y="4019831"/>
            <a:ext cx="3337112"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1756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Vorstellung des Patienten</a:t>
            </a:r>
          </a:p>
        </p:txBody>
      </p:sp>
      <p:sp>
        <p:nvSpPr>
          <p:cNvPr id="6" name="Cím 1"/>
          <p:cNvSpPr txBox="1">
            <a:spLocks/>
          </p:cNvSpPr>
          <p:nvPr/>
        </p:nvSpPr>
        <p:spPr>
          <a:xfrm>
            <a:off x="0" y="4290458"/>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Grund für den Zahnarztbesuch</a:t>
            </a:r>
          </a:p>
        </p:txBody>
      </p:sp>
      <p:sp>
        <p:nvSpPr>
          <p:cNvPr id="7" name="Tartalom helye 2"/>
          <p:cNvSpPr>
            <a:spLocks noGrp="1"/>
          </p:cNvSpPr>
          <p:nvPr>
            <p:ph idx="1"/>
          </p:nvPr>
        </p:nvSpPr>
        <p:spPr>
          <a:xfrm>
            <a:off x="197399" y="1149193"/>
            <a:ext cx="4014562" cy="3444075"/>
          </a:xfrm>
        </p:spPr>
        <p:txBody>
          <a:bodyPr>
            <a:noAutofit/>
          </a:bodyPr>
          <a:lstStyle/>
          <a:p>
            <a:pPr>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Initialen des Patientennamens</a:t>
            </a:r>
          </a:p>
          <a:p>
            <a:pPr>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Alter, Geschlecht </a:t>
            </a:r>
            <a:r>
              <a:rPr lang="de-DE" dirty="0">
                <a:latin typeface="Calibri" panose="020F0502020204030204" pitchFamily="34" charset="0"/>
                <a:ea typeface="Calibri" panose="020F0502020204030204" pitchFamily="34" charset="0"/>
                <a:cs typeface="Calibri" panose="020F0502020204030204" pitchFamily="34" charset="0"/>
              </a:rPr>
              <a:t>des Patienten </a:t>
            </a:r>
            <a:endParaRPr lang="de-D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Beruf des Patienten (einschließlich früherer Beruf, falls er im Ruhestand ist)</a:t>
            </a:r>
          </a:p>
        </p:txBody>
      </p:sp>
      <p:sp>
        <p:nvSpPr>
          <p:cNvPr id="8" name="Tartalom helye 2"/>
          <p:cNvSpPr txBox="1">
            <a:spLocks/>
          </p:cNvSpPr>
          <p:nvPr/>
        </p:nvSpPr>
        <p:spPr>
          <a:xfrm>
            <a:off x="481248" y="5228589"/>
            <a:ext cx="8376106" cy="12950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1"/>
              </a:buClr>
            </a:pPr>
            <a:r>
              <a:rPr lang="de-DE" dirty="0">
                <a:ea typeface="Times New Roman" charset="0"/>
                <a:cs typeface="Times New Roman" charset="0"/>
              </a:rPr>
              <a:t>Z.B.: akutes Problem, ästhetisches Problem, Kontrolluntersuchung, etc.</a:t>
            </a:r>
            <a:r>
              <a:rPr lang="hu-HU" dirty="0">
                <a:ea typeface="Times New Roman" charset="0"/>
                <a:cs typeface="Times New Roman" charset="0"/>
              </a:rPr>
              <a:t> -m</a:t>
            </a:r>
            <a:r>
              <a:rPr lang="de-DE" dirty="0">
                <a:ea typeface="Times New Roman" charset="0"/>
                <a:cs typeface="Times New Roman" charset="0"/>
              </a:rPr>
              <a:t>it den Worten des Patienten</a:t>
            </a:r>
            <a:endParaRPr lang="hu-HU" dirty="0">
              <a:ea typeface="Times New Roman" charset="0"/>
              <a:cs typeface="Times New Roman" charset="0"/>
            </a:endParaRPr>
          </a:p>
        </p:txBody>
      </p:sp>
      <p:pic>
        <p:nvPicPr>
          <p:cNvPr id="9" name="Picture 3" descr="C:\Users\Rendszergazda\Desktop\Sarolta\Esetbemutató\DSC_712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bwMode="auto">
          <a:xfrm rot="16200000">
            <a:off x="4119946" y="1457235"/>
            <a:ext cx="234427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C:\Users\Rendszergazda\Desktop\Sarolta\Esetbemutató\DSC_7136.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a:ext>
            </a:extLst>
          </a:blip>
          <a:srcRect/>
          <a:stretch>
            <a:fillRect/>
          </a:stretch>
        </p:blipFill>
        <p:spPr bwMode="auto">
          <a:xfrm>
            <a:off x="6442822" y="1214782"/>
            <a:ext cx="2414532" cy="1357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églalap 10"/>
          <p:cNvSpPr/>
          <p:nvPr/>
        </p:nvSpPr>
        <p:spPr>
          <a:xfrm>
            <a:off x="4742514" y="1954171"/>
            <a:ext cx="1037991" cy="25986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Téglalap 11"/>
          <p:cNvSpPr/>
          <p:nvPr/>
        </p:nvSpPr>
        <p:spPr>
          <a:xfrm>
            <a:off x="6299499" y="2593170"/>
            <a:ext cx="2844502" cy="2000099"/>
          </a:xfrm>
          <a:prstGeom prst="rect">
            <a:avLst/>
          </a:prstGeom>
        </p:spPr>
        <p:txBody>
          <a:bodyPr wrap="square">
            <a:spAutoFit/>
          </a:bodyPr>
          <a:lstStyle/>
          <a:p>
            <a:pPr>
              <a:lnSpc>
                <a:spcPct val="150000"/>
              </a:lnSpc>
            </a:pPr>
            <a:r>
              <a:rPr lang="de-DE" sz="1200" i="1" dirty="0">
                <a:solidFill>
                  <a:schemeClr val="tx2"/>
                </a:solidFill>
                <a:ea typeface="Times New Roman" charset="0"/>
                <a:cs typeface="Times New Roman" charset="0"/>
              </a:rPr>
              <a:t>Auf dem Gesichtsbild sollte der Patient lächeln, so dass die Zähne sichtbar sind! Das Gesichtsbild sollte vor der Anästhesie,</a:t>
            </a:r>
            <a:r>
              <a:rPr lang="hu-HU" sz="1200" i="1" dirty="0">
                <a:solidFill>
                  <a:schemeClr val="tx2"/>
                </a:solidFill>
                <a:ea typeface="Times New Roman" charset="0"/>
                <a:cs typeface="Times New Roman" charset="0"/>
              </a:rPr>
              <a:t> </a:t>
            </a:r>
            <a:r>
              <a:rPr lang="de-DE" sz="1200" i="1" dirty="0">
                <a:solidFill>
                  <a:schemeClr val="tx2"/>
                </a:solidFill>
                <a:ea typeface="Times New Roman" charset="0"/>
                <a:cs typeface="Times New Roman" charset="0"/>
              </a:rPr>
              <a:t>ohne</a:t>
            </a:r>
            <a:r>
              <a:rPr lang="hu-HU" sz="1200" i="1" dirty="0">
                <a:solidFill>
                  <a:schemeClr val="tx2"/>
                </a:solidFill>
                <a:ea typeface="Times New Roman" charset="0"/>
                <a:cs typeface="Times New Roman" charset="0"/>
              </a:rPr>
              <a:t> Patientenservietten</a:t>
            </a:r>
            <a:r>
              <a:rPr lang="de-DE" sz="1200" i="1" dirty="0">
                <a:solidFill>
                  <a:schemeClr val="tx2"/>
                </a:solidFill>
                <a:ea typeface="Times New Roman" charset="0"/>
                <a:cs typeface="Times New Roman" charset="0"/>
              </a:rPr>
              <a:t> und vor neutralem Hintergrund aufgenommen werden.</a:t>
            </a:r>
            <a:endParaRPr lang="hu-HU" sz="1200" i="1" dirty="0">
              <a:solidFill>
                <a:schemeClr val="tx2"/>
              </a:solidFill>
              <a:ea typeface="Times New Roman" charset="0"/>
              <a:cs typeface="Times New Roman" charset="0"/>
            </a:endParaRPr>
          </a:p>
        </p:txBody>
      </p:sp>
    </p:spTree>
    <p:extLst>
      <p:ext uri="{BB962C8B-B14F-4D97-AF65-F5344CB8AC3E}">
        <p14:creationId xmlns:p14="http://schemas.microsoft.com/office/powerpoint/2010/main" val="808409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419427" y="193426"/>
            <a:ext cx="8297614"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a:t>
            </a:r>
          </a:p>
        </p:txBody>
      </p:sp>
      <p:sp>
        <p:nvSpPr>
          <p:cNvPr id="6" name="Cím 1"/>
          <p:cNvSpPr>
            <a:spLocks noGrp="1"/>
          </p:cNvSpPr>
          <p:nvPr>
            <p:ph type="title"/>
          </p:nvPr>
        </p:nvSpPr>
        <p:spPr>
          <a:xfrm>
            <a:off x="1225544" y="1154668"/>
            <a:ext cx="6804517" cy="454102"/>
          </a:xfrm>
        </p:spPr>
        <p:txBody>
          <a:bodyPr>
            <a:noAutofit/>
          </a:bodyPr>
          <a:lstStyle/>
          <a:p>
            <a:pP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Grenzen der geplanten Restauration aus okklusaler, bukkaler und oraler Sicht</a:t>
            </a: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23" name="Tartalom helye 2">
            <a:extLst>
              <a:ext uri="{FF2B5EF4-FFF2-40B4-BE49-F238E27FC236}">
                <a16:creationId xmlns:a16="http://schemas.microsoft.com/office/drawing/2014/main" id="{7DEF7FA2-81BA-3B66-6F39-D0BB9D2DDFDD}"/>
              </a:ext>
            </a:extLst>
          </p:cNvPr>
          <p:cNvSpPr txBox="1">
            <a:spLocks/>
          </p:cNvSpPr>
          <p:nvPr/>
        </p:nvSpPr>
        <p:spPr>
          <a:xfrm>
            <a:off x="1225544" y="5604614"/>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a:t>
            </a:r>
          </a:p>
        </p:txBody>
      </p:sp>
      <p:sp>
        <p:nvSpPr>
          <p:cNvPr id="24" name="Tartalom helye 2">
            <a:extLst>
              <a:ext uri="{FF2B5EF4-FFF2-40B4-BE49-F238E27FC236}">
                <a16:creationId xmlns:a16="http://schemas.microsoft.com/office/drawing/2014/main" id="{7DEF7FA2-81BA-3B66-6F39-D0BB9D2DDFDD}"/>
              </a:ext>
            </a:extLst>
          </p:cNvPr>
          <p:cNvSpPr txBox="1">
            <a:spLocks/>
          </p:cNvSpPr>
          <p:nvPr/>
        </p:nvSpPr>
        <p:spPr>
          <a:xfrm>
            <a:off x="3992170" y="5604614"/>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 </a:t>
            </a:r>
          </a:p>
        </p:txBody>
      </p:sp>
      <p:sp>
        <p:nvSpPr>
          <p:cNvPr id="25" name="Tartalom helye 2">
            <a:extLst>
              <a:ext uri="{FF2B5EF4-FFF2-40B4-BE49-F238E27FC236}">
                <a16:creationId xmlns:a16="http://schemas.microsoft.com/office/drawing/2014/main" id="{7DEF7FA2-81BA-3B66-6F39-D0BB9D2DDFDD}"/>
              </a:ext>
            </a:extLst>
          </p:cNvPr>
          <p:cNvSpPr txBox="1">
            <a:spLocks/>
          </p:cNvSpPr>
          <p:nvPr/>
        </p:nvSpPr>
        <p:spPr>
          <a:xfrm>
            <a:off x="6483057" y="5606946"/>
            <a:ext cx="1950612" cy="3169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u-HU" sz="1200" dirty="0"/>
              <a:t>lingual / palatinal</a:t>
            </a:r>
          </a:p>
        </p:txBody>
      </p:sp>
      <p:sp>
        <p:nvSpPr>
          <p:cNvPr id="2" name="Téglalap 1">
            <a:extLst>
              <a:ext uri="{FF2B5EF4-FFF2-40B4-BE49-F238E27FC236}">
                <a16:creationId xmlns:a16="http://schemas.microsoft.com/office/drawing/2014/main" id="{247FDF21-2362-590D-72BE-85E4900DD698}"/>
              </a:ext>
            </a:extLst>
          </p:cNvPr>
          <p:cNvSpPr/>
          <p:nvPr/>
        </p:nvSpPr>
        <p:spPr>
          <a:xfrm>
            <a:off x="631442" y="186194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Téglalap 2">
            <a:extLst>
              <a:ext uri="{FF2B5EF4-FFF2-40B4-BE49-F238E27FC236}">
                <a16:creationId xmlns:a16="http://schemas.microsoft.com/office/drawing/2014/main" id="{B54F0FFF-3729-FB58-2AF3-407CAE09A18C}"/>
              </a:ext>
            </a:extLst>
          </p:cNvPr>
          <p:cNvSpPr/>
          <p:nvPr/>
        </p:nvSpPr>
        <p:spPr>
          <a:xfrm>
            <a:off x="3387407" y="1861942"/>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A21727AA-3588-A543-B623-3818D687B14B}"/>
              </a:ext>
            </a:extLst>
          </p:cNvPr>
          <p:cNvSpPr/>
          <p:nvPr/>
        </p:nvSpPr>
        <p:spPr>
          <a:xfrm>
            <a:off x="3387407" y="3757900"/>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églalap 6">
            <a:extLst>
              <a:ext uri="{FF2B5EF4-FFF2-40B4-BE49-F238E27FC236}">
                <a16:creationId xmlns:a16="http://schemas.microsoft.com/office/drawing/2014/main" id="{FB260D39-3645-1556-5B3C-76328BF083C4}"/>
              </a:ext>
            </a:extLst>
          </p:cNvPr>
          <p:cNvSpPr/>
          <p:nvPr/>
        </p:nvSpPr>
        <p:spPr>
          <a:xfrm>
            <a:off x="6160782" y="1855699"/>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églalap 7">
            <a:extLst>
              <a:ext uri="{FF2B5EF4-FFF2-40B4-BE49-F238E27FC236}">
                <a16:creationId xmlns:a16="http://schemas.microsoft.com/office/drawing/2014/main" id="{E9B23816-C426-6DF5-DBE2-4951F30AD3E5}"/>
              </a:ext>
            </a:extLst>
          </p:cNvPr>
          <p:cNvSpPr/>
          <p:nvPr/>
        </p:nvSpPr>
        <p:spPr>
          <a:xfrm>
            <a:off x="6160141" y="3757900"/>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églalap 10">
            <a:extLst>
              <a:ext uri="{FF2B5EF4-FFF2-40B4-BE49-F238E27FC236}">
                <a16:creationId xmlns:a16="http://schemas.microsoft.com/office/drawing/2014/main" id="{25146392-467B-D8B9-A901-A750BFCBADF5}"/>
              </a:ext>
            </a:extLst>
          </p:cNvPr>
          <p:cNvSpPr/>
          <p:nvPr/>
        </p:nvSpPr>
        <p:spPr>
          <a:xfrm>
            <a:off x="631442" y="3757901"/>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993920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251520" y="198691"/>
            <a:ext cx="8297614"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VI.</a:t>
            </a:r>
          </a:p>
        </p:txBody>
      </p:sp>
      <p:sp>
        <p:nvSpPr>
          <p:cNvPr id="2" name="Tartalom helye 1"/>
          <p:cNvSpPr>
            <a:spLocks noGrp="1"/>
          </p:cNvSpPr>
          <p:nvPr>
            <p:ph idx="1"/>
          </p:nvPr>
        </p:nvSpPr>
        <p:spPr>
          <a:xfrm>
            <a:off x="1623721" y="1123455"/>
            <a:ext cx="3127750" cy="646330"/>
          </a:xfrm>
        </p:spPr>
        <p:txBody>
          <a:bodyPr>
            <a:normAutofit/>
          </a:bodyPr>
          <a:lstStyle/>
          <a:p>
            <a:pPr marL="0" indent="0">
              <a:lnSpc>
                <a:spcPct val="100000"/>
              </a:lnSpc>
              <a:buClr>
                <a:schemeClr val="accent1"/>
              </a:buClr>
              <a:buNone/>
            </a:pPr>
            <a:r>
              <a:rPr lang="de-DE" sz="1200" dirty="0">
                <a:latin typeface="Calibri" panose="020F0502020204030204" pitchFamily="34" charset="0"/>
                <a:ea typeface="Calibri" panose="020F0502020204030204" pitchFamily="34" charset="0"/>
                <a:cs typeface="Calibri" panose="020F0502020204030204" pitchFamily="34" charset="0"/>
              </a:rPr>
              <a:t>Geplante Restauration mit Antagonistenzähnen aus bukkaler und oraler Sicht</a:t>
            </a:r>
          </a:p>
          <a:p>
            <a:pPr marL="0" indent="0">
              <a:buNone/>
            </a:pPr>
            <a:endPar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3" name="Téglalap 2">
            <a:extLst>
              <a:ext uri="{FF2B5EF4-FFF2-40B4-BE49-F238E27FC236}">
                <a16:creationId xmlns:a16="http://schemas.microsoft.com/office/drawing/2014/main" id="{B03BF75C-66FD-2384-B3B8-9C938261BF1C}"/>
              </a:ext>
            </a:extLst>
          </p:cNvPr>
          <p:cNvSpPr/>
          <p:nvPr/>
        </p:nvSpPr>
        <p:spPr>
          <a:xfrm>
            <a:off x="5362459" y="2040634"/>
            <a:ext cx="3240562" cy="331530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 name="Téglalap 3">
            <a:extLst>
              <a:ext uri="{FF2B5EF4-FFF2-40B4-BE49-F238E27FC236}">
                <a16:creationId xmlns:a16="http://schemas.microsoft.com/office/drawing/2014/main" id="{B66FBF23-ECA2-2B6C-E85F-2089F4C30847}"/>
              </a:ext>
            </a:extLst>
          </p:cNvPr>
          <p:cNvSpPr/>
          <p:nvPr/>
        </p:nvSpPr>
        <p:spPr>
          <a:xfrm>
            <a:off x="1550395" y="1982047"/>
            <a:ext cx="3525661" cy="172138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églalap 5">
            <a:extLst>
              <a:ext uri="{FF2B5EF4-FFF2-40B4-BE49-F238E27FC236}">
                <a16:creationId xmlns:a16="http://schemas.microsoft.com/office/drawing/2014/main" id="{264A6663-F614-103C-4DE6-19F1313F61BE}"/>
              </a:ext>
            </a:extLst>
          </p:cNvPr>
          <p:cNvSpPr/>
          <p:nvPr/>
        </p:nvSpPr>
        <p:spPr>
          <a:xfrm>
            <a:off x="1550395" y="3954144"/>
            <a:ext cx="3525661" cy="192312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artalom helye 2">
            <a:extLst>
              <a:ext uri="{FF2B5EF4-FFF2-40B4-BE49-F238E27FC236}">
                <a16:creationId xmlns:a16="http://schemas.microsoft.com/office/drawing/2014/main" id="{7CC015E1-E291-6BDC-B376-0682A5014AE4}"/>
              </a:ext>
            </a:extLst>
          </p:cNvPr>
          <p:cNvSpPr txBox="1">
            <a:spLocks/>
          </p:cNvSpPr>
          <p:nvPr/>
        </p:nvSpPr>
        <p:spPr>
          <a:xfrm>
            <a:off x="0" y="4618139"/>
            <a:ext cx="1567127"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u-HU" sz="1200" dirty="0"/>
              <a:t>lingual / palatinal</a:t>
            </a:r>
          </a:p>
        </p:txBody>
      </p:sp>
      <p:sp>
        <p:nvSpPr>
          <p:cNvPr id="8" name="Tartalom helye 2">
            <a:extLst>
              <a:ext uri="{FF2B5EF4-FFF2-40B4-BE49-F238E27FC236}">
                <a16:creationId xmlns:a16="http://schemas.microsoft.com/office/drawing/2014/main" id="{650A2CD1-BF37-56E1-C1DA-779C96CAABAD}"/>
              </a:ext>
            </a:extLst>
          </p:cNvPr>
          <p:cNvSpPr txBox="1">
            <a:spLocks/>
          </p:cNvSpPr>
          <p:nvPr/>
        </p:nvSpPr>
        <p:spPr>
          <a:xfrm>
            <a:off x="115434" y="2693115"/>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 </a:t>
            </a:r>
          </a:p>
        </p:txBody>
      </p:sp>
      <p:sp>
        <p:nvSpPr>
          <p:cNvPr id="14" name="Szövegdoboz 13">
            <a:extLst>
              <a:ext uri="{FF2B5EF4-FFF2-40B4-BE49-F238E27FC236}">
                <a16:creationId xmlns:a16="http://schemas.microsoft.com/office/drawing/2014/main" id="{7E0BF946-5D4E-60DE-4DB0-1045A29177AC}"/>
              </a:ext>
            </a:extLst>
          </p:cNvPr>
          <p:cNvSpPr txBox="1"/>
          <p:nvPr/>
        </p:nvSpPr>
        <p:spPr>
          <a:xfrm>
            <a:off x="5602741" y="1209700"/>
            <a:ext cx="2872390" cy="646331"/>
          </a:xfrm>
          <a:prstGeom prst="rect">
            <a:avLst/>
          </a:prstGeom>
          <a:noFill/>
        </p:spPr>
        <p:txBody>
          <a:bodyPr wrap="square">
            <a:spAutoFit/>
          </a:bodyPr>
          <a:lstStyle/>
          <a:p>
            <a:pPr>
              <a:lnSpc>
                <a:spcPct val="100000"/>
              </a:lnSpc>
              <a:buClr>
                <a:schemeClr val="accent1"/>
              </a:buClr>
            </a:pPr>
            <a:r>
              <a:rPr lang="de-DE" sz="1200" dirty="0">
                <a:ea typeface="Times New Roman" charset="0"/>
                <a:cs typeface="Times New Roman" charset="0"/>
              </a:rPr>
              <a:t>Geplante Restauration mit </a:t>
            </a:r>
            <a:r>
              <a:rPr lang="hu-HU" sz="1200" dirty="0">
                <a:ea typeface="Times New Roman" charset="0"/>
                <a:cs typeface="Times New Roman" charset="0"/>
              </a:rPr>
              <a:t>Antagonistenzähnen</a:t>
            </a:r>
            <a:r>
              <a:rPr lang="de-DE" sz="1200" dirty="0">
                <a:ea typeface="Times New Roman" charset="0"/>
                <a:cs typeface="Times New Roman" charset="0"/>
              </a:rPr>
              <a:t> und okklusalen Kontaktpunkten</a:t>
            </a:r>
            <a:endParaRPr lang="hu-HU" sz="1200" dirty="0">
              <a:ea typeface="Times New Roman" charset="0"/>
              <a:cs typeface="Times New Roman" charset="0"/>
            </a:endParaRPr>
          </a:p>
        </p:txBody>
      </p:sp>
    </p:spTree>
    <p:extLst>
      <p:ext uri="{BB962C8B-B14F-4D97-AF65-F5344CB8AC3E}">
        <p14:creationId xmlns:p14="http://schemas.microsoft.com/office/powerpoint/2010/main" val="3807183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467544" y="48207"/>
            <a:ext cx="7956376" cy="7647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VII.</a:t>
            </a:r>
          </a:p>
        </p:txBody>
      </p:sp>
      <p:sp>
        <p:nvSpPr>
          <p:cNvPr id="6" name="Cím 1"/>
          <p:cNvSpPr>
            <a:spLocks noGrp="1"/>
          </p:cNvSpPr>
          <p:nvPr>
            <p:ph type="title"/>
          </p:nvPr>
        </p:nvSpPr>
        <p:spPr>
          <a:xfrm>
            <a:off x="1361111" y="1169397"/>
            <a:ext cx="2343165" cy="541762"/>
          </a:xfrm>
        </p:spPr>
        <p:txBody>
          <a:bodyPr>
            <a:normAutofit/>
          </a:bodyPr>
          <a:lstStyle/>
          <a:p>
            <a:pP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Proximale Kontaktpunkte</a:t>
            </a:r>
            <a:br>
              <a:rPr lang="de-DE" sz="1200" dirty="0">
                <a:latin typeface="Calibri" panose="020F0502020204030204" pitchFamily="34" charset="0"/>
                <a:ea typeface="Calibri" panose="020F0502020204030204" pitchFamily="34" charset="0"/>
                <a:cs typeface="Calibri" panose="020F0502020204030204" pitchFamily="34" charset="0"/>
              </a:rPr>
            </a:br>
            <a:endParaRPr lang="de-DE"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3" name="Téglalap 2">
            <a:extLst>
              <a:ext uri="{FF2B5EF4-FFF2-40B4-BE49-F238E27FC236}">
                <a16:creationId xmlns:a16="http://schemas.microsoft.com/office/drawing/2014/main" id="{F73B5C2C-D5A9-45E1-EA49-E1A202B25146}"/>
              </a:ext>
            </a:extLst>
          </p:cNvPr>
          <p:cNvSpPr/>
          <p:nvPr/>
        </p:nvSpPr>
        <p:spPr>
          <a:xfrm>
            <a:off x="1397054" y="4226302"/>
            <a:ext cx="2958922"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 name="Téglalap 3">
            <a:extLst>
              <a:ext uri="{FF2B5EF4-FFF2-40B4-BE49-F238E27FC236}">
                <a16:creationId xmlns:a16="http://schemas.microsoft.com/office/drawing/2014/main" id="{CD69E84F-C642-14DE-2A8E-287CD681392B}"/>
              </a:ext>
            </a:extLst>
          </p:cNvPr>
          <p:cNvSpPr/>
          <p:nvPr/>
        </p:nvSpPr>
        <p:spPr>
          <a:xfrm>
            <a:off x="1397054" y="1767252"/>
            <a:ext cx="2958922"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 name="Tartalom helye 2">
            <a:extLst>
              <a:ext uri="{FF2B5EF4-FFF2-40B4-BE49-F238E27FC236}">
                <a16:creationId xmlns:a16="http://schemas.microsoft.com/office/drawing/2014/main" id="{6B343B2C-F125-FFBF-DBB7-31CF300871C5}"/>
              </a:ext>
            </a:extLst>
          </p:cNvPr>
          <p:cNvSpPr txBox="1">
            <a:spLocks/>
          </p:cNvSpPr>
          <p:nvPr/>
        </p:nvSpPr>
        <p:spPr>
          <a:xfrm>
            <a:off x="52545" y="2390566"/>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mesial</a:t>
            </a:r>
          </a:p>
        </p:txBody>
      </p:sp>
      <p:sp>
        <p:nvSpPr>
          <p:cNvPr id="7" name="Tartalom helye 2">
            <a:extLst>
              <a:ext uri="{FF2B5EF4-FFF2-40B4-BE49-F238E27FC236}">
                <a16:creationId xmlns:a16="http://schemas.microsoft.com/office/drawing/2014/main" id="{72F427C2-388B-C636-1617-691C7A1412C0}"/>
              </a:ext>
            </a:extLst>
          </p:cNvPr>
          <p:cNvSpPr txBox="1">
            <a:spLocks/>
          </p:cNvSpPr>
          <p:nvPr/>
        </p:nvSpPr>
        <p:spPr>
          <a:xfrm>
            <a:off x="83821" y="4811509"/>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distal</a:t>
            </a:r>
          </a:p>
        </p:txBody>
      </p:sp>
      <p:sp>
        <p:nvSpPr>
          <p:cNvPr id="8" name="Téglalap 7">
            <a:extLst>
              <a:ext uri="{FF2B5EF4-FFF2-40B4-BE49-F238E27FC236}">
                <a16:creationId xmlns:a16="http://schemas.microsoft.com/office/drawing/2014/main" id="{D34EE9A7-7E35-604E-60E6-F4CF14FC788C}"/>
              </a:ext>
            </a:extLst>
          </p:cNvPr>
          <p:cNvSpPr/>
          <p:nvPr/>
        </p:nvSpPr>
        <p:spPr>
          <a:xfrm>
            <a:off x="5185753" y="1767252"/>
            <a:ext cx="3111861"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B6F1E9CC-A992-D140-8ACF-45268755FADB}"/>
              </a:ext>
            </a:extLst>
          </p:cNvPr>
          <p:cNvSpPr/>
          <p:nvPr/>
        </p:nvSpPr>
        <p:spPr>
          <a:xfrm>
            <a:off x="5203885" y="4197417"/>
            <a:ext cx="3111861"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5" name="Szövegdoboz 14">
            <a:extLst>
              <a:ext uri="{FF2B5EF4-FFF2-40B4-BE49-F238E27FC236}">
                <a16:creationId xmlns:a16="http://schemas.microsoft.com/office/drawing/2014/main" id="{1004DDC7-4893-C788-3FC3-3A5BF53A9874}"/>
              </a:ext>
            </a:extLst>
          </p:cNvPr>
          <p:cNvSpPr txBox="1"/>
          <p:nvPr/>
        </p:nvSpPr>
        <p:spPr>
          <a:xfrm>
            <a:off x="5185752" y="1191654"/>
            <a:ext cx="2217654" cy="276999"/>
          </a:xfrm>
          <a:prstGeom prst="rect">
            <a:avLst/>
          </a:prstGeom>
          <a:noFill/>
        </p:spPr>
        <p:txBody>
          <a:bodyPr wrap="square">
            <a:spAutoFit/>
          </a:bodyPr>
          <a:lstStyle/>
          <a:p>
            <a:pPr>
              <a:lnSpc>
                <a:spcPct val="100000"/>
              </a:lnSpc>
              <a:buClr>
                <a:schemeClr val="accent1"/>
              </a:buClr>
            </a:pPr>
            <a:r>
              <a:rPr lang="hu-HU" sz="1200" dirty="0">
                <a:ea typeface="Times New Roman" charset="0"/>
                <a:cs typeface="Times New Roman" charset="0"/>
              </a:rPr>
              <a:t>Materialstärke</a:t>
            </a:r>
            <a:endParaRPr lang="hu-HU" sz="1200" dirty="0">
              <a:highlight>
                <a:srgbClr val="FFFF00"/>
              </a:highlight>
              <a:ea typeface="Times New Roman" charset="0"/>
              <a:cs typeface="Times New Roman" charset="0"/>
            </a:endParaRPr>
          </a:p>
        </p:txBody>
      </p:sp>
      <p:sp>
        <p:nvSpPr>
          <p:cNvPr id="19" name="Szövegdoboz 18">
            <a:extLst>
              <a:ext uri="{FF2B5EF4-FFF2-40B4-BE49-F238E27FC236}">
                <a16:creationId xmlns:a16="http://schemas.microsoft.com/office/drawing/2014/main" id="{B69375D1-0BAA-5987-8B6B-F351302A9C40}"/>
              </a:ext>
            </a:extLst>
          </p:cNvPr>
          <p:cNvSpPr txBox="1"/>
          <p:nvPr/>
        </p:nvSpPr>
        <p:spPr>
          <a:xfrm>
            <a:off x="5185752" y="3717946"/>
            <a:ext cx="3111861" cy="276999"/>
          </a:xfrm>
          <a:prstGeom prst="rect">
            <a:avLst/>
          </a:prstGeom>
          <a:noFill/>
        </p:spPr>
        <p:txBody>
          <a:bodyPr wrap="square">
            <a:spAutoFit/>
          </a:bodyPr>
          <a:lstStyle/>
          <a:p>
            <a:r>
              <a:rPr lang="hu-HU" sz="1200" dirty="0">
                <a:ea typeface="Times New Roman" charset="0"/>
                <a:cs typeface="Times New Roman" charset="0"/>
              </a:rPr>
              <a:t>Gusskanal auf de</a:t>
            </a:r>
            <a:r>
              <a:rPr lang="en-GB" sz="1200" dirty="0">
                <a:ea typeface="Times New Roman" charset="0"/>
                <a:cs typeface="Times New Roman" charset="0"/>
              </a:rPr>
              <a:t>r Restauration</a:t>
            </a:r>
            <a:endParaRPr lang="hu-HU" sz="1200" dirty="0"/>
          </a:p>
        </p:txBody>
      </p:sp>
    </p:spTree>
    <p:extLst>
      <p:ext uri="{BB962C8B-B14F-4D97-AF65-F5344CB8AC3E}">
        <p14:creationId xmlns:p14="http://schemas.microsoft.com/office/powerpoint/2010/main" val="3529137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0" y="129318"/>
            <a:ext cx="9144000" cy="76470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3200" b="0" i="0" u="none" strike="noStrike" kern="1200" cap="none" spc="0" normalizeH="0" baseline="0" noProof="0" dirty="0">
                <a:ln>
                  <a:noFill/>
                </a:ln>
                <a:solidFill>
                  <a:srgbClr val="B3A16E"/>
                </a:solidFill>
                <a:effectLst/>
                <a:uLnTx/>
                <a:uFillTx/>
                <a:latin typeface="Capitals" charset="0"/>
                <a:ea typeface="Capitals" charset="0"/>
                <a:cs typeface="Capitals" charset="0"/>
              </a:rPr>
              <a:t> VIII.</a:t>
            </a:r>
          </a:p>
        </p:txBody>
      </p:sp>
      <p:sp>
        <p:nvSpPr>
          <p:cNvPr id="11" name="Téglalap 10">
            <a:extLst>
              <a:ext uri="{FF2B5EF4-FFF2-40B4-BE49-F238E27FC236}">
                <a16:creationId xmlns:a16="http://schemas.microsoft.com/office/drawing/2014/main" id="{1B404365-F607-8C75-F578-CFC6141C9B91}"/>
              </a:ext>
            </a:extLst>
          </p:cNvPr>
          <p:cNvSpPr/>
          <p:nvPr/>
        </p:nvSpPr>
        <p:spPr>
          <a:xfrm>
            <a:off x="323528" y="1580437"/>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AA1F462A-A7B9-0447-C20F-3928F44FDC79}"/>
              </a:ext>
            </a:extLst>
          </p:cNvPr>
          <p:cNvSpPr/>
          <p:nvPr/>
        </p:nvSpPr>
        <p:spPr>
          <a:xfrm>
            <a:off x="3237718" y="1580437"/>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 name="Téglalap 12">
            <a:extLst>
              <a:ext uri="{FF2B5EF4-FFF2-40B4-BE49-F238E27FC236}">
                <a16:creationId xmlns:a16="http://schemas.microsoft.com/office/drawing/2014/main" id="{6ACD6057-A91C-6E0C-68E5-484875204DDA}"/>
              </a:ext>
            </a:extLst>
          </p:cNvPr>
          <p:cNvSpPr/>
          <p:nvPr/>
        </p:nvSpPr>
        <p:spPr>
          <a:xfrm>
            <a:off x="6156447" y="1583860"/>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4" name="Szöveg helye 4">
            <a:extLst>
              <a:ext uri="{FF2B5EF4-FFF2-40B4-BE49-F238E27FC236}">
                <a16:creationId xmlns:a16="http://schemas.microsoft.com/office/drawing/2014/main" id="{B149E6BF-1A9E-2C46-0E9D-E31C72F2DF8D}"/>
              </a:ext>
            </a:extLst>
          </p:cNvPr>
          <p:cNvSpPr txBox="1">
            <a:spLocks/>
          </p:cNvSpPr>
          <p:nvPr/>
        </p:nvSpPr>
        <p:spPr>
          <a:xfrm>
            <a:off x="325423" y="1088501"/>
            <a:ext cx="258337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fertiggestellte</a:t>
            </a:r>
            <a:r>
              <a:rPr lang="hu-HU" sz="1200" dirty="0">
                <a:ea typeface="Times New Roman" charset="0"/>
                <a:cs typeface="Times New Roman" charset="0"/>
              </a:rPr>
              <a:t> </a:t>
            </a:r>
            <a:r>
              <a:rPr lang="de-DE" sz="1200" dirty="0">
                <a:ea typeface="Times New Roman" charset="0"/>
                <a:cs typeface="Times New Roman" charset="0"/>
              </a:rPr>
              <a:t>Restaur</a:t>
            </a:r>
            <a:r>
              <a:rPr lang="hu-HU" sz="1200" dirty="0">
                <a:ea typeface="Times New Roman" charset="0"/>
                <a:cs typeface="Times New Roman" charset="0"/>
              </a:rPr>
              <a:t>ation</a:t>
            </a:r>
            <a:r>
              <a:rPr lang="de-DE" sz="1200" dirty="0">
                <a:ea typeface="Times New Roman" charset="0"/>
                <a:cs typeface="Times New Roman" charset="0"/>
              </a:rPr>
              <a:t> </a:t>
            </a:r>
            <a:endParaRPr lang="hu-HU" sz="1200" dirty="0"/>
          </a:p>
        </p:txBody>
      </p:sp>
      <p:sp>
        <p:nvSpPr>
          <p:cNvPr id="15" name="Szöveg helye 4">
            <a:extLst>
              <a:ext uri="{FF2B5EF4-FFF2-40B4-BE49-F238E27FC236}">
                <a16:creationId xmlns:a16="http://schemas.microsoft.com/office/drawing/2014/main" id="{38B0DB0E-45D5-92B8-409D-CB0905FDEEA2}"/>
              </a:ext>
            </a:extLst>
          </p:cNvPr>
          <p:cNvSpPr txBox="1">
            <a:spLocks/>
          </p:cNvSpPr>
          <p:nvPr/>
        </p:nvSpPr>
        <p:spPr>
          <a:xfrm>
            <a:off x="3275447" y="1065635"/>
            <a:ext cx="254709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Clr>
                <a:schemeClr val="accent1"/>
              </a:buClr>
              <a:buNone/>
            </a:pPr>
            <a:r>
              <a:rPr lang="hu-HU" sz="1200" dirty="0">
                <a:ea typeface="Times New Roman" charset="0"/>
                <a:cs typeface="Times New Roman" charset="0"/>
              </a:rPr>
              <a:t>E</a:t>
            </a:r>
            <a:r>
              <a:rPr lang="de-DE" sz="1200" dirty="0">
                <a:ea typeface="Times New Roman" charset="0"/>
                <a:cs typeface="Times New Roman" charset="0"/>
              </a:rPr>
              <a:t>inprobe der Restauration im Mund in absoluter Isolation</a:t>
            </a:r>
            <a:endParaRPr lang="hu-HU" sz="1200" dirty="0">
              <a:ea typeface="Times New Roman" charset="0"/>
              <a:cs typeface="Times New Roman" charset="0"/>
            </a:endParaRPr>
          </a:p>
        </p:txBody>
      </p:sp>
      <p:sp>
        <p:nvSpPr>
          <p:cNvPr id="16" name="Szöveg helye 4">
            <a:extLst>
              <a:ext uri="{FF2B5EF4-FFF2-40B4-BE49-F238E27FC236}">
                <a16:creationId xmlns:a16="http://schemas.microsoft.com/office/drawing/2014/main" id="{141F1D6E-0DA6-AB8E-F03F-1FEFDA96D935}"/>
              </a:ext>
            </a:extLst>
          </p:cNvPr>
          <p:cNvSpPr txBox="1">
            <a:spLocks/>
          </p:cNvSpPr>
          <p:nvPr/>
        </p:nvSpPr>
        <p:spPr>
          <a:xfrm>
            <a:off x="6020935" y="1056856"/>
            <a:ext cx="254709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Kofferdam, </a:t>
            </a:r>
            <a:r>
              <a:rPr lang="hu-HU" sz="1200" dirty="0">
                <a:ea typeface="Times New Roman" charset="0"/>
                <a:cs typeface="Times New Roman" charset="0"/>
              </a:rPr>
              <a:t>Matrizen</a:t>
            </a:r>
            <a:r>
              <a:rPr lang="de-DE" sz="1200" dirty="0">
                <a:ea typeface="Times New Roman" charset="0"/>
                <a:cs typeface="Times New Roman" charset="0"/>
              </a:rPr>
              <a:t> und Keil</a:t>
            </a:r>
            <a:r>
              <a:rPr lang="hu-HU" sz="1200" dirty="0">
                <a:ea typeface="Times New Roman" charset="0"/>
                <a:cs typeface="Times New Roman" charset="0"/>
              </a:rPr>
              <a:t>en</a:t>
            </a:r>
            <a:r>
              <a:rPr lang="de-DE" sz="1200" dirty="0">
                <a:ea typeface="Times New Roman" charset="0"/>
                <a:cs typeface="Times New Roman" charset="0"/>
              </a:rPr>
              <a:t>/Teflonband</a:t>
            </a:r>
            <a:r>
              <a:rPr lang="hu-HU" sz="1200" dirty="0">
                <a:ea typeface="Times New Roman" charset="0"/>
                <a:cs typeface="Times New Roman" charset="0"/>
              </a:rPr>
              <a:t> </a:t>
            </a:r>
            <a:r>
              <a:rPr lang="hu-HU" sz="1200" dirty="0"/>
              <a:t>in situ</a:t>
            </a:r>
          </a:p>
        </p:txBody>
      </p:sp>
      <p:graphicFrame>
        <p:nvGraphicFramePr>
          <p:cNvPr id="17" name="Táblázat 16">
            <a:extLst>
              <a:ext uri="{FF2B5EF4-FFF2-40B4-BE49-F238E27FC236}">
                <a16:creationId xmlns:a16="http://schemas.microsoft.com/office/drawing/2014/main" id="{F9D6A7DF-90EE-EB13-FE3D-64A3248709F6}"/>
              </a:ext>
            </a:extLst>
          </p:cNvPr>
          <p:cNvGraphicFramePr>
            <a:graphicFrameLocks noGrp="1"/>
          </p:cNvGraphicFramePr>
          <p:nvPr>
            <p:extLst>
              <p:ext uri="{D42A27DB-BD31-4B8C-83A1-F6EECF244321}">
                <p14:modId xmlns:p14="http://schemas.microsoft.com/office/powerpoint/2010/main" val="3024429380"/>
              </p:ext>
            </p:extLst>
          </p:nvPr>
        </p:nvGraphicFramePr>
        <p:xfrm>
          <a:off x="323529" y="4634113"/>
          <a:ext cx="8210822" cy="1112520"/>
        </p:xfrm>
        <a:graphic>
          <a:graphicData uri="http://schemas.openxmlformats.org/drawingml/2006/table">
            <a:tbl>
              <a:tblPr firstRow="1" bandRow="1">
                <a:tableStyleId>{D7AC3CCA-C797-4891-BE02-D94E43425B78}</a:tableStyleId>
              </a:tblPr>
              <a:tblGrid>
                <a:gridCol w="2736303">
                  <a:extLst>
                    <a:ext uri="{9D8B030D-6E8A-4147-A177-3AD203B41FA5}">
                      <a16:colId xmlns:a16="http://schemas.microsoft.com/office/drawing/2014/main" val="603943122"/>
                    </a:ext>
                  </a:extLst>
                </a:gridCol>
                <a:gridCol w="5474519">
                  <a:extLst>
                    <a:ext uri="{9D8B030D-6E8A-4147-A177-3AD203B41FA5}">
                      <a16:colId xmlns:a16="http://schemas.microsoft.com/office/drawing/2014/main" val="2377699704"/>
                    </a:ext>
                  </a:extLst>
                </a:gridCol>
              </a:tblGrid>
              <a:tr h="370840">
                <a:tc>
                  <a:txBody>
                    <a:bodyPr/>
                    <a:lstStyle/>
                    <a:p>
                      <a:r>
                        <a:rPr lang="hu-HU" sz="1350" b="1" i="0" kern="1200" dirty="0">
                          <a:solidFill>
                            <a:schemeClr val="dk1"/>
                          </a:solidFill>
                          <a:effectLst/>
                          <a:latin typeface="+mn-lt"/>
                          <a:ea typeface="+mn-ea"/>
                          <a:cs typeface="+mn-cs"/>
                        </a:rPr>
                        <a:t>Befestigungszemen</a:t>
                      </a:r>
                      <a:r>
                        <a:rPr lang="hu-HU" dirty="0"/>
                        <a:t>t:</a:t>
                      </a:r>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02677067"/>
                  </a:ext>
                </a:extLst>
              </a:tr>
              <a:tr h="370840">
                <a:tc>
                  <a:txBody>
                    <a:bodyPr/>
                    <a:lstStyle/>
                    <a:p>
                      <a:r>
                        <a:rPr lang="de-DE" sz="1200" dirty="0">
                          <a:ea typeface="Times New Roman" charset="0"/>
                          <a:cs typeface="Times New Roman" charset="0"/>
                        </a:rPr>
                        <a:t>Vorbereitung der Restauration</a:t>
                      </a:r>
                      <a:r>
                        <a:rPr lang="hu-HU" sz="1200" dirty="0"/>
                        <a:t>:</a:t>
                      </a:r>
                      <a:endParaRPr lang="en-US" sz="1200"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499693904"/>
                  </a:ext>
                </a:extLst>
              </a:tr>
              <a:tr h="370840">
                <a:tc>
                  <a:txBody>
                    <a:bodyPr/>
                    <a:lstStyle/>
                    <a:p>
                      <a:r>
                        <a:rPr lang="de-DE" sz="1200" dirty="0">
                          <a:ea typeface="Times New Roman" charset="0"/>
                          <a:cs typeface="Times New Roman" charset="0"/>
                        </a:rPr>
                        <a:t>Vorbereitung des Zahnes</a:t>
                      </a:r>
                      <a:r>
                        <a:rPr lang="hu-HU" sz="1200" dirty="0"/>
                        <a:t>:</a:t>
                      </a:r>
                      <a:endParaRPr lang="en-US" sz="1200"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917261896"/>
                  </a:ext>
                </a:extLst>
              </a:tr>
            </a:tbl>
          </a:graphicData>
        </a:graphic>
      </p:graphicFrame>
    </p:spTree>
    <p:extLst>
      <p:ext uri="{BB962C8B-B14F-4D97-AF65-F5344CB8AC3E}">
        <p14:creationId xmlns:p14="http://schemas.microsoft.com/office/powerpoint/2010/main" val="2688014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0" y="260648"/>
            <a:ext cx="9144000" cy="76470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3200" b="0" i="0" u="none" strike="noStrike" kern="1200" cap="none" spc="0" normalizeH="0" baseline="0" noProof="0" dirty="0">
                <a:ln>
                  <a:noFill/>
                </a:ln>
                <a:solidFill>
                  <a:srgbClr val="B3A16E"/>
                </a:solidFill>
                <a:effectLst/>
                <a:uLnTx/>
                <a:uFillTx/>
                <a:latin typeface="Capitals" charset="0"/>
                <a:ea typeface="Capitals" charset="0"/>
                <a:cs typeface="Capitals" charset="0"/>
              </a:rPr>
              <a:t> IX.</a:t>
            </a:r>
          </a:p>
        </p:txBody>
      </p:sp>
      <p:sp>
        <p:nvSpPr>
          <p:cNvPr id="11" name="Téglalap 10">
            <a:extLst>
              <a:ext uri="{FF2B5EF4-FFF2-40B4-BE49-F238E27FC236}">
                <a16:creationId xmlns:a16="http://schemas.microsoft.com/office/drawing/2014/main" id="{1B404365-F607-8C75-F578-CFC6141C9B91}"/>
              </a:ext>
            </a:extLst>
          </p:cNvPr>
          <p:cNvSpPr/>
          <p:nvPr/>
        </p:nvSpPr>
        <p:spPr>
          <a:xfrm>
            <a:off x="755576" y="2638697"/>
            <a:ext cx="3744416" cy="3223076"/>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AA1F462A-A7B9-0447-C20F-3928F44FDC79}"/>
              </a:ext>
            </a:extLst>
          </p:cNvPr>
          <p:cNvSpPr/>
          <p:nvPr/>
        </p:nvSpPr>
        <p:spPr>
          <a:xfrm>
            <a:off x="4644008" y="2636912"/>
            <a:ext cx="3744416" cy="3223076"/>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 name="Szöveg helye 4">
            <a:extLst>
              <a:ext uri="{FF2B5EF4-FFF2-40B4-BE49-F238E27FC236}">
                <a16:creationId xmlns:a16="http://schemas.microsoft.com/office/drawing/2014/main" id="{141F1D6E-0DA6-AB8E-F03F-1FEFDA96D935}"/>
              </a:ext>
            </a:extLst>
          </p:cNvPr>
          <p:cNvSpPr txBox="1">
            <a:spLocks/>
          </p:cNvSpPr>
          <p:nvPr/>
        </p:nvSpPr>
        <p:spPr>
          <a:xfrm>
            <a:off x="379572" y="1430060"/>
            <a:ext cx="8368892" cy="4867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Fertig ausgearbeitete, polierte und getrocknete Restauration von okklusal und seitlich beim Zubeißen</a:t>
            </a:r>
            <a:endParaRPr lang="hu-HU" sz="1200" dirty="0"/>
          </a:p>
        </p:txBody>
      </p:sp>
      <p:sp>
        <p:nvSpPr>
          <p:cNvPr id="2" name="Tartalom helye 2">
            <a:extLst>
              <a:ext uri="{FF2B5EF4-FFF2-40B4-BE49-F238E27FC236}">
                <a16:creationId xmlns:a16="http://schemas.microsoft.com/office/drawing/2014/main" id="{5A8F9BAE-827F-69E8-491B-297E4E9104C9}"/>
              </a:ext>
            </a:extLst>
          </p:cNvPr>
          <p:cNvSpPr txBox="1">
            <a:spLocks/>
          </p:cNvSpPr>
          <p:nvPr/>
        </p:nvSpPr>
        <p:spPr>
          <a:xfrm>
            <a:off x="1691680" y="2189590"/>
            <a:ext cx="1612885" cy="2416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okklusale Ansicht</a:t>
            </a:r>
          </a:p>
        </p:txBody>
      </p:sp>
      <p:sp>
        <p:nvSpPr>
          <p:cNvPr id="3" name="Tartalom helye 2">
            <a:extLst>
              <a:ext uri="{FF2B5EF4-FFF2-40B4-BE49-F238E27FC236}">
                <a16:creationId xmlns:a16="http://schemas.microsoft.com/office/drawing/2014/main" id="{D3A88EA0-FED6-2D9E-E456-8DA0BC805FCB}"/>
              </a:ext>
            </a:extLst>
          </p:cNvPr>
          <p:cNvSpPr txBox="1">
            <a:spLocks/>
          </p:cNvSpPr>
          <p:nvPr/>
        </p:nvSpPr>
        <p:spPr>
          <a:xfrm>
            <a:off x="5695421" y="2184642"/>
            <a:ext cx="1503704" cy="24654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bukkale Ansicht </a:t>
            </a:r>
          </a:p>
        </p:txBody>
      </p:sp>
    </p:spTree>
    <p:extLst>
      <p:ext uri="{BB962C8B-B14F-4D97-AF65-F5344CB8AC3E}">
        <p14:creationId xmlns:p14="http://schemas.microsoft.com/office/powerpoint/2010/main" val="32825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Vorstellung des Patienten</a:t>
            </a:r>
          </a:p>
        </p:txBody>
      </p:sp>
      <p:sp>
        <p:nvSpPr>
          <p:cNvPr id="6" name="Cím 1"/>
          <p:cNvSpPr txBox="1">
            <a:spLocks/>
          </p:cNvSpPr>
          <p:nvPr/>
        </p:nvSpPr>
        <p:spPr>
          <a:xfrm>
            <a:off x="0" y="3601663"/>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Grund für den Zahnarztbesuch</a:t>
            </a:r>
          </a:p>
        </p:txBody>
      </p:sp>
      <p:sp>
        <p:nvSpPr>
          <p:cNvPr id="7" name="Tartalom helye 2"/>
          <p:cNvSpPr>
            <a:spLocks noGrp="1"/>
          </p:cNvSpPr>
          <p:nvPr>
            <p:ph idx="1"/>
          </p:nvPr>
        </p:nvSpPr>
        <p:spPr>
          <a:xfrm>
            <a:off x="241201" y="1613866"/>
            <a:ext cx="4186785" cy="1295072"/>
          </a:xfrm>
        </p:spPr>
        <p:txBody>
          <a:bodyPr>
            <a:noAutofit/>
          </a:bodyPr>
          <a:lstStyle/>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 J.</a:t>
            </a:r>
          </a:p>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70 Jahre alt, männlich</a:t>
            </a:r>
          </a:p>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im Ruhestand (ehemaliger Fahrer)</a:t>
            </a:r>
          </a:p>
        </p:txBody>
      </p:sp>
      <p:sp>
        <p:nvSpPr>
          <p:cNvPr id="4" name="Téglalap 3">
            <a:extLst>
              <a:ext uri="{FF2B5EF4-FFF2-40B4-BE49-F238E27FC236}">
                <a16:creationId xmlns:a16="http://schemas.microsoft.com/office/drawing/2014/main" id="{911BAB7E-3F57-2695-D25E-77D079E07CDE}"/>
              </a:ext>
            </a:extLst>
          </p:cNvPr>
          <p:cNvSpPr/>
          <p:nvPr/>
        </p:nvSpPr>
        <p:spPr>
          <a:xfrm>
            <a:off x="6372199" y="1217049"/>
            <a:ext cx="2530599" cy="112228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Téglalap 8">
            <a:extLst>
              <a:ext uri="{FF2B5EF4-FFF2-40B4-BE49-F238E27FC236}">
                <a16:creationId xmlns:a16="http://schemas.microsoft.com/office/drawing/2014/main" id="{8BF3E3DE-A78C-5039-7056-5EEC48A2A615}"/>
              </a:ext>
            </a:extLst>
          </p:cNvPr>
          <p:cNvSpPr/>
          <p:nvPr/>
        </p:nvSpPr>
        <p:spPr>
          <a:xfrm>
            <a:off x="3995936" y="1203883"/>
            <a:ext cx="2232248" cy="258368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artalom helye 2">
            <a:extLst>
              <a:ext uri="{FF2B5EF4-FFF2-40B4-BE49-F238E27FC236}">
                <a16:creationId xmlns:a16="http://schemas.microsoft.com/office/drawing/2014/main" id="{0D1E3993-37FA-2C55-06D3-2F6D4462FC1C}"/>
              </a:ext>
            </a:extLst>
          </p:cNvPr>
          <p:cNvSpPr txBox="1">
            <a:spLocks/>
          </p:cNvSpPr>
          <p:nvPr/>
        </p:nvSpPr>
        <p:spPr>
          <a:xfrm>
            <a:off x="413791" y="4797152"/>
            <a:ext cx="8376106" cy="12950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1"/>
              </a:buClr>
            </a:pPr>
            <a:r>
              <a:rPr lang="de-DE" i="1" dirty="0">
                <a:solidFill>
                  <a:schemeClr val="tx2">
                    <a:lumMod val="20000"/>
                    <a:lumOff val="80000"/>
                  </a:schemeClr>
                </a:solidFill>
                <a:ea typeface="Times New Roman" charset="0"/>
                <a:cs typeface="Times New Roman" charset="0"/>
              </a:rPr>
              <a:t>Zahnärztliche Kontrolluntersuchung/ Der Patient ist zu einer Folgebehandlung einer bereits begonnenen Wurzelkanalbehandlung gekommen.</a:t>
            </a:r>
            <a:endParaRPr lang="hu-HU" i="1" dirty="0">
              <a:solidFill>
                <a:schemeClr val="tx2">
                  <a:lumMod val="20000"/>
                  <a:lumOff val="80000"/>
                </a:schemeClr>
              </a:solidFill>
              <a:ea typeface="Times New Roman" charset="0"/>
              <a:cs typeface="Times New Roman" charset="0"/>
            </a:endParaRPr>
          </a:p>
        </p:txBody>
      </p:sp>
    </p:spTree>
    <p:extLst>
      <p:ext uri="{BB962C8B-B14F-4D97-AF65-F5344CB8AC3E}">
        <p14:creationId xmlns:p14="http://schemas.microsoft.com/office/powerpoint/2010/main" val="425778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Allgemeinmedizinische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052736"/>
            <a:ext cx="8928484" cy="4136312"/>
          </a:xfrm>
        </p:spPr>
        <p:txBody>
          <a:bodyPr>
            <a:noAutofit/>
          </a:bodyPr>
          <a:lstStyle/>
          <a:p>
            <a:pPr algn="just"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Beschwerden und Erkrankungen, die sich auf die zahnärztliche Behandlung auswirken - Medikamente, die dagegen eingenommen werden (Name, Wirkstoff, relevante Nebenwirkungen): </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Erkrankungen, die eine Antibiotikaprophylaxe erfordern, Immunschwäche, Infektionskrankheiten, Einnahme von gerinnungshemmenden Medikamenten, Herzschrittmacher, Bruxismus, verminderte Speichelproduktion... usw.</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Bluthochdruck: Amlodipin (Ca-Kanalblocker) - Nebenwirkung: Gingivahyperplasie</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Osteoporose: Bonviva (Ibandronat: Bisphosphonat) - Nebenwirkung: MRONJ Kieferknochennekrose</a:t>
            </a:r>
          </a:p>
          <a:p>
            <a:pPr lvl="1" algn="just" fontAlgn="base">
              <a:lnSpc>
                <a:spcPct val="150000"/>
              </a:lnSpc>
              <a:buClr>
                <a:schemeClr val="accent1"/>
              </a:buClr>
            </a:pPr>
            <a:r>
              <a:rPr lang="de-DE" sz="1400" dirty="0">
                <a:solidFill>
                  <a:srgbClr val="002060"/>
                </a:solidFill>
                <a:latin typeface="Calibri" panose="020F0502020204030204" pitchFamily="34" charset="0"/>
                <a:ea typeface="Calibri" panose="020F0502020204030204" pitchFamily="34" charset="0"/>
                <a:cs typeface="Calibri" panose="020F0502020204030204" pitchFamily="34" charset="0"/>
              </a:rPr>
              <a:t>Allergien: z. B. gegen Medikamente, Metall, Latex</a:t>
            </a:r>
          </a:p>
          <a:p>
            <a:pPr algn="just"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Gesundheitsschädliche Gewohnheiten: z.B. Alkoholkonsum, Rauchen (was und wie viel), Drogenkonsum</a:t>
            </a:r>
            <a:endParaRPr lang="de-DE"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Allgemeinmedizinische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298179"/>
            <a:ext cx="8928484" cy="4136312"/>
          </a:xfrm>
        </p:spPr>
        <p:txBody>
          <a:bodyPr>
            <a:noAutofit/>
          </a:bodyPr>
          <a:lstStyle/>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Beschwerden und Erkrankungen, die sich auf die zahnärztliche Behandlung auswirken - Medikamente, die dagegen eingenommen werden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Künstliche Herzklappe - Antibiotikaprophylaxe erforderlich</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Bluthochdruck: Amlodipin (Ca-Kanalblocker) - Nebenwirkung: Gingivahyperplasie</a:t>
            </a:r>
            <a:r>
              <a:rPr lang="de-DE"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endPar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Allergie:</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Penicillin Allergie</a:t>
            </a:r>
          </a:p>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Gesundheitsschädliche Gewohnheiten:</a:t>
            </a:r>
          </a:p>
          <a:p>
            <a:pPr lvl="1" fontAlgn="base">
              <a:lnSpc>
                <a:spcPct val="150000"/>
              </a:lnSpc>
              <a:buClr>
                <a:schemeClr val="accent1"/>
              </a:buClr>
            </a:pPr>
            <a:r>
              <a:rPr lang="de-DE"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Rauchen - 1 Packung pro Tag</a:t>
            </a:r>
          </a:p>
        </p:txBody>
      </p:sp>
    </p:spTree>
    <p:extLst>
      <p:ext uri="{BB962C8B-B14F-4D97-AF65-F5344CB8AC3E}">
        <p14:creationId xmlns:p14="http://schemas.microsoft.com/office/powerpoint/2010/main" val="39493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Cím 1"/>
          <p:cNvSpPr>
            <a:spLocks noGrp="1"/>
          </p:cNvSpPr>
          <p:nvPr>
            <p:ph type="title"/>
          </p:nvPr>
        </p:nvSpPr>
        <p:spPr>
          <a:xfrm>
            <a:off x="0" y="17350"/>
            <a:ext cx="9144000" cy="1325563"/>
          </a:xfrm>
        </p:spPr>
        <p:txBody>
          <a:bodyPr/>
          <a:lstStyle/>
          <a:p>
            <a:pPr algn="ctr"/>
            <a:r>
              <a:rPr lang="de-DE" sz="36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Zahnmedizinische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artalom helye 4"/>
          <p:cNvSpPr>
            <a:spLocks noGrp="1"/>
          </p:cNvSpPr>
          <p:nvPr>
            <p:ph idx="1"/>
          </p:nvPr>
        </p:nvSpPr>
        <p:spPr>
          <a:xfrm>
            <a:off x="539552" y="1554392"/>
            <a:ext cx="7920880" cy="4610912"/>
          </a:xfrm>
        </p:spPr>
        <p:txBody>
          <a:bodyPr>
            <a:noAutofit/>
          </a:bodyPr>
          <a:lstStyle/>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Datum der letzten zahnärztlichen Untersuchung/Behandlung</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Frühere zahnärztliche Behandlungen und deren ungefähre Daten - z. B.: kieferorthopädische Behandlung, Zahnextraktion, Oralchirurgie, Implantate, Zahnersätze usw. </a:t>
            </a:r>
          </a:p>
          <a:p>
            <a:pPr marL="0" indent="0" fontAlgn="base">
              <a:buNone/>
            </a:pPr>
            <a:endParaRPr lang="de-DE" dirty="0">
              <a:latin typeface="Calibri" panose="020F0502020204030204" pitchFamily="34" charset="0"/>
              <a:ea typeface="Calibri" panose="020F0502020204030204" pitchFamily="34" charset="0"/>
              <a:cs typeface="Calibri" panose="020F0502020204030204" pitchFamily="34" charset="0"/>
            </a:endParaRPr>
          </a:p>
          <a:p>
            <a:pPr marL="0" indent="0" algn="just" fontAlgn="base">
              <a:buNone/>
            </a:pPr>
            <a:r>
              <a:rPr lang="de-DE" sz="2000" dirty="0">
                <a:solidFill>
                  <a:schemeClr val="accent1"/>
                </a:solidFill>
                <a:latin typeface="Calibri" panose="020F0502020204030204" pitchFamily="34" charset="0"/>
                <a:ea typeface="Calibri" panose="020F0502020204030204" pitchFamily="34" charset="0"/>
                <a:cs typeface="Calibri" panose="020F0502020204030204" pitchFamily="34" charset="0"/>
              </a:rPr>
              <a:t>Es handelt sich nicht um einen zahnärztlichen Status, die Daten werden erhoben, wie vom Patienten angegeben!</a:t>
            </a:r>
          </a:p>
        </p:txBody>
      </p:sp>
    </p:spTree>
    <p:extLst>
      <p:ext uri="{BB962C8B-B14F-4D97-AF65-F5344CB8AC3E}">
        <p14:creationId xmlns:p14="http://schemas.microsoft.com/office/powerpoint/2010/main" val="2496265439"/>
      </p:ext>
    </p:extLst>
  </p:cSld>
  <p:clrMapOvr>
    <a:masterClrMapping/>
  </p:clrMapOvr>
</p:sld>
</file>

<file path=ppt/theme/theme1.xml><?xml version="1.0" encoding="utf-8"?>
<a:theme xmlns:a="http://schemas.openxmlformats.org/drawingml/2006/main" name="Sote">
  <a:themeElements>
    <a:clrScheme name="Semmelweis Egyetem">
      <a:dk1>
        <a:srgbClr val="242F62"/>
      </a:dk1>
      <a:lt1>
        <a:sysClr val="window" lastClr="FFFFFF"/>
      </a:lt1>
      <a:dk2>
        <a:srgbClr val="242F62"/>
      </a:dk2>
      <a:lt2>
        <a:srgbClr val="E3D496"/>
      </a:lt2>
      <a:accent1>
        <a:srgbClr val="B3A16E"/>
      </a:accent1>
      <a:accent2>
        <a:srgbClr val="E3D496"/>
      </a:accent2>
      <a:accent3>
        <a:srgbClr val="B3A16E"/>
      </a:accent3>
      <a:accent4>
        <a:srgbClr val="E3D496"/>
      </a:accent4>
      <a:accent5>
        <a:srgbClr val="B3A16E"/>
      </a:accent5>
      <a:accent6>
        <a:srgbClr val="E3D496"/>
      </a:accent6>
      <a:hlink>
        <a:srgbClr val="B3A16E"/>
      </a:hlink>
      <a:folHlink>
        <a:srgbClr val="B3A16E"/>
      </a:folHlink>
    </a:clrScheme>
    <a:fontScheme name="Long reformation">
      <a:majorFont>
        <a:latin typeface="Montserrat"/>
        <a:ea typeface=""/>
        <a:cs typeface=""/>
      </a:majorFont>
      <a:minorFont>
        <a:latin typeface="Montserrat"/>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Sote" id="{FC29923A-9C51-443C-8D3A-CE371AD0EEAA}" vid="{795F2D3D-8F25-4AE6-A839-75522BEA77C0}"/>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Sote</Template>
  <TotalTime>52</TotalTime>
  <Words>3345</Words>
  <Application>Microsoft Office PowerPoint</Application>
  <PresentationFormat>Diavetítés a képernyőre (4:3 oldalarány)</PresentationFormat>
  <Paragraphs>620</Paragraphs>
  <Slides>54</Slides>
  <Notes>36</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54</vt:i4>
      </vt:variant>
    </vt:vector>
  </HeadingPairs>
  <TitlesOfParts>
    <vt:vector size="62" baseType="lpstr">
      <vt:lpstr>Arial</vt:lpstr>
      <vt:lpstr>Calibri</vt:lpstr>
      <vt:lpstr>Capitals</vt:lpstr>
      <vt:lpstr>Montserrat</vt:lpstr>
      <vt:lpstr>Times New Roman</vt:lpstr>
      <vt:lpstr>Trebuchet MS</vt:lpstr>
      <vt:lpstr>Wingdings</vt:lpstr>
      <vt:lpstr>Sote</vt:lpstr>
      <vt:lpstr>Protokoll der Fallpräsentation der Klinik für restaurative Zahnheilkunde und Endodontie</vt:lpstr>
      <vt:lpstr>PowerPoint-bemutató</vt:lpstr>
      <vt:lpstr>PowerPoint-bemutató</vt:lpstr>
      <vt:lpstr>PowerPoint-bemutató</vt:lpstr>
      <vt:lpstr>PowerPoint-bemutató</vt:lpstr>
      <vt:lpstr>PowerPoint-bemutató</vt:lpstr>
      <vt:lpstr>Allgemeinmedizinische Anamnese</vt:lpstr>
      <vt:lpstr>Allgemeinmedizinische Anamnese</vt:lpstr>
      <vt:lpstr>Zahnmedizinische Anamnese</vt:lpstr>
      <vt:lpstr>Zahnmedizinische Anamnese</vt:lpstr>
      <vt:lpstr>Untersuchung der Kopf- und Halsregion, extraorale und intraorale Untersuchung</vt:lpstr>
      <vt:lpstr>Untersuchung der Kopf- und Halsregion, extraorale und intraorale Untersuchung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Untersuchung des zu behandelnden Zahns (z. B. 15)</vt:lpstr>
      <vt:lpstr>Untersuchung des zu behandelnden Zahns (16) </vt:lpstr>
      <vt:lpstr>PowerPoint-bemutató</vt:lpstr>
      <vt:lpstr>PowerPoint-bemutató</vt:lpstr>
      <vt:lpstr>PowerPoint-bemutató</vt:lpstr>
      <vt:lpstr>Dokumentation zur Füllungserstellung</vt:lpstr>
      <vt:lpstr>Dokumentation zur Füllungserstellung I.</vt:lpstr>
      <vt:lpstr>Dokumentation zur Füllungserstellung II.</vt:lpstr>
      <vt:lpstr>Dokumentation zur Füllungserstellung III.</vt:lpstr>
      <vt:lpstr>PowerPoint-bemutató</vt:lpstr>
      <vt:lpstr>PowerPoint-bemutató</vt:lpstr>
      <vt:lpstr>Dokumentation zur Wurzelkanalbehandlung</vt:lpstr>
      <vt:lpstr>PowerPoint-bemutató</vt:lpstr>
      <vt:lpstr>PowerPoint-bemutató</vt:lpstr>
      <vt:lpstr>Nadelkontrollröntgen</vt:lpstr>
      <vt:lpstr>Chemisch-mechanische Bearbeitung und Wurzelfüllung, Wurzelkanalverschluss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Dokumentation der Herstellung eines ästhetischen Inlays, Onlays oder einer Krone mit digitaler Technik</vt:lpstr>
      <vt:lpstr>PowerPoint-bemutató</vt:lpstr>
      <vt:lpstr>PowerPoint-bemutató</vt:lpstr>
      <vt:lpstr>Digitale Abformung des präparierten Zahnes in okklusaler, bukkaler und oraler Ansicht sowie der Antagonisten</vt:lpstr>
      <vt:lpstr>PowerPoint-bemutató</vt:lpstr>
      <vt:lpstr>Grenzen der geplanten Restauration aus okklusaler, bukkaler und oraler Sicht</vt:lpstr>
      <vt:lpstr>PowerPoint-bemutató</vt:lpstr>
      <vt:lpstr>Proximale Kontaktpunkte </vt:lpstr>
      <vt:lpstr>PowerPoint-bemutató</vt:lpstr>
      <vt:lpstr>PowerPoint-bemutató</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Dávid</dc:creator>
  <cp:lastModifiedBy>Dr. Fazekas Réka</cp:lastModifiedBy>
  <cp:revision>10</cp:revision>
  <dcterms:created xsi:type="dcterms:W3CDTF">2012-05-08T15:36:52Z</dcterms:created>
  <dcterms:modified xsi:type="dcterms:W3CDTF">2024-09-13T05:18:25Z</dcterms:modified>
</cp:coreProperties>
</file>