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7" r:id="rId1"/>
  </p:sldMasterIdLst>
  <p:notesMasterIdLst>
    <p:notesMasterId r:id="rId20"/>
  </p:notesMasterIdLst>
  <p:sldIdLst>
    <p:sldId id="287" r:id="rId2"/>
    <p:sldId id="316" r:id="rId3"/>
    <p:sldId id="264" r:id="rId4"/>
    <p:sldId id="315" r:id="rId5"/>
    <p:sldId id="310" r:id="rId6"/>
    <p:sldId id="311" r:id="rId7"/>
    <p:sldId id="313" r:id="rId8"/>
    <p:sldId id="317" r:id="rId9"/>
    <p:sldId id="258" r:id="rId10"/>
    <p:sldId id="312" r:id="rId11"/>
    <p:sldId id="290" r:id="rId12"/>
    <p:sldId id="307" r:id="rId13"/>
    <p:sldId id="300" r:id="rId14"/>
    <p:sldId id="265" r:id="rId15"/>
    <p:sldId id="314" r:id="rId16"/>
    <p:sldId id="306" r:id="rId17"/>
    <p:sldId id="320" r:id="rId18"/>
    <p:sldId id="318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3" autoAdjust="0"/>
    <p:restoredTop sz="94444" autoAdjust="0"/>
  </p:normalViewPr>
  <p:slideViewPr>
    <p:cSldViewPr>
      <p:cViewPr varScale="1">
        <p:scale>
          <a:sx n="69" d="100"/>
          <a:sy n="69" d="100"/>
        </p:scale>
        <p:origin x="13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71E0A-B8AB-496A-8D84-1889C31E04DB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01954-A60D-47CB-81FB-1C41036239D1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950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177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477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053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514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518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442F8-A2FA-4B92-9764-989CA38B5631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0756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1761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3186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01954-A60D-47CB-81FB-1C41036239D1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422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4FBFC-275D-4C3C-86F5-F6EEB6030807}" type="datetimeFigureOut">
              <a:rPr lang="hu-HU" smtClean="0"/>
              <a:pPr/>
              <a:t>2022.06.10.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3B2A-7AA3-4673-9FAE-22842E3E177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179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81" y="943307"/>
            <a:ext cx="8279904" cy="2778947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323527" y="4479428"/>
            <a:ext cx="8496944" cy="2922131"/>
          </a:xfrm>
        </p:spPr>
        <p:txBody>
          <a:bodyPr>
            <a:normAutofit/>
          </a:bodyPr>
          <a:lstStyle/>
          <a:p>
            <a:r>
              <a:rPr lang="de-DE" sz="2000" noProof="0" dirty="0"/>
              <a:t>Student/in: </a:t>
            </a:r>
          </a:p>
          <a:p>
            <a:r>
              <a:rPr lang="de-DE" sz="2000" dirty="0"/>
              <a:t>Praktikumsleiter: </a:t>
            </a:r>
            <a:r>
              <a:rPr lang="de-DE" sz="2000" noProof="0" dirty="0"/>
              <a:t> </a:t>
            </a:r>
          </a:p>
          <a:p>
            <a:r>
              <a:rPr lang="de-DE" sz="2000" noProof="0" dirty="0"/>
              <a:t>Behandlung: </a:t>
            </a:r>
          </a:p>
          <a:p>
            <a:r>
              <a:rPr lang="hu-HU" sz="2000" dirty="0" err="1"/>
              <a:t>Das</a:t>
            </a:r>
            <a:r>
              <a:rPr lang="hu-HU" sz="2000" dirty="0"/>
              <a:t> </a:t>
            </a:r>
            <a:r>
              <a:rPr lang="hu-HU" sz="2000" dirty="0" err="1"/>
              <a:t>Monogramm</a:t>
            </a:r>
            <a:r>
              <a:rPr lang="hu-HU" sz="2000" dirty="0"/>
              <a:t> des </a:t>
            </a:r>
            <a:r>
              <a:rPr lang="hu-HU" sz="2000" dirty="0" err="1"/>
              <a:t>Patienten</a:t>
            </a:r>
            <a:r>
              <a:rPr lang="hu-HU" sz="2000" dirty="0"/>
              <a:t> </a:t>
            </a:r>
            <a:r>
              <a:rPr lang="de-DE" sz="2000" noProof="0" dirty="0"/>
              <a:t>: </a:t>
            </a:r>
          </a:p>
          <a:p>
            <a:r>
              <a:rPr lang="de-DE" sz="2000" noProof="0" dirty="0"/>
              <a:t>Behandlungszeitraum:</a:t>
            </a:r>
            <a:endParaRPr lang="de-DE" sz="2000" noProof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ATT00068.jpg"/>
          <p:cNvPicPr>
            <a:picLocks noChangeAspect="1"/>
          </p:cNvPicPr>
          <p:nvPr/>
        </p:nvPicPr>
        <p:blipFill>
          <a:blip r:embed="rId4" cstate="print">
            <a:alphaModFix amt="70226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72008"/>
            <a:ext cx="1198800" cy="1199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506" extrusionOk="0">
                <a:moveTo>
                  <a:pt x="10793" y="0"/>
                </a:moveTo>
                <a:cubicBezTo>
                  <a:pt x="4731" y="-8"/>
                  <a:pt x="-8" y="4720"/>
                  <a:pt x="0" y="10768"/>
                </a:cubicBezTo>
                <a:cubicBezTo>
                  <a:pt x="4" y="13711"/>
                  <a:pt x="1001" y="16183"/>
                  <a:pt x="3031" y="18281"/>
                </a:cubicBezTo>
                <a:cubicBezTo>
                  <a:pt x="4481" y="19780"/>
                  <a:pt x="6078" y="20693"/>
                  <a:pt x="8231" y="21257"/>
                </a:cubicBezTo>
                <a:cubicBezTo>
                  <a:pt x="9406" y="21564"/>
                  <a:pt x="11945" y="21592"/>
                  <a:pt x="13140" y="21311"/>
                </a:cubicBezTo>
                <a:cubicBezTo>
                  <a:pt x="15263" y="20812"/>
                  <a:pt x="16887" y="19911"/>
                  <a:pt x="18422" y="18379"/>
                </a:cubicBezTo>
                <a:cubicBezTo>
                  <a:pt x="19602" y="17202"/>
                  <a:pt x="20239" y="16252"/>
                  <a:pt x="20820" y="14803"/>
                </a:cubicBezTo>
                <a:cubicBezTo>
                  <a:pt x="21443" y="13249"/>
                  <a:pt x="21592" y="12320"/>
                  <a:pt x="21532" y="10375"/>
                </a:cubicBezTo>
                <a:cubicBezTo>
                  <a:pt x="21484" y="8808"/>
                  <a:pt x="21430" y="8464"/>
                  <a:pt x="21054" y="7361"/>
                </a:cubicBezTo>
                <a:cubicBezTo>
                  <a:pt x="20504" y="5746"/>
                  <a:pt x="19783" y="4549"/>
                  <a:pt x="18639" y="3347"/>
                </a:cubicBezTo>
                <a:cubicBezTo>
                  <a:pt x="16530" y="1132"/>
                  <a:pt x="13886" y="4"/>
                  <a:pt x="1079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9" name="FOK (körcímer).png"/>
          <p:cNvPicPr>
            <a:picLocks noChangeAspect="1"/>
          </p:cNvPicPr>
          <p:nvPr/>
        </p:nvPicPr>
        <p:blipFill>
          <a:blip r:embed="rId5" cstate="print">
            <a:alphaModFix amt="69524"/>
            <a:extLst/>
          </a:blip>
          <a:stretch>
            <a:fillRect/>
          </a:stretch>
        </p:blipFill>
        <p:spPr>
          <a:xfrm>
            <a:off x="6898580" y="72008"/>
            <a:ext cx="1198800" cy="119879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zövegdoboz 15"/>
          <p:cNvSpPr txBox="1"/>
          <p:nvPr/>
        </p:nvSpPr>
        <p:spPr>
          <a:xfrm>
            <a:off x="2207910" y="150420"/>
            <a:ext cx="4653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600" dirty="0">
                <a:sym typeface="Times"/>
              </a:rPr>
              <a:t>Semmelweis Universität</a:t>
            </a:r>
            <a:r>
              <a:rPr lang="hu-HU" sz="1600" dirty="0">
                <a:sym typeface="Times"/>
              </a:rPr>
              <a:t>, </a:t>
            </a:r>
            <a:r>
              <a:rPr lang="de-DE" sz="1600" dirty="0">
                <a:sym typeface="Times"/>
              </a:rPr>
              <a:t>Fakultät der Zahnheilkunde</a:t>
            </a:r>
            <a:br>
              <a:rPr lang="de-DE" sz="1600" dirty="0">
                <a:sym typeface="Times"/>
              </a:rPr>
            </a:br>
            <a:r>
              <a:rPr lang="hu-HU" sz="1600" dirty="0" err="1" smtClean="0">
                <a:sym typeface="Times"/>
              </a:rPr>
              <a:t>K</a:t>
            </a:r>
            <a:r>
              <a:rPr lang="hu-HU" sz="1600" dirty="0" err="1" smtClean="0">
                <a:sym typeface="Times"/>
              </a:rPr>
              <a:t>linik</a:t>
            </a:r>
            <a:r>
              <a:rPr lang="hu-HU" sz="1600" dirty="0" smtClean="0">
                <a:sym typeface="Times"/>
              </a:rPr>
              <a:t> </a:t>
            </a:r>
            <a:r>
              <a:rPr lang="hu-HU" sz="1600" dirty="0" err="1" smtClean="0">
                <a:sym typeface="Times"/>
              </a:rPr>
              <a:t>für</a:t>
            </a:r>
            <a:r>
              <a:rPr lang="hu-HU" sz="1600" dirty="0" smtClean="0">
                <a:sym typeface="Times"/>
              </a:rPr>
              <a:t> </a:t>
            </a:r>
            <a:r>
              <a:rPr lang="hu-HU" sz="1600" dirty="0" err="1" smtClean="0">
                <a:sym typeface="Times"/>
              </a:rPr>
              <a:t>Restaurative</a:t>
            </a:r>
            <a:r>
              <a:rPr lang="hu-HU" sz="1600" dirty="0" smtClean="0">
                <a:sym typeface="Times"/>
              </a:rPr>
              <a:t> </a:t>
            </a:r>
            <a:r>
              <a:rPr lang="hu-HU" sz="1600" dirty="0" err="1" smtClean="0">
                <a:sym typeface="Times"/>
              </a:rPr>
              <a:t>Zahnheilkunde</a:t>
            </a:r>
            <a:r>
              <a:rPr lang="hu-HU" sz="1600" dirty="0" smtClean="0">
                <a:sym typeface="Times"/>
              </a:rPr>
              <a:t> und </a:t>
            </a:r>
            <a:r>
              <a:rPr lang="hu-HU" sz="1600" dirty="0" err="1" smtClean="0">
                <a:sym typeface="Times"/>
              </a:rPr>
              <a:t>Endodontologie</a:t>
            </a:r>
            <a:r>
              <a:rPr lang="de-DE" sz="1600" dirty="0">
                <a:sym typeface="Times"/>
              </a:rPr>
              <a:t/>
            </a:r>
            <a:br>
              <a:rPr lang="de-DE" sz="1600" dirty="0">
                <a:sym typeface="Times"/>
              </a:rPr>
            </a:br>
            <a:r>
              <a:rPr lang="en-US" sz="1600" dirty="0"/>
              <a:t> Leitung: </a:t>
            </a:r>
            <a:r>
              <a:rPr lang="hu-HU" sz="1600" dirty="0" smtClean="0"/>
              <a:t>Prof. </a:t>
            </a:r>
            <a:r>
              <a:rPr lang="en-US" sz="1600" dirty="0" smtClean="0"/>
              <a:t>Dr</a:t>
            </a:r>
            <a:r>
              <a:rPr lang="en-US" sz="1600" dirty="0"/>
              <a:t>. </a:t>
            </a:r>
            <a:r>
              <a:rPr lang="hu-HU" sz="1600" dirty="0" smtClean="0"/>
              <a:t>János</a:t>
            </a:r>
            <a:r>
              <a:rPr lang="en-US" sz="1600" dirty="0" smtClean="0"/>
              <a:t> </a:t>
            </a:r>
            <a:r>
              <a:rPr lang="hu-HU" sz="1600" dirty="0" smtClean="0"/>
              <a:t>Vág DMD</a:t>
            </a:r>
            <a:r>
              <a:rPr lang="hu-HU" sz="1600" smtClean="0"/>
              <a:t>, PhD</a:t>
            </a:r>
            <a:r>
              <a:rPr lang="hu-HU" sz="1600" dirty="0"/>
              <a:t>.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741325" y="3391321"/>
            <a:ext cx="3467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pitals" charset="0"/>
                <a:ea typeface="Capitals" charset="0"/>
                <a:cs typeface="Capitals" charset="0"/>
              </a:rPr>
              <a:t>Fallpräsentation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0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de-DE" noProof="0" dirty="0" err="1">
                <a:solidFill>
                  <a:srgbClr val="4472C4"/>
                </a:solidFill>
                <a:latin typeface="Capitals" charset="0"/>
                <a:ea typeface="Capitals" charset="0"/>
                <a:cs typeface="Capitals" charset="0"/>
              </a:rPr>
              <a:t>Orthopantomogramm</a:t>
            </a:r>
            <a:r>
              <a:rPr lang="de-DE" noProof="0" dirty="0">
                <a:solidFill>
                  <a:srgbClr val="4472C4"/>
                </a:solidFill>
                <a:latin typeface="Capitals" charset="0"/>
                <a:ea typeface="Capitals" charset="0"/>
                <a:cs typeface="Capitals" charset="0"/>
              </a:rPr>
              <a:t> (OPG)</a:t>
            </a:r>
            <a:endParaRPr lang="de-DE" noProof="0" dirty="0"/>
          </a:p>
        </p:txBody>
      </p:sp>
      <p:pic>
        <p:nvPicPr>
          <p:cNvPr id="4" name="Picture 2" descr="C:\Users\Rendszergazda\Desktop\Vizsgálat_13927422\284966238.jpg">
            <a:extLst>
              <a:ext uri="{FF2B5EF4-FFF2-40B4-BE49-F238E27FC236}">
                <a16:creationId xmlns:a16="http://schemas.microsoft.com/office/drawing/2014/main" id="{17911551-9D46-7B44-A76A-8CB27AC3D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124744"/>
            <a:ext cx="8568952" cy="4684360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FFB3A3B-B42F-2640-A794-5F8B60E8F680}"/>
              </a:ext>
            </a:extLst>
          </p:cNvPr>
          <p:cNvSpPr txBox="1"/>
          <p:nvPr/>
        </p:nvSpPr>
        <p:spPr>
          <a:xfrm>
            <a:off x="519796" y="6021288"/>
            <a:ext cx="835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Persönliche</a:t>
            </a:r>
            <a:r>
              <a:rPr lang="hu-HU" dirty="0"/>
              <a:t> </a:t>
            </a:r>
            <a:r>
              <a:rPr lang="hu-HU" dirty="0" err="1"/>
              <a:t>Angaben</a:t>
            </a:r>
            <a:r>
              <a:rPr lang="hu-HU" dirty="0"/>
              <a:t> </a:t>
            </a:r>
            <a:r>
              <a:rPr lang="hu-HU" dirty="0" err="1"/>
              <a:t>auf</a:t>
            </a:r>
            <a:r>
              <a:rPr lang="hu-HU" dirty="0"/>
              <a:t> </a:t>
            </a:r>
            <a:r>
              <a:rPr lang="hu-HU" dirty="0" err="1"/>
              <a:t>dem</a:t>
            </a:r>
            <a:r>
              <a:rPr lang="hu-HU" dirty="0"/>
              <a:t> </a:t>
            </a:r>
            <a:r>
              <a:rPr lang="hu-HU" dirty="0" err="1"/>
              <a:t>Röngtenbild</a:t>
            </a:r>
            <a:r>
              <a:rPr lang="hu-HU" dirty="0"/>
              <a:t> </a:t>
            </a:r>
            <a:r>
              <a:rPr lang="hu-HU" dirty="0" err="1"/>
              <a:t>müssen</a:t>
            </a:r>
            <a:r>
              <a:rPr lang="hu-HU" dirty="0"/>
              <a:t> </a:t>
            </a:r>
            <a:r>
              <a:rPr lang="hu-HU" dirty="0" err="1"/>
              <a:t>abgeschnitten</a:t>
            </a:r>
            <a:r>
              <a:rPr lang="hu-HU" dirty="0"/>
              <a:t>/</a:t>
            </a:r>
            <a:r>
              <a:rPr lang="hu-HU" dirty="0" err="1"/>
              <a:t>abgedeckt</a:t>
            </a:r>
            <a:r>
              <a:rPr lang="hu-HU" dirty="0"/>
              <a:t> </a:t>
            </a:r>
            <a:r>
              <a:rPr lang="hu-HU" dirty="0" err="1"/>
              <a:t>werden</a:t>
            </a:r>
            <a:r>
              <a:rPr lang="hu-HU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96111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7"/>
            <a:ext cx="7886700" cy="1325563"/>
          </a:xfrm>
        </p:spPr>
        <p:txBody>
          <a:bodyPr/>
          <a:lstStyle/>
          <a:p>
            <a:pPr lvl="0" algn="ctr"/>
            <a:r>
              <a:rPr lang="de-DE" noProof="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Zahnstatus</a:t>
            </a:r>
            <a:endParaRPr lang="de-DE" noProof="0" dirty="0"/>
          </a:p>
        </p:txBody>
      </p:sp>
      <p:sp>
        <p:nvSpPr>
          <p:cNvPr id="6" name="Textfeld 5"/>
          <p:cNvSpPr txBox="1"/>
          <p:nvPr/>
        </p:nvSpPr>
        <p:spPr>
          <a:xfrm>
            <a:off x="4572000" y="45720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	</a:t>
            </a:r>
          </a:p>
          <a:p>
            <a:endParaRPr lang="de-DE" dirty="0"/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02B73B6E-FECC-7046-B0F4-401A24D57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46120"/>
              </p:ext>
            </p:extLst>
          </p:nvPr>
        </p:nvGraphicFramePr>
        <p:xfrm>
          <a:off x="863589" y="2955513"/>
          <a:ext cx="7416822" cy="1080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9773">
                  <a:extLst>
                    <a:ext uri="{9D8B030D-6E8A-4147-A177-3AD203B41FA5}">
                      <a16:colId xmlns:a16="http://schemas.microsoft.com/office/drawing/2014/main" val="3326263918"/>
                    </a:ext>
                  </a:extLst>
                </a:gridCol>
                <a:gridCol w="529773">
                  <a:extLst>
                    <a:ext uri="{9D8B030D-6E8A-4147-A177-3AD203B41FA5}">
                      <a16:colId xmlns:a16="http://schemas.microsoft.com/office/drawing/2014/main" val="3023464527"/>
                    </a:ext>
                  </a:extLst>
                </a:gridCol>
                <a:gridCol w="529773">
                  <a:extLst>
                    <a:ext uri="{9D8B030D-6E8A-4147-A177-3AD203B41FA5}">
                      <a16:colId xmlns:a16="http://schemas.microsoft.com/office/drawing/2014/main" val="228223718"/>
                    </a:ext>
                  </a:extLst>
                </a:gridCol>
                <a:gridCol w="529773">
                  <a:extLst>
                    <a:ext uri="{9D8B030D-6E8A-4147-A177-3AD203B41FA5}">
                      <a16:colId xmlns:a16="http://schemas.microsoft.com/office/drawing/2014/main" val="242575942"/>
                    </a:ext>
                  </a:extLst>
                </a:gridCol>
                <a:gridCol w="529773">
                  <a:extLst>
                    <a:ext uri="{9D8B030D-6E8A-4147-A177-3AD203B41FA5}">
                      <a16:colId xmlns:a16="http://schemas.microsoft.com/office/drawing/2014/main" val="349530879"/>
                    </a:ext>
                  </a:extLst>
                </a:gridCol>
                <a:gridCol w="529773">
                  <a:extLst>
                    <a:ext uri="{9D8B030D-6E8A-4147-A177-3AD203B41FA5}">
                      <a16:colId xmlns:a16="http://schemas.microsoft.com/office/drawing/2014/main" val="698916548"/>
                    </a:ext>
                  </a:extLst>
                </a:gridCol>
                <a:gridCol w="529773">
                  <a:extLst>
                    <a:ext uri="{9D8B030D-6E8A-4147-A177-3AD203B41FA5}">
                      <a16:colId xmlns:a16="http://schemas.microsoft.com/office/drawing/2014/main" val="4056739599"/>
                    </a:ext>
                  </a:extLst>
                </a:gridCol>
                <a:gridCol w="529773">
                  <a:extLst>
                    <a:ext uri="{9D8B030D-6E8A-4147-A177-3AD203B41FA5}">
                      <a16:colId xmlns:a16="http://schemas.microsoft.com/office/drawing/2014/main" val="2686602117"/>
                    </a:ext>
                  </a:extLst>
                </a:gridCol>
                <a:gridCol w="529773">
                  <a:extLst>
                    <a:ext uri="{9D8B030D-6E8A-4147-A177-3AD203B41FA5}">
                      <a16:colId xmlns:a16="http://schemas.microsoft.com/office/drawing/2014/main" val="1595080687"/>
                    </a:ext>
                  </a:extLst>
                </a:gridCol>
                <a:gridCol w="529773">
                  <a:extLst>
                    <a:ext uri="{9D8B030D-6E8A-4147-A177-3AD203B41FA5}">
                      <a16:colId xmlns:a16="http://schemas.microsoft.com/office/drawing/2014/main" val="1048890573"/>
                    </a:ext>
                  </a:extLst>
                </a:gridCol>
                <a:gridCol w="529773">
                  <a:extLst>
                    <a:ext uri="{9D8B030D-6E8A-4147-A177-3AD203B41FA5}">
                      <a16:colId xmlns:a16="http://schemas.microsoft.com/office/drawing/2014/main" val="2413797588"/>
                    </a:ext>
                  </a:extLst>
                </a:gridCol>
                <a:gridCol w="529773">
                  <a:extLst>
                    <a:ext uri="{9D8B030D-6E8A-4147-A177-3AD203B41FA5}">
                      <a16:colId xmlns:a16="http://schemas.microsoft.com/office/drawing/2014/main" val="3757744074"/>
                    </a:ext>
                  </a:extLst>
                </a:gridCol>
                <a:gridCol w="529773">
                  <a:extLst>
                    <a:ext uri="{9D8B030D-6E8A-4147-A177-3AD203B41FA5}">
                      <a16:colId xmlns:a16="http://schemas.microsoft.com/office/drawing/2014/main" val="1577055416"/>
                    </a:ext>
                  </a:extLst>
                </a:gridCol>
                <a:gridCol w="529773">
                  <a:extLst>
                    <a:ext uri="{9D8B030D-6E8A-4147-A177-3AD203B41FA5}">
                      <a16:colId xmlns:a16="http://schemas.microsoft.com/office/drawing/2014/main" val="90286783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/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3615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/>
                      <a:endParaRPr lang="hu-HU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754276"/>
                  </a:ext>
                </a:extLst>
              </a:tr>
            </a:tbl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7E34EDF6-D45C-6F4B-ACDC-08340D45DA2B}"/>
              </a:ext>
            </a:extLst>
          </p:cNvPr>
          <p:cNvSpPr txBox="1"/>
          <p:nvPr/>
        </p:nvSpPr>
        <p:spPr>
          <a:xfrm>
            <a:off x="234177" y="1772816"/>
            <a:ext cx="8691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Beispielsweise</a:t>
            </a:r>
            <a:r>
              <a:rPr lang="hu-HU" dirty="0"/>
              <a:t> in </a:t>
            </a:r>
            <a:r>
              <a:rPr lang="hu-HU" dirty="0" err="1"/>
              <a:t>einer</a:t>
            </a:r>
            <a:r>
              <a:rPr lang="hu-HU" dirty="0"/>
              <a:t> </a:t>
            </a:r>
            <a:r>
              <a:rPr lang="hu-HU" dirty="0" err="1"/>
              <a:t>Tabelle</a:t>
            </a:r>
            <a:r>
              <a:rPr lang="hu-HU" dirty="0"/>
              <a:t> und </a:t>
            </a:r>
            <a:r>
              <a:rPr lang="hu-HU" dirty="0" err="1"/>
              <a:t>darunter</a:t>
            </a:r>
            <a:r>
              <a:rPr lang="hu-HU" dirty="0"/>
              <a:t> den </a:t>
            </a:r>
            <a:r>
              <a:rPr lang="hu-HU" dirty="0" err="1"/>
              <a:t>Befund</a:t>
            </a:r>
            <a:r>
              <a:rPr lang="hu-HU" dirty="0"/>
              <a:t> </a:t>
            </a:r>
            <a:r>
              <a:rPr lang="hu-HU" dirty="0" err="1"/>
              <a:t>auflisten</a:t>
            </a:r>
            <a:r>
              <a:rPr lang="hu-HU" dirty="0"/>
              <a:t> (</a:t>
            </a:r>
            <a:r>
              <a:rPr lang="hu-HU" dirty="0" err="1"/>
              <a:t>Karies</a:t>
            </a:r>
            <a:r>
              <a:rPr lang="hu-HU" dirty="0"/>
              <a:t>, </a:t>
            </a:r>
            <a:r>
              <a:rPr lang="hu-HU" dirty="0" err="1"/>
              <a:t>Füllungen</a:t>
            </a:r>
            <a:r>
              <a:rPr lang="hu-HU" dirty="0"/>
              <a:t>.. </a:t>
            </a:r>
            <a:r>
              <a:rPr lang="hu-HU" dirty="0" err="1"/>
              <a:t>usw</a:t>
            </a:r>
            <a:r>
              <a:rPr lang="hu-HU" dirty="0"/>
              <a:t>.)</a:t>
            </a:r>
          </a:p>
          <a:p>
            <a:r>
              <a:rPr lang="hu-HU" dirty="0" err="1"/>
              <a:t>Kann</a:t>
            </a:r>
            <a:r>
              <a:rPr lang="hu-HU" dirty="0"/>
              <a:t> </a:t>
            </a:r>
            <a:r>
              <a:rPr lang="hu-HU" dirty="0" err="1"/>
              <a:t>aber</a:t>
            </a:r>
            <a:r>
              <a:rPr lang="hu-HU" dirty="0"/>
              <a:t> </a:t>
            </a:r>
            <a:r>
              <a:rPr lang="hu-HU" dirty="0" err="1"/>
              <a:t>gerne</a:t>
            </a:r>
            <a:r>
              <a:rPr lang="hu-HU" dirty="0"/>
              <a:t> </a:t>
            </a:r>
            <a:r>
              <a:rPr lang="hu-HU" dirty="0" err="1"/>
              <a:t>unter</a:t>
            </a:r>
            <a:r>
              <a:rPr lang="hu-HU" dirty="0"/>
              <a:t> den </a:t>
            </a:r>
            <a:r>
              <a:rPr lang="hu-HU" dirty="0" err="1"/>
              <a:t>Kieferfotos</a:t>
            </a:r>
            <a:r>
              <a:rPr lang="hu-HU" dirty="0"/>
              <a:t> </a:t>
            </a:r>
            <a:r>
              <a:rPr lang="hu-HU" dirty="0" err="1"/>
              <a:t>hingeschrieben</a:t>
            </a:r>
            <a:r>
              <a:rPr lang="hu-HU" dirty="0"/>
              <a:t> </a:t>
            </a:r>
            <a:r>
              <a:rPr lang="hu-HU" dirty="0" err="1"/>
              <a:t>werden</a:t>
            </a:r>
            <a:r>
              <a:rPr lang="hu-HU" dirty="0"/>
              <a:t>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35496" y="1340768"/>
            <a:ext cx="6746304" cy="5112568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de-DE" sz="2000" noProof="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Symptome:</a:t>
            </a: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de-DE" sz="2000" noProof="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Inspektion :	</a:t>
            </a: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de-DE" sz="2000" noProof="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Palpation:		</a:t>
            </a: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de-DE" sz="2000" noProof="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Sensibilitätstest:	</a:t>
            </a: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de-DE" sz="2000" noProof="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Percussion:	</a:t>
            </a:r>
            <a:endParaRPr lang="hu-HU" sz="2000" noProof="0" dirty="0" smtClean="0">
              <a:solidFill>
                <a:srgbClr val="10253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hu-HU" sz="200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de-DE" sz="2000" noProof="0" dirty="0">
              <a:solidFill>
                <a:srgbClr val="10253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de-DE" sz="2000" noProof="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Intraorale Röntgenaufnahme (wenn nötig</a:t>
            </a:r>
            <a:r>
              <a:rPr lang="de-DE" sz="2000" noProof="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):</a:t>
            </a:r>
            <a:endParaRPr lang="hu-HU" sz="2000" dirty="0">
              <a:solidFill>
                <a:srgbClr val="10253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lnSpc>
                <a:spcPct val="17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de-DE" sz="2000" b="1" noProof="0" dirty="0" smtClean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Diagnose</a:t>
            </a:r>
            <a:r>
              <a:rPr lang="de-DE" sz="2000" noProof="0" dirty="0">
                <a:solidFill>
                  <a:srgbClr val="10253F"/>
                </a:solidFill>
                <a:latin typeface="Times New Roman" charset="0"/>
                <a:ea typeface="Times New Roman" charset="0"/>
                <a:cs typeface="Times New Roman" charset="0"/>
              </a:rPr>
              <a:t>:		</a:t>
            </a:r>
            <a:endParaRPr lang="de-DE" sz="2000" noProof="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5152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85800">
              <a:lnSpc>
                <a:spcPct val="120000"/>
              </a:lnSpc>
              <a:spcBef>
                <a:spcPct val="0"/>
              </a:spcBef>
            </a:pPr>
            <a:r>
              <a:rPr lang="de-DE" sz="3200" dirty="0">
                <a:solidFill>
                  <a:schemeClr val="accent1"/>
                </a:solidFill>
                <a:latin typeface="Capitals"/>
                <a:ea typeface="Capitals" charset="0"/>
                <a:cs typeface="Capitals" charset="0"/>
              </a:rPr>
              <a:t>Untersuchung des betroffenen Zahnes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/>
              <a:ea typeface="Capitals" charset="0"/>
              <a:cs typeface="Capitals" charset="0"/>
            </a:endParaRPr>
          </a:p>
        </p:txBody>
      </p:sp>
      <p:pic>
        <p:nvPicPr>
          <p:cNvPr id="5" name="Picture 2" descr="C:\Users\Rendszergazda\Desktop\Sarolta\Esetbemutató\DSC_7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666552"/>
            <a:ext cx="3520950" cy="19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Rendszergazda\Desktop\Sarolta\Esetbemutató\DSC_71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26896" y="3861596"/>
            <a:ext cx="3520950" cy="203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439836"/>
            <a:ext cx="297510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15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7886700" cy="1325563"/>
          </a:xfrm>
        </p:spPr>
        <p:txBody>
          <a:bodyPr/>
          <a:lstStyle/>
          <a:p>
            <a:pPr lvl="0" algn="ctr"/>
            <a:r>
              <a:rPr lang="de-DE" sz="3200" noProof="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Behandlungsplan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Der Behandlungsplan betrifft das ganze Gebiss</a:t>
            </a:r>
            <a:r>
              <a:rPr lang="hu-HU" dirty="0"/>
              <a:t> und </a:t>
            </a:r>
            <a:r>
              <a:rPr lang="de-DE" dirty="0"/>
              <a:t>nicht nur den Problemzahn!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6124" y="980078"/>
            <a:ext cx="7931224" cy="5877921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endParaRPr lang="de-DE" sz="2400" noProof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de-DE" sz="2400" noProof="0" dirty="0">
                <a:latin typeface="Times New Roman" charset="0"/>
                <a:ea typeface="Times New Roman" charset="0"/>
                <a:cs typeface="Times New Roman" charset="0"/>
              </a:rPr>
              <a:t>Die Fotos der Füllungstherapie</a:t>
            </a:r>
          </a:p>
          <a:p>
            <a:pPr marL="0" indent="0">
              <a:buClr>
                <a:schemeClr val="accent1"/>
              </a:buClr>
              <a:buNone/>
            </a:pPr>
            <a:endParaRPr lang="de-DE" sz="2400" noProof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sz="2400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Röntgenaufnahme des betroffenen Zahnes (wenn nötig)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sz="2400" noProof="0" dirty="0">
                <a:latin typeface="Times New Roman" charset="0"/>
                <a:ea typeface="Times New Roman" charset="0"/>
                <a:cs typeface="Times New Roman" charset="0"/>
              </a:rPr>
              <a:t>Foto vor der Behandlung (Ausgangssituation)</a:t>
            </a:r>
            <a:endParaRPr lang="de-DE" sz="2400" noProof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sz="2400" noProof="0" dirty="0">
                <a:latin typeface="Times New Roman" charset="0"/>
                <a:ea typeface="Times New Roman" charset="0"/>
                <a:cs typeface="Times New Roman" charset="0"/>
              </a:rPr>
              <a:t>Bestimmung der Zahnfarbe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sz="2400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Foto nach der </a:t>
            </a:r>
            <a:r>
              <a:rPr lang="de-DE" sz="2400" noProof="0" dirty="0" err="1">
                <a:latin typeface="Times New Roman" charset="0"/>
                <a:ea typeface="Times New Roman" charset="0"/>
                <a:cs typeface="Times New Roman" charset="0"/>
              </a:rPr>
              <a:t>Kavitätenp</a:t>
            </a:r>
            <a:r>
              <a:rPr lang="de-DE" sz="2400" noProof="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räparation</a:t>
            </a:r>
            <a:endParaRPr lang="de-DE" sz="2400" noProof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sz="2400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Kofferdam, Matrize und Keil </a:t>
            </a:r>
            <a:r>
              <a:rPr lang="de-DE" sz="2400" noProof="0" dirty="0">
                <a:latin typeface="Times New Roman" charset="0"/>
                <a:ea typeface="Times New Roman" charset="0"/>
                <a:cs typeface="Times New Roman" charset="0"/>
              </a:rPr>
              <a:t>in Situ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sz="2400" noProof="0" dirty="0">
                <a:latin typeface="Times New Roman" charset="0"/>
                <a:ea typeface="Times New Roman" charset="0"/>
                <a:cs typeface="Times New Roman" charset="0"/>
              </a:rPr>
              <a:t>Füllung nach dem Finieren und Polieren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sz="2400" noProof="0" dirty="0">
                <a:latin typeface="Times New Roman" charset="0"/>
                <a:ea typeface="Times New Roman" charset="0"/>
                <a:cs typeface="Times New Roman" charset="0"/>
              </a:rPr>
              <a:t>Okklusion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sz="2400" noProof="0" dirty="0">
                <a:latin typeface="Times New Roman" charset="0"/>
                <a:ea typeface="Times New Roman" charset="0"/>
                <a:cs typeface="Times New Roman" charset="0"/>
              </a:rPr>
              <a:t>Fertige 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Restauration (von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okklusal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 und von der Seite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beim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sz="2400" dirty="0" err="1">
                <a:latin typeface="Times New Roman" charset="0"/>
                <a:ea typeface="Times New Roman" charset="0"/>
                <a:cs typeface="Times New Roman" charset="0"/>
              </a:rPr>
              <a:t>Beißen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damit </a:t>
            </a:r>
            <a:r>
              <a:rPr lang="de-DE" sz="2400" noProof="0" dirty="0">
                <a:latin typeface="Times New Roman" charset="0"/>
                <a:ea typeface="Times New Roman" charset="0"/>
                <a:cs typeface="Times New Roman" charset="0"/>
              </a:rPr>
              <a:t>Ok</a:t>
            </a:r>
            <a:r>
              <a:rPr lang="hu-HU" sz="2400" noProof="0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de-DE" sz="2400" noProof="0" dirty="0">
                <a:latin typeface="Times New Roman" charset="0"/>
                <a:ea typeface="Times New Roman" charset="0"/>
                <a:cs typeface="Times New Roman" charset="0"/>
              </a:rPr>
              <a:t>lusalkontakte überprüft werden können)</a:t>
            </a:r>
          </a:p>
          <a:p>
            <a:pPr marL="342900" lvl="1" indent="0">
              <a:buClr>
                <a:schemeClr val="accent1"/>
              </a:buClr>
              <a:buNone/>
            </a:pPr>
            <a:endParaRPr lang="de-DE" sz="2400" noProof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endParaRPr lang="de-DE" sz="2400" noProof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</a:pPr>
            <a:endParaRPr lang="de-DE" sz="1600" noProof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lvl="1" indent="0">
              <a:buClr>
                <a:schemeClr val="accent1"/>
              </a:buClr>
              <a:buNone/>
            </a:pPr>
            <a:endParaRPr lang="de-DE" sz="1600" noProof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Dokumentation der </a:t>
            </a:r>
            <a:r>
              <a:rPr lang="hu-HU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Füllungstherapie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6124" y="980078"/>
            <a:ext cx="7931224" cy="5877921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endParaRPr lang="de-DE" sz="2400" noProof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de-DE" sz="2200" noProof="0" dirty="0">
                <a:latin typeface="Times New Roman" charset="0"/>
                <a:ea typeface="Times New Roman" charset="0"/>
                <a:cs typeface="Times New Roman" charset="0"/>
              </a:rPr>
              <a:t>Die Fotos der Onlaybehandlung</a:t>
            </a:r>
          </a:p>
          <a:p>
            <a:pPr>
              <a:buClr>
                <a:schemeClr val="accent1"/>
              </a:buClr>
            </a:pPr>
            <a:endParaRPr lang="de-DE" sz="2200" noProof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Röntgenaufnahme des betroffenen Zahnes (wenn nötig)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noProof="0" dirty="0">
                <a:latin typeface="Times New Roman" charset="0"/>
                <a:ea typeface="Times New Roman" charset="0"/>
                <a:cs typeface="Times New Roman" charset="0"/>
              </a:rPr>
              <a:t>Foto vor der Behandlung </a:t>
            </a: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>(Ausgangssituation)</a:t>
            </a:r>
            <a:endParaRPr lang="de-DE" noProof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noProof="0" dirty="0">
                <a:latin typeface="Times New Roman" charset="0"/>
                <a:ea typeface="Times New Roman" charset="0"/>
                <a:cs typeface="Times New Roman" charset="0"/>
              </a:rPr>
              <a:t>Bestimmung der Zahnfarbe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Foto nach der </a:t>
            </a:r>
            <a:r>
              <a:rPr lang="de-DE" noProof="0" dirty="0" err="1" smtClean="0">
                <a:latin typeface="Times New Roman" charset="0"/>
                <a:ea typeface="Times New Roman" charset="0"/>
                <a:cs typeface="Times New Roman" charset="0"/>
              </a:rPr>
              <a:t>Kavitätenp</a:t>
            </a:r>
            <a:r>
              <a:rPr lang="de-DE" noProof="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räperation</a:t>
            </a:r>
            <a:endParaRPr lang="hu-HU" noProof="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>Provisorische </a:t>
            </a:r>
            <a:r>
              <a:rPr lang="de-DE" dirty="0" smtClean="0">
                <a:latin typeface="Times New Roman" charset="0"/>
                <a:ea typeface="Times New Roman" charset="0"/>
                <a:cs typeface="Times New Roman" charset="0"/>
              </a:rPr>
              <a:t>Restauration</a:t>
            </a:r>
            <a:endParaRPr lang="de-DE" noProof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hu-HU" b="1" noProof="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Preparierte</a:t>
            </a:r>
            <a:r>
              <a:rPr lang="hu-HU" b="1" noProof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b="1" noProof="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Zahn</a:t>
            </a:r>
            <a:r>
              <a:rPr lang="hu-HU" b="1" noProof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von </a:t>
            </a:r>
            <a:r>
              <a:rPr lang="hu-HU" b="1" noProof="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okklusale</a:t>
            </a:r>
            <a:r>
              <a:rPr lang="hu-HU" b="1" noProof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u-HU" b="1" noProof="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bukkale</a:t>
            </a:r>
            <a:r>
              <a:rPr lang="hu-HU" b="1" noProof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hu-HU" b="1" noProof="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orale</a:t>
            </a:r>
            <a:r>
              <a:rPr lang="hu-HU" b="1" noProof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b="1" noProof="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Seite</a:t>
            </a:r>
            <a:r>
              <a:rPr lang="hu-HU" b="1" noProof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hu-HU" b="1" noProof="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screenshot</a:t>
            </a:r>
            <a:r>
              <a:rPr lang="hu-HU" b="1" noProof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von CAD/CAM </a:t>
            </a:r>
            <a:r>
              <a:rPr lang="hu-HU" b="1" noProof="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Arbeit</a:t>
            </a:r>
            <a:r>
              <a:rPr lang="hu-HU" b="1" noProof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hu-HU" b="1" dirty="0" err="1" smtClean="0">
                <a:latin typeface="Times New Roman" charset="0"/>
                <a:ea typeface="Times New Roman" charset="0"/>
                <a:cs typeface="Times New Roman" charset="0"/>
              </a:rPr>
              <a:t>Antagonist</a:t>
            </a:r>
            <a:r>
              <a:rPr lang="hu-HU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b="1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hu-HU" b="1" dirty="0" err="1">
                <a:latin typeface="Times New Roman" charset="0"/>
                <a:ea typeface="Times New Roman" charset="0"/>
                <a:cs typeface="Times New Roman" charset="0"/>
              </a:rPr>
              <a:t>screenshot</a:t>
            </a:r>
            <a:r>
              <a:rPr lang="hu-HU" b="1" dirty="0">
                <a:latin typeface="Times New Roman" charset="0"/>
                <a:ea typeface="Times New Roman" charset="0"/>
                <a:cs typeface="Times New Roman" charset="0"/>
              </a:rPr>
              <a:t> von CAD/CAM </a:t>
            </a:r>
            <a:r>
              <a:rPr lang="hu-HU" b="1" dirty="0" err="1">
                <a:latin typeface="Times New Roman" charset="0"/>
                <a:ea typeface="Times New Roman" charset="0"/>
                <a:cs typeface="Times New Roman" charset="0"/>
              </a:rPr>
              <a:t>Arbeit</a:t>
            </a:r>
            <a:r>
              <a:rPr lang="hu-HU" b="1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hu-HU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hu-HU" b="1" noProof="0" dirty="0" err="1" smtClean="0">
                <a:latin typeface="Times New Roman" charset="0"/>
                <a:ea typeface="Times New Roman" charset="0"/>
                <a:cs typeface="Times New Roman" charset="0"/>
              </a:rPr>
              <a:t>Bissregistrate</a:t>
            </a:r>
            <a:r>
              <a:rPr lang="hu-HU" b="1" noProof="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b="1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hu-HU" b="1" dirty="0" err="1">
                <a:latin typeface="Times New Roman" charset="0"/>
                <a:ea typeface="Times New Roman" charset="0"/>
                <a:cs typeface="Times New Roman" charset="0"/>
              </a:rPr>
              <a:t>screenshot</a:t>
            </a:r>
            <a:r>
              <a:rPr lang="hu-HU" b="1" dirty="0">
                <a:latin typeface="Times New Roman" charset="0"/>
                <a:ea typeface="Times New Roman" charset="0"/>
                <a:cs typeface="Times New Roman" charset="0"/>
              </a:rPr>
              <a:t> von CAD/CAM </a:t>
            </a:r>
            <a:r>
              <a:rPr lang="hu-HU" b="1" dirty="0" err="1">
                <a:latin typeface="Times New Roman" charset="0"/>
                <a:ea typeface="Times New Roman" charset="0"/>
                <a:cs typeface="Times New Roman" charset="0"/>
              </a:rPr>
              <a:t>Arbeit</a:t>
            </a:r>
            <a:r>
              <a:rPr lang="hu-HU" b="1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de-DE" b="1" noProof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hu-HU" b="1" dirty="0" err="1" smtClean="0">
                <a:latin typeface="Times New Roman" charset="0"/>
                <a:ea typeface="Times New Roman" charset="0"/>
                <a:cs typeface="Times New Roman" charset="0"/>
              </a:rPr>
              <a:t>Geplante</a:t>
            </a:r>
            <a:r>
              <a:rPr lang="hu-HU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b="1" dirty="0" err="1" smtClean="0">
                <a:latin typeface="Times New Roman" charset="0"/>
                <a:ea typeface="Times New Roman" charset="0"/>
                <a:cs typeface="Times New Roman" charset="0"/>
              </a:rPr>
              <a:t>Restauration</a:t>
            </a:r>
            <a:r>
              <a:rPr lang="hu-HU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b="1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hu-HU" b="1" dirty="0" err="1">
                <a:latin typeface="Times New Roman" charset="0"/>
                <a:ea typeface="Times New Roman" charset="0"/>
                <a:cs typeface="Times New Roman" charset="0"/>
              </a:rPr>
              <a:t>screenshot</a:t>
            </a:r>
            <a:r>
              <a:rPr lang="hu-HU" b="1" dirty="0">
                <a:latin typeface="Times New Roman" charset="0"/>
                <a:ea typeface="Times New Roman" charset="0"/>
                <a:cs typeface="Times New Roman" charset="0"/>
              </a:rPr>
              <a:t> von CAD/CAM </a:t>
            </a:r>
            <a:r>
              <a:rPr lang="hu-HU" b="1" dirty="0" err="1">
                <a:latin typeface="Times New Roman" charset="0"/>
                <a:ea typeface="Times New Roman" charset="0"/>
                <a:cs typeface="Times New Roman" charset="0"/>
              </a:rPr>
              <a:t>Arbeit</a:t>
            </a:r>
            <a:r>
              <a:rPr lang="hu-HU" b="1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b="1" dirty="0">
                <a:latin typeface="Times New Roman" charset="0"/>
                <a:ea typeface="Times New Roman" charset="0"/>
                <a:cs typeface="Times New Roman" charset="0"/>
              </a:rPr>
              <a:t>Fertige Restauration </a:t>
            </a:r>
            <a:r>
              <a:rPr lang="hu-HU" b="1" dirty="0">
                <a:latin typeface="Times New Roman" charset="0"/>
                <a:ea typeface="Times New Roman" charset="0"/>
                <a:cs typeface="Times New Roman" charset="0"/>
              </a:rPr>
              <a:t>von 3 </a:t>
            </a:r>
            <a:r>
              <a:rPr lang="hu-HU" b="1" dirty="0" err="1">
                <a:latin typeface="Times New Roman" charset="0"/>
                <a:ea typeface="Times New Roman" charset="0"/>
                <a:cs typeface="Times New Roman" charset="0"/>
              </a:rPr>
              <a:t>Seiten</a:t>
            </a:r>
            <a:r>
              <a:rPr lang="de-DE" b="1" dirty="0">
                <a:latin typeface="Times New Roman" charset="0"/>
                <a:ea typeface="Times New Roman" charset="0"/>
                <a:cs typeface="Times New Roman" charset="0"/>
              </a:rPr>
              <a:t>(damit die </a:t>
            </a:r>
            <a:r>
              <a:rPr lang="de-DE" b="1" dirty="0" err="1">
                <a:latin typeface="Times New Roman" charset="0"/>
                <a:ea typeface="Times New Roman" charset="0"/>
                <a:cs typeface="Times New Roman" charset="0"/>
              </a:rPr>
              <a:t>Okklusalkontakte</a:t>
            </a:r>
            <a:r>
              <a:rPr lang="de-DE" b="1" dirty="0">
                <a:latin typeface="Times New Roman" charset="0"/>
                <a:ea typeface="Times New Roman" charset="0"/>
                <a:cs typeface="Times New Roman" charset="0"/>
              </a:rPr>
              <a:t> überprüft werden können</a:t>
            </a:r>
            <a:endParaRPr lang="de-DE" b="1" noProof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Kofferdam, Matrize und Keil </a:t>
            </a:r>
            <a:r>
              <a:rPr lang="de-DE" noProof="0" dirty="0">
                <a:latin typeface="Times New Roman" charset="0"/>
                <a:ea typeface="Times New Roman" charset="0"/>
                <a:cs typeface="Times New Roman" charset="0"/>
              </a:rPr>
              <a:t>in Situ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noProof="0" dirty="0">
                <a:latin typeface="Times New Roman" charset="0"/>
                <a:ea typeface="Times New Roman" charset="0"/>
                <a:cs typeface="Times New Roman" charset="0"/>
              </a:rPr>
              <a:t>Onlay nach dem Finieren und Polieren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noProof="0" dirty="0" smtClean="0">
                <a:latin typeface="Times New Roman" charset="0"/>
                <a:ea typeface="Times New Roman" charset="0"/>
                <a:cs typeface="Times New Roman" charset="0"/>
              </a:rPr>
              <a:t>Okklusion</a:t>
            </a:r>
            <a:endParaRPr lang="de-DE" noProof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endParaRPr lang="de-DE" sz="2400" noProof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</a:pPr>
            <a:endParaRPr lang="de-DE" sz="1600" noProof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lvl="1" indent="0">
              <a:buClr>
                <a:schemeClr val="accent1"/>
              </a:buClr>
              <a:buNone/>
            </a:pPr>
            <a:endParaRPr lang="de-DE" sz="1600" noProof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Dokumentation der </a:t>
            </a:r>
            <a:r>
              <a:rPr lang="hu-HU" sz="3200" dirty="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Anfertigung</a:t>
            </a:r>
            <a:r>
              <a:rPr lang="hu-HU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200" dirty="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eines</a:t>
            </a:r>
            <a:r>
              <a:rPr lang="hu-HU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hu-HU" sz="3200" dirty="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Onlays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774490" y="3645024"/>
            <a:ext cx="7560840" cy="20162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414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6124" y="980078"/>
            <a:ext cx="7931224" cy="5877921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endParaRPr lang="de-DE" sz="2400" noProof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chemeClr val="accent1"/>
              </a:buClr>
            </a:pPr>
            <a:r>
              <a:rPr lang="de-DE" sz="2400" noProof="0" dirty="0">
                <a:latin typeface="Times New Roman" charset="0"/>
                <a:ea typeface="Times New Roman" charset="0"/>
                <a:cs typeface="Times New Roman" charset="0"/>
              </a:rPr>
              <a:t>Die Fotos der Wurzelkanalbehandlung</a:t>
            </a:r>
          </a:p>
          <a:p>
            <a:pPr marL="0" indent="0">
              <a:buClr>
                <a:schemeClr val="accent1"/>
              </a:buClr>
              <a:buNone/>
            </a:pPr>
            <a:endParaRPr lang="de-DE" sz="2400" noProof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sz="2400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Röntgenaufnahme des betroffenen </a:t>
            </a:r>
            <a:r>
              <a:rPr lang="de-DE" sz="2400" noProof="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Zahnes</a:t>
            </a:r>
            <a:endParaRPr lang="hu-HU" sz="2400" noProof="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 err="1"/>
              <a:t>Falls</a:t>
            </a:r>
            <a:r>
              <a:rPr lang="hu-HU" sz="2400" dirty="0"/>
              <a:t> </a:t>
            </a:r>
            <a:r>
              <a:rPr lang="hu-HU" sz="2400" dirty="0" err="1"/>
              <a:t>notwendig</a:t>
            </a:r>
            <a:r>
              <a:rPr lang="hu-HU" sz="2400" dirty="0"/>
              <a:t>: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Präendodontischen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Aufbau</a:t>
            </a:r>
            <a:endParaRPr lang="de-DE" sz="2400" noProof="0" dirty="0">
              <a:solidFill>
                <a:schemeClr val="tx1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sz="2400" noProof="0" dirty="0">
                <a:latin typeface="Times New Roman" charset="0"/>
                <a:ea typeface="Times New Roman" charset="0"/>
                <a:cs typeface="Times New Roman" charset="0"/>
              </a:rPr>
              <a:t>Foto vor der </a:t>
            </a:r>
            <a:r>
              <a:rPr lang="de-DE" sz="2400" dirty="0">
                <a:latin typeface="Times New Roman" charset="0"/>
                <a:ea typeface="Times New Roman" charset="0"/>
                <a:cs typeface="Times New Roman" charset="0"/>
              </a:rPr>
              <a:t>Behandlung (Ausgangssituation)</a:t>
            </a:r>
            <a:endParaRPr lang="de-DE" sz="2400" noProof="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de-DE" sz="2400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oto der </a:t>
            </a:r>
            <a:r>
              <a:rPr lang="de-DE" sz="2400" noProof="0" dirty="0"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de-DE" sz="2400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röffneten Kavität mit angelegtem Kofferdam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sz="2400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Arbeitslängenbestimmung (mit </a:t>
            </a:r>
            <a:r>
              <a:rPr lang="de-DE" sz="2400" noProof="0" dirty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de-DE" sz="2400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pex-</a:t>
            </a:r>
            <a:r>
              <a:rPr lang="hu-HU" sz="2400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de-DE" sz="2400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hu-HU" sz="2400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de-DE" sz="2400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ator, Röntgen)</a:t>
            </a:r>
          </a:p>
          <a:p>
            <a:pPr lvl="1">
              <a:buClr>
                <a:schemeClr val="accent1"/>
              </a:buClr>
              <a:buFont typeface="Wingdings" charset="2"/>
              <a:buChar char="ü"/>
            </a:pPr>
            <a:r>
              <a:rPr lang="de-DE" sz="2400" noProof="0" dirty="0" err="1">
                <a:latin typeface="Times New Roman" charset="0"/>
                <a:ea typeface="Times New Roman" charset="0"/>
                <a:cs typeface="Times New Roman" charset="0"/>
              </a:rPr>
              <a:t>Ini</a:t>
            </a:r>
            <a:r>
              <a:rPr lang="hu-HU" sz="2400" noProof="0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de-DE" sz="2400" noProof="0" dirty="0" err="1">
                <a:latin typeface="Times New Roman" charset="0"/>
                <a:ea typeface="Times New Roman" charset="0"/>
                <a:cs typeface="Times New Roman" charset="0"/>
              </a:rPr>
              <a:t>ialfeile</a:t>
            </a:r>
            <a:r>
              <a:rPr lang="de-DE" sz="2400" noProof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, Masterfeile, Arbeitslänge</a:t>
            </a:r>
          </a:p>
          <a:p>
            <a:pPr marL="342900" lvl="1" indent="0">
              <a:buClr>
                <a:schemeClr val="accent1"/>
              </a:buClr>
              <a:buNone/>
            </a:pPr>
            <a:endParaRPr lang="de-DE" sz="1600" noProof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274320" lvl="1" indent="0">
              <a:buClr>
                <a:schemeClr val="accent1"/>
              </a:buClr>
              <a:buNone/>
            </a:pPr>
            <a:endParaRPr lang="de-DE" sz="1600" noProof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61156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de-DE" sz="32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Dokumentation der Wurzelkanalbehandlung</a:t>
            </a:r>
            <a:endParaRPr kumimoji="0" lang="de-DE" sz="3200" b="0" i="0" u="none" strike="noStrike" kern="1200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653136"/>
            <a:ext cx="4978322" cy="20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28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de-DE" sz="36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Dokumentation der Wurzelkanalbehandlung</a:t>
            </a:r>
            <a:br>
              <a:rPr lang="de-DE" sz="36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57" y="1687172"/>
            <a:ext cx="6700085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2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sz="3600" dirty="0" err="1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Fotoguide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351338"/>
          </a:xfrm>
        </p:spPr>
        <p:txBody>
          <a:bodyPr/>
          <a:lstStyle/>
          <a:p>
            <a:r>
              <a:rPr lang="de-DE" dirty="0"/>
              <a:t>Immer eine speichelfreie und trockene Oberfläche fotografieren!</a:t>
            </a:r>
          </a:p>
          <a:p>
            <a:r>
              <a:rPr lang="de-DE" dirty="0"/>
              <a:t>Es lohnt sich mehrere Fotos zu machen, da nur scharfe Fotos auswertbar sind!</a:t>
            </a:r>
          </a:p>
          <a:p>
            <a:r>
              <a:rPr lang="de-DE" dirty="0"/>
              <a:t>Überschüssige Teile müssen abgeschnitten werden!</a:t>
            </a:r>
          </a:p>
          <a:p>
            <a:r>
              <a:rPr lang="de-DE" dirty="0"/>
              <a:t>Wurde das Foto mit einem Spiegel gemacht, sollte es später am Computer gespiegelt werden! (Illusion der direkten Sicht)</a:t>
            </a:r>
          </a:p>
          <a:p>
            <a:r>
              <a:rPr lang="de-DE" dirty="0"/>
              <a:t>Die Bilder entsprechend dem Quadranten drehen lassen!</a:t>
            </a:r>
          </a:p>
          <a:p>
            <a:r>
              <a:rPr lang="de-DE" dirty="0"/>
              <a:t>Es ist sinnvoll, die Bilder von der Kamera sofort nach der Behandlung abzuspeichern, um einen Verlust zu vermeiden!</a:t>
            </a:r>
          </a:p>
        </p:txBody>
      </p:sp>
    </p:spTree>
    <p:extLst>
      <p:ext uri="{BB962C8B-B14F-4D97-AF65-F5344CB8AC3E}">
        <p14:creationId xmlns:p14="http://schemas.microsoft.com/office/powerpoint/2010/main" val="391947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/>
          <a:lstStyle/>
          <a:p>
            <a:pPr lvl="0" algn="ctr"/>
            <a:r>
              <a:rPr lang="de-DE" altLang="x-none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Grund für die Ankunft des Patienten</a:t>
            </a:r>
            <a:endParaRPr lang="en-US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261" y="1884976"/>
            <a:ext cx="8928484" cy="449635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Clr>
                <a:schemeClr val="accent1"/>
              </a:buClr>
              <a:buNone/>
            </a:pP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>Beschrieben durch die Worte des Patienten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4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/>
          <a:lstStyle/>
          <a:p>
            <a:pPr algn="ctr"/>
            <a:r>
              <a:rPr lang="de-DE" noProof="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Allgemeinmedizinische Anamnese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261" y="1884976"/>
            <a:ext cx="8928484" cy="449635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de-DE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Älter,</a:t>
            </a:r>
            <a:r>
              <a:rPr lang="de-DE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Beruf 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de-DE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Faktoren, die die Behandlung beeinflussen können 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de-DE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Erkrankungen 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de-DE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Medikamente</a:t>
            </a:r>
          </a:p>
          <a:p>
            <a:pPr>
              <a:lnSpc>
                <a:spcPct val="200000"/>
              </a:lnSpc>
              <a:buClr>
                <a:schemeClr val="accent1"/>
              </a:buClr>
              <a:buFont typeface="Arial" charset="0"/>
              <a:buChar char="•"/>
            </a:pPr>
            <a:r>
              <a:rPr lang="de-DE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Schlechte Gewohnheiten</a:t>
            </a:r>
            <a:endParaRPr lang="de-DE" noProof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/>
          <a:lstStyle/>
          <a:p>
            <a:pPr algn="ctr"/>
            <a:r>
              <a:rPr lang="de-DE" noProof="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Zahnmedizinische Anamnese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261" y="1884976"/>
            <a:ext cx="8928484" cy="449635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Clr>
                <a:schemeClr val="accent1"/>
              </a:buClr>
              <a:buNone/>
            </a:pP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>Dies ist </a:t>
            </a:r>
            <a:r>
              <a:rPr lang="de-DE" u="sng" dirty="0">
                <a:latin typeface="Times New Roman" charset="0"/>
                <a:ea typeface="Times New Roman" charset="0"/>
                <a:cs typeface="Times New Roman" charset="0"/>
              </a:rPr>
              <a:t>kein </a:t>
            </a: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>Zahnstatus!</a:t>
            </a:r>
            <a:endParaRPr lang="hu-H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200000"/>
              </a:lnSpc>
              <a:buClr>
                <a:schemeClr val="accent1"/>
              </a:buClr>
              <a:buNone/>
            </a:pP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>Vorherige zahnärztliche </a:t>
            </a:r>
            <a:r>
              <a:rPr lang="hu-HU" dirty="0" err="1">
                <a:latin typeface="Times New Roman" charset="0"/>
                <a:ea typeface="Times New Roman" charset="0"/>
                <a:cs typeface="Times New Roman" charset="0"/>
              </a:rPr>
              <a:t>Behandlungen</a:t>
            </a: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> (nach Aussage des Patienten). Alles was </a:t>
            </a:r>
            <a:r>
              <a:rPr lang="de-DE" u="sng" dirty="0">
                <a:latin typeface="Times New Roman" charset="0"/>
                <a:ea typeface="Times New Roman" charset="0"/>
                <a:cs typeface="Times New Roman" charset="0"/>
              </a:rPr>
              <a:t>in der Vergang</a:t>
            </a:r>
            <a:r>
              <a:rPr lang="hu-HU" u="sng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de-DE" u="sng" dirty="0">
                <a:latin typeface="Times New Roman" charset="0"/>
                <a:ea typeface="Times New Roman" charset="0"/>
                <a:cs typeface="Times New Roman" charset="0"/>
              </a:rPr>
              <a:t>heit</a:t>
            </a: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> passiert </a:t>
            </a:r>
            <a:r>
              <a:rPr lang="hu-HU" dirty="0" err="1">
                <a:latin typeface="Times New Roman" charset="0"/>
                <a:ea typeface="Times New Roman" charset="0"/>
                <a:cs typeface="Times New Roman" charset="0"/>
              </a:rPr>
              <a:t>ist</a:t>
            </a: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marL="0" indent="0">
              <a:lnSpc>
                <a:spcPct val="200000"/>
              </a:lnSpc>
              <a:buClr>
                <a:schemeClr val="accent1"/>
              </a:buClr>
              <a:buNone/>
            </a:pP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>ZB: kieferorthopädische Behandlung, Zahnprothese</a:t>
            </a:r>
            <a:r>
              <a:rPr lang="hu-HU" dirty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hu-HU" dirty="0" err="1">
                <a:latin typeface="Times New Roman" charset="0"/>
                <a:ea typeface="Times New Roman" charset="0"/>
                <a:cs typeface="Times New Roman" charset="0"/>
              </a:rPr>
              <a:t>datiert</a:t>
            </a:r>
            <a:r>
              <a:rPr lang="hu-HU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>, Oralchirurgie</a:t>
            </a:r>
            <a:r>
              <a:rPr lang="hu-H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dirty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1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9552" y="147"/>
            <a:ext cx="7886700" cy="1325563"/>
          </a:xfrm>
        </p:spPr>
        <p:txBody>
          <a:bodyPr/>
          <a:lstStyle/>
          <a:p>
            <a:pPr algn="ctr"/>
            <a:r>
              <a:rPr lang="de-DE" noProof="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Gesichtsbild und Lächeln (mit Zähne</a:t>
            </a:r>
            <a:r>
              <a:rPr lang="hu-HU" noProof="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n</a:t>
            </a:r>
            <a:r>
              <a:rPr lang="de-DE" noProof="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)</a:t>
            </a:r>
            <a:endParaRPr lang="de-DE" noProof="0" dirty="0"/>
          </a:p>
        </p:txBody>
      </p:sp>
      <p:pic>
        <p:nvPicPr>
          <p:cNvPr id="3" name="Picture 3" descr="C:\Users\Rendszergazda\Desktop\Sarolta\Esetbemutató\DSC_71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44148" y="2233323"/>
            <a:ext cx="4600591" cy="3391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Rendszergazda\Desktop\Sarolta\Esetbemutató\DSC_7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966" y="1928802"/>
            <a:ext cx="4738476" cy="2664296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559914" y="3501008"/>
            <a:ext cx="1211886" cy="1969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6C825503-3C0C-9F41-82D8-2CE20E0DB69F}"/>
              </a:ext>
            </a:extLst>
          </p:cNvPr>
          <p:cNvSpPr txBox="1"/>
          <p:nvPr/>
        </p:nvSpPr>
        <p:spPr>
          <a:xfrm>
            <a:off x="4038967" y="5196190"/>
            <a:ext cx="427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Die </a:t>
            </a:r>
            <a:r>
              <a:rPr lang="hu-HU" dirty="0" err="1"/>
              <a:t>Augen</a:t>
            </a:r>
            <a:r>
              <a:rPr lang="hu-HU" dirty="0"/>
              <a:t> </a:t>
            </a:r>
            <a:r>
              <a:rPr lang="hu-HU" dirty="0" err="1"/>
              <a:t>müssen</a:t>
            </a:r>
            <a:endParaRPr lang="hu-HU" dirty="0"/>
          </a:p>
          <a:p>
            <a:r>
              <a:rPr lang="hu-HU" dirty="0" err="1"/>
              <a:t>aus</a:t>
            </a:r>
            <a:r>
              <a:rPr lang="hu-HU" dirty="0"/>
              <a:t> </a:t>
            </a:r>
            <a:r>
              <a:rPr lang="hu-HU" dirty="0" err="1"/>
              <a:t>Gründen</a:t>
            </a:r>
            <a:r>
              <a:rPr lang="hu-HU" dirty="0"/>
              <a:t> </a:t>
            </a:r>
            <a:r>
              <a:rPr lang="hu-HU" dirty="0" err="1"/>
              <a:t>des</a:t>
            </a:r>
            <a:r>
              <a:rPr lang="hu-HU" dirty="0"/>
              <a:t> </a:t>
            </a:r>
            <a:r>
              <a:rPr lang="hu-HU" dirty="0" err="1"/>
              <a:t>Persönlichkeitsschutzes</a:t>
            </a:r>
            <a:r>
              <a:rPr lang="hu-HU" dirty="0"/>
              <a:t> </a:t>
            </a:r>
            <a:r>
              <a:rPr lang="hu-HU" dirty="0" err="1"/>
              <a:t>abgedeckt</a:t>
            </a:r>
            <a:r>
              <a:rPr lang="hu-HU" dirty="0"/>
              <a:t> </a:t>
            </a:r>
            <a:r>
              <a:rPr lang="hu-HU" dirty="0" err="1"/>
              <a:t>werden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08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9552" y="0"/>
            <a:ext cx="7886700" cy="1325563"/>
          </a:xfrm>
        </p:spPr>
        <p:txBody>
          <a:bodyPr/>
          <a:lstStyle/>
          <a:p>
            <a:pPr algn="ctr"/>
            <a:r>
              <a:rPr lang="de-DE" noProof="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IKP und leicht geöffnete Position</a:t>
            </a:r>
            <a:endParaRPr lang="de-DE" noProof="0" dirty="0"/>
          </a:p>
        </p:txBody>
      </p:sp>
      <p:pic>
        <p:nvPicPr>
          <p:cNvPr id="3" name="Picture 2" descr="C:\Users\Rendszergazda\Desktop\Sarolta\Esetbemutató\DSC_71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711"/>
          <a:stretch/>
        </p:blipFill>
        <p:spPr bwMode="auto">
          <a:xfrm>
            <a:off x="2129480" y="1235010"/>
            <a:ext cx="4602760" cy="221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Rendszergazda\Desktop\Sarolta\Esetbemutató\DSC_71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496"/>
          <a:stretch/>
        </p:blipFill>
        <p:spPr bwMode="auto">
          <a:xfrm>
            <a:off x="2164649" y="3515550"/>
            <a:ext cx="4602760" cy="254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483768" y="6237312"/>
            <a:ext cx="3930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Von </a:t>
            </a:r>
            <a:r>
              <a:rPr lang="hu-HU" dirty="0" err="1"/>
              <a:t>vorne</a:t>
            </a:r>
            <a:r>
              <a:rPr lang="hu-HU" dirty="0"/>
              <a:t> 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mithilfe eines Mundspanners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467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-13708"/>
            <a:ext cx="7886700" cy="1325563"/>
          </a:xfrm>
        </p:spPr>
        <p:txBody>
          <a:bodyPr/>
          <a:lstStyle/>
          <a:p>
            <a:pPr algn="ctr"/>
            <a:r>
              <a:rPr lang="de-DE" noProof="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Oberkiefer</a:t>
            </a:r>
            <a:endParaRPr lang="de-DE" noProof="0" dirty="0"/>
          </a:p>
        </p:txBody>
      </p:sp>
      <p:pic>
        <p:nvPicPr>
          <p:cNvPr id="3" name="Picture 2" descr="C:\Users\Rendszergazda\Desktop\Sarolta\Esetbemutató\DSC_7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311855"/>
            <a:ext cx="4985642" cy="408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403648" y="573325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Mit Mundspanner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</a:rPr>
              <a:t> und</a:t>
            </a:r>
            <a:r>
              <a:rPr lang="de-DE" dirty="0"/>
              <a:t> Fotospiegel.</a:t>
            </a:r>
            <a:endParaRPr lang="hu-HU" dirty="0"/>
          </a:p>
          <a:p>
            <a:r>
              <a:rPr lang="de-DE" dirty="0"/>
              <a:t>Das Foto sollte gedreht, gespiegelt und die überschüssigen Teile abgeschnitten werden!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794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-13708"/>
            <a:ext cx="7886700" cy="1325563"/>
          </a:xfrm>
        </p:spPr>
        <p:txBody>
          <a:bodyPr/>
          <a:lstStyle/>
          <a:p>
            <a:pPr algn="ctr"/>
            <a:r>
              <a:rPr lang="de-DE" noProof="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Unterkiefer </a:t>
            </a:r>
            <a:endParaRPr lang="de-DE" noProof="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835696" y="1619371"/>
            <a:ext cx="4912707" cy="374938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25227F3-B410-6944-B232-7748093170CB}"/>
              </a:ext>
            </a:extLst>
          </p:cNvPr>
          <p:cNvSpPr txBox="1"/>
          <p:nvPr/>
        </p:nvSpPr>
        <p:spPr>
          <a:xfrm>
            <a:off x="1403648" y="573325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</a:rPr>
              <a:t>Mit Mundspanner</a:t>
            </a:r>
            <a:r>
              <a:rPr lang="hu-HU" dirty="0">
                <a:solidFill>
                  <a:srgbClr val="000000"/>
                </a:solidFill>
                <a:latin typeface="Calibri" panose="020F0502020204030204" pitchFamily="34" charset="0"/>
              </a:rPr>
              <a:t> und</a:t>
            </a:r>
            <a:r>
              <a:rPr lang="de-DE" dirty="0"/>
              <a:t> Fotospiegel.</a:t>
            </a:r>
            <a:endParaRPr lang="hu-HU" dirty="0"/>
          </a:p>
          <a:p>
            <a:r>
              <a:rPr lang="de-DE" dirty="0"/>
              <a:t>Das Foto sollte gedreht, gespiegelt und die überschüssigen Teile abgeschnitten werden!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075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07900" cy="1152128"/>
          </a:xfrm>
        </p:spPr>
        <p:txBody>
          <a:bodyPr>
            <a:normAutofit/>
          </a:bodyPr>
          <a:lstStyle/>
          <a:p>
            <a:pPr algn="ctr"/>
            <a:r>
              <a:rPr lang="de-DE" noProof="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/>
            </a:r>
            <a:br>
              <a:rPr lang="de-DE" noProof="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</a:br>
            <a:endParaRPr lang="de-DE" noProof="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916832"/>
            <a:ext cx="6192688" cy="41764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DE" sz="2400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TMG</a:t>
            </a:r>
            <a:r>
              <a:rPr lang="hu-HU" sz="2400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de-DE" sz="2400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Untersuchung: </a:t>
            </a:r>
          </a:p>
          <a:p>
            <a:pPr>
              <a:lnSpc>
                <a:spcPct val="16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DE" sz="2400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Stomatoonkologische Untersuchung: </a:t>
            </a:r>
          </a:p>
          <a:p>
            <a:pPr>
              <a:lnSpc>
                <a:spcPct val="16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DE" sz="2400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DMF-T: 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DE" sz="2400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Angle-Klassifikation: 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DE" sz="2400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Fábián und </a:t>
            </a:r>
            <a:r>
              <a:rPr lang="de-DE" sz="2400" noProof="0" dirty="0" err="1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Fejérdy</a:t>
            </a:r>
            <a:r>
              <a:rPr lang="de-DE" sz="2400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-Klassifikation: 	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DE" sz="2400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hu-HU" sz="2400" dirty="0" err="1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aro</a:t>
            </a:r>
            <a:r>
              <a:rPr lang="hu-HU" sz="2400" noProof="0" dirty="0" err="1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dontals</a:t>
            </a:r>
            <a:r>
              <a:rPr lang="de-DE" sz="2400" noProof="0" dirty="0" err="1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tatus</a:t>
            </a:r>
            <a:r>
              <a:rPr lang="de-DE" sz="2400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(PSR/</a:t>
            </a: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BPE </a:t>
            </a:r>
            <a:r>
              <a:rPr lang="de-DE" sz="2400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Index): 	</a:t>
            </a:r>
          </a:p>
          <a:p>
            <a:pPr>
              <a:lnSpc>
                <a:spcPct val="160000"/>
              </a:lnSpc>
              <a:buClr>
                <a:schemeClr val="accent1"/>
              </a:buClr>
              <a:buSzPct val="100000"/>
              <a:buNone/>
            </a:pPr>
            <a:r>
              <a:rPr lang="de-DE" sz="2400" noProof="0" dirty="0">
                <a:solidFill>
                  <a:schemeClr val="tx2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						</a:t>
            </a:r>
          </a:p>
          <a:p>
            <a:pPr lvl="8">
              <a:lnSpc>
                <a:spcPct val="16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de-DE" noProof="0" dirty="0">
              <a:solidFill>
                <a:schemeClr val="tx2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de-DE" sz="33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Kopf-</a:t>
            </a:r>
            <a:r>
              <a:rPr lang="hu-HU" sz="33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und</a:t>
            </a:r>
            <a:r>
              <a:rPr lang="de-DE" sz="33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 Nacken</a:t>
            </a:r>
            <a:r>
              <a:rPr lang="hu-HU" sz="33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u</a:t>
            </a:r>
            <a:r>
              <a:rPr lang="de-DE" sz="33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ntersuchung, </a:t>
            </a:r>
          </a:p>
          <a:p>
            <a:pPr lvl="0" algn="ctr" defTabSz="685800">
              <a:lnSpc>
                <a:spcPct val="90000"/>
              </a:lnSpc>
              <a:spcBef>
                <a:spcPct val="0"/>
              </a:spcBef>
            </a:pPr>
            <a:r>
              <a:rPr lang="de-DE" sz="3300" dirty="0">
                <a:solidFill>
                  <a:schemeClr val="accent1"/>
                </a:solidFill>
                <a:latin typeface="Capitals" charset="0"/>
                <a:ea typeface="Capitals" charset="0"/>
                <a:cs typeface="Capitals" charset="0"/>
              </a:rPr>
              <a:t>Intraorale Untersuchung</a:t>
            </a:r>
            <a:endParaRPr lang="en-US" sz="3300" dirty="0">
              <a:solidFill>
                <a:schemeClr val="accent1"/>
              </a:solidFill>
              <a:latin typeface="Capitals" charset="0"/>
              <a:ea typeface="Capitals" charset="0"/>
              <a:cs typeface="Capitals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552</Words>
  <Application>Microsoft Office PowerPoint</Application>
  <PresentationFormat>Diavetítés a képernyőre (4:3 oldalarány)</PresentationFormat>
  <Paragraphs>135</Paragraphs>
  <Slides>18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Capitals</vt:lpstr>
      <vt:lpstr>Times</vt:lpstr>
      <vt:lpstr>Times New Roman</vt:lpstr>
      <vt:lpstr>Wingdings</vt:lpstr>
      <vt:lpstr>Office-téma</vt:lpstr>
      <vt:lpstr>PowerPoint-bemutató</vt:lpstr>
      <vt:lpstr>Grund für die Ankunft des Patienten</vt:lpstr>
      <vt:lpstr>Allgemeinmedizinische Anamnese</vt:lpstr>
      <vt:lpstr>Zahnmedizinische Anamnese</vt:lpstr>
      <vt:lpstr>Gesichtsbild und Lächeln (mit Zähnen)</vt:lpstr>
      <vt:lpstr>IKP und leicht geöffnete Position</vt:lpstr>
      <vt:lpstr>Oberkiefer</vt:lpstr>
      <vt:lpstr>Unterkiefer </vt:lpstr>
      <vt:lpstr> </vt:lpstr>
      <vt:lpstr>Orthopantomogramm (OPG)</vt:lpstr>
      <vt:lpstr>Zahnstatus</vt:lpstr>
      <vt:lpstr>PowerPoint-bemutató</vt:lpstr>
      <vt:lpstr>Behandlungsplan</vt:lpstr>
      <vt:lpstr>PowerPoint-bemutató</vt:lpstr>
      <vt:lpstr>PowerPoint-bemutató</vt:lpstr>
      <vt:lpstr>PowerPoint-bemutató</vt:lpstr>
      <vt:lpstr>Dokumentation der Wurzelkanalbehandlung </vt:lpstr>
      <vt:lpstr>Fotoguide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Dávid</dc:creator>
  <cp:lastModifiedBy>Konzerváló Fogászat</cp:lastModifiedBy>
  <cp:revision>315</cp:revision>
  <dcterms:created xsi:type="dcterms:W3CDTF">2017-04-27T18:57:12Z</dcterms:created>
  <dcterms:modified xsi:type="dcterms:W3CDTF">2022-06-10T08:42:29Z</dcterms:modified>
</cp:coreProperties>
</file>