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0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2" r:id="rId19"/>
    <p:sldId id="263" r:id="rId20"/>
    <p:sldId id="278" r:id="rId21"/>
    <p:sldId id="264" r:id="rId22"/>
    <p:sldId id="265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14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5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5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5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6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96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87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474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53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32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82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5BBE-EC3A-4AA3-B867-6F21BC9C723D}" type="datetimeFigureOut">
              <a:rPr lang="hu-HU" smtClean="0"/>
              <a:t>2020.09.14.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DCA3-E9B8-425E-BFB9-5F0CC72E1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98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@semmelweis-univ.hu" TargetMode="External"/><Relationship Id="rId2" Type="http://schemas.openxmlformats.org/officeDocument/2006/relationships/hyperlink" Target="https://semmelweis.hu/innovacio/palyaz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yr.semmelweis.hu/logi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Pályázat Nyilvántartó Rendszer </a:t>
            </a:r>
            <a:br>
              <a:rPr lang="hu-HU" b="1" dirty="0" smtClean="0"/>
            </a:br>
            <a:r>
              <a:rPr lang="hu-HU" b="1" dirty="0" smtClean="0"/>
              <a:t>(PNYR) 2.0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546256"/>
            <a:ext cx="9144000" cy="1655762"/>
          </a:xfrm>
        </p:spPr>
        <p:txBody>
          <a:bodyPr/>
          <a:lstStyle/>
          <a:p>
            <a:r>
              <a:rPr lang="hu-HU" b="1" dirty="0" smtClean="0"/>
              <a:t>Vezetői bemutató</a:t>
            </a:r>
          </a:p>
          <a:p>
            <a:r>
              <a:rPr lang="hu-HU" b="1" dirty="0" smtClean="0"/>
              <a:t>2020.09.14.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880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Pályázat </a:t>
            </a:r>
            <a:r>
              <a:rPr lang="hu-HU" b="1" dirty="0" smtClean="0"/>
              <a:t>rögzítése IV.</a:t>
            </a:r>
            <a:br>
              <a:rPr lang="hu-HU" b="1" dirty="0" smtClean="0"/>
            </a:br>
            <a:r>
              <a:rPr lang="hu-HU" sz="2800" dirty="0" smtClean="0"/>
              <a:t>Pályázat alapadatainak rögzítése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36" y="1628419"/>
            <a:ext cx="7907928" cy="41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Pályázat </a:t>
            </a:r>
            <a:r>
              <a:rPr lang="hu-HU" b="1" dirty="0" smtClean="0"/>
              <a:t>rögzítése V.</a:t>
            </a:r>
            <a:br>
              <a:rPr lang="hu-HU" b="1" dirty="0" smtClean="0"/>
            </a:br>
            <a:r>
              <a:rPr lang="hu-HU" sz="2800" dirty="0" smtClean="0"/>
              <a:t>Pályázat költségtervének rögzítése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25" y="1690688"/>
            <a:ext cx="7390856" cy="40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Pályázat </a:t>
            </a:r>
            <a:r>
              <a:rPr lang="hu-HU" b="1" dirty="0" smtClean="0"/>
              <a:t>rögzítése VI.</a:t>
            </a:r>
            <a:br>
              <a:rPr lang="hu-HU" b="1" dirty="0" smtClean="0"/>
            </a:br>
            <a:r>
              <a:rPr lang="hu-HU" sz="2800" dirty="0" smtClean="0"/>
              <a:t>Pályázó szervezeti egység/egységek rögzítése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12" y="1835545"/>
            <a:ext cx="7463680" cy="40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Pályázat </a:t>
            </a:r>
            <a:r>
              <a:rPr lang="hu-HU" b="1" dirty="0" smtClean="0"/>
              <a:t>rögzítése VII.</a:t>
            </a:r>
            <a:br>
              <a:rPr lang="hu-HU" b="1" dirty="0" smtClean="0"/>
            </a:br>
            <a:r>
              <a:rPr lang="hu-HU" sz="2800" dirty="0"/>
              <a:t>A hozzárendelt pályázó </a:t>
            </a:r>
            <a:r>
              <a:rPr lang="hu-HU" sz="2800" dirty="0" smtClean="0"/>
              <a:t>szervezeti egység/egységek részletes költségtervének rögzítése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26" y="1690688"/>
            <a:ext cx="7314738" cy="42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Pályázat </a:t>
            </a:r>
            <a:r>
              <a:rPr lang="hu-HU" b="1" dirty="0" smtClean="0"/>
              <a:t>rögzítése VIII.</a:t>
            </a:r>
            <a:br>
              <a:rPr lang="hu-HU" b="1" dirty="0" smtClean="0"/>
            </a:br>
            <a:r>
              <a:rPr lang="hu-HU" sz="2800" dirty="0"/>
              <a:t>A </a:t>
            </a:r>
            <a:r>
              <a:rPr lang="hu-HU" sz="2800" dirty="0" smtClean="0"/>
              <a:t>pályázatra vonatkozó esetleges nyilatkozatok (pl. önerő, utófinanszírozás, stb.)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00" y="1826491"/>
            <a:ext cx="8561416" cy="36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Pályázat </a:t>
            </a:r>
            <a:r>
              <a:rPr lang="hu-HU" b="1" dirty="0" smtClean="0"/>
              <a:t>rögzítése IX.</a:t>
            </a:r>
            <a:br>
              <a:rPr lang="hu-HU" b="1" dirty="0" smtClean="0"/>
            </a:br>
            <a:r>
              <a:rPr lang="hu-HU" sz="2800" dirty="0"/>
              <a:t>A </a:t>
            </a:r>
            <a:r>
              <a:rPr lang="hu-HU" sz="2800" dirty="0" smtClean="0"/>
              <a:t>pályázat rögzítésének jóváhagyása és értesítése (aláírások)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43" y="1690688"/>
            <a:ext cx="6548582" cy="17852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9" y="4073147"/>
            <a:ext cx="5399347" cy="175784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73147"/>
            <a:ext cx="5748285" cy="17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Pályázat </a:t>
            </a:r>
            <a:r>
              <a:rPr lang="hu-HU" b="1" dirty="0" smtClean="0"/>
              <a:t>rögzítése </a:t>
            </a:r>
            <a:r>
              <a:rPr lang="hu-HU" b="1" dirty="0"/>
              <a:t>X</a:t>
            </a:r>
            <a:r>
              <a:rPr lang="hu-HU" b="1" dirty="0" smtClean="0"/>
              <a:t>.</a:t>
            </a:r>
            <a:br>
              <a:rPr lang="hu-HU" b="1" dirty="0" smtClean="0"/>
            </a:br>
            <a:r>
              <a:rPr lang="hu-HU" sz="2800" dirty="0" smtClean="0"/>
              <a:t>A pályázó szervezeti egység/egységek hivatalos képviselőinek elektronikus nyilatkozatai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72" y="1765915"/>
            <a:ext cx="6716002" cy="12302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76" y="3086606"/>
            <a:ext cx="5966805" cy="27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Pályázat </a:t>
            </a:r>
            <a:r>
              <a:rPr lang="hu-HU" b="1" dirty="0" smtClean="0"/>
              <a:t>rögzítése XI.</a:t>
            </a:r>
            <a:br>
              <a:rPr lang="hu-HU" b="1" dirty="0" smtClean="0"/>
            </a:br>
            <a:r>
              <a:rPr lang="hu-HU" sz="3100" dirty="0" smtClean="0"/>
              <a:t>A pályázat rögzítője által történő véglegesítés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sz="28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45" y="1690688"/>
            <a:ext cx="9337429" cy="42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2</a:t>
            </a:r>
            <a:r>
              <a:rPr lang="hu-HU" b="1" dirty="0" smtClean="0"/>
              <a:t>. </a:t>
            </a:r>
            <a:r>
              <a:rPr lang="hu-HU" b="1" dirty="0"/>
              <a:t>Pályázati </a:t>
            </a:r>
            <a:r>
              <a:rPr lang="hu-HU" b="1" dirty="0" smtClean="0"/>
              <a:t>Felügyelőbizottság (PFB) eljárása I.</a:t>
            </a:r>
            <a:r>
              <a:rPr lang="hu-HU" b="1" u="sng" dirty="0"/>
              <a:t/>
            </a:r>
            <a:br>
              <a:rPr lang="hu-HU" b="1" u="sng" dirty="0"/>
            </a:br>
            <a:r>
              <a:rPr lang="hu-HU" sz="2800" dirty="0" smtClean="0"/>
              <a:t>Nem PFB köteles pályázatok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u="sng" dirty="0" smtClean="0"/>
              <a:t>A hatályos Pályázati Szabályzat alapján:</a:t>
            </a:r>
          </a:p>
          <a:p>
            <a:pPr marL="0" indent="0" algn="just">
              <a:buNone/>
            </a:pPr>
            <a:endParaRPr lang="hu-HU" u="sng" dirty="0" smtClean="0"/>
          </a:p>
          <a:p>
            <a:pPr marL="0" indent="0" algn="just">
              <a:buNone/>
            </a:pPr>
            <a:r>
              <a:rPr lang="hu-HU" sz="1800" dirty="0"/>
              <a:t>Nem kell a PFB számára beterjeszteni </a:t>
            </a:r>
            <a:r>
              <a:rPr lang="hu-HU" sz="1800" dirty="0" smtClean="0"/>
              <a:t>azon pályaműveket</a:t>
            </a:r>
            <a:r>
              <a:rPr lang="hu-HU" sz="1800" dirty="0"/>
              <a:t>, amelyekben együttesen teljesülnek a következő feltételek: </a:t>
            </a:r>
            <a:endParaRPr lang="hu-HU" sz="1800" dirty="0" smtClean="0"/>
          </a:p>
          <a:p>
            <a:pPr algn="just"/>
            <a:r>
              <a:rPr lang="hu-HU" sz="1800" dirty="0" smtClean="0"/>
              <a:t>az </a:t>
            </a:r>
            <a:r>
              <a:rPr lang="hu-HU" sz="1800" dirty="0"/>
              <a:t>összköltségvetés 50 M Ft alatti; </a:t>
            </a:r>
            <a:endParaRPr lang="hu-HU" sz="1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támogatási intenzitás 100 %-</a:t>
            </a:r>
            <a:r>
              <a:rPr lang="hu-HU" sz="1800" dirty="0" err="1"/>
              <a:t>os</a:t>
            </a:r>
            <a:r>
              <a:rPr lang="hu-HU" sz="1800" dirty="0"/>
              <a:t>; </a:t>
            </a:r>
            <a:endParaRPr lang="hu-HU" sz="1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fejlesztésihozzájárulás tervezett értéke megegyezik a pályázati felhívás szerint általános (közvetett) költségként elszámolható összeg maximális mértékével; </a:t>
            </a:r>
            <a:endParaRPr lang="hu-HU" sz="1800" dirty="0" smtClean="0"/>
          </a:p>
          <a:p>
            <a:pPr algn="just"/>
            <a:r>
              <a:rPr lang="hu-HU" sz="1800" dirty="0" smtClean="0"/>
              <a:t>korlátlan </a:t>
            </a:r>
            <a:r>
              <a:rPr lang="hu-HU" sz="1800" dirty="0"/>
              <a:t>számban beadható.</a:t>
            </a:r>
            <a:endParaRPr lang="hu-HU" sz="18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6086475"/>
            <a:ext cx="68675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288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2</a:t>
            </a:r>
            <a:r>
              <a:rPr lang="hu-HU" b="1" dirty="0" smtClean="0"/>
              <a:t>. </a:t>
            </a:r>
            <a:r>
              <a:rPr lang="hu-HU" b="1" dirty="0"/>
              <a:t>Pályázati </a:t>
            </a:r>
            <a:r>
              <a:rPr lang="hu-HU" b="1" dirty="0" smtClean="0"/>
              <a:t>Felügyelőbizottság (PFB) eljárása II.</a:t>
            </a:r>
            <a:r>
              <a:rPr lang="hu-HU" b="1" u="sng" dirty="0"/>
              <a:t/>
            </a:r>
            <a:br>
              <a:rPr lang="hu-HU" b="1" u="sng" dirty="0"/>
            </a:br>
            <a:r>
              <a:rPr lang="hu-HU" sz="3100" dirty="0" smtClean="0"/>
              <a:t>PFB köteles pályázatok</a:t>
            </a:r>
            <a:br>
              <a:rPr lang="hu-HU" sz="3100" dirty="0" smtClean="0"/>
            </a:br>
            <a:r>
              <a:rPr lang="hu-HU" sz="3100" dirty="0" smtClean="0"/>
              <a:t>Az előterjesztett pályázat megtekintése és a szavazás lépései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endParaRPr lang="hu-HU" sz="28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6092687"/>
            <a:ext cx="6867525" cy="7715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0" y="1718967"/>
            <a:ext cx="4947805" cy="281161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49" y="4592368"/>
            <a:ext cx="8287096" cy="1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PNYR 2.0 célja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P</a:t>
            </a:r>
            <a:r>
              <a:rPr lang="hu-HU" dirty="0" smtClean="0"/>
              <a:t>ályázat </a:t>
            </a:r>
            <a:r>
              <a:rPr lang="hu-HU" dirty="0"/>
              <a:t>N</a:t>
            </a:r>
            <a:r>
              <a:rPr lang="hu-HU" dirty="0" smtClean="0"/>
              <a:t>yilvántartó Rendszer 2.0 (PNYR) </a:t>
            </a:r>
            <a:r>
              <a:rPr lang="hu-HU" dirty="0"/>
              <a:t>alapvető feladata a teljes pályázati és projektmegvalósítási folyamat </a:t>
            </a:r>
            <a:r>
              <a:rPr lang="hu-HU" dirty="0" err="1"/>
              <a:t>nyomonkövetése</a:t>
            </a:r>
            <a:r>
              <a:rPr lang="hu-HU" dirty="0"/>
              <a:t> a pályázati felhívás megjelenésétől a projekt </a:t>
            </a:r>
            <a:r>
              <a:rPr lang="hu-HU" dirty="0" err="1"/>
              <a:t>lezárultát</a:t>
            </a:r>
            <a:r>
              <a:rPr lang="hu-HU" dirty="0"/>
              <a:t> követő kötelező fenntartási időszak végéig. A </a:t>
            </a:r>
            <a:r>
              <a:rPr lang="hu-HU" dirty="0" smtClean="0"/>
              <a:t>PNYR 2.0 </a:t>
            </a:r>
            <a:r>
              <a:rPr lang="hu-HU" dirty="0"/>
              <a:t>egyaránt </a:t>
            </a:r>
            <a:r>
              <a:rPr lang="hu-HU" dirty="0" smtClean="0"/>
              <a:t>alkalmas a </a:t>
            </a:r>
            <a:r>
              <a:rPr lang="hu-HU" dirty="0"/>
              <a:t>pályázati tevékenység adminisztratív támogatására és </a:t>
            </a:r>
            <a:r>
              <a:rPr lang="hu-HU" dirty="0" smtClean="0"/>
              <a:t>a különböző szűrési feltételek szerinti külső </a:t>
            </a:r>
            <a:r>
              <a:rPr lang="hu-HU" dirty="0"/>
              <a:t>és </a:t>
            </a:r>
            <a:r>
              <a:rPr lang="hu-HU" dirty="0" smtClean="0"/>
              <a:t>belső adatszolgáltatásokra</a:t>
            </a:r>
            <a:r>
              <a:rPr lang="hu-HU" dirty="0"/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3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288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2</a:t>
            </a:r>
            <a:r>
              <a:rPr lang="hu-HU" b="1" dirty="0" smtClean="0"/>
              <a:t>. </a:t>
            </a:r>
            <a:r>
              <a:rPr lang="hu-HU" b="1" dirty="0"/>
              <a:t>Pályázati </a:t>
            </a:r>
            <a:r>
              <a:rPr lang="hu-HU" b="1" dirty="0" smtClean="0"/>
              <a:t>Felügyelőbizottság (PFB) eljárása III.</a:t>
            </a:r>
            <a:r>
              <a:rPr lang="hu-HU" b="1" u="sng" dirty="0"/>
              <a:t/>
            </a:r>
            <a:br>
              <a:rPr lang="hu-HU" b="1" u="sng" dirty="0"/>
            </a:br>
            <a:r>
              <a:rPr lang="hu-HU" sz="3100" dirty="0" smtClean="0"/>
              <a:t>PFB köteles pályázatok</a:t>
            </a:r>
            <a:br>
              <a:rPr lang="hu-HU" sz="3100" dirty="0" smtClean="0"/>
            </a:br>
            <a:r>
              <a:rPr lang="hu-HU" sz="3100" dirty="0" smtClean="0"/>
              <a:t>A szavazás lezárása és automatikus határozat generálás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endParaRPr lang="hu-HU" sz="28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6092687"/>
            <a:ext cx="6867525" cy="771525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9" y="1958571"/>
            <a:ext cx="5509260" cy="20726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1727200"/>
            <a:ext cx="5242386" cy="42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3</a:t>
            </a:r>
            <a:r>
              <a:rPr lang="hu-HU" b="1" dirty="0" smtClean="0"/>
              <a:t>. </a:t>
            </a:r>
            <a:r>
              <a:rPr lang="hu-HU" b="1" dirty="0"/>
              <a:t>Státusz változás</a:t>
            </a:r>
            <a:r>
              <a:rPr lang="hu-HU" b="1" u="sng" dirty="0"/>
              <a:t/>
            </a:r>
            <a:br>
              <a:rPr lang="hu-HU" b="1" u="sng" dirty="0"/>
            </a:b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10429103" cy="4083911"/>
          </a:xfrm>
        </p:spPr>
        <p:txBody>
          <a:bodyPr>
            <a:normAutofit/>
          </a:bodyPr>
          <a:lstStyle/>
          <a:p>
            <a:pPr algn="just"/>
            <a:r>
              <a:rPr lang="hu-HU" sz="1800" b="0" dirty="0" smtClean="0"/>
              <a:t>Az adott Támogatóhoz benyújtott pályázat, támogatási kérelem elbírálását követően, a döntésnek megfelelően, a PNYR 2.0-ban rögzített pályázat státusza is megváltozik.</a:t>
            </a:r>
          </a:p>
          <a:p>
            <a:pPr algn="just"/>
            <a:r>
              <a:rPr lang="hu-HU" sz="1800" b="0" dirty="0" smtClean="0"/>
              <a:t>A megvalósítás alatt álló projekt életciklusainak változásai a PNYR 2.0-ban nyomon követhetőek.</a:t>
            </a:r>
          </a:p>
          <a:p>
            <a:pPr algn="just"/>
            <a:endParaRPr lang="hu-HU" sz="1800" b="0" dirty="0" smtClean="0"/>
          </a:p>
          <a:p>
            <a:pPr algn="just"/>
            <a:r>
              <a:rPr lang="hu-HU" sz="1800" b="0" u="sng" dirty="0" smtClean="0"/>
              <a:t>Beállítható státuszok:</a:t>
            </a:r>
          </a:p>
          <a:p>
            <a:pPr algn="just"/>
            <a:endParaRPr lang="hu-HU" sz="1800" b="0" dirty="0" smtClean="0"/>
          </a:p>
          <a:p>
            <a:pPr algn="just"/>
            <a:r>
              <a:rPr lang="hu-HU" sz="1800" b="0" dirty="0" smtClean="0"/>
              <a:t>1. Nem támogatott</a:t>
            </a:r>
          </a:p>
          <a:p>
            <a:pPr algn="just"/>
            <a:r>
              <a:rPr lang="hu-HU" sz="1800" b="0" dirty="0" smtClean="0"/>
              <a:t>2. Támogatott, a pályázat projekt szakaszba lép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Megvalósítás alatt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Fenntartás alatt (ha releváns)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Lezárult</a:t>
            </a:r>
          </a:p>
          <a:p>
            <a:pPr algn="just"/>
            <a:endParaRPr lang="hu-HU" sz="1800" b="0" dirty="0" smtClean="0"/>
          </a:p>
          <a:p>
            <a:pPr algn="just"/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6086475"/>
            <a:ext cx="6867525" cy="771525"/>
          </a:xfrm>
        </p:spPr>
      </p:pic>
    </p:spTree>
    <p:extLst>
      <p:ext uri="{BB962C8B-B14F-4D97-AF65-F5344CB8AC3E}">
        <p14:creationId xmlns:p14="http://schemas.microsoft.com/office/powerpoint/2010/main" val="4332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>
              <a:hlinkClick r:id="rId2"/>
            </a:endParaRPr>
          </a:p>
          <a:p>
            <a:pPr marL="0" indent="0" algn="ctr">
              <a:buNone/>
            </a:pPr>
            <a:r>
              <a:rPr lang="hu-HU" sz="4400" dirty="0" smtClean="0"/>
              <a:t>Köszönöm megtisztelő figyelmüket!</a:t>
            </a:r>
          </a:p>
          <a:p>
            <a:pPr marL="0" indent="0" algn="ctr">
              <a:buNone/>
            </a:pPr>
            <a:endParaRPr lang="hu-HU" sz="4400" dirty="0"/>
          </a:p>
          <a:p>
            <a:pPr marL="0" indent="0">
              <a:buNone/>
            </a:pPr>
            <a:r>
              <a:rPr lang="hu-HU" sz="3200" dirty="0" smtClean="0"/>
              <a:t>			</a:t>
            </a:r>
            <a:r>
              <a:rPr lang="hu-HU" u="sng" dirty="0" smtClean="0"/>
              <a:t>Elérhetőségeink:</a:t>
            </a:r>
            <a:endParaRPr lang="hu-HU" u="sng" dirty="0">
              <a:hlinkClick r:id="rId2"/>
            </a:endParaRPr>
          </a:p>
          <a:p>
            <a:pPr marL="0" indent="0">
              <a:buNone/>
            </a:pPr>
            <a:r>
              <a:rPr lang="hu-HU" sz="1600" dirty="0" smtClean="0"/>
              <a:t>			</a:t>
            </a:r>
            <a:r>
              <a:rPr lang="hu-HU" sz="1800" dirty="0" smtClean="0"/>
              <a:t>Web: 		</a:t>
            </a:r>
            <a:r>
              <a:rPr lang="hu-HU" sz="1800" dirty="0" smtClean="0">
                <a:hlinkClick r:id="rId2"/>
              </a:rPr>
              <a:t>https</a:t>
            </a:r>
            <a:r>
              <a:rPr lang="hu-HU" sz="1800" dirty="0">
                <a:hlinkClick r:id="rId2"/>
              </a:rPr>
              <a:t>://semmelweis.hu/innovacio/palyazat</a:t>
            </a:r>
            <a:r>
              <a:rPr lang="hu-HU" sz="1800" dirty="0" smtClean="0">
                <a:hlinkClick r:id="rId2"/>
              </a:rPr>
              <a:t>/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			Email: 		</a:t>
            </a:r>
            <a:r>
              <a:rPr lang="hu-HU" sz="1800" dirty="0" smtClean="0">
                <a:hlinkClick r:id="rId3"/>
              </a:rPr>
              <a:t>project@semmelweis-univ.hu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			PNYR</a:t>
            </a:r>
            <a:r>
              <a:rPr lang="hu-HU" sz="1800" dirty="0"/>
              <a:t>:		</a:t>
            </a:r>
            <a:r>
              <a:rPr lang="hu-HU" sz="1800" dirty="0">
                <a:hlinkClick r:id="rId4"/>
              </a:rPr>
              <a:t>http://</a:t>
            </a:r>
            <a:r>
              <a:rPr lang="hu-HU" sz="1800" dirty="0" smtClean="0">
                <a:hlinkClick r:id="rId4"/>
              </a:rPr>
              <a:t>pnyr.semmelweis.hu/login</a:t>
            </a:r>
            <a:endParaRPr lang="hu-HU" sz="18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09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Előnyök a korábbi verzióhoz képest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Folyamatkövető design</a:t>
            </a:r>
          </a:p>
          <a:p>
            <a:r>
              <a:rPr lang="hu-HU" dirty="0" smtClean="0"/>
              <a:t>Többszereplős, felhasználóbarát, dinamikus online folyamatvezérlés</a:t>
            </a:r>
          </a:p>
          <a:p>
            <a:r>
              <a:rPr lang="hu-HU" dirty="0" smtClean="0"/>
              <a:t>A </a:t>
            </a:r>
            <a:r>
              <a:rPr lang="hu-HU" dirty="0"/>
              <a:t>pályázatok benyújtásával kapcsolatos ügyintézés </a:t>
            </a:r>
            <a:r>
              <a:rPr lang="hu-HU" dirty="0" smtClean="0"/>
              <a:t>lerövidül </a:t>
            </a:r>
          </a:p>
          <a:p>
            <a:r>
              <a:rPr lang="hu-HU" dirty="0" smtClean="0"/>
              <a:t>A PNYR 2.0-ban elvégzett műveletekről (pl. regisztráció, pályázat rögzítés, PFB döntés, stb.) a rendszer automatikus üzenetet küld az érintett felhasználóknak</a:t>
            </a:r>
          </a:p>
          <a:p>
            <a:r>
              <a:rPr lang="hu-HU" dirty="0" smtClean="0"/>
              <a:t>Az </a:t>
            </a:r>
            <a:r>
              <a:rPr lang="hu-HU" dirty="0"/>
              <a:t>eddigi, papíralapú kitöltés helyett pedig a jövőben az ügyintézés kizárólag online formában fog </a:t>
            </a:r>
            <a:r>
              <a:rPr lang="hu-HU" dirty="0" smtClean="0"/>
              <a:t>történni</a:t>
            </a:r>
          </a:p>
          <a:p>
            <a:r>
              <a:rPr lang="hu-HU" dirty="0" smtClean="0"/>
              <a:t>Az </a:t>
            </a:r>
            <a:r>
              <a:rPr lang="hu-HU" dirty="0"/>
              <a:t>új rendszerben </a:t>
            </a:r>
            <a:r>
              <a:rPr lang="hu-HU" dirty="0" smtClean="0"/>
              <a:t>PNYR </a:t>
            </a:r>
            <a:r>
              <a:rPr lang="hu-HU" dirty="0"/>
              <a:t>adatlap és Pályázati </a:t>
            </a:r>
            <a:r>
              <a:rPr lang="hu-HU" dirty="0" smtClean="0"/>
              <a:t>Felügyelőbizottsági (PFB) </a:t>
            </a:r>
            <a:r>
              <a:rPr lang="hu-HU" dirty="0"/>
              <a:t>kérelem már ugyanazon űrlapon jelenik </a:t>
            </a:r>
            <a:r>
              <a:rPr lang="hu-HU" dirty="0" smtClean="0"/>
              <a:t>meg</a:t>
            </a:r>
          </a:p>
          <a:p>
            <a:r>
              <a:rPr lang="hu-HU" dirty="0" smtClean="0"/>
              <a:t>A rendszer lehetőséget nyújt a teljes PFB folyamat elektronikus formában történő lebonyolítására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92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Regisztrációs és felhasználói szintek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marL="514350" indent="-514350">
              <a:buAutoNum type="arabicPeriod"/>
            </a:pPr>
            <a:r>
              <a:rPr lang="hu-HU" dirty="0" smtClean="0"/>
              <a:t>Beosztás</a:t>
            </a:r>
          </a:p>
          <a:p>
            <a:pPr lvl="1"/>
            <a:r>
              <a:rPr lang="hu-HU" sz="1800" dirty="0" smtClean="0"/>
              <a:t>Adminisztrátor</a:t>
            </a:r>
            <a:endParaRPr lang="hu-HU" sz="1800" dirty="0"/>
          </a:p>
          <a:p>
            <a:pPr lvl="1"/>
            <a:r>
              <a:rPr lang="hu-HU" sz="1800" dirty="0"/>
              <a:t>Oktató</a:t>
            </a:r>
          </a:p>
          <a:p>
            <a:pPr lvl="1"/>
            <a:r>
              <a:rPr lang="hu-HU" sz="1800" dirty="0"/>
              <a:t>Kutató</a:t>
            </a:r>
          </a:p>
          <a:p>
            <a:pPr lvl="1"/>
            <a:r>
              <a:rPr lang="hu-HU" sz="1800" dirty="0"/>
              <a:t>Ügyvivő szakértő</a:t>
            </a:r>
          </a:p>
          <a:p>
            <a:pPr marL="0" indent="0">
              <a:buNone/>
            </a:pPr>
            <a:r>
              <a:rPr lang="hu-HU" dirty="0" smtClean="0"/>
              <a:t>2. Jogosultság</a:t>
            </a:r>
          </a:p>
          <a:p>
            <a:pPr lvl="1"/>
            <a:r>
              <a:rPr lang="hu-HU" sz="1800" dirty="0"/>
              <a:t>Adminisztrátor</a:t>
            </a:r>
          </a:p>
          <a:p>
            <a:pPr lvl="1"/>
            <a:r>
              <a:rPr lang="hu-HU" sz="1800" dirty="0"/>
              <a:t>Aláíró</a:t>
            </a:r>
          </a:p>
          <a:p>
            <a:pPr lvl="1"/>
            <a:r>
              <a:rPr lang="hu-HU" sz="1800" dirty="0" smtClean="0"/>
              <a:t>Felhasználó</a:t>
            </a:r>
          </a:p>
          <a:p>
            <a:pPr lvl="1"/>
            <a:r>
              <a:rPr lang="hu-HU" sz="1800" dirty="0" smtClean="0"/>
              <a:t>Statisztikai felhasználó</a:t>
            </a:r>
            <a:endParaRPr lang="hu-HU" sz="1800" dirty="0"/>
          </a:p>
          <a:p>
            <a:pPr marL="514350" indent="-51435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79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PNYR 2.0 folyamatainak áttekintése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2699891"/>
            <a:ext cx="11167872" cy="1254643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512064" y="4242531"/>
            <a:ext cx="10841736" cy="1879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1" u="sng" dirty="0" smtClean="0"/>
              <a:t>Részfolyamatok</a:t>
            </a:r>
          </a:p>
          <a:p>
            <a:endParaRPr lang="hu-HU" sz="1800" b="1" u="sng" dirty="0" smtClean="0"/>
          </a:p>
          <a:p>
            <a:r>
              <a:rPr lang="hu-HU" sz="1800" b="1" dirty="0" smtClean="0"/>
              <a:t>0.       Regisztráció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800" b="1" dirty="0" smtClean="0"/>
              <a:t>Pályázat rögzítése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800" b="1" dirty="0" smtClean="0"/>
              <a:t>Pályázati Felügyelőbizottság (PFB) eljárása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800" b="1" dirty="0" smtClean="0"/>
              <a:t>Státusz változás</a:t>
            </a:r>
            <a:endParaRPr lang="hu-HU" sz="1800" b="1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64464" y="1455117"/>
            <a:ext cx="10841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1" u="sng" dirty="0" smtClean="0"/>
              <a:t>A pályázat életútjának fő folyamata a PNYR 2.0-ban</a:t>
            </a:r>
            <a:endParaRPr lang="hu-HU" sz="1800" b="1" u="sng" dirty="0"/>
          </a:p>
        </p:txBody>
      </p:sp>
    </p:spTree>
    <p:extLst>
      <p:ext uri="{BB962C8B-B14F-4D97-AF65-F5344CB8AC3E}">
        <p14:creationId xmlns:p14="http://schemas.microsoft.com/office/powerpoint/2010/main" val="35898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0. Regisztráció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7" y="1468574"/>
            <a:ext cx="4811394" cy="248511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71" y="1468574"/>
            <a:ext cx="5121421" cy="50172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71" y="5076100"/>
            <a:ext cx="3429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1. Pályázat </a:t>
            </a:r>
            <a:r>
              <a:rPr lang="hu-HU" b="1" dirty="0" smtClean="0"/>
              <a:t>rögzítése I.</a:t>
            </a:r>
            <a:br>
              <a:rPr lang="hu-HU" b="1" dirty="0" smtClean="0"/>
            </a:br>
            <a:r>
              <a:rPr lang="hu-HU" sz="2800" dirty="0" smtClean="0"/>
              <a:t>Kezdőoldal és Pályázati ajánló kiválasztása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" y="1690687"/>
            <a:ext cx="4782639" cy="31686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1690686"/>
            <a:ext cx="5129349" cy="31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Pályázat </a:t>
            </a:r>
            <a:r>
              <a:rPr lang="hu-HU" b="1" dirty="0" smtClean="0"/>
              <a:t>rögzítése II.</a:t>
            </a:r>
            <a:br>
              <a:rPr lang="hu-HU" b="1" dirty="0" smtClean="0"/>
            </a:br>
            <a:r>
              <a:rPr lang="hu-HU" sz="2800" dirty="0" smtClean="0"/>
              <a:t>Pályázat rögzítésének megkezdése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2113984"/>
            <a:ext cx="7297783" cy="32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Pályázat </a:t>
            </a:r>
            <a:r>
              <a:rPr lang="hu-HU" b="1" dirty="0" smtClean="0"/>
              <a:t>rögzítése III.</a:t>
            </a:r>
            <a:br>
              <a:rPr lang="hu-HU" b="1" dirty="0" smtClean="0"/>
            </a:br>
            <a:r>
              <a:rPr lang="hu-HU" sz="2800" dirty="0" smtClean="0"/>
              <a:t>Pályázatban való részvétel típusának kiválasztása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6086475"/>
            <a:ext cx="6867525" cy="771525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3054"/>
            <a:ext cx="10534763" cy="27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426</Words>
  <Application>Microsoft Office PowerPoint</Application>
  <PresentationFormat>Szélesvásznú</PresentationFormat>
  <Paragraphs>76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Office-téma</vt:lpstr>
      <vt:lpstr>Pályázat Nyilvántartó Rendszer  (PNYR) 2.0</vt:lpstr>
      <vt:lpstr>A PNYR 2.0 célja</vt:lpstr>
      <vt:lpstr>Előnyök a korábbi verzióhoz képest</vt:lpstr>
      <vt:lpstr>Regisztrációs és felhasználói szintek</vt:lpstr>
      <vt:lpstr>A PNYR 2.0 folyamatainak áttekintése</vt:lpstr>
      <vt:lpstr>0. Regisztráció </vt:lpstr>
      <vt:lpstr>1. Pályázat rögzítése I. Kezdőoldal és Pályázati ajánló kiválasztása</vt:lpstr>
      <vt:lpstr>1. Pályázat rögzítése II. Pályázat rögzítésének megkezdése</vt:lpstr>
      <vt:lpstr>1. Pályázat rögzítése III. Pályázatban való részvétel típusának kiválasztása</vt:lpstr>
      <vt:lpstr>1. Pályázat rögzítése IV. Pályázat alapadatainak rögzítése</vt:lpstr>
      <vt:lpstr>1. Pályázat rögzítése V. Pályázat költségtervének rögzítése</vt:lpstr>
      <vt:lpstr>1. Pályázat rögzítése VI. Pályázó szervezeti egység/egységek rögzítése</vt:lpstr>
      <vt:lpstr>1. Pályázat rögzítése VII. A hozzárendelt pályázó szervezeti egység/egységek részletes költségtervének rögzítése</vt:lpstr>
      <vt:lpstr>1. Pályázat rögzítése VIII. A pályázatra vonatkozó esetleges nyilatkozatok (pl. önerő, utófinanszírozás, stb.)</vt:lpstr>
      <vt:lpstr>1. Pályázat rögzítése IX. A pályázat rögzítésének jóváhagyása és értesítése (aláírások)</vt:lpstr>
      <vt:lpstr>1. Pályázat rögzítése X. A pályázó szervezeti egység/egységek hivatalos képviselőinek elektronikus nyilatkozatai</vt:lpstr>
      <vt:lpstr>1. Pályázat rögzítése XI. A pályázat rögzítője által történő véglegesítés </vt:lpstr>
      <vt:lpstr>2. Pályázati Felügyelőbizottság (PFB) eljárása I. Nem PFB köteles pályázatok</vt:lpstr>
      <vt:lpstr>2. Pályázati Felügyelőbizottság (PFB) eljárása II. PFB köteles pályázatok Az előterjesztett pályázat megtekintése és a szavazás lépései </vt:lpstr>
      <vt:lpstr>2. Pályázati Felügyelőbizottság (PFB) eljárása III. PFB köteles pályázatok A szavazás lezárása és automatikus határozat generálás </vt:lpstr>
      <vt:lpstr>3. Státusz változás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Kalocsai Ildikó</dc:creator>
  <cp:lastModifiedBy>Kalocsai Ildikó</cp:lastModifiedBy>
  <cp:revision>106</cp:revision>
  <dcterms:created xsi:type="dcterms:W3CDTF">2020-08-24T13:20:53Z</dcterms:created>
  <dcterms:modified xsi:type="dcterms:W3CDTF">2020-09-14T12:17:15Z</dcterms:modified>
</cp:coreProperties>
</file>