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262" r:id="rId2"/>
    <p:sldId id="276" r:id="rId3"/>
    <p:sldId id="316" r:id="rId4"/>
    <p:sldId id="31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C00000"/>
    <a:srgbClr val="C55A11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1" autoAdjust="0"/>
    <p:restoredTop sz="94167" autoAdjust="0"/>
  </p:normalViewPr>
  <p:slideViewPr>
    <p:cSldViewPr snapToGrid="0">
      <p:cViewPr varScale="1">
        <p:scale>
          <a:sx n="76" d="100"/>
          <a:sy n="76" d="100"/>
        </p:scale>
        <p:origin x="72" y="2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hu-HU" sz="1600" b="1" i="0" u="none" strike="noStrike" kern="1200" spc="0" baseline="0" dirty="0">
                <a:solidFill>
                  <a:srgbClr val="B3A16E">
                    <a:lumMod val="75000"/>
                  </a:srgb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u-HU" sz="1600" b="1" i="0" u="none" strike="noStrike" kern="1200" spc="0" baseline="0" dirty="0">
                <a:solidFill>
                  <a:srgbClr val="B3A16E">
                    <a:lumMod val="75000"/>
                  </a:srgbClr>
                </a:solidFill>
                <a:effectLst/>
                <a:latin typeface="+mn-lt"/>
                <a:ea typeface="+mn-ea"/>
                <a:cs typeface="+mn-cs"/>
              </a:rPr>
              <a:t>Benyújtott és támogatásban részesített pályázatok száma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hu-HU" sz="1600" b="1" i="0" u="none" strike="noStrike" kern="1200" spc="0" baseline="0" dirty="0">
              <a:solidFill>
                <a:srgbClr val="B3A16E">
                  <a:lumMod val="75000"/>
                </a:srgbClr>
              </a:solidFill>
              <a:effectLst/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Munka1!$C$1</c:f>
              <c:strCache>
                <c:ptCount val="1"/>
                <c:pt idx="0">
                  <c:v>STIA-KFI</c:v>
                </c:pt>
              </c:strCache>
            </c:strRef>
          </c:tx>
          <c:spPr>
            <a:solidFill>
              <a:schemeClr val="accent4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Munka1!$B$2:$B$7</c:f>
              <c:strCache>
                <c:ptCount val="6"/>
                <c:pt idx="0">
                  <c:v>Beadott</c:v>
                </c:pt>
                <c:pt idx="1">
                  <c:v>Támogatott</c:v>
                </c:pt>
                <c:pt idx="2">
                  <c:v>Beadott</c:v>
                </c:pt>
                <c:pt idx="3">
                  <c:v>Támogatott</c:v>
                </c:pt>
                <c:pt idx="4">
                  <c:v>Beadott</c:v>
                </c:pt>
                <c:pt idx="5">
                  <c:v>Támogatott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69</c:v>
                </c:pt>
                <c:pt idx="1">
                  <c:v>20</c:v>
                </c:pt>
                <c:pt idx="2">
                  <c:v>132</c:v>
                </c:pt>
                <c:pt idx="3">
                  <c:v>22</c:v>
                </c:pt>
                <c:pt idx="4">
                  <c:v>114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F1-4A01-BCC5-11F09449F809}"/>
            </c:ext>
          </c:extLst>
        </c:ser>
        <c:ser>
          <c:idx val="1"/>
          <c:order val="1"/>
          <c:tx>
            <c:strRef>
              <c:f>Munka1!$D$1</c:f>
              <c:strCache>
                <c:ptCount val="1"/>
                <c:pt idx="0">
                  <c:v>STIA-OTKA</c:v>
                </c:pt>
              </c:strCache>
            </c:strRef>
          </c:tx>
          <c:spPr>
            <a:solidFill>
              <a:schemeClr val="accent4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Munka1!$B$2:$B$7</c:f>
              <c:strCache>
                <c:ptCount val="6"/>
                <c:pt idx="0">
                  <c:v>Beadott</c:v>
                </c:pt>
                <c:pt idx="1">
                  <c:v>Támogatott</c:v>
                </c:pt>
                <c:pt idx="2">
                  <c:v>Beadott</c:v>
                </c:pt>
                <c:pt idx="3">
                  <c:v>Támogatott</c:v>
                </c:pt>
                <c:pt idx="4">
                  <c:v>Beadott</c:v>
                </c:pt>
                <c:pt idx="5">
                  <c:v>Támogatott</c:v>
                </c:pt>
              </c:strCache>
            </c:strRef>
          </c:cat>
          <c:val>
            <c:numRef>
              <c:f>Munka1!$D$2:$D$7</c:f>
              <c:numCache>
                <c:formatCode>General</c:formatCode>
                <c:ptCount val="6"/>
                <c:pt idx="0">
                  <c:v>19</c:v>
                </c:pt>
                <c:pt idx="1">
                  <c:v>9</c:v>
                </c:pt>
                <c:pt idx="2">
                  <c:v>19</c:v>
                </c:pt>
                <c:pt idx="3">
                  <c:v>6</c:v>
                </c:pt>
                <c:pt idx="4">
                  <c:v>23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F1-4A01-BCC5-11F09449F809}"/>
            </c:ext>
          </c:extLst>
        </c:ser>
        <c:ser>
          <c:idx val="2"/>
          <c:order val="2"/>
          <c:tx>
            <c:strRef>
              <c:f>Munka1!$E$1</c:f>
              <c:strCache>
                <c:ptCount val="1"/>
                <c:pt idx="0">
                  <c:v>STIA-MEC</c:v>
                </c:pt>
              </c:strCache>
            </c:strRef>
          </c:tx>
          <c:spPr>
            <a:solidFill>
              <a:schemeClr val="accent4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Munka1!$B$2:$B$7</c:f>
              <c:strCache>
                <c:ptCount val="6"/>
                <c:pt idx="0">
                  <c:v>Beadott</c:v>
                </c:pt>
                <c:pt idx="1">
                  <c:v>Támogatott</c:v>
                </c:pt>
                <c:pt idx="2">
                  <c:v>Beadott</c:v>
                </c:pt>
                <c:pt idx="3">
                  <c:v>Támogatott</c:v>
                </c:pt>
                <c:pt idx="4">
                  <c:v>Beadott</c:v>
                </c:pt>
                <c:pt idx="5">
                  <c:v>Támogatott</c:v>
                </c:pt>
              </c:strCache>
            </c:strRef>
          </c:cat>
          <c:val>
            <c:numRef>
              <c:f>Munka1!$E$2:$E$7</c:f>
              <c:numCache>
                <c:formatCode>General</c:formatCode>
                <c:ptCount val="6"/>
                <c:pt idx="0">
                  <c:v>15</c:v>
                </c:pt>
                <c:pt idx="1">
                  <c:v>15</c:v>
                </c:pt>
                <c:pt idx="4">
                  <c:v>47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F1-4A01-BCC5-11F09449F809}"/>
            </c:ext>
          </c:extLst>
        </c:ser>
        <c:ser>
          <c:idx val="3"/>
          <c:order val="3"/>
          <c:tx>
            <c:strRef>
              <c:f>Munka1!$F$1</c:f>
              <c:strCache>
                <c:ptCount val="1"/>
                <c:pt idx="0">
                  <c:v>STIA-PoC</c:v>
                </c:pt>
              </c:strCache>
            </c:strRef>
          </c:tx>
          <c:spPr>
            <a:solidFill>
              <a:schemeClr val="accent4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Munka1!$B$2:$B$7</c:f>
              <c:strCache>
                <c:ptCount val="6"/>
                <c:pt idx="0">
                  <c:v>Beadott</c:v>
                </c:pt>
                <c:pt idx="1">
                  <c:v>Támogatott</c:v>
                </c:pt>
                <c:pt idx="2">
                  <c:v>Beadott</c:v>
                </c:pt>
                <c:pt idx="3">
                  <c:v>Támogatott</c:v>
                </c:pt>
                <c:pt idx="4">
                  <c:v>Beadott</c:v>
                </c:pt>
                <c:pt idx="5">
                  <c:v>Támogatott</c:v>
                </c:pt>
              </c:strCache>
            </c:strRef>
          </c:cat>
          <c:val>
            <c:numRef>
              <c:f>Munka1!$F$2:$F$7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F1-4A01-BCC5-11F09449F8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19997343"/>
        <c:axId val="1497961263"/>
      </c:barChart>
      <c:catAx>
        <c:axId val="2119997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chemeClr val="accent1">
                        <a:lumMod val="75000"/>
                      </a:schemeClr>
                    </a:solidFill>
                  </a:rPr>
                  <a:t>2020</a:t>
                </a:r>
              </a:p>
            </c:rich>
          </c:tx>
          <c:layout>
            <c:manualLayout>
              <c:xMode val="edge"/>
              <c:yMode val="edge"/>
              <c:x val="0.18250104606489406"/>
              <c:y val="0.862432795583966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7961263"/>
        <c:crosses val="autoZero"/>
        <c:auto val="1"/>
        <c:lblAlgn val="ctr"/>
        <c:lblOffset val="100"/>
        <c:noMultiLvlLbl val="0"/>
      </c:catAx>
      <c:valAx>
        <c:axId val="1497961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>
                    <a:solidFill>
                      <a:schemeClr val="accent1">
                        <a:lumMod val="75000"/>
                      </a:schemeClr>
                    </a:solidFill>
                  </a:rPr>
                  <a:t>Darab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19997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hu-HU" sz="1600" b="1" i="0" u="none" strike="noStrike" kern="1200" spc="0" baseline="0" dirty="0">
                <a:solidFill>
                  <a:srgbClr val="B3A16E">
                    <a:lumMod val="75000"/>
                  </a:srgb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u-HU" sz="1600" b="1" i="0" u="none" strike="noStrike" kern="1200" spc="0" baseline="0" dirty="0">
                <a:solidFill>
                  <a:srgbClr val="B3A16E">
                    <a:lumMod val="75000"/>
                  </a:srgbClr>
                </a:solidFill>
                <a:effectLst/>
                <a:latin typeface="+mn-lt"/>
                <a:ea typeface="+mn-ea"/>
                <a:cs typeface="+mn-cs"/>
              </a:rPr>
              <a:t>Igényelt és megítélt </a:t>
            </a:r>
            <a:r>
              <a:rPr lang="hu-HU" sz="1600" b="1" i="0" u="none" strike="noStrike" kern="1200" spc="0" baseline="0">
                <a:solidFill>
                  <a:srgbClr val="B3A16E">
                    <a:lumMod val="75000"/>
                  </a:srgbClr>
                </a:solidFill>
                <a:effectLst/>
                <a:latin typeface="+mn-lt"/>
                <a:ea typeface="+mn-ea"/>
                <a:cs typeface="+mn-cs"/>
              </a:rPr>
              <a:t>támogatási összeg</a:t>
            </a:r>
            <a:endParaRPr lang="hu-HU" sz="1600" b="1" i="0" u="none" strike="noStrike" kern="1200" spc="0" baseline="0" dirty="0">
              <a:solidFill>
                <a:srgbClr val="B3A16E">
                  <a:lumMod val="75000"/>
                </a:srgbClr>
              </a:solidFill>
              <a:effectLst/>
              <a:latin typeface="+mn-lt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hu-HU" sz="1600" b="1" i="0" u="none" strike="noStrike" kern="1200" spc="0" baseline="0" dirty="0">
              <a:solidFill>
                <a:srgbClr val="B3A16E">
                  <a:lumMod val="75000"/>
                </a:srgbClr>
              </a:solidFill>
              <a:effectLst/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Munka1!$C$1</c:f>
              <c:strCache>
                <c:ptCount val="1"/>
                <c:pt idx="0">
                  <c:v>STIA-KFI</c:v>
                </c:pt>
              </c:strCache>
            </c:strRef>
          </c:tx>
          <c:spPr>
            <a:solidFill>
              <a:schemeClr val="accent4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Munka1!$B$2:$B$7</c:f>
              <c:strCache>
                <c:ptCount val="6"/>
                <c:pt idx="0">
                  <c:v>Össz igény</c:v>
                </c:pt>
                <c:pt idx="1">
                  <c:v>Támogatott</c:v>
                </c:pt>
                <c:pt idx="2">
                  <c:v>Össz igény</c:v>
                </c:pt>
                <c:pt idx="3">
                  <c:v>Támogatott</c:v>
                </c:pt>
                <c:pt idx="4">
                  <c:v>Össz igény</c:v>
                </c:pt>
                <c:pt idx="5">
                  <c:v>Keretösszeg</c:v>
                </c:pt>
              </c:strCache>
            </c:strRef>
          </c:cat>
          <c:val>
            <c:numRef>
              <c:f>Munka1!$C$2:$C$7</c:f>
              <c:numCache>
                <c:formatCode>"Ft"#,##0_);[Red]\("Ft"#,##0\)</c:formatCode>
                <c:ptCount val="6"/>
                <c:pt idx="0">
                  <c:v>592770620</c:v>
                </c:pt>
                <c:pt idx="1">
                  <c:v>216371375</c:v>
                </c:pt>
                <c:pt idx="2">
                  <c:v>973101026</c:v>
                </c:pt>
                <c:pt idx="3">
                  <c:v>200137777</c:v>
                </c:pt>
                <c:pt idx="4">
                  <c:v>714675212</c:v>
                </c:pt>
                <c:pt idx="5">
                  <c:v>180000000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F1-4A01-BCC5-11F09449F809}"/>
            </c:ext>
          </c:extLst>
        </c:ser>
        <c:ser>
          <c:idx val="1"/>
          <c:order val="1"/>
          <c:tx>
            <c:strRef>
              <c:f>Munka1!$D$1</c:f>
              <c:strCache>
                <c:ptCount val="1"/>
                <c:pt idx="0">
                  <c:v>STIA-OTKA</c:v>
                </c:pt>
              </c:strCache>
            </c:strRef>
          </c:tx>
          <c:spPr>
            <a:solidFill>
              <a:schemeClr val="accent4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Munka1!$B$2:$B$7</c:f>
              <c:strCache>
                <c:ptCount val="6"/>
                <c:pt idx="0">
                  <c:v>Össz igény</c:v>
                </c:pt>
                <c:pt idx="1">
                  <c:v>Támogatott</c:v>
                </c:pt>
                <c:pt idx="2">
                  <c:v>Össz igény</c:v>
                </c:pt>
                <c:pt idx="3">
                  <c:v>Támogatott</c:v>
                </c:pt>
                <c:pt idx="4">
                  <c:v>Össz igény</c:v>
                </c:pt>
                <c:pt idx="5">
                  <c:v>Keretösszeg</c:v>
                </c:pt>
              </c:strCache>
            </c:strRef>
          </c:cat>
          <c:val>
            <c:numRef>
              <c:f>Munka1!$D$2:$D$7</c:f>
              <c:numCache>
                <c:formatCode>"Ft"#,##0_);[Red]\("Ft"#,##0\)</c:formatCode>
                <c:ptCount val="6"/>
                <c:pt idx="0">
                  <c:v>110980040</c:v>
                </c:pt>
                <c:pt idx="1">
                  <c:v>62377687</c:v>
                </c:pt>
                <c:pt idx="2">
                  <c:v>130883289</c:v>
                </c:pt>
                <c:pt idx="3">
                  <c:v>49013394</c:v>
                </c:pt>
                <c:pt idx="4">
                  <c:v>137141975</c:v>
                </c:pt>
                <c:pt idx="5">
                  <c:v>50000000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F1-4A01-BCC5-11F09449F809}"/>
            </c:ext>
          </c:extLst>
        </c:ser>
        <c:ser>
          <c:idx val="2"/>
          <c:order val="2"/>
          <c:tx>
            <c:strRef>
              <c:f>Munka1!$E$1</c:f>
              <c:strCache>
                <c:ptCount val="1"/>
                <c:pt idx="0">
                  <c:v>STIA-MEC</c:v>
                </c:pt>
              </c:strCache>
            </c:strRef>
          </c:tx>
          <c:spPr>
            <a:solidFill>
              <a:schemeClr val="accent4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Munka1!$B$2:$B$7</c:f>
              <c:strCache>
                <c:ptCount val="6"/>
                <c:pt idx="0">
                  <c:v>Össz igény</c:v>
                </c:pt>
                <c:pt idx="1">
                  <c:v>Támogatott</c:v>
                </c:pt>
                <c:pt idx="2">
                  <c:v>Össz igény</c:v>
                </c:pt>
                <c:pt idx="3">
                  <c:v>Támogatott</c:v>
                </c:pt>
                <c:pt idx="4">
                  <c:v>Össz igény</c:v>
                </c:pt>
                <c:pt idx="5">
                  <c:v>Keretösszeg</c:v>
                </c:pt>
              </c:strCache>
            </c:strRef>
          </c:cat>
          <c:val>
            <c:numRef>
              <c:f>Munka1!$E$2:$E$7</c:f>
              <c:numCache>
                <c:formatCode>"Ft"#,##0_);[Red]\("Ft"#,##0\)</c:formatCode>
                <c:ptCount val="6"/>
                <c:pt idx="0">
                  <c:v>13190750</c:v>
                </c:pt>
                <c:pt idx="1">
                  <c:v>13190750</c:v>
                </c:pt>
                <c:pt idx="4">
                  <c:v>42143180</c:v>
                </c:pt>
                <c:pt idx="5">
                  <c:v>20000000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F1-4A01-BCC5-11F09449F809}"/>
            </c:ext>
          </c:extLst>
        </c:ser>
        <c:ser>
          <c:idx val="3"/>
          <c:order val="3"/>
          <c:tx>
            <c:strRef>
              <c:f>Munka1!$F$1</c:f>
              <c:strCache>
                <c:ptCount val="1"/>
                <c:pt idx="0">
                  <c:v>STIA-PoC</c:v>
                </c:pt>
              </c:strCache>
            </c:strRef>
          </c:tx>
          <c:spPr>
            <a:solidFill>
              <a:schemeClr val="accent4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Munka1!$B$2:$B$7</c:f>
              <c:strCache>
                <c:ptCount val="6"/>
                <c:pt idx="0">
                  <c:v>Össz igény</c:v>
                </c:pt>
                <c:pt idx="1">
                  <c:v>Támogatott</c:v>
                </c:pt>
                <c:pt idx="2">
                  <c:v>Össz igény</c:v>
                </c:pt>
                <c:pt idx="3">
                  <c:v>Támogatott</c:v>
                </c:pt>
                <c:pt idx="4">
                  <c:v>Össz igény</c:v>
                </c:pt>
                <c:pt idx="5">
                  <c:v>Keretösszeg</c:v>
                </c:pt>
              </c:strCache>
            </c:strRef>
          </c:cat>
          <c:val>
            <c:numRef>
              <c:f>Munka1!$F$2:$F$7</c:f>
              <c:numCache>
                <c:formatCode>"Ft"#,##0_);[Red]\("Ft"#,##0\)</c:formatCode>
                <c:ptCount val="6"/>
                <c:pt idx="0">
                  <c:v>25868501</c:v>
                </c:pt>
                <c:pt idx="1">
                  <c:v>25868501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DF1-4A01-BCC5-11F09449F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9997343"/>
        <c:axId val="1497961263"/>
      </c:barChart>
      <c:catAx>
        <c:axId val="211999734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>
                    <a:solidFill>
                      <a:schemeClr val="accent1">
                        <a:lumMod val="75000"/>
                      </a:schemeClr>
                    </a:solidFill>
                  </a:rPr>
                  <a:t>2020</a:t>
                </a:r>
              </a:p>
            </c:rich>
          </c:tx>
          <c:layout>
            <c:manualLayout>
              <c:xMode val="edge"/>
              <c:yMode val="edge"/>
              <c:x val="0.27471059753293631"/>
              <c:y val="0.862432795583966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97961263"/>
        <c:crosses val="autoZero"/>
        <c:auto val="1"/>
        <c:lblAlgn val="ctr"/>
        <c:lblOffset val="100"/>
        <c:noMultiLvlLbl val="0"/>
      </c:catAx>
      <c:valAx>
        <c:axId val="1497961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>
                    <a:solidFill>
                      <a:schemeClr val="accent1">
                        <a:lumMod val="75000"/>
                      </a:schemeClr>
                    </a:solidFill>
                  </a:rPr>
                  <a:t>Összeg</a:t>
                </a:r>
                <a:r>
                  <a:rPr lang="hu-HU" baseline="0" dirty="0">
                    <a:solidFill>
                      <a:schemeClr val="accent1">
                        <a:lumMod val="75000"/>
                      </a:schemeClr>
                    </a:solidFill>
                  </a:rPr>
                  <a:t> (Ft)</a:t>
                </a:r>
                <a:endParaRPr lang="hu-HU" dirty="0">
                  <a:solidFill>
                    <a:schemeClr val="accent1">
                      <a:lumMod val="75000"/>
                    </a:schemeClr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accen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&quot;Ft&quot;#,##0_);[Red]\(&quot;Ft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19997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A5477-3F7E-4669-877F-CAC33A174F79}" type="datetime1">
              <a:rPr lang="hu-HU" smtClean="0"/>
              <a:t>2022. 12. 20.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Semmelweis Egyetem | Szervezeti egység neve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6BBF8-0AC3-4F5C-9C46-904244B9163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81194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7263F-A963-4716-9E0B-336AF0E39782}" type="datetime1">
              <a:rPr lang="hu-HU" smtClean="0"/>
              <a:t>2022. 12. 20.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hu-HU"/>
              <a:t>Semmelweis Egyetem | Szervezeti egység neve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8844E-4E9E-4762-B238-A0CB0F62D7D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450316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458369"/>
            <a:ext cx="9144000" cy="395427"/>
          </a:xfrm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Előadás alcíme</a:t>
            </a:r>
          </a:p>
        </p:txBody>
      </p:sp>
      <p:sp>
        <p:nvSpPr>
          <p:cNvPr id="8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1346487"/>
            <a:ext cx="9144000" cy="1088842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Előadás címe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971597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4375943"/>
            <a:ext cx="9144000" cy="704850"/>
          </a:xfrm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aseline="0">
                <a:solidFill>
                  <a:schemeClr val="bg2"/>
                </a:solidFill>
              </a:defRPr>
            </a:lvl1pPr>
          </a:lstStyle>
          <a:p>
            <a:pPr>
              <a:spcBef>
                <a:spcPts val="300"/>
              </a:spcBef>
            </a:pPr>
            <a:r>
              <a:rPr lang="hu-HU" dirty="0"/>
              <a:t>MINTA SZERVEZETI EGYSÉG NEVE, </a:t>
            </a:r>
            <a:br>
              <a:rPr lang="hu-HU" dirty="0"/>
            </a:br>
            <a:r>
              <a:rPr lang="hu-HU" dirty="0"/>
              <a:t>HOSSZÚ NÉV ESETÉN KÉT SORBA TÖRDELVE</a:t>
            </a: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1243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32303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04287" y="368301"/>
            <a:ext cx="2447926" cy="55816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8302"/>
            <a:ext cx="7734300" cy="55816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6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025849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 hely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0" y="2386148"/>
            <a:ext cx="9144000" cy="1123815"/>
          </a:xfrm>
        </p:spPr>
        <p:txBody>
          <a:bodyPr anchor="ctr">
            <a:noAutofit/>
          </a:bodyPr>
          <a:lstStyle>
            <a:lvl1pPr marL="0" indent="0" algn="ctr"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Köszönöm a figyelmet!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3683866"/>
            <a:ext cx="9144000" cy="316208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aseline="0">
                <a:solidFill>
                  <a:schemeClr val="bg2"/>
                </a:solidFill>
              </a:defRPr>
            </a:lvl1pPr>
          </a:lstStyle>
          <a:p>
            <a:r>
              <a:rPr lang="hu-HU" dirty="0"/>
              <a:t>Dr. Minta Mihály</a:t>
            </a:r>
          </a:p>
        </p:txBody>
      </p:sp>
      <p:pic>
        <p:nvPicPr>
          <p:cNvPr id="7" name="Kép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318" y="5778500"/>
            <a:ext cx="2761364" cy="92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85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Címdi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450" y="5778000"/>
            <a:ext cx="324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2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124324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0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1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324264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808163"/>
            <a:ext cx="10515600" cy="261516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450317"/>
            <a:ext cx="10515600" cy="149963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36228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08163"/>
            <a:ext cx="5181600" cy="414178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8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311402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08163"/>
            <a:ext cx="5157787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4487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08163"/>
            <a:ext cx="5183188" cy="696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448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9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0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62859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6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175828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 userDrawn="1"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1D5C9D03-34B3-CF46-A324-7A5A7F0004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99" y="6073198"/>
            <a:ext cx="2534304" cy="844768"/>
          </a:xfrm>
          <a:prstGeom prst="rect">
            <a:avLst/>
          </a:prstGeom>
        </p:spPr>
      </p:pic>
      <p:cxnSp>
        <p:nvCxnSpPr>
          <p:cNvPr id="9" name="Egyenes összekötő 8"/>
          <p:cNvCxnSpPr/>
          <p:nvPr userDrawn="1"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9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22849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368301"/>
            <a:ext cx="6172200" cy="55816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9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308245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5268" y="0"/>
            <a:ext cx="6876732" cy="6134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808163"/>
            <a:ext cx="3932237" cy="4141787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33825" cy="1325563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8" name="Szöveg hely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83585" y="6134735"/>
            <a:ext cx="5616575" cy="72000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baseline="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/>
            </a:lvl2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Szervezeti egység neve,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ha hosszabb a sor két sorba tördelve</a:t>
            </a:r>
          </a:p>
        </p:txBody>
      </p:sp>
      <p:sp>
        <p:nvSpPr>
          <p:cNvPr id="10" name="Szöveg helye 6"/>
          <p:cNvSpPr>
            <a:spLocks noGrp="1"/>
          </p:cNvSpPr>
          <p:nvPr>
            <p:ph type="body" sz="quarter" idx="11" hasCustomPrompt="1"/>
          </p:nvPr>
        </p:nvSpPr>
        <p:spPr>
          <a:xfrm>
            <a:off x="8904288" y="6134735"/>
            <a:ext cx="3287712" cy="720000"/>
          </a:xfrm>
        </p:spPr>
        <p:txBody>
          <a:bodyPr numCol="1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200" b="0" i="0" baseline="0">
                <a:solidFill>
                  <a:schemeClr val="bg2"/>
                </a:solidFill>
              </a:defRPr>
            </a:lvl1pPr>
          </a:lstStyle>
          <a:p>
            <a:pPr algn="ctr"/>
            <a:r>
              <a:rPr lang="hu-HU" sz="1200" dirty="0">
                <a:solidFill>
                  <a:schemeClr val="bg2"/>
                </a:solidFill>
              </a:rPr>
              <a:t>Dr. Minta Mihály,</a:t>
            </a:r>
            <a:br>
              <a:rPr lang="hu-HU" sz="1200" dirty="0">
                <a:solidFill>
                  <a:schemeClr val="bg2"/>
                </a:solidFill>
              </a:rPr>
            </a:br>
            <a:r>
              <a:rPr lang="hu-HU" sz="1200" dirty="0">
                <a:solidFill>
                  <a:schemeClr val="bg2"/>
                </a:solidFill>
              </a:rPr>
              <a:t>titulus</a:t>
            </a:r>
          </a:p>
        </p:txBody>
      </p:sp>
    </p:spTree>
    <p:extLst>
      <p:ext uri="{BB962C8B-B14F-4D97-AF65-F5344CB8AC3E}">
        <p14:creationId xmlns:p14="http://schemas.microsoft.com/office/powerpoint/2010/main" val="416894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410"/>
            <a:ext cx="10515600" cy="4123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3012564" y="6269355"/>
            <a:ext cx="1" cy="45148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 helye 4"/>
          <p:cNvSpPr txBox="1">
            <a:spLocks/>
          </p:cNvSpPr>
          <p:nvPr userDrawn="1"/>
        </p:nvSpPr>
        <p:spPr>
          <a:xfrm>
            <a:off x="3012564" y="6163978"/>
            <a:ext cx="6173121" cy="68103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b="1" dirty="0">
              <a:solidFill>
                <a:schemeClr val="bg2"/>
              </a:solidFill>
            </a:endParaRPr>
          </a:p>
        </p:txBody>
      </p:sp>
      <p:sp>
        <p:nvSpPr>
          <p:cNvPr id="4" name="Téglalap 3"/>
          <p:cNvSpPr/>
          <p:nvPr userDrawn="1"/>
        </p:nvSpPr>
        <p:spPr>
          <a:xfrm>
            <a:off x="0" y="6138791"/>
            <a:ext cx="12192000" cy="7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1D5C9D03-34B3-CF46-A324-7A5A7F0004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99" y="6073198"/>
            <a:ext cx="2534304" cy="844768"/>
          </a:xfrm>
          <a:prstGeom prst="rect">
            <a:avLst/>
          </a:prstGeom>
        </p:spPr>
      </p:pic>
      <p:cxnSp>
        <p:nvCxnSpPr>
          <p:cNvPr id="16" name="Egyenes összekötő 15"/>
          <p:cNvCxnSpPr/>
          <p:nvPr userDrawn="1"/>
        </p:nvCxnSpPr>
        <p:spPr>
          <a:xfrm>
            <a:off x="3299294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 userDrawn="1"/>
        </p:nvCxnSpPr>
        <p:spPr>
          <a:xfrm>
            <a:off x="8906622" y="6234496"/>
            <a:ext cx="1" cy="54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43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071" userDrawn="1">
          <p15:clr>
            <a:srgbClr val="F26B43"/>
          </p15:clr>
        </p15:guide>
        <p15:guide id="4" pos="5609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pos="347" userDrawn="1">
          <p15:clr>
            <a:srgbClr val="F26B43"/>
          </p15:clr>
        </p15:guide>
        <p15:guide id="8" orient="horz" pos="232" userDrawn="1">
          <p15:clr>
            <a:srgbClr val="F26B43"/>
          </p15:clr>
        </p15:guide>
        <p15:guide id="9" pos="7151" userDrawn="1">
          <p15:clr>
            <a:srgbClr val="F26B43"/>
          </p15:clr>
        </p15:guide>
        <p15:guide id="10" pos="529" userDrawn="1">
          <p15:clr>
            <a:srgbClr val="F26B43"/>
          </p15:clr>
        </p15:guide>
        <p15:guide id="11" orient="horz" pos="11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hu-HU" sz="4800" dirty="0"/>
              <a:t>Tájékoztató az Innovációs Központ 2022. évi pályázat- és projektmenedzsment tevékenységéről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Dr. Szigeti Gyula Péter</a:t>
            </a:r>
          </a:p>
          <a:p>
            <a:r>
              <a:rPr lang="hu-HU" dirty="0"/>
              <a:t>igazgató</a:t>
            </a:r>
          </a:p>
        </p:txBody>
      </p:sp>
    </p:spTree>
    <p:extLst>
      <p:ext uri="{BB962C8B-B14F-4D97-AF65-F5344CB8AC3E}">
        <p14:creationId xmlns:p14="http://schemas.microsoft.com/office/powerpoint/2010/main" val="252373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Egyenes összekötő 43">
            <a:extLst>
              <a:ext uri="{FF2B5EF4-FFF2-40B4-BE49-F238E27FC236}">
                <a16:creationId xmlns:a16="http://schemas.microsoft.com/office/drawing/2014/main" id="{E742B0C8-D6E5-4A9C-A7D0-C24BDE35374D}"/>
              </a:ext>
            </a:extLst>
          </p:cNvPr>
          <p:cNvCxnSpPr>
            <a:cxnSpLocks/>
          </p:cNvCxnSpPr>
          <p:nvPr/>
        </p:nvCxnSpPr>
        <p:spPr>
          <a:xfrm flipV="1">
            <a:off x="5859280" y="138863"/>
            <a:ext cx="0" cy="5796000"/>
          </a:xfrm>
          <a:prstGeom prst="line">
            <a:avLst/>
          </a:prstGeom>
          <a:ln w="2540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Csoportba foglalás 79"/>
          <p:cNvGrpSpPr/>
          <p:nvPr/>
        </p:nvGrpSpPr>
        <p:grpSpPr>
          <a:xfrm>
            <a:off x="7469501" y="407849"/>
            <a:ext cx="4078514" cy="951355"/>
            <a:chOff x="14298772" y="4843282"/>
            <a:chExt cx="6914778" cy="1783468"/>
          </a:xfrm>
        </p:grpSpPr>
        <p:sp>
          <p:nvSpPr>
            <p:cNvPr id="81" name="Google Shape;130;p14"/>
            <p:cNvSpPr txBox="1"/>
            <p:nvPr/>
          </p:nvSpPr>
          <p:spPr>
            <a:xfrm>
              <a:off x="14298772" y="4843282"/>
              <a:ext cx="6914778" cy="15411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2800" b="1" dirty="0">
                  <a:solidFill>
                    <a:srgbClr val="1F497D"/>
                  </a:solidFill>
                  <a:latin typeface="+mj-lt"/>
                  <a:ea typeface="Trebuchet MS"/>
                  <a:cs typeface="Calibri" panose="020F0502020204030204" pitchFamily="34" charset="0"/>
                  <a:sym typeface="Trebuchet MS"/>
                </a:rPr>
                <a:t>Innovációs Központ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hu-HU" sz="2400" dirty="0">
                  <a:solidFill>
                    <a:schemeClr val="tx2"/>
                  </a:solidFill>
                  <a:latin typeface="+mj-lt"/>
                  <a:ea typeface="Trebuchet MS"/>
                  <a:cs typeface="Calibri" panose="020F0502020204030204" pitchFamily="34" charset="0"/>
                  <a:sym typeface="Trebuchet MS"/>
                </a:rPr>
                <a:t>2022 számokban</a:t>
              </a:r>
              <a:endParaRPr sz="2400" dirty="0">
                <a:solidFill>
                  <a:schemeClr val="tx2"/>
                </a:solidFill>
                <a:latin typeface="+mj-lt"/>
                <a:ea typeface="Trebuchet MS"/>
                <a:cs typeface="Calibri" panose="020F0502020204030204" pitchFamily="34" charset="0"/>
                <a:sym typeface="Trebuchet MS"/>
              </a:endParaRPr>
            </a:p>
          </p:txBody>
        </p:sp>
        <p:cxnSp>
          <p:nvCxnSpPr>
            <p:cNvPr id="82" name="Egyenes összekötő 81"/>
            <p:cNvCxnSpPr/>
            <p:nvPr/>
          </p:nvCxnSpPr>
          <p:spPr>
            <a:xfrm>
              <a:off x="14538652" y="6626750"/>
              <a:ext cx="6435020" cy="0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Csoportba foglalás 36">
            <a:extLst>
              <a:ext uri="{FF2B5EF4-FFF2-40B4-BE49-F238E27FC236}">
                <a16:creationId xmlns:a16="http://schemas.microsoft.com/office/drawing/2014/main" id="{0BAC99D6-DEB9-F697-7E1B-9BD46EBD1E86}"/>
              </a:ext>
            </a:extLst>
          </p:cNvPr>
          <p:cNvGrpSpPr/>
          <p:nvPr/>
        </p:nvGrpSpPr>
        <p:grpSpPr>
          <a:xfrm>
            <a:off x="4075267" y="-117042"/>
            <a:ext cx="2301551" cy="1025584"/>
            <a:chOff x="4064784" y="636714"/>
            <a:chExt cx="2301551" cy="1025584"/>
          </a:xfrm>
        </p:grpSpPr>
        <p:grpSp>
          <p:nvGrpSpPr>
            <p:cNvPr id="45" name="Csoportba foglalás 44"/>
            <p:cNvGrpSpPr/>
            <p:nvPr/>
          </p:nvGrpSpPr>
          <p:grpSpPr>
            <a:xfrm>
              <a:off x="4782857" y="636714"/>
              <a:ext cx="1583478" cy="1025584"/>
              <a:chOff x="7013516" y="1802189"/>
              <a:chExt cx="5865825" cy="3761897"/>
            </a:xfrm>
          </p:grpSpPr>
          <p:sp>
            <p:nvSpPr>
              <p:cNvPr id="46" name="Ív 45">
                <a:extLst>
                  <a:ext uri="{FF2B5EF4-FFF2-40B4-BE49-F238E27FC236}">
                    <a16:creationId xmlns:a16="http://schemas.microsoft.com/office/drawing/2014/main" id="{3655E402-E737-46E6-B152-5F698E9D4018}"/>
                  </a:ext>
                </a:extLst>
              </p:cNvPr>
              <p:cNvSpPr/>
              <p:nvPr/>
            </p:nvSpPr>
            <p:spPr>
              <a:xfrm rot="21311984">
                <a:off x="9122693" y="1802189"/>
                <a:ext cx="3756648" cy="3761897"/>
              </a:xfrm>
              <a:prstGeom prst="arc">
                <a:avLst>
                  <a:gd name="adj1" fmla="val 5691582"/>
                  <a:gd name="adj2" fmla="val 11060267"/>
                </a:avLst>
              </a:prstGeom>
              <a:ln w="3810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cxnSp>
            <p:nvCxnSpPr>
              <p:cNvPr id="47" name="Egyenes összekötő 46">
                <a:extLst>
                  <a:ext uri="{FF2B5EF4-FFF2-40B4-BE49-F238E27FC236}">
                    <a16:creationId xmlns:a16="http://schemas.microsoft.com/office/drawing/2014/main" id="{5A7ECBF1-FB40-479A-83E8-CDBE3D7BFB47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013518" y="3683135"/>
                <a:ext cx="2521081" cy="0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Ellipszis 47">
                <a:extLst>
                  <a:ext uri="{FF2B5EF4-FFF2-40B4-BE49-F238E27FC236}">
                    <a16:creationId xmlns:a16="http://schemas.microsoft.com/office/drawing/2014/main" id="{87E2E1EC-F0AC-4CB0-B0F4-7CEDC1F49C9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013507" y="3453952"/>
                <a:ext cx="525513" cy="52549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49" name="Ellipszis 48">
                <a:extLst>
                  <a:ext uri="{FF2B5EF4-FFF2-40B4-BE49-F238E27FC236}">
                    <a16:creationId xmlns:a16="http://schemas.microsoft.com/office/drawing/2014/main" id="{8895D819-24A1-4508-B899-83D8D6C6AE5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519013" y="3201159"/>
                <a:ext cx="963997" cy="963974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50" name="Kör: üres 29">
                <a:extLst>
                  <a:ext uri="{FF2B5EF4-FFF2-40B4-BE49-F238E27FC236}">
                    <a16:creationId xmlns:a16="http://schemas.microsoft.com/office/drawing/2014/main" id="{79D92063-EE72-4291-BCAB-E216E57A344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025385" y="2676950"/>
                <a:ext cx="1951264" cy="2012388"/>
              </a:xfrm>
              <a:prstGeom prst="donut">
                <a:avLst>
                  <a:gd name="adj" fmla="val 4937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51" name="Kör: üres 30">
                <a:extLst>
                  <a:ext uri="{FF2B5EF4-FFF2-40B4-BE49-F238E27FC236}">
                    <a16:creationId xmlns:a16="http://schemas.microsoft.com/office/drawing/2014/main" id="{FFE4C29E-C6FA-4B9F-94DC-D9D4BF0A00F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9544580" y="2181082"/>
                <a:ext cx="2912873" cy="3004112"/>
              </a:xfrm>
              <a:prstGeom prst="donut">
                <a:avLst>
                  <a:gd name="adj" fmla="val 493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83" name="Ív 82"/>
            <p:cNvSpPr>
              <a:spLocks noChangeAspect="1"/>
            </p:cNvSpPr>
            <p:nvPr/>
          </p:nvSpPr>
          <p:spPr>
            <a:xfrm rot="2613953">
              <a:off x="4064784" y="761701"/>
              <a:ext cx="800540" cy="800540"/>
            </a:xfrm>
            <a:prstGeom prst="arc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40" name="Csoportba foglalás 39">
            <a:extLst>
              <a:ext uri="{FF2B5EF4-FFF2-40B4-BE49-F238E27FC236}">
                <a16:creationId xmlns:a16="http://schemas.microsoft.com/office/drawing/2014/main" id="{623E3BCA-36C1-69D0-A7DC-3BA7DB7EEB57}"/>
              </a:ext>
            </a:extLst>
          </p:cNvPr>
          <p:cNvGrpSpPr/>
          <p:nvPr/>
        </p:nvGrpSpPr>
        <p:grpSpPr>
          <a:xfrm>
            <a:off x="4040359" y="4040969"/>
            <a:ext cx="2394833" cy="1081204"/>
            <a:chOff x="4024935" y="2837695"/>
            <a:chExt cx="2394833" cy="1081204"/>
          </a:xfrm>
        </p:grpSpPr>
        <p:grpSp>
          <p:nvGrpSpPr>
            <p:cNvPr id="73" name="Csoportba foglalás 72"/>
            <p:cNvGrpSpPr/>
            <p:nvPr/>
          </p:nvGrpSpPr>
          <p:grpSpPr>
            <a:xfrm>
              <a:off x="4751923" y="2837695"/>
              <a:ext cx="1667845" cy="1081204"/>
              <a:chOff x="7177767" y="20769113"/>
              <a:chExt cx="5744246" cy="3761897"/>
            </a:xfrm>
          </p:grpSpPr>
          <p:sp>
            <p:nvSpPr>
              <p:cNvPr id="74" name="Ív 73">
                <a:extLst>
                  <a:ext uri="{FF2B5EF4-FFF2-40B4-BE49-F238E27FC236}">
                    <a16:creationId xmlns:a16="http://schemas.microsoft.com/office/drawing/2014/main" id="{4976BCFC-BCEF-4D33-A9AD-EF16083261D0}"/>
                  </a:ext>
                </a:extLst>
              </p:cNvPr>
              <p:cNvSpPr/>
              <p:nvPr/>
            </p:nvSpPr>
            <p:spPr>
              <a:xfrm rot="21311984">
                <a:off x="9165365" y="20769113"/>
                <a:ext cx="3756648" cy="3761897"/>
              </a:xfrm>
              <a:prstGeom prst="arc">
                <a:avLst>
                  <a:gd name="adj1" fmla="val 5707084"/>
                  <a:gd name="adj2" fmla="val 11060271"/>
                </a:avLst>
              </a:prstGeom>
              <a:ln w="3810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cxnSp>
            <p:nvCxnSpPr>
              <p:cNvPr id="75" name="Egyenes összekötő 74">
                <a:extLst>
                  <a:ext uri="{FF2B5EF4-FFF2-40B4-BE49-F238E27FC236}">
                    <a16:creationId xmlns:a16="http://schemas.microsoft.com/office/drawing/2014/main" id="{F92C67BC-3A9C-4B73-966E-3B96E7939E89}"/>
                  </a:ext>
                </a:extLst>
              </p:cNvPr>
              <p:cNvCxnSpPr>
                <a:cxnSpLocks/>
                <a:endCxn id="76" idx="4"/>
              </p:cNvCxnSpPr>
              <p:nvPr/>
            </p:nvCxnSpPr>
            <p:spPr>
              <a:xfrm rot="16200000" flipH="1" flipV="1">
                <a:off x="8372358" y="21455470"/>
                <a:ext cx="10323" cy="2399502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Ellipszis 75">
                <a:extLst>
                  <a:ext uri="{FF2B5EF4-FFF2-40B4-BE49-F238E27FC236}">
                    <a16:creationId xmlns:a16="http://schemas.microsoft.com/office/drawing/2014/main" id="{FFA3CB55-2B0D-4BA7-8E2B-AC59A53CB11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177758" y="22397633"/>
                <a:ext cx="525513" cy="52549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77" name="Ellipszis 76">
                <a:extLst>
                  <a:ext uri="{FF2B5EF4-FFF2-40B4-BE49-F238E27FC236}">
                    <a16:creationId xmlns:a16="http://schemas.microsoft.com/office/drawing/2014/main" id="{8B965716-BE02-4583-8DBC-0D0DB87E87D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561685" y="22168082"/>
                <a:ext cx="963997" cy="963974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78" name="Kör: üres 23">
                <a:extLst>
                  <a:ext uri="{FF2B5EF4-FFF2-40B4-BE49-F238E27FC236}">
                    <a16:creationId xmlns:a16="http://schemas.microsoft.com/office/drawing/2014/main" id="{DFAAF0E8-98D3-46EE-B95A-132DBD541D7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068057" y="21643873"/>
                <a:ext cx="1951264" cy="2012388"/>
              </a:xfrm>
              <a:prstGeom prst="donut">
                <a:avLst>
                  <a:gd name="adj" fmla="val 4937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79" name="Kör: üres 24">
                <a:extLst>
                  <a:ext uri="{FF2B5EF4-FFF2-40B4-BE49-F238E27FC236}">
                    <a16:creationId xmlns:a16="http://schemas.microsoft.com/office/drawing/2014/main" id="{BF76795E-9761-49C0-9C7C-99B76E7D1CF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9587252" y="21148005"/>
                <a:ext cx="2912873" cy="3004112"/>
              </a:xfrm>
              <a:prstGeom prst="donut">
                <a:avLst>
                  <a:gd name="adj" fmla="val 493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85" name="Ív 84"/>
            <p:cNvSpPr>
              <a:spLocks noChangeAspect="1"/>
            </p:cNvSpPr>
            <p:nvPr/>
          </p:nvSpPr>
          <p:spPr>
            <a:xfrm rot="2613953">
              <a:off x="4024935" y="2975055"/>
              <a:ext cx="800540" cy="800540"/>
            </a:xfrm>
            <a:prstGeom prst="arc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41" name="Csoportba foglalás 40">
            <a:extLst>
              <a:ext uri="{FF2B5EF4-FFF2-40B4-BE49-F238E27FC236}">
                <a16:creationId xmlns:a16="http://schemas.microsoft.com/office/drawing/2014/main" id="{0C9D28BB-0638-85C3-D679-22EED3D46B58}"/>
              </a:ext>
            </a:extLst>
          </p:cNvPr>
          <p:cNvGrpSpPr/>
          <p:nvPr/>
        </p:nvGrpSpPr>
        <p:grpSpPr>
          <a:xfrm>
            <a:off x="5354115" y="1953070"/>
            <a:ext cx="2366980" cy="1053640"/>
            <a:chOff x="5344477" y="1753459"/>
            <a:chExt cx="2366980" cy="1053640"/>
          </a:xfrm>
        </p:grpSpPr>
        <p:grpSp>
          <p:nvGrpSpPr>
            <p:cNvPr id="52" name="Csoportba foglalás 51"/>
            <p:cNvGrpSpPr/>
            <p:nvPr/>
          </p:nvGrpSpPr>
          <p:grpSpPr>
            <a:xfrm>
              <a:off x="5344477" y="1753459"/>
              <a:ext cx="1597861" cy="1053640"/>
              <a:chOff x="9172198" y="6503748"/>
              <a:chExt cx="5604506" cy="3761897"/>
            </a:xfrm>
          </p:grpSpPr>
          <p:sp>
            <p:nvSpPr>
              <p:cNvPr id="53" name="Ív 52">
                <a:extLst>
                  <a:ext uri="{FF2B5EF4-FFF2-40B4-BE49-F238E27FC236}">
                    <a16:creationId xmlns:a16="http://schemas.microsoft.com/office/drawing/2014/main" id="{DF468212-F417-4239-BE0B-580C914FE60F}"/>
                  </a:ext>
                </a:extLst>
              </p:cNvPr>
              <p:cNvSpPr/>
              <p:nvPr/>
            </p:nvSpPr>
            <p:spPr>
              <a:xfrm rot="21311984">
                <a:off x="9172198" y="6503748"/>
                <a:ext cx="3756648" cy="3761897"/>
              </a:xfrm>
              <a:prstGeom prst="arc">
                <a:avLst>
                  <a:gd name="adj1" fmla="val 242384"/>
                  <a:gd name="adj2" fmla="val 5731730"/>
                </a:avLst>
              </a:prstGeom>
              <a:ln w="3810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cxnSp>
            <p:nvCxnSpPr>
              <p:cNvPr id="54" name="Egyenes összekötő 53">
                <a:extLst>
                  <a:ext uri="{FF2B5EF4-FFF2-40B4-BE49-F238E27FC236}">
                    <a16:creationId xmlns:a16="http://schemas.microsoft.com/office/drawing/2014/main" id="{A22764E0-E184-400C-B713-0E4E7BE5286F}"/>
                  </a:ext>
                </a:extLst>
              </p:cNvPr>
              <p:cNvCxnSpPr>
                <a:cxnSpLocks/>
                <a:endCxn id="55" idx="4"/>
              </p:cNvCxnSpPr>
              <p:nvPr/>
            </p:nvCxnSpPr>
            <p:spPr>
              <a:xfrm rot="16200000" flipH="1">
                <a:off x="13649773" y="7230448"/>
                <a:ext cx="130" cy="2253732"/>
              </a:xfrm>
              <a:prstGeom prst="line">
                <a:avLst/>
              </a:prstGeom>
              <a:ln w="38100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Ellipszis 54">
                <a:extLst>
                  <a:ext uri="{FF2B5EF4-FFF2-40B4-BE49-F238E27FC236}">
                    <a16:creationId xmlns:a16="http://schemas.microsoft.com/office/drawing/2014/main" id="{C0203461-4DAD-4491-87C3-67624B2E317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4251199" y="8094631"/>
                <a:ext cx="525513" cy="525496"/>
              </a:xfrm>
              <a:prstGeom prst="ellipse">
                <a:avLst/>
              </a:prstGeom>
              <a:solidFill>
                <a:srgbClr val="1F49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56" name="Ellipszis 55">
                <a:extLst>
                  <a:ext uri="{FF2B5EF4-FFF2-40B4-BE49-F238E27FC236}">
                    <a16:creationId xmlns:a16="http://schemas.microsoft.com/office/drawing/2014/main" id="{D091A837-2A51-4536-BFD6-7709096140D4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547858" y="7899992"/>
                <a:ext cx="963997" cy="963974"/>
              </a:xfrm>
              <a:prstGeom prst="ellipse">
                <a:avLst/>
              </a:prstGeom>
              <a:solidFill>
                <a:srgbClr val="1F49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57" name="Kör: üres 16">
                <a:extLst>
                  <a:ext uri="{FF2B5EF4-FFF2-40B4-BE49-F238E27FC236}">
                    <a16:creationId xmlns:a16="http://schemas.microsoft.com/office/drawing/2014/main" id="{446165AE-C8DA-4732-8B70-88D95D360CBA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054230" y="7375782"/>
                <a:ext cx="1951264" cy="2012388"/>
              </a:xfrm>
              <a:prstGeom prst="donut">
                <a:avLst>
                  <a:gd name="adj" fmla="val 4937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58" name="Kör: üres 17">
                <a:extLst>
                  <a:ext uri="{FF2B5EF4-FFF2-40B4-BE49-F238E27FC236}">
                    <a16:creationId xmlns:a16="http://schemas.microsoft.com/office/drawing/2014/main" id="{CC91DA7A-72FC-410C-8F15-F8A639ED0CB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9573425" y="6879920"/>
                <a:ext cx="2912873" cy="3004112"/>
              </a:xfrm>
              <a:prstGeom prst="donut">
                <a:avLst>
                  <a:gd name="adj" fmla="val 493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86" name="Ív 85"/>
            <p:cNvSpPr>
              <a:spLocks noChangeAspect="1"/>
            </p:cNvSpPr>
            <p:nvPr/>
          </p:nvSpPr>
          <p:spPr>
            <a:xfrm rot="13405290">
              <a:off x="6889619" y="1861673"/>
              <a:ext cx="821838" cy="821838"/>
            </a:xfrm>
            <a:prstGeom prst="arc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93" name="Csoportba foglalás 92">
            <a:extLst>
              <a:ext uri="{FF2B5EF4-FFF2-40B4-BE49-F238E27FC236}">
                <a16:creationId xmlns:a16="http://schemas.microsoft.com/office/drawing/2014/main" id="{60AE1436-6F19-A918-8A26-B72DD5E5B4D0}"/>
              </a:ext>
            </a:extLst>
          </p:cNvPr>
          <p:cNvGrpSpPr/>
          <p:nvPr/>
        </p:nvGrpSpPr>
        <p:grpSpPr>
          <a:xfrm>
            <a:off x="5292540" y="5110140"/>
            <a:ext cx="2391100" cy="1066062"/>
            <a:chOff x="5333941" y="5227107"/>
            <a:chExt cx="2391100" cy="1066062"/>
          </a:xfrm>
        </p:grpSpPr>
        <p:grpSp>
          <p:nvGrpSpPr>
            <p:cNvPr id="59" name="Csoportba foglalás 58"/>
            <p:cNvGrpSpPr/>
            <p:nvPr/>
          </p:nvGrpSpPr>
          <p:grpSpPr>
            <a:xfrm>
              <a:off x="5333941" y="5227107"/>
              <a:ext cx="1623037" cy="1066062"/>
              <a:chOff x="9113999" y="15428517"/>
              <a:chExt cx="5552082" cy="3761897"/>
            </a:xfrm>
          </p:grpSpPr>
          <p:sp>
            <p:nvSpPr>
              <p:cNvPr id="60" name="Ív 59">
                <a:extLst>
                  <a:ext uri="{FF2B5EF4-FFF2-40B4-BE49-F238E27FC236}">
                    <a16:creationId xmlns:a16="http://schemas.microsoft.com/office/drawing/2014/main" id="{AE330780-54D0-4224-9203-313AF9A1CD84}"/>
                  </a:ext>
                </a:extLst>
              </p:cNvPr>
              <p:cNvSpPr/>
              <p:nvPr/>
            </p:nvSpPr>
            <p:spPr>
              <a:xfrm rot="16200000">
                <a:off x="9116629" y="15425887"/>
                <a:ext cx="3761897" cy="3767157"/>
              </a:xfrm>
              <a:prstGeom prst="arc">
                <a:avLst>
                  <a:gd name="adj1" fmla="val 5448746"/>
                  <a:gd name="adj2" fmla="val 10804795"/>
                </a:avLst>
              </a:prstGeom>
              <a:ln w="3810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cxnSp>
            <p:nvCxnSpPr>
              <p:cNvPr id="61" name="Egyenes összekötő 60">
                <a:extLst>
                  <a:ext uri="{FF2B5EF4-FFF2-40B4-BE49-F238E27FC236}">
                    <a16:creationId xmlns:a16="http://schemas.microsoft.com/office/drawing/2014/main" id="{E977B4E3-5FD7-4822-98B8-2DC9C521407B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3335676" y="16372936"/>
                <a:ext cx="0" cy="1873072"/>
              </a:xfrm>
              <a:prstGeom prst="line">
                <a:avLst/>
              </a:prstGeom>
              <a:ln w="38100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Ellipszis 61">
                <a:extLst>
                  <a:ext uri="{FF2B5EF4-FFF2-40B4-BE49-F238E27FC236}">
                    <a16:creationId xmlns:a16="http://schemas.microsoft.com/office/drawing/2014/main" id="{DEB589C7-7D59-49B9-8D4D-B8A1A48D2892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514903" y="16826811"/>
                <a:ext cx="965346" cy="965320"/>
              </a:xfrm>
              <a:prstGeom prst="ellipse">
                <a:avLst/>
              </a:prstGeom>
              <a:solidFill>
                <a:srgbClr val="1F49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63" name="Kör: üres 9">
                <a:extLst>
                  <a:ext uri="{FF2B5EF4-FFF2-40B4-BE49-F238E27FC236}">
                    <a16:creationId xmlns:a16="http://schemas.microsoft.com/office/drawing/2014/main" id="{EB07BBDC-52B0-4F82-AD66-D19DC483067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020580" y="16301871"/>
                <a:ext cx="1953996" cy="2015202"/>
              </a:xfrm>
              <a:prstGeom prst="donut">
                <a:avLst>
                  <a:gd name="adj" fmla="val 4937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64" name="Kör: üres 10">
                <a:extLst>
                  <a:ext uri="{FF2B5EF4-FFF2-40B4-BE49-F238E27FC236}">
                    <a16:creationId xmlns:a16="http://schemas.microsoft.com/office/drawing/2014/main" id="{CB2012CC-624D-4C59-84DE-69EB5C688F0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9539108" y="15805308"/>
                <a:ext cx="2916943" cy="3008312"/>
              </a:xfrm>
              <a:prstGeom prst="donut">
                <a:avLst>
                  <a:gd name="adj" fmla="val 493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65" name="Ellipszis 64">
                <a:extLst>
                  <a:ext uri="{FF2B5EF4-FFF2-40B4-BE49-F238E27FC236}">
                    <a16:creationId xmlns:a16="http://schemas.microsoft.com/office/drawing/2014/main" id="{852264D9-0406-4D31-B2DA-1C78C86110D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4139840" y="17047778"/>
                <a:ext cx="526249" cy="526232"/>
              </a:xfrm>
              <a:prstGeom prst="ellipse">
                <a:avLst/>
              </a:prstGeom>
              <a:solidFill>
                <a:srgbClr val="1F49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87" name="Ív 86"/>
            <p:cNvSpPr>
              <a:spLocks noChangeAspect="1"/>
            </p:cNvSpPr>
            <p:nvPr/>
          </p:nvSpPr>
          <p:spPr>
            <a:xfrm rot="13405290">
              <a:off x="6903203" y="5363849"/>
              <a:ext cx="821838" cy="821838"/>
            </a:xfrm>
            <a:prstGeom prst="arc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88" name="Csoportba foglalás 87"/>
          <p:cNvGrpSpPr/>
          <p:nvPr/>
        </p:nvGrpSpPr>
        <p:grpSpPr>
          <a:xfrm>
            <a:off x="797442" y="129771"/>
            <a:ext cx="3837149" cy="567721"/>
            <a:chOff x="-1555019" y="5905650"/>
            <a:chExt cx="8309236" cy="1880668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89" name="Téglalap 88"/>
            <p:cNvSpPr/>
            <p:nvPr/>
          </p:nvSpPr>
          <p:spPr>
            <a:xfrm>
              <a:off x="-1555019" y="5905650"/>
              <a:ext cx="6736902" cy="18806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SE KFI pályázatok-projektek száma</a:t>
              </a:r>
            </a:p>
          </p:txBody>
        </p:sp>
        <p:sp>
          <p:nvSpPr>
            <p:cNvPr id="90" name="Téglalap 89"/>
            <p:cNvSpPr/>
            <p:nvPr/>
          </p:nvSpPr>
          <p:spPr>
            <a:xfrm>
              <a:off x="5182230" y="5905650"/>
              <a:ext cx="1571987" cy="188066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>
                  <a:solidFill>
                    <a:schemeClr val="tx1"/>
                  </a:solidFill>
                </a:rPr>
                <a:t>280+</a:t>
              </a:r>
            </a:p>
          </p:txBody>
        </p:sp>
      </p:grpSp>
      <p:grpSp>
        <p:nvGrpSpPr>
          <p:cNvPr id="94" name="Csoportba foglalás 93"/>
          <p:cNvGrpSpPr/>
          <p:nvPr/>
        </p:nvGrpSpPr>
        <p:grpSpPr>
          <a:xfrm>
            <a:off x="797443" y="4286029"/>
            <a:ext cx="3857873" cy="567721"/>
            <a:chOff x="-1599895" y="5905650"/>
            <a:chExt cx="8354115" cy="1880668"/>
          </a:xfrm>
        </p:grpSpPr>
        <p:sp>
          <p:nvSpPr>
            <p:cNvPr id="95" name="Téglalap 94"/>
            <p:cNvSpPr/>
            <p:nvPr/>
          </p:nvSpPr>
          <p:spPr>
            <a:xfrm>
              <a:off x="-1599895" y="5905650"/>
              <a:ext cx="6781781" cy="18806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Kiemelten támogatott projektek</a:t>
              </a:r>
            </a:p>
          </p:txBody>
        </p:sp>
        <p:sp>
          <p:nvSpPr>
            <p:cNvPr id="96" name="Téglalap 95"/>
            <p:cNvSpPr/>
            <p:nvPr/>
          </p:nvSpPr>
          <p:spPr>
            <a:xfrm>
              <a:off x="5132797" y="5905650"/>
              <a:ext cx="1621423" cy="188066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>
                  <a:solidFill>
                    <a:schemeClr val="tx2"/>
                  </a:solidFill>
                </a:rPr>
                <a:t>29</a:t>
              </a:r>
            </a:p>
          </p:txBody>
        </p:sp>
      </p:grpSp>
      <p:grpSp>
        <p:nvGrpSpPr>
          <p:cNvPr id="97" name="Csoportba foglalás 96"/>
          <p:cNvGrpSpPr/>
          <p:nvPr/>
        </p:nvGrpSpPr>
        <p:grpSpPr>
          <a:xfrm>
            <a:off x="7164316" y="2203673"/>
            <a:ext cx="4153723" cy="571577"/>
            <a:chOff x="15006325" y="10597515"/>
            <a:chExt cx="8911804" cy="1880668"/>
          </a:xfrm>
        </p:grpSpPr>
        <p:sp>
          <p:nvSpPr>
            <p:cNvPr id="98" name="Téglalap 97"/>
            <p:cNvSpPr/>
            <p:nvPr/>
          </p:nvSpPr>
          <p:spPr>
            <a:xfrm>
              <a:off x="16900141" y="10597515"/>
              <a:ext cx="7017988" cy="18806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Ösztöndíj jellegű támogatás megvalósulásának támogatása</a:t>
              </a:r>
            </a:p>
          </p:txBody>
        </p:sp>
        <p:sp>
          <p:nvSpPr>
            <p:cNvPr id="99" name="Téglalap 98"/>
            <p:cNvSpPr/>
            <p:nvPr/>
          </p:nvSpPr>
          <p:spPr>
            <a:xfrm>
              <a:off x="15006325" y="10597515"/>
              <a:ext cx="1893816" cy="1880668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>
                  <a:solidFill>
                    <a:schemeClr val="bg1"/>
                  </a:solidFill>
                </a:rPr>
                <a:t>Közel 250</a:t>
              </a:r>
            </a:p>
          </p:txBody>
        </p:sp>
      </p:grpSp>
      <p:grpSp>
        <p:nvGrpSpPr>
          <p:cNvPr id="100" name="Csoportba foglalás 99"/>
          <p:cNvGrpSpPr/>
          <p:nvPr/>
        </p:nvGrpSpPr>
        <p:grpSpPr>
          <a:xfrm>
            <a:off x="7164318" y="5366306"/>
            <a:ext cx="4153218" cy="580568"/>
            <a:chOff x="15006325" y="10567932"/>
            <a:chExt cx="8910718" cy="1910251"/>
          </a:xfrm>
        </p:grpSpPr>
        <p:sp>
          <p:nvSpPr>
            <p:cNvPr id="101" name="Téglalap 100"/>
            <p:cNvSpPr/>
            <p:nvPr/>
          </p:nvSpPr>
          <p:spPr>
            <a:xfrm>
              <a:off x="16926893" y="10567932"/>
              <a:ext cx="6990150" cy="18806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Pályázati hírlevelek</a:t>
              </a:r>
            </a:p>
          </p:txBody>
        </p:sp>
        <p:sp>
          <p:nvSpPr>
            <p:cNvPr id="102" name="Téglalap 101"/>
            <p:cNvSpPr/>
            <p:nvPr/>
          </p:nvSpPr>
          <p:spPr>
            <a:xfrm>
              <a:off x="15006325" y="10597515"/>
              <a:ext cx="1892734" cy="1880668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>
                  <a:solidFill>
                    <a:schemeClr val="bg1"/>
                  </a:solidFill>
                </a:rPr>
                <a:t>57</a:t>
              </a:r>
            </a:p>
          </p:txBody>
        </p:sp>
      </p:grpSp>
      <p:sp>
        <p:nvSpPr>
          <p:cNvPr id="10" name="Szöveg hely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Innovációs Központ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Dr. Szigeti Gyula Péter </a:t>
            </a:r>
          </a:p>
          <a:p>
            <a:r>
              <a:rPr lang="hu-HU" dirty="0"/>
              <a:t>igazgató</a:t>
            </a:r>
          </a:p>
        </p:txBody>
      </p:sp>
      <p:grpSp>
        <p:nvGrpSpPr>
          <p:cNvPr id="38" name="Csoportba foglalás 37">
            <a:extLst>
              <a:ext uri="{FF2B5EF4-FFF2-40B4-BE49-F238E27FC236}">
                <a16:creationId xmlns:a16="http://schemas.microsoft.com/office/drawing/2014/main" id="{232F5449-3F65-F646-E7C8-1DF2C1E7E380}"/>
              </a:ext>
            </a:extLst>
          </p:cNvPr>
          <p:cNvGrpSpPr/>
          <p:nvPr/>
        </p:nvGrpSpPr>
        <p:grpSpPr>
          <a:xfrm>
            <a:off x="4107804" y="935565"/>
            <a:ext cx="2301551" cy="1025584"/>
            <a:chOff x="-728302" y="520982"/>
            <a:chExt cx="2301551" cy="1025584"/>
          </a:xfrm>
        </p:grpSpPr>
        <p:grpSp>
          <p:nvGrpSpPr>
            <p:cNvPr id="3" name="Csoportba foglalás 2">
              <a:extLst>
                <a:ext uri="{FF2B5EF4-FFF2-40B4-BE49-F238E27FC236}">
                  <a16:creationId xmlns:a16="http://schemas.microsoft.com/office/drawing/2014/main" id="{F9645F0D-9B4B-39D8-A280-FA1099D1A5DB}"/>
                </a:ext>
              </a:extLst>
            </p:cNvPr>
            <p:cNvGrpSpPr/>
            <p:nvPr/>
          </p:nvGrpSpPr>
          <p:grpSpPr>
            <a:xfrm>
              <a:off x="-10229" y="520982"/>
              <a:ext cx="1583478" cy="1025584"/>
              <a:chOff x="7013516" y="1802189"/>
              <a:chExt cx="5865825" cy="3761897"/>
            </a:xfrm>
          </p:grpSpPr>
          <p:sp>
            <p:nvSpPr>
              <p:cNvPr id="4" name="Ív 3">
                <a:extLst>
                  <a:ext uri="{FF2B5EF4-FFF2-40B4-BE49-F238E27FC236}">
                    <a16:creationId xmlns:a16="http://schemas.microsoft.com/office/drawing/2014/main" id="{513FF929-2FCF-6D11-2F5B-3AA52BF0A5D8}"/>
                  </a:ext>
                </a:extLst>
              </p:cNvPr>
              <p:cNvSpPr/>
              <p:nvPr/>
            </p:nvSpPr>
            <p:spPr>
              <a:xfrm rot="21311984">
                <a:off x="9122693" y="1802189"/>
                <a:ext cx="3756648" cy="3761897"/>
              </a:xfrm>
              <a:prstGeom prst="arc">
                <a:avLst>
                  <a:gd name="adj1" fmla="val 5691582"/>
                  <a:gd name="adj2" fmla="val 11060267"/>
                </a:avLst>
              </a:prstGeom>
              <a:ln w="3810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cxnSp>
            <p:nvCxnSpPr>
              <p:cNvPr id="5" name="Egyenes összekötő 4">
                <a:extLst>
                  <a:ext uri="{FF2B5EF4-FFF2-40B4-BE49-F238E27FC236}">
                    <a16:creationId xmlns:a16="http://schemas.microsoft.com/office/drawing/2014/main" id="{FE302BB2-3669-89F8-4463-235BFD4B1F80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7013518" y="3683135"/>
                <a:ext cx="2521081" cy="0"/>
              </a:xfrm>
              <a:prstGeom prst="line">
                <a:avLst/>
              </a:prstGeom>
              <a:ln w="38100"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Ellipszis 5">
                <a:extLst>
                  <a:ext uri="{FF2B5EF4-FFF2-40B4-BE49-F238E27FC236}">
                    <a16:creationId xmlns:a16="http://schemas.microsoft.com/office/drawing/2014/main" id="{51C608CB-0E27-51C2-D7B7-63C7E5581990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5400000">
                <a:off x="7013507" y="3453952"/>
                <a:ext cx="525513" cy="52549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7" name="Ellipszis 6">
                <a:extLst>
                  <a:ext uri="{FF2B5EF4-FFF2-40B4-BE49-F238E27FC236}">
                    <a16:creationId xmlns:a16="http://schemas.microsoft.com/office/drawing/2014/main" id="{073D9B4B-CA50-AA07-7FEF-13449BAEC55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519013" y="3201159"/>
                <a:ext cx="963997" cy="963974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8" name="Kör: üres 29">
                <a:extLst>
                  <a:ext uri="{FF2B5EF4-FFF2-40B4-BE49-F238E27FC236}">
                    <a16:creationId xmlns:a16="http://schemas.microsoft.com/office/drawing/2014/main" id="{B7ED4464-E1C6-7CFE-062E-4190CE5B606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025385" y="2676950"/>
                <a:ext cx="1951264" cy="2012388"/>
              </a:xfrm>
              <a:prstGeom prst="donut">
                <a:avLst>
                  <a:gd name="adj" fmla="val 4937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9" name="Kör: üres 30">
                <a:extLst>
                  <a:ext uri="{FF2B5EF4-FFF2-40B4-BE49-F238E27FC236}">
                    <a16:creationId xmlns:a16="http://schemas.microsoft.com/office/drawing/2014/main" id="{5A3277E9-A93D-6026-52E7-A7014EFE73E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9544580" y="2181082"/>
                <a:ext cx="2912873" cy="3004112"/>
              </a:xfrm>
              <a:prstGeom prst="donut">
                <a:avLst>
                  <a:gd name="adj" fmla="val 493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33" name="Ív 32">
              <a:extLst>
                <a:ext uri="{FF2B5EF4-FFF2-40B4-BE49-F238E27FC236}">
                  <a16:creationId xmlns:a16="http://schemas.microsoft.com/office/drawing/2014/main" id="{5CC7FB53-4C7A-7981-EBFE-F15BB78DFEFF}"/>
                </a:ext>
              </a:extLst>
            </p:cNvPr>
            <p:cNvSpPr>
              <a:spLocks noChangeAspect="1"/>
            </p:cNvSpPr>
            <p:nvPr/>
          </p:nvSpPr>
          <p:spPr>
            <a:xfrm rot="2613953">
              <a:off x="-728302" y="645969"/>
              <a:ext cx="800540" cy="800540"/>
            </a:xfrm>
            <a:prstGeom prst="arc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71" name="Csoportba foglalás 70">
            <a:extLst>
              <a:ext uri="{FF2B5EF4-FFF2-40B4-BE49-F238E27FC236}">
                <a16:creationId xmlns:a16="http://schemas.microsoft.com/office/drawing/2014/main" id="{01246CE0-B946-7B43-BA09-05CED3DD6BB6}"/>
              </a:ext>
            </a:extLst>
          </p:cNvPr>
          <p:cNvGrpSpPr/>
          <p:nvPr/>
        </p:nvGrpSpPr>
        <p:grpSpPr>
          <a:xfrm>
            <a:off x="5361827" y="3019265"/>
            <a:ext cx="2366980" cy="1053640"/>
            <a:chOff x="-1922" y="1544593"/>
            <a:chExt cx="2366980" cy="1053640"/>
          </a:xfrm>
        </p:grpSpPr>
        <p:grpSp>
          <p:nvGrpSpPr>
            <p:cNvPr id="11" name="Csoportba foglalás 10">
              <a:extLst>
                <a:ext uri="{FF2B5EF4-FFF2-40B4-BE49-F238E27FC236}">
                  <a16:creationId xmlns:a16="http://schemas.microsoft.com/office/drawing/2014/main" id="{1395425A-72FF-17E5-170A-11D383027E4D}"/>
                </a:ext>
              </a:extLst>
            </p:cNvPr>
            <p:cNvGrpSpPr/>
            <p:nvPr/>
          </p:nvGrpSpPr>
          <p:grpSpPr>
            <a:xfrm>
              <a:off x="-1922" y="1544593"/>
              <a:ext cx="1597861" cy="1053640"/>
              <a:chOff x="9172198" y="6503748"/>
              <a:chExt cx="5604506" cy="3761897"/>
            </a:xfrm>
          </p:grpSpPr>
          <p:sp>
            <p:nvSpPr>
              <p:cNvPr id="12" name="Ív 11">
                <a:extLst>
                  <a:ext uri="{FF2B5EF4-FFF2-40B4-BE49-F238E27FC236}">
                    <a16:creationId xmlns:a16="http://schemas.microsoft.com/office/drawing/2014/main" id="{3C6DC823-FD1E-ADB6-6393-757416D0FFBD}"/>
                  </a:ext>
                </a:extLst>
              </p:cNvPr>
              <p:cNvSpPr/>
              <p:nvPr/>
            </p:nvSpPr>
            <p:spPr>
              <a:xfrm rot="21311984">
                <a:off x="9172198" y="6503748"/>
                <a:ext cx="3756648" cy="3761897"/>
              </a:xfrm>
              <a:prstGeom prst="arc">
                <a:avLst>
                  <a:gd name="adj1" fmla="val 242384"/>
                  <a:gd name="adj2" fmla="val 5731730"/>
                </a:avLst>
              </a:prstGeom>
              <a:ln w="38100">
                <a:solidFill>
                  <a:srgbClr val="7F7F7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cxnSp>
            <p:nvCxnSpPr>
              <p:cNvPr id="13" name="Egyenes összekötő 12">
                <a:extLst>
                  <a:ext uri="{FF2B5EF4-FFF2-40B4-BE49-F238E27FC236}">
                    <a16:creationId xmlns:a16="http://schemas.microsoft.com/office/drawing/2014/main" id="{8DBB26F6-1A20-69F8-5D23-43A38ECEA947}"/>
                  </a:ext>
                </a:extLst>
              </p:cNvPr>
              <p:cNvCxnSpPr>
                <a:cxnSpLocks/>
                <a:endCxn id="15" idx="4"/>
              </p:cNvCxnSpPr>
              <p:nvPr/>
            </p:nvCxnSpPr>
            <p:spPr>
              <a:xfrm rot="16200000" flipH="1">
                <a:off x="13649773" y="7230448"/>
                <a:ext cx="130" cy="2253732"/>
              </a:xfrm>
              <a:prstGeom prst="line">
                <a:avLst/>
              </a:prstGeom>
              <a:ln w="38100">
                <a:solidFill>
                  <a:srgbClr val="1F49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Ellipszis 14">
                <a:extLst>
                  <a:ext uri="{FF2B5EF4-FFF2-40B4-BE49-F238E27FC236}">
                    <a16:creationId xmlns:a16="http://schemas.microsoft.com/office/drawing/2014/main" id="{E72B02C2-62A7-E068-38B1-1EA1B598393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4251199" y="8094631"/>
                <a:ext cx="525513" cy="525496"/>
              </a:xfrm>
              <a:prstGeom prst="ellipse">
                <a:avLst/>
              </a:prstGeom>
              <a:solidFill>
                <a:srgbClr val="1F49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16" name="Ellipszis 15">
                <a:extLst>
                  <a:ext uri="{FF2B5EF4-FFF2-40B4-BE49-F238E27FC236}">
                    <a16:creationId xmlns:a16="http://schemas.microsoft.com/office/drawing/2014/main" id="{0A8661A0-55F0-6B86-52AB-BFE01670055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547858" y="7899992"/>
                <a:ext cx="963997" cy="963974"/>
              </a:xfrm>
              <a:prstGeom prst="ellipse">
                <a:avLst/>
              </a:prstGeom>
              <a:solidFill>
                <a:srgbClr val="1F497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latin typeface="Century" panose="02040604050505020304" pitchFamily="18" charset="0"/>
                </a:endParaRPr>
              </a:p>
            </p:txBody>
          </p:sp>
          <p:sp>
            <p:nvSpPr>
              <p:cNvPr id="17" name="Kör: üres 16">
                <a:extLst>
                  <a:ext uri="{FF2B5EF4-FFF2-40B4-BE49-F238E27FC236}">
                    <a16:creationId xmlns:a16="http://schemas.microsoft.com/office/drawing/2014/main" id="{B040E53F-E420-2D57-46E1-1709A24E755D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10054230" y="7375782"/>
                <a:ext cx="1951264" cy="2012388"/>
              </a:xfrm>
              <a:prstGeom prst="donut">
                <a:avLst>
                  <a:gd name="adj" fmla="val 4937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  <p:sp>
            <p:nvSpPr>
              <p:cNvPr id="18" name="Kör: üres 17">
                <a:extLst>
                  <a:ext uri="{FF2B5EF4-FFF2-40B4-BE49-F238E27FC236}">
                    <a16:creationId xmlns:a16="http://schemas.microsoft.com/office/drawing/2014/main" id="{EE10C78D-4FA2-7994-94BF-2FF21C59909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9573425" y="6879920"/>
                <a:ext cx="2912873" cy="3004112"/>
              </a:xfrm>
              <a:prstGeom prst="donut">
                <a:avLst>
                  <a:gd name="adj" fmla="val 4937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  <a:latin typeface="Century" panose="02040604050505020304" pitchFamily="18" charset="0"/>
                </a:endParaRPr>
              </a:p>
            </p:txBody>
          </p:sp>
        </p:grpSp>
        <p:sp>
          <p:nvSpPr>
            <p:cNvPr id="35" name="Ív 34">
              <a:extLst>
                <a:ext uri="{FF2B5EF4-FFF2-40B4-BE49-F238E27FC236}">
                  <a16:creationId xmlns:a16="http://schemas.microsoft.com/office/drawing/2014/main" id="{D9063D33-A464-12EB-3211-DD5C92D78366}"/>
                </a:ext>
              </a:extLst>
            </p:cNvPr>
            <p:cNvSpPr>
              <a:spLocks noChangeAspect="1"/>
            </p:cNvSpPr>
            <p:nvPr/>
          </p:nvSpPr>
          <p:spPr>
            <a:xfrm rot="13405290">
              <a:off x="1543220" y="1652807"/>
              <a:ext cx="821838" cy="821838"/>
            </a:xfrm>
            <a:prstGeom prst="arc">
              <a:avLst/>
            </a:prstGeom>
            <a:ln w="57150">
              <a:solidFill>
                <a:srgbClr val="1F49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</p:grpSp>
      <p:grpSp>
        <p:nvGrpSpPr>
          <p:cNvPr id="42" name="Csoportba foglalás 41">
            <a:extLst>
              <a:ext uri="{FF2B5EF4-FFF2-40B4-BE49-F238E27FC236}">
                <a16:creationId xmlns:a16="http://schemas.microsoft.com/office/drawing/2014/main" id="{A9B2543D-13AE-F6DF-F5EC-CDB60B51A382}"/>
              </a:ext>
            </a:extLst>
          </p:cNvPr>
          <p:cNvGrpSpPr/>
          <p:nvPr/>
        </p:nvGrpSpPr>
        <p:grpSpPr>
          <a:xfrm>
            <a:off x="797442" y="1099265"/>
            <a:ext cx="3837149" cy="742297"/>
            <a:chOff x="654901" y="5327339"/>
            <a:chExt cx="6099316" cy="245897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3" name="Téglalap 42">
              <a:extLst>
                <a:ext uri="{FF2B5EF4-FFF2-40B4-BE49-F238E27FC236}">
                  <a16:creationId xmlns:a16="http://schemas.microsoft.com/office/drawing/2014/main" id="{BFDDA5E5-E85D-7427-9444-B3E14251CAC6}"/>
                </a:ext>
              </a:extLst>
            </p:cNvPr>
            <p:cNvSpPr/>
            <p:nvPr/>
          </p:nvSpPr>
          <p:spPr>
            <a:xfrm>
              <a:off x="654901" y="5327339"/>
              <a:ext cx="4942069" cy="24589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SE KFI 2022-ben támogatott projektek száma</a:t>
              </a:r>
            </a:p>
          </p:txBody>
        </p:sp>
        <p:sp>
          <p:nvSpPr>
            <p:cNvPr id="66" name="Téglalap 65">
              <a:extLst>
                <a:ext uri="{FF2B5EF4-FFF2-40B4-BE49-F238E27FC236}">
                  <a16:creationId xmlns:a16="http://schemas.microsoft.com/office/drawing/2014/main" id="{624DFB45-CCEF-94BF-BEDB-BB2538211550}"/>
                </a:ext>
              </a:extLst>
            </p:cNvPr>
            <p:cNvSpPr/>
            <p:nvPr/>
          </p:nvSpPr>
          <p:spPr>
            <a:xfrm>
              <a:off x="5596972" y="5327339"/>
              <a:ext cx="1157245" cy="24589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>
                  <a:solidFill>
                    <a:schemeClr val="tx1"/>
                  </a:solidFill>
                </a:rPr>
                <a:t>55</a:t>
              </a:r>
            </a:p>
          </p:txBody>
        </p:sp>
      </p:grpSp>
      <p:graphicFrame>
        <p:nvGraphicFramePr>
          <p:cNvPr id="68" name="Táblázat 68">
            <a:extLst>
              <a:ext uri="{FF2B5EF4-FFF2-40B4-BE49-F238E27FC236}">
                <a16:creationId xmlns:a16="http://schemas.microsoft.com/office/drawing/2014/main" id="{5F87A73E-D14B-F430-AFF2-AE6BA7904B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55981"/>
              </p:ext>
            </p:extLst>
          </p:nvPr>
        </p:nvGraphicFramePr>
        <p:xfrm>
          <a:off x="1055763" y="2102894"/>
          <a:ext cx="2781216" cy="1867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268">
                  <a:extLst>
                    <a:ext uri="{9D8B030D-6E8A-4147-A177-3AD203B41FA5}">
                      <a16:colId xmlns:a16="http://schemas.microsoft.com/office/drawing/2014/main" val="205086744"/>
                    </a:ext>
                  </a:extLst>
                </a:gridCol>
                <a:gridCol w="540863">
                  <a:extLst>
                    <a:ext uri="{9D8B030D-6E8A-4147-A177-3AD203B41FA5}">
                      <a16:colId xmlns:a16="http://schemas.microsoft.com/office/drawing/2014/main" val="3546126282"/>
                    </a:ext>
                  </a:extLst>
                </a:gridCol>
                <a:gridCol w="1321085">
                  <a:extLst>
                    <a:ext uri="{9D8B030D-6E8A-4147-A177-3AD203B41FA5}">
                      <a16:colId xmlns:a16="http://schemas.microsoft.com/office/drawing/2014/main" val="1195143149"/>
                    </a:ext>
                  </a:extLst>
                </a:gridCol>
              </a:tblGrid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Támogató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Összeg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207769"/>
                  </a:ext>
                </a:extLst>
              </a:tr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NKFIH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5 316 655 352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169973"/>
                  </a:ext>
                </a:extLst>
              </a:tr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NKFIH-OTKA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1 072 418 000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20070"/>
                  </a:ext>
                </a:extLst>
              </a:tr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RRF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9 762 000 000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38131"/>
                  </a:ext>
                </a:extLst>
              </a:tr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MTA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160 000 000 HUF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246571"/>
                  </a:ext>
                </a:extLst>
              </a:tr>
              <a:tr h="311323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Nemzetközi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/>
                        <a:t>1 000 000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536673"/>
                  </a:ext>
                </a:extLst>
              </a:tr>
            </a:tbl>
          </a:graphicData>
        </a:graphic>
      </p:graphicFrame>
      <p:grpSp>
        <p:nvGrpSpPr>
          <p:cNvPr id="72" name="Csoportba foglalás 71">
            <a:extLst>
              <a:ext uri="{FF2B5EF4-FFF2-40B4-BE49-F238E27FC236}">
                <a16:creationId xmlns:a16="http://schemas.microsoft.com/office/drawing/2014/main" id="{1335C93C-DD91-A1A7-048D-4BFA3841D388}"/>
              </a:ext>
            </a:extLst>
          </p:cNvPr>
          <p:cNvGrpSpPr/>
          <p:nvPr/>
        </p:nvGrpSpPr>
        <p:grpSpPr>
          <a:xfrm>
            <a:off x="7164316" y="3265260"/>
            <a:ext cx="4153219" cy="571577"/>
            <a:chOff x="15006325" y="10597515"/>
            <a:chExt cx="7361162" cy="1880668"/>
          </a:xfrm>
        </p:grpSpPr>
        <p:sp>
          <p:nvSpPr>
            <p:cNvPr id="84" name="Téglalap 83">
              <a:extLst>
                <a:ext uri="{FF2B5EF4-FFF2-40B4-BE49-F238E27FC236}">
                  <a16:creationId xmlns:a16="http://schemas.microsoft.com/office/drawing/2014/main" id="{6E696B68-03C1-4418-046A-F7248EBCF21D}"/>
                </a:ext>
              </a:extLst>
            </p:cNvPr>
            <p:cNvSpPr/>
            <p:nvPr/>
          </p:nvSpPr>
          <p:spPr>
            <a:xfrm>
              <a:off x="16569916" y="10597515"/>
              <a:ext cx="5797571" cy="18806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>
                  <a:solidFill>
                    <a:schemeClr val="tx1"/>
                  </a:solidFill>
                </a:rPr>
                <a:t>STIA-2021 projektek kezelése</a:t>
              </a:r>
            </a:p>
          </p:txBody>
        </p:sp>
        <p:sp>
          <p:nvSpPr>
            <p:cNvPr id="91" name="Téglalap 90">
              <a:extLst>
                <a:ext uri="{FF2B5EF4-FFF2-40B4-BE49-F238E27FC236}">
                  <a16:creationId xmlns:a16="http://schemas.microsoft.com/office/drawing/2014/main" id="{F26EED39-B685-4F0B-3767-0071FB33307A}"/>
                </a:ext>
              </a:extLst>
            </p:cNvPr>
            <p:cNvSpPr/>
            <p:nvPr/>
          </p:nvSpPr>
          <p:spPr>
            <a:xfrm>
              <a:off x="15006325" y="10597515"/>
              <a:ext cx="1571987" cy="1880668"/>
            </a:xfrm>
            <a:prstGeom prst="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000" b="1" dirty="0">
                  <a:solidFill>
                    <a:schemeClr val="bg1"/>
                  </a:solidFill>
                </a:rPr>
                <a:t>27</a:t>
              </a:r>
            </a:p>
          </p:txBody>
        </p:sp>
      </p:grpSp>
      <p:sp>
        <p:nvSpPr>
          <p:cNvPr id="103" name="Szövegdoboz 102">
            <a:extLst>
              <a:ext uri="{FF2B5EF4-FFF2-40B4-BE49-F238E27FC236}">
                <a16:creationId xmlns:a16="http://schemas.microsoft.com/office/drawing/2014/main" id="{C2C51DD9-EA03-4176-DC17-D7BAF464A94C}"/>
              </a:ext>
            </a:extLst>
          </p:cNvPr>
          <p:cNvSpPr txBox="1"/>
          <p:nvPr/>
        </p:nvSpPr>
        <p:spPr>
          <a:xfrm>
            <a:off x="7164316" y="3933964"/>
            <a:ext cx="4153219" cy="252000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ctr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u-HU" sz="1200" dirty="0"/>
              <a:t>2022-es pályázati felhívások - Pályázati statisztika</a:t>
            </a:r>
          </a:p>
        </p:txBody>
      </p:sp>
      <p:sp>
        <p:nvSpPr>
          <p:cNvPr id="105" name="Szövegdoboz 104">
            <a:extLst>
              <a:ext uri="{FF2B5EF4-FFF2-40B4-BE49-F238E27FC236}">
                <a16:creationId xmlns:a16="http://schemas.microsoft.com/office/drawing/2014/main" id="{FC8C77BA-A18B-9BDE-ACAD-33F439602DA2}"/>
              </a:ext>
            </a:extLst>
          </p:cNvPr>
          <p:cNvSpPr txBox="1"/>
          <p:nvPr/>
        </p:nvSpPr>
        <p:spPr>
          <a:xfrm>
            <a:off x="7176166" y="4276394"/>
            <a:ext cx="4817360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ctr"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hu-HU" sz="1200" dirty="0"/>
              <a:t>STIA</a:t>
            </a:r>
            <a:r>
              <a:rPr lang="hu-HU" sz="1000" dirty="0"/>
              <a:t>-</a:t>
            </a:r>
            <a:r>
              <a:rPr lang="hu-HU" sz="1200" dirty="0"/>
              <a:t>KFI-2022: 114 db pályázat; Támogatási igény:  714 675 212 HUF </a:t>
            </a:r>
          </a:p>
        </p:txBody>
      </p:sp>
      <p:sp>
        <p:nvSpPr>
          <p:cNvPr id="106" name="Szövegdoboz 105">
            <a:extLst>
              <a:ext uri="{FF2B5EF4-FFF2-40B4-BE49-F238E27FC236}">
                <a16:creationId xmlns:a16="http://schemas.microsoft.com/office/drawing/2014/main" id="{18F11F4F-83DF-9342-BAE8-18A1BE751908}"/>
              </a:ext>
            </a:extLst>
          </p:cNvPr>
          <p:cNvSpPr txBox="1"/>
          <p:nvPr/>
        </p:nvSpPr>
        <p:spPr>
          <a:xfrm>
            <a:off x="7176166" y="4597650"/>
            <a:ext cx="4817360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ctr"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hu-HU" sz="1200" dirty="0"/>
              <a:t>STIA</a:t>
            </a:r>
            <a:r>
              <a:rPr lang="hu-HU" sz="1000" dirty="0"/>
              <a:t>-</a:t>
            </a:r>
            <a:r>
              <a:rPr lang="hu-HU" sz="1200" dirty="0"/>
              <a:t>OTKA-2022: 23 db pályázat; Támogatási igény:  137 141 975 HUF </a:t>
            </a:r>
          </a:p>
        </p:txBody>
      </p:sp>
      <p:sp>
        <p:nvSpPr>
          <p:cNvPr id="107" name="Szövegdoboz 106">
            <a:extLst>
              <a:ext uri="{FF2B5EF4-FFF2-40B4-BE49-F238E27FC236}">
                <a16:creationId xmlns:a16="http://schemas.microsoft.com/office/drawing/2014/main" id="{0C4305AB-1D47-77FD-25B5-309F8D610C02}"/>
              </a:ext>
            </a:extLst>
          </p:cNvPr>
          <p:cNvSpPr txBox="1"/>
          <p:nvPr/>
        </p:nvSpPr>
        <p:spPr>
          <a:xfrm>
            <a:off x="7176166" y="4910252"/>
            <a:ext cx="4817360" cy="2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hu-HU"/>
            </a:defPPr>
            <a:lvl1pPr algn="ctr"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hu-HU" sz="1200" dirty="0"/>
              <a:t>STIA</a:t>
            </a:r>
            <a:r>
              <a:rPr lang="hu-HU" sz="1000" dirty="0"/>
              <a:t>-</a:t>
            </a:r>
            <a:r>
              <a:rPr lang="hu-HU" sz="1200" dirty="0"/>
              <a:t>KFI-2022: 47 db pályázat; Támogatási igény:  42 143 180 HUF </a:t>
            </a:r>
          </a:p>
        </p:txBody>
      </p:sp>
    </p:spTree>
    <p:extLst>
      <p:ext uri="{BB962C8B-B14F-4D97-AF65-F5344CB8AC3E}">
        <p14:creationId xmlns:p14="http://schemas.microsoft.com/office/powerpoint/2010/main" val="367663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Innovációs Központ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Dr. Szigeti Gyula Péter</a:t>
            </a:r>
          </a:p>
          <a:p>
            <a:r>
              <a:rPr lang="hu-HU" dirty="0"/>
              <a:t>igazgató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201199" y="332803"/>
            <a:ext cx="9781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B3A16E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>
                <a:solidFill>
                  <a:schemeClr val="tx2"/>
                </a:solidFill>
              </a:rPr>
              <a:t>2021. ÉVI ELÉRT EREDMÉNYEK</a:t>
            </a:r>
            <a:r>
              <a:rPr lang="hu-HU" sz="2800" b="1" dirty="0"/>
              <a:t> </a:t>
            </a:r>
            <a:r>
              <a:rPr lang="hu-HU" sz="2800" b="1" dirty="0">
                <a:solidFill>
                  <a:schemeClr val="tx2"/>
                </a:solidFill>
              </a:rPr>
              <a:t>– STIA PÁLYÁZATOK</a:t>
            </a:r>
          </a:p>
        </p:txBody>
      </p:sp>
      <p:graphicFrame>
        <p:nvGraphicFramePr>
          <p:cNvPr id="2" name="Tartalom helye 12">
            <a:extLst>
              <a:ext uri="{FF2B5EF4-FFF2-40B4-BE49-F238E27FC236}">
                <a16:creationId xmlns:a16="http://schemas.microsoft.com/office/drawing/2014/main" id="{AB431920-C4E6-1A38-6F6C-FEA9E70B6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7910058"/>
              </p:ext>
            </p:extLst>
          </p:nvPr>
        </p:nvGraphicFramePr>
        <p:xfrm>
          <a:off x="1201199" y="937723"/>
          <a:ext cx="9227893" cy="467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75CEA17F-6AA1-240C-7272-8FBCF8CA7528}"/>
              </a:ext>
            </a:extLst>
          </p:cNvPr>
          <p:cNvSpPr txBox="1"/>
          <p:nvPr/>
        </p:nvSpPr>
        <p:spPr>
          <a:xfrm>
            <a:off x="5638119" y="4935176"/>
            <a:ext cx="907505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97" b="1" i="0" u="none" strike="noStrike" kern="1200" baseline="0">
                <a:solidFill>
                  <a:srgbClr val="242F62"/>
                </a:solidFill>
                <a:latin typeface="+mn-lt"/>
                <a:ea typeface="+mn-ea"/>
                <a:cs typeface="+mn-cs"/>
              </a:defRPr>
            </a:pPr>
            <a:r>
              <a:rPr lang="hu-HU" sz="1330" b="1" dirty="0">
                <a:solidFill>
                  <a:schemeClr val="accent1">
                    <a:lumMod val="75000"/>
                  </a:schemeClr>
                </a:solidFill>
              </a:rPr>
              <a:t>2021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B7DBEF07-7C9B-1F29-CBA6-8795FACC64EC}"/>
              </a:ext>
            </a:extLst>
          </p:cNvPr>
          <p:cNvSpPr txBox="1"/>
          <p:nvPr/>
        </p:nvSpPr>
        <p:spPr>
          <a:xfrm>
            <a:off x="8446407" y="4935176"/>
            <a:ext cx="907505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97" b="1" i="0" u="none" strike="noStrike" kern="1200" baseline="0">
                <a:solidFill>
                  <a:srgbClr val="242F62"/>
                </a:solidFill>
                <a:latin typeface="+mn-lt"/>
                <a:ea typeface="+mn-ea"/>
                <a:cs typeface="+mn-cs"/>
              </a:defRPr>
            </a:pPr>
            <a:r>
              <a:rPr lang="hu-HU" sz="1330" b="1" dirty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9077D84D-12D7-FBFC-CB2F-F7218490FED6}"/>
              </a:ext>
            </a:extLst>
          </p:cNvPr>
          <p:cNvCxnSpPr/>
          <p:nvPr/>
        </p:nvCxnSpPr>
        <p:spPr>
          <a:xfrm>
            <a:off x="4822371" y="4593771"/>
            <a:ext cx="0" cy="48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4220D349-12FD-2BE0-F031-608FA532DE4B}"/>
              </a:ext>
            </a:extLst>
          </p:cNvPr>
          <p:cNvCxnSpPr/>
          <p:nvPr/>
        </p:nvCxnSpPr>
        <p:spPr>
          <a:xfrm>
            <a:off x="7489371" y="4593771"/>
            <a:ext cx="0" cy="48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00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hu-HU" dirty="0"/>
              <a:t>Innovációs Központ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Dr. Szigeti Gyula Péter</a:t>
            </a:r>
          </a:p>
          <a:p>
            <a:r>
              <a:rPr lang="hu-HU" dirty="0"/>
              <a:t>igazgató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201199" y="332803"/>
            <a:ext cx="9781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B3A16E">
                    <a:lumMod val="7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>
                <a:solidFill>
                  <a:schemeClr val="tx2"/>
                </a:solidFill>
              </a:rPr>
              <a:t>2021. ÉVI ELÉRT EREDMÉNYEK</a:t>
            </a:r>
            <a:r>
              <a:rPr lang="hu-HU" sz="2800" b="1" dirty="0"/>
              <a:t> </a:t>
            </a:r>
            <a:r>
              <a:rPr lang="hu-HU" sz="2800" b="1" dirty="0">
                <a:solidFill>
                  <a:schemeClr val="tx2"/>
                </a:solidFill>
              </a:rPr>
              <a:t>– 2022. ÉVI STIA PÁLYÁZATOK</a:t>
            </a:r>
          </a:p>
        </p:txBody>
      </p:sp>
      <p:graphicFrame>
        <p:nvGraphicFramePr>
          <p:cNvPr id="2" name="Tartalom helye 12">
            <a:extLst>
              <a:ext uri="{FF2B5EF4-FFF2-40B4-BE49-F238E27FC236}">
                <a16:creationId xmlns:a16="http://schemas.microsoft.com/office/drawing/2014/main" id="{AB431920-C4E6-1A38-6F6C-FEA9E70B6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132024"/>
              </p:ext>
            </p:extLst>
          </p:nvPr>
        </p:nvGraphicFramePr>
        <p:xfrm>
          <a:off x="1201199" y="937723"/>
          <a:ext cx="9227893" cy="467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75CEA17F-6AA1-240C-7272-8FBCF8CA7528}"/>
              </a:ext>
            </a:extLst>
          </p:cNvPr>
          <p:cNvSpPr txBox="1"/>
          <p:nvPr/>
        </p:nvSpPr>
        <p:spPr>
          <a:xfrm>
            <a:off x="5638119" y="4935176"/>
            <a:ext cx="907505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97" b="1" i="0" u="none" strike="noStrike" kern="1200" baseline="0">
                <a:solidFill>
                  <a:srgbClr val="242F62"/>
                </a:solidFill>
                <a:latin typeface="+mn-lt"/>
                <a:ea typeface="+mn-ea"/>
                <a:cs typeface="+mn-cs"/>
              </a:defRPr>
            </a:pPr>
            <a:r>
              <a:rPr lang="hu-HU" sz="1330" b="1" dirty="0">
                <a:solidFill>
                  <a:schemeClr val="accent1">
                    <a:lumMod val="75000"/>
                  </a:schemeClr>
                </a:solidFill>
              </a:rPr>
              <a:t>2021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B7DBEF07-7C9B-1F29-CBA6-8795FACC64EC}"/>
              </a:ext>
            </a:extLst>
          </p:cNvPr>
          <p:cNvSpPr txBox="1"/>
          <p:nvPr/>
        </p:nvSpPr>
        <p:spPr>
          <a:xfrm>
            <a:off x="8446407" y="4935176"/>
            <a:ext cx="907505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197" b="1" i="0" u="none" strike="noStrike" kern="1200" baseline="0">
                <a:solidFill>
                  <a:srgbClr val="242F62"/>
                </a:solidFill>
                <a:latin typeface="+mn-lt"/>
                <a:ea typeface="+mn-ea"/>
                <a:cs typeface="+mn-cs"/>
              </a:defRPr>
            </a:pPr>
            <a:r>
              <a:rPr lang="hu-HU" sz="1330" b="1" dirty="0">
                <a:solidFill>
                  <a:schemeClr val="accent1">
                    <a:lumMod val="75000"/>
                  </a:schemeClr>
                </a:solidFill>
              </a:rPr>
              <a:t>2022</a:t>
            </a:r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9077D84D-12D7-FBFC-CB2F-F7218490FED6}"/>
              </a:ext>
            </a:extLst>
          </p:cNvPr>
          <p:cNvCxnSpPr/>
          <p:nvPr/>
        </p:nvCxnSpPr>
        <p:spPr>
          <a:xfrm>
            <a:off x="5344885" y="4593771"/>
            <a:ext cx="0" cy="48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4220D349-12FD-2BE0-F031-608FA532DE4B}"/>
              </a:ext>
            </a:extLst>
          </p:cNvPr>
          <p:cNvCxnSpPr/>
          <p:nvPr/>
        </p:nvCxnSpPr>
        <p:spPr>
          <a:xfrm>
            <a:off x="7772400" y="4593771"/>
            <a:ext cx="0" cy="48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>
            <a:extLst>
              <a:ext uri="{FF2B5EF4-FFF2-40B4-BE49-F238E27FC236}">
                <a16:creationId xmlns:a16="http://schemas.microsoft.com/office/drawing/2014/main" id="{6CDD0A0A-EEB9-DAD9-4778-343593E53E91}"/>
              </a:ext>
            </a:extLst>
          </p:cNvPr>
          <p:cNvSpPr txBox="1"/>
          <p:nvPr/>
        </p:nvSpPr>
        <p:spPr>
          <a:xfrm>
            <a:off x="9941469" y="4558859"/>
            <a:ext cx="25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accent3"/>
                </a:solidFill>
              </a:rPr>
              <a:t>*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294618B-2106-A1D8-57CA-2D1E789F138C}"/>
              </a:ext>
            </a:extLst>
          </p:cNvPr>
          <p:cNvSpPr txBox="1"/>
          <p:nvPr/>
        </p:nvSpPr>
        <p:spPr>
          <a:xfrm>
            <a:off x="30450" y="5735611"/>
            <a:ext cx="103986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solidFill>
                  <a:schemeClr val="accent3"/>
                </a:solidFill>
              </a:rPr>
              <a:t>*Az egyes pályázati típusukra meghatározott, 2023. évi keretösszegeket jelöli.</a:t>
            </a:r>
          </a:p>
        </p:txBody>
      </p:sp>
    </p:spTree>
    <p:extLst>
      <p:ext uri="{BB962C8B-B14F-4D97-AF65-F5344CB8AC3E}">
        <p14:creationId xmlns:p14="http://schemas.microsoft.com/office/powerpoint/2010/main" val="106405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Semmelweis Egyetem">
      <a:dk1>
        <a:srgbClr val="242F62"/>
      </a:dk1>
      <a:lt1>
        <a:sysClr val="window" lastClr="FFFFFF"/>
      </a:lt1>
      <a:dk2>
        <a:srgbClr val="242F62"/>
      </a:dk2>
      <a:lt2>
        <a:srgbClr val="E3D496"/>
      </a:lt2>
      <a:accent1>
        <a:srgbClr val="B3A16E"/>
      </a:accent1>
      <a:accent2>
        <a:srgbClr val="E3D496"/>
      </a:accent2>
      <a:accent3>
        <a:srgbClr val="B3A16E"/>
      </a:accent3>
      <a:accent4>
        <a:srgbClr val="E3D496"/>
      </a:accent4>
      <a:accent5>
        <a:srgbClr val="B3A16E"/>
      </a:accent5>
      <a:accent6>
        <a:srgbClr val="E3D496"/>
      </a:accent6>
      <a:hlink>
        <a:srgbClr val="B3A16E"/>
      </a:hlink>
      <a:folHlink>
        <a:srgbClr val="B3A16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DDB0DDBD-6287-4501-BD40-D641BDBF5C6F}" vid="{15285A77-5A02-4D46-8F1F-1AC551FF6B6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HUN_PPT_sablon_1108</Template>
  <TotalTime>2650</TotalTime>
  <Words>212</Words>
  <Application>Microsoft Office PowerPoint</Application>
  <PresentationFormat>Szélesvásznú</PresentationFormat>
  <Paragraphs>63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</vt:lpstr>
      <vt:lpstr>Office-téma</vt:lpstr>
      <vt:lpstr>Tájékoztató az Innovációs Központ 2022. évi pályázat- és projektmenedzsment tevékenységéről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</dc:title>
  <dc:creator>Pátrovics András Rodrigó</dc:creator>
  <cp:lastModifiedBy>Dr. Keserű Petra (KFI jogi szakértő)</cp:lastModifiedBy>
  <cp:revision>139</cp:revision>
  <dcterms:created xsi:type="dcterms:W3CDTF">2021-11-08T12:50:52Z</dcterms:created>
  <dcterms:modified xsi:type="dcterms:W3CDTF">2022-12-20T14:08:22Z</dcterms:modified>
</cp:coreProperties>
</file>