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7" r:id="rId3"/>
    <p:sldId id="316" r:id="rId4"/>
    <p:sldId id="311" r:id="rId5"/>
    <p:sldId id="313" r:id="rId6"/>
    <p:sldId id="314" r:id="rId7"/>
    <p:sldId id="312" r:id="rId8"/>
    <p:sldId id="299" r:id="rId9"/>
    <p:sldId id="315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F62"/>
    <a:srgbClr val="C8CEEB"/>
    <a:srgbClr val="E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hzsol\Desktop\TTO%20sz&#225;mokb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hzsol\Desktop\TTO%20sz&#225;mokb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hzsol\Desktop\TTO%20sz&#225;mokba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 dirty="0">
                <a:solidFill>
                  <a:srgbClr val="242F62"/>
                </a:solidFill>
              </a:rPr>
              <a:t>Innovációs Központ</a:t>
            </a:r>
            <a:r>
              <a:rPr lang="hu-HU" b="1" baseline="0" dirty="0">
                <a:solidFill>
                  <a:srgbClr val="242F62"/>
                </a:solidFill>
              </a:rPr>
              <a:t> számokban 2020-2021</a:t>
            </a:r>
            <a:endParaRPr lang="hu-HU" b="1" dirty="0">
              <a:solidFill>
                <a:srgbClr val="242F6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EIB ülések száma</c:v>
                </c:pt>
                <c:pt idx="1">
                  <c:v>EIB határozatok száma</c:v>
                </c:pt>
                <c:pt idx="2">
                  <c:v>Iparjogvédelmi bejelentések száma</c:v>
                </c:pt>
                <c:pt idx="3">
                  <c:v>Nemzetközi bejelentések száma</c:v>
                </c:pt>
                <c:pt idx="4">
                  <c:v>Magyar bejelentések száma</c:v>
                </c:pt>
                <c:pt idx="5">
                  <c:v>Szabadalom</c:v>
                </c:pt>
                <c:pt idx="6">
                  <c:v>Használati mintaoltalom</c:v>
                </c:pt>
                <c:pt idx="7">
                  <c:v>Formatervezési mintaoltalom</c:v>
                </c:pt>
                <c:pt idx="8">
                  <c:v>Megadott IP</c:v>
                </c:pt>
                <c:pt idx="9">
                  <c:v>Hasznosítási szerződések száma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10</c:v>
                </c:pt>
                <c:pt idx="1">
                  <c:v>27</c:v>
                </c:pt>
                <c:pt idx="2">
                  <c:v>10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0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4-4F8D-A5E7-1E880CC3857D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EIB ülések száma</c:v>
                </c:pt>
                <c:pt idx="1">
                  <c:v>EIB határozatok száma</c:v>
                </c:pt>
                <c:pt idx="2">
                  <c:v>Iparjogvédelmi bejelentések száma</c:v>
                </c:pt>
                <c:pt idx="3">
                  <c:v>Nemzetközi bejelentések száma</c:v>
                </c:pt>
                <c:pt idx="4">
                  <c:v>Magyar bejelentések száma</c:v>
                </c:pt>
                <c:pt idx="5">
                  <c:v>Szabadalom</c:v>
                </c:pt>
                <c:pt idx="6">
                  <c:v>Használati mintaoltalom</c:v>
                </c:pt>
                <c:pt idx="7">
                  <c:v>Formatervezési mintaoltalom</c:v>
                </c:pt>
                <c:pt idx="8">
                  <c:v>Megadott IP</c:v>
                </c:pt>
                <c:pt idx="9">
                  <c:v>Hasznosítási szerződések száma</c:v>
                </c:pt>
              </c:strCache>
            </c:strRef>
          </c:cat>
          <c:val>
            <c:numRef>
              <c:f>Munka1!$C$2:$C$11</c:f>
              <c:numCache>
                <c:formatCode>General</c:formatCode>
                <c:ptCount val="10"/>
                <c:pt idx="0">
                  <c:v>8</c:v>
                </c:pt>
                <c:pt idx="1">
                  <c:v>24</c:v>
                </c:pt>
                <c:pt idx="2">
                  <c:v>28</c:v>
                </c:pt>
                <c:pt idx="3">
                  <c:v>10</c:v>
                </c:pt>
                <c:pt idx="4">
                  <c:v>18</c:v>
                </c:pt>
                <c:pt idx="5">
                  <c:v>25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A4-4F8D-A5E7-1E880CC38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652239"/>
        <c:axId val="1953654319"/>
      </c:barChart>
      <c:catAx>
        <c:axId val="195365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242F6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3654319"/>
        <c:crosses val="autoZero"/>
        <c:auto val="1"/>
        <c:lblAlgn val="ctr"/>
        <c:lblOffset val="100"/>
        <c:noMultiLvlLbl val="0"/>
      </c:catAx>
      <c:valAx>
        <c:axId val="1953654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3652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 dirty="0">
                <a:solidFill>
                  <a:srgbClr val="242F62"/>
                </a:solidFill>
              </a:rPr>
              <a:t>IP kiadások 2020-2021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A1-497E-A4D5-5F07221780D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4A1-497E-A4D5-5F07221780D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42F6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Munka1!$N$4:$N$6</c:f>
              <c:strCache>
                <c:ptCount val="3"/>
                <c:pt idx="0">
                  <c:v>2020 elköltött</c:v>
                </c:pt>
                <c:pt idx="1">
                  <c:v>2021 elköltött</c:v>
                </c:pt>
                <c:pt idx="2">
                  <c:v>2021 lekötött</c:v>
                </c:pt>
              </c:strCache>
            </c:strRef>
          </c:cat>
          <c:val>
            <c:numRef>
              <c:f>Munka1!$O$4:$O$6</c:f>
              <c:numCache>
                <c:formatCode>General</c:formatCode>
                <c:ptCount val="3"/>
                <c:pt idx="0">
                  <c:v>4000000</c:v>
                </c:pt>
                <c:pt idx="1">
                  <c:v>14000000</c:v>
                </c:pt>
                <c:pt idx="2">
                  <c:v>12000000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1-497E-A4D5-5F0722178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70"/>
        <c:axId val="1815520511"/>
        <c:axId val="1815521343"/>
      </c:barChart>
      <c:catAx>
        <c:axId val="181552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42F6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15521343"/>
        <c:crosses val="autoZero"/>
        <c:auto val="1"/>
        <c:lblAlgn val="ctr"/>
        <c:lblOffset val="100"/>
        <c:noMultiLvlLbl val="0"/>
      </c:catAx>
      <c:valAx>
        <c:axId val="1815521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15520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242F62"/>
                </a:solidFill>
                <a:latin typeface="+mn-lt"/>
                <a:ea typeface="+mn-ea"/>
                <a:cs typeface="+mn-cs"/>
              </a:defRPr>
            </a:pPr>
            <a:r>
              <a:rPr lang="hu-HU" sz="1400" b="1">
                <a:solidFill>
                  <a:srgbClr val="242F62"/>
                </a:solidFill>
              </a:rPr>
              <a:t>Bevételek,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42F62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2D-4E95-AC9B-8B177F2BD26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D2D-4E95-AC9B-8B177F2BD26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42F6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Munka1!$J$1:$J$3</c:f>
              <c:strCache>
                <c:ptCount val="3"/>
                <c:pt idx="0">
                  <c:v>KINEPICT hasznosítási szerződés</c:v>
                </c:pt>
                <c:pt idx="1">
                  <c:v>Algonist Biotechnologies GmbH hasznosítási szerződés</c:v>
                </c:pt>
                <c:pt idx="2">
                  <c:v>IPARJOG pályázat (ELTE Lead partner)</c:v>
                </c:pt>
              </c:strCache>
            </c:strRef>
          </c:cat>
          <c:val>
            <c:numRef>
              <c:f>Munka1!$K$1:$K$3</c:f>
              <c:numCache>
                <c:formatCode>General</c:formatCode>
                <c:ptCount val="3"/>
                <c:pt idx="0">
                  <c:v>24130000</c:v>
                </c:pt>
                <c:pt idx="1">
                  <c:v>4273168</c:v>
                </c:pt>
                <c:pt idx="2">
                  <c:v>174000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E95-AC9B-8B177F2BD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1000017487"/>
        <c:axId val="769677231"/>
      </c:barChart>
      <c:catAx>
        <c:axId val="100001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42F6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69677231"/>
        <c:crosses val="autoZero"/>
        <c:auto val="1"/>
        <c:lblAlgn val="ctr"/>
        <c:lblOffset val="100"/>
        <c:noMultiLvlLbl val="0"/>
      </c:catAx>
      <c:valAx>
        <c:axId val="769677231"/>
        <c:scaling>
          <c:orientation val="minMax"/>
          <c:max val="2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001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b="1" dirty="0">
                <a:solidFill>
                  <a:schemeClr val="tx1"/>
                </a:solidFill>
              </a:rPr>
              <a:t>Publikációs előszűrés</a:t>
            </a:r>
            <a:r>
              <a:rPr lang="hu-HU" sz="1600" b="1" baseline="0" dirty="0">
                <a:solidFill>
                  <a:schemeClr val="tx1"/>
                </a:solidFill>
              </a:rPr>
              <a:t> számokban </a:t>
            </a:r>
            <a:r>
              <a:rPr lang="hu-HU" sz="1500" b="1" baseline="0" dirty="0">
                <a:solidFill>
                  <a:schemeClr val="tx1"/>
                </a:solidFill>
              </a:rPr>
              <a:t>2020-2021</a:t>
            </a:r>
            <a:endParaRPr lang="hu-HU" sz="15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CA-4527-90A7-C0E531080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Munka1!$F$2:$F$5</c:f>
              <c:strCache>
                <c:ptCount val="4"/>
                <c:pt idx="0">
                  <c:v>Publikációs előszűrésre beérkezett publikációk száma</c:v>
                </c:pt>
                <c:pt idx="1">
                  <c:v>Ebből iparjogvédelmi eljárás száma</c:v>
                </c:pt>
                <c:pt idx="2">
                  <c:v>Hallgatói pályaművek száma TDK</c:v>
                </c:pt>
                <c:pt idx="3">
                  <c:v>Hallgatói pályaművek száma PhD</c:v>
                </c:pt>
              </c:strCache>
            </c:strRef>
          </c:cat>
          <c:val>
            <c:numRef>
              <c:f>Munka1!$G$2:$G$5</c:f>
              <c:numCache>
                <c:formatCode>General</c:formatCode>
                <c:ptCount val="4"/>
                <c:pt idx="0">
                  <c:v>105</c:v>
                </c:pt>
                <c:pt idx="1">
                  <c:v>0</c:v>
                </c:pt>
                <c:pt idx="2">
                  <c:v>272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CA-4527-90A7-C0E5310803C5}"/>
            </c:ext>
          </c:extLst>
        </c:ser>
        <c:ser>
          <c:idx val="1"/>
          <c:order val="1"/>
          <c:tx>
            <c:strRef>
              <c:f>Munka1!$H$1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7777777777777779E-3"/>
                  <c:y val="-4.62962962962963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CA-4527-90A7-C0E5310803C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CA-4527-90A7-C0E531080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Munka1!$F$2:$F$5</c:f>
              <c:strCache>
                <c:ptCount val="4"/>
                <c:pt idx="0">
                  <c:v>Publikációs előszűrésre beérkezett publikációk száma</c:v>
                </c:pt>
                <c:pt idx="1">
                  <c:v>Ebből iparjogvédelmi eljárás száma</c:v>
                </c:pt>
                <c:pt idx="2">
                  <c:v>Hallgatói pályaművek száma TDK</c:v>
                </c:pt>
                <c:pt idx="3">
                  <c:v>Hallgatói pályaművek száma PhD</c:v>
                </c:pt>
              </c:strCache>
            </c:strRef>
          </c:cat>
          <c:val>
            <c:numRef>
              <c:f>Munka1!$H$2:$H$5</c:f>
              <c:numCache>
                <c:formatCode>General</c:formatCode>
                <c:ptCount val="4"/>
                <c:pt idx="0">
                  <c:v>82</c:v>
                </c:pt>
                <c:pt idx="1">
                  <c:v>3</c:v>
                </c:pt>
                <c:pt idx="2">
                  <c:v>0</c:v>
                </c:pt>
                <c:pt idx="3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CA-4527-90A7-C0E531080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509855"/>
        <c:axId val="336507359"/>
      </c:barChart>
      <c:catAx>
        <c:axId val="33650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6507359"/>
        <c:crosses val="autoZero"/>
        <c:auto val="1"/>
        <c:lblAlgn val="ctr"/>
        <c:lblOffset val="100"/>
        <c:noMultiLvlLbl val="0"/>
      </c:catAx>
      <c:valAx>
        <c:axId val="33650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650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CE6AF-693B-46C3-82EF-6B3B60DB6786}" type="datetimeFigureOut">
              <a:rPr lang="hu-HU" smtClean="0"/>
              <a:t>2021.12.15.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A35FF-5AED-4D0B-907B-5804D2351DC5}" type="datetimeFigureOut">
              <a:rPr lang="hu-HU" smtClean="0"/>
              <a:t>2021.12.15.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5778000"/>
            <a:ext cx="32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123600"/>
            <a:ext cx="220320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" y="6120319"/>
            <a:ext cx="2208046" cy="7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EIB tájékoztatása az Innovációs Központ 2021-es évi TTO tevékenységéről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Dr. Szigeti Gyula Péter</a:t>
            </a:r>
          </a:p>
        </p:txBody>
      </p:sp>
    </p:spTree>
    <p:extLst>
      <p:ext uri="{BB962C8B-B14F-4D97-AF65-F5344CB8AC3E}">
        <p14:creationId xmlns:p14="http://schemas.microsoft.com/office/powerpoint/2010/main" val="252373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zis 10">
            <a:extLst>
              <a:ext uri="{FF2B5EF4-FFF2-40B4-BE49-F238E27FC236}">
                <a16:creationId xmlns:a16="http://schemas.microsoft.com/office/drawing/2014/main" id="{C90E5093-FD6A-7B49-84DD-72BE5B56FE65}"/>
              </a:ext>
            </a:extLst>
          </p:cNvPr>
          <p:cNvSpPr/>
          <p:nvPr/>
        </p:nvSpPr>
        <p:spPr>
          <a:xfrm rot="10800000">
            <a:off x="11363485" y="3448488"/>
            <a:ext cx="287318" cy="284235"/>
          </a:xfrm>
          <a:prstGeom prst="ellipse">
            <a:avLst/>
          </a:prstGeom>
          <a:solidFill>
            <a:srgbClr val="6D9933"/>
          </a:solidFill>
          <a:ln>
            <a:solidFill>
              <a:srgbClr val="6D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2D488143-E30E-F64D-B39B-4FB8BEE86A56}"/>
              </a:ext>
            </a:extLst>
          </p:cNvPr>
          <p:cNvSpPr/>
          <p:nvPr/>
        </p:nvSpPr>
        <p:spPr>
          <a:xfrm rot="10800000">
            <a:off x="8468675" y="3125397"/>
            <a:ext cx="287318" cy="271071"/>
          </a:xfrm>
          <a:prstGeom prst="ellipse">
            <a:avLst/>
          </a:prstGeom>
          <a:solidFill>
            <a:srgbClr val="6D9933"/>
          </a:solidFill>
          <a:ln>
            <a:solidFill>
              <a:srgbClr val="6D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3FAD563E-1D02-6547-B848-C3BD12365674}"/>
              </a:ext>
            </a:extLst>
          </p:cNvPr>
          <p:cNvSpPr/>
          <p:nvPr/>
        </p:nvSpPr>
        <p:spPr>
          <a:xfrm rot="10800000">
            <a:off x="9425596" y="3807569"/>
            <a:ext cx="327091" cy="290712"/>
          </a:xfrm>
          <a:prstGeom prst="ellipse">
            <a:avLst/>
          </a:prstGeom>
          <a:solidFill>
            <a:srgbClr val="6D9933"/>
          </a:solidFill>
          <a:ln>
            <a:solidFill>
              <a:srgbClr val="6D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0F9AD57E-3B0F-5B49-ABCF-787A285BF418}"/>
              </a:ext>
            </a:extLst>
          </p:cNvPr>
          <p:cNvCxnSpPr>
            <a:cxnSpLocks/>
          </p:cNvCxnSpPr>
          <p:nvPr/>
        </p:nvCxnSpPr>
        <p:spPr>
          <a:xfrm flipH="1" flipV="1">
            <a:off x="5859280" y="524785"/>
            <a:ext cx="61460" cy="6240779"/>
          </a:xfrm>
          <a:prstGeom prst="line">
            <a:avLst/>
          </a:prstGeom>
          <a:ln w="254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v 14">
            <a:extLst>
              <a:ext uri="{FF2B5EF4-FFF2-40B4-BE49-F238E27FC236}">
                <a16:creationId xmlns:a16="http://schemas.microsoft.com/office/drawing/2014/main" id="{E9E77959-CD27-5244-82FB-A0C1A4382F76}"/>
              </a:ext>
            </a:extLst>
          </p:cNvPr>
          <p:cNvSpPr/>
          <p:nvPr/>
        </p:nvSpPr>
        <p:spPr>
          <a:xfrm rot="21311984">
            <a:off x="5352229" y="795738"/>
            <a:ext cx="1014106" cy="1025584"/>
          </a:xfrm>
          <a:prstGeom prst="arc">
            <a:avLst>
              <a:gd name="adj1" fmla="val 5691582"/>
              <a:gd name="adj2" fmla="val 11060267"/>
            </a:avLst>
          </a:prstGeom>
          <a:ln w="381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41B7F231-D29C-EF4C-BB3D-938B1F9F5797}"/>
              </a:ext>
            </a:extLst>
          </p:cNvPr>
          <p:cNvCxnSpPr>
            <a:cxnSpLocks/>
          </p:cNvCxnSpPr>
          <p:nvPr/>
        </p:nvCxnSpPr>
        <p:spPr>
          <a:xfrm rot="10800000">
            <a:off x="4782858" y="1308529"/>
            <a:ext cx="680565" cy="0"/>
          </a:xfrm>
          <a:prstGeom prst="line">
            <a:avLst/>
          </a:prstGeom>
          <a:ln w="38100">
            <a:solidFill>
              <a:srgbClr val="E3D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F30864FA-ECAB-7546-95B2-E37B78FDC234}"/>
              </a:ext>
            </a:extLst>
          </p:cNvPr>
          <p:cNvSpPr>
            <a:spLocks noChangeAspect="1"/>
          </p:cNvSpPr>
          <p:nvPr/>
        </p:nvSpPr>
        <p:spPr>
          <a:xfrm rot="5400000">
            <a:off x="4782152" y="1246751"/>
            <a:ext cx="143268" cy="141858"/>
          </a:xfrm>
          <a:prstGeom prst="ellipse">
            <a:avLst/>
          </a:prstGeom>
          <a:solidFill>
            <a:srgbClr val="E3D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75A663C1-7B5F-9946-BA07-28A66D9ECE06}"/>
              </a:ext>
            </a:extLst>
          </p:cNvPr>
          <p:cNvSpPr>
            <a:spLocks noChangeAspect="1"/>
          </p:cNvSpPr>
          <p:nvPr/>
        </p:nvSpPr>
        <p:spPr>
          <a:xfrm rot="16200000">
            <a:off x="5727876" y="1178420"/>
            <a:ext cx="262809" cy="260225"/>
          </a:xfrm>
          <a:prstGeom prst="ellipse">
            <a:avLst/>
          </a:prstGeom>
          <a:solidFill>
            <a:srgbClr val="E3D496"/>
          </a:solidFill>
          <a:ln>
            <a:solidFill>
              <a:srgbClr val="E3D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sp>
        <p:nvSpPr>
          <p:cNvPr id="19" name="Kör: üres 29">
            <a:extLst>
              <a:ext uri="{FF2B5EF4-FFF2-40B4-BE49-F238E27FC236}">
                <a16:creationId xmlns:a16="http://schemas.microsoft.com/office/drawing/2014/main" id="{929C766E-C93C-D84E-B2B9-32CDDF2055EE}"/>
              </a:ext>
            </a:extLst>
          </p:cNvPr>
          <p:cNvSpPr>
            <a:spLocks noChangeAspect="1"/>
          </p:cNvSpPr>
          <p:nvPr/>
        </p:nvSpPr>
        <p:spPr>
          <a:xfrm rot="16200000">
            <a:off x="5593301" y="1036910"/>
            <a:ext cx="531962" cy="543244"/>
          </a:xfrm>
          <a:prstGeom prst="donut">
            <a:avLst>
              <a:gd name="adj" fmla="val 493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20" name="Kör: üres 30">
            <a:extLst>
              <a:ext uri="{FF2B5EF4-FFF2-40B4-BE49-F238E27FC236}">
                <a16:creationId xmlns:a16="http://schemas.microsoft.com/office/drawing/2014/main" id="{027344C7-57F0-874F-9A51-E7C5CC9693B0}"/>
              </a:ext>
            </a:extLst>
          </p:cNvPr>
          <p:cNvSpPr>
            <a:spLocks noChangeAspect="1"/>
          </p:cNvSpPr>
          <p:nvPr/>
        </p:nvSpPr>
        <p:spPr>
          <a:xfrm rot="16200000">
            <a:off x="5462222" y="903050"/>
            <a:ext cx="794120" cy="810959"/>
          </a:xfrm>
          <a:prstGeom prst="donut">
            <a:avLst>
              <a:gd name="adj" fmla="val 493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21" name="Ív 20">
            <a:extLst>
              <a:ext uri="{FF2B5EF4-FFF2-40B4-BE49-F238E27FC236}">
                <a16:creationId xmlns:a16="http://schemas.microsoft.com/office/drawing/2014/main" id="{0845EA3B-76D5-974E-8C60-5A3A10124DF4}"/>
              </a:ext>
            </a:extLst>
          </p:cNvPr>
          <p:cNvSpPr/>
          <p:nvPr/>
        </p:nvSpPr>
        <p:spPr>
          <a:xfrm rot="21311984">
            <a:off x="5344477" y="1912483"/>
            <a:ext cx="1071031" cy="1053640"/>
          </a:xfrm>
          <a:prstGeom prst="arc">
            <a:avLst>
              <a:gd name="adj1" fmla="val 242384"/>
              <a:gd name="adj2" fmla="val 5731730"/>
            </a:avLst>
          </a:prstGeom>
          <a:ln w="381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CCC2869-DB62-BD46-8D52-2AEEB422EC04}"/>
              </a:ext>
            </a:extLst>
          </p:cNvPr>
          <p:cNvCxnSpPr>
            <a:cxnSpLocks/>
            <a:endCxn id="23" idx="4"/>
          </p:cNvCxnSpPr>
          <p:nvPr/>
        </p:nvCxnSpPr>
        <p:spPr>
          <a:xfrm rot="16200000" flipH="1">
            <a:off x="6621047" y="2110361"/>
            <a:ext cx="36" cy="64254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zis 22">
            <a:extLst>
              <a:ext uri="{FF2B5EF4-FFF2-40B4-BE49-F238E27FC236}">
                <a16:creationId xmlns:a16="http://schemas.microsoft.com/office/drawing/2014/main" id="{39BFE5F9-DF8A-FF43-BD4F-C8D1F5104700}"/>
              </a:ext>
            </a:extLst>
          </p:cNvPr>
          <p:cNvSpPr>
            <a:spLocks noChangeAspect="1"/>
          </p:cNvSpPr>
          <p:nvPr/>
        </p:nvSpPr>
        <p:spPr>
          <a:xfrm rot="16200000">
            <a:off x="6793834" y="2356742"/>
            <a:ext cx="147187" cy="14982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6F7FE570-1349-3E4E-81F5-A9523D4C7350}"/>
              </a:ext>
            </a:extLst>
          </p:cNvPr>
          <p:cNvSpPr>
            <a:spLocks noChangeAspect="1"/>
          </p:cNvSpPr>
          <p:nvPr/>
        </p:nvSpPr>
        <p:spPr>
          <a:xfrm rot="16200000">
            <a:off x="5739102" y="2301126"/>
            <a:ext cx="269998" cy="27483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sp>
        <p:nvSpPr>
          <p:cNvPr id="25" name="Kör: üres 16">
            <a:extLst>
              <a:ext uri="{FF2B5EF4-FFF2-40B4-BE49-F238E27FC236}">
                <a16:creationId xmlns:a16="http://schemas.microsoft.com/office/drawing/2014/main" id="{CD70AD5A-577F-E14D-82B5-026F309C2337}"/>
              </a:ext>
            </a:extLst>
          </p:cNvPr>
          <p:cNvSpPr>
            <a:spLocks noChangeAspect="1"/>
          </p:cNvSpPr>
          <p:nvPr/>
        </p:nvSpPr>
        <p:spPr>
          <a:xfrm rot="16200000">
            <a:off x="5600845" y="2151672"/>
            <a:ext cx="546514" cy="573738"/>
          </a:xfrm>
          <a:prstGeom prst="donut">
            <a:avLst>
              <a:gd name="adj" fmla="val 493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26" name="Kör: üres 17">
            <a:extLst>
              <a:ext uri="{FF2B5EF4-FFF2-40B4-BE49-F238E27FC236}">
                <a16:creationId xmlns:a16="http://schemas.microsoft.com/office/drawing/2014/main" id="{60F33472-4AF5-7949-8E95-3AF428612CD2}"/>
              </a:ext>
            </a:extLst>
          </p:cNvPr>
          <p:cNvSpPr>
            <a:spLocks noChangeAspect="1"/>
          </p:cNvSpPr>
          <p:nvPr/>
        </p:nvSpPr>
        <p:spPr>
          <a:xfrm rot="16200000">
            <a:off x="5466180" y="2010300"/>
            <a:ext cx="815844" cy="856481"/>
          </a:xfrm>
          <a:prstGeom prst="donut">
            <a:avLst>
              <a:gd name="adj" fmla="val 493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27" name="Ív 26">
            <a:extLst>
              <a:ext uri="{FF2B5EF4-FFF2-40B4-BE49-F238E27FC236}">
                <a16:creationId xmlns:a16="http://schemas.microsoft.com/office/drawing/2014/main" id="{A3F8A5CD-0C16-C14C-913A-B1C432231199}"/>
              </a:ext>
            </a:extLst>
          </p:cNvPr>
          <p:cNvSpPr/>
          <p:nvPr/>
        </p:nvSpPr>
        <p:spPr>
          <a:xfrm rot="16200000">
            <a:off x="5367046" y="4061658"/>
            <a:ext cx="1066062" cy="1101251"/>
          </a:xfrm>
          <a:prstGeom prst="arc">
            <a:avLst>
              <a:gd name="adj1" fmla="val 5448746"/>
              <a:gd name="adj2" fmla="val 10804795"/>
            </a:avLst>
          </a:prstGeom>
          <a:ln w="381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D9F51343-2C7C-7744-B915-51126DD08A17}"/>
              </a:ext>
            </a:extLst>
          </p:cNvPr>
          <p:cNvCxnSpPr>
            <a:cxnSpLocks/>
          </p:cNvCxnSpPr>
          <p:nvPr/>
        </p:nvCxnSpPr>
        <p:spPr>
          <a:xfrm rot="16200000">
            <a:off x="6583572" y="4338508"/>
            <a:ext cx="0" cy="5475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zis 28">
            <a:extLst>
              <a:ext uri="{FF2B5EF4-FFF2-40B4-BE49-F238E27FC236}">
                <a16:creationId xmlns:a16="http://schemas.microsoft.com/office/drawing/2014/main" id="{43351D45-D4B4-AD4A-82AD-4217CB3E5977}"/>
              </a:ext>
            </a:extLst>
          </p:cNvPr>
          <p:cNvSpPr>
            <a:spLocks noChangeAspect="1"/>
          </p:cNvSpPr>
          <p:nvPr/>
        </p:nvSpPr>
        <p:spPr>
          <a:xfrm rot="16200000">
            <a:off x="5763295" y="4471189"/>
            <a:ext cx="273564" cy="282191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sp>
        <p:nvSpPr>
          <p:cNvPr id="30" name="Kör: üres 9">
            <a:extLst>
              <a:ext uri="{FF2B5EF4-FFF2-40B4-BE49-F238E27FC236}">
                <a16:creationId xmlns:a16="http://schemas.microsoft.com/office/drawing/2014/main" id="{97C42E55-4AF3-E540-8FCC-BB18F3951EBE}"/>
              </a:ext>
            </a:extLst>
          </p:cNvPr>
          <p:cNvSpPr>
            <a:spLocks noChangeAspect="1"/>
          </p:cNvSpPr>
          <p:nvPr/>
        </p:nvSpPr>
        <p:spPr>
          <a:xfrm rot="16200000">
            <a:off x="5623212" y="4317733"/>
            <a:ext cx="553732" cy="589103"/>
          </a:xfrm>
          <a:prstGeom prst="donut">
            <a:avLst>
              <a:gd name="adj" fmla="val 493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31" name="Kör: üres 10">
            <a:extLst>
              <a:ext uri="{FF2B5EF4-FFF2-40B4-BE49-F238E27FC236}">
                <a16:creationId xmlns:a16="http://schemas.microsoft.com/office/drawing/2014/main" id="{6C49CF8F-26CB-5F4C-9238-049CBB1069B5}"/>
              </a:ext>
            </a:extLst>
          </p:cNvPr>
          <p:cNvSpPr>
            <a:spLocks noChangeAspect="1"/>
          </p:cNvSpPr>
          <p:nvPr/>
        </p:nvSpPr>
        <p:spPr>
          <a:xfrm rot="16200000">
            <a:off x="5486770" y="4172573"/>
            <a:ext cx="826615" cy="879418"/>
          </a:xfrm>
          <a:prstGeom prst="donut">
            <a:avLst>
              <a:gd name="adj" fmla="val 493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BDC12662-F77E-2340-B675-DF4CE186D72A}"/>
              </a:ext>
            </a:extLst>
          </p:cNvPr>
          <p:cNvSpPr>
            <a:spLocks noChangeAspect="1"/>
          </p:cNvSpPr>
          <p:nvPr/>
        </p:nvSpPr>
        <p:spPr>
          <a:xfrm rot="16200000">
            <a:off x="6821007" y="4535771"/>
            <a:ext cx="149131" cy="15383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sp>
        <p:nvSpPr>
          <p:cNvPr id="33" name="Ív 32">
            <a:extLst>
              <a:ext uri="{FF2B5EF4-FFF2-40B4-BE49-F238E27FC236}">
                <a16:creationId xmlns:a16="http://schemas.microsoft.com/office/drawing/2014/main" id="{BAB1A95D-AF0C-074D-BD80-78B27727F2D0}"/>
              </a:ext>
            </a:extLst>
          </p:cNvPr>
          <p:cNvSpPr/>
          <p:nvPr/>
        </p:nvSpPr>
        <p:spPr>
          <a:xfrm rot="21311984">
            <a:off x="5359958" y="5188647"/>
            <a:ext cx="1090745" cy="1081204"/>
          </a:xfrm>
          <a:prstGeom prst="arc">
            <a:avLst>
              <a:gd name="adj1" fmla="val 5707084"/>
              <a:gd name="adj2" fmla="val 11060271"/>
            </a:avLst>
          </a:prstGeom>
          <a:ln w="381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50A3A7B8-F0EF-7346-8474-2BA200CFC422}"/>
              </a:ext>
            </a:extLst>
          </p:cNvPr>
          <p:cNvCxnSpPr>
            <a:cxnSpLocks/>
            <a:endCxn id="35" idx="4"/>
          </p:cNvCxnSpPr>
          <p:nvPr/>
        </p:nvCxnSpPr>
        <p:spPr>
          <a:xfrm rot="16200000" flipH="1" flipV="1">
            <a:off x="5129723" y="5382384"/>
            <a:ext cx="2967" cy="696697"/>
          </a:xfrm>
          <a:prstGeom prst="line">
            <a:avLst/>
          </a:prstGeom>
          <a:ln w="38100">
            <a:solidFill>
              <a:srgbClr val="E3D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zis 34">
            <a:extLst>
              <a:ext uri="{FF2B5EF4-FFF2-40B4-BE49-F238E27FC236}">
                <a16:creationId xmlns:a16="http://schemas.microsoft.com/office/drawing/2014/main" id="{1459FD08-3622-B44B-A7E2-2646804154FC}"/>
              </a:ext>
            </a:extLst>
          </p:cNvPr>
          <p:cNvSpPr>
            <a:spLocks noChangeAspect="1"/>
          </p:cNvSpPr>
          <p:nvPr/>
        </p:nvSpPr>
        <p:spPr>
          <a:xfrm rot="5400000">
            <a:off x="4783628" y="5655926"/>
            <a:ext cx="151037" cy="152578"/>
          </a:xfrm>
          <a:prstGeom prst="ellipse">
            <a:avLst/>
          </a:prstGeom>
          <a:solidFill>
            <a:srgbClr val="E3D496"/>
          </a:solidFill>
          <a:ln>
            <a:solidFill>
              <a:srgbClr val="E3D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sp>
        <p:nvSpPr>
          <p:cNvPr id="36" name="Ellipszis 35">
            <a:extLst>
              <a:ext uri="{FF2B5EF4-FFF2-40B4-BE49-F238E27FC236}">
                <a16:creationId xmlns:a16="http://schemas.microsoft.com/office/drawing/2014/main" id="{BD2F9296-C958-F245-970A-1FB8B2C83A89}"/>
              </a:ext>
            </a:extLst>
          </p:cNvPr>
          <p:cNvSpPr>
            <a:spLocks noChangeAspect="1"/>
          </p:cNvSpPr>
          <p:nvPr/>
        </p:nvSpPr>
        <p:spPr>
          <a:xfrm rot="16200000">
            <a:off x="5766798" y="5589306"/>
            <a:ext cx="277062" cy="279890"/>
          </a:xfrm>
          <a:prstGeom prst="ellipse">
            <a:avLst/>
          </a:prstGeom>
          <a:solidFill>
            <a:srgbClr val="E3D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sp>
        <p:nvSpPr>
          <p:cNvPr id="37" name="Kör: üres 23">
            <a:extLst>
              <a:ext uri="{FF2B5EF4-FFF2-40B4-BE49-F238E27FC236}">
                <a16:creationId xmlns:a16="http://schemas.microsoft.com/office/drawing/2014/main" id="{B8217EF6-99E8-164F-BD8D-473B03AB0841}"/>
              </a:ext>
            </a:extLst>
          </p:cNvPr>
          <p:cNvSpPr>
            <a:spLocks noChangeAspect="1"/>
          </p:cNvSpPr>
          <p:nvPr/>
        </p:nvSpPr>
        <p:spPr>
          <a:xfrm rot="16200000">
            <a:off x="5624925" y="5437102"/>
            <a:ext cx="560811" cy="584298"/>
          </a:xfrm>
          <a:prstGeom prst="donut">
            <a:avLst>
              <a:gd name="adj" fmla="val 493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38" name="Kör: üres 24">
            <a:extLst>
              <a:ext uri="{FF2B5EF4-FFF2-40B4-BE49-F238E27FC236}">
                <a16:creationId xmlns:a16="http://schemas.microsoft.com/office/drawing/2014/main" id="{7E22F064-16F4-B145-B744-CB5DBF3F3E62}"/>
              </a:ext>
            </a:extLst>
          </p:cNvPr>
          <p:cNvSpPr>
            <a:spLocks noChangeAspect="1"/>
          </p:cNvSpPr>
          <p:nvPr/>
        </p:nvSpPr>
        <p:spPr>
          <a:xfrm rot="16200000">
            <a:off x="5486737" y="5293126"/>
            <a:ext cx="837187" cy="872246"/>
          </a:xfrm>
          <a:prstGeom prst="donut">
            <a:avLst>
              <a:gd name="adj" fmla="val 493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39" name="Ív 38">
            <a:extLst>
              <a:ext uri="{FF2B5EF4-FFF2-40B4-BE49-F238E27FC236}">
                <a16:creationId xmlns:a16="http://schemas.microsoft.com/office/drawing/2014/main" id="{3693B74B-50B1-254B-A353-88769C6DD76A}"/>
              </a:ext>
            </a:extLst>
          </p:cNvPr>
          <p:cNvSpPr/>
          <p:nvPr/>
        </p:nvSpPr>
        <p:spPr>
          <a:xfrm rot="21311984">
            <a:off x="5329023" y="2996719"/>
            <a:ext cx="1090745" cy="1081204"/>
          </a:xfrm>
          <a:prstGeom prst="arc">
            <a:avLst>
              <a:gd name="adj1" fmla="val 5707084"/>
              <a:gd name="adj2" fmla="val 11060271"/>
            </a:avLst>
          </a:prstGeom>
          <a:ln w="381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D884A9AE-71A1-0B4A-AF4E-737D0643109A}"/>
              </a:ext>
            </a:extLst>
          </p:cNvPr>
          <p:cNvCxnSpPr>
            <a:cxnSpLocks/>
            <a:endCxn id="41" idx="4"/>
          </p:cNvCxnSpPr>
          <p:nvPr/>
        </p:nvCxnSpPr>
        <p:spPr>
          <a:xfrm rot="16200000" flipH="1" flipV="1">
            <a:off x="5098788" y="3190456"/>
            <a:ext cx="2967" cy="696697"/>
          </a:xfrm>
          <a:prstGeom prst="line">
            <a:avLst/>
          </a:prstGeom>
          <a:ln w="38100">
            <a:solidFill>
              <a:srgbClr val="6D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zis 40">
            <a:extLst>
              <a:ext uri="{FF2B5EF4-FFF2-40B4-BE49-F238E27FC236}">
                <a16:creationId xmlns:a16="http://schemas.microsoft.com/office/drawing/2014/main" id="{02BF221A-2482-E34C-B33C-D4B068FDA701}"/>
              </a:ext>
            </a:extLst>
          </p:cNvPr>
          <p:cNvSpPr>
            <a:spLocks noChangeAspect="1"/>
          </p:cNvSpPr>
          <p:nvPr/>
        </p:nvSpPr>
        <p:spPr>
          <a:xfrm rot="5400000">
            <a:off x="4752693" y="3463998"/>
            <a:ext cx="151037" cy="152578"/>
          </a:xfrm>
          <a:prstGeom prst="ellipse">
            <a:avLst/>
          </a:prstGeom>
          <a:solidFill>
            <a:srgbClr val="6D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B2C4A7F2-907E-8A4E-8AF4-297E035E4A6E}"/>
              </a:ext>
            </a:extLst>
          </p:cNvPr>
          <p:cNvSpPr>
            <a:spLocks noChangeAspect="1"/>
          </p:cNvSpPr>
          <p:nvPr/>
        </p:nvSpPr>
        <p:spPr>
          <a:xfrm rot="16200000">
            <a:off x="5735863" y="3397378"/>
            <a:ext cx="277062" cy="279890"/>
          </a:xfrm>
          <a:prstGeom prst="ellipse">
            <a:avLst/>
          </a:prstGeom>
          <a:solidFill>
            <a:srgbClr val="6D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entury" panose="02040604050505020304" pitchFamily="18" charset="0"/>
            </a:endParaRPr>
          </a:p>
        </p:txBody>
      </p:sp>
      <p:sp>
        <p:nvSpPr>
          <p:cNvPr id="43" name="Kör: üres 23">
            <a:extLst>
              <a:ext uri="{FF2B5EF4-FFF2-40B4-BE49-F238E27FC236}">
                <a16:creationId xmlns:a16="http://schemas.microsoft.com/office/drawing/2014/main" id="{9B474531-1387-5241-8744-5458418F86CE}"/>
              </a:ext>
            </a:extLst>
          </p:cNvPr>
          <p:cNvSpPr>
            <a:spLocks noChangeAspect="1"/>
          </p:cNvSpPr>
          <p:nvPr/>
        </p:nvSpPr>
        <p:spPr>
          <a:xfrm rot="16200000">
            <a:off x="5593990" y="3245174"/>
            <a:ext cx="560811" cy="584298"/>
          </a:xfrm>
          <a:prstGeom prst="donut">
            <a:avLst>
              <a:gd name="adj" fmla="val 493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44" name="Kör: üres 24">
            <a:extLst>
              <a:ext uri="{FF2B5EF4-FFF2-40B4-BE49-F238E27FC236}">
                <a16:creationId xmlns:a16="http://schemas.microsoft.com/office/drawing/2014/main" id="{E3825CD8-8300-D346-87D2-CE6B9F81B19F}"/>
              </a:ext>
            </a:extLst>
          </p:cNvPr>
          <p:cNvSpPr>
            <a:spLocks noChangeAspect="1"/>
          </p:cNvSpPr>
          <p:nvPr/>
        </p:nvSpPr>
        <p:spPr>
          <a:xfrm rot="16200000">
            <a:off x="5455802" y="3101198"/>
            <a:ext cx="837187" cy="872246"/>
          </a:xfrm>
          <a:prstGeom prst="donut">
            <a:avLst>
              <a:gd name="adj" fmla="val 493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45" name="Ív 44">
            <a:extLst>
              <a:ext uri="{FF2B5EF4-FFF2-40B4-BE49-F238E27FC236}">
                <a16:creationId xmlns:a16="http://schemas.microsoft.com/office/drawing/2014/main" id="{854AE140-C769-EF42-9B28-26CD78E06429}"/>
              </a:ext>
            </a:extLst>
          </p:cNvPr>
          <p:cNvSpPr>
            <a:spLocks noChangeAspect="1"/>
          </p:cNvSpPr>
          <p:nvPr/>
        </p:nvSpPr>
        <p:spPr>
          <a:xfrm rot="2613953">
            <a:off x="4064784" y="920725"/>
            <a:ext cx="800540" cy="800540"/>
          </a:xfrm>
          <a:prstGeom prst="arc">
            <a:avLst/>
          </a:prstGeom>
          <a:ln w="57150">
            <a:solidFill>
              <a:srgbClr val="E3D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6" name="Ív 45">
            <a:extLst>
              <a:ext uri="{FF2B5EF4-FFF2-40B4-BE49-F238E27FC236}">
                <a16:creationId xmlns:a16="http://schemas.microsoft.com/office/drawing/2014/main" id="{5AB534C5-1383-A44D-B321-802B934B224B}"/>
              </a:ext>
            </a:extLst>
          </p:cNvPr>
          <p:cNvSpPr>
            <a:spLocks noChangeAspect="1"/>
          </p:cNvSpPr>
          <p:nvPr/>
        </p:nvSpPr>
        <p:spPr>
          <a:xfrm rot="2613953">
            <a:off x="4057858" y="5347433"/>
            <a:ext cx="800540" cy="800540"/>
          </a:xfrm>
          <a:prstGeom prst="arc">
            <a:avLst/>
          </a:prstGeom>
          <a:ln w="57150">
            <a:solidFill>
              <a:srgbClr val="E3D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Ív 46">
            <a:extLst>
              <a:ext uri="{FF2B5EF4-FFF2-40B4-BE49-F238E27FC236}">
                <a16:creationId xmlns:a16="http://schemas.microsoft.com/office/drawing/2014/main" id="{3C2064AF-00E0-D04A-99A0-AEC8CA35F51B}"/>
              </a:ext>
            </a:extLst>
          </p:cNvPr>
          <p:cNvSpPr>
            <a:spLocks noChangeAspect="1"/>
          </p:cNvSpPr>
          <p:nvPr/>
        </p:nvSpPr>
        <p:spPr>
          <a:xfrm rot="2613953">
            <a:off x="4024935" y="3134079"/>
            <a:ext cx="800540" cy="800540"/>
          </a:xfrm>
          <a:prstGeom prst="arc">
            <a:avLst/>
          </a:prstGeom>
          <a:ln w="57150">
            <a:solidFill>
              <a:srgbClr val="6D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8" name="Ív 47">
            <a:extLst>
              <a:ext uri="{FF2B5EF4-FFF2-40B4-BE49-F238E27FC236}">
                <a16:creationId xmlns:a16="http://schemas.microsoft.com/office/drawing/2014/main" id="{5BBCA752-F704-7F4C-8378-4A4FF85C674A}"/>
              </a:ext>
            </a:extLst>
          </p:cNvPr>
          <p:cNvSpPr>
            <a:spLocks noChangeAspect="1"/>
          </p:cNvSpPr>
          <p:nvPr/>
        </p:nvSpPr>
        <p:spPr>
          <a:xfrm rot="13405290">
            <a:off x="6889619" y="2020697"/>
            <a:ext cx="821838" cy="821838"/>
          </a:xfrm>
          <a:prstGeom prst="arc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9" name="Ív 48">
            <a:extLst>
              <a:ext uri="{FF2B5EF4-FFF2-40B4-BE49-F238E27FC236}">
                <a16:creationId xmlns:a16="http://schemas.microsoft.com/office/drawing/2014/main" id="{5FD152C7-0A36-B647-83C6-E6650CB14BD3}"/>
              </a:ext>
            </a:extLst>
          </p:cNvPr>
          <p:cNvSpPr>
            <a:spLocks noChangeAspect="1"/>
          </p:cNvSpPr>
          <p:nvPr/>
        </p:nvSpPr>
        <p:spPr>
          <a:xfrm rot="13405290">
            <a:off x="6897725" y="4207789"/>
            <a:ext cx="821838" cy="821838"/>
          </a:xfrm>
          <a:prstGeom prst="arc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5773486D-0D43-274F-908F-08202DB407B8}"/>
              </a:ext>
            </a:extLst>
          </p:cNvPr>
          <p:cNvSpPr/>
          <p:nvPr/>
        </p:nvSpPr>
        <p:spPr>
          <a:xfrm>
            <a:off x="1776182" y="1042551"/>
            <a:ext cx="2090530" cy="567721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Kutatói </a:t>
            </a: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megkeresés</a:t>
            </a:r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1CA25E8F-FA8A-304D-B982-D7107413EFB8}"/>
              </a:ext>
            </a:extLst>
          </p:cNvPr>
          <p:cNvSpPr/>
          <p:nvPr/>
        </p:nvSpPr>
        <p:spPr>
          <a:xfrm>
            <a:off x="3866872" y="1042551"/>
            <a:ext cx="725933" cy="567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50+</a:t>
            </a:r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A1AD5BD2-D8B2-E44E-8AA9-02572EA7D912}"/>
              </a:ext>
            </a:extLst>
          </p:cNvPr>
          <p:cNvSpPr/>
          <p:nvPr/>
        </p:nvSpPr>
        <p:spPr>
          <a:xfrm>
            <a:off x="1755730" y="5458426"/>
            <a:ext cx="2090530" cy="567721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tx1"/>
                </a:solidFill>
              </a:rPr>
              <a:t>One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pager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D3EF0874-08C7-BF40-9E3F-EB679A02474D}"/>
              </a:ext>
            </a:extLst>
          </p:cNvPr>
          <p:cNvSpPr/>
          <p:nvPr/>
        </p:nvSpPr>
        <p:spPr>
          <a:xfrm>
            <a:off x="3846420" y="5458426"/>
            <a:ext cx="725933" cy="567721"/>
          </a:xfrm>
          <a:prstGeom prst="rect">
            <a:avLst/>
          </a:prstGeom>
          <a:solidFill>
            <a:srgbClr val="E3D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0518ADA4-1521-EE4C-9C9A-3207ADBD5B8D}"/>
              </a:ext>
            </a:extLst>
          </p:cNvPr>
          <p:cNvSpPr/>
          <p:nvPr/>
        </p:nvSpPr>
        <p:spPr>
          <a:xfrm>
            <a:off x="1740262" y="3251797"/>
            <a:ext cx="2090530" cy="5677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Folyamatban lévő projekt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1435D210-C64C-D04C-9FE7-CAC7F47FDF41}"/>
              </a:ext>
            </a:extLst>
          </p:cNvPr>
          <p:cNvSpPr/>
          <p:nvPr/>
        </p:nvSpPr>
        <p:spPr>
          <a:xfrm>
            <a:off x="3830952" y="3251797"/>
            <a:ext cx="725933" cy="567721"/>
          </a:xfrm>
          <a:prstGeom prst="rect">
            <a:avLst/>
          </a:prstGeom>
          <a:solidFill>
            <a:srgbClr val="6D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50+</a:t>
            </a:r>
          </a:p>
        </p:txBody>
      </p:sp>
      <p:sp>
        <p:nvSpPr>
          <p:cNvPr id="56" name="Téglalap 55">
            <a:extLst>
              <a:ext uri="{FF2B5EF4-FFF2-40B4-BE49-F238E27FC236}">
                <a16:creationId xmlns:a16="http://schemas.microsoft.com/office/drawing/2014/main" id="{129F1B9F-6011-044B-9926-7CF426BA2810}"/>
              </a:ext>
            </a:extLst>
          </p:cNvPr>
          <p:cNvSpPr/>
          <p:nvPr/>
        </p:nvSpPr>
        <p:spPr>
          <a:xfrm>
            <a:off x="7822175" y="2128448"/>
            <a:ext cx="2109991" cy="571577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Iparjogvédelmi</a:t>
            </a: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bejelentés</a:t>
            </a:r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B6C1AFD8-247B-6F46-832D-B3DD21DA742A}"/>
              </a:ext>
            </a:extLst>
          </p:cNvPr>
          <p:cNvSpPr/>
          <p:nvPr/>
        </p:nvSpPr>
        <p:spPr>
          <a:xfrm>
            <a:off x="7093397" y="2128448"/>
            <a:ext cx="732691" cy="571577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id="{A90F2FA0-A8A1-AB42-9DE8-84425EFA257F}"/>
              </a:ext>
            </a:extLst>
          </p:cNvPr>
          <p:cNvSpPr/>
          <p:nvPr/>
        </p:nvSpPr>
        <p:spPr>
          <a:xfrm>
            <a:off x="7861188" y="4335418"/>
            <a:ext cx="2109991" cy="571577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Találmány bejelentés előtt</a:t>
            </a:r>
          </a:p>
        </p:txBody>
      </p:sp>
      <p:sp>
        <p:nvSpPr>
          <p:cNvPr id="59" name="Téglalap 58">
            <a:extLst>
              <a:ext uri="{FF2B5EF4-FFF2-40B4-BE49-F238E27FC236}">
                <a16:creationId xmlns:a16="http://schemas.microsoft.com/office/drawing/2014/main" id="{7C1F8144-9BBF-1F48-B135-1DE20D04F882}"/>
              </a:ext>
            </a:extLst>
          </p:cNvPr>
          <p:cNvSpPr/>
          <p:nvPr/>
        </p:nvSpPr>
        <p:spPr>
          <a:xfrm>
            <a:off x="7132410" y="4335418"/>
            <a:ext cx="732691" cy="571577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0" name="Téglalap 59">
            <a:extLst>
              <a:ext uri="{FF2B5EF4-FFF2-40B4-BE49-F238E27FC236}">
                <a16:creationId xmlns:a16="http://schemas.microsoft.com/office/drawing/2014/main" id="{487C12AC-E084-3748-818C-1B392611B800}"/>
              </a:ext>
            </a:extLst>
          </p:cNvPr>
          <p:cNvSpPr/>
          <p:nvPr/>
        </p:nvSpPr>
        <p:spPr>
          <a:xfrm>
            <a:off x="6789429" y="5873989"/>
            <a:ext cx="3744100" cy="278458"/>
          </a:xfrm>
          <a:prstGeom prst="rect">
            <a:avLst/>
          </a:prstGeom>
          <a:solidFill>
            <a:srgbClr val="E3D496"/>
          </a:solidFill>
          <a:ln>
            <a:solidFill>
              <a:srgbClr val="E3D49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600" b="1" dirty="0">
                <a:solidFill>
                  <a:schemeClr val="tx1"/>
                </a:solidFill>
              </a:rPr>
              <a:t>20+ IP együttműködő partner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1" name="Ellipszis 60">
            <a:extLst>
              <a:ext uri="{FF2B5EF4-FFF2-40B4-BE49-F238E27FC236}">
                <a16:creationId xmlns:a16="http://schemas.microsoft.com/office/drawing/2014/main" id="{CC31FCDE-F2A7-334D-9554-B30540BBA911}"/>
              </a:ext>
            </a:extLst>
          </p:cNvPr>
          <p:cNvSpPr/>
          <p:nvPr/>
        </p:nvSpPr>
        <p:spPr>
          <a:xfrm rot="10800000">
            <a:off x="10413051" y="5873988"/>
            <a:ext cx="287318" cy="278459"/>
          </a:xfrm>
          <a:prstGeom prst="ellipse">
            <a:avLst/>
          </a:prstGeom>
          <a:solidFill>
            <a:srgbClr val="E3D496"/>
          </a:solidFill>
          <a:ln>
            <a:solidFill>
              <a:srgbClr val="E3D49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églalap 61">
            <a:extLst>
              <a:ext uri="{FF2B5EF4-FFF2-40B4-BE49-F238E27FC236}">
                <a16:creationId xmlns:a16="http://schemas.microsoft.com/office/drawing/2014/main" id="{CE82702C-D0E5-5840-9E6B-A58B216A26D6}"/>
              </a:ext>
            </a:extLst>
          </p:cNvPr>
          <p:cNvSpPr/>
          <p:nvPr/>
        </p:nvSpPr>
        <p:spPr>
          <a:xfrm>
            <a:off x="6786643" y="5382646"/>
            <a:ext cx="4659329" cy="304519"/>
          </a:xfrm>
          <a:prstGeom prst="rect">
            <a:avLst/>
          </a:prstGeom>
          <a:solidFill>
            <a:srgbClr val="E3D496"/>
          </a:solidFill>
          <a:ln>
            <a:solidFill>
              <a:srgbClr val="E3D49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600" b="1" dirty="0">
                <a:solidFill>
                  <a:schemeClr val="tx1"/>
                </a:solidFill>
              </a:rPr>
              <a:t>50+ Kapcsolatfelvétel ipari partnerekkel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3" name="Ellipszis 62">
            <a:extLst>
              <a:ext uri="{FF2B5EF4-FFF2-40B4-BE49-F238E27FC236}">
                <a16:creationId xmlns:a16="http://schemas.microsoft.com/office/drawing/2014/main" id="{57ECA9C0-D7DF-3649-A280-495B64597C79}"/>
              </a:ext>
            </a:extLst>
          </p:cNvPr>
          <p:cNvSpPr/>
          <p:nvPr/>
        </p:nvSpPr>
        <p:spPr>
          <a:xfrm rot="10800000">
            <a:off x="11336394" y="5382645"/>
            <a:ext cx="258725" cy="304519"/>
          </a:xfrm>
          <a:prstGeom prst="ellipse">
            <a:avLst/>
          </a:prstGeom>
          <a:solidFill>
            <a:srgbClr val="E3D496"/>
          </a:solidFill>
          <a:ln>
            <a:solidFill>
              <a:srgbClr val="E3D49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églalap 63">
            <a:extLst>
              <a:ext uri="{FF2B5EF4-FFF2-40B4-BE49-F238E27FC236}">
                <a16:creationId xmlns:a16="http://schemas.microsoft.com/office/drawing/2014/main" id="{68E64B17-00AB-824B-99B1-B0DBBBCE634E}"/>
              </a:ext>
            </a:extLst>
          </p:cNvPr>
          <p:cNvSpPr/>
          <p:nvPr/>
        </p:nvSpPr>
        <p:spPr>
          <a:xfrm>
            <a:off x="6636353" y="3121424"/>
            <a:ext cx="1975981" cy="2790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D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600" b="1" dirty="0">
                <a:solidFill>
                  <a:schemeClr val="tx1"/>
                </a:solidFill>
              </a:rPr>
              <a:t>15+ PCT, 5+ EU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D63EF87C-458F-8942-A927-2092326B62E2}"/>
              </a:ext>
            </a:extLst>
          </p:cNvPr>
          <p:cNvSpPr/>
          <p:nvPr/>
        </p:nvSpPr>
        <p:spPr>
          <a:xfrm>
            <a:off x="6636354" y="3448490"/>
            <a:ext cx="4911129" cy="2842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D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600" b="1" dirty="0">
                <a:solidFill>
                  <a:schemeClr val="tx1"/>
                </a:solidFill>
              </a:rPr>
              <a:t>10+ Közvetlen eljárás egyéb országokban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6" name="Téglalap 65">
            <a:extLst>
              <a:ext uri="{FF2B5EF4-FFF2-40B4-BE49-F238E27FC236}">
                <a16:creationId xmlns:a16="http://schemas.microsoft.com/office/drawing/2014/main" id="{3F09C92A-7FD5-1C47-AA6A-5D68E83BBABC}"/>
              </a:ext>
            </a:extLst>
          </p:cNvPr>
          <p:cNvSpPr/>
          <p:nvPr/>
        </p:nvSpPr>
        <p:spPr>
          <a:xfrm>
            <a:off x="6636354" y="3807692"/>
            <a:ext cx="2943075" cy="3007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D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600" b="1" dirty="0">
                <a:solidFill>
                  <a:schemeClr val="tx1"/>
                </a:solidFill>
              </a:rPr>
              <a:t>20+ Magyar bejelentés</a:t>
            </a:r>
          </a:p>
        </p:txBody>
      </p:sp>
      <p:sp>
        <p:nvSpPr>
          <p:cNvPr id="67" name="Téglalap 66">
            <a:extLst>
              <a:ext uri="{FF2B5EF4-FFF2-40B4-BE49-F238E27FC236}">
                <a16:creationId xmlns:a16="http://schemas.microsoft.com/office/drawing/2014/main" id="{7F53F138-835C-DC41-B699-C96006365B1F}"/>
              </a:ext>
            </a:extLst>
          </p:cNvPr>
          <p:cNvSpPr/>
          <p:nvPr/>
        </p:nvSpPr>
        <p:spPr>
          <a:xfrm>
            <a:off x="3453322" y="4312054"/>
            <a:ext cx="1822754" cy="28739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1600" b="1" dirty="0">
                <a:solidFill>
                  <a:schemeClr val="bg1"/>
                </a:solidFill>
              </a:rPr>
              <a:t>5 szabadalom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8" name="Téglalap 67">
            <a:extLst>
              <a:ext uri="{FF2B5EF4-FFF2-40B4-BE49-F238E27FC236}">
                <a16:creationId xmlns:a16="http://schemas.microsoft.com/office/drawing/2014/main" id="{4CDF6428-7611-F042-8F80-5C22FC0F6E54}"/>
              </a:ext>
            </a:extLst>
          </p:cNvPr>
          <p:cNvSpPr/>
          <p:nvPr/>
        </p:nvSpPr>
        <p:spPr>
          <a:xfrm>
            <a:off x="3458044" y="4708679"/>
            <a:ext cx="1822754" cy="28739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1600" b="1" dirty="0">
                <a:solidFill>
                  <a:schemeClr val="bg1"/>
                </a:solidFill>
              </a:rPr>
              <a:t>1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dirty="0">
                <a:solidFill>
                  <a:schemeClr val="bg1"/>
                </a:solidFill>
              </a:rPr>
              <a:t>szóvédjegy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9" name="Ellipszis 68">
            <a:extLst>
              <a:ext uri="{FF2B5EF4-FFF2-40B4-BE49-F238E27FC236}">
                <a16:creationId xmlns:a16="http://schemas.microsoft.com/office/drawing/2014/main" id="{35C1BE41-5BE9-A34C-A1AE-312336EAF7B2}"/>
              </a:ext>
            </a:extLst>
          </p:cNvPr>
          <p:cNvSpPr/>
          <p:nvPr/>
        </p:nvSpPr>
        <p:spPr>
          <a:xfrm rot="10800000">
            <a:off x="3329296" y="4312052"/>
            <a:ext cx="258725" cy="28739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Ellipszis 69">
            <a:extLst>
              <a:ext uri="{FF2B5EF4-FFF2-40B4-BE49-F238E27FC236}">
                <a16:creationId xmlns:a16="http://schemas.microsoft.com/office/drawing/2014/main" id="{6A05444A-9371-A146-A09F-35E763B1883A}"/>
              </a:ext>
            </a:extLst>
          </p:cNvPr>
          <p:cNvSpPr/>
          <p:nvPr/>
        </p:nvSpPr>
        <p:spPr>
          <a:xfrm rot="10800000">
            <a:off x="3316288" y="4708677"/>
            <a:ext cx="258725" cy="28739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églalap 70">
            <a:extLst>
              <a:ext uri="{FF2B5EF4-FFF2-40B4-BE49-F238E27FC236}">
                <a16:creationId xmlns:a16="http://schemas.microsoft.com/office/drawing/2014/main" id="{C48DF151-E1A7-B94C-82F9-770286DBFAFC}"/>
              </a:ext>
            </a:extLst>
          </p:cNvPr>
          <p:cNvSpPr/>
          <p:nvPr/>
        </p:nvSpPr>
        <p:spPr>
          <a:xfrm>
            <a:off x="3251548" y="1918677"/>
            <a:ext cx="1900501" cy="28739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1600" b="1" dirty="0">
                <a:solidFill>
                  <a:schemeClr val="bg1"/>
                </a:solidFill>
              </a:rPr>
              <a:t>23 szabadalom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2" name="Téglalap 71">
            <a:extLst>
              <a:ext uri="{FF2B5EF4-FFF2-40B4-BE49-F238E27FC236}">
                <a16:creationId xmlns:a16="http://schemas.microsoft.com/office/drawing/2014/main" id="{2A8D68A7-060B-1246-BA68-5396B84CCE90}"/>
              </a:ext>
            </a:extLst>
          </p:cNvPr>
          <p:cNvSpPr/>
          <p:nvPr/>
        </p:nvSpPr>
        <p:spPr>
          <a:xfrm>
            <a:off x="1990725" y="2252941"/>
            <a:ext cx="3182340" cy="28739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1600" b="1" dirty="0">
                <a:solidFill>
                  <a:schemeClr val="bg1"/>
                </a:solidFill>
              </a:rPr>
              <a:t>6 használati mintaoltalom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3" name="Téglalap 72">
            <a:extLst>
              <a:ext uri="{FF2B5EF4-FFF2-40B4-BE49-F238E27FC236}">
                <a16:creationId xmlns:a16="http://schemas.microsoft.com/office/drawing/2014/main" id="{B54DAEBC-D890-D643-86EB-73ED68D15444}"/>
              </a:ext>
            </a:extLst>
          </p:cNvPr>
          <p:cNvSpPr/>
          <p:nvPr/>
        </p:nvSpPr>
        <p:spPr>
          <a:xfrm>
            <a:off x="1524000" y="2587322"/>
            <a:ext cx="3646517" cy="28739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1600" b="1" dirty="0">
                <a:solidFill>
                  <a:schemeClr val="bg1"/>
                </a:solidFill>
              </a:rPr>
              <a:t>1 formatervezési mintaoltalom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4" name="Ellipszis 73">
            <a:extLst>
              <a:ext uri="{FF2B5EF4-FFF2-40B4-BE49-F238E27FC236}">
                <a16:creationId xmlns:a16="http://schemas.microsoft.com/office/drawing/2014/main" id="{BAC09017-E756-8747-B8EA-D931DDF6A6B0}"/>
              </a:ext>
            </a:extLst>
          </p:cNvPr>
          <p:cNvSpPr/>
          <p:nvPr/>
        </p:nvSpPr>
        <p:spPr>
          <a:xfrm rot="10800000">
            <a:off x="3141387" y="1924715"/>
            <a:ext cx="258725" cy="27647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Ellipszis 74">
            <a:extLst>
              <a:ext uri="{FF2B5EF4-FFF2-40B4-BE49-F238E27FC236}">
                <a16:creationId xmlns:a16="http://schemas.microsoft.com/office/drawing/2014/main" id="{6EA8CE4B-C206-4547-BAD5-735C9EFD8302}"/>
              </a:ext>
            </a:extLst>
          </p:cNvPr>
          <p:cNvSpPr/>
          <p:nvPr/>
        </p:nvSpPr>
        <p:spPr>
          <a:xfrm rot="10800000">
            <a:off x="1861521" y="2252940"/>
            <a:ext cx="258725" cy="28739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Ellipszis 75">
            <a:extLst>
              <a:ext uri="{FF2B5EF4-FFF2-40B4-BE49-F238E27FC236}">
                <a16:creationId xmlns:a16="http://schemas.microsoft.com/office/drawing/2014/main" id="{6A5E951C-E713-5742-BE70-EA49B6A42770}"/>
              </a:ext>
            </a:extLst>
          </p:cNvPr>
          <p:cNvSpPr/>
          <p:nvPr/>
        </p:nvSpPr>
        <p:spPr>
          <a:xfrm rot="10800000">
            <a:off x="1430401" y="2589306"/>
            <a:ext cx="258725" cy="28739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Cím 1"/>
          <p:cNvSpPr txBox="1">
            <a:spLocks/>
          </p:cNvSpPr>
          <p:nvPr/>
        </p:nvSpPr>
        <p:spPr>
          <a:xfrm>
            <a:off x="0" y="4137"/>
            <a:ext cx="12192000" cy="489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cap="small" dirty="0" smtClean="0"/>
              <a:t>2021</a:t>
            </a:r>
            <a:r>
              <a:rPr lang="hu-HU" sz="3100" b="1" cap="small" dirty="0" smtClean="0"/>
              <a:t>. évben elért eredmények – TTO</a:t>
            </a:r>
            <a:endParaRPr lang="hu-HU" sz="3100" b="1" cap="small" dirty="0"/>
          </a:p>
        </p:txBody>
      </p:sp>
    </p:spTree>
    <p:extLst>
      <p:ext uri="{BB962C8B-B14F-4D97-AF65-F5344CB8AC3E}">
        <p14:creationId xmlns:p14="http://schemas.microsoft.com/office/powerpoint/2010/main" val="177910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281606"/>
              </p:ext>
            </p:extLst>
          </p:nvPr>
        </p:nvGraphicFramePr>
        <p:xfrm>
          <a:off x="284671" y="1155940"/>
          <a:ext cx="11826815" cy="550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ím 1"/>
          <p:cNvSpPr txBox="1">
            <a:spLocks/>
          </p:cNvSpPr>
          <p:nvPr/>
        </p:nvSpPr>
        <p:spPr>
          <a:xfrm>
            <a:off x="0" y="4137"/>
            <a:ext cx="12192000" cy="489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cap="small" dirty="0" smtClean="0"/>
              <a:t>2021</a:t>
            </a:r>
            <a:r>
              <a:rPr lang="hu-HU" sz="3100" b="1" cap="small" dirty="0" smtClean="0"/>
              <a:t>. évben elért eredmények – TTO</a:t>
            </a:r>
            <a:endParaRPr lang="hu-HU" sz="3100" b="1" cap="small" dirty="0"/>
          </a:p>
        </p:txBody>
      </p:sp>
    </p:spTree>
    <p:extLst>
      <p:ext uri="{BB962C8B-B14F-4D97-AF65-F5344CB8AC3E}">
        <p14:creationId xmlns:p14="http://schemas.microsoft.com/office/powerpoint/2010/main" val="405201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4137"/>
            <a:ext cx="12192000" cy="489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cap="small" dirty="0" smtClean="0"/>
              <a:t>2021</a:t>
            </a:r>
            <a:r>
              <a:rPr lang="hu-HU" sz="3100" b="1" cap="small" dirty="0" smtClean="0"/>
              <a:t>. évben elért eredmények – TTO</a:t>
            </a:r>
            <a:endParaRPr lang="hu-HU" sz="3100" b="1" cap="small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598021"/>
              </p:ext>
            </p:extLst>
          </p:nvPr>
        </p:nvGraphicFramePr>
        <p:xfrm>
          <a:off x="100584" y="1444752"/>
          <a:ext cx="11960352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14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4137"/>
            <a:ext cx="12192000" cy="489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cap="small" dirty="0" smtClean="0"/>
              <a:t>2021</a:t>
            </a:r>
            <a:r>
              <a:rPr lang="hu-HU" sz="3100" b="1" cap="small" dirty="0" smtClean="0"/>
              <a:t>. évben elért eredmények – TTO</a:t>
            </a:r>
            <a:endParaRPr lang="hu-HU" sz="3100" b="1" cap="small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92818"/>
              </p:ext>
            </p:extLst>
          </p:nvPr>
        </p:nvGraphicFramePr>
        <p:xfrm>
          <a:off x="128016" y="493776"/>
          <a:ext cx="11960352" cy="620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344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4137"/>
            <a:ext cx="12192000" cy="489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cap="small" dirty="0" smtClean="0"/>
              <a:t>2021</a:t>
            </a:r>
            <a:r>
              <a:rPr lang="hu-HU" sz="3100" b="1" cap="small" dirty="0" smtClean="0"/>
              <a:t>. évben elért eredmények – TTO</a:t>
            </a:r>
            <a:endParaRPr lang="hu-HU" sz="3100" b="1" cap="small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98938"/>
              </p:ext>
            </p:extLst>
          </p:nvPr>
        </p:nvGraphicFramePr>
        <p:xfrm>
          <a:off x="2715768" y="1534852"/>
          <a:ext cx="6949440" cy="5057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0520">
                  <a:extLst>
                    <a:ext uri="{9D8B030D-6E8A-4147-A177-3AD203B41FA5}">
                      <a16:colId xmlns:a16="http://schemas.microsoft.com/office/drawing/2014/main" val="380856506"/>
                    </a:ext>
                  </a:extLst>
                </a:gridCol>
                <a:gridCol w="2788920">
                  <a:extLst>
                    <a:ext uri="{9D8B030D-6E8A-4147-A177-3AD203B41FA5}">
                      <a16:colId xmlns:a16="http://schemas.microsoft.com/office/drawing/2014/main" val="1028380520"/>
                    </a:ext>
                  </a:extLst>
                </a:gridCol>
              </a:tblGrid>
              <a:tr h="2662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</a:rPr>
                        <a:t>SE által beadott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45269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Park/Comp23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Magyar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5445578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Park/Comp23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PCT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981088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COVID </a:t>
                      </a:r>
                      <a:r>
                        <a:rPr lang="hu-HU" sz="1100" u="none" strike="noStrike" dirty="0" err="1">
                          <a:effectLst/>
                        </a:rPr>
                        <a:t>Mikrobiom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Magyar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6168245"/>
                  </a:ext>
                </a:extLst>
              </a:tr>
              <a:tr h="2662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</a:rPr>
                        <a:t>Beadás előtt SE által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361044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COVID Bőrteszt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PCT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9813347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 err="1">
                          <a:effectLst/>
                        </a:rPr>
                        <a:t>Farnezyl</a:t>
                      </a:r>
                      <a:r>
                        <a:rPr lang="hu-HU" sz="1100" u="none" strike="noStrike" dirty="0">
                          <a:effectLst/>
                        </a:rPr>
                        <a:t> </a:t>
                      </a:r>
                      <a:r>
                        <a:rPr lang="hu-HU" sz="1100" u="none" strike="noStrike" dirty="0" err="1">
                          <a:effectLst/>
                        </a:rPr>
                        <a:t>transzferáz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Magyar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652871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TP53 mutáció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Magyar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1228523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 err="1">
                          <a:effectLst/>
                        </a:rPr>
                        <a:t>Leukocyta</a:t>
                      </a:r>
                      <a:r>
                        <a:rPr lang="hu-HU" sz="1100" u="none" strike="noStrike" dirty="0">
                          <a:effectLst/>
                        </a:rPr>
                        <a:t> IC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Magyar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8658574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Szájpad 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Magyar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6088541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 err="1">
                          <a:effectLst/>
                        </a:rPr>
                        <a:t>Nanopitted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Magyar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6471400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Könyökprotézis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Magyar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0391834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Vállprotézis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Magyar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74714428"/>
                  </a:ext>
                </a:extLst>
              </a:tr>
              <a:tr h="2662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</a:rPr>
                        <a:t>Beadás előtt egyéb LEAD partner által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30156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DPP 4 - Ramgen Zrt.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Magyar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5563440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Új Impiridon származékok - ELTE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PCT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2837709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IVF - PTE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 err="1">
                          <a:effectLst/>
                        </a:rPr>
                        <a:t>Hatályosítás</a:t>
                      </a:r>
                      <a:r>
                        <a:rPr lang="hu-HU" sz="1100" u="none" strike="noStrike" dirty="0">
                          <a:effectLst/>
                        </a:rPr>
                        <a:t> 6 országban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2168024"/>
                  </a:ext>
                </a:extLst>
              </a:tr>
              <a:tr h="2662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</a:rPr>
                        <a:t>Nyertes pályázat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784959"/>
                  </a:ext>
                </a:extLst>
              </a:tr>
              <a:tr h="26620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Új Impiridon származékok - ELTE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Magyar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9012007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957376" y="843364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IPARJOG pályázatok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4064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52357"/>
              </p:ext>
            </p:extLst>
          </p:nvPr>
        </p:nvGraphicFramePr>
        <p:xfrm>
          <a:off x="87068" y="1509858"/>
          <a:ext cx="12104931" cy="534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ím 1"/>
          <p:cNvSpPr txBox="1">
            <a:spLocks/>
          </p:cNvSpPr>
          <p:nvPr/>
        </p:nvSpPr>
        <p:spPr>
          <a:xfrm>
            <a:off x="0" y="4137"/>
            <a:ext cx="12192000" cy="489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cap="small" dirty="0" smtClean="0"/>
              <a:t>2021</a:t>
            </a:r>
            <a:r>
              <a:rPr lang="hu-HU" sz="3100" b="1" cap="small" dirty="0" smtClean="0"/>
              <a:t>. évben elért eredmények – TTO</a:t>
            </a:r>
            <a:endParaRPr lang="hu-HU" sz="3100" b="1" cap="small" dirty="0"/>
          </a:p>
        </p:txBody>
      </p:sp>
    </p:spTree>
    <p:extLst>
      <p:ext uri="{BB962C8B-B14F-4D97-AF65-F5344CB8AC3E}">
        <p14:creationId xmlns:p14="http://schemas.microsoft.com/office/powerpoint/2010/main" val="138101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3832CC6-BA93-5D4D-9B16-6B89A703A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5" y="615139"/>
            <a:ext cx="4443970" cy="622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2B5FD00-17FB-0741-B8A6-37AA73CE5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40" y="615138"/>
            <a:ext cx="4443970" cy="6228000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0" y="4137"/>
            <a:ext cx="12192000" cy="489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cap="small" dirty="0" smtClean="0"/>
              <a:t>2021</a:t>
            </a:r>
            <a:r>
              <a:rPr lang="hu-HU" sz="3100" b="1" cap="small" dirty="0" smtClean="0"/>
              <a:t>. évben elért eredmények – TTO</a:t>
            </a:r>
            <a:endParaRPr lang="hu-HU" sz="3100" b="1" cap="small" dirty="0"/>
          </a:p>
        </p:txBody>
      </p:sp>
    </p:spTree>
    <p:extLst>
      <p:ext uri="{BB962C8B-B14F-4D97-AF65-F5344CB8AC3E}">
        <p14:creationId xmlns:p14="http://schemas.microsoft.com/office/powerpoint/2010/main" val="13995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8406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mmelweis egyetem prezentáció sablon" id="{B6081A58-3D44-4A20-AA45-F32DC21A023B}" vid="{58F349B4-FE58-4E82-8EB7-B0DB33B8872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SE_ PPT_sablon_20211026</Template>
  <TotalTime>1508</TotalTime>
  <Words>211</Words>
  <Application>Microsoft Office PowerPoint</Application>
  <PresentationFormat>Szélesvásznú</PresentationFormat>
  <Paragraphs>73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</vt:lpstr>
      <vt:lpstr>Montserrat</vt:lpstr>
      <vt:lpstr>Office-téma</vt:lpstr>
      <vt:lpstr>Az EIB tájékoztatása az Innovációs Központ 2021-es évi TTO tevékenységéről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KFI támogató szervezeti egység neve</dc:title>
  <dc:creator>Papp Renáta</dc:creator>
  <cp:lastModifiedBy>Kürti Zsuzsanna</cp:lastModifiedBy>
  <cp:revision>292</cp:revision>
  <dcterms:created xsi:type="dcterms:W3CDTF">2021-11-02T11:50:12Z</dcterms:created>
  <dcterms:modified xsi:type="dcterms:W3CDTF">2021-12-15T15:33:43Z</dcterms:modified>
</cp:coreProperties>
</file>