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22" r:id="rId2"/>
    <p:sldId id="309" r:id="rId3"/>
    <p:sldId id="288" r:id="rId4"/>
    <p:sldId id="317" r:id="rId5"/>
    <p:sldId id="299" r:id="rId6"/>
    <p:sldId id="278" r:id="rId7"/>
    <p:sldId id="304" r:id="rId8"/>
    <p:sldId id="315" r:id="rId9"/>
    <p:sldId id="273" r:id="rId10"/>
    <p:sldId id="281" r:id="rId11"/>
    <p:sldId id="300" r:id="rId12"/>
    <p:sldId id="314" r:id="rId13"/>
    <p:sldId id="284" r:id="rId14"/>
    <p:sldId id="292" r:id="rId15"/>
    <p:sldId id="302" r:id="rId16"/>
    <p:sldId id="307" r:id="rId17"/>
    <p:sldId id="303" r:id="rId18"/>
    <p:sldId id="311" r:id="rId19"/>
    <p:sldId id="275" r:id="rId20"/>
    <p:sldId id="306" r:id="rId21"/>
    <p:sldId id="32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4B35C8-18AC-4CB8-91D6-550969841977}">
          <p14:sldIdLst>
            <p14:sldId id="322"/>
            <p14:sldId id="309"/>
            <p14:sldId id="288"/>
            <p14:sldId id="317"/>
            <p14:sldId id="299"/>
            <p14:sldId id="278"/>
            <p14:sldId id="304"/>
            <p14:sldId id="315"/>
            <p14:sldId id="273"/>
            <p14:sldId id="281"/>
            <p14:sldId id="300"/>
            <p14:sldId id="314"/>
            <p14:sldId id="284"/>
          </p14:sldIdLst>
        </p14:section>
        <p14:section name="Untitled Section" id="{716C34BC-20C9-4A7A-B6DE-D9CC848EA2D6}">
          <p14:sldIdLst>
            <p14:sldId id="292"/>
            <p14:sldId id="302"/>
            <p14:sldId id="307"/>
            <p14:sldId id="303"/>
            <p14:sldId id="311"/>
            <p14:sldId id="275"/>
            <p14:sldId id="306"/>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621" autoAdjust="0"/>
  </p:normalViewPr>
  <p:slideViewPr>
    <p:cSldViewPr snapToGrid="0">
      <p:cViewPr varScale="1">
        <p:scale>
          <a:sx n="70" d="100"/>
          <a:sy n="70" d="100"/>
        </p:scale>
        <p:origin x="11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BB54E-D892-4025-8905-E8F2EDFB0732}" type="doc">
      <dgm:prSet loTypeId="urn:microsoft.com/office/officeart/2005/8/layout/process1" loCatId="process" qsTypeId="urn:microsoft.com/office/officeart/2005/8/quickstyle/simple1" qsCatId="simple" csTypeId="urn:microsoft.com/office/officeart/2005/8/colors/colorful4" csCatId="colorful" phldr="1"/>
      <dgm:spPr/>
    </dgm:pt>
    <dgm:pt modelId="{7F62D72B-07FF-43A4-A796-1F8AD946E6AD}">
      <dgm:prSet phldrT="[Text]"/>
      <dgm:spPr/>
      <dgm:t>
        <a:bodyPr/>
        <a:lstStyle/>
        <a:p>
          <a:r>
            <a:rPr lang="en-US" b="1" dirty="0"/>
            <a:t>Pre-clinical</a:t>
          </a:r>
        </a:p>
      </dgm:t>
    </dgm:pt>
    <dgm:pt modelId="{98738FCD-9F25-431E-BCCB-479DF50C367C}" type="parTrans" cxnId="{B6A4389D-AAC3-400E-AB80-7233F0658EEB}">
      <dgm:prSet/>
      <dgm:spPr/>
      <dgm:t>
        <a:bodyPr/>
        <a:lstStyle/>
        <a:p>
          <a:endParaRPr lang="en-US"/>
        </a:p>
      </dgm:t>
    </dgm:pt>
    <dgm:pt modelId="{5C3877F0-2790-4771-B139-0B5ED74D428B}" type="sibTrans" cxnId="{B6A4389D-AAC3-400E-AB80-7233F0658EEB}">
      <dgm:prSet/>
      <dgm:spPr/>
      <dgm:t>
        <a:bodyPr/>
        <a:lstStyle/>
        <a:p>
          <a:endParaRPr lang="en-US"/>
        </a:p>
      </dgm:t>
    </dgm:pt>
    <dgm:pt modelId="{57CD04B8-5907-4316-928B-442C494C6F42}">
      <dgm:prSet phldrT="[Text]"/>
      <dgm:spPr/>
      <dgm:t>
        <a:bodyPr/>
        <a:lstStyle/>
        <a:p>
          <a:r>
            <a:rPr lang="en-US" b="1" dirty="0"/>
            <a:t>Phase I</a:t>
          </a:r>
        </a:p>
      </dgm:t>
    </dgm:pt>
    <dgm:pt modelId="{4E754545-E76F-4CD6-990C-0CBD1706FFFF}" type="parTrans" cxnId="{5A582064-900E-462B-AAB6-36C392262001}">
      <dgm:prSet/>
      <dgm:spPr/>
      <dgm:t>
        <a:bodyPr/>
        <a:lstStyle/>
        <a:p>
          <a:endParaRPr lang="en-US"/>
        </a:p>
      </dgm:t>
    </dgm:pt>
    <dgm:pt modelId="{B186A115-D641-4B05-B547-FB845508F593}" type="sibTrans" cxnId="{5A582064-900E-462B-AAB6-36C392262001}">
      <dgm:prSet/>
      <dgm:spPr/>
      <dgm:t>
        <a:bodyPr/>
        <a:lstStyle/>
        <a:p>
          <a:endParaRPr lang="en-US"/>
        </a:p>
      </dgm:t>
    </dgm:pt>
    <dgm:pt modelId="{E08A1CF8-4530-4493-AB5A-9C9298E7F074}">
      <dgm:prSet phldrT="[Text]"/>
      <dgm:spPr>
        <a:solidFill>
          <a:srgbClr val="0070C0"/>
        </a:solidFill>
        <a:ln>
          <a:solidFill>
            <a:srgbClr val="0070C0"/>
          </a:solidFill>
        </a:ln>
      </dgm:spPr>
      <dgm:t>
        <a:bodyPr/>
        <a:lstStyle/>
        <a:p>
          <a:r>
            <a:rPr lang="en-US" b="1" dirty="0"/>
            <a:t>Phase III</a:t>
          </a:r>
        </a:p>
      </dgm:t>
    </dgm:pt>
    <dgm:pt modelId="{7D4DC1B6-A435-45A7-8FD6-54F009D84746}" type="parTrans" cxnId="{1BC7EB27-BC53-4DF4-9CA0-333D90EDDAA9}">
      <dgm:prSet/>
      <dgm:spPr/>
      <dgm:t>
        <a:bodyPr/>
        <a:lstStyle/>
        <a:p>
          <a:endParaRPr lang="en-US"/>
        </a:p>
      </dgm:t>
    </dgm:pt>
    <dgm:pt modelId="{EA945CBD-57D0-40D0-8D22-3F6E866D892D}" type="sibTrans" cxnId="{1BC7EB27-BC53-4DF4-9CA0-333D90EDDAA9}">
      <dgm:prSet/>
      <dgm:spPr/>
      <dgm:t>
        <a:bodyPr/>
        <a:lstStyle/>
        <a:p>
          <a:endParaRPr lang="en-US"/>
        </a:p>
      </dgm:t>
    </dgm:pt>
    <dgm:pt modelId="{10F9887D-0214-484E-8744-A44FB7EE6652}">
      <dgm:prSet custT="1"/>
      <dgm:spPr>
        <a:solidFill>
          <a:srgbClr val="00B0F0"/>
        </a:solidFill>
      </dgm:spPr>
      <dgm:t>
        <a:bodyPr/>
        <a:lstStyle/>
        <a:p>
          <a:r>
            <a:rPr lang="en-US" sz="1500" b="1" dirty="0"/>
            <a:t>New HT</a:t>
          </a:r>
          <a:r>
            <a:rPr lang="en-US" sz="2000" b="1" dirty="0">
              <a:solidFill>
                <a:srgbClr val="FF0000"/>
              </a:solidFill>
            </a:rPr>
            <a:t>?</a:t>
          </a:r>
        </a:p>
      </dgm:t>
    </dgm:pt>
    <dgm:pt modelId="{50F31F32-6C7E-41B4-8725-F92DFE48C2ED}" type="parTrans" cxnId="{6683FF7F-9288-46EC-93A5-21E3726CB2C4}">
      <dgm:prSet/>
      <dgm:spPr/>
      <dgm:t>
        <a:bodyPr/>
        <a:lstStyle/>
        <a:p>
          <a:endParaRPr lang="en-US"/>
        </a:p>
      </dgm:t>
    </dgm:pt>
    <dgm:pt modelId="{F1FB5E4D-390C-4F07-A926-03492CC36A96}" type="sibTrans" cxnId="{6683FF7F-9288-46EC-93A5-21E3726CB2C4}">
      <dgm:prSet/>
      <dgm:spPr/>
      <dgm:t>
        <a:bodyPr/>
        <a:lstStyle/>
        <a:p>
          <a:endParaRPr lang="en-US"/>
        </a:p>
      </dgm:t>
    </dgm:pt>
    <dgm:pt modelId="{CB0A93FD-9D45-4B85-8EC2-B3CC02B5BA17}" type="pres">
      <dgm:prSet presAssocID="{987BB54E-D892-4025-8905-E8F2EDFB0732}" presName="Name0" presStyleCnt="0">
        <dgm:presLayoutVars>
          <dgm:dir/>
          <dgm:resizeHandles val="exact"/>
        </dgm:presLayoutVars>
      </dgm:prSet>
      <dgm:spPr/>
    </dgm:pt>
    <dgm:pt modelId="{06CB7ADE-A19F-4BD1-BF4C-3FC53E9CC894}" type="pres">
      <dgm:prSet presAssocID="{7F62D72B-07FF-43A4-A796-1F8AD946E6AD}" presName="node" presStyleLbl="node1" presStyleIdx="0" presStyleCnt="4">
        <dgm:presLayoutVars>
          <dgm:bulletEnabled val="1"/>
        </dgm:presLayoutVars>
      </dgm:prSet>
      <dgm:spPr/>
    </dgm:pt>
    <dgm:pt modelId="{06D7F769-5153-4D57-83C3-F5EFF47E8DC3}" type="pres">
      <dgm:prSet presAssocID="{5C3877F0-2790-4771-B139-0B5ED74D428B}" presName="sibTrans" presStyleLbl="sibTrans2D1" presStyleIdx="0" presStyleCnt="3"/>
      <dgm:spPr/>
    </dgm:pt>
    <dgm:pt modelId="{393BF913-E2FC-4D46-9AD9-492C32040F7A}" type="pres">
      <dgm:prSet presAssocID="{5C3877F0-2790-4771-B139-0B5ED74D428B}" presName="connectorText" presStyleLbl="sibTrans2D1" presStyleIdx="0" presStyleCnt="3"/>
      <dgm:spPr/>
    </dgm:pt>
    <dgm:pt modelId="{EE9D6BEF-976C-4CA4-8408-8337FF18A08F}" type="pres">
      <dgm:prSet presAssocID="{57CD04B8-5907-4316-928B-442C494C6F42}" presName="node" presStyleLbl="node1" presStyleIdx="1" presStyleCnt="4">
        <dgm:presLayoutVars>
          <dgm:bulletEnabled val="1"/>
        </dgm:presLayoutVars>
      </dgm:prSet>
      <dgm:spPr/>
    </dgm:pt>
    <dgm:pt modelId="{D9D223BF-62D7-4055-81F9-E5FE3019FA1B}" type="pres">
      <dgm:prSet presAssocID="{B186A115-D641-4B05-B547-FB845508F593}" presName="sibTrans" presStyleLbl="sibTrans2D1" presStyleIdx="1" presStyleCnt="3"/>
      <dgm:spPr/>
    </dgm:pt>
    <dgm:pt modelId="{39344663-DB66-489C-9299-8EB2EC7D0C96}" type="pres">
      <dgm:prSet presAssocID="{B186A115-D641-4B05-B547-FB845508F593}" presName="connectorText" presStyleLbl="sibTrans2D1" presStyleIdx="1" presStyleCnt="3"/>
      <dgm:spPr/>
    </dgm:pt>
    <dgm:pt modelId="{63B282AE-8F77-44B3-A179-C50FC33975C7}" type="pres">
      <dgm:prSet presAssocID="{E08A1CF8-4530-4493-AB5A-9C9298E7F074}" presName="node" presStyleLbl="node1" presStyleIdx="2" presStyleCnt="4">
        <dgm:presLayoutVars>
          <dgm:bulletEnabled val="1"/>
        </dgm:presLayoutVars>
      </dgm:prSet>
      <dgm:spPr/>
    </dgm:pt>
    <dgm:pt modelId="{2AEB224E-7570-4C46-B2FB-0CA7459937E4}" type="pres">
      <dgm:prSet presAssocID="{EA945CBD-57D0-40D0-8D22-3F6E866D892D}" presName="sibTrans" presStyleLbl="sibTrans2D1" presStyleIdx="2" presStyleCnt="3"/>
      <dgm:spPr/>
    </dgm:pt>
    <dgm:pt modelId="{2D5A6728-E0DD-4065-8768-CE359F8DC07E}" type="pres">
      <dgm:prSet presAssocID="{EA945CBD-57D0-40D0-8D22-3F6E866D892D}" presName="connectorText" presStyleLbl="sibTrans2D1" presStyleIdx="2" presStyleCnt="3"/>
      <dgm:spPr/>
    </dgm:pt>
    <dgm:pt modelId="{95E782D6-FB61-473A-8654-C34E65650DBC}" type="pres">
      <dgm:prSet presAssocID="{10F9887D-0214-484E-8744-A44FB7EE6652}" presName="node" presStyleLbl="node1" presStyleIdx="3" presStyleCnt="4">
        <dgm:presLayoutVars>
          <dgm:bulletEnabled val="1"/>
        </dgm:presLayoutVars>
      </dgm:prSet>
      <dgm:spPr/>
    </dgm:pt>
  </dgm:ptLst>
  <dgm:cxnLst>
    <dgm:cxn modelId="{BF210D13-BD47-4210-8030-C1F9CC00F460}" type="presOf" srcId="{EA945CBD-57D0-40D0-8D22-3F6E866D892D}" destId="{2D5A6728-E0DD-4065-8768-CE359F8DC07E}" srcOrd="1" destOrd="0" presId="urn:microsoft.com/office/officeart/2005/8/layout/process1"/>
    <dgm:cxn modelId="{0D376820-487D-4E78-B531-9789EE8A764F}" type="presOf" srcId="{B186A115-D641-4B05-B547-FB845508F593}" destId="{D9D223BF-62D7-4055-81F9-E5FE3019FA1B}" srcOrd="0" destOrd="0" presId="urn:microsoft.com/office/officeart/2005/8/layout/process1"/>
    <dgm:cxn modelId="{1BC7EB27-BC53-4DF4-9CA0-333D90EDDAA9}" srcId="{987BB54E-D892-4025-8905-E8F2EDFB0732}" destId="{E08A1CF8-4530-4493-AB5A-9C9298E7F074}" srcOrd="2" destOrd="0" parTransId="{7D4DC1B6-A435-45A7-8FD6-54F009D84746}" sibTransId="{EA945CBD-57D0-40D0-8D22-3F6E866D892D}"/>
    <dgm:cxn modelId="{5A582064-900E-462B-AAB6-36C392262001}" srcId="{987BB54E-D892-4025-8905-E8F2EDFB0732}" destId="{57CD04B8-5907-4316-928B-442C494C6F42}" srcOrd="1" destOrd="0" parTransId="{4E754545-E76F-4CD6-990C-0CBD1706FFFF}" sibTransId="{B186A115-D641-4B05-B547-FB845508F593}"/>
    <dgm:cxn modelId="{C4575545-47C2-4B3D-A4E8-C22A8F4F3ED6}" type="presOf" srcId="{EA945CBD-57D0-40D0-8D22-3F6E866D892D}" destId="{2AEB224E-7570-4C46-B2FB-0CA7459937E4}" srcOrd="0" destOrd="0" presId="urn:microsoft.com/office/officeart/2005/8/layout/process1"/>
    <dgm:cxn modelId="{84B0C96C-10C0-41CC-A56B-CEE33ECD7492}" type="presOf" srcId="{B186A115-D641-4B05-B547-FB845508F593}" destId="{39344663-DB66-489C-9299-8EB2EC7D0C96}" srcOrd="1" destOrd="0" presId="urn:microsoft.com/office/officeart/2005/8/layout/process1"/>
    <dgm:cxn modelId="{82D8CD7D-BBC0-4E0E-B788-336882588C10}" type="presOf" srcId="{7F62D72B-07FF-43A4-A796-1F8AD946E6AD}" destId="{06CB7ADE-A19F-4BD1-BF4C-3FC53E9CC894}" srcOrd="0" destOrd="0" presId="urn:microsoft.com/office/officeart/2005/8/layout/process1"/>
    <dgm:cxn modelId="{C1CDA27E-5B48-49DA-B51D-035264A8AE06}" type="presOf" srcId="{E08A1CF8-4530-4493-AB5A-9C9298E7F074}" destId="{63B282AE-8F77-44B3-A179-C50FC33975C7}" srcOrd="0" destOrd="0" presId="urn:microsoft.com/office/officeart/2005/8/layout/process1"/>
    <dgm:cxn modelId="{6683FF7F-9288-46EC-93A5-21E3726CB2C4}" srcId="{987BB54E-D892-4025-8905-E8F2EDFB0732}" destId="{10F9887D-0214-484E-8744-A44FB7EE6652}" srcOrd="3" destOrd="0" parTransId="{50F31F32-6C7E-41B4-8725-F92DFE48C2ED}" sibTransId="{F1FB5E4D-390C-4F07-A926-03492CC36A96}"/>
    <dgm:cxn modelId="{B6A4389D-AAC3-400E-AB80-7233F0658EEB}" srcId="{987BB54E-D892-4025-8905-E8F2EDFB0732}" destId="{7F62D72B-07FF-43A4-A796-1F8AD946E6AD}" srcOrd="0" destOrd="0" parTransId="{98738FCD-9F25-431E-BCCB-479DF50C367C}" sibTransId="{5C3877F0-2790-4771-B139-0B5ED74D428B}"/>
    <dgm:cxn modelId="{A3141BCE-9B0A-4683-8E9B-C03D7955F54B}" type="presOf" srcId="{5C3877F0-2790-4771-B139-0B5ED74D428B}" destId="{06D7F769-5153-4D57-83C3-F5EFF47E8DC3}" srcOrd="0" destOrd="0" presId="urn:microsoft.com/office/officeart/2005/8/layout/process1"/>
    <dgm:cxn modelId="{891BD1DD-F5F3-4F14-AF69-F85BD0CFA828}" type="presOf" srcId="{57CD04B8-5907-4316-928B-442C494C6F42}" destId="{EE9D6BEF-976C-4CA4-8408-8337FF18A08F}" srcOrd="0" destOrd="0" presId="urn:microsoft.com/office/officeart/2005/8/layout/process1"/>
    <dgm:cxn modelId="{31FE0FE1-808F-47CA-B855-C84E440BCBB9}" type="presOf" srcId="{10F9887D-0214-484E-8744-A44FB7EE6652}" destId="{95E782D6-FB61-473A-8654-C34E65650DBC}" srcOrd="0" destOrd="0" presId="urn:microsoft.com/office/officeart/2005/8/layout/process1"/>
    <dgm:cxn modelId="{6FCF04F0-64D3-45C3-B130-170AE9235F86}" type="presOf" srcId="{987BB54E-D892-4025-8905-E8F2EDFB0732}" destId="{CB0A93FD-9D45-4B85-8EC2-B3CC02B5BA17}" srcOrd="0" destOrd="0" presId="urn:microsoft.com/office/officeart/2005/8/layout/process1"/>
    <dgm:cxn modelId="{B50BD4F7-88B5-479C-A32F-0F6D3A1AA6EC}" type="presOf" srcId="{5C3877F0-2790-4771-B139-0B5ED74D428B}" destId="{393BF913-E2FC-4D46-9AD9-492C32040F7A}" srcOrd="1" destOrd="0" presId="urn:microsoft.com/office/officeart/2005/8/layout/process1"/>
    <dgm:cxn modelId="{F6D9DA69-8B69-4267-BFCD-053E3F8D2F6C}" type="presParOf" srcId="{CB0A93FD-9D45-4B85-8EC2-B3CC02B5BA17}" destId="{06CB7ADE-A19F-4BD1-BF4C-3FC53E9CC894}" srcOrd="0" destOrd="0" presId="urn:microsoft.com/office/officeart/2005/8/layout/process1"/>
    <dgm:cxn modelId="{5451BB59-994B-4294-82EF-04E5EC764528}" type="presParOf" srcId="{CB0A93FD-9D45-4B85-8EC2-B3CC02B5BA17}" destId="{06D7F769-5153-4D57-83C3-F5EFF47E8DC3}" srcOrd="1" destOrd="0" presId="urn:microsoft.com/office/officeart/2005/8/layout/process1"/>
    <dgm:cxn modelId="{58482344-687C-407A-BF1E-FABF6E739001}" type="presParOf" srcId="{06D7F769-5153-4D57-83C3-F5EFF47E8DC3}" destId="{393BF913-E2FC-4D46-9AD9-492C32040F7A}" srcOrd="0" destOrd="0" presId="urn:microsoft.com/office/officeart/2005/8/layout/process1"/>
    <dgm:cxn modelId="{6EFC5F55-4E1B-44D5-9708-547F67C8BDFE}" type="presParOf" srcId="{CB0A93FD-9D45-4B85-8EC2-B3CC02B5BA17}" destId="{EE9D6BEF-976C-4CA4-8408-8337FF18A08F}" srcOrd="2" destOrd="0" presId="urn:microsoft.com/office/officeart/2005/8/layout/process1"/>
    <dgm:cxn modelId="{B8D63B5A-4D0D-427F-A755-42B2FA5069F3}" type="presParOf" srcId="{CB0A93FD-9D45-4B85-8EC2-B3CC02B5BA17}" destId="{D9D223BF-62D7-4055-81F9-E5FE3019FA1B}" srcOrd="3" destOrd="0" presId="urn:microsoft.com/office/officeart/2005/8/layout/process1"/>
    <dgm:cxn modelId="{E1598457-4EB8-4862-9FF9-A9BE250E9EB6}" type="presParOf" srcId="{D9D223BF-62D7-4055-81F9-E5FE3019FA1B}" destId="{39344663-DB66-489C-9299-8EB2EC7D0C96}" srcOrd="0" destOrd="0" presId="urn:microsoft.com/office/officeart/2005/8/layout/process1"/>
    <dgm:cxn modelId="{43E2B297-89E3-4748-94CF-60D2A803B59F}" type="presParOf" srcId="{CB0A93FD-9D45-4B85-8EC2-B3CC02B5BA17}" destId="{63B282AE-8F77-44B3-A179-C50FC33975C7}" srcOrd="4" destOrd="0" presId="urn:microsoft.com/office/officeart/2005/8/layout/process1"/>
    <dgm:cxn modelId="{865C2D72-B1EA-4FD6-94D3-36108D95851A}" type="presParOf" srcId="{CB0A93FD-9D45-4B85-8EC2-B3CC02B5BA17}" destId="{2AEB224E-7570-4C46-B2FB-0CA7459937E4}" srcOrd="5" destOrd="0" presId="urn:microsoft.com/office/officeart/2005/8/layout/process1"/>
    <dgm:cxn modelId="{7742100C-06AB-45DE-8952-F7265213D2E9}" type="presParOf" srcId="{2AEB224E-7570-4C46-B2FB-0CA7459937E4}" destId="{2D5A6728-E0DD-4065-8768-CE359F8DC07E}" srcOrd="0" destOrd="0" presId="urn:microsoft.com/office/officeart/2005/8/layout/process1"/>
    <dgm:cxn modelId="{1B0BD493-7D53-425D-B5DE-744649C02541}" type="presParOf" srcId="{CB0A93FD-9D45-4B85-8EC2-B3CC02B5BA17}" destId="{95E782D6-FB61-473A-8654-C34E65650DBC}"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B7ADE-A19F-4BD1-BF4C-3FC53E9CC894}">
      <dsp:nvSpPr>
        <dsp:cNvPr id="0" name=""/>
        <dsp:cNvSpPr/>
      </dsp:nvSpPr>
      <dsp:spPr>
        <a:xfrm>
          <a:off x="2292" y="0"/>
          <a:ext cx="1002156" cy="4519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Pre-clinical</a:t>
          </a:r>
        </a:p>
      </dsp:txBody>
      <dsp:txXfrm>
        <a:off x="15531" y="13239"/>
        <a:ext cx="975678" cy="425518"/>
      </dsp:txXfrm>
    </dsp:sp>
    <dsp:sp modelId="{06D7F769-5153-4D57-83C3-F5EFF47E8DC3}">
      <dsp:nvSpPr>
        <dsp:cNvPr id="0" name=""/>
        <dsp:cNvSpPr/>
      </dsp:nvSpPr>
      <dsp:spPr>
        <a:xfrm>
          <a:off x="1104664" y="101730"/>
          <a:ext cx="212457" cy="24853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104664" y="151437"/>
        <a:ext cx="148720" cy="149120"/>
      </dsp:txXfrm>
    </dsp:sp>
    <dsp:sp modelId="{EE9D6BEF-976C-4CA4-8408-8337FF18A08F}">
      <dsp:nvSpPr>
        <dsp:cNvPr id="0" name=""/>
        <dsp:cNvSpPr/>
      </dsp:nvSpPr>
      <dsp:spPr>
        <a:xfrm>
          <a:off x="1405311" y="0"/>
          <a:ext cx="1002156" cy="451996"/>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Phase I</a:t>
          </a:r>
        </a:p>
      </dsp:txBody>
      <dsp:txXfrm>
        <a:off x="1418550" y="13239"/>
        <a:ext cx="975678" cy="425518"/>
      </dsp:txXfrm>
    </dsp:sp>
    <dsp:sp modelId="{D9D223BF-62D7-4055-81F9-E5FE3019FA1B}">
      <dsp:nvSpPr>
        <dsp:cNvPr id="0" name=""/>
        <dsp:cNvSpPr/>
      </dsp:nvSpPr>
      <dsp:spPr>
        <a:xfrm>
          <a:off x="2507683" y="101730"/>
          <a:ext cx="212457" cy="248534"/>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07683" y="151437"/>
        <a:ext cx="148720" cy="149120"/>
      </dsp:txXfrm>
    </dsp:sp>
    <dsp:sp modelId="{63B282AE-8F77-44B3-A179-C50FC33975C7}">
      <dsp:nvSpPr>
        <dsp:cNvPr id="0" name=""/>
        <dsp:cNvSpPr/>
      </dsp:nvSpPr>
      <dsp:spPr>
        <a:xfrm>
          <a:off x="2808330" y="0"/>
          <a:ext cx="1002156" cy="451996"/>
        </a:xfrm>
        <a:prstGeom prst="roundRect">
          <a:avLst>
            <a:gd name="adj" fmla="val 10000"/>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Phase III</a:t>
          </a:r>
        </a:p>
      </dsp:txBody>
      <dsp:txXfrm>
        <a:off x="2821569" y="13239"/>
        <a:ext cx="975678" cy="425518"/>
      </dsp:txXfrm>
    </dsp:sp>
    <dsp:sp modelId="{2AEB224E-7570-4C46-B2FB-0CA7459937E4}">
      <dsp:nvSpPr>
        <dsp:cNvPr id="0" name=""/>
        <dsp:cNvSpPr/>
      </dsp:nvSpPr>
      <dsp:spPr>
        <a:xfrm>
          <a:off x="3910703" y="101730"/>
          <a:ext cx="212457" cy="248534"/>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910703" y="151437"/>
        <a:ext cx="148720" cy="149120"/>
      </dsp:txXfrm>
    </dsp:sp>
    <dsp:sp modelId="{95E782D6-FB61-473A-8654-C34E65650DBC}">
      <dsp:nvSpPr>
        <dsp:cNvPr id="0" name=""/>
        <dsp:cNvSpPr/>
      </dsp:nvSpPr>
      <dsp:spPr>
        <a:xfrm>
          <a:off x="4211350" y="0"/>
          <a:ext cx="1002156" cy="45199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New HT</a:t>
          </a:r>
          <a:r>
            <a:rPr lang="en-US" sz="2000" b="1" kern="1200" dirty="0">
              <a:solidFill>
                <a:srgbClr val="FF0000"/>
              </a:solidFill>
            </a:rPr>
            <a:t>?</a:t>
          </a:r>
        </a:p>
      </dsp:txBody>
      <dsp:txXfrm>
        <a:off x="4224589" y="13239"/>
        <a:ext cx="975678" cy="42551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20968-53C5-435F-9463-39DD51E93170}" type="datetimeFigureOut">
              <a:rPr lang="en-GB" smtClean="0"/>
              <a:t>03/10/2024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198F7-6D5C-42FC-B42C-60F9B7E17A02}" type="slidenum">
              <a:rPr lang="en-GB" smtClean="0"/>
              <a:t>‹#›</a:t>
            </a:fld>
            <a:endParaRPr lang="en-GB"/>
          </a:p>
        </p:txBody>
      </p:sp>
    </p:spTree>
    <p:extLst>
      <p:ext uri="{BB962C8B-B14F-4D97-AF65-F5344CB8AC3E}">
        <p14:creationId xmlns:p14="http://schemas.microsoft.com/office/powerpoint/2010/main" val="3227560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pmc/articles/PMC7565562/figure/cancers-12-02581-f0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mc/articles/PMC7565562/figure/cancers-12-02581-f00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ciencedirect.com/science/article/pii/S0168365917300238?via%3Dihub#bb0055" TargetMode="External"/><Relationship Id="rId7" Type="http://schemas.openxmlformats.org/officeDocument/2006/relationships/hyperlink" Target="https://www.sciencedirect.com/topics/pharmacology-toxicology-and-pharmaceutical-science/solid-malignant-neoplas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sciencedirect.com/science/article/pii/S0168365917300238?via%3Dihub#bb0230" TargetMode="External"/><Relationship Id="rId5" Type="http://schemas.openxmlformats.org/officeDocument/2006/relationships/hyperlink" Target="https://www.sciencedirect.com/topics/pharmacology-toxicology-and-pharmaceutical-science/preclinical-study" TargetMode="External"/><Relationship Id="rId4" Type="http://schemas.openxmlformats.org/officeDocument/2006/relationships/hyperlink" Target="https://www.sciencedirect.com/science/article/pii/S0168365917300238?via%3Dihub#bb006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specific energy absorption by lipid rafts reduces side effects and make </a:t>
            </a:r>
            <a:r>
              <a:rPr lang="en-GB" dirty="0" err="1"/>
              <a:t>mEHT</a:t>
            </a:r>
            <a:r>
              <a:rPr lang="en-GB" dirty="0"/>
              <a:t> different from conventional hyperthermia which try to heat the whole </a:t>
            </a:r>
            <a:r>
              <a:rPr lang="en-GB" dirty="0" err="1"/>
              <a:t>tumor</a:t>
            </a:r>
            <a:r>
              <a:rPr lang="en-GB" dirty="0"/>
              <a:t> mas homogenously without selectivity leading to burning of surrounding tissues</a:t>
            </a:r>
          </a:p>
          <a:p>
            <a:r>
              <a:rPr lang="en-GB" dirty="0"/>
              <a:t>TNBC is the most aggressive breast cancer subtype</a:t>
            </a:r>
            <a:r>
              <a:rPr lang="en-GB" baseline="0" dirty="0"/>
              <a:t> and treatment options are limited because the cells lack the expression of hormone receptors</a:t>
            </a:r>
          </a:p>
          <a:p>
            <a:endParaRPr lang="en-GB" dirty="0"/>
          </a:p>
          <a:p>
            <a:r>
              <a:rPr lang="en-GB" dirty="0"/>
              <a:t>Most of you have already heard enough about TNBC and mEHT from the last presentation of my colleague however as we have a guest I am going to talk briefly so TNBC represents </a:t>
            </a:r>
            <a:r>
              <a:rPr lang="en-GB" dirty="0" err="1"/>
              <a:t>aroud</a:t>
            </a:r>
            <a:r>
              <a:rPr lang="en-GB" baseline="0" dirty="0"/>
              <a:t> </a:t>
            </a:r>
            <a:r>
              <a:rPr lang="en-GB" baseline="0" dirty="0" err="1"/>
              <a:t>fouth</a:t>
            </a:r>
            <a:r>
              <a:rPr lang="en-GB" baseline="0" dirty="0"/>
              <a:t> of all breast cancer cases. Since ….which shows the need of alternative treatments such as mEHT</a:t>
            </a:r>
            <a:endParaRPr lang="en-GB" dirty="0"/>
          </a:p>
          <a:p>
            <a:r>
              <a:rPr lang="en-GB" dirty="0"/>
              <a:t>I would like first to introduce our model IN OUR MODEL we are using</a:t>
            </a:r>
            <a:r>
              <a:rPr lang="en-GB" baseline="0" dirty="0"/>
              <a:t> mEHT which is a </a:t>
            </a:r>
            <a:r>
              <a:rPr lang="en-GB" baseline="0" dirty="0" err="1"/>
              <a:t>complemtry</a:t>
            </a:r>
            <a:r>
              <a:rPr lang="en-GB" baseline="0" dirty="0"/>
              <a:t> treatment for chemo and radiotherapy. It is Hungarian invention invented by </a:t>
            </a:r>
            <a:r>
              <a:rPr lang="en-GB" baseline="0" dirty="0" err="1"/>
              <a:t>oncotherm</a:t>
            </a:r>
            <a:r>
              <a:rPr lang="en-GB" baseline="0" dirty="0"/>
              <a:t> company . SO In the clinic </a:t>
            </a:r>
            <a:r>
              <a:rPr lang="en-GB" baseline="0" dirty="0" err="1"/>
              <a:t>tumor</a:t>
            </a:r>
            <a:r>
              <a:rPr lang="en-GB" baseline="0" dirty="0"/>
              <a:t>  is between 2 electrodes and electro </a:t>
            </a:r>
            <a:r>
              <a:rPr lang="en-GB" baseline="0" dirty="0" err="1"/>
              <a:t>magnatic</a:t>
            </a:r>
            <a:r>
              <a:rPr lang="en-GB" baseline="0" dirty="0"/>
              <a:t> field will accumulate in the </a:t>
            </a:r>
            <a:r>
              <a:rPr lang="en-GB" baseline="0" dirty="0" err="1"/>
              <a:t>tumor</a:t>
            </a:r>
            <a:r>
              <a:rPr lang="en-GB" baseline="0" dirty="0"/>
              <a:t>. But what We are using  in our model is mEHT device optimized for mice with the same principal and we found from pilot experiment that when the skin temperature is 39.5 the temperature inside the </a:t>
            </a:r>
            <a:r>
              <a:rPr lang="en-GB" baseline="0" dirty="0" err="1"/>
              <a:t>tumor</a:t>
            </a:r>
            <a:r>
              <a:rPr lang="en-GB" baseline="0" dirty="0"/>
              <a:t> is 42 so we could  base our treatment on the skin temperature. So </a:t>
            </a:r>
            <a:r>
              <a:rPr lang="en-GB" baseline="0" dirty="0" err="1"/>
              <a:t>breiefly</a:t>
            </a:r>
            <a:r>
              <a:rPr lang="en-GB" baseline="0" dirty="0"/>
              <a:t> what we do  we inject 4T1 TNBC cells in the mammary gland of the mice then randomize after 8 days according to </a:t>
            </a:r>
            <a:r>
              <a:rPr lang="en-GB" baseline="0" dirty="0" err="1"/>
              <a:t>tumor</a:t>
            </a:r>
            <a:r>
              <a:rPr lang="en-GB" baseline="0" dirty="0"/>
              <a:t> </a:t>
            </a:r>
            <a:r>
              <a:rPr lang="en-GB" baseline="0" dirty="0" err="1"/>
              <a:t>volum</a:t>
            </a:r>
            <a:r>
              <a:rPr lang="en-GB" baseline="0" dirty="0"/>
              <a:t>  and treat with mEHT 42C 30 min  and after harvest we go for follow up </a:t>
            </a:r>
            <a:r>
              <a:rPr lang="en-GB" baseline="0" dirty="0" err="1"/>
              <a:t>worl</a:t>
            </a:r>
            <a:r>
              <a:rPr lang="en-GB" baseline="0" dirty="0"/>
              <a:t> like </a:t>
            </a:r>
            <a:r>
              <a:rPr lang="en-GB" baseline="0" dirty="0" err="1"/>
              <a:t>pce</a:t>
            </a:r>
            <a:r>
              <a:rPr lang="en-GB" baseline="0" dirty="0"/>
              <a:t> and IHC </a:t>
            </a:r>
          </a:p>
          <a:p>
            <a:endParaRPr lang="en-US" baseline="0" dirty="0"/>
          </a:p>
          <a:p>
            <a:r>
              <a:rPr lang="en-US" dirty="0"/>
              <a:t>The modulated electro-hyperthermia generated by 13.56 MHz amplitude-modulated radio-frequency</a:t>
            </a:r>
            <a:endParaRPr lang="en-GB" dirty="0"/>
          </a:p>
          <a:p>
            <a:r>
              <a:rPr lang="en-US" b="1" dirty="0"/>
              <a:t>mEHT utilizes the bioelectrical difference between the tumor tissue and healthy tissues [7]. The difference in bioelectrical properties results from the higher aerobic glycolysis of cancer cells, known as the Warburg-effect, that causes higher lactate and ion levels in the cancer cells and thus elevates electric conductivity of the tumor [8]. Due to these factors, the energy of the electromagnetic field is absorbed mainly by the tumor.</a:t>
            </a:r>
            <a:endParaRPr lang="en-GB" b="1" dirty="0"/>
          </a:p>
          <a:p>
            <a:endParaRPr lang="en-GB" dirty="0"/>
          </a:p>
          <a:p>
            <a:endParaRPr lang="en-GB" dirty="0"/>
          </a:p>
          <a:p>
            <a:endParaRPr lang="en-GB" dirty="0"/>
          </a:p>
          <a:p>
            <a:endParaRPr lang="en-GB" dirty="0"/>
          </a:p>
          <a:p>
            <a:r>
              <a:rPr lang="en-GB" dirty="0"/>
              <a:t>I </a:t>
            </a:r>
            <a:r>
              <a:rPr lang="en-US" dirty="0"/>
              <a:t>The modulated electro-hyperthermia generated by 13.56 MHz amplitude-modulated radio-frequency</a:t>
            </a:r>
            <a:endParaRPr lang="en-GB" dirty="0"/>
          </a:p>
          <a:p>
            <a:r>
              <a:rPr lang="en-US" b="1" dirty="0"/>
              <a:t>mEHT utilizes the bioelectrical difference between the tumor tissue and healthy tissues [7]. The difference in bioelectrical properties results from the higher aerobic glycolysis of cancer cells, known as the Warburg-effect, that causes higher lactate and ion levels in the cancer cells and thus elevates electric conductivity of the tumor [8]. Due to these factors, the energy of the electromagnetic field is absorbed mainly by the tumor.</a:t>
            </a:r>
            <a:endParaRPr lang="en-GB" b="1" dirty="0"/>
          </a:p>
          <a:p>
            <a:endParaRPr lang="en-GB" dirty="0"/>
          </a:p>
          <a:p>
            <a:endParaRPr lang="en-GB" dirty="0"/>
          </a:p>
          <a:p>
            <a:r>
              <a:rPr lang="en-GB" dirty="0"/>
              <a:t>Modulated electro-hyperthermia (mEHT) is a non-invasive, complementary therapeutic option, by which selective </a:t>
            </a:r>
            <a:r>
              <a:rPr lang="en-GB" dirty="0" err="1"/>
              <a:t>tumor</a:t>
            </a:r>
            <a:r>
              <a:rPr lang="en-GB" dirty="0"/>
              <a:t> cell destruction can be induced by loco-regional radiation with amplitude modulated (AM), 13.56 MHz frequency (radiofrequency) electromagnetic field [4]. The communicated energy is detected as a temperature rise in the </a:t>
            </a:r>
            <a:r>
              <a:rPr lang="en-GB" dirty="0" err="1"/>
              <a:t>tumor</a:t>
            </a:r>
            <a:r>
              <a:rPr lang="en-GB" dirty="0"/>
              <a:t>. Selective power absorption by cancer cells is based on their higher glycolytic rate, discrepant ionic composition, and altered permittivity compared to normal tissues. The selective power absorption results in </a:t>
            </a:r>
            <a:r>
              <a:rPr lang="en-GB" dirty="0" err="1"/>
              <a:t>tumor</a:t>
            </a:r>
            <a:r>
              <a:rPr lang="en-GB" dirty="0"/>
              <a:t>-specific tissue damage [5] and </a:t>
            </a:r>
            <a:r>
              <a:rPr lang="en-GB" dirty="0" err="1"/>
              <a:t>tumor</a:t>
            </a:r>
            <a:r>
              <a:rPr lang="en-GB" dirty="0"/>
              <a:t> cell </a:t>
            </a:r>
            <a:r>
              <a:rPr lang="en-GB" dirty="0" err="1"/>
              <a:t>deat</a:t>
            </a:r>
            <a:endParaRPr lang="en-GB" dirty="0"/>
          </a:p>
          <a:p>
            <a:endParaRPr lang="en-US" dirty="0"/>
          </a:p>
          <a:p>
            <a:r>
              <a:rPr lang="en-GB" sz="1200" b="0" i="0" kern="1200" dirty="0">
                <a:solidFill>
                  <a:schemeClr val="tx1"/>
                </a:solidFill>
                <a:effectLst/>
                <a:latin typeface="+mn-lt"/>
                <a:ea typeface="+mn-ea"/>
                <a:cs typeface="+mn-cs"/>
              </a:rPr>
              <a:t>LabEHY-200 device and the newly developed treating setup: temperature-controlled (heated) lower electrode and position-adjustable pole electrode (upper electrode).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 properly adjust the amount of energy delivered into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by mEHT, we determined the temperature within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and its surroundings (skin, rectum) in a pilot experiment (</a:t>
            </a:r>
            <a:r>
              <a:rPr lang="en-GB" sz="1200" b="0" i="0" kern="1200" dirty="0">
                <a:solidFill>
                  <a:schemeClr val="tx1"/>
                </a:solidFill>
                <a:effectLst/>
                <a:latin typeface="+mn-lt"/>
                <a:ea typeface="+mn-ea"/>
                <a:cs typeface="+mn-cs"/>
                <a:hlinkClick r:id="rId3"/>
              </a:rPr>
              <a:t>Figure 2</a:t>
            </a:r>
            <a:r>
              <a:rPr lang="en-GB" sz="1200" b="0" i="0" kern="1200" dirty="0">
                <a:solidFill>
                  <a:schemeClr val="tx1"/>
                </a:solidFill>
                <a:effectLst/>
                <a:latin typeface="+mn-lt"/>
                <a:ea typeface="+mn-ea"/>
                <a:cs typeface="+mn-cs"/>
              </a:rPr>
              <a:t>A).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temperature was 2.5 ± 0.5 °C higher (</a:t>
            </a:r>
            <a:r>
              <a:rPr lang="en-GB" sz="1200" b="0" i="1" kern="1200" dirty="0">
                <a:solidFill>
                  <a:schemeClr val="tx1"/>
                </a:solidFill>
                <a:effectLst/>
                <a:latin typeface="+mn-lt"/>
                <a:ea typeface="+mn-ea"/>
                <a:cs typeface="+mn-cs"/>
              </a:rPr>
              <a:t>p</a:t>
            </a:r>
            <a:r>
              <a:rPr lang="en-GB" sz="1200" b="0" i="0" kern="1200" dirty="0">
                <a:solidFill>
                  <a:schemeClr val="tx1"/>
                </a:solidFill>
                <a:effectLst/>
                <a:latin typeface="+mn-lt"/>
                <a:ea typeface="+mn-ea"/>
                <a:cs typeface="+mn-cs"/>
              </a:rPr>
              <a:t> &lt; 0.0001) compared to the skin directly above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and 4.4 ± 1.2 °C higher (</a:t>
            </a:r>
            <a:r>
              <a:rPr lang="en-GB" sz="1200" b="0" i="1" kern="1200" dirty="0">
                <a:solidFill>
                  <a:schemeClr val="tx1"/>
                </a:solidFill>
                <a:effectLst/>
                <a:latin typeface="+mn-lt"/>
                <a:ea typeface="+mn-ea"/>
                <a:cs typeface="+mn-cs"/>
              </a:rPr>
              <a:t>p</a:t>
            </a:r>
            <a:r>
              <a:rPr lang="en-GB" sz="1200" b="0" i="0" kern="1200" dirty="0">
                <a:solidFill>
                  <a:schemeClr val="tx1"/>
                </a:solidFill>
                <a:effectLst/>
                <a:latin typeface="+mn-lt"/>
                <a:ea typeface="+mn-ea"/>
                <a:cs typeface="+mn-cs"/>
              </a:rPr>
              <a:t> &lt; 0.0001) than in the rectum below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3"/>
              </a:rPr>
              <a:t>Figure 2</a:t>
            </a:r>
            <a:r>
              <a:rPr lang="en-GB" sz="1200" b="0" i="0" kern="1200" dirty="0">
                <a:solidFill>
                  <a:schemeClr val="tx1"/>
                </a:solidFill>
                <a:effectLst/>
                <a:latin typeface="+mn-lt"/>
                <a:ea typeface="+mn-ea"/>
                <a:cs typeface="+mn-cs"/>
              </a:rPr>
              <a:t>B). Based on these findings, only the </a:t>
            </a:r>
            <a:r>
              <a:rPr lang="en-GB" sz="1200" b="0" i="0" kern="1200" dirty="0" err="1">
                <a:solidFill>
                  <a:schemeClr val="tx1"/>
                </a:solidFill>
                <a:effectLst/>
                <a:latin typeface="+mn-lt"/>
                <a:ea typeface="+mn-ea"/>
                <a:cs typeface="+mn-cs"/>
              </a:rPr>
              <a:t>noninvasive</a:t>
            </a:r>
            <a:r>
              <a:rPr lang="en-GB" sz="1200" b="0" i="0" kern="1200" dirty="0">
                <a:solidFill>
                  <a:schemeClr val="tx1"/>
                </a:solidFill>
                <a:effectLst/>
                <a:latin typeface="+mn-lt"/>
                <a:ea typeface="+mn-ea"/>
                <a:cs typeface="+mn-cs"/>
              </a:rPr>
              <a:t> rectal and skin temperatures were recorded in all further experiments to monitor the energy communicated to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without any mechanical injury.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Six-to-eight-week-old female BALB/c mice. </a:t>
            </a:r>
            <a:r>
              <a:rPr lang="de-DE" dirty="0"/>
              <a:t>1 × 106 4T1 cells in 50 μL, </a:t>
            </a:r>
            <a:r>
              <a:rPr lang="en-GB" dirty="0"/>
              <a:t>Inoculation was made </a:t>
            </a:r>
            <a:r>
              <a:rPr lang="en-GB" dirty="0" err="1"/>
              <a:t>orthotopically</a:t>
            </a:r>
            <a:r>
              <a:rPr lang="en-GB" dirty="0"/>
              <a:t> into the 4th mammary gland’s fat pad in each mouse [58]. Six days after inoculation tumors were measured with digital caliper and ultrasound and mice were randomized into mEHT and sham-treated groups according to </a:t>
            </a:r>
            <a:r>
              <a:rPr lang="en-GB" dirty="0" err="1"/>
              <a:t>tumor</a:t>
            </a:r>
            <a:r>
              <a:rPr lang="en-GB" dirty="0"/>
              <a:t> size, age, and weight. Animals (n = 7) with the largest, smallest, or twin tumors were excluded from the study. Twenty-four hours after the last treatment mice were euthanized by cervical dislocation. The tumors were resected and cleaned of the surrounding connective tissue, fat, and skin. The condition of the internal organs (bowels, urinary bladder, spleen) and possible adherences between the </a:t>
            </a:r>
            <a:r>
              <a:rPr lang="en-GB" dirty="0" err="1"/>
              <a:t>tumor</a:t>
            </a:r>
            <a:r>
              <a:rPr lang="en-GB" dirty="0"/>
              <a:t> and muscles were inspected. Tumors were cut in half precisely along their longest diameter, one half was placed in a 4% formaldehyde solution (Molar Chemicals </a:t>
            </a:r>
            <a:r>
              <a:rPr lang="en-GB" dirty="0" err="1"/>
              <a:t>Kft</a:t>
            </a:r>
            <a:r>
              <a:rPr lang="en-GB" dirty="0"/>
              <a:t>., </a:t>
            </a:r>
            <a:r>
              <a:rPr lang="en-GB" dirty="0" err="1"/>
              <a:t>Halásztelek</a:t>
            </a:r>
            <a:r>
              <a:rPr lang="en-GB" dirty="0"/>
              <a:t>, Hungary) that was replaced with 70% alcohol after forty-eight hours. Samples were stored for further histological processing for a maximum of 2 weeks. The other half of the tumors were frozen in liquid nitrogen for molecular analysis (RNA isolation, RT-PCR).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4T1 cell line is one of the most commonly used isogenic BALB/C TNBC cell lines. Specific features of the 4T1 cell line are the epithelial phenotype, strong invasiveness and high metastatic potential, which makes it a suitable experimental model for human TNBC</a:t>
            </a:r>
            <a:endParaRPr lang="en-GB" dirty="0"/>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C321A85-1951-4DE0-A8AF-BFF722AFD2A8}" type="slidenum">
              <a:rPr lang="en-GB" smtClean="0"/>
              <a:t>3</a:t>
            </a:fld>
            <a:endParaRPr lang="en-GB"/>
          </a:p>
        </p:txBody>
      </p:sp>
    </p:spTree>
    <p:extLst>
      <p:ext uri="{BB962C8B-B14F-4D97-AF65-F5344CB8AC3E}">
        <p14:creationId xmlns:p14="http://schemas.microsoft.com/office/powerpoint/2010/main" val="348727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Chemotherapy is given in cycles in .</a:t>
            </a:r>
            <a:r>
              <a:rPr lang="en-GB" baseline="0" dirty="0"/>
              <a:t> We used 7.5 because 5 mg/kg was not effective</a:t>
            </a:r>
            <a:endParaRPr lang="hu-HU" dirty="0"/>
          </a:p>
        </p:txBody>
      </p:sp>
      <p:sp>
        <p:nvSpPr>
          <p:cNvPr id="4" name="Slide Number Placeholder 3"/>
          <p:cNvSpPr>
            <a:spLocks noGrp="1"/>
          </p:cNvSpPr>
          <p:nvPr>
            <p:ph type="sldNum" sz="quarter" idx="10"/>
          </p:nvPr>
        </p:nvSpPr>
        <p:spPr/>
        <p:txBody>
          <a:bodyPr/>
          <a:lstStyle/>
          <a:p>
            <a:fld id="{05A198F7-6D5C-42FC-B42C-60F9B7E17A02}" type="slidenum">
              <a:rPr lang="en-GB" smtClean="0"/>
              <a:t>16</a:t>
            </a:fld>
            <a:endParaRPr lang="en-GB"/>
          </a:p>
        </p:txBody>
      </p:sp>
    </p:spTree>
    <p:extLst>
      <p:ext uri="{BB962C8B-B14F-4D97-AF65-F5344CB8AC3E}">
        <p14:creationId xmlns:p14="http://schemas.microsoft.com/office/powerpoint/2010/main" val="3329300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0.8 – 2 ng/ml</a:t>
            </a:r>
            <a:endParaRPr lang="hu-HU" dirty="0"/>
          </a:p>
        </p:txBody>
      </p:sp>
      <p:sp>
        <p:nvSpPr>
          <p:cNvPr id="4" name="Slide Number Placeholder 3"/>
          <p:cNvSpPr>
            <a:spLocks noGrp="1"/>
          </p:cNvSpPr>
          <p:nvPr>
            <p:ph type="sldNum" sz="quarter" idx="5"/>
          </p:nvPr>
        </p:nvSpPr>
        <p:spPr/>
        <p:txBody>
          <a:bodyPr/>
          <a:lstStyle/>
          <a:p>
            <a:fld id="{05A198F7-6D5C-42FC-B42C-60F9B7E17A02}" type="slidenum">
              <a:rPr lang="en-GB" smtClean="0"/>
              <a:t>17</a:t>
            </a:fld>
            <a:endParaRPr lang="en-GB"/>
          </a:p>
        </p:txBody>
      </p:sp>
    </p:spTree>
    <p:extLst>
      <p:ext uri="{BB962C8B-B14F-4D97-AF65-F5344CB8AC3E}">
        <p14:creationId xmlns:p14="http://schemas.microsoft.com/office/powerpoint/2010/main" val="3374930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0.8 – 2 ng/ml</a:t>
            </a:r>
            <a:endParaRPr lang="hu-HU" dirty="0"/>
          </a:p>
        </p:txBody>
      </p:sp>
      <p:sp>
        <p:nvSpPr>
          <p:cNvPr id="4" name="Slide Number Placeholder 3"/>
          <p:cNvSpPr>
            <a:spLocks noGrp="1"/>
          </p:cNvSpPr>
          <p:nvPr>
            <p:ph type="sldNum" sz="quarter" idx="5"/>
          </p:nvPr>
        </p:nvSpPr>
        <p:spPr/>
        <p:txBody>
          <a:bodyPr/>
          <a:lstStyle/>
          <a:p>
            <a:fld id="{05A198F7-6D5C-42FC-B42C-60F9B7E17A02}" type="slidenum">
              <a:rPr lang="en-GB" smtClean="0"/>
              <a:t>21</a:t>
            </a:fld>
            <a:endParaRPr lang="en-GB"/>
          </a:p>
        </p:txBody>
      </p:sp>
    </p:spTree>
    <p:extLst>
      <p:ext uri="{BB962C8B-B14F-4D97-AF65-F5344CB8AC3E}">
        <p14:creationId xmlns:p14="http://schemas.microsoft.com/office/powerpoint/2010/main" val="25347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TNBC is the most aggressive breast cancer subtype</a:t>
            </a:r>
            <a:r>
              <a:rPr lang="en-GB" baseline="0" dirty="0"/>
              <a:t> and treatment options are limited because the cells lack the expression of hormone receptors</a:t>
            </a:r>
          </a:p>
          <a:p>
            <a:endParaRPr lang="en-GB" dirty="0"/>
          </a:p>
          <a:p>
            <a:r>
              <a:rPr lang="en-GB" dirty="0"/>
              <a:t>Most of you have already heard enough about TNBC and mEHT from the last presentation of my colleague however as we have a guest I am going to talk briefly so TNBC represents </a:t>
            </a:r>
            <a:r>
              <a:rPr lang="en-GB" dirty="0" err="1"/>
              <a:t>aroud</a:t>
            </a:r>
            <a:r>
              <a:rPr lang="en-GB" baseline="0" dirty="0"/>
              <a:t> </a:t>
            </a:r>
            <a:r>
              <a:rPr lang="en-GB" baseline="0" dirty="0" err="1"/>
              <a:t>fouth</a:t>
            </a:r>
            <a:r>
              <a:rPr lang="en-GB" baseline="0" dirty="0"/>
              <a:t> of all breast cancer cases. Since ….which shows the need of alternative treatments such as mEHT</a:t>
            </a:r>
            <a:endParaRPr lang="en-GB" dirty="0"/>
          </a:p>
          <a:p>
            <a:r>
              <a:rPr lang="en-GB" dirty="0"/>
              <a:t>I would like first to introduce our model IN OUR MODEL we are using</a:t>
            </a:r>
            <a:r>
              <a:rPr lang="en-GB" baseline="0" dirty="0"/>
              <a:t> mEHT which is a </a:t>
            </a:r>
            <a:r>
              <a:rPr lang="en-GB" baseline="0" dirty="0" err="1"/>
              <a:t>complemtry</a:t>
            </a:r>
            <a:r>
              <a:rPr lang="en-GB" baseline="0" dirty="0"/>
              <a:t> treatment for chemo and radiotherapy. It is Hungarian invention invented by </a:t>
            </a:r>
            <a:r>
              <a:rPr lang="en-GB" baseline="0" dirty="0" err="1"/>
              <a:t>oncotherm</a:t>
            </a:r>
            <a:r>
              <a:rPr lang="en-GB" baseline="0" dirty="0"/>
              <a:t> company . SO In the clinic </a:t>
            </a:r>
            <a:r>
              <a:rPr lang="en-GB" baseline="0" dirty="0" err="1"/>
              <a:t>tumor</a:t>
            </a:r>
            <a:r>
              <a:rPr lang="en-GB" baseline="0" dirty="0"/>
              <a:t>  is between 2 electrodes and electro </a:t>
            </a:r>
            <a:r>
              <a:rPr lang="en-GB" baseline="0" dirty="0" err="1"/>
              <a:t>magnatic</a:t>
            </a:r>
            <a:r>
              <a:rPr lang="en-GB" baseline="0" dirty="0"/>
              <a:t> field will accumulate in the </a:t>
            </a:r>
            <a:r>
              <a:rPr lang="en-GB" baseline="0" dirty="0" err="1"/>
              <a:t>tumor</a:t>
            </a:r>
            <a:r>
              <a:rPr lang="en-GB" baseline="0" dirty="0"/>
              <a:t>. But what We are using  in our model is mEHT device optimized for mice with the same principal and we found from pilot experiment that when the skin temperature is 39.5 the temperature inside the </a:t>
            </a:r>
            <a:r>
              <a:rPr lang="en-GB" baseline="0" dirty="0" err="1"/>
              <a:t>tumor</a:t>
            </a:r>
            <a:r>
              <a:rPr lang="en-GB" baseline="0" dirty="0"/>
              <a:t> is 42 so we could  base our treatment on the skin temperature. So </a:t>
            </a:r>
            <a:r>
              <a:rPr lang="en-GB" baseline="0" dirty="0" err="1"/>
              <a:t>breiefly</a:t>
            </a:r>
            <a:r>
              <a:rPr lang="en-GB" baseline="0" dirty="0"/>
              <a:t> what we do  we inject 4T1 TNBC cells in the mammary gland of the mice then randomize after 8 days according to </a:t>
            </a:r>
            <a:r>
              <a:rPr lang="en-GB" baseline="0" dirty="0" err="1"/>
              <a:t>tumor</a:t>
            </a:r>
            <a:r>
              <a:rPr lang="en-GB" baseline="0" dirty="0"/>
              <a:t> </a:t>
            </a:r>
            <a:r>
              <a:rPr lang="en-GB" baseline="0" dirty="0" err="1"/>
              <a:t>volum</a:t>
            </a:r>
            <a:r>
              <a:rPr lang="en-GB" baseline="0" dirty="0"/>
              <a:t>  and treat with mEHT 42C 30 min  and after harvest we go for follow up </a:t>
            </a:r>
            <a:r>
              <a:rPr lang="en-GB" baseline="0" dirty="0" err="1"/>
              <a:t>worl</a:t>
            </a:r>
            <a:r>
              <a:rPr lang="en-GB" baseline="0" dirty="0"/>
              <a:t> like </a:t>
            </a:r>
            <a:r>
              <a:rPr lang="en-GB" baseline="0" dirty="0" err="1"/>
              <a:t>pce</a:t>
            </a:r>
            <a:r>
              <a:rPr lang="en-GB" baseline="0" dirty="0"/>
              <a:t> and IHC </a:t>
            </a:r>
          </a:p>
          <a:p>
            <a:endParaRPr lang="en-US" baseline="0" dirty="0"/>
          </a:p>
          <a:p>
            <a:r>
              <a:rPr lang="en-US" dirty="0"/>
              <a:t>The modulated electro-hyperthermia generated by 13.56 MHz amplitude-modulated radio-frequency</a:t>
            </a:r>
            <a:endParaRPr lang="en-GB" dirty="0"/>
          </a:p>
          <a:p>
            <a:r>
              <a:rPr lang="en-US" b="1" dirty="0"/>
              <a:t>mEHT utilizes the bioelectrical difference between the tumor tissue and healthy tissues [7]. The difference in bioelectrical properties results from the higher aerobic glycolysis of cancer cells, known as the Warburg-effect, that causes higher lactate and ion levels in the cancer cells and thus elevates electric conductivity of the tumor [8]. Due to these factors, the energy of the electromagnetic field is absorbed mainly by the tumor.</a:t>
            </a:r>
            <a:endParaRPr lang="en-GB" b="1" dirty="0"/>
          </a:p>
          <a:p>
            <a:endParaRPr lang="en-GB" dirty="0"/>
          </a:p>
          <a:p>
            <a:endParaRPr lang="en-GB" dirty="0"/>
          </a:p>
          <a:p>
            <a:endParaRPr lang="en-GB" dirty="0"/>
          </a:p>
          <a:p>
            <a:endParaRPr lang="en-GB" dirty="0"/>
          </a:p>
          <a:p>
            <a:r>
              <a:rPr lang="en-GB" dirty="0"/>
              <a:t>I </a:t>
            </a:r>
            <a:r>
              <a:rPr lang="en-US" dirty="0"/>
              <a:t>The modulated electro-hyperthermia generated by 13.56 MHz amplitude-modulated radio-frequency</a:t>
            </a:r>
            <a:endParaRPr lang="en-GB" dirty="0"/>
          </a:p>
          <a:p>
            <a:r>
              <a:rPr lang="en-US" b="1" dirty="0"/>
              <a:t>mEHT utilizes the bioelectrical difference between the tumor tissue and healthy tissues [7]. The difference in bioelectrical properties results from the higher aerobic glycolysis of cancer cells, known as the Warburg-effect, that causes higher lactate and ion levels in the cancer cells and thus elevates electric conductivity of the tumor [8]. Due to these factors, the energy of the electromagnetic field is absorbed mainly by the tumor.</a:t>
            </a:r>
            <a:endParaRPr lang="en-GB" b="1" dirty="0"/>
          </a:p>
          <a:p>
            <a:endParaRPr lang="en-GB" dirty="0"/>
          </a:p>
          <a:p>
            <a:endParaRPr lang="en-GB" dirty="0"/>
          </a:p>
          <a:p>
            <a:r>
              <a:rPr lang="en-GB" dirty="0"/>
              <a:t>Modulated electro-hyperthermia (mEHT) is a non-invasive, complementary therapeutic option, by which selective </a:t>
            </a:r>
            <a:r>
              <a:rPr lang="en-GB" dirty="0" err="1"/>
              <a:t>tumor</a:t>
            </a:r>
            <a:r>
              <a:rPr lang="en-GB" dirty="0"/>
              <a:t> cell destruction can be induced by loco-regional radiation with amplitude modulated (AM), 13.56 MHz frequency (radiofrequency) electromagnetic field [4]. The communicated energy is detected as a temperature rise in the </a:t>
            </a:r>
            <a:r>
              <a:rPr lang="en-GB" dirty="0" err="1"/>
              <a:t>tumor</a:t>
            </a:r>
            <a:r>
              <a:rPr lang="en-GB" dirty="0"/>
              <a:t>. Selective power absorption by cancer cells is based on their higher glycolytic rate, discrepant ionic composition, and altered permittivity compared to normal tissues. The selective power absorption results in </a:t>
            </a:r>
            <a:r>
              <a:rPr lang="en-GB" dirty="0" err="1"/>
              <a:t>tumor</a:t>
            </a:r>
            <a:r>
              <a:rPr lang="en-GB" dirty="0"/>
              <a:t>-specific tissue damage [5] and </a:t>
            </a:r>
            <a:r>
              <a:rPr lang="en-GB" dirty="0" err="1"/>
              <a:t>tumor</a:t>
            </a:r>
            <a:r>
              <a:rPr lang="en-GB" dirty="0"/>
              <a:t> cell </a:t>
            </a:r>
            <a:r>
              <a:rPr lang="en-GB" dirty="0" err="1"/>
              <a:t>deat</a:t>
            </a:r>
            <a:endParaRPr lang="en-GB" dirty="0"/>
          </a:p>
          <a:p>
            <a:endParaRPr lang="en-US" dirty="0"/>
          </a:p>
          <a:p>
            <a:r>
              <a:rPr lang="en-GB" sz="1200" b="0" i="0" kern="1200" dirty="0">
                <a:solidFill>
                  <a:schemeClr val="tx1"/>
                </a:solidFill>
                <a:effectLst/>
                <a:latin typeface="+mn-lt"/>
                <a:ea typeface="+mn-ea"/>
                <a:cs typeface="+mn-cs"/>
              </a:rPr>
              <a:t>LabEHY-200 device and the newly developed treating setup: temperature-controlled (heated) lower electrode and position-adjustable pole electrode (upper electrode).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To properly adjust the amount of energy delivered into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by mEHT, we determined the temperature within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and its surroundings (skin, rectum) in a pilot experiment (</a:t>
            </a:r>
            <a:r>
              <a:rPr lang="en-GB" sz="1200" b="0" i="0" kern="1200" dirty="0">
                <a:solidFill>
                  <a:schemeClr val="tx1"/>
                </a:solidFill>
                <a:effectLst/>
                <a:latin typeface="+mn-lt"/>
                <a:ea typeface="+mn-ea"/>
                <a:cs typeface="+mn-cs"/>
                <a:hlinkClick r:id="rId3"/>
              </a:rPr>
              <a:t>Figure 2</a:t>
            </a:r>
            <a:r>
              <a:rPr lang="en-GB" sz="1200" b="0" i="0" kern="1200" dirty="0">
                <a:solidFill>
                  <a:schemeClr val="tx1"/>
                </a:solidFill>
                <a:effectLst/>
                <a:latin typeface="+mn-lt"/>
                <a:ea typeface="+mn-ea"/>
                <a:cs typeface="+mn-cs"/>
              </a:rPr>
              <a:t>A).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temperature was 2.5 ± 0.5 °C higher (</a:t>
            </a:r>
            <a:r>
              <a:rPr lang="en-GB" sz="1200" b="0" i="1" kern="1200" dirty="0">
                <a:solidFill>
                  <a:schemeClr val="tx1"/>
                </a:solidFill>
                <a:effectLst/>
                <a:latin typeface="+mn-lt"/>
                <a:ea typeface="+mn-ea"/>
                <a:cs typeface="+mn-cs"/>
              </a:rPr>
              <a:t>p</a:t>
            </a:r>
            <a:r>
              <a:rPr lang="en-GB" sz="1200" b="0" i="0" kern="1200" dirty="0">
                <a:solidFill>
                  <a:schemeClr val="tx1"/>
                </a:solidFill>
                <a:effectLst/>
                <a:latin typeface="+mn-lt"/>
                <a:ea typeface="+mn-ea"/>
                <a:cs typeface="+mn-cs"/>
              </a:rPr>
              <a:t> &lt; 0.0001) compared to the skin directly above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and 4.4 ± 1.2 °C higher (</a:t>
            </a:r>
            <a:r>
              <a:rPr lang="en-GB" sz="1200" b="0" i="1" kern="1200" dirty="0">
                <a:solidFill>
                  <a:schemeClr val="tx1"/>
                </a:solidFill>
                <a:effectLst/>
                <a:latin typeface="+mn-lt"/>
                <a:ea typeface="+mn-ea"/>
                <a:cs typeface="+mn-cs"/>
              </a:rPr>
              <a:t>p</a:t>
            </a:r>
            <a:r>
              <a:rPr lang="en-GB" sz="1200" b="0" i="0" kern="1200" dirty="0">
                <a:solidFill>
                  <a:schemeClr val="tx1"/>
                </a:solidFill>
                <a:effectLst/>
                <a:latin typeface="+mn-lt"/>
                <a:ea typeface="+mn-ea"/>
                <a:cs typeface="+mn-cs"/>
              </a:rPr>
              <a:t> &lt; 0.0001) than in the rectum below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3"/>
              </a:rPr>
              <a:t>Figure 2</a:t>
            </a:r>
            <a:r>
              <a:rPr lang="en-GB" sz="1200" b="0" i="0" kern="1200" dirty="0">
                <a:solidFill>
                  <a:schemeClr val="tx1"/>
                </a:solidFill>
                <a:effectLst/>
                <a:latin typeface="+mn-lt"/>
                <a:ea typeface="+mn-ea"/>
                <a:cs typeface="+mn-cs"/>
              </a:rPr>
              <a:t>B). Based on these findings, only the </a:t>
            </a:r>
            <a:r>
              <a:rPr lang="en-GB" sz="1200" b="0" i="0" kern="1200" dirty="0" err="1">
                <a:solidFill>
                  <a:schemeClr val="tx1"/>
                </a:solidFill>
                <a:effectLst/>
                <a:latin typeface="+mn-lt"/>
                <a:ea typeface="+mn-ea"/>
                <a:cs typeface="+mn-cs"/>
              </a:rPr>
              <a:t>noninvasive</a:t>
            </a:r>
            <a:r>
              <a:rPr lang="en-GB" sz="1200" b="0" i="0" kern="1200" dirty="0">
                <a:solidFill>
                  <a:schemeClr val="tx1"/>
                </a:solidFill>
                <a:effectLst/>
                <a:latin typeface="+mn-lt"/>
                <a:ea typeface="+mn-ea"/>
                <a:cs typeface="+mn-cs"/>
              </a:rPr>
              <a:t> rectal and skin temperatures were recorded in all further experiments to monitor the energy communicated to the </a:t>
            </a:r>
            <a:r>
              <a:rPr lang="en-GB" sz="1200" b="0" i="0" kern="1200" dirty="0" err="1">
                <a:solidFill>
                  <a:schemeClr val="tx1"/>
                </a:solidFill>
                <a:effectLst/>
                <a:latin typeface="+mn-lt"/>
                <a:ea typeface="+mn-ea"/>
                <a:cs typeface="+mn-cs"/>
              </a:rPr>
              <a:t>tumor</a:t>
            </a:r>
            <a:r>
              <a:rPr lang="en-GB" sz="1200" b="0" i="0" kern="1200" dirty="0">
                <a:solidFill>
                  <a:schemeClr val="tx1"/>
                </a:solidFill>
                <a:effectLst/>
                <a:latin typeface="+mn-lt"/>
                <a:ea typeface="+mn-ea"/>
                <a:cs typeface="+mn-cs"/>
              </a:rPr>
              <a:t> without any mechanical injury.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Six-to-eight-week-old female BALB/c mice. </a:t>
            </a:r>
            <a:r>
              <a:rPr lang="de-DE" dirty="0"/>
              <a:t>1 × 106 4T1 cells in 50 μL, </a:t>
            </a:r>
            <a:r>
              <a:rPr lang="en-GB" dirty="0"/>
              <a:t>Inoculation was made </a:t>
            </a:r>
            <a:r>
              <a:rPr lang="en-GB" dirty="0" err="1"/>
              <a:t>orthotopically</a:t>
            </a:r>
            <a:r>
              <a:rPr lang="en-GB" dirty="0"/>
              <a:t> into the 4th mammary gland’s fat pad in each mouse [58]. Six days after inoculation tumors were measured with digital caliper and ultrasound and mice were randomized into mEHT and sham-treated groups according to </a:t>
            </a:r>
            <a:r>
              <a:rPr lang="en-GB" dirty="0" err="1"/>
              <a:t>tumor</a:t>
            </a:r>
            <a:r>
              <a:rPr lang="en-GB" dirty="0"/>
              <a:t> size, age, and weight. Animals (n = 7) with the largest, smallest, or twin tumors were excluded from the study. Twenty-four hours after the last treatment mice were euthanized by cervical dislocation. The tumors were resected and cleaned of the surrounding connective tissue, fat, and skin. The condition of the internal organs (bowels, urinary bladder, spleen) and possible adherences between the </a:t>
            </a:r>
            <a:r>
              <a:rPr lang="en-GB" dirty="0" err="1"/>
              <a:t>tumor</a:t>
            </a:r>
            <a:r>
              <a:rPr lang="en-GB" dirty="0"/>
              <a:t> and muscles were inspected. Tumors were cut in half precisely along their longest diameter, one half was placed in a 4% formaldehyde solution (Molar Chemicals </a:t>
            </a:r>
            <a:r>
              <a:rPr lang="en-GB" dirty="0" err="1"/>
              <a:t>Kft</a:t>
            </a:r>
            <a:r>
              <a:rPr lang="en-GB" dirty="0"/>
              <a:t>., </a:t>
            </a:r>
            <a:r>
              <a:rPr lang="en-GB" dirty="0" err="1"/>
              <a:t>Halásztelek</a:t>
            </a:r>
            <a:r>
              <a:rPr lang="en-GB" dirty="0"/>
              <a:t>, Hungary) that was replaced with 70% alcohol after forty-eight hours. Samples were stored for further histological processing for a maximum of 2 weeks. The other half of the tumors were frozen in liquid nitrogen for molecular analysis (RNA isolation, RT-PCR).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4T1 cell line is one of the most commonly used isogenic BALB/C TNBC cell lines. Specific features of the 4T1 cell line are the epithelial phenotype, strong invasiveness and high metastatic potential, which makes it a suitable experimental model for human TNBC</a:t>
            </a:r>
            <a:endParaRPr lang="en-GB" dirty="0"/>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C321A85-1951-4DE0-A8AF-BFF722AFD2A8}" type="slidenum">
              <a:rPr lang="en-GB" smtClean="0"/>
              <a:t>4</a:t>
            </a:fld>
            <a:endParaRPr lang="en-GB"/>
          </a:p>
        </p:txBody>
      </p:sp>
    </p:spTree>
    <p:extLst>
      <p:ext uri="{BB962C8B-B14F-4D97-AF65-F5344CB8AC3E}">
        <p14:creationId xmlns:p14="http://schemas.microsoft.com/office/powerpoint/2010/main" val="184230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a:solidFill>
                  <a:schemeClr val="tx1"/>
                </a:solidFill>
                <a:effectLst/>
                <a:latin typeface="+mn-lt"/>
                <a:ea typeface="+mn-ea"/>
                <a:cs typeface="+mn-cs"/>
              </a:rPr>
              <a:t>caelyx – pronouncation</a:t>
            </a:r>
            <a:endParaRPr lang="en-US"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doxorubicin is </a:t>
            </a:r>
            <a:r>
              <a:rPr lang="en-GB" sz="1200" b="1" i="0" kern="1200" dirty="0">
                <a:solidFill>
                  <a:schemeClr val="tx1"/>
                </a:solidFill>
                <a:effectLst/>
                <a:latin typeface="+mn-lt"/>
                <a:ea typeface="+mn-ea"/>
                <a:cs typeface="+mn-cs"/>
              </a:rPr>
              <a:t>capable of generating a variety of free radical</a:t>
            </a:r>
            <a:endParaRPr lang="en-US" b="1" dirty="0"/>
          </a:p>
          <a:p>
            <a:r>
              <a:rPr lang="en-US" b="1" dirty="0"/>
              <a:t>These liposomes deliver their dox by extravasation. Liposome should </a:t>
            </a:r>
            <a:r>
              <a:rPr lang="en-US" b="1" dirty="0" err="1"/>
              <a:t>extravasate</a:t>
            </a:r>
            <a:r>
              <a:rPr lang="en-US" b="1" dirty="0"/>
              <a:t> through the </a:t>
            </a:r>
            <a:r>
              <a:rPr lang="en-US" b="1" dirty="0" err="1"/>
              <a:t>fenesters</a:t>
            </a:r>
            <a:r>
              <a:rPr lang="en-US" b="1" dirty="0"/>
              <a:t> in the blood </a:t>
            </a:r>
            <a:r>
              <a:rPr lang="en-US" b="1" dirty="0" err="1"/>
              <a:t>vessl</a:t>
            </a:r>
            <a:r>
              <a:rPr lang="en-US" b="1" dirty="0"/>
              <a:t> into </a:t>
            </a:r>
          </a:p>
          <a:p>
            <a:r>
              <a:rPr lang="en-US" b="1" dirty="0"/>
              <a:t>Short initial distribution half- life (5-10min) →↓Accumulation in tumor</a:t>
            </a:r>
          </a:p>
          <a:p>
            <a:r>
              <a:rPr lang="en-US" b="1" dirty="0" err="1"/>
              <a:t>Doxil</a:t>
            </a:r>
            <a:r>
              <a:rPr lang="en-US" b="1" dirty="0"/>
              <a:t>: ↓DOX release→↓ bioavailable DOX</a:t>
            </a:r>
          </a:p>
          <a:p>
            <a:r>
              <a:rPr lang="en-US" b="1" dirty="0"/>
              <a:t>1-slow not </a:t>
            </a:r>
            <a:r>
              <a:rPr lang="en-US" b="1" dirty="0" err="1"/>
              <a:t>complet</a:t>
            </a:r>
            <a:r>
              <a:rPr lang="en-US" b="1" dirty="0"/>
              <a:t> release</a:t>
            </a:r>
          </a:p>
          <a:p>
            <a:r>
              <a:rPr lang="en-US" b="1" dirty="0"/>
              <a:t>2- no deep penetration due to entrapment in cellular </a:t>
            </a:r>
            <a:r>
              <a:rPr lang="en-US" b="1" dirty="0" err="1"/>
              <a:t>lysomes</a:t>
            </a:r>
            <a:endParaRPr lang="en-US" b="1" dirty="0"/>
          </a:p>
          <a:p>
            <a:r>
              <a:rPr lang="en-US" b="1" dirty="0"/>
              <a:t>3- </a:t>
            </a:r>
            <a:r>
              <a:rPr lang="en-US" b="1" dirty="0" err="1"/>
              <a:t>complet</a:t>
            </a:r>
            <a:r>
              <a:rPr lang="en-US" b="1" dirty="0"/>
              <a:t> reliance of EPR is </a:t>
            </a:r>
            <a:r>
              <a:rPr lang="en-US" b="1" dirty="0" err="1"/>
              <a:t>heterogenous</a:t>
            </a:r>
            <a:r>
              <a:rPr lang="en-US" b="1" dirty="0"/>
              <a:t> </a:t>
            </a:r>
          </a:p>
          <a:p>
            <a:r>
              <a:rPr lang="en-US" b="1" dirty="0"/>
              <a:t>4- </a:t>
            </a:r>
            <a:r>
              <a:rPr lang="en-US" b="1" dirty="0" err="1"/>
              <a:t>interation</a:t>
            </a:r>
            <a:r>
              <a:rPr lang="en-US" b="1" dirty="0"/>
              <a:t> with cellular </a:t>
            </a:r>
            <a:r>
              <a:rPr lang="en-US" b="1" dirty="0" err="1"/>
              <a:t>bariers</a:t>
            </a:r>
            <a:r>
              <a:rPr lang="en-US" b="1" dirty="0"/>
              <a:t> such as ECM component</a:t>
            </a:r>
          </a:p>
          <a:p>
            <a:endParaRPr lang="en-US" b="1" dirty="0"/>
          </a:p>
          <a:p>
            <a:r>
              <a:rPr lang="en-US" b="1" dirty="0" err="1"/>
              <a:t>Myocet</a:t>
            </a:r>
            <a:r>
              <a:rPr lang="en-US" b="1" dirty="0"/>
              <a:t> is a non-</a:t>
            </a:r>
            <a:r>
              <a:rPr lang="en-US" b="1" dirty="0" err="1"/>
              <a:t>pegylated</a:t>
            </a:r>
            <a:r>
              <a:rPr lang="en-US" b="1" dirty="0"/>
              <a:t> liposomal doxorubicin which is approved in Europe and Canada for treatment of metastatic breast cancer in combination with cyclophosphamide. The rationale behind its design is similar to </a:t>
            </a:r>
            <a:r>
              <a:rPr lang="en-US" b="1" dirty="0" err="1"/>
              <a:t>Doxil</a:t>
            </a:r>
            <a:r>
              <a:rPr lang="en-US" b="1" dirty="0"/>
              <a:t> [15-20]. Unlike </a:t>
            </a:r>
            <a:r>
              <a:rPr lang="en-US" b="1" dirty="0" err="1"/>
              <a:t>Doxil</a:t>
            </a:r>
            <a:r>
              <a:rPr lang="en-US" b="1" dirty="0"/>
              <a:t>, the </a:t>
            </a:r>
            <a:r>
              <a:rPr lang="en-US" b="1" dirty="0" err="1"/>
              <a:t>myocet</a:t>
            </a:r>
            <a:r>
              <a:rPr lang="en-US" b="1" dirty="0"/>
              <a:t> liposome does not have a polyethylene glycol coating and therefore does not result in the same prevalence of Hand-Foot Syndrome. The minimization of this side effect may allow 1: 1 substitution with doxorubicin in the same treatment regimen, thereby improving safety with no loss of efficacy</a:t>
            </a:r>
          </a:p>
          <a:p>
            <a:endParaRPr lang="en-GB" b="1" dirty="0"/>
          </a:p>
          <a:p>
            <a:r>
              <a:rPr lang="en-US" b="1" dirty="0" err="1"/>
              <a:t>Doxil</a:t>
            </a:r>
            <a:r>
              <a:rPr lang="en-US" b="1" dirty="0"/>
              <a:t>/</a:t>
            </a:r>
            <a:r>
              <a:rPr lang="en-US" b="1" dirty="0" err="1"/>
              <a:t>Caelyx</a:t>
            </a:r>
            <a:r>
              <a:rPr lang="en-US" b="1" dirty="0"/>
              <a:t> is a </a:t>
            </a:r>
            <a:r>
              <a:rPr lang="en-US" b="1" dirty="0" err="1"/>
              <a:t>Pegylated</a:t>
            </a:r>
            <a:r>
              <a:rPr lang="en-US" b="1" dirty="0"/>
              <a:t> (polyethylene glycol coated) liposome-encapsulated (PLD) form of doxorubicin [4,7,14]. </a:t>
            </a:r>
            <a:r>
              <a:rPr lang="en-US" b="1" dirty="0" err="1"/>
              <a:t>Doxil</a:t>
            </a:r>
            <a:r>
              <a:rPr lang="en-US" b="1" dirty="0"/>
              <a:t> has preferential concentration in the skin because of the polyethylene glycol coating. The main dose limiting side effects associated with </a:t>
            </a:r>
            <a:r>
              <a:rPr lang="en-US" b="1" dirty="0" err="1"/>
              <a:t>Doxil</a:t>
            </a:r>
            <a:r>
              <a:rPr lang="en-US" b="1" dirty="0"/>
              <a:t> is the palmar plantar </a:t>
            </a:r>
            <a:r>
              <a:rPr lang="en-US" b="1" dirty="0" err="1"/>
              <a:t>erythrodysesthesia</a:t>
            </a:r>
            <a:r>
              <a:rPr lang="en-US" b="1" dirty="0"/>
              <a:t> (PPE), otherwise known as hand-foot syndrome. Following administration of </a:t>
            </a:r>
            <a:r>
              <a:rPr lang="en-US" b="1" dirty="0" err="1"/>
              <a:t>Doxil</a:t>
            </a:r>
            <a:r>
              <a:rPr lang="en-US" b="1" dirty="0"/>
              <a:t>, small amounts of the drug can leak from capillaries in the palms of the hands and soles of the feet. The result of this leakage is redness, tenderness, and peeling of the skin that can be uncomfortable and even painful. The prevalence of this side effect limits the </a:t>
            </a:r>
            <a:r>
              <a:rPr lang="en-US" b="1" dirty="0" err="1"/>
              <a:t>Doxil</a:t>
            </a:r>
            <a:r>
              <a:rPr lang="en-US" b="1" dirty="0"/>
              <a:t> dose that can be given as compared with doxorubicin in the same treatment regimen. Outside the United States, </a:t>
            </a:r>
            <a:r>
              <a:rPr lang="en-US" b="1" dirty="0" err="1"/>
              <a:t>Doxil</a:t>
            </a:r>
            <a:r>
              <a:rPr lang="en-US" b="1" dirty="0"/>
              <a:t> is known as </a:t>
            </a:r>
            <a:r>
              <a:rPr lang="en-US" b="1" dirty="0" err="1"/>
              <a:t>Caelyx</a:t>
            </a:r>
            <a:r>
              <a:rPr lang="en-US" b="1" dirty="0"/>
              <a:t>.</a:t>
            </a:r>
            <a:endParaRPr lang="en-GB" b="1" dirty="0"/>
          </a:p>
          <a:p>
            <a:endParaRPr lang="en-GB" b="1" dirty="0"/>
          </a:p>
          <a:p>
            <a:r>
              <a:rPr lang="en-US" b="1" dirty="0" err="1"/>
              <a:t>fter</a:t>
            </a:r>
            <a:r>
              <a:rPr lang="en-US" b="1" dirty="0"/>
              <a:t> accumulation of the liposomes in the tumor, the chemotherapeutic agent diffuses from these liposomes over the course of days</a:t>
            </a:r>
          </a:p>
          <a:p>
            <a:endParaRPr lang="en-GB" b="1" dirty="0"/>
          </a:p>
          <a:p>
            <a:r>
              <a:rPr lang="en-US" b="1" dirty="0"/>
              <a:t>The liposome-encapsulated </a:t>
            </a:r>
            <a:r>
              <a:rPr lang="en-US" b="1" dirty="0" err="1"/>
              <a:t>anthracyclines</a:t>
            </a:r>
            <a:r>
              <a:rPr lang="en-US" b="1" dirty="0"/>
              <a:t> was designed to reduce the toxicity of doxorubicin while preserving its antitumor efficacy by altering its tissue distribution and pharmacokinetics. Intravenously injected liposomes cannot escape the vascular space in sites that have tight capillary junctions, such as the heart muscle and gastrointestinal tract. The liposomes generally exit the circulation in tissues and organs lined with cells that are not tightly joined (fenestrated) or areas where capillaries are disrupted by inflammation or tumor growth. Thus, liposomes should preferentially direct doxorubicin away from sites of potential toxicity, but leave the tumor exposed [11]. Liposomal doxorubicin was associated with significantly less cardiac and gastrointestinal toxicity, while antitumor efficacy was at least comparable to that of the parent molecule</a:t>
            </a:r>
            <a:endParaRPr lang="en-GB" b="1" dirty="0"/>
          </a:p>
          <a:p>
            <a:r>
              <a:rPr lang="en-GB" dirty="0"/>
              <a:t>However </a:t>
            </a:r>
            <a:r>
              <a:rPr lang="en-GB" dirty="0" err="1"/>
              <a:t>doxil</a:t>
            </a:r>
            <a:r>
              <a:rPr lang="en-GB" dirty="0"/>
              <a:t> deceased toxicity but efficacy was the same because the liposome</a:t>
            </a:r>
            <a:r>
              <a:rPr lang="en-GB" baseline="0" dirty="0"/>
              <a:t> need too extravasate to </a:t>
            </a:r>
            <a:r>
              <a:rPr lang="en-GB" baseline="0" dirty="0" err="1"/>
              <a:t>tumor</a:t>
            </a:r>
            <a:r>
              <a:rPr lang="en-GB" baseline="0" dirty="0"/>
              <a:t> then release the dox which takes several days also the liposomes after </a:t>
            </a:r>
            <a:r>
              <a:rPr lang="en-GB" baseline="0" dirty="0" err="1"/>
              <a:t>extravastion</a:t>
            </a:r>
            <a:r>
              <a:rPr lang="en-GB" baseline="0" dirty="0"/>
              <a:t> is entrapped in </a:t>
            </a:r>
            <a:r>
              <a:rPr lang="en-GB" baseline="0" dirty="0" err="1"/>
              <a:t>lysosoms</a:t>
            </a:r>
            <a:r>
              <a:rPr lang="en-GB" baseline="0" dirty="0"/>
              <a:t> and dox will be released </a:t>
            </a:r>
            <a:r>
              <a:rPr lang="en-GB" baseline="0" dirty="0" err="1"/>
              <a:t>therir</a:t>
            </a:r>
            <a:r>
              <a:rPr lang="en-GB" baseline="0" dirty="0"/>
              <a:t> and it will not reach the nucleus where it should act because dox works by inhibition of </a:t>
            </a:r>
            <a:r>
              <a:rPr lang="en-GB" baseline="0" dirty="0" err="1"/>
              <a:t>pproliferation</a:t>
            </a:r>
            <a:r>
              <a:rPr lang="en-GB" baseline="0" dirty="0"/>
              <a:t> by </a:t>
            </a:r>
            <a:r>
              <a:rPr lang="en-GB" baseline="0" dirty="0" err="1"/>
              <a:t>interlacating</a:t>
            </a:r>
            <a:r>
              <a:rPr lang="en-GB" baseline="0" dirty="0"/>
              <a:t> in DNA</a:t>
            </a:r>
          </a:p>
          <a:p>
            <a:r>
              <a:rPr lang="en-GB" baseline="0" dirty="0"/>
              <a:t>From her came the idea to trigger dox release from liposome in response to </a:t>
            </a:r>
            <a:r>
              <a:rPr lang="en-GB" baseline="0" dirty="0" err="1"/>
              <a:t>externall</a:t>
            </a:r>
            <a:r>
              <a:rPr lang="en-GB" baseline="0" dirty="0"/>
              <a:t> trigger like heating </a:t>
            </a:r>
          </a:p>
          <a:p>
            <a:endParaRPr lang="en-GB" baseline="0" dirty="0"/>
          </a:p>
          <a:p>
            <a:r>
              <a:rPr lang="en-US" sz="1200" b="0" i="0" kern="1200" dirty="0">
                <a:solidFill>
                  <a:schemeClr val="tx1"/>
                </a:solidFill>
                <a:effectLst/>
                <a:latin typeface="+mn-lt"/>
                <a:ea typeface="+mn-ea"/>
                <a:cs typeface="+mn-cs"/>
              </a:rPr>
              <a:t>The extended circulation lifetime of many liposome formulations can improve tumor drug uptake, through a mechanism known as the enhanced permeability and retention (EPR) effect. The EPR effect relies on the unique pathophysiological nature present at some tumor sites with the enhanced permeability attributed to leaky vasculature and enhanced retention to compromised lymphatic drainage </a:t>
            </a:r>
            <a:r>
              <a:rPr lang="en-US" sz="1200" b="0" i="0" u="none" strike="noStrike" kern="1200" dirty="0">
                <a:solidFill>
                  <a:schemeClr val="tx1"/>
                </a:solidFill>
                <a:effectLst/>
                <a:latin typeface="+mn-lt"/>
                <a:ea typeface="+mn-ea"/>
                <a:cs typeface="+mn-cs"/>
                <a:hlinkClick r:id="rId3"/>
              </a:rPr>
              <a:t>[11]</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[12]</a:t>
            </a:r>
            <a:r>
              <a:rPr lang="en-US" sz="1200" b="0" i="0" kern="1200" dirty="0">
                <a:solidFill>
                  <a:schemeClr val="tx1"/>
                </a:solidFill>
                <a:effectLst/>
                <a:latin typeface="+mn-lt"/>
                <a:ea typeface="+mn-ea"/>
                <a:cs typeface="+mn-cs"/>
              </a:rPr>
              <a:t>. Indeed, in </a:t>
            </a:r>
            <a:r>
              <a:rPr lang="en-US" sz="1200" b="0" i="0" kern="1200" dirty="0">
                <a:solidFill>
                  <a:schemeClr val="tx1"/>
                </a:solidFill>
                <a:effectLst/>
                <a:latin typeface="+mn-lt"/>
                <a:ea typeface="+mn-ea"/>
                <a:cs typeface="+mn-cs"/>
                <a:hlinkClick r:id="rId5" tooltip="Learn more about preclinical studies from ScienceDirect's AI-generated Topic Pages"/>
              </a:rPr>
              <a:t>preclinical studies</a:t>
            </a:r>
            <a:r>
              <a:rPr lang="en-US" sz="1200" b="0" i="0" kern="1200" dirty="0">
                <a:solidFill>
                  <a:schemeClr val="tx1"/>
                </a:solidFill>
                <a:effectLst/>
                <a:latin typeface="+mn-lt"/>
                <a:ea typeface="+mn-ea"/>
                <a:cs typeface="+mn-cs"/>
              </a:rPr>
              <a:t>, tumor uptake levels of drugs were found to be about 3- to 20-fold higher post-administration of liposomal drug relative to free drug in various tumor models resulting in significantly improved treatment efficacy</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 this time it has been realized that there are a number of challenges associated with liposomes as a delivery platform. First of all, clinical heterogeneity in the EPR effect has been shown to result in considerable variability in tumor accumulation of liposomes. In addition, the extracellular matrix of the tumor creates a physical barrier that limits penetration of the bulky liposomal carriers away from the tumor perivascular space </a:t>
            </a:r>
            <a:r>
              <a:rPr lang="en-US" sz="1200" b="0" i="0" u="none" strike="noStrike" kern="1200" dirty="0">
                <a:solidFill>
                  <a:schemeClr val="tx1"/>
                </a:solidFill>
                <a:effectLst/>
                <a:latin typeface="+mn-lt"/>
                <a:ea typeface="+mn-ea"/>
                <a:cs typeface="+mn-cs"/>
                <a:hlinkClick r:id="rId6"/>
              </a:rPr>
              <a:t>[46]</a:t>
            </a:r>
            <a:r>
              <a:rPr lang="en-US" sz="1200" b="0" i="0" kern="1200" dirty="0">
                <a:solidFill>
                  <a:schemeClr val="tx1"/>
                </a:solidFill>
                <a:effectLst/>
                <a:latin typeface="+mn-lt"/>
                <a:ea typeface="+mn-ea"/>
                <a:cs typeface="+mn-cs"/>
              </a:rPr>
              <a:t>. Moreover, despite the significantly increased tumor accumulation of liposomal drugs, relative to free drug administered at chemically equivalent doses, tumor drug availability following administration of liposomes has been shown to be limited, due to a lack of drug release from the vehicles</a:t>
            </a:r>
            <a:endParaRPr lang="en-GB" baseline="0" dirty="0"/>
          </a:p>
          <a:p>
            <a:endParaRPr lang="en-GB" baseline="0" dirty="0"/>
          </a:p>
          <a:p>
            <a:r>
              <a:rPr lang="hu-HU" dirty="0"/>
              <a:t>LTSL: </a:t>
            </a:r>
            <a:r>
              <a:rPr lang="hu-HU" dirty="0" err="1"/>
              <a:t>Lysolipid-containing</a:t>
            </a:r>
            <a:r>
              <a:rPr lang="hu-HU" dirty="0"/>
              <a:t> </a:t>
            </a:r>
            <a:r>
              <a:rPr lang="hu-HU" dirty="0" err="1"/>
              <a:t>low</a:t>
            </a:r>
            <a:r>
              <a:rPr lang="hu-HU" dirty="0"/>
              <a:t> </a:t>
            </a:r>
            <a:r>
              <a:rPr lang="hu-HU" dirty="0" err="1"/>
              <a:t>temperature-sensitive</a:t>
            </a:r>
            <a:r>
              <a:rPr lang="hu-HU" dirty="0"/>
              <a:t> </a:t>
            </a:r>
            <a:r>
              <a:rPr lang="hu-HU" dirty="0" err="1"/>
              <a:t>liposomes</a:t>
            </a:r>
            <a:r>
              <a:rPr lang="hu-HU" dirty="0"/>
              <a:t>, DPPC : 1,2-dipalmitoyl-sn-glycero-3-phosphocholine, MSPC: </a:t>
            </a:r>
            <a:r>
              <a:rPr lang="hu-HU" dirty="0" err="1"/>
              <a:t>monopalmitoylphosphatidylcholine</a:t>
            </a:r>
            <a:r>
              <a:rPr lang="hu-HU" dirty="0"/>
              <a:t>, mPEG2000-DSPE: N-(</a:t>
            </a:r>
            <a:r>
              <a:rPr lang="hu-HU" dirty="0" err="1"/>
              <a:t>carbonyl</a:t>
            </a:r>
            <a:r>
              <a:rPr lang="hu-HU" dirty="0"/>
              <a:t> methoxypolyethyleneglycol2000)-1,2-distearoyl-sn-glycero-3-phosphoethanolamine  EPR: </a:t>
            </a:r>
            <a:r>
              <a:rPr lang="hu-HU" dirty="0" err="1"/>
              <a:t>enhanced</a:t>
            </a:r>
            <a:r>
              <a:rPr lang="hu-HU" dirty="0"/>
              <a:t> </a:t>
            </a:r>
            <a:r>
              <a:rPr lang="hu-HU" dirty="0" err="1"/>
              <a:t>permeability</a:t>
            </a:r>
            <a:r>
              <a:rPr lang="hu-HU" dirty="0"/>
              <a:t> and </a:t>
            </a:r>
            <a:r>
              <a:rPr lang="hu-HU" dirty="0" err="1"/>
              <a:t>retention</a:t>
            </a:r>
            <a:endParaRPr lang="hu-HU" dirty="0"/>
          </a:p>
          <a:p>
            <a:r>
              <a:rPr lang="en-US" dirty="0"/>
              <a:t>DPPC, MSPC, mPEG2000-DSPE (molar ratio 86:10:4)</a:t>
            </a:r>
          </a:p>
          <a:p>
            <a:r>
              <a:rPr lang="en-US" dirty="0"/>
              <a:t> The key feature of </a:t>
            </a:r>
            <a:r>
              <a:rPr lang="en-US" dirty="0" err="1"/>
              <a:t>ThermoDox</a:t>
            </a:r>
            <a:r>
              <a:rPr lang="en-US" dirty="0"/>
              <a:t>® is the inclusion of a </a:t>
            </a:r>
            <a:r>
              <a:rPr lang="en-US" dirty="0" err="1"/>
              <a:t>lysolipid</a:t>
            </a:r>
            <a:r>
              <a:rPr lang="en-US" dirty="0"/>
              <a:t> (MSPC or S-</a:t>
            </a:r>
            <a:r>
              <a:rPr lang="en-US" dirty="0" err="1"/>
              <a:t>lyso</a:t>
            </a:r>
            <a:r>
              <a:rPr lang="en-US" dirty="0"/>
              <a:t>-PC) → pores within the lipid bilayer upon heating → 80% of drug release within 20 s at 42 °C</a:t>
            </a:r>
          </a:p>
          <a:p>
            <a:r>
              <a:rPr lang="en-US" dirty="0"/>
              <a:t>Size 100 nm</a:t>
            </a:r>
          </a:p>
          <a:p>
            <a:r>
              <a:rPr lang="en-US" dirty="0"/>
              <a:t>In contrast to </a:t>
            </a:r>
            <a:r>
              <a:rPr lang="en-US" dirty="0" err="1"/>
              <a:t>doxil</a:t>
            </a:r>
            <a:r>
              <a:rPr lang="en-US" baseline="0" dirty="0"/>
              <a:t> and </a:t>
            </a:r>
            <a:r>
              <a:rPr lang="en-US" baseline="0" dirty="0" err="1"/>
              <a:t>myocet</a:t>
            </a:r>
            <a:r>
              <a:rPr lang="en-US" baseline="0" dirty="0"/>
              <a:t> LTLD release dox in the blood vessel</a:t>
            </a:r>
            <a:endParaRPr lang="en-US" dirty="0"/>
          </a:p>
          <a:p>
            <a:r>
              <a:rPr lang="en-US" dirty="0"/>
              <a:t>After promising</a:t>
            </a:r>
            <a:r>
              <a:rPr lang="en-US" baseline="0" dirty="0"/>
              <a:t> pre clinical results, LTLD became the first TSL to reach clinical trial. In phase I showed promising results in combination with hyperthermia called RFA. however 2 phase3 trials using this combination were </a:t>
            </a:r>
            <a:r>
              <a:rPr lang="en-US" baseline="0" dirty="0" err="1"/>
              <a:t>stoped</a:t>
            </a:r>
            <a:r>
              <a:rPr lang="en-US" baseline="0" dirty="0"/>
              <a:t> as the study </a:t>
            </a:r>
            <a:r>
              <a:rPr lang="en-US" baseline="0" dirty="0" err="1"/>
              <a:t>coudnot</a:t>
            </a:r>
            <a:r>
              <a:rPr lang="en-US" baseline="0" dirty="0"/>
              <a:t> reach the endpoints as we can see on the graphs. This shows the need for new modality to activate the LTLD. </a:t>
            </a:r>
            <a:r>
              <a:rPr lang="en-US" baseline="0" dirty="0" err="1"/>
              <a:t>mEHT</a:t>
            </a:r>
            <a:r>
              <a:rPr lang="en-US" baseline="0" dirty="0"/>
              <a:t> is a promising candidate to activate the LTLD due to the </a:t>
            </a:r>
          </a:p>
          <a:p>
            <a:r>
              <a:rPr lang="en-US" baseline="0" dirty="0"/>
              <a:t>as </a:t>
            </a:r>
            <a:r>
              <a:rPr lang="en-US" baseline="0" dirty="0" err="1"/>
              <a:t>th</a:t>
            </a:r>
            <a:r>
              <a:rPr lang="en-US" baseline="0" dirty="0"/>
              <a:t> </a:t>
            </a:r>
            <a:r>
              <a:rPr lang="en-US" dirty="0"/>
              <a:t>The quick release of the encapsulated drug from TSLs is caused by increased permeability of the liposomal membrane for temperatures exceeding a threshold, its phase transition temperature</a:t>
            </a:r>
          </a:p>
          <a:p>
            <a:endParaRPr lang="en-US" dirty="0"/>
          </a:p>
          <a:p>
            <a:r>
              <a:rPr lang="en-US" b="1" u="sng" dirty="0"/>
              <a:t>During RFA, RF needle electrodes are placed into tumor tissue under image guidance (e.g. ultrasound, computed tomography (CT), MR imaging) to create an ablation zone of typically ≤ 4–5 cm in diameter [96]. High frequency alternating current is delivered via the electrodes causing ionic agitation that results in frictional heating to raise the tumor temperature to &gt; 50 °C [97], [98]. This produces coagulative necrosis of the tumor tissue [99]. The heat from the ablation zone can be transferred to its proximity (i.e. thermal zone) resulting in a moderate temperature increase of 39 °C &lt; T &lt; 50 °C, which can activate release of doxorubicin from </a:t>
            </a:r>
            <a:r>
              <a:rPr lang="en-US" b="1" u="sng" dirty="0" err="1"/>
              <a:t>ThermoDox</a:t>
            </a:r>
            <a:r>
              <a:rPr lang="en-US" b="1" u="sng" dirty="0"/>
              <a:t>® </a:t>
            </a:r>
            <a:endParaRPr lang="en-US" b="0" u="none" dirty="0"/>
          </a:p>
          <a:p>
            <a:r>
              <a:rPr lang="en-US" b="1" dirty="0"/>
              <a:t> high concentration of doxorubicin in the thermal zone can potentially improve the treatment outcome associated with RFA by enabling treatment of larger tumors (&gt; 5 cm) and micro-metastases that are outside of the ablation zone.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 main reason for this failure was the inappropriate design of these trials, including the insufficient dosage of DOX (i.e. single dose</a:t>
            </a:r>
            <a:r>
              <a:rPr lang="hu-HU" sz="1200" b="1"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the insensitivity of HCC to DOX and the heating protocol [19]. In addition, RFA results in heat diffusion from the ablative zone (T ˃ 50 ̊C) into the </a:t>
            </a:r>
            <a:r>
              <a:rPr lang="en-GB" sz="1200" b="1" kern="1200" dirty="0" err="1">
                <a:solidFill>
                  <a:schemeClr val="tx1"/>
                </a:solidFill>
                <a:effectLst/>
                <a:latin typeface="+mn-lt"/>
                <a:ea typeface="+mn-ea"/>
                <a:cs typeface="+mn-cs"/>
              </a:rPr>
              <a:t>tumor</a:t>
            </a:r>
            <a:r>
              <a:rPr lang="en-GB" sz="1200" b="1" kern="1200" dirty="0">
                <a:solidFill>
                  <a:schemeClr val="tx1"/>
                </a:solidFill>
                <a:effectLst/>
                <a:latin typeface="+mn-lt"/>
                <a:ea typeface="+mn-ea"/>
                <a:cs typeface="+mn-cs"/>
              </a:rPr>
              <a:t> margins (T: 39- 40 ̊C) where the DOX is released from LTLD. Between these two regions, an intermediate zone with vascular shunts can be formed leading to the obstruction of DOX delivery [18]</a:t>
            </a:r>
            <a:r>
              <a:rPr lang="hu-HU" b="1" dirty="0">
                <a:effectLst/>
              </a:rPr>
              <a:t> </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maybe</a:t>
            </a:r>
            <a:r>
              <a:rPr lang="hu-HU" sz="1200" b="1" kern="1200" dirty="0">
                <a:solidFill>
                  <a:schemeClr val="tx1"/>
                </a:solidFill>
                <a:effectLst/>
                <a:latin typeface="+mn-lt"/>
                <a:ea typeface="+mn-ea"/>
                <a:cs typeface="+mn-cs"/>
              </a:rPr>
              <a:t> we </a:t>
            </a:r>
            <a:r>
              <a:rPr lang="hu-HU" sz="1200" b="1" kern="1200" dirty="0" err="1">
                <a:solidFill>
                  <a:schemeClr val="tx1"/>
                </a:solidFill>
                <a:effectLst/>
                <a:latin typeface="+mn-lt"/>
                <a:ea typeface="+mn-ea"/>
                <a:cs typeface="+mn-cs"/>
              </a:rPr>
              <a:t>can</a:t>
            </a:r>
            <a:r>
              <a:rPr lang="hu-HU" sz="1200" b="1" kern="1200" dirty="0">
                <a:solidFill>
                  <a:schemeClr val="tx1"/>
                </a:solidFill>
                <a:effectLst/>
                <a:latin typeface="+mn-lt"/>
                <a:ea typeface="+mn-ea"/>
                <a:cs typeface="+mn-cs"/>
              </a:rPr>
              <a:t> mention </a:t>
            </a:r>
            <a:r>
              <a:rPr lang="hu-HU" sz="1200" b="1" kern="1200" dirty="0" err="1">
                <a:solidFill>
                  <a:schemeClr val="tx1"/>
                </a:solidFill>
                <a:effectLst/>
                <a:latin typeface="+mn-lt"/>
                <a:ea typeface="+mn-ea"/>
                <a:cs typeface="+mn-cs"/>
              </a:rPr>
              <a:t>that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our</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study</a:t>
            </a:r>
            <a:r>
              <a:rPr lang="hu-HU" sz="1200" b="1" kern="1200" dirty="0">
                <a:solidFill>
                  <a:schemeClr val="tx1"/>
                </a:solidFill>
                <a:effectLst/>
                <a:latin typeface="+mn-lt"/>
                <a:ea typeface="+mn-ea"/>
                <a:cs typeface="+mn-cs"/>
              </a:rPr>
              <a:t> is </a:t>
            </a:r>
            <a:r>
              <a:rPr lang="hu-HU" sz="1200" b="1" kern="1200" dirty="0" err="1">
                <a:solidFill>
                  <a:schemeClr val="tx1"/>
                </a:solidFill>
                <a:effectLst/>
                <a:latin typeface="+mn-lt"/>
                <a:ea typeface="+mn-ea"/>
                <a:cs typeface="+mn-cs"/>
              </a:rPr>
              <a:t>using</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repeated</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dosage</a:t>
            </a:r>
            <a:r>
              <a:rPr lang="hu-HU" sz="1200" b="1" kern="1200" dirty="0">
                <a:solidFill>
                  <a:schemeClr val="tx1"/>
                </a:solidFill>
                <a:effectLst/>
                <a:latin typeface="+mn-lt"/>
                <a:ea typeface="+mn-ea"/>
                <a:cs typeface="+mn-cs"/>
              </a:rPr>
              <a:t> of LTLD in </a:t>
            </a:r>
            <a:r>
              <a:rPr lang="hu-HU" sz="1200" b="1" kern="1200" dirty="0" err="1">
                <a:solidFill>
                  <a:schemeClr val="tx1"/>
                </a:solidFill>
                <a:effectLst/>
                <a:latin typeface="+mn-lt"/>
                <a:ea typeface="+mn-ea"/>
                <a:cs typeface="+mn-cs"/>
              </a:rPr>
              <a:t>contrast</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to</a:t>
            </a:r>
            <a:r>
              <a:rPr lang="hu-HU" sz="1200" b="1" kern="1200" dirty="0">
                <a:solidFill>
                  <a:schemeClr val="tx1"/>
                </a:solidFill>
                <a:effectLst/>
                <a:latin typeface="+mn-lt"/>
                <a:ea typeface="+mn-ea"/>
                <a:cs typeface="+mn-cs"/>
              </a:rPr>
              <a:t> most </a:t>
            </a:r>
            <a:r>
              <a:rPr lang="hu-HU" sz="1200" b="1" kern="1200" dirty="0" err="1">
                <a:solidFill>
                  <a:schemeClr val="tx1"/>
                </a:solidFill>
                <a:effectLst/>
                <a:latin typeface="+mn-lt"/>
                <a:ea typeface="+mn-ea"/>
                <a:cs typeface="+mn-cs"/>
              </a:rPr>
              <a:t>previous</a:t>
            </a:r>
            <a:r>
              <a:rPr lang="hu-HU" sz="1200" b="1" kern="1200" dirty="0">
                <a:solidFill>
                  <a:schemeClr val="tx1"/>
                </a:solidFill>
                <a:effectLst/>
                <a:latin typeface="+mn-lt"/>
                <a:ea typeface="+mn-ea"/>
                <a:cs typeface="+mn-cs"/>
              </a:rPr>
              <a:t> </a:t>
            </a:r>
            <a:r>
              <a:rPr lang="hu-HU" sz="1200" b="1" kern="1200" dirty="0" err="1">
                <a:solidFill>
                  <a:schemeClr val="tx1"/>
                </a:solidFill>
                <a:effectLst/>
                <a:latin typeface="+mn-lt"/>
                <a:ea typeface="+mn-ea"/>
                <a:cs typeface="+mn-cs"/>
              </a:rPr>
              <a:t>studies</a:t>
            </a:r>
            <a:endParaRPr lang="hu-HU" sz="1200" b="1" kern="1200" dirty="0">
              <a:solidFill>
                <a:schemeClr val="tx1"/>
              </a:solidFill>
              <a:effectLst/>
              <a:latin typeface="+mn-lt"/>
              <a:ea typeface="+mn-ea"/>
              <a:cs typeface="+mn-cs"/>
            </a:endParaRPr>
          </a:p>
          <a:p>
            <a:endParaRPr lang="en-US" dirty="0"/>
          </a:p>
          <a:p>
            <a:endParaRPr lang="en-US" dirty="0"/>
          </a:p>
          <a:p>
            <a:endParaRPr lang="en-US" dirty="0"/>
          </a:p>
          <a:p>
            <a:r>
              <a:rPr lang="en-US" dirty="0"/>
              <a:t>Not only absolute drug concentration in the tumor, but also the spatial drug distribution of the drug is an important factor to achieve effective tumor treatment [33]. For example, </a:t>
            </a:r>
            <a:r>
              <a:rPr lang="en-US" dirty="0" err="1"/>
              <a:t>Torok</a:t>
            </a:r>
            <a:r>
              <a:rPr lang="en-US" dirty="0"/>
              <a:t> et al. showed that a more homogeneous spatial distribution of anti-angiogenic receptor tyrosine kinase inhibitors correlated with improved antitumor and anti-vascular effects [34]. </a:t>
            </a:r>
            <a:r>
              <a:rPr lang="en-US" dirty="0" err="1"/>
              <a:t>Cesca</a:t>
            </a:r>
            <a:r>
              <a:rPr lang="en-US" dirty="0"/>
              <a:t> et al. demonstrated that larger anti-tumor activity of paclitaxel after bevacizumab is due not necessarily to overall tumor drug levels but to better drug penetration and more homogenous drug distribution [35] A promising approach to improve the drug distribution and the drug concentration in the tumor is by TSL in combination with hyperthermia. TSL in combination with hyperthermia results in a more homogeneous spatial doxorubicin concentration [25], increased doxorubicin concentrations at larger distances from the vessels [24], and increased doxorubicin concentrations in the whole tumor [21,25,26] compared to DOX.</a:t>
            </a:r>
          </a:p>
          <a:p>
            <a:endParaRPr lang="en-US" dirty="0"/>
          </a:p>
          <a:p>
            <a:r>
              <a:rPr lang="en-US" dirty="0"/>
              <a:t>However, it is known that doxorubicin concentration is preferably assessed between 30 and 60 minutes after administration of DOX [59] and between 24 and 48 hours after administration of DOXIL</a:t>
            </a:r>
          </a:p>
          <a:p>
            <a:endParaRPr lang="en-US" b="1" dirty="0"/>
          </a:p>
          <a:p>
            <a:r>
              <a:rPr lang="en-US" b="1" dirty="0"/>
              <a:t>4.5. Hyperthermia Treatment</a:t>
            </a:r>
          </a:p>
          <a:p>
            <a:r>
              <a:rPr lang="en-US" dirty="0"/>
              <a:t>For hyperthermia treatment, mice were anesthetized with </a:t>
            </a:r>
            <a:r>
              <a:rPr lang="en-US" dirty="0" err="1"/>
              <a:t>isofluorane</a:t>
            </a:r>
            <a:r>
              <a:rPr lang="en-US" dirty="0"/>
              <a:t> (1.5–2%) immediately after </a:t>
            </a:r>
            <a:r>
              <a:rPr lang="en-US" dirty="0" err="1"/>
              <a:t>ThermoDox</a:t>
            </a:r>
            <a:r>
              <a:rPr lang="en-US" dirty="0"/>
              <a:t> administration. Subsequently, the tumor and the tumor bearing leg were covered with Vaseline and submerged in a water bath (WNE14l, </a:t>
            </a:r>
            <a:r>
              <a:rPr lang="en-US" dirty="0" err="1"/>
              <a:t>Memmert</a:t>
            </a:r>
            <a:r>
              <a:rPr lang="en-US" dirty="0"/>
              <a:t>, </a:t>
            </a:r>
            <a:r>
              <a:rPr lang="en-US" dirty="0" err="1"/>
              <a:t>Schwabach</a:t>
            </a:r>
            <a:r>
              <a:rPr lang="en-US" dirty="0"/>
              <a:t>, Germany) of 42 °C for 1 hour (Figure S2A).</a:t>
            </a:r>
          </a:p>
          <a:p>
            <a:endParaRPr lang="en-US" dirty="0"/>
          </a:p>
          <a:p>
            <a:r>
              <a:rPr lang="en-US" dirty="0"/>
              <a:t>In a separate experiment, intra tumor and core (rectal) temperatures were monitored by calibrated fiber optic temperature probes (</a:t>
            </a:r>
            <a:r>
              <a:rPr lang="en-US" dirty="0" err="1"/>
              <a:t>Neoptix</a:t>
            </a:r>
            <a:r>
              <a:rPr lang="en-US" dirty="0"/>
              <a:t> Reflex, </a:t>
            </a:r>
            <a:r>
              <a:rPr lang="en-US" dirty="0" err="1"/>
              <a:t>Neoptix</a:t>
            </a:r>
            <a:r>
              <a:rPr lang="en-US" dirty="0"/>
              <a:t>, QC, Canada, LP). Within one minute, tumors reached a temperature of 42.0 ± 0.19 °C, which was similar to the water bath temperature and remained constant over time. The core temperature was 36.9 ± 0.18 °C during the treatment</a:t>
            </a:r>
          </a:p>
          <a:p>
            <a:endParaRPr lang="en-US" dirty="0"/>
          </a:p>
          <a:p>
            <a:r>
              <a:rPr lang="en-US" dirty="0" err="1"/>
              <a:t>ThermoDox</a:t>
            </a:r>
            <a:r>
              <a:rPr lang="en-US" dirty="0"/>
              <a:t>® is the first and only </a:t>
            </a:r>
            <a:r>
              <a:rPr lang="en-US" dirty="0" err="1"/>
              <a:t>thermosensitive</a:t>
            </a:r>
            <a:r>
              <a:rPr lang="en-US" dirty="0"/>
              <a:t> liposome formulation to reach clinical development. The initial Phase III clinical trial on </a:t>
            </a:r>
            <a:r>
              <a:rPr lang="en-US" dirty="0" err="1"/>
              <a:t>ThermoDox</a:t>
            </a:r>
            <a:r>
              <a:rPr lang="en-US" dirty="0"/>
              <a:t>® (i.e. HEAT trial) evaluating the combination of </a:t>
            </a:r>
            <a:r>
              <a:rPr lang="en-US" dirty="0" err="1"/>
              <a:t>ThermoDox</a:t>
            </a:r>
            <a:r>
              <a:rPr lang="en-US" dirty="0"/>
              <a:t>® and radiofrequency ablation (RFA) in comparison to RFA alone for treatment of inoperable hepatocellular carcinoma (HCC) failed to reach its primary endpoint in progression-free survival (PFS). Nevertheless, a subgroup analysis demonstrated a marked improvement in PFS and a significant improvement in overall survival (OS) for patients who underwent RFA treatment for at least 45 min</a:t>
            </a:r>
          </a:p>
          <a:p>
            <a:r>
              <a:rPr lang="en-US" dirty="0"/>
              <a:t>Potential reasons for failure of the HEAT trial have been summarized in this review and include issues with clinical trial design, lack of supporting preclinical data, and improvements in the control arm (i.e. RFA alone). In recent years, there have been many developments and improvements in heating infrastructure, thermometry and treatment planning of hyperthermia and ablation treatments. Still, there are many barriers to the clinical implementation and accessibility of heat treatment (https://www.sciencedirect.com/science/article/pii/S0168365917300238?via%3Dihub)</a:t>
            </a:r>
          </a:p>
          <a:p>
            <a:r>
              <a:rPr lang="en-US" dirty="0"/>
              <a:t> at 2.5 dose LTLD was more effective than dox however at higher doses the tumors were comparable</a:t>
            </a:r>
            <a:endParaRPr lang="en-GB" dirty="0"/>
          </a:p>
          <a:p>
            <a:endParaRPr lang="en-GB" dirty="0"/>
          </a:p>
          <a:p>
            <a:r>
              <a:rPr lang="en-US" sz="1200" b="0" i="0" kern="1200" dirty="0">
                <a:solidFill>
                  <a:schemeClr val="tx1"/>
                </a:solidFill>
                <a:effectLst/>
                <a:latin typeface="+mn-lt"/>
                <a:ea typeface="+mn-ea"/>
                <a:cs typeface="+mn-cs"/>
              </a:rPr>
              <a:t>hyperthermia is generally applied prior to or immediately following administration of </a:t>
            </a:r>
            <a:r>
              <a:rPr lang="en-US" sz="1200" b="0" i="0" kern="1200" dirty="0" err="1">
                <a:solidFill>
                  <a:schemeClr val="tx1"/>
                </a:solidFill>
                <a:effectLst/>
                <a:latin typeface="+mn-lt"/>
                <a:ea typeface="+mn-ea"/>
                <a:cs typeface="+mn-cs"/>
              </a:rPr>
              <a:t>ThermoDox</a:t>
            </a:r>
            <a:r>
              <a:rPr lang="en-US" sz="1200" b="0" i="0" kern="1200" dirty="0">
                <a:solidFill>
                  <a:schemeClr val="tx1"/>
                </a:solidFill>
                <a:effectLst/>
                <a:latin typeface="+mn-lt"/>
                <a:ea typeface="+mn-ea"/>
                <a:cs typeface="+mn-cs"/>
              </a:rPr>
              <a:t>® leading to intravascular release of drug at the tumor site. This overcomes a reliance on the EPR effect for passive targeting of liposomes to </a:t>
            </a:r>
            <a:r>
              <a:rPr lang="en-US" sz="1200" b="0" i="0" kern="1200" dirty="0">
                <a:solidFill>
                  <a:schemeClr val="tx1"/>
                </a:solidFill>
                <a:effectLst/>
                <a:latin typeface="+mn-lt"/>
                <a:ea typeface="+mn-ea"/>
                <a:cs typeface="+mn-cs"/>
                <a:hlinkClick r:id="rId7" tooltip="Learn more about solid tumor from ScienceDirect's AI-generated Topic Pages"/>
              </a:rPr>
              <a:t>solid tumor</a:t>
            </a:r>
            <a:r>
              <a:rPr lang="en-US" sz="1200" b="0" i="0" kern="1200" dirty="0">
                <a:solidFill>
                  <a:schemeClr val="tx1"/>
                </a:solidFill>
                <a:effectLst/>
                <a:latin typeface="+mn-lt"/>
                <a:ea typeface="+mn-ea"/>
                <a:cs typeface="+mn-cs"/>
              </a:rPr>
              <a:t> sites and ensures the drug is free to penetrate on its own through the tumor </a:t>
            </a:r>
            <a:r>
              <a:rPr lang="en-US" sz="1200" b="0" i="0" kern="1200" dirty="0" err="1">
                <a:solidFill>
                  <a:schemeClr val="tx1"/>
                </a:solidFill>
                <a:effectLst/>
                <a:latin typeface="+mn-lt"/>
                <a:ea typeface="+mn-ea"/>
                <a:cs typeface="+mn-cs"/>
              </a:rPr>
              <a:t>interstitium</a:t>
            </a:r>
            <a:endParaRPr lang="en-GB" dirty="0"/>
          </a:p>
          <a:p>
            <a:endParaRPr lang="en-GB" dirty="0"/>
          </a:p>
          <a:p>
            <a:r>
              <a:rPr lang="en-GB" dirty="0"/>
              <a:t>Externally triggered smart drug delivery system encapsulating </a:t>
            </a:r>
            <a:r>
              <a:rPr lang="en-GB" dirty="0" err="1"/>
              <a:t>idarubicin</a:t>
            </a:r>
            <a:r>
              <a:rPr lang="en-GB" dirty="0"/>
              <a:t> shows superior kinetics and enhances </a:t>
            </a:r>
            <a:r>
              <a:rPr lang="en-GB" dirty="0" err="1"/>
              <a:t>tumoral</a:t>
            </a:r>
            <a:r>
              <a:rPr lang="en-GB" dirty="0"/>
              <a:t> drug uptake and response</a:t>
            </a:r>
          </a:p>
          <a:p>
            <a:r>
              <a:rPr lang="en-GB" dirty="0"/>
              <a:t>However </a:t>
            </a:r>
            <a:r>
              <a:rPr lang="en-GB" dirty="0" err="1"/>
              <a:t>doxil</a:t>
            </a:r>
            <a:r>
              <a:rPr lang="en-GB" dirty="0"/>
              <a:t> deceased toxicity but efficacy was the same because the liposome</a:t>
            </a:r>
            <a:r>
              <a:rPr lang="en-GB" baseline="0" dirty="0"/>
              <a:t> need too extravasate to </a:t>
            </a:r>
            <a:r>
              <a:rPr lang="en-GB" baseline="0" dirty="0" err="1"/>
              <a:t>tumor</a:t>
            </a:r>
            <a:r>
              <a:rPr lang="en-GB" baseline="0" dirty="0"/>
              <a:t> then release the dox which takes several days also the liposomes after </a:t>
            </a:r>
            <a:r>
              <a:rPr lang="en-GB" baseline="0" dirty="0" err="1"/>
              <a:t>extravastion</a:t>
            </a:r>
            <a:r>
              <a:rPr lang="en-GB" baseline="0" dirty="0"/>
              <a:t> is entrapped in </a:t>
            </a:r>
            <a:r>
              <a:rPr lang="en-GB" baseline="0" dirty="0" err="1"/>
              <a:t>lysosoms</a:t>
            </a:r>
            <a:r>
              <a:rPr lang="en-GB" baseline="0" dirty="0"/>
              <a:t> and dox will be released </a:t>
            </a:r>
            <a:r>
              <a:rPr lang="en-GB" baseline="0" dirty="0" err="1"/>
              <a:t>therir</a:t>
            </a:r>
            <a:r>
              <a:rPr lang="en-GB" baseline="0" dirty="0"/>
              <a:t> and it will not reach the nucleus where it should act because dox works by inhibition of </a:t>
            </a:r>
            <a:r>
              <a:rPr lang="en-GB" baseline="0" dirty="0" err="1"/>
              <a:t>pproliferation</a:t>
            </a:r>
            <a:r>
              <a:rPr lang="en-GB" baseline="0" dirty="0"/>
              <a:t> by </a:t>
            </a:r>
            <a:r>
              <a:rPr lang="en-GB" baseline="0" dirty="0" err="1"/>
              <a:t>interlacating</a:t>
            </a:r>
            <a:r>
              <a:rPr lang="en-GB" baseline="0" dirty="0"/>
              <a:t> in DNA</a:t>
            </a:r>
          </a:p>
          <a:p>
            <a:r>
              <a:rPr lang="en-GB" baseline="0" dirty="0"/>
              <a:t>From her came the idea to trigger dox release from liposome in response to </a:t>
            </a:r>
            <a:r>
              <a:rPr lang="en-GB" baseline="0" dirty="0" err="1"/>
              <a:t>externall</a:t>
            </a:r>
            <a:r>
              <a:rPr lang="en-GB" baseline="0" dirty="0"/>
              <a:t> trigger like heating </a:t>
            </a:r>
          </a:p>
          <a:p>
            <a:endParaRPr lang="en-GB" baseline="0" dirty="0"/>
          </a:p>
          <a:p>
            <a:r>
              <a:rPr lang="hu-HU" dirty="0"/>
              <a:t>LTSL: </a:t>
            </a:r>
            <a:r>
              <a:rPr lang="hu-HU" dirty="0" err="1"/>
              <a:t>Lysolipid-containing</a:t>
            </a:r>
            <a:r>
              <a:rPr lang="hu-HU" dirty="0"/>
              <a:t> </a:t>
            </a:r>
            <a:r>
              <a:rPr lang="hu-HU" dirty="0" err="1"/>
              <a:t>low</a:t>
            </a:r>
            <a:r>
              <a:rPr lang="hu-HU" dirty="0"/>
              <a:t> </a:t>
            </a:r>
            <a:r>
              <a:rPr lang="hu-HU" dirty="0" err="1"/>
              <a:t>temperature-sensitive</a:t>
            </a:r>
            <a:r>
              <a:rPr lang="hu-HU" dirty="0"/>
              <a:t> </a:t>
            </a:r>
            <a:r>
              <a:rPr lang="hu-HU" dirty="0" err="1"/>
              <a:t>liposomes</a:t>
            </a:r>
            <a:r>
              <a:rPr lang="hu-HU" dirty="0"/>
              <a:t>, DPPC : 1,2-dipalmitoyl-sn-glycero-3-phosphocholine, MSPC: </a:t>
            </a:r>
            <a:r>
              <a:rPr lang="hu-HU" dirty="0" err="1"/>
              <a:t>monopalmitoylphosphatidylcholine</a:t>
            </a:r>
            <a:r>
              <a:rPr lang="hu-HU" dirty="0"/>
              <a:t>, mPEG2000-DSPE: N-(</a:t>
            </a:r>
            <a:r>
              <a:rPr lang="hu-HU" dirty="0" err="1"/>
              <a:t>carbonyl</a:t>
            </a:r>
            <a:r>
              <a:rPr lang="hu-HU" dirty="0"/>
              <a:t> methoxypolyethyleneglycol2000)-1,2-distearoyl-sn-glycero-3-phosphoethanolamine  EPR: </a:t>
            </a:r>
            <a:r>
              <a:rPr lang="hu-HU" dirty="0" err="1"/>
              <a:t>enhanced</a:t>
            </a:r>
            <a:r>
              <a:rPr lang="hu-HU" dirty="0"/>
              <a:t> </a:t>
            </a:r>
            <a:r>
              <a:rPr lang="hu-HU" dirty="0" err="1"/>
              <a:t>permeability</a:t>
            </a:r>
            <a:r>
              <a:rPr lang="hu-HU" dirty="0"/>
              <a:t> and </a:t>
            </a:r>
            <a:r>
              <a:rPr lang="hu-HU" dirty="0" err="1"/>
              <a:t>retention</a:t>
            </a:r>
            <a:endParaRPr lang="hu-HU" dirty="0"/>
          </a:p>
          <a:p>
            <a:r>
              <a:rPr lang="en-US" dirty="0"/>
              <a:t>DPPC, MSPC, mPEG2000-DSPE (molar ratio 86:10:4)</a:t>
            </a:r>
          </a:p>
          <a:p>
            <a:r>
              <a:rPr lang="en-US" dirty="0"/>
              <a:t> The key feature of </a:t>
            </a:r>
            <a:r>
              <a:rPr lang="en-US" dirty="0" err="1"/>
              <a:t>ThermoDox</a:t>
            </a:r>
            <a:r>
              <a:rPr lang="en-US" dirty="0"/>
              <a:t>® is the inclusion of a </a:t>
            </a:r>
            <a:r>
              <a:rPr lang="en-US" dirty="0" err="1"/>
              <a:t>lysolipid</a:t>
            </a:r>
            <a:r>
              <a:rPr lang="en-US" dirty="0"/>
              <a:t> (MSPC or S-</a:t>
            </a:r>
            <a:r>
              <a:rPr lang="en-US" dirty="0" err="1"/>
              <a:t>lyso</a:t>
            </a:r>
            <a:r>
              <a:rPr lang="en-US" dirty="0"/>
              <a:t>-PC) → pores within the lipid bilayer upon heating → 80% of drug release within 20 s at 42 °C</a:t>
            </a:r>
          </a:p>
          <a:p>
            <a:r>
              <a:rPr lang="en-US" dirty="0"/>
              <a:t>Size 100 nm</a:t>
            </a:r>
          </a:p>
          <a:p>
            <a:endParaRPr lang="hu-HU" dirty="0"/>
          </a:p>
          <a:p>
            <a:endParaRPr lang="en-US" dirty="0"/>
          </a:p>
          <a:p>
            <a:endParaRPr lang="hu-HU" dirty="0"/>
          </a:p>
        </p:txBody>
      </p:sp>
      <p:sp>
        <p:nvSpPr>
          <p:cNvPr id="4" name="Slide Number Placeholder 3"/>
          <p:cNvSpPr>
            <a:spLocks noGrp="1"/>
          </p:cNvSpPr>
          <p:nvPr>
            <p:ph type="sldNum" sz="quarter" idx="10"/>
          </p:nvPr>
        </p:nvSpPr>
        <p:spPr/>
        <p:txBody>
          <a:bodyPr/>
          <a:lstStyle/>
          <a:p>
            <a:fld id="{05A198F7-6D5C-42FC-B42C-60F9B7E17A02}" type="slidenum">
              <a:rPr lang="en-GB" smtClean="0"/>
              <a:t>5</a:t>
            </a:fld>
            <a:endParaRPr lang="en-GB"/>
          </a:p>
        </p:txBody>
      </p:sp>
    </p:spTree>
    <p:extLst>
      <p:ext uri="{BB962C8B-B14F-4D97-AF65-F5344CB8AC3E}">
        <p14:creationId xmlns:p14="http://schemas.microsoft.com/office/powerpoint/2010/main" val="10246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Digoxin, a cardiac glycoside, is a Na/K ATPase inhibitor </a:t>
            </a:r>
            <a:r>
              <a:rPr lang="en-US" sz="1200" b="0" i="0" u="sng"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and a common drug of choice for patients with arrhythmias and congestive heart failure. Over the years, its potential as an anticancer therapy has been investigated. </a:t>
            </a:r>
            <a:r>
              <a:rPr lang="en-US" sz="1200" b="0" i="0" u="sng" kern="1200" dirty="0">
                <a:solidFill>
                  <a:schemeClr val="tx1"/>
                </a:solidFill>
                <a:effectLst/>
                <a:latin typeface="+mn-lt"/>
                <a:ea typeface="+mn-ea"/>
                <a:cs typeface="+mn-cs"/>
              </a:rPr>
              <a:t>(17−19)</a:t>
            </a:r>
            <a:r>
              <a:rPr lang="en-US" sz="1200" b="0" i="0" kern="1200" dirty="0">
                <a:solidFill>
                  <a:schemeClr val="tx1"/>
                </a:solidFill>
                <a:effectLst/>
                <a:latin typeface="+mn-lt"/>
                <a:ea typeface="+mn-ea"/>
                <a:cs typeface="+mn-cs"/>
              </a:rPr>
              <a:t> There are several clinical trials running to assess the ability of digoxin as a treatment modality for cancer. </a:t>
            </a:r>
            <a:r>
              <a:rPr lang="en-US" sz="1200" b="0" i="0" u="sng" kern="1200" dirty="0">
                <a:solidFill>
                  <a:schemeClr val="tx1"/>
                </a:solidFill>
                <a:effectLst/>
                <a:latin typeface="+mn-lt"/>
                <a:ea typeface="+mn-ea"/>
                <a:cs typeface="+mn-cs"/>
              </a:rPr>
              <a:t>(20−29)</a:t>
            </a:r>
            <a:r>
              <a:rPr lang="en-US" sz="1200" b="0" i="0" kern="1200" dirty="0">
                <a:solidFill>
                  <a:schemeClr val="tx1"/>
                </a:solidFill>
                <a:effectLst/>
                <a:latin typeface="+mn-lt"/>
                <a:ea typeface="+mn-ea"/>
                <a:cs typeface="+mn-cs"/>
              </a:rPr>
              <a:t> Zhang et al. reported that digoxin potently inhibited HIF1-α translation and reduced tumor volume. </a:t>
            </a:r>
            <a:r>
              <a:rPr lang="en-US" sz="1200" b="0" i="0" u="sng" kern="1200" dirty="0">
                <a:solidFill>
                  <a:schemeClr val="tx1"/>
                </a:solidFill>
                <a:effectLst/>
                <a:latin typeface="+mn-lt"/>
                <a:ea typeface="+mn-ea"/>
                <a:cs typeface="+mn-cs"/>
              </a:rPr>
              <a:t>(18)</a:t>
            </a:r>
            <a:r>
              <a:rPr lang="en-US" sz="1200" b="0" i="0" kern="1200" dirty="0">
                <a:solidFill>
                  <a:schemeClr val="tx1"/>
                </a:solidFill>
                <a:effectLst/>
                <a:latin typeface="+mn-lt"/>
                <a:ea typeface="+mn-ea"/>
                <a:cs typeface="+mn-cs"/>
              </a:rPr>
              <a:t> Digoxin further inhibited angiogenesis and tumor volume effectively in various cancer types. </a:t>
            </a:r>
            <a:r>
              <a:rPr lang="en-US" sz="1200" b="0" i="0" u="sng" kern="1200" dirty="0">
                <a:solidFill>
                  <a:schemeClr val="tx1"/>
                </a:solidFill>
                <a:effectLst/>
                <a:latin typeface="+mn-lt"/>
                <a:ea typeface="+mn-ea"/>
                <a:cs typeface="+mn-cs"/>
              </a:rPr>
              <a:t>(30−32)</a:t>
            </a:r>
            <a:r>
              <a:rPr lang="en-US" sz="1200" b="0" i="0" kern="1200" dirty="0">
                <a:solidFill>
                  <a:schemeClr val="tx1"/>
                </a:solidFill>
                <a:effectLst/>
                <a:latin typeface="+mn-lt"/>
                <a:ea typeface="+mn-ea"/>
                <a:cs typeface="+mn-cs"/>
              </a:rPr>
              <a:t> The effectiveness of digoxin in combination with chemotherapies such as doxorubicin, </a:t>
            </a:r>
            <a:r>
              <a:rPr lang="en-US" sz="1200" b="0" i="0" u="sng" kern="1200" dirty="0">
                <a:solidFill>
                  <a:schemeClr val="tx1"/>
                </a:solidFill>
                <a:effectLst/>
                <a:latin typeface="+mn-lt"/>
                <a:ea typeface="+mn-ea"/>
                <a:cs typeface="+mn-cs"/>
              </a:rPr>
              <a:t>(33)</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adriamycin</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rPr>
              <a:t>(32)</a:t>
            </a:r>
            <a:r>
              <a:rPr lang="en-US" sz="1200" b="0" i="0" kern="1200" dirty="0">
                <a:solidFill>
                  <a:schemeClr val="tx1"/>
                </a:solidFill>
                <a:effectLst/>
                <a:latin typeface="+mn-lt"/>
                <a:ea typeface="+mn-ea"/>
                <a:cs typeface="+mn-cs"/>
              </a:rPr>
              <a:t> and gemcitabine </a:t>
            </a:r>
            <a:r>
              <a:rPr lang="en-US" sz="1200" b="0" i="0" u="sng" kern="1200" dirty="0">
                <a:solidFill>
                  <a:schemeClr val="tx1"/>
                </a:solidFill>
                <a:effectLst/>
                <a:latin typeface="+mn-lt"/>
                <a:ea typeface="+mn-ea"/>
                <a:cs typeface="+mn-cs"/>
              </a:rPr>
              <a:t>(34)</a:t>
            </a:r>
            <a:r>
              <a:rPr lang="en-US" sz="1200" b="0" i="0" kern="1200" dirty="0">
                <a:solidFill>
                  <a:schemeClr val="tx1"/>
                </a:solidFill>
                <a:effectLst/>
                <a:latin typeface="+mn-lt"/>
                <a:ea typeface="+mn-ea"/>
                <a:cs typeface="+mn-cs"/>
              </a:rPr>
              <a:t> have been already</a:t>
            </a:r>
            <a:endParaRPr lang="hu-HU" dirty="0"/>
          </a:p>
        </p:txBody>
      </p:sp>
      <p:sp>
        <p:nvSpPr>
          <p:cNvPr id="4" name="Slide Number Placeholder 3"/>
          <p:cNvSpPr>
            <a:spLocks noGrp="1"/>
          </p:cNvSpPr>
          <p:nvPr>
            <p:ph type="sldNum" sz="quarter" idx="10"/>
          </p:nvPr>
        </p:nvSpPr>
        <p:spPr/>
        <p:txBody>
          <a:bodyPr/>
          <a:lstStyle/>
          <a:p>
            <a:fld id="{05A198F7-6D5C-42FC-B42C-60F9B7E17A02}" type="slidenum">
              <a:rPr lang="en-GB" smtClean="0"/>
              <a:t>7</a:t>
            </a:fld>
            <a:endParaRPr lang="en-GB"/>
          </a:p>
        </p:txBody>
      </p:sp>
    </p:spTree>
    <p:extLst>
      <p:ext uri="{BB962C8B-B14F-4D97-AF65-F5344CB8AC3E}">
        <p14:creationId xmlns:p14="http://schemas.microsoft.com/office/powerpoint/2010/main" val="243663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a:t>
            </a:r>
            <a:r>
              <a:rPr lang="en-US" baseline="0" dirty="0"/>
              <a:t> this hypothesis</a:t>
            </a:r>
            <a:endParaRPr lang="en-US" dirty="0"/>
          </a:p>
          <a:p>
            <a:r>
              <a:rPr lang="en-US" b="1" dirty="0"/>
              <a:t>LTLD administered into the </a:t>
            </a:r>
            <a:r>
              <a:rPr lang="en-US" b="1" dirty="0" err="1"/>
              <a:t>retroorbital</a:t>
            </a:r>
            <a:r>
              <a:rPr lang="en-US" b="1" dirty="0"/>
              <a:t> venous plexus</a:t>
            </a:r>
          </a:p>
          <a:p>
            <a:r>
              <a:rPr lang="hu-HU" sz="1200" b="1" i="0" kern="1200" dirty="0">
                <a:solidFill>
                  <a:schemeClr val="tx1"/>
                </a:solidFill>
                <a:effectLst/>
                <a:latin typeface="+mn-lt"/>
                <a:ea typeface="+mn-ea"/>
                <a:cs typeface="+mn-cs"/>
              </a:rPr>
              <a:t>prof Miklós ! Zsuzsa</a:t>
            </a:r>
            <a:r>
              <a:rPr lang="en-GB" sz="1200" b="1" i="0" kern="1200" dirty="0">
                <a:solidFill>
                  <a:schemeClr val="tx1"/>
                </a:solidFill>
                <a:effectLst/>
                <a:latin typeface="+mn-lt"/>
                <a:ea typeface="+mn-ea"/>
                <a:cs typeface="+mn-cs"/>
              </a:rPr>
              <a:t>. Echo was done using the same US which we used for </a:t>
            </a:r>
            <a:r>
              <a:rPr lang="en-GB" sz="1200" b="1" i="0" kern="1200" dirty="0" err="1">
                <a:solidFill>
                  <a:schemeClr val="tx1"/>
                </a:solidFill>
                <a:effectLst/>
                <a:latin typeface="+mn-lt"/>
                <a:ea typeface="+mn-ea"/>
                <a:cs typeface="+mn-cs"/>
              </a:rPr>
              <a:t>tumor</a:t>
            </a:r>
            <a:r>
              <a:rPr lang="en-GB" sz="1200" b="1" i="0" kern="1200" dirty="0">
                <a:solidFill>
                  <a:schemeClr val="tx1"/>
                </a:solidFill>
                <a:effectLst/>
                <a:latin typeface="+mn-lt"/>
                <a:ea typeface="+mn-ea"/>
                <a:cs typeface="+mn-cs"/>
              </a:rPr>
              <a:t> volume. During the echo we had longitudinal and cross sectional view of the left ventricle by making short videos for few cardiac cycles and from those video we could choose some images that corresponds the diastole and systole and by</a:t>
            </a:r>
            <a:r>
              <a:rPr lang="en-GB" sz="1200" b="1" i="0" kern="1200" baseline="0" dirty="0">
                <a:solidFill>
                  <a:schemeClr val="tx1"/>
                </a:solidFill>
                <a:effectLst/>
                <a:latin typeface="+mn-lt"/>
                <a:ea typeface="+mn-ea"/>
                <a:cs typeface="+mn-cs"/>
              </a:rPr>
              <a:t> analysing those images we could calculate the main parameters</a:t>
            </a:r>
            <a:endParaRPr lang="en-GB" sz="1200" b="1" i="0" kern="1200" dirty="0">
              <a:solidFill>
                <a:schemeClr val="tx1"/>
              </a:solidFill>
              <a:effectLst/>
              <a:latin typeface="+mn-lt"/>
              <a:ea typeface="+mn-ea"/>
              <a:cs typeface="+mn-cs"/>
            </a:endParaRPr>
          </a:p>
          <a:p>
            <a:endParaRPr lang="en-US" dirty="0"/>
          </a:p>
          <a:p>
            <a:r>
              <a:rPr lang="en-US" dirty="0"/>
              <a:t>The maximum tolerated dose was 50 mg/m2,</a:t>
            </a:r>
          </a:p>
          <a:p>
            <a:r>
              <a:rPr lang="en-US" dirty="0"/>
              <a:t>with seven subjects (24%) developing reversible grade 3–4 neutropenia and four (14%)</a:t>
            </a:r>
          </a:p>
          <a:p>
            <a:r>
              <a:rPr lang="en-US" dirty="0"/>
              <a:t>reversible grade 3–4 leucopenia. The rate of overall local response was 48% (14/29, 95% CI:</a:t>
            </a:r>
          </a:p>
          <a:p>
            <a:r>
              <a:rPr lang="en-US" dirty="0"/>
              <a:t>30–66%), with. five patients (17%) achieving complete local responses and nine patients (31%)</a:t>
            </a:r>
          </a:p>
          <a:p>
            <a:r>
              <a:rPr lang="en-US" dirty="0"/>
              <a:t>having partial local responses. </a:t>
            </a:r>
            <a:r>
              <a:rPr lang="en-US" sz="1200" b="0" i="0" u="none" strike="noStrike" kern="1200" baseline="0" dirty="0">
                <a:solidFill>
                  <a:schemeClr val="tx1"/>
                </a:solidFill>
                <a:latin typeface="+mn-lt"/>
                <a:ea typeface="+mn-ea"/>
                <a:cs typeface="+mn-cs"/>
              </a:rPr>
              <a:t>There were no clinically significant cardiac toxicities;</a:t>
            </a:r>
          </a:p>
          <a:p>
            <a:r>
              <a:rPr lang="en-US" sz="1200" b="0" i="0" u="none" strike="noStrike" kern="1200" baseline="0" dirty="0">
                <a:solidFill>
                  <a:schemeClr val="tx1"/>
                </a:solidFill>
                <a:latin typeface="+mn-lt"/>
                <a:ea typeface="+mn-ea"/>
                <a:cs typeface="+mn-cs"/>
              </a:rPr>
              <a:t>however, in Trial B, one asymptomatic decline in LVEF from</a:t>
            </a:r>
          </a:p>
          <a:p>
            <a:r>
              <a:rPr lang="en-US" sz="1200" b="0" i="0" u="none" strike="noStrike" kern="1200" baseline="0" dirty="0">
                <a:solidFill>
                  <a:schemeClr val="tx1"/>
                </a:solidFill>
                <a:latin typeface="+mn-lt"/>
                <a:ea typeface="+mn-ea"/>
                <a:cs typeface="+mn-cs"/>
              </a:rPr>
              <a:t>55% to 45% was recorded after six LTLD treatments and a</a:t>
            </a:r>
          </a:p>
          <a:p>
            <a:r>
              <a:rPr lang="en-US" sz="1200" b="0" i="0" u="none" strike="noStrike" kern="1200" baseline="0" dirty="0">
                <a:solidFill>
                  <a:schemeClr val="tx1"/>
                </a:solidFill>
                <a:latin typeface="+mn-lt"/>
                <a:ea typeface="+mn-ea"/>
                <a:cs typeface="+mn-cs"/>
              </a:rPr>
              <a:t>prior </a:t>
            </a:r>
            <a:r>
              <a:rPr lang="en-US" sz="1200" b="0" i="0" u="none" strike="noStrike" kern="1200" baseline="0" dirty="0" err="1">
                <a:solidFill>
                  <a:schemeClr val="tx1"/>
                </a:solidFill>
                <a:latin typeface="+mn-lt"/>
                <a:ea typeface="+mn-ea"/>
                <a:cs typeface="+mn-cs"/>
              </a:rPr>
              <a:t>anthracycline</a:t>
            </a:r>
            <a:r>
              <a:rPr lang="en-US" sz="1200" b="0" i="0" u="none" strike="noStrike" kern="1200" baseline="0" dirty="0">
                <a:solidFill>
                  <a:schemeClr val="tx1"/>
                </a:solidFill>
                <a:latin typeface="+mn-lt"/>
                <a:ea typeface="+mn-ea"/>
                <a:cs typeface="+mn-cs"/>
              </a:rPr>
              <a:t> exposure of 240 mg/m2. were no cases of hand–foot syndrome,</a:t>
            </a:r>
            <a:endParaRPr lang="hu-HU" dirty="0"/>
          </a:p>
        </p:txBody>
      </p:sp>
      <p:sp>
        <p:nvSpPr>
          <p:cNvPr id="4" name="Slide Number Placeholder 3"/>
          <p:cNvSpPr>
            <a:spLocks noGrp="1"/>
          </p:cNvSpPr>
          <p:nvPr>
            <p:ph type="sldNum" sz="quarter" idx="10"/>
          </p:nvPr>
        </p:nvSpPr>
        <p:spPr/>
        <p:txBody>
          <a:bodyPr/>
          <a:lstStyle/>
          <a:p>
            <a:fld id="{05A198F7-6D5C-42FC-B42C-60F9B7E17A02}" type="slidenum">
              <a:rPr lang="en-GB" smtClean="0"/>
              <a:t>9</a:t>
            </a:fld>
            <a:endParaRPr lang="en-GB"/>
          </a:p>
        </p:txBody>
      </p:sp>
    </p:spTree>
    <p:extLst>
      <p:ext uri="{BB962C8B-B14F-4D97-AF65-F5344CB8AC3E}">
        <p14:creationId xmlns:p14="http://schemas.microsoft.com/office/powerpoint/2010/main" val="195485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that we wanted to follow tumor growth after </a:t>
            </a:r>
            <a:r>
              <a:rPr lang="en-US" dirty="0" err="1"/>
              <a:t>stoping</a:t>
            </a:r>
            <a:r>
              <a:rPr lang="en-US" dirty="0"/>
              <a:t> the treatment with high number of mice. And for that we chose the most effective treatment s from the first study. In this case </a:t>
            </a:r>
            <a:r>
              <a:rPr lang="en-US" dirty="0" err="1"/>
              <a:t>mEHT+LTLD</a:t>
            </a:r>
            <a:r>
              <a:rPr lang="en-US" dirty="0"/>
              <a:t>/PLD</a:t>
            </a:r>
            <a:endParaRPr lang="hu-HU" dirty="0"/>
          </a:p>
        </p:txBody>
      </p:sp>
      <p:sp>
        <p:nvSpPr>
          <p:cNvPr id="4" name="Slide Number Placeholder 3"/>
          <p:cNvSpPr>
            <a:spLocks noGrp="1"/>
          </p:cNvSpPr>
          <p:nvPr>
            <p:ph type="sldNum" sz="quarter" idx="5"/>
          </p:nvPr>
        </p:nvSpPr>
        <p:spPr/>
        <p:txBody>
          <a:bodyPr/>
          <a:lstStyle/>
          <a:p>
            <a:fld id="{05A198F7-6D5C-42FC-B42C-60F9B7E17A02}" type="slidenum">
              <a:rPr lang="en-GB" smtClean="0"/>
              <a:t>11</a:t>
            </a:fld>
            <a:endParaRPr lang="en-GB"/>
          </a:p>
        </p:txBody>
      </p:sp>
    </p:spTree>
    <p:extLst>
      <p:ext uri="{BB962C8B-B14F-4D97-AF65-F5344CB8AC3E}">
        <p14:creationId xmlns:p14="http://schemas.microsoft.com/office/powerpoint/2010/main" val="360692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LTLD releases 80% of DOX within 20 s in the bloodstream of the heated tumor</a:t>
            </a:r>
            <a:endParaRPr lang="hu-HU" dirty="0"/>
          </a:p>
        </p:txBody>
      </p:sp>
      <p:sp>
        <p:nvSpPr>
          <p:cNvPr id="4" name="Slide Number Placeholder 3"/>
          <p:cNvSpPr>
            <a:spLocks noGrp="1"/>
          </p:cNvSpPr>
          <p:nvPr>
            <p:ph type="sldNum" sz="quarter" idx="5"/>
          </p:nvPr>
        </p:nvSpPr>
        <p:spPr/>
        <p:txBody>
          <a:bodyPr/>
          <a:lstStyle/>
          <a:p>
            <a:fld id="{05A198F7-6D5C-42FC-B42C-60F9B7E17A02}" type="slidenum">
              <a:rPr lang="en-GB" smtClean="0"/>
              <a:t>12</a:t>
            </a:fld>
            <a:endParaRPr lang="en-GB"/>
          </a:p>
        </p:txBody>
      </p:sp>
    </p:spTree>
    <p:extLst>
      <p:ext uri="{BB962C8B-B14F-4D97-AF65-F5344CB8AC3E}">
        <p14:creationId xmlns:p14="http://schemas.microsoft.com/office/powerpoint/2010/main" val="307123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evaluating</a:t>
            </a:r>
            <a:r>
              <a:rPr lang="en-US" baseline="0" dirty="0"/>
              <a:t> apoptosis of </a:t>
            </a:r>
            <a:r>
              <a:rPr lang="en-US" baseline="0" dirty="0" err="1"/>
              <a:t>cardiomyocet</a:t>
            </a:r>
            <a:r>
              <a:rPr lang="en-US" baseline="0" dirty="0"/>
              <a:t> by IHC staining for CC3</a:t>
            </a:r>
            <a:endParaRPr lang="hu-HU" dirty="0"/>
          </a:p>
        </p:txBody>
      </p:sp>
      <p:sp>
        <p:nvSpPr>
          <p:cNvPr id="4" name="Slide Number Placeholder 3"/>
          <p:cNvSpPr>
            <a:spLocks noGrp="1"/>
          </p:cNvSpPr>
          <p:nvPr>
            <p:ph type="sldNum" sz="quarter" idx="10"/>
          </p:nvPr>
        </p:nvSpPr>
        <p:spPr/>
        <p:txBody>
          <a:bodyPr/>
          <a:lstStyle/>
          <a:p>
            <a:fld id="{05A198F7-6D5C-42FC-B42C-60F9B7E17A02}" type="slidenum">
              <a:rPr lang="en-GB" smtClean="0"/>
              <a:t>13</a:t>
            </a:fld>
            <a:endParaRPr lang="en-GB"/>
          </a:p>
        </p:txBody>
      </p:sp>
    </p:spTree>
    <p:extLst>
      <p:ext uri="{BB962C8B-B14F-4D97-AF65-F5344CB8AC3E}">
        <p14:creationId xmlns:p14="http://schemas.microsoft.com/office/powerpoint/2010/main" val="84754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we can see from the table in the first 2 groups some mice died </a:t>
            </a:r>
            <a:r>
              <a:rPr lang="en-US" baseline="0" dirty="0"/>
              <a:t> and the </a:t>
            </a:r>
            <a:r>
              <a:rPr lang="en-US" baseline="0" dirty="0" err="1"/>
              <a:t>resthad</a:t>
            </a:r>
            <a:r>
              <a:rPr lang="en-US" baseline="0" dirty="0"/>
              <a:t> sever reaction while  all mice survived with no sever reaction in the third group. Therefore we concluded that slow and fractioned injection is the </a:t>
            </a:r>
            <a:r>
              <a:rPr lang="en-US" baseline="0" dirty="0" err="1"/>
              <a:t>beststratgy</a:t>
            </a:r>
            <a:r>
              <a:rPr lang="en-US" baseline="0" dirty="0"/>
              <a:t> </a:t>
            </a:r>
          </a:p>
          <a:p>
            <a:r>
              <a:rPr lang="en-US" dirty="0"/>
              <a:t>Slow and fractioned injection was the best strategy to reduce this reaction as all mice in this </a:t>
            </a:r>
            <a:r>
              <a:rPr lang="en-US" dirty="0" err="1"/>
              <a:t>grop</a:t>
            </a:r>
            <a:r>
              <a:rPr lang="en-US" dirty="0"/>
              <a:t> survived with no severe reaction while in the other 2 groups some mice died and the rest had sever reaction</a:t>
            </a:r>
            <a:endParaRPr lang="hu-HU" dirty="0"/>
          </a:p>
        </p:txBody>
      </p:sp>
      <p:sp>
        <p:nvSpPr>
          <p:cNvPr id="4" name="Slide Number Placeholder 3"/>
          <p:cNvSpPr>
            <a:spLocks noGrp="1"/>
          </p:cNvSpPr>
          <p:nvPr>
            <p:ph type="sldNum" sz="quarter" idx="10"/>
          </p:nvPr>
        </p:nvSpPr>
        <p:spPr/>
        <p:txBody>
          <a:bodyPr/>
          <a:lstStyle/>
          <a:p>
            <a:fld id="{05A198F7-6D5C-42FC-B42C-60F9B7E17A02}" type="slidenum">
              <a:rPr lang="en-GB" smtClean="0"/>
              <a:t>14</a:t>
            </a:fld>
            <a:endParaRPr lang="en-GB"/>
          </a:p>
        </p:txBody>
      </p:sp>
    </p:spTree>
    <p:extLst>
      <p:ext uri="{BB962C8B-B14F-4D97-AF65-F5344CB8AC3E}">
        <p14:creationId xmlns:p14="http://schemas.microsoft.com/office/powerpoint/2010/main" val="4044072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9CA6424-418F-4CC6-8AC3-7E9A1A1AE2FE}" type="datetimeFigureOut">
              <a:rPr lang="en-GB" smtClean="0"/>
              <a:t>03/10/2024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363556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CA6424-418F-4CC6-8AC3-7E9A1A1AE2FE}" type="datetimeFigureOut">
              <a:rPr lang="en-GB" smtClean="0"/>
              <a:t>03/10/2024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57040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CA6424-418F-4CC6-8AC3-7E9A1A1AE2FE}" type="datetimeFigureOut">
              <a:rPr lang="en-GB" smtClean="0"/>
              <a:t>03/10/2024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1526453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ímdia">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9" name="Szöveg helye 16"/>
          <p:cNvSpPr>
            <a:spLocks noGrp="1"/>
          </p:cNvSpPr>
          <p:nvPr>
            <p:ph type="body" sz="quarter" idx="13" hasCustomPrompt="1"/>
          </p:nvPr>
        </p:nvSpPr>
        <p:spPr>
          <a:xfrm>
            <a:off x="1524000" y="2458369"/>
            <a:ext cx="9144000" cy="395427"/>
          </a:xfrm>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a:solidFill>
                  <a:schemeClr val="bg2"/>
                </a:solidFill>
              </a:defRPr>
            </a:lvl1pPr>
          </a:lstStyle>
          <a:p>
            <a:r>
              <a:rPr lang="en-GB" noProof="0" dirty="0"/>
              <a:t>Presentation subtitle</a:t>
            </a:r>
          </a:p>
        </p:txBody>
      </p:sp>
      <p:sp>
        <p:nvSpPr>
          <p:cNvPr id="8" name="Szöveg helye 14"/>
          <p:cNvSpPr>
            <a:spLocks noGrp="1"/>
          </p:cNvSpPr>
          <p:nvPr>
            <p:ph type="body" sz="quarter" idx="12" hasCustomPrompt="1"/>
          </p:nvPr>
        </p:nvSpPr>
        <p:spPr>
          <a:xfrm>
            <a:off x="1524000" y="1346487"/>
            <a:ext cx="9144000" cy="1088842"/>
          </a:xfrm>
        </p:spPr>
        <p:txBody>
          <a:bodyPr anchor="ctr">
            <a:noAutofit/>
          </a:bodyPr>
          <a:lstStyle>
            <a:lvl1pPr marL="0" indent="0" algn="ctr">
              <a:buNone/>
              <a:defRPr sz="6000" baseline="0">
                <a:solidFill>
                  <a:schemeClr val="bg1"/>
                </a:solidFill>
              </a:defRPr>
            </a:lvl1pPr>
          </a:lstStyle>
          <a:p>
            <a:pPr lvl="0"/>
            <a:r>
              <a:rPr lang="en-GB" noProof="0" dirty="0"/>
              <a:t>Presentation title</a:t>
            </a:r>
          </a:p>
        </p:txBody>
      </p:sp>
      <p:sp>
        <p:nvSpPr>
          <p:cNvPr id="15" name="Szöveg helye 14"/>
          <p:cNvSpPr>
            <a:spLocks noGrp="1"/>
          </p:cNvSpPr>
          <p:nvPr>
            <p:ph type="body" sz="quarter" idx="10" hasCustomPrompt="1"/>
          </p:nvPr>
        </p:nvSpPr>
        <p:spPr>
          <a:xfrm>
            <a:off x="1524000" y="3971597"/>
            <a:ext cx="9144000" cy="316208"/>
          </a:xfrm>
        </p:spPr>
        <p:txBody>
          <a:bodyPr anchor="ctr">
            <a:noAutofit/>
          </a:bodyPr>
          <a:lstStyle>
            <a:lvl1pPr marL="0" indent="0" algn="ctr">
              <a:buNone/>
              <a:defRPr sz="2400" baseline="0">
                <a:solidFill>
                  <a:schemeClr val="bg1"/>
                </a:solidFill>
              </a:defRPr>
            </a:lvl1pPr>
          </a:lstStyle>
          <a:p>
            <a:r>
              <a:rPr lang="en-GB" noProof="0" dirty="0" err="1"/>
              <a:t>Dr.</a:t>
            </a:r>
            <a:r>
              <a:rPr lang="en-GB" noProof="0" dirty="0"/>
              <a:t> </a:t>
            </a:r>
            <a:r>
              <a:rPr lang="en-GB" noProof="0" dirty="0" err="1"/>
              <a:t>Mihály</a:t>
            </a:r>
            <a:r>
              <a:rPr lang="en-GB" noProof="0" dirty="0"/>
              <a:t> </a:t>
            </a:r>
            <a:r>
              <a:rPr lang="en-GB" noProof="0" dirty="0" err="1"/>
              <a:t>Minta</a:t>
            </a:r>
            <a:endParaRPr lang="en-GB" noProof="0" dirty="0"/>
          </a:p>
        </p:txBody>
      </p:sp>
      <p:sp>
        <p:nvSpPr>
          <p:cNvPr id="17" name="Szöveg helye 16"/>
          <p:cNvSpPr>
            <a:spLocks noGrp="1"/>
          </p:cNvSpPr>
          <p:nvPr>
            <p:ph type="body" sz="quarter" idx="11" hasCustomPrompt="1"/>
          </p:nvPr>
        </p:nvSpPr>
        <p:spPr>
          <a:xfrm>
            <a:off x="1524000" y="4375943"/>
            <a:ext cx="9144000" cy="704850"/>
          </a:xfr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baseline="0">
                <a:solidFill>
                  <a:schemeClr val="bg2"/>
                </a:solidFill>
              </a:defRPr>
            </a:lvl1pPr>
          </a:lstStyle>
          <a:p>
            <a:pPr>
              <a:spcBef>
                <a:spcPts val="300"/>
              </a:spcBef>
            </a:pPr>
            <a:r>
              <a:rPr lang="en-GB" noProof="0" dirty="0"/>
              <a:t>SAMPLE NAME OF DEPARTMENT, </a:t>
            </a:r>
            <a:br>
              <a:rPr lang="en-GB" noProof="0" dirty="0"/>
            </a:br>
            <a:r>
              <a:rPr lang="en-GB" noProof="0" dirty="0"/>
              <a:t>BROKEN INTO TWO LINES IN CASE OF A LONG NAME</a:t>
            </a:r>
          </a:p>
        </p:txBody>
      </p:sp>
      <p:pic>
        <p:nvPicPr>
          <p:cNvPr id="10" name="Kép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5319" y="5779156"/>
            <a:ext cx="2761364" cy="920455"/>
          </a:xfrm>
          <a:prstGeom prst="rect">
            <a:avLst/>
          </a:prstGeom>
        </p:spPr>
      </p:pic>
    </p:spTree>
    <p:extLst>
      <p:ext uri="{BB962C8B-B14F-4D97-AF65-F5344CB8AC3E}">
        <p14:creationId xmlns:p14="http://schemas.microsoft.com/office/powerpoint/2010/main" val="1496353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Záródia">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8" name="Szöveg helye 14"/>
          <p:cNvSpPr>
            <a:spLocks noGrp="1"/>
          </p:cNvSpPr>
          <p:nvPr>
            <p:ph type="body" sz="quarter" idx="12" hasCustomPrompt="1"/>
          </p:nvPr>
        </p:nvSpPr>
        <p:spPr>
          <a:xfrm>
            <a:off x="1524000" y="2386148"/>
            <a:ext cx="9144000" cy="1123815"/>
          </a:xfrm>
        </p:spPr>
        <p:txBody>
          <a:bodyPr anchor="ctr">
            <a:noAutofit/>
          </a:bodyPr>
          <a:lstStyle>
            <a:lvl1pPr marL="0" indent="0" algn="ctr">
              <a:buNone/>
              <a:defRPr sz="6000" baseline="0">
                <a:solidFill>
                  <a:schemeClr val="bg1"/>
                </a:solidFill>
              </a:defRPr>
            </a:lvl1pPr>
          </a:lstStyle>
          <a:p>
            <a:pPr lvl="0"/>
            <a:r>
              <a:rPr lang="en-GB" noProof="0" dirty="0"/>
              <a:t>Thank you for your attention!</a:t>
            </a:r>
          </a:p>
        </p:txBody>
      </p:sp>
      <p:sp>
        <p:nvSpPr>
          <p:cNvPr id="15" name="Szöveg helye 14"/>
          <p:cNvSpPr>
            <a:spLocks noGrp="1"/>
          </p:cNvSpPr>
          <p:nvPr>
            <p:ph type="body" sz="quarter" idx="10" hasCustomPrompt="1"/>
          </p:nvPr>
        </p:nvSpPr>
        <p:spPr>
          <a:xfrm>
            <a:off x="1524000" y="3683866"/>
            <a:ext cx="9144000" cy="316208"/>
          </a:xfrm>
        </p:spPr>
        <p:txBody>
          <a:bodyPr anchor="ctr">
            <a:noAutofit/>
          </a:bodyPr>
          <a:lstStyle>
            <a:lvl1pPr marL="0" indent="0" algn="ctr">
              <a:buNone/>
              <a:defRPr sz="2400" baseline="0">
                <a:solidFill>
                  <a:schemeClr val="bg2"/>
                </a:solidFill>
              </a:defRPr>
            </a:lvl1pPr>
          </a:lstStyle>
          <a:p>
            <a:r>
              <a:rPr lang="en-GB" noProof="0" dirty="0" err="1"/>
              <a:t>Dr.</a:t>
            </a:r>
            <a:r>
              <a:rPr lang="en-GB" noProof="0" dirty="0"/>
              <a:t> </a:t>
            </a:r>
            <a:r>
              <a:rPr lang="en-GB" noProof="0" dirty="0" err="1"/>
              <a:t>Mihály</a:t>
            </a:r>
            <a:r>
              <a:rPr lang="en-GB" noProof="0" dirty="0"/>
              <a:t> </a:t>
            </a:r>
            <a:r>
              <a:rPr lang="en-GB" noProof="0" dirty="0" err="1"/>
              <a:t>Minta</a:t>
            </a:r>
            <a:endParaRPr lang="en-GB" noProof="0" dirty="0"/>
          </a:p>
        </p:txBody>
      </p:sp>
      <p:pic>
        <p:nvPicPr>
          <p:cNvPr id="5" name="Kép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5319" y="5779156"/>
            <a:ext cx="2761364" cy="920455"/>
          </a:xfrm>
          <a:prstGeom prst="rect">
            <a:avLst/>
          </a:prstGeom>
        </p:spPr>
      </p:pic>
    </p:spTree>
    <p:extLst>
      <p:ext uri="{BB962C8B-B14F-4D97-AF65-F5344CB8AC3E}">
        <p14:creationId xmlns:p14="http://schemas.microsoft.com/office/powerpoint/2010/main" val="3053310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ép képaláírással">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5315268" y="0"/>
            <a:ext cx="6876732" cy="6134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on the icon to insert a picture</a:t>
            </a:r>
          </a:p>
        </p:txBody>
      </p:sp>
      <p:sp>
        <p:nvSpPr>
          <p:cNvPr id="7" name="Text Placeholder 3"/>
          <p:cNvSpPr>
            <a:spLocks noGrp="1"/>
          </p:cNvSpPr>
          <p:nvPr>
            <p:ph type="body" sz="half" idx="2" hasCustomPrompt="1"/>
          </p:nvPr>
        </p:nvSpPr>
        <p:spPr>
          <a:xfrm>
            <a:off x="839788" y="1808163"/>
            <a:ext cx="3932237" cy="4141787"/>
          </a:xfrm>
        </p:spPr>
        <p:txBody>
          <a:bodyPr/>
          <a:lstStyle>
            <a:lvl1pPr marL="285750" indent="-28575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Editing sample text</a:t>
            </a:r>
          </a:p>
        </p:txBody>
      </p:sp>
      <p:sp>
        <p:nvSpPr>
          <p:cNvPr id="9" name="Title 1"/>
          <p:cNvSpPr>
            <a:spLocks noGrp="1"/>
          </p:cNvSpPr>
          <p:nvPr>
            <p:ph type="title" hasCustomPrompt="1"/>
          </p:nvPr>
        </p:nvSpPr>
        <p:spPr>
          <a:xfrm>
            <a:off x="838200" y="365125"/>
            <a:ext cx="3933825" cy="1325563"/>
          </a:xfrm>
        </p:spPr>
        <p:txBody>
          <a:bodyPr/>
          <a:lstStyle/>
          <a:p>
            <a:r>
              <a:rPr lang="en-GB" noProof="0" dirty="0"/>
              <a:t>Edit sample title</a:t>
            </a:r>
          </a:p>
        </p:txBody>
      </p:sp>
    </p:spTree>
    <p:extLst>
      <p:ext uri="{BB962C8B-B14F-4D97-AF65-F5344CB8AC3E}">
        <p14:creationId xmlns:p14="http://schemas.microsoft.com/office/powerpoint/2010/main" val="337431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Összegzés">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Kép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5319" y="5779156"/>
            <a:ext cx="2761364" cy="920455"/>
          </a:xfrm>
          <a:prstGeom prst="rect">
            <a:avLst/>
          </a:prstGeom>
        </p:spPr>
      </p:pic>
      <p:sp>
        <p:nvSpPr>
          <p:cNvPr id="6" name="Title 1"/>
          <p:cNvSpPr>
            <a:spLocks noGrp="1"/>
          </p:cNvSpPr>
          <p:nvPr>
            <p:ph type="title" hasCustomPrompt="1"/>
          </p:nvPr>
        </p:nvSpPr>
        <p:spPr>
          <a:xfrm>
            <a:off x="838200" y="365125"/>
            <a:ext cx="10515600" cy="1325563"/>
          </a:xfrm>
        </p:spPr>
        <p:txBody>
          <a:bodyPr/>
          <a:lstStyle>
            <a:lvl1pPr>
              <a:defRPr>
                <a:solidFill>
                  <a:srgbClr val="E3D496"/>
                </a:solidFill>
              </a:defRPr>
            </a:lvl1pPr>
          </a:lstStyle>
          <a:p>
            <a:r>
              <a:rPr lang="en-GB" noProof="0" dirty="0"/>
              <a:t>Summary</a:t>
            </a:r>
          </a:p>
        </p:txBody>
      </p:sp>
      <p:sp>
        <p:nvSpPr>
          <p:cNvPr id="7" name="Content Placeholder 2"/>
          <p:cNvSpPr>
            <a:spLocks noGrp="1"/>
          </p:cNvSpPr>
          <p:nvPr>
            <p:ph idx="1" hasCustomPrompt="1"/>
          </p:nvPr>
        </p:nvSpPr>
        <p:spPr>
          <a:xfrm>
            <a:off x="838200" y="1825626"/>
            <a:ext cx="10515600" cy="41243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err="1"/>
              <a:t>Lorem</a:t>
            </a:r>
            <a:r>
              <a:rPr lang="en-GB" noProof="0" dirty="0"/>
              <a:t> </a:t>
            </a:r>
            <a:r>
              <a:rPr lang="en-GB" noProof="0" dirty="0" err="1"/>
              <a:t>ipsum</a:t>
            </a:r>
            <a:r>
              <a:rPr lang="en-GB" noProof="0" dirty="0"/>
              <a:t>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 </a:t>
            </a:r>
          </a:p>
          <a:p>
            <a:pPr lvl="0"/>
            <a:r>
              <a:rPr lang="en-GB" noProof="0" dirty="0" err="1"/>
              <a:t>Proin</a:t>
            </a:r>
            <a:r>
              <a:rPr lang="en-GB" noProof="0" dirty="0"/>
              <a:t> </a:t>
            </a:r>
            <a:r>
              <a:rPr lang="en-GB" noProof="0" dirty="0" err="1"/>
              <a:t>tincidunt</a:t>
            </a:r>
            <a:r>
              <a:rPr lang="en-GB" noProof="0" dirty="0"/>
              <a:t> </a:t>
            </a:r>
            <a:r>
              <a:rPr lang="en-GB" noProof="0" dirty="0" err="1"/>
              <a:t>nisl</a:t>
            </a:r>
            <a:r>
              <a:rPr lang="en-GB" noProof="0" dirty="0"/>
              <a:t> </a:t>
            </a:r>
            <a:r>
              <a:rPr lang="en-GB" noProof="0" dirty="0" err="1"/>
              <a:t>sem</a:t>
            </a:r>
            <a:r>
              <a:rPr lang="en-GB" noProof="0" dirty="0"/>
              <a:t>, </a:t>
            </a:r>
            <a:r>
              <a:rPr lang="en-GB" noProof="0" dirty="0" err="1"/>
              <a:t>rhoncus</a:t>
            </a:r>
            <a:r>
              <a:rPr lang="en-GB" noProof="0" dirty="0"/>
              <a:t> </a:t>
            </a:r>
            <a:r>
              <a:rPr lang="en-GB" noProof="0" dirty="0" err="1"/>
              <a:t>volutpat</a:t>
            </a:r>
            <a:r>
              <a:rPr lang="en-GB" noProof="0" dirty="0"/>
              <a:t> </a:t>
            </a:r>
            <a:r>
              <a:rPr lang="en-GB" noProof="0" dirty="0" err="1"/>
              <a:t>orci</a:t>
            </a:r>
            <a:r>
              <a:rPr lang="en-GB" noProof="0" dirty="0"/>
              <a:t> </a:t>
            </a:r>
            <a:r>
              <a:rPr lang="en-GB" noProof="0" dirty="0" err="1"/>
              <a:t>rutrum</a:t>
            </a:r>
            <a:r>
              <a:rPr lang="en-GB" noProof="0" dirty="0"/>
              <a:t> sed. </a:t>
            </a:r>
          </a:p>
          <a:p>
            <a:pPr lvl="0"/>
            <a:r>
              <a:rPr lang="en-GB" noProof="0" dirty="0" err="1"/>
              <a:t>Proin</a:t>
            </a:r>
            <a:r>
              <a:rPr lang="en-GB" noProof="0" dirty="0"/>
              <a:t> </a:t>
            </a:r>
            <a:r>
              <a:rPr lang="en-GB" noProof="0" dirty="0" err="1"/>
              <a:t>sem</a:t>
            </a:r>
            <a:r>
              <a:rPr lang="en-GB" noProof="0" dirty="0"/>
              <a:t> quam, </a:t>
            </a:r>
            <a:r>
              <a:rPr lang="en-GB" noProof="0" dirty="0" err="1"/>
              <a:t>aliquam</a:t>
            </a:r>
            <a:r>
              <a:rPr lang="en-GB" noProof="0" dirty="0"/>
              <a:t> ac </a:t>
            </a:r>
            <a:r>
              <a:rPr lang="en-GB" noProof="0" dirty="0" err="1"/>
              <a:t>molestie</a:t>
            </a:r>
            <a:r>
              <a:rPr lang="en-GB" noProof="0" dirty="0"/>
              <a:t> at, </a:t>
            </a:r>
            <a:r>
              <a:rPr lang="en-GB" noProof="0" dirty="0" err="1"/>
              <a:t>porttitor</a:t>
            </a:r>
            <a:r>
              <a:rPr lang="en-GB" noProof="0" dirty="0"/>
              <a:t> in </a:t>
            </a:r>
            <a:r>
              <a:rPr lang="en-GB" noProof="0" dirty="0" err="1"/>
              <a:t>velit</a:t>
            </a:r>
            <a:r>
              <a:rPr lang="en-GB" noProof="0" dirty="0"/>
              <a:t>. </a:t>
            </a:r>
          </a:p>
          <a:p>
            <a:pPr lvl="0"/>
            <a:r>
              <a:rPr lang="en-GB" noProof="0" dirty="0"/>
              <a:t>Class </a:t>
            </a:r>
            <a:r>
              <a:rPr lang="en-GB" noProof="0" dirty="0" err="1"/>
              <a:t>aptent</a:t>
            </a:r>
            <a:r>
              <a:rPr lang="en-GB" noProof="0" dirty="0"/>
              <a:t> </a:t>
            </a:r>
            <a:r>
              <a:rPr lang="en-GB" noProof="0" dirty="0" err="1"/>
              <a:t>taciti</a:t>
            </a:r>
            <a:r>
              <a:rPr lang="en-GB" noProof="0" dirty="0"/>
              <a:t> </a:t>
            </a:r>
            <a:r>
              <a:rPr lang="en-GB" noProof="0" dirty="0" err="1"/>
              <a:t>sociosqu</a:t>
            </a:r>
            <a:r>
              <a:rPr lang="en-GB" noProof="0" dirty="0"/>
              <a:t> ad </a:t>
            </a:r>
            <a:r>
              <a:rPr lang="en-GB" noProof="0" dirty="0" err="1"/>
              <a:t>litora</a:t>
            </a:r>
            <a:r>
              <a:rPr lang="en-GB" noProof="0" dirty="0"/>
              <a:t> </a:t>
            </a:r>
            <a:r>
              <a:rPr lang="en-GB" noProof="0" dirty="0" err="1"/>
              <a:t>torquent</a:t>
            </a:r>
            <a:r>
              <a:rPr lang="en-GB" noProof="0" dirty="0"/>
              <a:t> per </a:t>
            </a:r>
            <a:r>
              <a:rPr lang="en-GB" noProof="0" dirty="0" err="1"/>
              <a:t>conubia</a:t>
            </a:r>
            <a:r>
              <a:rPr lang="en-GB" noProof="0" dirty="0"/>
              <a:t> nostra, per </a:t>
            </a:r>
            <a:r>
              <a:rPr lang="en-GB" noProof="0" dirty="0" err="1"/>
              <a:t>inceptos</a:t>
            </a:r>
            <a:r>
              <a:rPr lang="en-GB" noProof="0" dirty="0"/>
              <a:t> </a:t>
            </a:r>
            <a:r>
              <a:rPr lang="en-GB" noProof="0" dirty="0" err="1"/>
              <a:t>himenaeos</a:t>
            </a:r>
            <a:r>
              <a:rPr lang="en-GB" noProof="0" dirty="0"/>
              <a:t>. </a:t>
            </a:r>
          </a:p>
          <a:p>
            <a:pPr lvl="0"/>
            <a:r>
              <a:rPr lang="en-GB" noProof="0" dirty="0" err="1"/>
              <a:t>Etiam</a:t>
            </a:r>
            <a:r>
              <a:rPr lang="en-GB" noProof="0" dirty="0"/>
              <a:t> et </a:t>
            </a:r>
            <a:r>
              <a:rPr lang="en-GB" noProof="0" dirty="0" err="1"/>
              <a:t>ipsum</a:t>
            </a:r>
            <a:r>
              <a:rPr lang="en-GB" noProof="0" dirty="0"/>
              <a:t> </a:t>
            </a:r>
            <a:r>
              <a:rPr lang="en-GB" noProof="0" dirty="0" err="1"/>
              <a:t>elementum</a:t>
            </a:r>
            <a:r>
              <a:rPr lang="en-GB" noProof="0" dirty="0"/>
              <a:t>, </a:t>
            </a:r>
            <a:r>
              <a:rPr lang="en-GB" noProof="0" dirty="0" err="1"/>
              <a:t>mollis</a:t>
            </a:r>
            <a:r>
              <a:rPr lang="en-GB" noProof="0" dirty="0"/>
              <a:t> </a:t>
            </a:r>
            <a:r>
              <a:rPr lang="en-GB" noProof="0" dirty="0" err="1"/>
              <a:t>nibh</a:t>
            </a:r>
            <a:r>
              <a:rPr lang="en-GB" noProof="0" dirty="0"/>
              <a:t> </a:t>
            </a:r>
            <a:r>
              <a:rPr lang="en-GB" noProof="0" dirty="0" err="1"/>
              <a:t>quis</a:t>
            </a:r>
            <a:r>
              <a:rPr lang="en-GB" noProof="0" dirty="0"/>
              <a:t>, </a:t>
            </a:r>
            <a:r>
              <a:rPr lang="en-GB" noProof="0" dirty="0" err="1"/>
              <a:t>sodales</a:t>
            </a:r>
            <a:r>
              <a:rPr lang="en-GB" noProof="0" dirty="0"/>
              <a:t> ex.</a:t>
            </a:r>
          </a:p>
        </p:txBody>
      </p:sp>
    </p:spTree>
    <p:extLst>
      <p:ext uri="{BB962C8B-B14F-4D97-AF65-F5344CB8AC3E}">
        <p14:creationId xmlns:p14="http://schemas.microsoft.com/office/powerpoint/2010/main" val="356411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CA6424-418F-4CC6-8AC3-7E9A1A1AE2FE}" type="datetimeFigureOut">
              <a:rPr lang="en-GB" smtClean="0"/>
              <a:t>03/10/2024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113074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CA6424-418F-4CC6-8AC3-7E9A1A1AE2FE}" type="datetimeFigureOut">
              <a:rPr lang="en-GB" smtClean="0"/>
              <a:t>03/10/2024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133883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9CA6424-418F-4CC6-8AC3-7E9A1A1AE2FE}" type="datetimeFigureOut">
              <a:rPr lang="en-GB" smtClean="0"/>
              <a:t>03/10/2024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3806281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9CA6424-418F-4CC6-8AC3-7E9A1A1AE2FE}" type="datetimeFigureOut">
              <a:rPr lang="en-GB" smtClean="0"/>
              <a:t>03/10/2024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301068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9CA6424-418F-4CC6-8AC3-7E9A1A1AE2FE}" type="datetimeFigureOut">
              <a:rPr lang="en-GB" smtClean="0"/>
              <a:t>03/10/2024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314441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A6424-418F-4CC6-8AC3-7E9A1A1AE2FE}" type="datetimeFigureOut">
              <a:rPr lang="en-GB" smtClean="0"/>
              <a:t>03/10/2024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3706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CA6424-418F-4CC6-8AC3-7E9A1A1AE2FE}" type="datetimeFigureOut">
              <a:rPr lang="en-GB" smtClean="0"/>
              <a:t>03/10/2024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35699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CA6424-418F-4CC6-8AC3-7E9A1A1AE2FE}" type="datetimeFigureOut">
              <a:rPr lang="en-GB" smtClean="0"/>
              <a:t>03/10/2024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2D9FC2-5F48-445D-B29D-CE33CF65667E}" type="slidenum">
              <a:rPr lang="en-GB" smtClean="0"/>
              <a:t>‹#›</a:t>
            </a:fld>
            <a:endParaRPr lang="en-GB"/>
          </a:p>
        </p:txBody>
      </p:sp>
    </p:spTree>
    <p:extLst>
      <p:ext uri="{BB962C8B-B14F-4D97-AF65-F5344CB8AC3E}">
        <p14:creationId xmlns:p14="http://schemas.microsoft.com/office/powerpoint/2010/main" val="8237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A6424-418F-4CC6-8AC3-7E9A1A1AE2FE}" type="datetimeFigureOut">
              <a:rPr lang="en-GB" smtClean="0"/>
              <a:t>03/10/2024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D9FC2-5F48-445D-B29D-CE33CF65667E}" type="slidenum">
              <a:rPr lang="en-GB" smtClean="0"/>
              <a:t>‹#›</a:t>
            </a:fld>
            <a:endParaRPr lang="en-GB"/>
          </a:p>
        </p:txBody>
      </p:sp>
    </p:spTree>
    <p:extLst>
      <p:ext uri="{BB962C8B-B14F-4D97-AF65-F5344CB8AC3E}">
        <p14:creationId xmlns:p14="http://schemas.microsoft.com/office/powerpoint/2010/main" val="3741855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1.pn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tiff"/><Relationship Id="rId7" Type="http://schemas.openxmlformats.org/officeDocument/2006/relationships/image" Target="../media/image41.jp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g"/><Relationship Id="rId4" Type="http://schemas.openxmlformats.org/officeDocument/2006/relationships/image" Target="../media/image38.emf"/><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7.pn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54.jpeg"/><Relationship Id="rId5" Type="http://schemas.openxmlformats.org/officeDocument/2006/relationships/oleObject" Target="../embeddings/oleObject2.bin"/><Relationship Id="rId15" Type="http://schemas.openxmlformats.org/officeDocument/2006/relationships/image" Target="../media/image57.emf"/><Relationship Id="rId10" Type="http://schemas.openxmlformats.org/officeDocument/2006/relationships/image" Target="../media/image53.jpeg"/><Relationship Id="rId4" Type="http://schemas.openxmlformats.org/officeDocument/2006/relationships/image" Target="../media/image48.png"/><Relationship Id="rId9" Type="http://schemas.openxmlformats.org/officeDocument/2006/relationships/image" Target="../media/image52.jpeg"/><Relationship Id="rId1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oleObject" Target="../embeddings/oleObject5.bin"/><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7.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6.emf"/><Relationship Id="rId5" Type="http://schemas.openxmlformats.org/officeDocument/2006/relationships/image" Target="../media/image61.jpeg"/><Relationship Id="rId10" Type="http://schemas.openxmlformats.org/officeDocument/2006/relationships/oleObject" Target="../embeddings/oleObject4.bin"/><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68.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0.tif"/><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zöveg helye 3">
            <a:extLst>
              <a:ext uri="{FF2B5EF4-FFF2-40B4-BE49-F238E27FC236}">
                <a16:creationId xmlns:a16="http://schemas.microsoft.com/office/drawing/2014/main" id="{25E4086B-1047-B1D5-1D37-96BD1B8CF2E0}"/>
              </a:ext>
            </a:extLst>
          </p:cNvPr>
          <p:cNvSpPr txBox="1">
            <a:spLocks/>
          </p:cNvSpPr>
          <p:nvPr/>
        </p:nvSpPr>
        <p:spPr>
          <a:xfrm>
            <a:off x="1524000" y="3670074"/>
            <a:ext cx="9144000" cy="31620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latin typeface="Times New Roman" panose="02020603050405020304" pitchFamily="18" charset="0"/>
                <a:cs typeface="Times New Roman" panose="02020603050405020304" pitchFamily="18" charset="0"/>
              </a:rPr>
              <a:t>Kenan Aloss</a:t>
            </a:r>
          </a:p>
        </p:txBody>
      </p:sp>
      <p:sp>
        <p:nvSpPr>
          <p:cNvPr id="18" name="Szöveg helye 4">
            <a:extLst>
              <a:ext uri="{FF2B5EF4-FFF2-40B4-BE49-F238E27FC236}">
                <a16:creationId xmlns:a16="http://schemas.microsoft.com/office/drawing/2014/main" id="{16BC4317-DA5B-AA04-7D52-9A25E70C6B01}"/>
              </a:ext>
            </a:extLst>
          </p:cNvPr>
          <p:cNvSpPr txBox="1">
            <a:spLocks/>
          </p:cNvSpPr>
          <p:nvPr/>
        </p:nvSpPr>
        <p:spPr>
          <a:xfrm>
            <a:off x="1387601" y="4245970"/>
            <a:ext cx="9144000" cy="1099346"/>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spcAft>
                <a:spcPts val="1200"/>
              </a:spcAft>
            </a:pPr>
            <a:r>
              <a:rPr lang="hu-HU" sz="2000" b="1" dirty="0" err="1">
                <a:latin typeface="Times New Roman" panose="02020603050405020304" pitchFamily="18" charset="0"/>
                <a:cs typeface="Times New Roman" panose="02020603050405020304" pitchFamily="18" charset="0"/>
              </a:rPr>
              <a:t>Supervisor</a:t>
            </a:r>
            <a:r>
              <a:rPr lang="hu-HU" sz="2000" b="1" dirty="0">
                <a:latin typeface="Times New Roman" panose="02020603050405020304" pitchFamily="18" charset="0"/>
                <a:cs typeface="Times New Roman" panose="02020603050405020304" pitchFamily="18" charset="0"/>
              </a:rPr>
              <a:t>: </a:t>
            </a:r>
            <a:r>
              <a:rPr lang="en-GB" sz="2000" b="1" dirty="0">
                <a:latin typeface="Times New Roman" panose="02020603050405020304" pitchFamily="18" charset="0"/>
                <a:cs typeface="Times New Roman" panose="02020603050405020304" pitchFamily="18" charset="0"/>
              </a:rPr>
              <a:t>Prof. </a:t>
            </a:r>
            <a:r>
              <a:rPr lang="hu-HU" sz="2000" b="1" dirty="0">
                <a:latin typeface="Times New Roman" panose="02020603050405020304" pitchFamily="18" charset="0"/>
                <a:cs typeface="Times New Roman" panose="02020603050405020304" pitchFamily="18" charset="0"/>
              </a:rPr>
              <a:t>Péter Hamar</a:t>
            </a:r>
          </a:p>
          <a:p>
            <a:pPr>
              <a:spcBef>
                <a:spcPts val="300"/>
              </a:spcBef>
            </a:pPr>
            <a:r>
              <a:rPr lang="en-GB" sz="1800"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Opponents: </a:t>
            </a:r>
            <a:r>
              <a:rPr lang="en-GB" sz="1800" b="1" dirty="0" err="1">
                <a:latin typeface="Times New Roman" panose="02020603050405020304" pitchFamily="18" charset="0"/>
                <a:cs typeface="Times New Roman" panose="02020603050405020304" pitchFamily="18" charset="0"/>
              </a:rPr>
              <a:t>Dr.</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Valéria</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Dezső</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Tékus</a:t>
            </a:r>
            <a:endParaRPr lang="en-GB" sz="1800" b="1" dirty="0">
              <a:latin typeface="Times New Roman" panose="02020603050405020304" pitchFamily="18" charset="0"/>
              <a:cs typeface="Times New Roman" panose="02020603050405020304" pitchFamily="18" charset="0"/>
            </a:endParaRPr>
          </a:p>
          <a:p>
            <a:pPr>
              <a:spcBef>
                <a:spcPts val="300"/>
              </a:spcBef>
            </a:pPr>
            <a:r>
              <a:rPr lang="hu-HU" sz="1800" b="1" dirty="0">
                <a:latin typeface="Times New Roman" panose="02020603050405020304" pitchFamily="18" charset="0"/>
                <a:cs typeface="Times New Roman" panose="02020603050405020304" pitchFamily="18" charset="0"/>
              </a:rPr>
              <a:t>	</a:t>
            </a:r>
            <a:r>
              <a:rPr lang="en-GB" sz="1800" b="1" dirty="0">
                <a:latin typeface="Times New Roman" panose="02020603050405020304" pitchFamily="18" charset="0"/>
                <a:cs typeface="Times New Roman" panose="02020603050405020304" pitchFamily="18" charset="0"/>
              </a:rPr>
              <a:t>                    </a:t>
            </a:r>
            <a:r>
              <a:rPr lang="en-GB" sz="1800" b="1" dirty="0" err="1">
                <a:latin typeface="Times New Roman" panose="02020603050405020304" pitchFamily="18" charset="0"/>
                <a:cs typeface="Times New Roman" panose="02020603050405020304" pitchFamily="18" charset="0"/>
              </a:rPr>
              <a:t>Dr.</a:t>
            </a:r>
            <a:r>
              <a:rPr lang="en-GB" sz="1800" b="1" dirty="0">
                <a:latin typeface="Times New Roman" panose="02020603050405020304" pitchFamily="18" charset="0"/>
                <a:cs typeface="Times New Roman" panose="02020603050405020304" pitchFamily="18" charset="0"/>
              </a:rPr>
              <a:t> </a:t>
            </a:r>
            <a:r>
              <a:rPr lang="hu-HU" sz="1800" b="1" dirty="0">
                <a:latin typeface="Times New Roman" panose="02020603050405020304" pitchFamily="18" charset="0"/>
                <a:cs typeface="Times New Roman" panose="02020603050405020304" pitchFamily="18" charset="0"/>
              </a:rPr>
              <a:t>Tamás Szabolcs </a:t>
            </a:r>
            <a:r>
              <a:rPr lang="hu-HU" sz="1800" b="1" dirty="0" err="1">
                <a:latin typeface="Times New Roman" panose="02020603050405020304" pitchFamily="18" charset="0"/>
                <a:cs typeface="Times New Roman" panose="02020603050405020304" pitchFamily="18" charset="0"/>
              </a:rPr>
              <a:t>Micsik</a:t>
            </a:r>
            <a:endParaRPr lang="hu-HU" sz="1800" b="1" dirty="0">
              <a:latin typeface="Times New Roman" panose="02020603050405020304" pitchFamily="18" charset="0"/>
              <a:cs typeface="Times New Roman" panose="02020603050405020304" pitchFamily="18" charset="0"/>
            </a:endParaRPr>
          </a:p>
        </p:txBody>
      </p:sp>
      <p:sp>
        <p:nvSpPr>
          <p:cNvPr id="19" name="Szöveg helye 4">
            <a:extLst>
              <a:ext uri="{FF2B5EF4-FFF2-40B4-BE49-F238E27FC236}">
                <a16:creationId xmlns:a16="http://schemas.microsoft.com/office/drawing/2014/main" id="{C3022AFC-F50D-822E-8F56-33F5F05CA1E1}"/>
              </a:ext>
            </a:extLst>
          </p:cNvPr>
          <p:cNvSpPr txBox="1">
            <a:spLocks/>
          </p:cNvSpPr>
          <p:nvPr/>
        </p:nvSpPr>
        <p:spPr>
          <a:xfrm>
            <a:off x="1812892" y="5501059"/>
            <a:ext cx="9144000" cy="39197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GB" sz="1800" dirty="0">
                <a:latin typeface="Times New Roman" panose="02020603050405020304" pitchFamily="18" charset="0"/>
                <a:cs typeface="Times New Roman" panose="02020603050405020304" pitchFamily="18" charset="0"/>
              </a:rPr>
              <a:t>Institute of Translational Medicine </a:t>
            </a:r>
            <a:endParaRPr lang="hu-HU" sz="1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BCEFAFF-F48F-4AD1-8C3E-C6B6A7E6AE59}"/>
              </a:ext>
            </a:extLst>
          </p:cNvPr>
          <p:cNvSpPr txBox="1"/>
          <p:nvPr/>
        </p:nvSpPr>
        <p:spPr>
          <a:xfrm>
            <a:off x="0" y="2572366"/>
            <a:ext cx="12192000" cy="936000"/>
          </a:xfrm>
          <a:prstGeom prst="rect">
            <a:avLst/>
          </a:prstGeom>
          <a:solidFill>
            <a:schemeClr val="bg1"/>
          </a:solid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MODULATED ELECTRO-HYPERTHERMIA ENHANCES THE EFFICACY OF ANTI-CANCER DRUGS IN MICE WITH TRIPLE-NEGATIVE BREAST CANCER </a:t>
            </a:r>
            <a:endParaRPr lang="hu-H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820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8412" y="634110"/>
            <a:ext cx="3464551" cy="2584409"/>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855456492"/>
              </p:ext>
            </p:extLst>
          </p:nvPr>
        </p:nvGraphicFramePr>
        <p:xfrm>
          <a:off x="5359468" y="625056"/>
          <a:ext cx="3513098" cy="2584409"/>
        </p:xfrm>
        <a:graphic>
          <a:graphicData uri="http://schemas.openxmlformats.org/presentationml/2006/ole">
            <mc:AlternateContent xmlns:mc="http://schemas.openxmlformats.org/markup-compatibility/2006">
              <mc:Choice xmlns:v="urn:schemas-microsoft-com:vml" Requires="v">
                <p:oleObj name="Prism 6" r:id="rId3" imgW="4203144" imgH="3091922" progId="Prism6.Document">
                  <p:embed/>
                </p:oleObj>
              </mc:Choice>
              <mc:Fallback>
                <p:oleObj name="Prism 6" r:id="rId3" imgW="4203144" imgH="3091922" progId="Prism6.Document">
                  <p:embed/>
                  <p:pic>
                    <p:nvPicPr>
                      <p:cNvPr id="5" name="Object 4"/>
                      <p:cNvPicPr/>
                      <p:nvPr/>
                    </p:nvPicPr>
                    <p:blipFill>
                      <a:blip r:embed="rId4"/>
                      <a:stretch>
                        <a:fillRect/>
                      </a:stretch>
                    </p:blipFill>
                    <p:spPr>
                      <a:xfrm>
                        <a:off x="5359468" y="625056"/>
                        <a:ext cx="3513098" cy="2584409"/>
                      </a:xfrm>
                      <a:prstGeom prst="rect">
                        <a:avLst/>
                      </a:prstGeom>
                    </p:spPr>
                  </p:pic>
                </p:oleObj>
              </mc:Fallback>
            </mc:AlternateContent>
          </a:graphicData>
        </a:graphic>
      </p:graphicFrame>
      <p:pic>
        <p:nvPicPr>
          <p:cNvPr id="6" name="Picture 5"/>
          <p:cNvPicPr>
            <a:picLocks noChangeAspect="1"/>
          </p:cNvPicPr>
          <p:nvPr/>
        </p:nvPicPr>
        <p:blipFill rotWithShape="1">
          <a:blip r:embed="rId5"/>
          <a:srcRect l="74617"/>
          <a:stretch/>
        </p:blipFill>
        <p:spPr>
          <a:xfrm>
            <a:off x="8872566" y="472999"/>
            <a:ext cx="1602493" cy="3102195"/>
          </a:xfrm>
          <a:prstGeom prst="rect">
            <a:avLst/>
          </a:prstGeom>
        </p:spPr>
      </p:pic>
      <p:sp>
        <p:nvSpPr>
          <p:cNvPr id="8" name="TextBox 7"/>
          <p:cNvSpPr txBox="1"/>
          <p:nvPr/>
        </p:nvSpPr>
        <p:spPr>
          <a:xfrm>
            <a:off x="307830" y="6559598"/>
            <a:ext cx="11941521" cy="307777"/>
          </a:xfrm>
          <a:prstGeom prst="rect">
            <a:avLst/>
          </a:prstGeom>
          <a:noFill/>
        </p:spPr>
        <p:txBody>
          <a:bodyPr wrap="square" rtlCol="0">
            <a:spAutoFit/>
          </a:bodyPr>
          <a:lstStyle/>
          <a:p>
            <a:r>
              <a:rPr lang="en-GB" sz="1400" b="1" dirty="0"/>
              <a:t>Veh</a:t>
            </a:r>
            <a:r>
              <a:rPr lang="en-GB" sz="1400" dirty="0"/>
              <a:t>: vehicle, </a:t>
            </a:r>
            <a:r>
              <a:rPr lang="en-GB" sz="1400" b="1" dirty="0" err="1"/>
              <a:t>mEHT</a:t>
            </a:r>
            <a:r>
              <a:rPr lang="en-GB" sz="1400" dirty="0"/>
              <a:t>: modulated electro-hyperthermia, </a:t>
            </a:r>
            <a:r>
              <a:rPr lang="en-GB" sz="1400" b="1" dirty="0"/>
              <a:t>DOX</a:t>
            </a:r>
            <a:r>
              <a:rPr lang="en-GB" sz="1400" dirty="0"/>
              <a:t>: doxorubicin, </a:t>
            </a:r>
            <a:r>
              <a:rPr lang="en-GB" sz="1400" b="1" dirty="0"/>
              <a:t>PLD</a:t>
            </a:r>
            <a:r>
              <a:rPr lang="en-GB" sz="1400" dirty="0"/>
              <a:t>: </a:t>
            </a:r>
            <a:r>
              <a:rPr lang="en-GB" sz="1400" dirty="0" err="1"/>
              <a:t>pegylated</a:t>
            </a:r>
            <a:r>
              <a:rPr lang="en-GB" sz="1400" dirty="0"/>
              <a:t> liposomal Dox, </a:t>
            </a:r>
            <a:r>
              <a:rPr lang="en-GB" sz="1400" b="1" dirty="0"/>
              <a:t>LTLD</a:t>
            </a:r>
            <a:r>
              <a:rPr lang="en-GB" sz="1400" dirty="0"/>
              <a:t>: </a:t>
            </a:r>
            <a:r>
              <a:rPr lang="en-GB" sz="1400" dirty="0" err="1"/>
              <a:t>lyso-thermosensitive</a:t>
            </a:r>
            <a:r>
              <a:rPr lang="en-GB" sz="1400" dirty="0"/>
              <a:t> liposomal DOX</a:t>
            </a:r>
            <a:endParaRPr lang="hu-HU" sz="1400" dirty="0"/>
          </a:p>
        </p:txBody>
      </p:sp>
      <p:sp>
        <p:nvSpPr>
          <p:cNvPr id="9" name="Title 1">
            <a:extLst>
              <a:ext uri="{FF2B5EF4-FFF2-40B4-BE49-F238E27FC236}">
                <a16:creationId xmlns:a16="http://schemas.microsoft.com/office/drawing/2014/main" id="{A401B268-6397-27E5-38AF-B134711375DC}"/>
              </a:ext>
            </a:extLst>
          </p:cNvPr>
          <p:cNvSpPr txBox="1">
            <a:spLocks/>
          </p:cNvSpPr>
          <p:nvPr/>
        </p:nvSpPr>
        <p:spPr>
          <a:xfrm>
            <a:off x="0" y="1646"/>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t>
            </a:r>
            <a:r>
              <a:rPr lang="en-US" sz="2700" b="1" dirty="0" err="1">
                <a:solidFill>
                  <a:srgbClr val="E3D496"/>
                </a:solidFill>
                <a:latin typeface="Times New Roman" panose="02020603050405020304" pitchFamily="18" charset="0"/>
                <a:cs typeface="Times New Roman" panose="02020603050405020304" pitchFamily="18" charset="0"/>
              </a:rPr>
              <a:t>mEHT</a:t>
            </a:r>
            <a:r>
              <a:rPr lang="en-US" sz="2700" b="1" dirty="0">
                <a:solidFill>
                  <a:srgbClr val="E3D496"/>
                </a:solidFill>
                <a:latin typeface="Times New Roman" panose="02020603050405020304" pitchFamily="18" charset="0"/>
                <a:cs typeface="Times New Roman" panose="02020603050405020304" pitchFamily="18" charset="0"/>
              </a:rPr>
              <a:t> enhanced the anti-tumor effect of Dox encapsulated in LTLD</a:t>
            </a:r>
          </a:p>
        </p:txBody>
      </p:sp>
      <p:sp>
        <p:nvSpPr>
          <p:cNvPr id="4" name="TextBox 3">
            <a:extLst>
              <a:ext uri="{FF2B5EF4-FFF2-40B4-BE49-F238E27FC236}">
                <a16:creationId xmlns:a16="http://schemas.microsoft.com/office/drawing/2014/main" id="{F2188813-D4C8-8457-447A-839CD904DAD5}"/>
              </a:ext>
            </a:extLst>
          </p:cNvPr>
          <p:cNvSpPr txBox="1"/>
          <p:nvPr/>
        </p:nvSpPr>
        <p:spPr>
          <a:xfrm>
            <a:off x="1320731" y="3070239"/>
            <a:ext cx="2249422" cy="338554"/>
          </a:xfrm>
          <a:prstGeom prst="rect">
            <a:avLst/>
          </a:prstGeom>
          <a:noFill/>
        </p:spPr>
        <p:txBody>
          <a:bodyPr wrap="square" rtlCol="0">
            <a:spAutoFit/>
          </a:bodyPr>
          <a:lstStyle/>
          <a:p>
            <a:r>
              <a:rPr lang="en-US" sz="1600" dirty="0"/>
              <a:t>Two-way ANOVA</a:t>
            </a:r>
            <a:endParaRPr lang="hu-HU" sz="1600" dirty="0"/>
          </a:p>
        </p:txBody>
      </p:sp>
      <p:sp>
        <p:nvSpPr>
          <p:cNvPr id="10" name="TextBox 9">
            <a:extLst>
              <a:ext uri="{FF2B5EF4-FFF2-40B4-BE49-F238E27FC236}">
                <a16:creationId xmlns:a16="http://schemas.microsoft.com/office/drawing/2014/main" id="{DF41AD97-6874-8A3D-116C-E9E775F36B56}"/>
              </a:ext>
            </a:extLst>
          </p:cNvPr>
          <p:cNvSpPr txBox="1"/>
          <p:nvPr/>
        </p:nvSpPr>
        <p:spPr>
          <a:xfrm>
            <a:off x="6163114" y="3075155"/>
            <a:ext cx="2249422" cy="338554"/>
          </a:xfrm>
          <a:prstGeom prst="rect">
            <a:avLst/>
          </a:prstGeom>
          <a:noFill/>
        </p:spPr>
        <p:txBody>
          <a:bodyPr wrap="square" rtlCol="0">
            <a:spAutoFit/>
          </a:bodyPr>
          <a:lstStyle/>
          <a:p>
            <a:r>
              <a:rPr lang="en-US" sz="1600" dirty="0"/>
              <a:t>Two-way ANOVA</a:t>
            </a:r>
            <a:endParaRPr lang="hu-HU" sz="1600" dirty="0"/>
          </a:p>
        </p:txBody>
      </p:sp>
      <p:pic>
        <p:nvPicPr>
          <p:cNvPr id="16" name="Picture 15" descr="A screenshot of a video game&#10;&#10;Description automatically generated">
            <a:extLst>
              <a:ext uri="{FF2B5EF4-FFF2-40B4-BE49-F238E27FC236}">
                <a16:creationId xmlns:a16="http://schemas.microsoft.com/office/drawing/2014/main" id="{7209E207-45AE-50F7-83FE-B41EC6ABEF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326" y="3522880"/>
            <a:ext cx="4081589" cy="3053571"/>
          </a:xfrm>
          <a:prstGeom prst="rect">
            <a:avLst/>
          </a:prstGeom>
        </p:spPr>
      </p:pic>
      <p:pic>
        <p:nvPicPr>
          <p:cNvPr id="18" name="Picture 17" descr="A group of small red spots&#10;&#10;Description automatically generated with medium confidence">
            <a:extLst>
              <a:ext uri="{FF2B5EF4-FFF2-40B4-BE49-F238E27FC236}">
                <a16:creationId xmlns:a16="http://schemas.microsoft.com/office/drawing/2014/main" id="{C682FD2B-5C92-D7F6-14B3-251AEDE3F9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8027" y="3523854"/>
            <a:ext cx="4369766" cy="2962131"/>
          </a:xfrm>
          <a:prstGeom prst="rect">
            <a:avLst/>
          </a:prstGeom>
        </p:spPr>
      </p:pic>
    </p:spTree>
    <p:extLst>
      <p:ext uri="{BB962C8B-B14F-4D97-AF65-F5344CB8AC3E}">
        <p14:creationId xmlns:p14="http://schemas.microsoft.com/office/powerpoint/2010/main" val="40828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7830" y="6559598"/>
            <a:ext cx="11941521" cy="307777"/>
          </a:xfrm>
          <a:prstGeom prst="rect">
            <a:avLst/>
          </a:prstGeom>
          <a:noFill/>
        </p:spPr>
        <p:txBody>
          <a:bodyPr wrap="square" rtlCol="0">
            <a:spAutoFit/>
          </a:bodyPr>
          <a:lstStyle/>
          <a:p>
            <a:r>
              <a:rPr lang="en-GB" sz="1400" b="1" dirty="0"/>
              <a:t>Veh</a:t>
            </a:r>
            <a:r>
              <a:rPr lang="en-GB" sz="1400" dirty="0"/>
              <a:t>: vehicle, </a:t>
            </a:r>
            <a:r>
              <a:rPr lang="en-GB" sz="1400" b="1" dirty="0" err="1"/>
              <a:t>mEHT</a:t>
            </a:r>
            <a:r>
              <a:rPr lang="en-GB" sz="1400" dirty="0"/>
              <a:t>: modulated electro-hyperthermia, </a:t>
            </a:r>
            <a:r>
              <a:rPr lang="en-GB" sz="1400" b="1" dirty="0"/>
              <a:t>PLD</a:t>
            </a:r>
            <a:r>
              <a:rPr lang="en-GB" sz="1400" dirty="0"/>
              <a:t>: </a:t>
            </a:r>
            <a:r>
              <a:rPr lang="en-GB" sz="1400" dirty="0" err="1"/>
              <a:t>pegylated</a:t>
            </a:r>
            <a:r>
              <a:rPr lang="en-GB" sz="1400" dirty="0"/>
              <a:t> liposomal Dox, </a:t>
            </a:r>
            <a:r>
              <a:rPr lang="en-GB" sz="1400" b="1" dirty="0"/>
              <a:t>LTLD</a:t>
            </a:r>
            <a:r>
              <a:rPr lang="en-GB" sz="1400" dirty="0"/>
              <a:t>: </a:t>
            </a:r>
            <a:r>
              <a:rPr lang="en-GB" sz="1400" dirty="0" err="1"/>
              <a:t>lyso-thermosensitive</a:t>
            </a:r>
            <a:r>
              <a:rPr lang="en-GB" sz="1400" dirty="0"/>
              <a:t> liposomal DOX</a:t>
            </a:r>
            <a:endParaRPr lang="hu-HU" sz="1400" dirty="0"/>
          </a:p>
        </p:txBody>
      </p:sp>
      <p:sp>
        <p:nvSpPr>
          <p:cNvPr id="2" name="Title 1">
            <a:extLst>
              <a:ext uri="{FF2B5EF4-FFF2-40B4-BE49-F238E27FC236}">
                <a16:creationId xmlns:a16="http://schemas.microsoft.com/office/drawing/2014/main" id="{A01BCCC1-ADFC-5AD7-C211-DA35151FE5D0}"/>
              </a:ext>
            </a:extLst>
          </p:cNvPr>
          <p:cNvSpPr txBox="1">
            <a:spLocks/>
          </p:cNvSpPr>
          <p:nvPr/>
        </p:nvSpPr>
        <p:spPr>
          <a:xfrm>
            <a:off x="0" y="5512"/>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t>
            </a:r>
            <a:r>
              <a:rPr lang="en-US" sz="2700" b="1" dirty="0" err="1">
                <a:solidFill>
                  <a:srgbClr val="E3D496"/>
                </a:solidFill>
                <a:latin typeface="Times New Roman" panose="02020603050405020304" pitchFamily="18" charset="0"/>
                <a:cs typeface="Times New Roman" panose="02020603050405020304" pitchFamily="18" charset="0"/>
              </a:rPr>
              <a:t>mEHT</a:t>
            </a:r>
            <a:r>
              <a:rPr lang="en-US" sz="2700" b="1" dirty="0">
                <a:solidFill>
                  <a:srgbClr val="E3D496"/>
                </a:solidFill>
                <a:latin typeface="Times New Roman" panose="02020603050405020304" pitchFamily="18" charset="0"/>
                <a:cs typeface="Times New Roman" panose="02020603050405020304" pitchFamily="18" charset="0"/>
              </a:rPr>
              <a:t> enhanced the anti-tumor effect of Dox encapsulated in LTLD</a:t>
            </a:r>
          </a:p>
        </p:txBody>
      </p:sp>
      <p:pic>
        <p:nvPicPr>
          <p:cNvPr id="6" name="Picture 5" descr="A screenshot of a video game&#10;&#10;Description automatically generated">
            <a:extLst>
              <a:ext uri="{FF2B5EF4-FFF2-40B4-BE49-F238E27FC236}">
                <a16:creationId xmlns:a16="http://schemas.microsoft.com/office/drawing/2014/main" id="{1D484079-C9AD-CC6C-856D-F70B575C3B52}"/>
              </a:ext>
            </a:extLst>
          </p:cNvPr>
          <p:cNvPicPr>
            <a:picLocks noChangeAspect="1"/>
          </p:cNvPicPr>
          <p:nvPr/>
        </p:nvPicPr>
        <p:blipFill>
          <a:blip r:embed="rId3" cstate="print">
            <a:extLst>
              <a:ext uri="{28A0092B-C50C-407E-A947-70E740481C1C}">
                <a14:useLocalDpi xmlns:a14="http://schemas.microsoft.com/office/drawing/2010/main" val="0"/>
              </a:ext>
            </a:extLst>
          </a:blip>
          <a:srcRect t="11165"/>
          <a:stretch/>
        </p:blipFill>
        <p:spPr>
          <a:xfrm>
            <a:off x="7445036" y="1045028"/>
            <a:ext cx="4034866" cy="3134231"/>
          </a:xfrm>
          <a:prstGeom prst="rect">
            <a:avLst/>
          </a:prstGeom>
        </p:spPr>
      </p:pic>
      <p:pic>
        <p:nvPicPr>
          <p:cNvPr id="19" name="Picture 18" descr="A group of pink objects&#10;&#10;Description automatically generated with medium confidence">
            <a:extLst>
              <a:ext uri="{FF2B5EF4-FFF2-40B4-BE49-F238E27FC236}">
                <a16:creationId xmlns:a16="http://schemas.microsoft.com/office/drawing/2014/main" id="{0AB83072-A709-6095-6078-60677B1338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858" y="3844424"/>
            <a:ext cx="4483374" cy="2768165"/>
          </a:xfrm>
          <a:prstGeom prst="rect">
            <a:avLst/>
          </a:prstGeom>
        </p:spPr>
      </p:pic>
      <p:pic>
        <p:nvPicPr>
          <p:cNvPr id="21" name="Picture 20" descr="A graph with lines and dots&#10;&#10;Description automatically generated">
            <a:extLst>
              <a:ext uri="{FF2B5EF4-FFF2-40B4-BE49-F238E27FC236}">
                <a16:creationId xmlns:a16="http://schemas.microsoft.com/office/drawing/2014/main" id="{97291199-27ED-6DA5-02D2-413AA8497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490" y="624785"/>
            <a:ext cx="5145628" cy="3311269"/>
          </a:xfrm>
          <a:prstGeom prst="rect">
            <a:avLst/>
          </a:prstGeom>
        </p:spPr>
      </p:pic>
    </p:spTree>
    <p:extLst>
      <p:ext uri="{BB962C8B-B14F-4D97-AF65-F5344CB8AC3E}">
        <p14:creationId xmlns:p14="http://schemas.microsoft.com/office/powerpoint/2010/main" val="66961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109" y="611937"/>
            <a:ext cx="6998889" cy="3341278"/>
          </a:xfrm>
          <a:prstGeom prst="rect">
            <a:avLst/>
          </a:prstGeom>
        </p:spPr>
      </p:pic>
      <p:pic>
        <p:nvPicPr>
          <p:cNvPr id="7" name="Picture 6"/>
          <p:cNvPicPr>
            <a:picLocks noChangeAspect="1"/>
          </p:cNvPicPr>
          <p:nvPr/>
        </p:nvPicPr>
        <p:blipFill>
          <a:blip r:embed="rId4"/>
          <a:stretch>
            <a:fillRect/>
          </a:stretch>
        </p:blipFill>
        <p:spPr>
          <a:xfrm>
            <a:off x="7769582" y="1190798"/>
            <a:ext cx="4517322" cy="2298308"/>
          </a:xfrm>
          <a:prstGeom prst="rect">
            <a:avLst/>
          </a:prstGeom>
        </p:spPr>
      </p:pic>
      <p:sp>
        <p:nvSpPr>
          <p:cNvPr id="5" name="TextBox 4"/>
          <p:cNvSpPr txBox="1"/>
          <p:nvPr/>
        </p:nvSpPr>
        <p:spPr>
          <a:xfrm>
            <a:off x="0" y="6550223"/>
            <a:ext cx="11941521" cy="307777"/>
          </a:xfrm>
          <a:prstGeom prst="rect">
            <a:avLst/>
          </a:prstGeom>
          <a:noFill/>
        </p:spPr>
        <p:txBody>
          <a:bodyPr wrap="square" rtlCol="0">
            <a:spAutoFit/>
          </a:bodyPr>
          <a:lstStyle/>
          <a:p>
            <a:r>
              <a:rPr lang="en-GB" sz="1400" b="1" dirty="0"/>
              <a:t>Veh</a:t>
            </a:r>
            <a:r>
              <a:rPr lang="en-GB" sz="1400" dirty="0"/>
              <a:t>: vehicle, </a:t>
            </a:r>
            <a:r>
              <a:rPr lang="en-GB" sz="1400" b="1" dirty="0" err="1"/>
              <a:t>mEHT</a:t>
            </a:r>
            <a:r>
              <a:rPr lang="en-GB" sz="1400" dirty="0"/>
              <a:t>: modulated electro-hyperthermia, </a:t>
            </a:r>
            <a:r>
              <a:rPr lang="en-GB" sz="1400" b="1" dirty="0"/>
              <a:t>DOX</a:t>
            </a:r>
            <a:r>
              <a:rPr lang="en-GB" sz="1400" dirty="0"/>
              <a:t>: doxorubicin, </a:t>
            </a:r>
            <a:r>
              <a:rPr lang="en-GB" sz="1400" b="1" dirty="0"/>
              <a:t>PLD</a:t>
            </a:r>
            <a:r>
              <a:rPr lang="en-GB" sz="1400" dirty="0"/>
              <a:t>: PEGylated liposomal Dox, </a:t>
            </a:r>
            <a:r>
              <a:rPr lang="en-GB" sz="1400" b="1" dirty="0"/>
              <a:t>LTLD</a:t>
            </a:r>
            <a:r>
              <a:rPr lang="en-GB" sz="1400" dirty="0"/>
              <a:t>: </a:t>
            </a:r>
            <a:r>
              <a:rPr lang="en-GB" sz="1400" dirty="0" err="1"/>
              <a:t>lyso-thermosensitive</a:t>
            </a:r>
            <a:r>
              <a:rPr lang="en-GB" sz="1400" dirty="0"/>
              <a:t> liposomal DOX</a:t>
            </a:r>
            <a:endParaRPr lang="hu-HU" sz="1400" dirty="0"/>
          </a:p>
        </p:txBody>
      </p:sp>
      <p:sp>
        <p:nvSpPr>
          <p:cNvPr id="6" name="Title 1">
            <a:extLst>
              <a:ext uri="{FF2B5EF4-FFF2-40B4-BE49-F238E27FC236}">
                <a16:creationId xmlns:a16="http://schemas.microsoft.com/office/drawing/2014/main" id="{E77BFAEB-723C-BE3F-B32F-30367B209E8F}"/>
              </a:ext>
            </a:extLst>
          </p:cNvPr>
          <p:cNvSpPr txBox="1">
            <a:spLocks/>
          </p:cNvSpPr>
          <p:nvPr/>
        </p:nvSpPr>
        <p:spPr>
          <a:xfrm>
            <a:off x="0" y="5512"/>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t>
            </a:r>
            <a:r>
              <a:rPr lang="en-US" sz="2700" b="1" dirty="0" err="1">
                <a:solidFill>
                  <a:srgbClr val="E3D496"/>
                </a:solidFill>
                <a:latin typeface="Times New Roman" panose="02020603050405020304" pitchFamily="18" charset="0"/>
                <a:cs typeface="Times New Roman" panose="02020603050405020304" pitchFamily="18" charset="0"/>
              </a:rPr>
              <a:t>mEHT</a:t>
            </a:r>
            <a:r>
              <a:rPr lang="en-US" sz="2700" b="1" dirty="0">
                <a:solidFill>
                  <a:srgbClr val="E3D496"/>
                </a:solidFill>
                <a:latin typeface="Times New Roman" panose="02020603050405020304" pitchFamily="18" charset="0"/>
                <a:cs typeface="Times New Roman" panose="02020603050405020304" pitchFamily="18" charset="0"/>
              </a:rPr>
              <a:t> accelerated tumor accumulation of DOX encapsulated in LTLD</a:t>
            </a:r>
          </a:p>
        </p:txBody>
      </p:sp>
      <p:sp>
        <p:nvSpPr>
          <p:cNvPr id="4" name="TextBox 3">
            <a:extLst>
              <a:ext uri="{FF2B5EF4-FFF2-40B4-BE49-F238E27FC236}">
                <a16:creationId xmlns:a16="http://schemas.microsoft.com/office/drawing/2014/main" id="{931C98C5-9E7A-9873-D779-763BFE39B080}"/>
              </a:ext>
            </a:extLst>
          </p:cNvPr>
          <p:cNvSpPr txBox="1"/>
          <p:nvPr/>
        </p:nvSpPr>
        <p:spPr>
          <a:xfrm>
            <a:off x="9047033" y="3162613"/>
            <a:ext cx="2249422" cy="338554"/>
          </a:xfrm>
          <a:prstGeom prst="rect">
            <a:avLst/>
          </a:prstGeom>
          <a:noFill/>
        </p:spPr>
        <p:txBody>
          <a:bodyPr wrap="square" rtlCol="0">
            <a:spAutoFit/>
          </a:bodyPr>
          <a:lstStyle/>
          <a:p>
            <a:r>
              <a:rPr lang="en-US" sz="1600" dirty="0"/>
              <a:t>Two-way ANOVA</a:t>
            </a:r>
            <a:endParaRPr lang="hu-HU" sz="1600" dirty="0"/>
          </a:p>
        </p:txBody>
      </p:sp>
      <p:grpSp>
        <p:nvGrpSpPr>
          <p:cNvPr id="105" name="Group 104">
            <a:extLst>
              <a:ext uri="{FF2B5EF4-FFF2-40B4-BE49-F238E27FC236}">
                <a16:creationId xmlns:a16="http://schemas.microsoft.com/office/drawing/2014/main" id="{197553A7-D7FA-DC2B-FD78-2DDA20B17267}"/>
              </a:ext>
            </a:extLst>
          </p:cNvPr>
          <p:cNvGrpSpPr/>
          <p:nvPr/>
        </p:nvGrpSpPr>
        <p:grpSpPr>
          <a:xfrm>
            <a:off x="195754" y="3819033"/>
            <a:ext cx="6285037" cy="2580838"/>
            <a:chOff x="195754" y="3819033"/>
            <a:chExt cx="6285037" cy="2580838"/>
          </a:xfrm>
        </p:grpSpPr>
        <p:grpSp>
          <p:nvGrpSpPr>
            <p:cNvPr id="10" name="Group 9">
              <a:extLst>
                <a:ext uri="{FF2B5EF4-FFF2-40B4-BE49-F238E27FC236}">
                  <a16:creationId xmlns:a16="http://schemas.microsoft.com/office/drawing/2014/main" id="{405FC88B-0163-9EAB-CDE4-A3D194FDAC84}"/>
                </a:ext>
              </a:extLst>
            </p:cNvPr>
            <p:cNvGrpSpPr/>
            <p:nvPr/>
          </p:nvGrpSpPr>
          <p:grpSpPr>
            <a:xfrm>
              <a:off x="352107" y="4188365"/>
              <a:ext cx="6128684" cy="2211506"/>
              <a:chOff x="8907733" y="1046457"/>
              <a:chExt cx="4659647" cy="1975737"/>
            </a:xfrm>
          </p:grpSpPr>
          <p:grpSp>
            <p:nvGrpSpPr>
              <p:cNvPr id="16" name="Group 15">
                <a:extLst>
                  <a:ext uri="{FF2B5EF4-FFF2-40B4-BE49-F238E27FC236}">
                    <a16:creationId xmlns:a16="http://schemas.microsoft.com/office/drawing/2014/main" id="{1D80BC2F-5A7F-377A-5CC9-FBBAC6AB2614}"/>
                  </a:ext>
                </a:extLst>
              </p:cNvPr>
              <p:cNvGrpSpPr/>
              <p:nvPr/>
            </p:nvGrpSpPr>
            <p:grpSpPr>
              <a:xfrm>
                <a:off x="9101086" y="1108051"/>
                <a:ext cx="2991202" cy="1914143"/>
                <a:chOff x="2063687" y="2195565"/>
                <a:chExt cx="3397592" cy="2050980"/>
              </a:xfrm>
            </p:grpSpPr>
            <p:sp>
              <p:nvSpPr>
                <p:cNvPr id="23" name="TextBox 22">
                  <a:extLst>
                    <a:ext uri="{FF2B5EF4-FFF2-40B4-BE49-F238E27FC236}">
                      <a16:creationId xmlns:a16="http://schemas.microsoft.com/office/drawing/2014/main" id="{758FEF1D-1D1E-1E8A-9905-1276DF2435E1}"/>
                    </a:ext>
                  </a:extLst>
                </p:cNvPr>
                <p:cNvSpPr txBox="1"/>
                <p:nvPr/>
              </p:nvSpPr>
              <p:spPr>
                <a:xfrm>
                  <a:off x="2624299" y="2977666"/>
                  <a:ext cx="2741525" cy="450493"/>
                </a:xfrm>
                <a:prstGeom prst="rect">
                  <a:avLst/>
                </a:prstGeom>
                <a:solidFill>
                  <a:schemeClr val="accent4">
                    <a:lumMod val="20000"/>
                    <a:lumOff val="80000"/>
                  </a:schemeClr>
                </a:solidFill>
              </p:spPr>
              <p:txBody>
                <a:bodyPr wrap="square" rtlCol="0">
                  <a:spAutoFit/>
                </a:bodyPr>
                <a:lstStyle/>
                <a:p>
                  <a:endParaRPr lang="hu-HU" dirty="0"/>
                </a:p>
              </p:txBody>
            </p:sp>
            <p:grpSp>
              <p:nvGrpSpPr>
                <p:cNvPr id="24" name="Group 23">
                  <a:extLst>
                    <a:ext uri="{FF2B5EF4-FFF2-40B4-BE49-F238E27FC236}">
                      <a16:creationId xmlns:a16="http://schemas.microsoft.com/office/drawing/2014/main" id="{AC968860-B283-8039-E538-07AF0A3772DB}"/>
                    </a:ext>
                  </a:extLst>
                </p:cNvPr>
                <p:cNvGrpSpPr/>
                <p:nvPr/>
              </p:nvGrpSpPr>
              <p:grpSpPr>
                <a:xfrm>
                  <a:off x="2063687" y="2195565"/>
                  <a:ext cx="3397592" cy="2050980"/>
                  <a:chOff x="2063687" y="2195565"/>
                  <a:chExt cx="3397592" cy="2050980"/>
                </a:xfrm>
              </p:grpSpPr>
              <p:grpSp>
                <p:nvGrpSpPr>
                  <p:cNvPr id="25" name="Group 24">
                    <a:extLst>
                      <a:ext uri="{FF2B5EF4-FFF2-40B4-BE49-F238E27FC236}">
                        <a16:creationId xmlns:a16="http://schemas.microsoft.com/office/drawing/2014/main" id="{68C8941D-9EBF-23EA-CB64-44AE3565D68B}"/>
                      </a:ext>
                    </a:extLst>
                  </p:cNvPr>
                  <p:cNvGrpSpPr/>
                  <p:nvPr/>
                </p:nvGrpSpPr>
                <p:grpSpPr>
                  <a:xfrm>
                    <a:off x="4511714" y="2813539"/>
                    <a:ext cx="432000" cy="160774"/>
                    <a:chOff x="4622242" y="2813539"/>
                    <a:chExt cx="854110" cy="160774"/>
                  </a:xfrm>
                </p:grpSpPr>
                <p:sp>
                  <p:nvSpPr>
                    <p:cNvPr id="102" name="Rounded Rectangle 768">
                      <a:extLst>
                        <a:ext uri="{FF2B5EF4-FFF2-40B4-BE49-F238E27FC236}">
                          <a16:creationId xmlns:a16="http://schemas.microsoft.com/office/drawing/2014/main" id="{A5329C3C-0F7C-C051-D66E-1CD8DE7C55C8}"/>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3" name="Oval 102">
                      <a:extLst>
                        <a:ext uri="{FF2B5EF4-FFF2-40B4-BE49-F238E27FC236}">
                          <a16:creationId xmlns:a16="http://schemas.microsoft.com/office/drawing/2014/main" id="{B2B53F7C-AF36-6A8C-1978-C402268523D2}"/>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6" name="Group 25">
                    <a:extLst>
                      <a:ext uri="{FF2B5EF4-FFF2-40B4-BE49-F238E27FC236}">
                        <a16:creationId xmlns:a16="http://schemas.microsoft.com/office/drawing/2014/main" id="{5D76C9C1-65B3-5D05-7D1F-19937E6D968F}"/>
                      </a:ext>
                    </a:extLst>
                  </p:cNvPr>
                  <p:cNvGrpSpPr/>
                  <p:nvPr/>
                </p:nvGrpSpPr>
                <p:grpSpPr>
                  <a:xfrm>
                    <a:off x="2625975" y="2816892"/>
                    <a:ext cx="432000" cy="160774"/>
                    <a:chOff x="4622242" y="2813539"/>
                    <a:chExt cx="854110" cy="160774"/>
                  </a:xfrm>
                </p:grpSpPr>
                <p:sp>
                  <p:nvSpPr>
                    <p:cNvPr id="100" name="Rounded Rectangle 766">
                      <a:extLst>
                        <a:ext uri="{FF2B5EF4-FFF2-40B4-BE49-F238E27FC236}">
                          <a16:creationId xmlns:a16="http://schemas.microsoft.com/office/drawing/2014/main" id="{5AF5913B-5BF0-41F4-A35F-1729C6C5E40F}"/>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1" name="Oval 100">
                      <a:extLst>
                        <a:ext uri="{FF2B5EF4-FFF2-40B4-BE49-F238E27FC236}">
                          <a16:creationId xmlns:a16="http://schemas.microsoft.com/office/drawing/2014/main" id="{95B4DF5F-2C4E-CAD1-A364-555553A90775}"/>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 name="Group 26">
                    <a:extLst>
                      <a:ext uri="{FF2B5EF4-FFF2-40B4-BE49-F238E27FC236}">
                        <a16:creationId xmlns:a16="http://schemas.microsoft.com/office/drawing/2014/main" id="{8F93D91A-B457-B316-764F-6FE8BC3B9B5B}"/>
                      </a:ext>
                    </a:extLst>
                  </p:cNvPr>
                  <p:cNvGrpSpPr/>
                  <p:nvPr/>
                </p:nvGrpSpPr>
                <p:grpSpPr>
                  <a:xfrm>
                    <a:off x="3562150" y="2808520"/>
                    <a:ext cx="432000" cy="160774"/>
                    <a:chOff x="4622242" y="2813539"/>
                    <a:chExt cx="854110" cy="160774"/>
                  </a:xfrm>
                </p:grpSpPr>
                <p:sp>
                  <p:nvSpPr>
                    <p:cNvPr id="98" name="Rounded Rectangle 764">
                      <a:extLst>
                        <a:ext uri="{FF2B5EF4-FFF2-40B4-BE49-F238E27FC236}">
                          <a16:creationId xmlns:a16="http://schemas.microsoft.com/office/drawing/2014/main" id="{6E453FB0-A121-47DB-7FB7-2B25772A609E}"/>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9" name="Oval 98">
                      <a:extLst>
                        <a:ext uri="{FF2B5EF4-FFF2-40B4-BE49-F238E27FC236}">
                          <a16:creationId xmlns:a16="http://schemas.microsoft.com/office/drawing/2014/main" id="{32B92B13-DD80-A182-3EF2-FCC594A87D77}"/>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 name="Group 27">
                    <a:extLst>
                      <a:ext uri="{FF2B5EF4-FFF2-40B4-BE49-F238E27FC236}">
                        <a16:creationId xmlns:a16="http://schemas.microsoft.com/office/drawing/2014/main" id="{3D476913-9F94-5A11-1C3D-2394B1E3E980}"/>
                      </a:ext>
                    </a:extLst>
                  </p:cNvPr>
                  <p:cNvGrpSpPr/>
                  <p:nvPr/>
                </p:nvGrpSpPr>
                <p:grpSpPr>
                  <a:xfrm rot="20960731">
                    <a:off x="3618462" y="2443425"/>
                    <a:ext cx="955216" cy="292520"/>
                    <a:chOff x="4290024" y="2365899"/>
                    <a:chExt cx="1126039" cy="408564"/>
                  </a:xfrm>
                </p:grpSpPr>
                <p:sp>
                  <p:nvSpPr>
                    <p:cNvPr id="96" name="Freeform 762">
                      <a:extLst>
                        <a:ext uri="{FF2B5EF4-FFF2-40B4-BE49-F238E27FC236}">
                          <a16:creationId xmlns:a16="http://schemas.microsoft.com/office/drawing/2014/main" id="{9150E0DC-DF51-D89D-5B9E-3DCB8F96CC67}"/>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7" name="Flowchart: Connector 96">
                      <a:extLst>
                        <a:ext uri="{FF2B5EF4-FFF2-40B4-BE49-F238E27FC236}">
                          <a16:creationId xmlns:a16="http://schemas.microsoft.com/office/drawing/2014/main" id="{492F45FF-7A54-78E4-58CC-247AE3CE949A}"/>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9" name="Group 28">
                    <a:extLst>
                      <a:ext uri="{FF2B5EF4-FFF2-40B4-BE49-F238E27FC236}">
                        <a16:creationId xmlns:a16="http://schemas.microsoft.com/office/drawing/2014/main" id="{EFF01069-AF84-EF98-763A-0BBA833BF5A8}"/>
                      </a:ext>
                    </a:extLst>
                  </p:cNvPr>
                  <p:cNvGrpSpPr/>
                  <p:nvPr/>
                </p:nvGrpSpPr>
                <p:grpSpPr>
                  <a:xfrm rot="20960731">
                    <a:off x="2755984" y="2455146"/>
                    <a:ext cx="955216" cy="292520"/>
                    <a:chOff x="4290024" y="2365899"/>
                    <a:chExt cx="1126039" cy="408564"/>
                  </a:xfrm>
                </p:grpSpPr>
                <p:sp>
                  <p:nvSpPr>
                    <p:cNvPr id="94" name="Freeform 760">
                      <a:extLst>
                        <a:ext uri="{FF2B5EF4-FFF2-40B4-BE49-F238E27FC236}">
                          <a16:creationId xmlns:a16="http://schemas.microsoft.com/office/drawing/2014/main" id="{550F5FD8-E1CF-4F21-3289-3F7829EC7045}"/>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5" name="Flowchart: Connector 94">
                      <a:extLst>
                        <a:ext uri="{FF2B5EF4-FFF2-40B4-BE49-F238E27FC236}">
                          <a16:creationId xmlns:a16="http://schemas.microsoft.com/office/drawing/2014/main" id="{C6069970-32A2-3E2E-D71D-C832B136D9FC}"/>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0" name="Group 29">
                    <a:extLst>
                      <a:ext uri="{FF2B5EF4-FFF2-40B4-BE49-F238E27FC236}">
                        <a16:creationId xmlns:a16="http://schemas.microsoft.com/office/drawing/2014/main" id="{20E67B56-3791-F2E1-9530-AE3615868F91}"/>
                      </a:ext>
                    </a:extLst>
                  </p:cNvPr>
                  <p:cNvGrpSpPr/>
                  <p:nvPr/>
                </p:nvGrpSpPr>
                <p:grpSpPr>
                  <a:xfrm rot="20960731">
                    <a:off x="4423999" y="2485296"/>
                    <a:ext cx="955216" cy="292520"/>
                    <a:chOff x="4290024" y="2365899"/>
                    <a:chExt cx="1126039" cy="408564"/>
                  </a:xfrm>
                </p:grpSpPr>
                <p:sp>
                  <p:nvSpPr>
                    <p:cNvPr id="92" name="Freeform 758">
                      <a:extLst>
                        <a:ext uri="{FF2B5EF4-FFF2-40B4-BE49-F238E27FC236}">
                          <a16:creationId xmlns:a16="http://schemas.microsoft.com/office/drawing/2014/main" id="{B9BE4CD5-C57F-4C09-3F3E-833AE19ED11F}"/>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3" name="Flowchart: Connector 92">
                      <a:extLst>
                        <a:ext uri="{FF2B5EF4-FFF2-40B4-BE49-F238E27FC236}">
                          <a16:creationId xmlns:a16="http://schemas.microsoft.com/office/drawing/2014/main" id="{656B3312-0421-713D-562E-A462BD6E3EBC}"/>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1" name="Group 30">
                    <a:extLst>
                      <a:ext uri="{FF2B5EF4-FFF2-40B4-BE49-F238E27FC236}">
                        <a16:creationId xmlns:a16="http://schemas.microsoft.com/office/drawing/2014/main" id="{C05681C2-FF9C-F16F-F601-48B9AA6E74C3}"/>
                      </a:ext>
                    </a:extLst>
                  </p:cNvPr>
                  <p:cNvGrpSpPr/>
                  <p:nvPr/>
                </p:nvGrpSpPr>
                <p:grpSpPr>
                  <a:xfrm rot="684996">
                    <a:off x="4506063" y="2195565"/>
                    <a:ext cx="955216" cy="292520"/>
                    <a:chOff x="4290024" y="2365899"/>
                    <a:chExt cx="1126039" cy="408564"/>
                  </a:xfrm>
                </p:grpSpPr>
                <p:sp>
                  <p:nvSpPr>
                    <p:cNvPr id="90" name="Freeform 756">
                      <a:extLst>
                        <a:ext uri="{FF2B5EF4-FFF2-40B4-BE49-F238E27FC236}">
                          <a16:creationId xmlns:a16="http://schemas.microsoft.com/office/drawing/2014/main" id="{050D99CA-BC6D-FD90-C064-5F60439B9008}"/>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1" name="Flowchart: Connector 90">
                      <a:extLst>
                        <a:ext uri="{FF2B5EF4-FFF2-40B4-BE49-F238E27FC236}">
                          <a16:creationId xmlns:a16="http://schemas.microsoft.com/office/drawing/2014/main" id="{EC3D179E-CA1D-F0D9-6570-37AADE4A412A}"/>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2" name="Group 31">
                    <a:extLst>
                      <a:ext uri="{FF2B5EF4-FFF2-40B4-BE49-F238E27FC236}">
                        <a16:creationId xmlns:a16="http://schemas.microsoft.com/office/drawing/2014/main" id="{3DCE1BB7-779A-334F-E678-C091FAFF95A2}"/>
                      </a:ext>
                    </a:extLst>
                  </p:cNvPr>
                  <p:cNvGrpSpPr/>
                  <p:nvPr/>
                </p:nvGrpSpPr>
                <p:grpSpPr>
                  <a:xfrm>
                    <a:off x="3630190" y="2203946"/>
                    <a:ext cx="955216" cy="292520"/>
                    <a:chOff x="4290024" y="2365899"/>
                    <a:chExt cx="1126039" cy="408564"/>
                  </a:xfrm>
                </p:grpSpPr>
                <p:sp>
                  <p:nvSpPr>
                    <p:cNvPr id="88" name="Freeform 754">
                      <a:extLst>
                        <a:ext uri="{FF2B5EF4-FFF2-40B4-BE49-F238E27FC236}">
                          <a16:creationId xmlns:a16="http://schemas.microsoft.com/office/drawing/2014/main" id="{EB4CA008-11BC-A0E5-DF50-194E4EA720E2}"/>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9" name="Flowchart: Connector 88">
                      <a:extLst>
                        <a:ext uri="{FF2B5EF4-FFF2-40B4-BE49-F238E27FC236}">
                          <a16:creationId xmlns:a16="http://schemas.microsoft.com/office/drawing/2014/main" id="{8CD186B0-CBFE-449A-2B0C-3D2C63B27990}"/>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3" name="Group 32">
                    <a:extLst>
                      <a:ext uri="{FF2B5EF4-FFF2-40B4-BE49-F238E27FC236}">
                        <a16:creationId xmlns:a16="http://schemas.microsoft.com/office/drawing/2014/main" id="{1B3F1788-7832-98C5-12B7-F7551D1B60CD}"/>
                      </a:ext>
                    </a:extLst>
                  </p:cNvPr>
                  <p:cNvGrpSpPr/>
                  <p:nvPr/>
                </p:nvGrpSpPr>
                <p:grpSpPr>
                  <a:xfrm>
                    <a:off x="2667226" y="2205621"/>
                    <a:ext cx="955216" cy="292520"/>
                    <a:chOff x="4290024" y="2365899"/>
                    <a:chExt cx="1126039" cy="408564"/>
                  </a:xfrm>
                </p:grpSpPr>
                <p:sp>
                  <p:nvSpPr>
                    <p:cNvPr id="86" name="Freeform 752">
                      <a:extLst>
                        <a:ext uri="{FF2B5EF4-FFF2-40B4-BE49-F238E27FC236}">
                          <a16:creationId xmlns:a16="http://schemas.microsoft.com/office/drawing/2014/main" id="{8C8D75D5-A391-29E3-FE04-FC519DC7291E}"/>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7" name="Flowchart: Connector 86">
                      <a:extLst>
                        <a:ext uri="{FF2B5EF4-FFF2-40B4-BE49-F238E27FC236}">
                          <a16:creationId xmlns:a16="http://schemas.microsoft.com/office/drawing/2014/main" id="{E16F8C53-58DA-8553-354D-0D23525B0FF1}"/>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4" name="Group 33">
                    <a:extLst>
                      <a:ext uri="{FF2B5EF4-FFF2-40B4-BE49-F238E27FC236}">
                        <a16:creationId xmlns:a16="http://schemas.microsoft.com/office/drawing/2014/main" id="{ABD522FE-F91D-375B-5689-7234F5AD5167}"/>
                      </a:ext>
                    </a:extLst>
                  </p:cNvPr>
                  <p:cNvGrpSpPr/>
                  <p:nvPr/>
                </p:nvGrpSpPr>
                <p:grpSpPr>
                  <a:xfrm rot="20960731">
                    <a:off x="4423999" y="3660946"/>
                    <a:ext cx="955216" cy="292520"/>
                    <a:chOff x="4290024" y="2365899"/>
                    <a:chExt cx="1126039" cy="408564"/>
                  </a:xfrm>
                </p:grpSpPr>
                <p:sp>
                  <p:nvSpPr>
                    <p:cNvPr id="84" name="Freeform 750">
                      <a:extLst>
                        <a:ext uri="{FF2B5EF4-FFF2-40B4-BE49-F238E27FC236}">
                          <a16:creationId xmlns:a16="http://schemas.microsoft.com/office/drawing/2014/main" id="{9B7DD194-7826-B7CC-39B2-52D6F055B563}"/>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5" name="Flowchart: Connector 84">
                      <a:extLst>
                        <a:ext uri="{FF2B5EF4-FFF2-40B4-BE49-F238E27FC236}">
                          <a16:creationId xmlns:a16="http://schemas.microsoft.com/office/drawing/2014/main" id="{DFA9CDEA-75AF-48FF-6038-79B4BA012506}"/>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5" name="Group 34">
                    <a:extLst>
                      <a:ext uri="{FF2B5EF4-FFF2-40B4-BE49-F238E27FC236}">
                        <a16:creationId xmlns:a16="http://schemas.microsoft.com/office/drawing/2014/main" id="{EC5549F0-F182-1AFC-47B9-C31E1422CB15}"/>
                      </a:ext>
                    </a:extLst>
                  </p:cNvPr>
                  <p:cNvGrpSpPr/>
                  <p:nvPr/>
                </p:nvGrpSpPr>
                <p:grpSpPr>
                  <a:xfrm rot="20960731">
                    <a:off x="3509605" y="3681045"/>
                    <a:ext cx="955216" cy="292520"/>
                    <a:chOff x="4290024" y="2365899"/>
                    <a:chExt cx="1126039" cy="408564"/>
                  </a:xfrm>
                </p:grpSpPr>
                <p:sp>
                  <p:nvSpPr>
                    <p:cNvPr id="82" name="Freeform 748">
                      <a:extLst>
                        <a:ext uri="{FF2B5EF4-FFF2-40B4-BE49-F238E27FC236}">
                          <a16:creationId xmlns:a16="http://schemas.microsoft.com/office/drawing/2014/main" id="{9929FA42-4907-8D67-7DAA-EBF7A0223E1D}"/>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3" name="Flowchart: Connector 82">
                      <a:extLst>
                        <a:ext uri="{FF2B5EF4-FFF2-40B4-BE49-F238E27FC236}">
                          <a16:creationId xmlns:a16="http://schemas.microsoft.com/office/drawing/2014/main" id="{C01DE5B3-2AE7-3B28-2CA9-98423648DD12}"/>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6" name="Group 35">
                    <a:extLst>
                      <a:ext uri="{FF2B5EF4-FFF2-40B4-BE49-F238E27FC236}">
                        <a16:creationId xmlns:a16="http://schemas.microsoft.com/office/drawing/2014/main" id="{3BF8513E-6E2F-7064-C48D-8879FE1C9308}"/>
                      </a:ext>
                    </a:extLst>
                  </p:cNvPr>
                  <p:cNvGrpSpPr/>
                  <p:nvPr/>
                </p:nvGrpSpPr>
                <p:grpSpPr>
                  <a:xfrm>
                    <a:off x="2566741" y="3652579"/>
                    <a:ext cx="955216" cy="292520"/>
                    <a:chOff x="4290024" y="2365899"/>
                    <a:chExt cx="1126039" cy="408564"/>
                  </a:xfrm>
                </p:grpSpPr>
                <p:sp>
                  <p:nvSpPr>
                    <p:cNvPr id="80" name="Freeform 746">
                      <a:extLst>
                        <a:ext uri="{FF2B5EF4-FFF2-40B4-BE49-F238E27FC236}">
                          <a16:creationId xmlns:a16="http://schemas.microsoft.com/office/drawing/2014/main" id="{C990716C-4D02-CFD1-A336-7549011D9CA3}"/>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1" name="Flowchart: Connector 80">
                      <a:extLst>
                        <a:ext uri="{FF2B5EF4-FFF2-40B4-BE49-F238E27FC236}">
                          <a16:creationId xmlns:a16="http://schemas.microsoft.com/office/drawing/2014/main" id="{1131A9B3-4A12-2F21-C2C7-C49A38849F91}"/>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7" name="Group 36">
                    <a:extLst>
                      <a:ext uri="{FF2B5EF4-FFF2-40B4-BE49-F238E27FC236}">
                        <a16:creationId xmlns:a16="http://schemas.microsoft.com/office/drawing/2014/main" id="{CD1501AA-A8A0-7C84-3790-414CBE70BA9C}"/>
                      </a:ext>
                    </a:extLst>
                  </p:cNvPr>
                  <p:cNvGrpSpPr/>
                  <p:nvPr/>
                </p:nvGrpSpPr>
                <p:grpSpPr>
                  <a:xfrm>
                    <a:off x="4397214" y="3945655"/>
                    <a:ext cx="955216" cy="292520"/>
                    <a:chOff x="4290024" y="2365899"/>
                    <a:chExt cx="1126039" cy="408564"/>
                  </a:xfrm>
                </p:grpSpPr>
                <p:sp>
                  <p:nvSpPr>
                    <p:cNvPr id="78" name="Freeform 744">
                      <a:extLst>
                        <a:ext uri="{FF2B5EF4-FFF2-40B4-BE49-F238E27FC236}">
                          <a16:creationId xmlns:a16="http://schemas.microsoft.com/office/drawing/2014/main" id="{2AC85F64-D4DC-C757-97B3-B894E005A3FD}"/>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9" name="Flowchart: Connector 78">
                      <a:extLst>
                        <a:ext uri="{FF2B5EF4-FFF2-40B4-BE49-F238E27FC236}">
                          <a16:creationId xmlns:a16="http://schemas.microsoft.com/office/drawing/2014/main" id="{E0C72441-F792-4EE7-DB7D-7DEA139772BB}"/>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8" name="Group 37">
                    <a:extLst>
                      <a:ext uri="{FF2B5EF4-FFF2-40B4-BE49-F238E27FC236}">
                        <a16:creationId xmlns:a16="http://schemas.microsoft.com/office/drawing/2014/main" id="{AEAE9FDD-3056-AE13-5B43-16D73EB9D48A}"/>
                      </a:ext>
                    </a:extLst>
                  </p:cNvPr>
                  <p:cNvGrpSpPr/>
                  <p:nvPr/>
                </p:nvGrpSpPr>
                <p:grpSpPr>
                  <a:xfrm rot="20960731">
                    <a:off x="3440944" y="3954025"/>
                    <a:ext cx="955216" cy="292520"/>
                    <a:chOff x="4290024" y="2365899"/>
                    <a:chExt cx="1126039" cy="408564"/>
                  </a:xfrm>
                </p:grpSpPr>
                <p:sp>
                  <p:nvSpPr>
                    <p:cNvPr id="76" name="Freeform 742">
                      <a:extLst>
                        <a:ext uri="{FF2B5EF4-FFF2-40B4-BE49-F238E27FC236}">
                          <a16:creationId xmlns:a16="http://schemas.microsoft.com/office/drawing/2014/main" id="{42B76F4F-8CD6-82BA-DBA2-2F49A2DB5C4E}"/>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7" name="Flowchart: Connector 76">
                      <a:extLst>
                        <a:ext uri="{FF2B5EF4-FFF2-40B4-BE49-F238E27FC236}">
                          <a16:creationId xmlns:a16="http://schemas.microsoft.com/office/drawing/2014/main" id="{F6C6F1E2-437D-E6AA-D60D-343FF2C326BE}"/>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39" name="Group 38">
                    <a:extLst>
                      <a:ext uri="{FF2B5EF4-FFF2-40B4-BE49-F238E27FC236}">
                        <a16:creationId xmlns:a16="http://schemas.microsoft.com/office/drawing/2014/main" id="{74403400-FD7C-8100-D98F-4B327AE8F4DB}"/>
                      </a:ext>
                    </a:extLst>
                  </p:cNvPr>
                  <p:cNvGrpSpPr/>
                  <p:nvPr/>
                </p:nvGrpSpPr>
                <p:grpSpPr>
                  <a:xfrm rot="20960731">
                    <a:off x="2606934" y="3903781"/>
                    <a:ext cx="955216" cy="292520"/>
                    <a:chOff x="4290024" y="2365899"/>
                    <a:chExt cx="1126039" cy="408564"/>
                  </a:xfrm>
                </p:grpSpPr>
                <p:sp>
                  <p:nvSpPr>
                    <p:cNvPr id="74" name="Freeform 740">
                      <a:extLst>
                        <a:ext uri="{FF2B5EF4-FFF2-40B4-BE49-F238E27FC236}">
                          <a16:creationId xmlns:a16="http://schemas.microsoft.com/office/drawing/2014/main" id="{60FA1457-86AC-1C92-2C8A-933A98F9D65D}"/>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5" name="Flowchart: Connector 74">
                      <a:extLst>
                        <a:ext uri="{FF2B5EF4-FFF2-40B4-BE49-F238E27FC236}">
                          <a16:creationId xmlns:a16="http://schemas.microsoft.com/office/drawing/2014/main" id="{AAAEE021-36C4-C1DF-F2D9-1E8D070294DD}"/>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40" name="16-Point Star 705">
                    <a:extLst>
                      <a:ext uri="{FF2B5EF4-FFF2-40B4-BE49-F238E27FC236}">
                        <a16:creationId xmlns:a16="http://schemas.microsoft.com/office/drawing/2014/main" id="{D8397C1E-B7C8-2EBF-C216-5E24EE26E78E}"/>
                      </a:ext>
                    </a:extLst>
                  </p:cNvPr>
                  <p:cNvSpPr/>
                  <p:nvPr/>
                </p:nvSpPr>
                <p:spPr>
                  <a:xfrm>
                    <a:off x="4422370" y="3064542"/>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1" name="16-Point Star 706">
                    <a:extLst>
                      <a:ext uri="{FF2B5EF4-FFF2-40B4-BE49-F238E27FC236}">
                        <a16:creationId xmlns:a16="http://schemas.microsoft.com/office/drawing/2014/main" id="{B9E063CD-B5AD-9927-B958-7790A929AD15}"/>
                      </a:ext>
                    </a:extLst>
                  </p:cNvPr>
                  <p:cNvSpPr/>
                  <p:nvPr/>
                </p:nvSpPr>
                <p:spPr>
                  <a:xfrm>
                    <a:off x="3918552" y="3031167"/>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2" name="16-Point Star 707">
                    <a:extLst>
                      <a:ext uri="{FF2B5EF4-FFF2-40B4-BE49-F238E27FC236}">
                        <a16:creationId xmlns:a16="http://schemas.microsoft.com/office/drawing/2014/main" id="{E01ED5D5-EFBD-EE9D-DDB1-206FE3237FEE}"/>
                      </a:ext>
                    </a:extLst>
                  </p:cNvPr>
                  <p:cNvSpPr/>
                  <p:nvPr/>
                </p:nvSpPr>
                <p:spPr>
                  <a:xfrm>
                    <a:off x="2964112" y="3117151"/>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3" name="16-Point Star 708">
                    <a:extLst>
                      <a:ext uri="{FF2B5EF4-FFF2-40B4-BE49-F238E27FC236}">
                        <a16:creationId xmlns:a16="http://schemas.microsoft.com/office/drawing/2014/main" id="{FC2A1383-E95F-3CBB-694E-2964879CCF53}"/>
                      </a:ext>
                    </a:extLst>
                  </p:cNvPr>
                  <p:cNvSpPr/>
                  <p:nvPr/>
                </p:nvSpPr>
                <p:spPr>
                  <a:xfrm>
                    <a:off x="4070952" y="3250679"/>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44" name="Lightning Bolt 43">
                    <a:extLst>
                      <a:ext uri="{FF2B5EF4-FFF2-40B4-BE49-F238E27FC236}">
                        <a16:creationId xmlns:a16="http://schemas.microsoft.com/office/drawing/2014/main" id="{51EC2651-D877-4BF3-EE1D-FD9B5A46CF23}"/>
                      </a:ext>
                    </a:extLst>
                  </p:cNvPr>
                  <p:cNvSpPr/>
                  <p:nvPr/>
                </p:nvSpPr>
                <p:spPr>
                  <a:xfrm>
                    <a:off x="2063687" y="2433789"/>
                    <a:ext cx="503340" cy="418097"/>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45" name="Group 44">
                    <a:extLst>
                      <a:ext uri="{FF2B5EF4-FFF2-40B4-BE49-F238E27FC236}">
                        <a16:creationId xmlns:a16="http://schemas.microsoft.com/office/drawing/2014/main" id="{CE796ED7-7741-B5A9-51B8-AA825CC7D879}"/>
                      </a:ext>
                    </a:extLst>
                  </p:cNvPr>
                  <p:cNvGrpSpPr/>
                  <p:nvPr/>
                </p:nvGrpSpPr>
                <p:grpSpPr>
                  <a:xfrm>
                    <a:off x="4982896" y="2806548"/>
                    <a:ext cx="432000" cy="160774"/>
                    <a:chOff x="4622242" y="2813539"/>
                    <a:chExt cx="854110" cy="160774"/>
                  </a:xfrm>
                </p:grpSpPr>
                <p:sp>
                  <p:nvSpPr>
                    <p:cNvPr id="72" name="Rounded Rectangle 738">
                      <a:extLst>
                        <a:ext uri="{FF2B5EF4-FFF2-40B4-BE49-F238E27FC236}">
                          <a16:creationId xmlns:a16="http://schemas.microsoft.com/office/drawing/2014/main" id="{E1C655FE-29F5-2F58-35AE-BC5F4D3FB5D7}"/>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3" name="Oval 72">
                      <a:extLst>
                        <a:ext uri="{FF2B5EF4-FFF2-40B4-BE49-F238E27FC236}">
                          <a16:creationId xmlns:a16="http://schemas.microsoft.com/office/drawing/2014/main" id="{8DE5FC5E-5033-C04D-A431-6A7112AE3A8D}"/>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46" name="Group 45">
                    <a:extLst>
                      <a:ext uri="{FF2B5EF4-FFF2-40B4-BE49-F238E27FC236}">
                        <a16:creationId xmlns:a16="http://schemas.microsoft.com/office/drawing/2014/main" id="{5EBB273E-55A4-37EE-93AD-762B93F43708}"/>
                      </a:ext>
                    </a:extLst>
                  </p:cNvPr>
                  <p:cNvGrpSpPr/>
                  <p:nvPr/>
                </p:nvGrpSpPr>
                <p:grpSpPr>
                  <a:xfrm>
                    <a:off x="3097157" y="2809901"/>
                    <a:ext cx="432000" cy="160774"/>
                    <a:chOff x="4622242" y="2813539"/>
                    <a:chExt cx="854110" cy="160774"/>
                  </a:xfrm>
                </p:grpSpPr>
                <p:sp>
                  <p:nvSpPr>
                    <p:cNvPr id="70" name="Rounded Rectangle 736">
                      <a:extLst>
                        <a:ext uri="{FF2B5EF4-FFF2-40B4-BE49-F238E27FC236}">
                          <a16:creationId xmlns:a16="http://schemas.microsoft.com/office/drawing/2014/main" id="{F119F1B3-CF95-E910-EE6C-C5BE7DF1A8E6}"/>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1" name="Oval 70">
                      <a:extLst>
                        <a:ext uri="{FF2B5EF4-FFF2-40B4-BE49-F238E27FC236}">
                          <a16:creationId xmlns:a16="http://schemas.microsoft.com/office/drawing/2014/main" id="{D29E794A-C436-45A8-35BF-1B988E63AF1C}"/>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47" name="Group 46">
                    <a:extLst>
                      <a:ext uri="{FF2B5EF4-FFF2-40B4-BE49-F238E27FC236}">
                        <a16:creationId xmlns:a16="http://schemas.microsoft.com/office/drawing/2014/main" id="{019955DE-9165-258C-E0CA-8491FBA7AA59}"/>
                      </a:ext>
                    </a:extLst>
                  </p:cNvPr>
                  <p:cNvGrpSpPr/>
                  <p:nvPr/>
                </p:nvGrpSpPr>
                <p:grpSpPr>
                  <a:xfrm>
                    <a:off x="4033332" y="2809918"/>
                    <a:ext cx="432000" cy="160774"/>
                    <a:chOff x="4622242" y="2813539"/>
                    <a:chExt cx="854110" cy="160774"/>
                  </a:xfrm>
                </p:grpSpPr>
                <p:sp>
                  <p:nvSpPr>
                    <p:cNvPr id="68" name="Rounded Rectangle 734">
                      <a:extLst>
                        <a:ext uri="{FF2B5EF4-FFF2-40B4-BE49-F238E27FC236}">
                          <a16:creationId xmlns:a16="http://schemas.microsoft.com/office/drawing/2014/main" id="{8565E25C-0C46-553B-F24E-3654297C7A24}"/>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9" name="Oval 68">
                      <a:extLst>
                        <a:ext uri="{FF2B5EF4-FFF2-40B4-BE49-F238E27FC236}">
                          <a16:creationId xmlns:a16="http://schemas.microsoft.com/office/drawing/2014/main" id="{A04419C2-5C4A-D7C6-014A-58BC335A72FC}"/>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48" name="Group 47">
                    <a:extLst>
                      <a:ext uri="{FF2B5EF4-FFF2-40B4-BE49-F238E27FC236}">
                        <a16:creationId xmlns:a16="http://schemas.microsoft.com/office/drawing/2014/main" id="{4E64899A-1BCA-584D-2CB2-1E4FD736C643}"/>
                      </a:ext>
                    </a:extLst>
                  </p:cNvPr>
                  <p:cNvGrpSpPr/>
                  <p:nvPr/>
                </p:nvGrpSpPr>
                <p:grpSpPr>
                  <a:xfrm>
                    <a:off x="4504723" y="3435723"/>
                    <a:ext cx="432000" cy="160774"/>
                    <a:chOff x="4622242" y="2813539"/>
                    <a:chExt cx="854110" cy="160774"/>
                  </a:xfrm>
                </p:grpSpPr>
                <p:sp>
                  <p:nvSpPr>
                    <p:cNvPr id="66" name="Rounded Rectangle 732">
                      <a:extLst>
                        <a:ext uri="{FF2B5EF4-FFF2-40B4-BE49-F238E27FC236}">
                          <a16:creationId xmlns:a16="http://schemas.microsoft.com/office/drawing/2014/main" id="{101F2C45-A65C-AC40-D416-CBC7227347BA}"/>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7" name="Oval 66">
                      <a:extLst>
                        <a:ext uri="{FF2B5EF4-FFF2-40B4-BE49-F238E27FC236}">
                          <a16:creationId xmlns:a16="http://schemas.microsoft.com/office/drawing/2014/main" id="{B13DEA09-EBFC-C652-B058-98013BA5E0F9}"/>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49" name="Group 48">
                    <a:extLst>
                      <a:ext uri="{FF2B5EF4-FFF2-40B4-BE49-F238E27FC236}">
                        <a16:creationId xmlns:a16="http://schemas.microsoft.com/office/drawing/2014/main" id="{DDE8570E-EFA4-4C13-6F05-F107F197C9D8}"/>
                      </a:ext>
                    </a:extLst>
                  </p:cNvPr>
                  <p:cNvGrpSpPr/>
                  <p:nvPr/>
                </p:nvGrpSpPr>
                <p:grpSpPr>
                  <a:xfrm>
                    <a:off x="2618984" y="3439076"/>
                    <a:ext cx="432000" cy="160774"/>
                    <a:chOff x="4622242" y="2813539"/>
                    <a:chExt cx="854110" cy="160774"/>
                  </a:xfrm>
                </p:grpSpPr>
                <p:sp>
                  <p:nvSpPr>
                    <p:cNvPr id="64" name="Rounded Rectangle 730">
                      <a:extLst>
                        <a:ext uri="{FF2B5EF4-FFF2-40B4-BE49-F238E27FC236}">
                          <a16:creationId xmlns:a16="http://schemas.microsoft.com/office/drawing/2014/main" id="{0885AFDA-1E46-0005-2746-A78E9A8EBCAE}"/>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5" name="Oval 64">
                      <a:extLst>
                        <a:ext uri="{FF2B5EF4-FFF2-40B4-BE49-F238E27FC236}">
                          <a16:creationId xmlns:a16="http://schemas.microsoft.com/office/drawing/2014/main" id="{69EF0E05-15C0-E74C-2F18-956495F362B4}"/>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50" name="Group 49">
                    <a:extLst>
                      <a:ext uri="{FF2B5EF4-FFF2-40B4-BE49-F238E27FC236}">
                        <a16:creationId xmlns:a16="http://schemas.microsoft.com/office/drawing/2014/main" id="{92B8EABC-E6C5-E4FE-4CFC-308254D83D45}"/>
                      </a:ext>
                    </a:extLst>
                  </p:cNvPr>
                  <p:cNvGrpSpPr/>
                  <p:nvPr/>
                </p:nvGrpSpPr>
                <p:grpSpPr>
                  <a:xfrm>
                    <a:off x="3555159" y="3430704"/>
                    <a:ext cx="432000" cy="160774"/>
                    <a:chOff x="4622242" y="2813539"/>
                    <a:chExt cx="854110" cy="160774"/>
                  </a:xfrm>
                </p:grpSpPr>
                <p:sp>
                  <p:nvSpPr>
                    <p:cNvPr id="62" name="Rounded Rectangle 728">
                      <a:extLst>
                        <a:ext uri="{FF2B5EF4-FFF2-40B4-BE49-F238E27FC236}">
                          <a16:creationId xmlns:a16="http://schemas.microsoft.com/office/drawing/2014/main" id="{88B19948-67F0-F473-F79F-47AA037DDC5D}"/>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3" name="Oval 62">
                      <a:extLst>
                        <a:ext uri="{FF2B5EF4-FFF2-40B4-BE49-F238E27FC236}">
                          <a16:creationId xmlns:a16="http://schemas.microsoft.com/office/drawing/2014/main" id="{8492565E-AE6F-17C0-684C-E1CBA3C72A34}"/>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51" name="Group 50">
                    <a:extLst>
                      <a:ext uri="{FF2B5EF4-FFF2-40B4-BE49-F238E27FC236}">
                        <a16:creationId xmlns:a16="http://schemas.microsoft.com/office/drawing/2014/main" id="{B0E89279-A9B9-D214-F18D-C7E7D220A8C5}"/>
                      </a:ext>
                    </a:extLst>
                  </p:cNvPr>
                  <p:cNvGrpSpPr/>
                  <p:nvPr/>
                </p:nvGrpSpPr>
                <p:grpSpPr>
                  <a:xfrm>
                    <a:off x="4975905" y="3428732"/>
                    <a:ext cx="432000" cy="160774"/>
                    <a:chOff x="4622242" y="2813539"/>
                    <a:chExt cx="854110" cy="160774"/>
                  </a:xfrm>
                </p:grpSpPr>
                <p:sp>
                  <p:nvSpPr>
                    <p:cNvPr id="60" name="Rounded Rectangle 726">
                      <a:extLst>
                        <a:ext uri="{FF2B5EF4-FFF2-40B4-BE49-F238E27FC236}">
                          <a16:creationId xmlns:a16="http://schemas.microsoft.com/office/drawing/2014/main" id="{7A5D241B-D99F-754B-CFEF-F31193A58C02}"/>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1" name="Oval 60">
                      <a:extLst>
                        <a:ext uri="{FF2B5EF4-FFF2-40B4-BE49-F238E27FC236}">
                          <a16:creationId xmlns:a16="http://schemas.microsoft.com/office/drawing/2014/main" id="{25FEF17A-186F-4C66-E196-A31ACCDC51B5}"/>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52" name="Group 51">
                    <a:extLst>
                      <a:ext uri="{FF2B5EF4-FFF2-40B4-BE49-F238E27FC236}">
                        <a16:creationId xmlns:a16="http://schemas.microsoft.com/office/drawing/2014/main" id="{901EFFE8-8551-3F77-538A-02153A7CD120}"/>
                      </a:ext>
                    </a:extLst>
                  </p:cNvPr>
                  <p:cNvGrpSpPr/>
                  <p:nvPr/>
                </p:nvGrpSpPr>
                <p:grpSpPr>
                  <a:xfrm>
                    <a:off x="3090166" y="3432085"/>
                    <a:ext cx="432000" cy="160774"/>
                    <a:chOff x="4622242" y="2813539"/>
                    <a:chExt cx="854110" cy="160774"/>
                  </a:xfrm>
                </p:grpSpPr>
                <p:sp>
                  <p:nvSpPr>
                    <p:cNvPr id="58" name="Rounded Rectangle 724">
                      <a:extLst>
                        <a:ext uri="{FF2B5EF4-FFF2-40B4-BE49-F238E27FC236}">
                          <a16:creationId xmlns:a16="http://schemas.microsoft.com/office/drawing/2014/main" id="{DF5CBF95-A920-745A-F746-252849519D78}"/>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9" name="Oval 58">
                      <a:extLst>
                        <a:ext uri="{FF2B5EF4-FFF2-40B4-BE49-F238E27FC236}">
                          <a16:creationId xmlns:a16="http://schemas.microsoft.com/office/drawing/2014/main" id="{E54B49EA-372C-57C6-4CAE-C72AAF33B9DA}"/>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53" name="Group 52">
                    <a:extLst>
                      <a:ext uri="{FF2B5EF4-FFF2-40B4-BE49-F238E27FC236}">
                        <a16:creationId xmlns:a16="http://schemas.microsoft.com/office/drawing/2014/main" id="{48DB0540-9F3C-B218-5250-F8A3C2502C57}"/>
                      </a:ext>
                    </a:extLst>
                  </p:cNvPr>
                  <p:cNvGrpSpPr/>
                  <p:nvPr/>
                </p:nvGrpSpPr>
                <p:grpSpPr>
                  <a:xfrm>
                    <a:off x="4026341" y="3432102"/>
                    <a:ext cx="432000" cy="160774"/>
                    <a:chOff x="4622242" y="2813539"/>
                    <a:chExt cx="854110" cy="160774"/>
                  </a:xfrm>
                </p:grpSpPr>
                <p:sp>
                  <p:nvSpPr>
                    <p:cNvPr id="56" name="Rounded Rectangle 722">
                      <a:extLst>
                        <a:ext uri="{FF2B5EF4-FFF2-40B4-BE49-F238E27FC236}">
                          <a16:creationId xmlns:a16="http://schemas.microsoft.com/office/drawing/2014/main" id="{982ECBFE-469B-5F7E-4D2D-7287C3CEC7D8}"/>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7" name="Oval 56">
                      <a:extLst>
                        <a:ext uri="{FF2B5EF4-FFF2-40B4-BE49-F238E27FC236}">
                          <a16:creationId xmlns:a16="http://schemas.microsoft.com/office/drawing/2014/main" id="{74194F67-2DF5-51A7-CE8A-85A34AFEF681}"/>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54" name="16-Point Star 720">
                    <a:extLst>
                      <a:ext uri="{FF2B5EF4-FFF2-40B4-BE49-F238E27FC236}">
                        <a16:creationId xmlns:a16="http://schemas.microsoft.com/office/drawing/2014/main" id="{D188EDD7-5F1F-B98B-75AB-DDA44399BBD1}"/>
                      </a:ext>
                    </a:extLst>
                  </p:cNvPr>
                  <p:cNvSpPr/>
                  <p:nvPr/>
                </p:nvSpPr>
                <p:spPr>
                  <a:xfrm>
                    <a:off x="4894472" y="3117853"/>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5" name="16-Point Star 721">
                    <a:extLst>
                      <a:ext uri="{FF2B5EF4-FFF2-40B4-BE49-F238E27FC236}">
                        <a16:creationId xmlns:a16="http://schemas.microsoft.com/office/drawing/2014/main" id="{C289F8B3-EABD-FBDD-43D6-C1B6B97EAF16}"/>
                      </a:ext>
                    </a:extLst>
                  </p:cNvPr>
                  <p:cNvSpPr/>
                  <p:nvPr/>
                </p:nvSpPr>
                <p:spPr>
                  <a:xfrm>
                    <a:off x="3459953" y="3067519"/>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grpSp>
            <p:nvGrpSpPr>
              <p:cNvPr id="17" name="Group 16">
                <a:extLst>
                  <a:ext uri="{FF2B5EF4-FFF2-40B4-BE49-F238E27FC236}">
                    <a16:creationId xmlns:a16="http://schemas.microsoft.com/office/drawing/2014/main" id="{83DC7FCE-1571-CBE6-18AD-C16F9A234885}"/>
                  </a:ext>
                </a:extLst>
              </p:cNvPr>
              <p:cNvGrpSpPr/>
              <p:nvPr/>
            </p:nvGrpSpPr>
            <p:grpSpPr>
              <a:xfrm>
                <a:off x="12707631" y="1709198"/>
                <a:ext cx="859749" cy="590163"/>
                <a:chOff x="12707631" y="1709198"/>
                <a:chExt cx="859749" cy="590163"/>
              </a:xfrm>
            </p:grpSpPr>
            <p:sp>
              <p:nvSpPr>
                <p:cNvPr id="19" name="16-Point Star 848">
                  <a:extLst>
                    <a:ext uri="{FF2B5EF4-FFF2-40B4-BE49-F238E27FC236}">
                      <a16:creationId xmlns:a16="http://schemas.microsoft.com/office/drawing/2014/main" id="{0E44E40B-5461-56B6-452F-37DC39B5AC3C}"/>
                    </a:ext>
                  </a:extLst>
                </p:cNvPr>
                <p:cNvSpPr/>
                <p:nvPr/>
              </p:nvSpPr>
              <p:spPr>
                <a:xfrm>
                  <a:off x="12707631" y="2022154"/>
                  <a:ext cx="180000" cy="14400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0" name="Flowchart: Connector 19">
                  <a:extLst>
                    <a:ext uri="{FF2B5EF4-FFF2-40B4-BE49-F238E27FC236}">
                      <a16:creationId xmlns:a16="http://schemas.microsoft.com/office/drawing/2014/main" id="{CBF0AF08-AAFB-879D-B133-CE16AB6C1BD7}"/>
                    </a:ext>
                  </a:extLst>
                </p:cNvPr>
                <p:cNvSpPr/>
                <p:nvPr/>
              </p:nvSpPr>
              <p:spPr>
                <a:xfrm>
                  <a:off x="12743592" y="1777890"/>
                  <a:ext cx="69706" cy="72000"/>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21" name="TextBox 20">
                  <a:extLst>
                    <a:ext uri="{FF2B5EF4-FFF2-40B4-BE49-F238E27FC236}">
                      <a16:creationId xmlns:a16="http://schemas.microsoft.com/office/drawing/2014/main" id="{E0287209-08C3-8D90-1EA2-FEE4305AA989}"/>
                    </a:ext>
                  </a:extLst>
                </p:cNvPr>
                <p:cNvSpPr txBox="1"/>
                <p:nvPr/>
              </p:nvSpPr>
              <p:spPr>
                <a:xfrm>
                  <a:off x="12881580" y="1991584"/>
                  <a:ext cx="685800" cy="307777"/>
                </a:xfrm>
                <a:prstGeom prst="rect">
                  <a:avLst/>
                </a:prstGeom>
                <a:noFill/>
              </p:spPr>
              <p:txBody>
                <a:bodyPr wrap="square" rtlCol="0">
                  <a:spAutoFit/>
                </a:bodyPr>
                <a:lstStyle/>
                <a:p>
                  <a:r>
                    <a:rPr lang="en-GB" sz="1400" dirty="0"/>
                    <a:t>LTLD</a:t>
                  </a:r>
                </a:p>
              </p:txBody>
            </p:sp>
            <p:sp>
              <p:nvSpPr>
                <p:cNvPr id="22" name="TextBox 21">
                  <a:extLst>
                    <a:ext uri="{FF2B5EF4-FFF2-40B4-BE49-F238E27FC236}">
                      <a16:creationId xmlns:a16="http://schemas.microsoft.com/office/drawing/2014/main" id="{C34F91CE-8539-5C19-7DAF-E1FD116575EA}"/>
                    </a:ext>
                  </a:extLst>
                </p:cNvPr>
                <p:cNvSpPr txBox="1"/>
                <p:nvPr/>
              </p:nvSpPr>
              <p:spPr>
                <a:xfrm>
                  <a:off x="12872550" y="1709198"/>
                  <a:ext cx="548640" cy="307777"/>
                </a:xfrm>
                <a:prstGeom prst="rect">
                  <a:avLst/>
                </a:prstGeom>
                <a:noFill/>
              </p:spPr>
              <p:txBody>
                <a:bodyPr wrap="square" rtlCol="0">
                  <a:spAutoFit/>
                </a:bodyPr>
                <a:lstStyle/>
                <a:p>
                  <a:r>
                    <a:rPr lang="en-GB" sz="1400" dirty="0"/>
                    <a:t>DOX</a:t>
                  </a:r>
                  <a:endParaRPr lang="hu-HU" sz="1400" dirty="0"/>
                </a:p>
              </p:txBody>
            </p:sp>
          </p:grpSp>
          <p:sp>
            <p:nvSpPr>
              <p:cNvPr id="18" name="TextBox 17">
                <a:extLst>
                  <a:ext uri="{FF2B5EF4-FFF2-40B4-BE49-F238E27FC236}">
                    <a16:creationId xmlns:a16="http://schemas.microsoft.com/office/drawing/2014/main" id="{FFC090E1-656C-C78E-C00B-C5DC45420429}"/>
                  </a:ext>
                </a:extLst>
              </p:cNvPr>
              <p:cNvSpPr txBox="1"/>
              <p:nvPr/>
            </p:nvSpPr>
            <p:spPr>
              <a:xfrm>
                <a:off x="8907733" y="1046457"/>
                <a:ext cx="875360" cy="338554"/>
              </a:xfrm>
              <a:prstGeom prst="rect">
                <a:avLst/>
              </a:prstGeom>
              <a:noFill/>
            </p:spPr>
            <p:txBody>
              <a:bodyPr wrap="square" rtlCol="0">
                <a:spAutoFit/>
              </a:bodyPr>
              <a:lstStyle/>
              <a:p>
                <a:r>
                  <a:rPr lang="en-GB" sz="1600" dirty="0"/>
                  <a:t>T≥40 ̊C</a:t>
                </a:r>
                <a:endParaRPr lang="hu-HU" sz="1600" dirty="0"/>
              </a:p>
            </p:txBody>
          </p:sp>
        </p:grpSp>
        <p:sp>
          <p:nvSpPr>
            <p:cNvPr id="104" name="TextBox 103">
              <a:extLst>
                <a:ext uri="{FF2B5EF4-FFF2-40B4-BE49-F238E27FC236}">
                  <a16:creationId xmlns:a16="http://schemas.microsoft.com/office/drawing/2014/main" id="{E8C2A51A-E139-57C5-DC44-44FD980687D4}"/>
                </a:ext>
              </a:extLst>
            </p:cNvPr>
            <p:cNvSpPr txBox="1"/>
            <p:nvPr/>
          </p:nvSpPr>
          <p:spPr>
            <a:xfrm>
              <a:off x="195754" y="3819033"/>
              <a:ext cx="3443832" cy="369332"/>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Times New Roman" panose="02020603050405020304" pitchFamily="18" charset="0"/>
                  <a:cs typeface="Times New Roman" panose="02020603050405020304" pitchFamily="18" charset="0"/>
                </a:rPr>
                <a:t>LTLD: intravascular release</a:t>
              </a:r>
              <a:endParaRPr lang="hu-HU" b="1" u="sng" dirty="0">
                <a:latin typeface="Times New Roman" panose="02020603050405020304" pitchFamily="18" charset="0"/>
                <a:cs typeface="Times New Roman" panose="02020603050405020304" pitchFamily="18" charset="0"/>
              </a:endParaRPr>
            </a:p>
          </p:txBody>
        </p:sp>
      </p:grpSp>
      <p:sp>
        <p:nvSpPr>
          <p:cNvPr id="106" name="Flowchart: Connector 105">
            <a:extLst>
              <a:ext uri="{FF2B5EF4-FFF2-40B4-BE49-F238E27FC236}">
                <a16:creationId xmlns:a16="http://schemas.microsoft.com/office/drawing/2014/main" id="{CBD6C664-0061-0687-DC69-F8F3C1B30645}"/>
              </a:ext>
            </a:extLst>
          </p:cNvPr>
          <p:cNvSpPr/>
          <p:nvPr/>
        </p:nvSpPr>
        <p:spPr>
          <a:xfrm>
            <a:off x="1807934" y="5474978"/>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7" name="Flowchart: Connector 106">
            <a:extLst>
              <a:ext uri="{FF2B5EF4-FFF2-40B4-BE49-F238E27FC236}">
                <a16:creationId xmlns:a16="http://schemas.microsoft.com/office/drawing/2014/main" id="{DC5116E0-9E0B-0611-5E03-E54B0FBB06E3}"/>
              </a:ext>
            </a:extLst>
          </p:cNvPr>
          <p:cNvSpPr/>
          <p:nvPr/>
        </p:nvSpPr>
        <p:spPr>
          <a:xfrm>
            <a:off x="1301690" y="534991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8" name="Flowchart: Connector 107">
            <a:extLst>
              <a:ext uri="{FF2B5EF4-FFF2-40B4-BE49-F238E27FC236}">
                <a16:creationId xmlns:a16="http://schemas.microsoft.com/office/drawing/2014/main" id="{AE203C17-899F-270B-881F-570894E86BAF}"/>
              </a:ext>
            </a:extLst>
          </p:cNvPr>
          <p:cNvSpPr/>
          <p:nvPr/>
        </p:nvSpPr>
        <p:spPr>
          <a:xfrm>
            <a:off x="2263815" y="5380059"/>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9" name="Flowchart: Connector 108">
            <a:extLst>
              <a:ext uri="{FF2B5EF4-FFF2-40B4-BE49-F238E27FC236}">
                <a16:creationId xmlns:a16="http://schemas.microsoft.com/office/drawing/2014/main" id="{395A4E5B-5B59-EF6D-AF51-CA7E55744DD7}"/>
              </a:ext>
            </a:extLst>
          </p:cNvPr>
          <p:cNvSpPr/>
          <p:nvPr/>
        </p:nvSpPr>
        <p:spPr>
          <a:xfrm>
            <a:off x="1964045" y="543197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0" name="Flowchart: Connector 109">
            <a:extLst>
              <a:ext uri="{FF2B5EF4-FFF2-40B4-BE49-F238E27FC236}">
                <a16:creationId xmlns:a16="http://schemas.microsoft.com/office/drawing/2014/main" id="{AA9FAAAD-C34A-9E0D-AB71-1C3E0F6F55AF}"/>
              </a:ext>
            </a:extLst>
          </p:cNvPr>
          <p:cNvSpPr/>
          <p:nvPr/>
        </p:nvSpPr>
        <p:spPr>
          <a:xfrm>
            <a:off x="2548095" y="5171974"/>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1" name="Flowchart: Connector 110">
            <a:extLst>
              <a:ext uri="{FF2B5EF4-FFF2-40B4-BE49-F238E27FC236}">
                <a16:creationId xmlns:a16="http://schemas.microsoft.com/office/drawing/2014/main" id="{38BB103C-602A-618F-E847-0B13D864B585}"/>
              </a:ext>
            </a:extLst>
          </p:cNvPr>
          <p:cNvSpPr/>
          <p:nvPr/>
        </p:nvSpPr>
        <p:spPr>
          <a:xfrm>
            <a:off x="2558037" y="543036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2" name="Flowchart: Connector 111">
            <a:extLst>
              <a:ext uri="{FF2B5EF4-FFF2-40B4-BE49-F238E27FC236}">
                <a16:creationId xmlns:a16="http://schemas.microsoft.com/office/drawing/2014/main" id="{F2880A1E-109C-E2CF-460C-A012D932D73F}"/>
              </a:ext>
            </a:extLst>
          </p:cNvPr>
          <p:cNvSpPr/>
          <p:nvPr/>
        </p:nvSpPr>
        <p:spPr>
          <a:xfrm>
            <a:off x="3491801" y="5157320"/>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3" name="Flowchart: Connector 112">
            <a:extLst>
              <a:ext uri="{FF2B5EF4-FFF2-40B4-BE49-F238E27FC236}">
                <a16:creationId xmlns:a16="http://schemas.microsoft.com/office/drawing/2014/main" id="{CF54C110-4FE5-A9EE-2431-70755D2FD3EA}"/>
              </a:ext>
            </a:extLst>
          </p:cNvPr>
          <p:cNvSpPr/>
          <p:nvPr/>
        </p:nvSpPr>
        <p:spPr>
          <a:xfrm>
            <a:off x="3192031" y="5209238"/>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4" name="Flowchart: Connector 113">
            <a:extLst>
              <a:ext uri="{FF2B5EF4-FFF2-40B4-BE49-F238E27FC236}">
                <a16:creationId xmlns:a16="http://schemas.microsoft.com/office/drawing/2014/main" id="{4511C3CC-0CED-EB43-2A91-A636C9EE0B34}"/>
              </a:ext>
            </a:extLst>
          </p:cNvPr>
          <p:cNvSpPr/>
          <p:nvPr/>
        </p:nvSpPr>
        <p:spPr>
          <a:xfrm>
            <a:off x="3593867" y="5415509"/>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5" name="Flowchart: Connector 114">
            <a:extLst>
              <a:ext uri="{FF2B5EF4-FFF2-40B4-BE49-F238E27FC236}">
                <a16:creationId xmlns:a16="http://schemas.microsoft.com/office/drawing/2014/main" id="{19FEFB96-AC00-E45B-EBC6-4741A94EF068}"/>
              </a:ext>
            </a:extLst>
          </p:cNvPr>
          <p:cNvSpPr/>
          <p:nvPr/>
        </p:nvSpPr>
        <p:spPr>
          <a:xfrm>
            <a:off x="3128385" y="5356611"/>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6" name="Flowchart: Connector 115">
            <a:extLst>
              <a:ext uri="{FF2B5EF4-FFF2-40B4-BE49-F238E27FC236}">
                <a16:creationId xmlns:a16="http://schemas.microsoft.com/office/drawing/2014/main" id="{3B7C23AA-B819-B538-846A-F5D3E72D1C74}"/>
              </a:ext>
            </a:extLst>
          </p:cNvPr>
          <p:cNvSpPr/>
          <p:nvPr/>
        </p:nvSpPr>
        <p:spPr>
          <a:xfrm>
            <a:off x="2828615" y="5408529"/>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7" name="Flowchart: Connector 116">
            <a:extLst>
              <a:ext uri="{FF2B5EF4-FFF2-40B4-BE49-F238E27FC236}">
                <a16:creationId xmlns:a16="http://schemas.microsoft.com/office/drawing/2014/main" id="{6C85F7FD-6B57-5AD5-FEC7-746801B949C2}"/>
              </a:ext>
            </a:extLst>
          </p:cNvPr>
          <p:cNvSpPr/>
          <p:nvPr/>
        </p:nvSpPr>
        <p:spPr>
          <a:xfrm>
            <a:off x="2964262" y="5163561"/>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8" name="Flowchart: Connector 117">
            <a:extLst>
              <a:ext uri="{FF2B5EF4-FFF2-40B4-BE49-F238E27FC236}">
                <a16:creationId xmlns:a16="http://schemas.microsoft.com/office/drawing/2014/main" id="{350A0BE0-7949-0296-491C-7CEBE3F980B8}"/>
              </a:ext>
            </a:extLst>
          </p:cNvPr>
          <p:cNvSpPr/>
          <p:nvPr/>
        </p:nvSpPr>
        <p:spPr>
          <a:xfrm>
            <a:off x="2664492" y="515648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9" name="Flowchart: Connector 118">
            <a:extLst>
              <a:ext uri="{FF2B5EF4-FFF2-40B4-BE49-F238E27FC236}">
                <a16:creationId xmlns:a16="http://schemas.microsoft.com/office/drawing/2014/main" id="{9227CA0E-EDAA-6065-DE8C-DBB5976C7A29}"/>
              </a:ext>
            </a:extLst>
          </p:cNvPr>
          <p:cNvSpPr/>
          <p:nvPr/>
        </p:nvSpPr>
        <p:spPr>
          <a:xfrm>
            <a:off x="2079167" y="529213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0" name="Flowchart: Connector 119">
            <a:extLst>
              <a:ext uri="{FF2B5EF4-FFF2-40B4-BE49-F238E27FC236}">
                <a16:creationId xmlns:a16="http://schemas.microsoft.com/office/drawing/2014/main" id="{071B59A9-35DA-EEC9-6A15-EA343DE22967}"/>
              </a:ext>
            </a:extLst>
          </p:cNvPr>
          <p:cNvSpPr/>
          <p:nvPr/>
        </p:nvSpPr>
        <p:spPr>
          <a:xfrm>
            <a:off x="1779397" y="5344050"/>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1" name="Flowchart: Connector 120">
            <a:extLst>
              <a:ext uri="{FF2B5EF4-FFF2-40B4-BE49-F238E27FC236}">
                <a16:creationId xmlns:a16="http://schemas.microsoft.com/office/drawing/2014/main" id="{54484EEB-5CB0-AA58-3C47-BE1FCA39777E}"/>
              </a:ext>
            </a:extLst>
          </p:cNvPr>
          <p:cNvSpPr/>
          <p:nvPr/>
        </p:nvSpPr>
        <p:spPr>
          <a:xfrm>
            <a:off x="1607312" y="516658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2" name="Flowchart: Connector 121">
            <a:extLst>
              <a:ext uri="{FF2B5EF4-FFF2-40B4-BE49-F238E27FC236}">
                <a16:creationId xmlns:a16="http://schemas.microsoft.com/office/drawing/2014/main" id="{12D280ED-4230-FD46-BF79-6AB852F6A0D4}"/>
              </a:ext>
            </a:extLst>
          </p:cNvPr>
          <p:cNvSpPr/>
          <p:nvPr/>
        </p:nvSpPr>
        <p:spPr>
          <a:xfrm>
            <a:off x="1307542" y="514475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3" name="Flowchart: Connector 122">
            <a:extLst>
              <a:ext uri="{FF2B5EF4-FFF2-40B4-BE49-F238E27FC236}">
                <a16:creationId xmlns:a16="http://schemas.microsoft.com/office/drawing/2014/main" id="{E5D2F0AB-6B82-833C-8FAD-C98FE06D3A6D}"/>
              </a:ext>
            </a:extLst>
          </p:cNvPr>
          <p:cNvSpPr/>
          <p:nvPr/>
        </p:nvSpPr>
        <p:spPr>
          <a:xfrm>
            <a:off x="1592658" y="5377124"/>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4" name="Flowchart: Connector 123">
            <a:extLst>
              <a:ext uri="{FF2B5EF4-FFF2-40B4-BE49-F238E27FC236}">
                <a16:creationId xmlns:a16="http://schemas.microsoft.com/office/drawing/2014/main" id="{3BEE39BB-AC67-9A8C-56A1-3DEDFC8930EE}"/>
              </a:ext>
            </a:extLst>
          </p:cNvPr>
          <p:cNvSpPr/>
          <p:nvPr/>
        </p:nvSpPr>
        <p:spPr>
          <a:xfrm>
            <a:off x="1292888" y="542904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5" name="Flowchart: Connector 124">
            <a:extLst>
              <a:ext uri="{FF2B5EF4-FFF2-40B4-BE49-F238E27FC236}">
                <a16:creationId xmlns:a16="http://schemas.microsoft.com/office/drawing/2014/main" id="{AE98A141-4EF5-50F8-63CF-39807F93A81C}"/>
              </a:ext>
            </a:extLst>
          </p:cNvPr>
          <p:cNvSpPr/>
          <p:nvPr/>
        </p:nvSpPr>
        <p:spPr>
          <a:xfrm>
            <a:off x="1454090" y="547338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6" name="Flowchart: Connector 125">
            <a:extLst>
              <a:ext uri="{FF2B5EF4-FFF2-40B4-BE49-F238E27FC236}">
                <a16:creationId xmlns:a16="http://schemas.microsoft.com/office/drawing/2014/main" id="{3E999E1C-27F6-D62B-24B3-EB001561E9FE}"/>
              </a:ext>
            </a:extLst>
          </p:cNvPr>
          <p:cNvSpPr/>
          <p:nvPr/>
        </p:nvSpPr>
        <p:spPr>
          <a:xfrm>
            <a:off x="2116445" y="5153556"/>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7" name="Flowchart: Connector 126">
            <a:extLst>
              <a:ext uri="{FF2B5EF4-FFF2-40B4-BE49-F238E27FC236}">
                <a16:creationId xmlns:a16="http://schemas.microsoft.com/office/drawing/2014/main" id="{A4223465-0795-937B-B533-D32C2D57B80A}"/>
              </a:ext>
            </a:extLst>
          </p:cNvPr>
          <p:cNvSpPr/>
          <p:nvPr/>
        </p:nvSpPr>
        <p:spPr>
          <a:xfrm>
            <a:off x="2700495" y="5309626"/>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8" name="Flowchart: Connector 127">
            <a:extLst>
              <a:ext uri="{FF2B5EF4-FFF2-40B4-BE49-F238E27FC236}">
                <a16:creationId xmlns:a16="http://schemas.microsoft.com/office/drawing/2014/main" id="{89DA5EA4-23F7-62D4-37B8-098346346532}"/>
              </a:ext>
            </a:extLst>
          </p:cNvPr>
          <p:cNvSpPr/>
          <p:nvPr/>
        </p:nvSpPr>
        <p:spPr>
          <a:xfrm>
            <a:off x="2400725" y="537629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9" name="Flowchart: Connector 128">
            <a:extLst>
              <a:ext uri="{FF2B5EF4-FFF2-40B4-BE49-F238E27FC236}">
                <a16:creationId xmlns:a16="http://schemas.microsoft.com/office/drawing/2014/main" id="{78D4B3B5-D713-4AC7-2CE6-0E5FA520DED6}"/>
              </a:ext>
            </a:extLst>
          </p:cNvPr>
          <p:cNvSpPr/>
          <p:nvPr/>
        </p:nvSpPr>
        <p:spPr>
          <a:xfrm>
            <a:off x="3610645" y="5309720"/>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0" name="Flowchart: Connector 129">
            <a:extLst>
              <a:ext uri="{FF2B5EF4-FFF2-40B4-BE49-F238E27FC236}">
                <a16:creationId xmlns:a16="http://schemas.microsoft.com/office/drawing/2014/main" id="{610AFC74-0874-DDE4-ED12-1B944D41857F}"/>
              </a:ext>
            </a:extLst>
          </p:cNvPr>
          <p:cNvSpPr/>
          <p:nvPr/>
        </p:nvSpPr>
        <p:spPr>
          <a:xfrm>
            <a:off x="3344431" y="5361638"/>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1" name="Flowchart: Connector 130">
            <a:extLst>
              <a:ext uri="{FF2B5EF4-FFF2-40B4-BE49-F238E27FC236}">
                <a16:creationId xmlns:a16="http://schemas.microsoft.com/office/drawing/2014/main" id="{FDF8CD30-399B-586B-E901-2F6810AA9F5A}"/>
              </a:ext>
            </a:extLst>
          </p:cNvPr>
          <p:cNvSpPr/>
          <p:nvPr/>
        </p:nvSpPr>
        <p:spPr>
          <a:xfrm>
            <a:off x="3356986" y="512801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2" name="Flowchart: Connector 131">
            <a:extLst>
              <a:ext uri="{FF2B5EF4-FFF2-40B4-BE49-F238E27FC236}">
                <a16:creationId xmlns:a16="http://schemas.microsoft.com/office/drawing/2014/main" id="{890952FC-1A51-1CE4-CD3F-FE5338ECF1A2}"/>
              </a:ext>
            </a:extLst>
          </p:cNvPr>
          <p:cNvSpPr/>
          <p:nvPr/>
        </p:nvSpPr>
        <p:spPr>
          <a:xfrm>
            <a:off x="3496831" y="5408529"/>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3" name="Flowchart: Connector 132">
            <a:extLst>
              <a:ext uri="{FF2B5EF4-FFF2-40B4-BE49-F238E27FC236}">
                <a16:creationId xmlns:a16="http://schemas.microsoft.com/office/drawing/2014/main" id="{0A628898-D170-E8DD-7C89-6E84FFA5A6BB}"/>
              </a:ext>
            </a:extLst>
          </p:cNvPr>
          <p:cNvSpPr/>
          <p:nvPr/>
        </p:nvSpPr>
        <p:spPr>
          <a:xfrm>
            <a:off x="3325313" y="545654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4" name="Flowchart: Connector 133">
            <a:extLst>
              <a:ext uri="{FF2B5EF4-FFF2-40B4-BE49-F238E27FC236}">
                <a16:creationId xmlns:a16="http://schemas.microsoft.com/office/drawing/2014/main" id="{A80FAEAB-524F-2CA6-3A1C-5B96E0037E5B}"/>
              </a:ext>
            </a:extLst>
          </p:cNvPr>
          <p:cNvSpPr/>
          <p:nvPr/>
        </p:nvSpPr>
        <p:spPr>
          <a:xfrm>
            <a:off x="2981015" y="532013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5" name="Flowchart: Connector 134">
            <a:extLst>
              <a:ext uri="{FF2B5EF4-FFF2-40B4-BE49-F238E27FC236}">
                <a16:creationId xmlns:a16="http://schemas.microsoft.com/office/drawing/2014/main" id="{9B69345B-C741-00F3-DF7E-6D2D69DEF178}"/>
              </a:ext>
            </a:extLst>
          </p:cNvPr>
          <p:cNvSpPr/>
          <p:nvPr/>
        </p:nvSpPr>
        <p:spPr>
          <a:xfrm>
            <a:off x="3116662" y="5256964"/>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6" name="Flowchart: Connector 135">
            <a:extLst>
              <a:ext uri="{FF2B5EF4-FFF2-40B4-BE49-F238E27FC236}">
                <a16:creationId xmlns:a16="http://schemas.microsoft.com/office/drawing/2014/main" id="{82BC5F2D-ACF3-E5C8-8153-F9B65ABB5F53}"/>
              </a:ext>
            </a:extLst>
          </p:cNvPr>
          <p:cNvSpPr/>
          <p:nvPr/>
        </p:nvSpPr>
        <p:spPr>
          <a:xfrm>
            <a:off x="2816892" y="530888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7" name="Flowchart: Connector 136">
            <a:extLst>
              <a:ext uri="{FF2B5EF4-FFF2-40B4-BE49-F238E27FC236}">
                <a16:creationId xmlns:a16="http://schemas.microsoft.com/office/drawing/2014/main" id="{3B87A162-9A14-76D4-54DE-B6B0345C5C5F}"/>
              </a:ext>
            </a:extLst>
          </p:cNvPr>
          <p:cNvSpPr/>
          <p:nvPr/>
        </p:nvSpPr>
        <p:spPr>
          <a:xfrm>
            <a:off x="1931797" y="534698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8" name="Flowchart: Connector 137">
            <a:extLst>
              <a:ext uri="{FF2B5EF4-FFF2-40B4-BE49-F238E27FC236}">
                <a16:creationId xmlns:a16="http://schemas.microsoft.com/office/drawing/2014/main" id="{583E5D4A-1692-CAB6-5E28-6AD10A83750E}"/>
              </a:ext>
            </a:extLst>
          </p:cNvPr>
          <p:cNvSpPr/>
          <p:nvPr/>
        </p:nvSpPr>
        <p:spPr>
          <a:xfrm>
            <a:off x="1951436" y="518624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9" name="Flowchart: Connector 138">
            <a:extLst>
              <a:ext uri="{FF2B5EF4-FFF2-40B4-BE49-F238E27FC236}">
                <a16:creationId xmlns:a16="http://schemas.microsoft.com/office/drawing/2014/main" id="{493C8E86-553B-294E-9F53-7D9C92BCE4C1}"/>
              </a:ext>
            </a:extLst>
          </p:cNvPr>
          <p:cNvSpPr/>
          <p:nvPr/>
        </p:nvSpPr>
        <p:spPr>
          <a:xfrm>
            <a:off x="1322009" y="523004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0" name="Flowchart: Connector 139">
            <a:extLst>
              <a:ext uri="{FF2B5EF4-FFF2-40B4-BE49-F238E27FC236}">
                <a16:creationId xmlns:a16="http://schemas.microsoft.com/office/drawing/2014/main" id="{3A21EEF4-E181-66F7-8FE8-6E191BFB45C0}"/>
              </a:ext>
            </a:extLst>
          </p:cNvPr>
          <p:cNvSpPr/>
          <p:nvPr/>
        </p:nvSpPr>
        <p:spPr>
          <a:xfrm>
            <a:off x="1745058" y="5142663"/>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1" name="Flowchart: Connector 140">
            <a:extLst>
              <a:ext uri="{FF2B5EF4-FFF2-40B4-BE49-F238E27FC236}">
                <a16:creationId xmlns:a16="http://schemas.microsoft.com/office/drawing/2014/main" id="{D5F63BC0-D75F-6FE2-D77E-4949DAC7A505}"/>
              </a:ext>
            </a:extLst>
          </p:cNvPr>
          <p:cNvSpPr/>
          <p:nvPr/>
        </p:nvSpPr>
        <p:spPr>
          <a:xfrm>
            <a:off x="1638718" y="5454092"/>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2" name="Flowchart: Connector 141">
            <a:extLst>
              <a:ext uri="{FF2B5EF4-FFF2-40B4-BE49-F238E27FC236}">
                <a16:creationId xmlns:a16="http://schemas.microsoft.com/office/drawing/2014/main" id="{39381D4F-258A-9A92-6D79-18A6191B2585}"/>
              </a:ext>
            </a:extLst>
          </p:cNvPr>
          <p:cNvSpPr/>
          <p:nvPr/>
        </p:nvSpPr>
        <p:spPr>
          <a:xfrm>
            <a:off x="3737985" y="5214046"/>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3" name="Flowchart: Connector 142">
            <a:extLst>
              <a:ext uri="{FF2B5EF4-FFF2-40B4-BE49-F238E27FC236}">
                <a16:creationId xmlns:a16="http://schemas.microsoft.com/office/drawing/2014/main" id="{708D28DA-5F03-1C45-10E7-F2E77C6421D6}"/>
              </a:ext>
            </a:extLst>
          </p:cNvPr>
          <p:cNvSpPr/>
          <p:nvPr/>
        </p:nvSpPr>
        <p:spPr>
          <a:xfrm>
            <a:off x="1902488" y="528647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4" name="Flowchart: Connector 143">
            <a:extLst>
              <a:ext uri="{FF2B5EF4-FFF2-40B4-BE49-F238E27FC236}">
                <a16:creationId xmlns:a16="http://schemas.microsoft.com/office/drawing/2014/main" id="{2EA3CA0C-D09E-94D6-D247-F8FDB57AC06F}"/>
              </a:ext>
            </a:extLst>
          </p:cNvPr>
          <p:cNvSpPr/>
          <p:nvPr/>
        </p:nvSpPr>
        <p:spPr>
          <a:xfrm>
            <a:off x="3010325" y="523372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5" name="Flowchart: Connector 144">
            <a:extLst>
              <a:ext uri="{FF2B5EF4-FFF2-40B4-BE49-F238E27FC236}">
                <a16:creationId xmlns:a16="http://schemas.microsoft.com/office/drawing/2014/main" id="{8276A536-C439-AFE2-CA6C-DF7179F3F779}"/>
              </a:ext>
            </a:extLst>
          </p:cNvPr>
          <p:cNvSpPr/>
          <p:nvPr/>
        </p:nvSpPr>
        <p:spPr>
          <a:xfrm>
            <a:off x="4220245" y="516715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6" name="Flowchart: Connector 145">
            <a:extLst>
              <a:ext uri="{FF2B5EF4-FFF2-40B4-BE49-F238E27FC236}">
                <a16:creationId xmlns:a16="http://schemas.microsoft.com/office/drawing/2014/main" id="{10345E8B-AE00-4D73-C695-057BCD2D0C97}"/>
              </a:ext>
            </a:extLst>
          </p:cNvPr>
          <p:cNvSpPr/>
          <p:nvPr/>
        </p:nvSpPr>
        <p:spPr>
          <a:xfrm>
            <a:off x="4106431" y="5265964"/>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7" name="Flowchart: Connector 146">
            <a:extLst>
              <a:ext uri="{FF2B5EF4-FFF2-40B4-BE49-F238E27FC236}">
                <a16:creationId xmlns:a16="http://schemas.microsoft.com/office/drawing/2014/main" id="{1C5271E7-5F1F-5AB5-027E-418B59F0B20C}"/>
              </a:ext>
            </a:extLst>
          </p:cNvPr>
          <p:cNvSpPr/>
          <p:nvPr/>
        </p:nvSpPr>
        <p:spPr>
          <a:xfrm>
            <a:off x="2541397" y="5307653"/>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8" name="Flowchart: Connector 147">
            <a:extLst>
              <a:ext uri="{FF2B5EF4-FFF2-40B4-BE49-F238E27FC236}">
                <a16:creationId xmlns:a16="http://schemas.microsoft.com/office/drawing/2014/main" id="{8C912639-F908-8BDC-C674-884E8E4D6ABA}"/>
              </a:ext>
            </a:extLst>
          </p:cNvPr>
          <p:cNvSpPr/>
          <p:nvPr/>
        </p:nvSpPr>
        <p:spPr>
          <a:xfrm>
            <a:off x="3890385" y="5366446"/>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9" name="Flowchart: Connector 148">
            <a:extLst>
              <a:ext uri="{FF2B5EF4-FFF2-40B4-BE49-F238E27FC236}">
                <a16:creationId xmlns:a16="http://schemas.microsoft.com/office/drawing/2014/main" id="{A29BB3F4-0B10-5F4A-D6D3-5D14E473807F}"/>
              </a:ext>
            </a:extLst>
          </p:cNvPr>
          <p:cNvSpPr/>
          <p:nvPr/>
        </p:nvSpPr>
        <p:spPr>
          <a:xfrm>
            <a:off x="2054888" y="543887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0" name="Flowchart: Connector 149">
            <a:extLst>
              <a:ext uri="{FF2B5EF4-FFF2-40B4-BE49-F238E27FC236}">
                <a16:creationId xmlns:a16="http://schemas.microsoft.com/office/drawing/2014/main" id="{BE2F6B65-A89C-4DA3-1ABB-5784AAF88AF7}"/>
              </a:ext>
            </a:extLst>
          </p:cNvPr>
          <p:cNvSpPr/>
          <p:nvPr/>
        </p:nvSpPr>
        <p:spPr>
          <a:xfrm>
            <a:off x="3162725" y="547461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1" name="Flowchart: Connector 150">
            <a:extLst>
              <a:ext uri="{FF2B5EF4-FFF2-40B4-BE49-F238E27FC236}">
                <a16:creationId xmlns:a16="http://schemas.microsoft.com/office/drawing/2014/main" id="{3817D516-1881-CFCD-FF9C-3E92C4D6B2EF}"/>
              </a:ext>
            </a:extLst>
          </p:cNvPr>
          <p:cNvSpPr/>
          <p:nvPr/>
        </p:nvSpPr>
        <p:spPr>
          <a:xfrm>
            <a:off x="4281690" y="532133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2" name="Flowchart: Connector 151">
            <a:extLst>
              <a:ext uri="{FF2B5EF4-FFF2-40B4-BE49-F238E27FC236}">
                <a16:creationId xmlns:a16="http://schemas.microsoft.com/office/drawing/2014/main" id="{C5D8782E-F172-B1F8-6DE7-F497FF290152}"/>
              </a:ext>
            </a:extLst>
          </p:cNvPr>
          <p:cNvSpPr/>
          <p:nvPr/>
        </p:nvSpPr>
        <p:spPr>
          <a:xfrm>
            <a:off x="4258831" y="5418364"/>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3" name="Flowchart: Connector 152">
            <a:extLst>
              <a:ext uri="{FF2B5EF4-FFF2-40B4-BE49-F238E27FC236}">
                <a16:creationId xmlns:a16="http://schemas.microsoft.com/office/drawing/2014/main" id="{0C7A5F7A-D594-F588-F494-7AEB954F866F}"/>
              </a:ext>
            </a:extLst>
          </p:cNvPr>
          <p:cNvSpPr/>
          <p:nvPr/>
        </p:nvSpPr>
        <p:spPr>
          <a:xfrm>
            <a:off x="2738041" y="535681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4" name="Flowchart: Connector 153">
            <a:extLst>
              <a:ext uri="{FF2B5EF4-FFF2-40B4-BE49-F238E27FC236}">
                <a16:creationId xmlns:a16="http://schemas.microsoft.com/office/drawing/2014/main" id="{89AC4B99-38A6-1BDE-537F-80DCEE94C3DD}"/>
              </a:ext>
            </a:extLst>
          </p:cNvPr>
          <p:cNvSpPr/>
          <p:nvPr/>
        </p:nvSpPr>
        <p:spPr>
          <a:xfrm>
            <a:off x="3746267" y="543517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5" name="Flowchart: Connector 154">
            <a:extLst>
              <a:ext uri="{FF2B5EF4-FFF2-40B4-BE49-F238E27FC236}">
                <a16:creationId xmlns:a16="http://schemas.microsoft.com/office/drawing/2014/main" id="{94533C2F-488C-4F61-A435-9001EB85BE9C}"/>
              </a:ext>
            </a:extLst>
          </p:cNvPr>
          <p:cNvSpPr/>
          <p:nvPr/>
        </p:nvSpPr>
        <p:spPr>
          <a:xfrm>
            <a:off x="4042785" y="5430358"/>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6" name="Flowchart: Connector 155">
            <a:extLst>
              <a:ext uri="{FF2B5EF4-FFF2-40B4-BE49-F238E27FC236}">
                <a16:creationId xmlns:a16="http://schemas.microsoft.com/office/drawing/2014/main" id="{3ABCC0D7-05E9-0785-D576-D15610CEEA03}"/>
              </a:ext>
            </a:extLst>
          </p:cNvPr>
          <p:cNvSpPr/>
          <p:nvPr/>
        </p:nvSpPr>
        <p:spPr>
          <a:xfrm>
            <a:off x="1474409" y="538244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7" name="Flowchart: Connector 156">
            <a:extLst>
              <a:ext uri="{FF2B5EF4-FFF2-40B4-BE49-F238E27FC236}">
                <a16:creationId xmlns:a16="http://schemas.microsoft.com/office/drawing/2014/main" id="{629AF4F9-C8E3-A989-3C92-C6E90367B277}"/>
              </a:ext>
            </a:extLst>
          </p:cNvPr>
          <p:cNvSpPr/>
          <p:nvPr/>
        </p:nvSpPr>
        <p:spPr>
          <a:xfrm>
            <a:off x="2320170" y="5469885"/>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8" name="Flowchart: Connector 157">
            <a:extLst>
              <a:ext uri="{FF2B5EF4-FFF2-40B4-BE49-F238E27FC236}">
                <a16:creationId xmlns:a16="http://schemas.microsoft.com/office/drawing/2014/main" id="{E77C5CB7-E9D0-52DE-5561-EFDBCD438749}"/>
              </a:ext>
            </a:extLst>
          </p:cNvPr>
          <p:cNvSpPr/>
          <p:nvPr/>
        </p:nvSpPr>
        <p:spPr>
          <a:xfrm>
            <a:off x="2693797" y="5430557"/>
            <a:ext cx="45719" cy="45719"/>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6" name="TextBox 265">
            <a:extLst>
              <a:ext uri="{FF2B5EF4-FFF2-40B4-BE49-F238E27FC236}">
                <a16:creationId xmlns:a16="http://schemas.microsoft.com/office/drawing/2014/main" id="{22CC29DE-FC02-0F8F-BFA3-E474E72F02CF}"/>
              </a:ext>
            </a:extLst>
          </p:cNvPr>
          <p:cNvSpPr txBox="1"/>
          <p:nvPr/>
        </p:nvSpPr>
        <p:spPr>
          <a:xfrm>
            <a:off x="7044737" y="3866765"/>
            <a:ext cx="3337640" cy="369332"/>
          </a:xfrm>
          <a:prstGeom prst="rect">
            <a:avLst/>
          </a:prstGeom>
          <a:noFill/>
        </p:spPr>
        <p:txBody>
          <a:bodyPr wrap="square" rtlCol="0">
            <a:spAutoFit/>
          </a:bodyPr>
          <a:lstStyle/>
          <a:p>
            <a:pPr marL="342900" indent="-342900">
              <a:buFont typeface="Wingdings" panose="05000000000000000000" pitchFamily="2" charset="2"/>
              <a:buChar char="Ø"/>
            </a:pPr>
            <a:r>
              <a:rPr lang="en-GB" b="1" u="sng" dirty="0">
                <a:latin typeface="Times New Roman" panose="02020603050405020304" pitchFamily="18" charset="0"/>
                <a:cs typeface="Times New Roman" panose="02020603050405020304" pitchFamily="18" charset="0"/>
              </a:rPr>
              <a:t>PLD: Passive extravasation</a:t>
            </a:r>
            <a:endParaRPr lang="hu-HU" b="1" u="sng" dirty="0">
              <a:latin typeface="Times New Roman" panose="02020603050405020304" pitchFamily="18" charset="0"/>
              <a:cs typeface="Times New Roman" panose="02020603050405020304" pitchFamily="18" charset="0"/>
            </a:endParaRPr>
          </a:p>
        </p:txBody>
      </p:sp>
      <p:grpSp>
        <p:nvGrpSpPr>
          <p:cNvPr id="267" name="Group 266">
            <a:extLst>
              <a:ext uri="{FF2B5EF4-FFF2-40B4-BE49-F238E27FC236}">
                <a16:creationId xmlns:a16="http://schemas.microsoft.com/office/drawing/2014/main" id="{EF6ECC40-4294-EC79-E4EA-D9F2BD8E81D1}"/>
              </a:ext>
            </a:extLst>
          </p:cNvPr>
          <p:cNvGrpSpPr/>
          <p:nvPr/>
        </p:nvGrpSpPr>
        <p:grpSpPr>
          <a:xfrm>
            <a:off x="7227566" y="4327882"/>
            <a:ext cx="3762026" cy="2050980"/>
            <a:chOff x="7442912" y="4768698"/>
            <a:chExt cx="2894538" cy="2050980"/>
          </a:xfrm>
        </p:grpSpPr>
        <p:sp>
          <p:nvSpPr>
            <p:cNvPr id="268" name="TextBox 267">
              <a:extLst>
                <a:ext uri="{FF2B5EF4-FFF2-40B4-BE49-F238E27FC236}">
                  <a16:creationId xmlns:a16="http://schemas.microsoft.com/office/drawing/2014/main" id="{CA8734F4-971E-2F8A-06D5-988387F148EB}"/>
                </a:ext>
              </a:extLst>
            </p:cNvPr>
            <p:cNvSpPr txBox="1"/>
            <p:nvPr/>
          </p:nvSpPr>
          <p:spPr>
            <a:xfrm>
              <a:off x="7500470" y="5550799"/>
              <a:ext cx="2741525" cy="450493"/>
            </a:xfrm>
            <a:prstGeom prst="rect">
              <a:avLst/>
            </a:prstGeom>
            <a:solidFill>
              <a:schemeClr val="accent4">
                <a:lumMod val="20000"/>
                <a:lumOff val="80000"/>
              </a:schemeClr>
            </a:solidFill>
          </p:spPr>
          <p:txBody>
            <a:bodyPr wrap="square" rtlCol="0">
              <a:spAutoFit/>
            </a:bodyPr>
            <a:lstStyle/>
            <a:p>
              <a:endParaRPr lang="hu-HU" dirty="0"/>
            </a:p>
          </p:txBody>
        </p:sp>
        <p:grpSp>
          <p:nvGrpSpPr>
            <p:cNvPr id="269" name="Group 268">
              <a:extLst>
                <a:ext uri="{FF2B5EF4-FFF2-40B4-BE49-F238E27FC236}">
                  <a16:creationId xmlns:a16="http://schemas.microsoft.com/office/drawing/2014/main" id="{C00DAC6C-CB1E-68D6-6BF1-63CC7B134C73}"/>
                </a:ext>
              </a:extLst>
            </p:cNvPr>
            <p:cNvGrpSpPr/>
            <p:nvPr/>
          </p:nvGrpSpPr>
          <p:grpSpPr>
            <a:xfrm rot="20960731">
              <a:off x="8494633" y="5016558"/>
              <a:ext cx="955216" cy="292520"/>
              <a:chOff x="4290024" y="2365899"/>
              <a:chExt cx="1126039" cy="408564"/>
            </a:xfrm>
          </p:grpSpPr>
          <p:sp>
            <p:nvSpPr>
              <p:cNvPr id="333" name="Freeform 645">
                <a:extLst>
                  <a:ext uri="{FF2B5EF4-FFF2-40B4-BE49-F238E27FC236}">
                    <a16:creationId xmlns:a16="http://schemas.microsoft.com/office/drawing/2014/main" id="{2503E8AE-5027-134B-B2FF-EB29190062FF}"/>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334" name="Flowchart: Connector 333">
                <a:extLst>
                  <a:ext uri="{FF2B5EF4-FFF2-40B4-BE49-F238E27FC236}">
                    <a16:creationId xmlns:a16="http://schemas.microsoft.com/office/drawing/2014/main" id="{20547381-49F4-AD4D-80AD-B3EFFF724571}"/>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0" name="Group 269">
              <a:extLst>
                <a:ext uri="{FF2B5EF4-FFF2-40B4-BE49-F238E27FC236}">
                  <a16:creationId xmlns:a16="http://schemas.microsoft.com/office/drawing/2014/main" id="{8537009A-0CD1-A5C0-B3F9-194CAE82024C}"/>
                </a:ext>
              </a:extLst>
            </p:cNvPr>
            <p:cNvGrpSpPr/>
            <p:nvPr/>
          </p:nvGrpSpPr>
          <p:grpSpPr>
            <a:xfrm rot="20960731">
              <a:off x="7632155" y="5028279"/>
              <a:ext cx="955216" cy="292520"/>
              <a:chOff x="4290024" y="2365899"/>
              <a:chExt cx="1126039" cy="408564"/>
            </a:xfrm>
          </p:grpSpPr>
          <p:sp>
            <p:nvSpPr>
              <p:cNvPr id="331" name="Freeform 643">
                <a:extLst>
                  <a:ext uri="{FF2B5EF4-FFF2-40B4-BE49-F238E27FC236}">
                    <a16:creationId xmlns:a16="http://schemas.microsoft.com/office/drawing/2014/main" id="{DDCDB6A0-5CD3-0935-60E9-782D268C5D1B}"/>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2" name="Flowchart: Connector 331">
                <a:extLst>
                  <a:ext uri="{FF2B5EF4-FFF2-40B4-BE49-F238E27FC236}">
                    <a16:creationId xmlns:a16="http://schemas.microsoft.com/office/drawing/2014/main" id="{D928BA25-D71A-600A-A8A0-037326155F77}"/>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1" name="Group 270">
              <a:extLst>
                <a:ext uri="{FF2B5EF4-FFF2-40B4-BE49-F238E27FC236}">
                  <a16:creationId xmlns:a16="http://schemas.microsoft.com/office/drawing/2014/main" id="{2E7076CA-05A9-4848-0F26-D90977609BB9}"/>
                </a:ext>
              </a:extLst>
            </p:cNvPr>
            <p:cNvGrpSpPr/>
            <p:nvPr/>
          </p:nvGrpSpPr>
          <p:grpSpPr>
            <a:xfrm rot="20960731">
              <a:off x="9300170" y="5058429"/>
              <a:ext cx="955216" cy="292520"/>
              <a:chOff x="4290024" y="2365899"/>
              <a:chExt cx="1126039" cy="408564"/>
            </a:xfrm>
          </p:grpSpPr>
          <p:sp>
            <p:nvSpPr>
              <p:cNvPr id="329" name="Freeform 641">
                <a:extLst>
                  <a:ext uri="{FF2B5EF4-FFF2-40B4-BE49-F238E27FC236}">
                    <a16:creationId xmlns:a16="http://schemas.microsoft.com/office/drawing/2014/main" id="{00E96025-5FE3-5092-A708-D0E1719F5B26}"/>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0" name="Flowchart: Connector 329">
                <a:extLst>
                  <a:ext uri="{FF2B5EF4-FFF2-40B4-BE49-F238E27FC236}">
                    <a16:creationId xmlns:a16="http://schemas.microsoft.com/office/drawing/2014/main" id="{C5821883-A5C7-CFE4-F049-FAF750ADC63C}"/>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2" name="Group 271">
              <a:extLst>
                <a:ext uri="{FF2B5EF4-FFF2-40B4-BE49-F238E27FC236}">
                  <a16:creationId xmlns:a16="http://schemas.microsoft.com/office/drawing/2014/main" id="{76F460DF-7292-6821-D22A-1D1536C25F80}"/>
                </a:ext>
              </a:extLst>
            </p:cNvPr>
            <p:cNvGrpSpPr/>
            <p:nvPr/>
          </p:nvGrpSpPr>
          <p:grpSpPr>
            <a:xfrm rot="684996">
              <a:off x="9382234" y="4768698"/>
              <a:ext cx="955216" cy="292520"/>
              <a:chOff x="4290024" y="2365899"/>
              <a:chExt cx="1126039" cy="408564"/>
            </a:xfrm>
          </p:grpSpPr>
          <p:sp>
            <p:nvSpPr>
              <p:cNvPr id="327" name="Freeform 639">
                <a:extLst>
                  <a:ext uri="{FF2B5EF4-FFF2-40B4-BE49-F238E27FC236}">
                    <a16:creationId xmlns:a16="http://schemas.microsoft.com/office/drawing/2014/main" id="{5A6F0BF5-49EE-96A0-C5DE-E02DEB53FA33}"/>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8" name="Flowchart: Connector 327">
                <a:extLst>
                  <a:ext uri="{FF2B5EF4-FFF2-40B4-BE49-F238E27FC236}">
                    <a16:creationId xmlns:a16="http://schemas.microsoft.com/office/drawing/2014/main" id="{079F3C6C-A43D-944C-0FD7-7ED8BE70DB02}"/>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3" name="Group 272">
              <a:extLst>
                <a:ext uri="{FF2B5EF4-FFF2-40B4-BE49-F238E27FC236}">
                  <a16:creationId xmlns:a16="http://schemas.microsoft.com/office/drawing/2014/main" id="{ABCFF5B9-93AB-8D55-4500-BB5E6D1AFA58}"/>
                </a:ext>
              </a:extLst>
            </p:cNvPr>
            <p:cNvGrpSpPr/>
            <p:nvPr/>
          </p:nvGrpSpPr>
          <p:grpSpPr>
            <a:xfrm>
              <a:off x="8506361" y="4777079"/>
              <a:ext cx="955216" cy="292520"/>
              <a:chOff x="4290024" y="2365899"/>
              <a:chExt cx="1126039" cy="408564"/>
            </a:xfrm>
          </p:grpSpPr>
          <p:sp>
            <p:nvSpPr>
              <p:cNvPr id="325" name="Freeform 637">
                <a:extLst>
                  <a:ext uri="{FF2B5EF4-FFF2-40B4-BE49-F238E27FC236}">
                    <a16:creationId xmlns:a16="http://schemas.microsoft.com/office/drawing/2014/main" id="{0AF5BAEB-6122-CD0B-26F5-2E5A56BFA47E}"/>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6" name="Flowchart: Connector 325">
                <a:extLst>
                  <a:ext uri="{FF2B5EF4-FFF2-40B4-BE49-F238E27FC236}">
                    <a16:creationId xmlns:a16="http://schemas.microsoft.com/office/drawing/2014/main" id="{17EC42B0-EAF4-6DEE-D0E4-0AA49234F1E5}"/>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4" name="Group 273">
              <a:extLst>
                <a:ext uri="{FF2B5EF4-FFF2-40B4-BE49-F238E27FC236}">
                  <a16:creationId xmlns:a16="http://schemas.microsoft.com/office/drawing/2014/main" id="{205D53C9-4D53-E908-6D93-4562D1CB6F49}"/>
                </a:ext>
              </a:extLst>
            </p:cNvPr>
            <p:cNvGrpSpPr/>
            <p:nvPr/>
          </p:nvGrpSpPr>
          <p:grpSpPr>
            <a:xfrm>
              <a:off x="7543397" y="4778754"/>
              <a:ext cx="955216" cy="292520"/>
              <a:chOff x="4290024" y="2365899"/>
              <a:chExt cx="1126039" cy="408564"/>
            </a:xfrm>
          </p:grpSpPr>
          <p:sp>
            <p:nvSpPr>
              <p:cNvPr id="323" name="Freeform 635">
                <a:extLst>
                  <a:ext uri="{FF2B5EF4-FFF2-40B4-BE49-F238E27FC236}">
                    <a16:creationId xmlns:a16="http://schemas.microsoft.com/office/drawing/2014/main" id="{A519D3F2-DB0D-38AF-F643-4DE8AD16E760}"/>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4" name="Flowchart: Connector 323">
                <a:extLst>
                  <a:ext uri="{FF2B5EF4-FFF2-40B4-BE49-F238E27FC236}">
                    <a16:creationId xmlns:a16="http://schemas.microsoft.com/office/drawing/2014/main" id="{AC1BC553-A436-479B-930E-EF326A1243B6}"/>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5" name="Group 274">
              <a:extLst>
                <a:ext uri="{FF2B5EF4-FFF2-40B4-BE49-F238E27FC236}">
                  <a16:creationId xmlns:a16="http://schemas.microsoft.com/office/drawing/2014/main" id="{9C6E6397-D74F-2D04-018D-3A7B38D60A8D}"/>
                </a:ext>
              </a:extLst>
            </p:cNvPr>
            <p:cNvGrpSpPr/>
            <p:nvPr/>
          </p:nvGrpSpPr>
          <p:grpSpPr>
            <a:xfrm rot="20960731">
              <a:off x="9300170" y="6234079"/>
              <a:ext cx="955216" cy="292520"/>
              <a:chOff x="4290024" y="2365899"/>
              <a:chExt cx="1126039" cy="408564"/>
            </a:xfrm>
          </p:grpSpPr>
          <p:sp>
            <p:nvSpPr>
              <p:cNvPr id="321" name="Freeform 633">
                <a:extLst>
                  <a:ext uri="{FF2B5EF4-FFF2-40B4-BE49-F238E27FC236}">
                    <a16:creationId xmlns:a16="http://schemas.microsoft.com/office/drawing/2014/main" id="{F410C853-04FD-61CB-59A1-FC4C3E27ACB9}"/>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2" name="Flowchart: Connector 321">
                <a:extLst>
                  <a:ext uri="{FF2B5EF4-FFF2-40B4-BE49-F238E27FC236}">
                    <a16:creationId xmlns:a16="http://schemas.microsoft.com/office/drawing/2014/main" id="{8CCE65D0-5752-0141-F818-199B74281F94}"/>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6" name="Group 275">
              <a:extLst>
                <a:ext uri="{FF2B5EF4-FFF2-40B4-BE49-F238E27FC236}">
                  <a16:creationId xmlns:a16="http://schemas.microsoft.com/office/drawing/2014/main" id="{5FF09348-F49A-B103-C457-1A7666060019}"/>
                </a:ext>
              </a:extLst>
            </p:cNvPr>
            <p:cNvGrpSpPr/>
            <p:nvPr/>
          </p:nvGrpSpPr>
          <p:grpSpPr>
            <a:xfrm rot="20960731">
              <a:off x="8385776" y="6254178"/>
              <a:ext cx="955216" cy="292520"/>
              <a:chOff x="4290024" y="2365899"/>
              <a:chExt cx="1126039" cy="408564"/>
            </a:xfrm>
          </p:grpSpPr>
          <p:sp>
            <p:nvSpPr>
              <p:cNvPr id="319" name="Freeform 631">
                <a:extLst>
                  <a:ext uri="{FF2B5EF4-FFF2-40B4-BE49-F238E27FC236}">
                    <a16:creationId xmlns:a16="http://schemas.microsoft.com/office/drawing/2014/main" id="{8373B066-0CC9-6A44-105F-B06C0255F154}"/>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20" name="Flowchart: Connector 319">
                <a:extLst>
                  <a:ext uri="{FF2B5EF4-FFF2-40B4-BE49-F238E27FC236}">
                    <a16:creationId xmlns:a16="http://schemas.microsoft.com/office/drawing/2014/main" id="{3AEB70F5-76B8-23D1-5E02-8EA6E3DDEFC5}"/>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7" name="Group 276">
              <a:extLst>
                <a:ext uri="{FF2B5EF4-FFF2-40B4-BE49-F238E27FC236}">
                  <a16:creationId xmlns:a16="http://schemas.microsoft.com/office/drawing/2014/main" id="{1565C8F7-8FC7-6062-EBF2-4F63CEDAEBC8}"/>
                </a:ext>
              </a:extLst>
            </p:cNvPr>
            <p:cNvGrpSpPr/>
            <p:nvPr/>
          </p:nvGrpSpPr>
          <p:grpSpPr>
            <a:xfrm>
              <a:off x="7442912" y="6225712"/>
              <a:ext cx="955216" cy="292520"/>
              <a:chOff x="4290024" y="2365899"/>
              <a:chExt cx="1126039" cy="408564"/>
            </a:xfrm>
          </p:grpSpPr>
          <p:sp>
            <p:nvSpPr>
              <p:cNvPr id="317" name="Freeform 629">
                <a:extLst>
                  <a:ext uri="{FF2B5EF4-FFF2-40B4-BE49-F238E27FC236}">
                    <a16:creationId xmlns:a16="http://schemas.microsoft.com/office/drawing/2014/main" id="{F9E8E9E8-1F2B-C48F-C76D-4FAC87E08213}"/>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8" name="Flowchart: Connector 317">
                <a:extLst>
                  <a:ext uri="{FF2B5EF4-FFF2-40B4-BE49-F238E27FC236}">
                    <a16:creationId xmlns:a16="http://schemas.microsoft.com/office/drawing/2014/main" id="{629C2E96-D350-9F6F-8E32-DAB1D2800ADD}"/>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8" name="Group 277">
              <a:extLst>
                <a:ext uri="{FF2B5EF4-FFF2-40B4-BE49-F238E27FC236}">
                  <a16:creationId xmlns:a16="http://schemas.microsoft.com/office/drawing/2014/main" id="{23A2C009-6449-DD63-FA36-1069FE089E02}"/>
                </a:ext>
              </a:extLst>
            </p:cNvPr>
            <p:cNvGrpSpPr/>
            <p:nvPr/>
          </p:nvGrpSpPr>
          <p:grpSpPr>
            <a:xfrm>
              <a:off x="9273385" y="6518788"/>
              <a:ext cx="955216" cy="292520"/>
              <a:chOff x="4290024" y="2365899"/>
              <a:chExt cx="1126039" cy="408564"/>
            </a:xfrm>
          </p:grpSpPr>
          <p:sp>
            <p:nvSpPr>
              <p:cNvPr id="315" name="Freeform 627">
                <a:extLst>
                  <a:ext uri="{FF2B5EF4-FFF2-40B4-BE49-F238E27FC236}">
                    <a16:creationId xmlns:a16="http://schemas.microsoft.com/office/drawing/2014/main" id="{1A0DFBFB-88B6-0583-A1F0-0C06A1C31A3D}"/>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6" name="Flowchart: Connector 315">
                <a:extLst>
                  <a:ext uri="{FF2B5EF4-FFF2-40B4-BE49-F238E27FC236}">
                    <a16:creationId xmlns:a16="http://schemas.microsoft.com/office/drawing/2014/main" id="{B29D5B3C-44FB-0120-900E-40B4484E0523}"/>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79" name="Group 278">
              <a:extLst>
                <a:ext uri="{FF2B5EF4-FFF2-40B4-BE49-F238E27FC236}">
                  <a16:creationId xmlns:a16="http://schemas.microsoft.com/office/drawing/2014/main" id="{A5A6D39B-86D3-AE0C-C5D3-2199183D4867}"/>
                </a:ext>
              </a:extLst>
            </p:cNvPr>
            <p:cNvGrpSpPr/>
            <p:nvPr/>
          </p:nvGrpSpPr>
          <p:grpSpPr>
            <a:xfrm rot="20960731">
              <a:off x="8317115" y="6527158"/>
              <a:ext cx="955216" cy="292520"/>
              <a:chOff x="4290024" y="2365899"/>
              <a:chExt cx="1126039" cy="408564"/>
            </a:xfrm>
          </p:grpSpPr>
          <p:sp>
            <p:nvSpPr>
              <p:cNvPr id="313" name="Freeform 625">
                <a:extLst>
                  <a:ext uri="{FF2B5EF4-FFF2-40B4-BE49-F238E27FC236}">
                    <a16:creationId xmlns:a16="http://schemas.microsoft.com/office/drawing/2014/main" id="{3A6602F7-44F1-86B3-E146-7B8D756EA11A}"/>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4" name="Flowchart: Connector 313">
                <a:extLst>
                  <a:ext uri="{FF2B5EF4-FFF2-40B4-BE49-F238E27FC236}">
                    <a16:creationId xmlns:a16="http://schemas.microsoft.com/office/drawing/2014/main" id="{C483BE49-FCC6-8255-53B5-AEB30D5FEE5E}"/>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0" name="Group 279">
              <a:extLst>
                <a:ext uri="{FF2B5EF4-FFF2-40B4-BE49-F238E27FC236}">
                  <a16:creationId xmlns:a16="http://schemas.microsoft.com/office/drawing/2014/main" id="{7ED8F593-9BAC-EF4C-BEB3-641B22D32933}"/>
                </a:ext>
              </a:extLst>
            </p:cNvPr>
            <p:cNvGrpSpPr/>
            <p:nvPr/>
          </p:nvGrpSpPr>
          <p:grpSpPr>
            <a:xfrm rot="20960731">
              <a:off x="7483105" y="6476914"/>
              <a:ext cx="955216" cy="292520"/>
              <a:chOff x="4290024" y="2365899"/>
              <a:chExt cx="1126039" cy="408564"/>
            </a:xfrm>
          </p:grpSpPr>
          <p:sp>
            <p:nvSpPr>
              <p:cNvPr id="311" name="Freeform 623">
                <a:extLst>
                  <a:ext uri="{FF2B5EF4-FFF2-40B4-BE49-F238E27FC236}">
                    <a16:creationId xmlns:a16="http://schemas.microsoft.com/office/drawing/2014/main" id="{B9882733-ED67-7B20-CBD8-2680CF257BE6}"/>
                  </a:ext>
                </a:extLst>
              </p:cNvPr>
              <p:cNvSpPr/>
              <p:nvPr/>
            </p:nvSpPr>
            <p:spPr>
              <a:xfrm rot="717540">
                <a:off x="4290024" y="2365899"/>
                <a:ext cx="1126039" cy="408564"/>
              </a:xfrm>
              <a:custGeom>
                <a:avLst/>
                <a:gdLst>
                  <a:gd name="connsiteX0" fmla="*/ 955217 w 957652"/>
                  <a:gd name="connsiteY0" fmla="*/ 153123 h 576268"/>
                  <a:gd name="connsiteX1" fmla="*/ 292026 w 957652"/>
                  <a:gd name="connsiteY1" fmla="*/ 22495 h 576268"/>
                  <a:gd name="connsiteX2" fmla="*/ 30769 w 957652"/>
                  <a:gd name="connsiteY2" fmla="*/ 575154 h 576268"/>
                  <a:gd name="connsiteX3" fmla="*/ 955217 w 957652"/>
                  <a:gd name="connsiteY3" fmla="*/ 153123 h 576268"/>
                </a:gdLst>
                <a:ahLst/>
                <a:cxnLst>
                  <a:cxn ang="0">
                    <a:pos x="connsiteX0" y="connsiteY0"/>
                  </a:cxn>
                  <a:cxn ang="0">
                    <a:pos x="connsiteX1" y="connsiteY1"/>
                  </a:cxn>
                  <a:cxn ang="0">
                    <a:pos x="connsiteX2" y="connsiteY2"/>
                  </a:cxn>
                  <a:cxn ang="0">
                    <a:pos x="connsiteX3" y="connsiteY3"/>
                  </a:cxn>
                </a:cxnLst>
                <a:rect l="l" t="t" r="r" b="b"/>
                <a:pathLst>
                  <a:path w="957652" h="576268">
                    <a:moveTo>
                      <a:pt x="955217" y="153123"/>
                    </a:moveTo>
                    <a:cubicBezTo>
                      <a:pt x="998760" y="61013"/>
                      <a:pt x="446101" y="-47843"/>
                      <a:pt x="292026" y="22495"/>
                    </a:cubicBezTo>
                    <a:cubicBezTo>
                      <a:pt x="137951" y="92833"/>
                      <a:pt x="-81438" y="551708"/>
                      <a:pt x="30769" y="575154"/>
                    </a:cubicBezTo>
                    <a:cubicBezTo>
                      <a:pt x="142976" y="598600"/>
                      <a:pt x="911674" y="245233"/>
                      <a:pt x="955217" y="15312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2" name="Flowchart: Connector 311">
                <a:extLst>
                  <a:ext uri="{FF2B5EF4-FFF2-40B4-BE49-F238E27FC236}">
                    <a16:creationId xmlns:a16="http://schemas.microsoft.com/office/drawing/2014/main" id="{3DD3B6C7-C8EB-4B1B-6E24-838F777D347F}"/>
                  </a:ext>
                </a:extLst>
              </p:cNvPr>
              <p:cNvSpPr/>
              <p:nvPr/>
            </p:nvSpPr>
            <p:spPr>
              <a:xfrm>
                <a:off x="4722725" y="2451798"/>
                <a:ext cx="127314" cy="150844"/>
              </a:xfrm>
              <a:prstGeom prst="flowChart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1" name="Group 280">
              <a:extLst>
                <a:ext uri="{FF2B5EF4-FFF2-40B4-BE49-F238E27FC236}">
                  <a16:creationId xmlns:a16="http://schemas.microsoft.com/office/drawing/2014/main" id="{EC203421-4A4D-9079-26EB-7B7296FA2D49}"/>
                </a:ext>
              </a:extLst>
            </p:cNvPr>
            <p:cNvGrpSpPr/>
            <p:nvPr/>
          </p:nvGrpSpPr>
          <p:grpSpPr>
            <a:xfrm>
              <a:off x="7502146" y="5390025"/>
              <a:ext cx="432000" cy="160774"/>
              <a:chOff x="4622242" y="2813539"/>
              <a:chExt cx="854110" cy="160774"/>
            </a:xfrm>
          </p:grpSpPr>
          <p:sp>
            <p:nvSpPr>
              <p:cNvPr id="309" name="Rounded Rectangle 621">
                <a:extLst>
                  <a:ext uri="{FF2B5EF4-FFF2-40B4-BE49-F238E27FC236}">
                    <a16:creationId xmlns:a16="http://schemas.microsoft.com/office/drawing/2014/main" id="{4B2885A9-D97D-3525-2F10-FD4661C39DB2}"/>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10" name="Oval 309">
                <a:extLst>
                  <a:ext uri="{FF2B5EF4-FFF2-40B4-BE49-F238E27FC236}">
                    <a16:creationId xmlns:a16="http://schemas.microsoft.com/office/drawing/2014/main" id="{4C4DDD93-5556-50FF-03CA-A053C495ED9D}"/>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2" name="Group 281">
              <a:extLst>
                <a:ext uri="{FF2B5EF4-FFF2-40B4-BE49-F238E27FC236}">
                  <a16:creationId xmlns:a16="http://schemas.microsoft.com/office/drawing/2014/main" id="{BC03CC00-AA3B-6EA4-F008-AE58BF30D8FE}"/>
                </a:ext>
              </a:extLst>
            </p:cNvPr>
            <p:cNvGrpSpPr/>
            <p:nvPr/>
          </p:nvGrpSpPr>
          <p:grpSpPr>
            <a:xfrm>
              <a:off x="7981717" y="5391423"/>
              <a:ext cx="432000" cy="160774"/>
              <a:chOff x="4622242" y="2813539"/>
              <a:chExt cx="854110" cy="160774"/>
            </a:xfrm>
          </p:grpSpPr>
          <p:sp>
            <p:nvSpPr>
              <p:cNvPr id="307" name="Rounded Rectangle 619">
                <a:extLst>
                  <a:ext uri="{FF2B5EF4-FFF2-40B4-BE49-F238E27FC236}">
                    <a16:creationId xmlns:a16="http://schemas.microsoft.com/office/drawing/2014/main" id="{A646BB1A-19A7-EAFA-D295-F6C585EA8298}"/>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8" name="Oval 307">
                <a:extLst>
                  <a:ext uri="{FF2B5EF4-FFF2-40B4-BE49-F238E27FC236}">
                    <a16:creationId xmlns:a16="http://schemas.microsoft.com/office/drawing/2014/main" id="{B8E86B1B-D9C6-0423-3AB6-6D40BC4257DE}"/>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3" name="Group 282">
              <a:extLst>
                <a:ext uri="{FF2B5EF4-FFF2-40B4-BE49-F238E27FC236}">
                  <a16:creationId xmlns:a16="http://schemas.microsoft.com/office/drawing/2014/main" id="{ED59A6FE-1BF2-F414-FE28-0DBFAA49C6F6}"/>
                </a:ext>
              </a:extLst>
            </p:cNvPr>
            <p:cNvGrpSpPr/>
            <p:nvPr/>
          </p:nvGrpSpPr>
          <p:grpSpPr>
            <a:xfrm>
              <a:off x="8679402" y="5392821"/>
              <a:ext cx="432000" cy="160774"/>
              <a:chOff x="4622242" y="2813539"/>
              <a:chExt cx="854110" cy="160774"/>
            </a:xfrm>
          </p:grpSpPr>
          <p:sp>
            <p:nvSpPr>
              <p:cNvPr id="305" name="Rounded Rectangle 617">
                <a:extLst>
                  <a:ext uri="{FF2B5EF4-FFF2-40B4-BE49-F238E27FC236}">
                    <a16:creationId xmlns:a16="http://schemas.microsoft.com/office/drawing/2014/main" id="{B3D99386-F4A5-6684-EA13-961BEC8154F5}"/>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6" name="Oval 305">
                <a:extLst>
                  <a:ext uri="{FF2B5EF4-FFF2-40B4-BE49-F238E27FC236}">
                    <a16:creationId xmlns:a16="http://schemas.microsoft.com/office/drawing/2014/main" id="{72D8B1EC-D1E0-64B6-09D6-545E2771436D}"/>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4" name="Group 283">
              <a:extLst>
                <a:ext uri="{FF2B5EF4-FFF2-40B4-BE49-F238E27FC236}">
                  <a16:creationId xmlns:a16="http://schemas.microsoft.com/office/drawing/2014/main" id="{CF4DD42E-5931-D717-68A5-97B94992E3A8}"/>
                </a:ext>
              </a:extLst>
            </p:cNvPr>
            <p:cNvGrpSpPr/>
            <p:nvPr/>
          </p:nvGrpSpPr>
          <p:grpSpPr>
            <a:xfrm>
              <a:off x="9343531" y="5385830"/>
              <a:ext cx="432000" cy="160774"/>
              <a:chOff x="4622242" y="2813539"/>
              <a:chExt cx="854110" cy="160774"/>
            </a:xfrm>
          </p:grpSpPr>
          <p:sp>
            <p:nvSpPr>
              <p:cNvPr id="303" name="Rounded Rectangle 615">
                <a:extLst>
                  <a:ext uri="{FF2B5EF4-FFF2-40B4-BE49-F238E27FC236}">
                    <a16:creationId xmlns:a16="http://schemas.microsoft.com/office/drawing/2014/main" id="{7248F5CF-AB8D-EF57-716B-87A2D69A80A4}"/>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4" name="Oval 303">
                <a:extLst>
                  <a:ext uri="{FF2B5EF4-FFF2-40B4-BE49-F238E27FC236}">
                    <a16:creationId xmlns:a16="http://schemas.microsoft.com/office/drawing/2014/main" id="{05E0D610-46E8-51CF-01D3-4593DFA801F3}"/>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5" name="Group 284">
              <a:extLst>
                <a:ext uri="{FF2B5EF4-FFF2-40B4-BE49-F238E27FC236}">
                  <a16:creationId xmlns:a16="http://schemas.microsoft.com/office/drawing/2014/main" id="{1396A139-5372-1369-2CFF-CB08B1CB52BB}"/>
                </a:ext>
              </a:extLst>
            </p:cNvPr>
            <p:cNvGrpSpPr/>
            <p:nvPr/>
          </p:nvGrpSpPr>
          <p:grpSpPr>
            <a:xfrm>
              <a:off x="9823102" y="5378839"/>
              <a:ext cx="432000" cy="160774"/>
              <a:chOff x="4622242" y="2813539"/>
              <a:chExt cx="854110" cy="160774"/>
            </a:xfrm>
          </p:grpSpPr>
          <p:sp>
            <p:nvSpPr>
              <p:cNvPr id="301" name="Rounded Rectangle 613">
                <a:extLst>
                  <a:ext uri="{FF2B5EF4-FFF2-40B4-BE49-F238E27FC236}">
                    <a16:creationId xmlns:a16="http://schemas.microsoft.com/office/drawing/2014/main" id="{CAE13EF9-3DCA-D80C-18DC-F84578502459}"/>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2" name="Oval 301">
                <a:extLst>
                  <a:ext uri="{FF2B5EF4-FFF2-40B4-BE49-F238E27FC236}">
                    <a16:creationId xmlns:a16="http://schemas.microsoft.com/office/drawing/2014/main" id="{026FBC6A-F4E5-17E1-2BF2-876F99898BBB}"/>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6" name="Group 285">
              <a:extLst>
                <a:ext uri="{FF2B5EF4-FFF2-40B4-BE49-F238E27FC236}">
                  <a16:creationId xmlns:a16="http://schemas.microsoft.com/office/drawing/2014/main" id="{3BA6A0F5-1DEF-CC03-5773-7297004F103F}"/>
                </a:ext>
              </a:extLst>
            </p:cNvPr>
            <p:cNvGrpSpPr/>
            <p:nvPr/>
          </p:nvGrpSpPr>
          <p:grpSpPr>
            <a:xfrm>
              <a:off x="7503544" y="5978653"/>
              <a:ext cx="432000" cy="160774"/>
              <a:chOff x="4622242" y="2813539"/>
              <a:chExt cx="854110" cy="160774"/>
            </a:xfrm>
          </p:grpSpPr>
          <p:sp>
            <p:nvSpPr>
              <p:cNvPr id="299" name="Rounded Rectangle 611">
                <a:extLst>
                  <a:ext uri="{FF2B5EF4-FFF2-40B4-BE49-F238E27FC236}">
                    <a16:creationId xmlns:a16="http://schemas.microsoft.com/office/drawing/2014/main" id="{FF9068D3-8987-7F81-F503-950836A46145}"/>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00" name="Oval 299">
                <a:extLst>
                  <a:ext uri="{FF2B5EF4-FFF2-40B4-BE49-F238E27FC236}">
                    <a16:creationId xmlns:a16="http://schemas.microsoft.com/office/drawing/2014/main" id="{4F204828-CDDD-C054-20B9-EF10256233AA}"/>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7" name="Group 286">
              <a:extLst>
                <a:ext uri="{FF2B5EF4-FFF2-40B4-BE49-F238E27FC236}">
                  <a16:creationId xmlns:a16="http://schemas.microsoft.com/office/drawing/2014/main" id="{E905314D-77C5-1ACE-A111-BAE8E3FB59C0}"/>
                </a:ext>
              </a:extLst>
            </p:cNvPr>
            <p:cNvGrpSpPr/>
            <p:nvPr/>
          </p:nvGrpSpPr>
          <p:grpSpPr>
            <a:xfrm>
              <a:off x="7983115" y="5980051"/>
              <a:ext cx="432000" cy="160774"/>
              <a:chOff x="4622242" y="2813539"/>
              <a:chExt cx="854110" cy="160774"/>
            </a:xfrm>
          </p:grpSpPr>
          <p:sp>
            <p:nvSpPr>
              <p:cNvPr id="297" name="Rounded Rectangle 609">
                <a:extLst>
                  <a:ext uri="{FF2B5EF4-FFF2-40B4-BE49-F238E27FC236}">
                    <a16:creationId xmlns:a16="http://schemas.microsoft.com/office/drawing/2014/main" id="{B16AEA4B-2F08-9EA2-8395-0EAE7471A71B}"/>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8" name="Oval 297">
                <a:extLst>
                  <a:ext uri="{FF2B5EF4-FFF2-40B4-BE49-F238E27FC236}">
                    <a16:creationId xmlns:a16="http://schemas.microsoft.com/office/drawing/2014/main" id="{A11BDC6D-3036-7100-DD2D-8EC1AD6492A2}"/>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8" name="Group 287">
              <a:extLst>
                <a:ext uri="{FF2B5EF4-FFF2-40B4-BE49-F238E27FC236}">
                  <a16:creationId xmlns:a16="http://schemas.microsoft.com/office/drawing/2014/main" id="{E80D0D02-FFDE-FF78-3102-D2A07FF014A6}"/>
                </a:ext>
              </a:extLst>
            </p:cNvPr>
            <p:cNvGrpSpPr/>
            <p:nvPr/>
          </p:nvGrpSpPr>
          <p:grpSpPr>
            <a:xfrm>
              <a:off x="8721244" y="5981449"/>
              <a:ext cx="432000" cy="160774"/>
              <a:chOff x="4436830" y="2813539"/>
              <a:chExt cx="854110" cy="160774"/>
            </a:xfrm>
          </p:grpSpPr>
          <p:sp>
            <p:nvSpPr>
              <p:cNvPr id="295" name="Rounded Rectangle 607">
                <a:extLst>
                  <a:ext uri="{FF2B5EF4-FFF2-40B4-BE49-F238E27FC236}">
                    <a16:creationId xmlns:a16="http://schemas.microsoft.com/office/drawing/2014/main" id="{35BDF15C-40AC-DF10-3956-DCCEA78AF987}"/>
                  </a:ext>
                </a:extLst>
              </p:cNvPr>
              <p:cNvSpPr/>
              <p:nvPr/>
            </p:nvSpPr>
            <p:spPr>
              <a:xfrm>
                <a:off x="4436830"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6" name="Oval 295">
                <a:extLst>
                  <a:ext uri="{FF2B5EF4-FFF2-40B4-BE49-F238E27FC236}">
                    <a16:creationId xmlns:a16="http://schemas.microsoft.com/office/drawing/2014/main" id="{A796FFBE-950D-B413-5376-967527180C46}"/>
                  </a:ext>
                </a:extLst>
              </p:cNvPr>
              <p:cNvSpPr/>
              <p:nvPr/>
            </p:nvSpPr>
            <p:spPr>
              <a:xfrm>
                <a:off x="4808619" y="2843684"/>
                <a:ext cx="144001"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89" name="Group 288">
              <a:extLst>
                <a:ext uri="{FF2B5EF4-FFF2-40B4-BE49-F238E27FC236}">
                  <a16:creationId xmlns:a16="http://schemas.microsoft.com/office/drawing/2014/main" id="{7284A02D-E085-E910-C2DD-6B282F4C406E}"/>
                </a:ext>
              </a:extLst>
            </p:cNvPr>
            <p:cNvGrpSpPr/>
            <p:nvPr/>
          </p:nvGrpSpPr>
          <p:grpSpPr>
            <a:xfrm>
              <a:off x="9353318" y="5974458"/>
              <a:ext cx="432000" cy="160774"/>
              <a:chOff x="4622242" y="2813539"/>
              <a:chExt cx="854110" cy="160774"/>
            </a:xfrm>
          </p:grpSpPr>
          <p:sp>
            <p:nvSpPr>
              <p:cNvPr id="293" name="Rounded Rectangle 605">
                <a:extLst>
                  <a:ext uri="{FF2B5EF4-FFF2-40B4-BE49-F238E27FC236}">
                    <a16:creationId xmlns:a16="http://schemas.microsoft.com/office/drawing/2014/main" id="{38DF2AC7-C7BD-7D34-993B-3E5195EC28E6}"/>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4" name="Oval 293">
                <a:extLst>
                  <a:ext uri="{FF2B5EF4-FFF2-40B4-BE49-F238E27FC236}">
                    <a16:creationId xmlns:a16="http://schemas.microsoft.com/office/drawing/2014/main" id="{4D3F18D2-A5E1-D4E7-8DD3-C151D0E44E21}"/>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nvGrpSpPr>
            <p:cNvPr id="290" name="Group 289">
              <a:extLst>
                <a:ext uri="{FF2B5EF4-FFF2-40B4-BE49-F238E27FC236}">
                  <a16:creationId xmlns:a16="http://schemas.microsoft.com/office/drawing/2014/main" id="{0333FF24-D5F7-6198-B7EE-113F3583DC39}"/>
                </a:ext>
              </a:extLst>
            </p:cNvPr>
            <p:cNvGrpSpPr/>
            <p:nvPr/>
          </p:nvGrpSpPr>
          <p:grpSpPr>
            <a:xfrm>
              <a:off x="9824500" y="5967467"/>
              <a:ext cx="432000" cy="160774"/>
              <a:chOff x="4622242" y="2813539"/>
              <a:chExt cx="854110" cy="160774"/>
            </a:xfrm>
          </p:grpSpPr>
          <p:sp>
            <p:nvSpPr>
              <p:cNvPr id="291" name="Rounded Rectangle 603">
                <a:extLst>
                  <a:ext uri="{FF2B5EF4-FFF2-40B4-BE49-F238E27FC236}">
                    <a16:creationId xmlns:a16="http://schemas.microsoft.com/office/drawing/2014/main" id="{8B866B6F-3119-DE45-3C90-8EB214BD3EFF}"/>
                  </a:ext>
                </a:extLst>
              </p:cNvPr>
              <p:cNvSpPr/>
              <p:nvPr/>
            </p:nvSpPr>
            <p:spPr>
              <a:xfrm>
                <a:off x="4622242" y="2813539"/>
                <a:ext cx="854110" cy="16077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92" name="Oval 291">
                <a:extLst>
                  <a:ext uri="{FF2B5EF4-FFF2-40B4-BE49-F238E27FC236}">
                    <a16:creationId xmlns:a16="http://schemas.microsoft.com/office/drawing/2014/main" id="{39B89C30-C7E5-71C8-64B0-2F3D649DE01B}"/>
                  </a:ext>
                </a:extLst>
              </p:cNvPr>
              <p:cNvSpPr/>
              <p:nvPr/>
            </p:nvSpPr>
            <p:spPr>
              <a:xfrm>
                <a:off x="4994030" y="2843684"/>
                <a:ext cx="144000" cy="108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grpSp>
      <p:sp>
        <p:nvSpPr>
          <p:cNvPr id="335" name="16-Point Star 601">
            <a:extLst>
              <a:ext uri="{FF2B5EF4-FFF2-40B4-BE49-F238E27FC236}">
                <a16:creationId xmlns:a16="http://schemas.microsoft.com/office/drawing/2014/main" id="{319462A4-3E3F-10E4-7AB9-3585D2DB2BD9}"/>
              </a:ext>
            </a:extLst>
          </p:cNvPr>
          <p:cNvSpPr/>
          <p:nvPr/>
        </p:nvSpPr>
        <p:spPr>
          <a:xfrm>
            <a:off x="10504992" y="5217693"/>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6" name="16-Point Star 602">
            <a:extLst>
              <a:ext uri="{FF2B5EF4-FFF2-40B4-BE49-F238E27FC236}">
                <a16:creationId xmlns:a16="http://schemas.microsoft.com/office/drawing/2014/main" id="{85F72A13-D433-B95D-3305-6AA678900E1C}"/>
              </a:ext>
            </a:extLst>
          </p:cNvPr>
          <p:cNvSpPr/>
          <p:nvPr/>
        </p:nvSpPr>
        <p:spPr>
          <a:xfrm>
            <a:off x="8678808" y="5336652"/>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7" name="16-Point Star 570">
            <a:extLst>
              <a:ext uri="{FF2B5EF4-FFF2-40B4-BE49-F238E27FC236}">
                <a16:creationId xmlns:a16="http://schemas.microsoft.com/office/drawing/2014/main" id="{F0852AB8-855E-4996-B7AD-AF45DC64CAE0}"/>
              </a:ext>
            </a:extLst>
          </p:cNvPr>
          <p:cNvSpPr/>
          <p:nvPr/>
        </p:nvSpPr>
        <p:spPr>
          <a:xfrm>
            <a:off x="9439954" y="5378462"/>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8" name="16-Point Star 571">
            <a:extLst>
              <a:ext uri="{FF2B5EF4-FFF2-40B4-BE49-F238E27FC236}">
                <a16:creationId xmlns:a16="http://schemas.microsoft.com/office/drawing/2014/main" id="{A551D504-BBE0-1A80-7C50-703430FED941}"/>
              </a:ext>
            </a:extLst>
          </p:cNvPr>
          <p:cNvSpPr/>
          <p:nvPr/>
        </p:nvSpPr>
        <p:spPr>
          <a:xfrm>
            <a:off x="9434615" y="5154075"/>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39" name="16-Point Star 572">
            <a:extLst>
              <a:ext uri="{FF2B5EF4-FFF2-40B4-BE49-F238E27FC236}">
                <a16:creationId xmlns:a16="http://schemas.microsoft.com/office/drawing/2014/main" id="{B6190573-B2F8-27B2-0A3E-3DA2258DB8E7}"/>
              </a:ext>
            </a:extLst>
          </p:cNvPr>
          <p:cNvSpPr/>
          <p:nvPr/>
        </p:nvSpPr>
        <p:spPr>
          <a:xfrm>
            <a:off x="8103338" y="5228189"/>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4" name="Flowchart: Connector 343">
            <a:extLst>
              <a:ext uri="{FF2B5EF4-FFF2-40B4-BE49-F238E27FC236}">
                <a16:creationId xmlns:a16="http://schemas.microsoft.com/office/drawing/2014/main" id="{81F7E251-3287-DFBE-9E47-3F9867A27F2B}"/>
              </a:ext>
            </a:extLst>
          </p:cNvPr>
          <p:cNvSpPr/>
          <p:nvPr/>
        </p:nvSpPr>
        <p:spPr>
          <a:xfrm flipV="1">
            <a:off x="10471437" y="4690192"/>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5" name="16-Point Star 588">
            <a:extLst>
              <a:ext uri="{FF2B5EF4-FFF2-40B4-BE49-F238E27FC236}">
                <a16:creationId xmlns:a16="http://schemas.microsoft.com/office/drawing/2014/main" id="{E008AEEF-D3C7-15EC-E000-53E232ADAB8A}"/>
              </a:ext>
            </a:extLst>
          </p:cNvPr>
          <p:cNvSpPr/>
          <p:nvPr/>
        </p:nvSpPr>
        <p:spPr>
          <a:xfrm>
            <a:off x="8666399" y="5111245"/>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6" name="16-Point Star 586">
            <a:extLst>
              <a:ext uri="{FF2B5EF4-FFF2-40B4-BE49-F238E27FC236}">
                <a16:creationId xmlns:a16="http://schemas.microsoft.com/office/drawing/2014/main" id="{F9D04A4A-4D21-D7C9-AAD7-D3B596CFB8F2}"/>
              </a:ext>
            </a:extLst>
          </p:cNvPr>
          <p:cNvSpPr/>
          <p:nvPr/>
        </p:nvSpPr>
        <p:spPr>
          <a:xfrm>
            <a:off x="7581301" y="5245332"/>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7" name="16-Point Star 649">
            <a:extLst>
              <a:ext uri="{FF2B5EF4-FFF2-40B4-BE49-F238E27FC236}">
                <a16:creationId xmlns:a16="http://schemas.microsoft.com/office/drawing/2014/main" id="{1C432E45-0C18-FE52-E5F2-CFBA271C2BE4}"/>
              </a:ext>
            </a:extLst>
          </p:cNvPr>
          <p:cNvSpPr/>
          <p:nvPr/>
        </p:nvSpPr>
        <p:spPr>
          <a:xfrm>
            <a:off x="9910527" y="5238683"/>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8" name="16-Point Star 650">
            <a:extLst>
              <a:ext uri="{FF2B5EF4-FFF2-40B4-BE49-F238E27FC236}">
                <a16:creationId xmlns:a16="http://schemas.microsoft.com/office/drawing/2014/main" id="{58C33047-1F2B-4C06-7A76-9F577FE88DF6}"/>
              </a:ext>
            </a:extLst>
          </p:cNvPr>
          <p:cNvSpPr/>
          <p:nvPr/>
        </p:nvSpPr>
        <p:spPr>
          <a:xfrm>
            <a:off x="9025365" y="5263229"/>
            <a:ext cx="180000" cy="14400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49" name="Flowchart: Connector 348">
            <a:extLst>
              <a:ext uri="{FF2B5EF4-FFF2-40B4-BE49-F238E27FC236}">
                <a16:creationId xmlns:a16="http://schemas.microsoft.com/office/drawing/2014/main" id="{C9EB7BEB-D2D3-4003-26E9-2A1BE13BBC00}"/>
              </a:ext>
            </a:extLst>
          </p:cNvPr>
          <p:cNvSpPr/>
          <p:nvPr/>
        </p:nvSpPr>
        <p:spPr>
          <a:xfrm flipV="1">
            <a:off x="8396804" y="4732190"/>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0" name="Flowchart: Connector 349">
            <a:extLst>
              <a:ext uri="{FF2B5EF4-FFF2-40B4-BE49-F238E27FC236}">
                <a16:creationId xmlns:a16="http://schemas.microsoft.com/office/drawing/2014/main" id="{64522017-BD40-9BB0-7413-521705154F71}"/>
              </a:ext>
            </a:extLst>
          </p:cNvPr>
          <p:cNvSpPr/>
          <p:nvPr/>
        </p:nvSpPr>
        <p:spPr>
          <a:xfrm flipV="1">
            <a:off x="9239652" y="4639168"/>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1" name="Flowchart: Connector 350">
            <a:extLst>
              <a:ext uri="{FF2B5EF4-FFF2-40B4-BE49-F238E27FC236}">
                <a16:creationId xmlns:a16="http://schemas.microsoft.com/office/drawing/2014/main" id="{D1CB9B2B-8B00-5055-D9FA-2F1F08675B56}"/>
              </a:ext>
            </a:extLst>
          </p:cNvPr>
          <p:cNvSpPr/>
          <p:nvPr/>
        </p:nvSpPr>
        <p:spPr>
          <a:xfrm flipV="1">
            <a:off x="9804595" y="4659498"/>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2" name="Flowchart: Connector 351">
            <a:extLst>
              <a:ext uri="{FF2B5EF4-FFF2-40B4-BE49-F238E27FC236}">
                <a16:creationId xmlns:a16="http://schemas.microsoft.com/office/drawing/2014/main" id="{08B1D29A-0457-B68E-3DBD-A59AE751FFDC}"/>
              </a:ext>
            </a:extLst>
          </p:cNvPr>
          <p:cNvSpPr/>
          <p:nvPr/>
        </p:nvSpPr>
        <p:spPr>
          <a:xfrm flipV="1">
            <a:off x="9514551" y="4811898"/>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3" name="Flowchart: Connector 352">
            <a:extLst>
              <a:ext uri="{FF2B5EF4-FFF2-40B4-BE49-F238E27FC236}">
                <a16:creationId xmlns:a16="http://schemas.microsoft.com/office/drawing/2014/main" id="{9C28E278-DAC7-F265-9DA2-B0975F0B203E}"/>
              </a:ext>
            </a:extLst>
          </p:cNvPr>
          <p:cNvSpPr/>
          <p:nvPr/>
        </p:nvSpPr>
        <p:spPr>
          <a:xfrm flipV="1">
            <a:off x="8549204" y="4805462"/>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4" name="Flowchart: Connector 353">
            <a:extLst>
              <a:ext uri="{FF2B5EF4-FFF2-40B4-BE49-F238E27FC236}">
                <a16:creationId xmlns:a16="http://schemas.microsoft.com/office/drawing/2014/main" id="{DEFA5BC3-B6B1-CE95-EB63-7D6B64609D70}"/>
              </a:ext>
            </a:extLst>
          </p:cNvPr>
          <p:cNvSpPr/>
          <p:nvPr/>
        </p:nvSpPr>
        <p:spPr>
          <a:xfrm flipV="1">
            <a:off x="9946505" y="4439023"/>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5" name="Flowchart: Connector 354">
            <a:extLst>
              <a:ext uri="{FF2B5EF4-FFF2-40B4-BE49-F238E27FC236}">
                <a16:creationId xmlns:a16="http://schemas.microsoft.com/office/drawing/2014/main" id="{01517B69-CDB4-57F5-7BB8-AAD379C1A0FC}"/>
              </a:ext>
            </a:extLst>
          </p:cNvPr>
          <p:cNvSpPr/>
          <p:nvPr/>
        </p:nvSpPr>
        <p:spPr>
          <a:xfrm flipV="1">
            <a:off x="8642952" y="4520829"/>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6" name="Flowchart: Connector 355">
            <a:extLst>
              <a:ext uri="{FF2B5EF4-FFF2-40B4-BE49-F238E27FC236}">
                <a16:creationId xmlns:a16="http://schemas.microsoft.com/office/drawing/2014/main" id="{19607962-B5E2-7789-65B7-F3110FB0FB6C}"/>
              </a:ext>
            </a:extLst>
          </p:cNvPr>
          <p:cNvSpPr/>
          <p:nvPr/>
        </p:nvSpPr>
        <p:spPr>
          <a:xfrm flipV="1">
            <a:off x="9331048" y="4428090"/>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7" name="Flowchart: Connector 356">
            <a:extLst>
              <a:ext uri="{FF2B5EF4-FFF2-40B4-BE49-F238E27FC236}">
                <a16:creationId xmlns:a16="http://schemas.microsoft.com/office/drawing/2014/main" id="{F6BAFEFB-5138-A7AF-F081-503A6D466080}"/>
              </a:ext>
            </a:extLst>
          </p:cNvPr>
          <p:cNvSpPr/>
          <p:nvPr/>
        </p:nvSpPr>
        <p:spPr>
          <a:xfrm flipV="1">
            <a:off x="8806963" y="4395222"/>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8" name="Flowchart: Connector 357">
            <a:extLst>
              <a:ext uri="{FF2B5EF4-FFF2-40B4-BE49-F238E27FC236}">
                <a16:creationId xmlns:a16="http://schemas.microsoft.com/office/drawing/2014/main" id="{4EBD0450-4221-FF44-5734-180692F05D18}"/>
              </a:ext>
            </a:extLst>
          </p:cNvPr>
          <p:cNvSpPr/>
          <p:nvPr/>
        </p:nvSpPr>
        <p:spPr>
          <a:xfrm flipV="1">
            <a:off x="8959363" y="4692839"/>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59" name="Flowchart: Connector 358">
            <a:extLst>
              <a:ext uri="{FF2B5EF4-FFF2-40B4-BE49-F238E27FC236}">
                <a16:creationId xmlns:a16="http://schemas.microsoft.com/office/drawing/2014/main" id="{9A0EF9CB-D161-4BC1-6466-5B14B3B1EAE8}"/>
              </a:ext>
            </a:extLst>
          </p:cNvPr>
          <p:cNvSpPr/>
          <p:nvPr/>
        </p:nvSpPr>
        <p:spPr>
          <a:xfrm flipV="1">
            <a:off x="8067378" y="4409745"/>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0" name="Flowchart: Connector 359">
            <a:extLst>
              <a:ext uri="{FF2B5EF4-FFF2-40B4-BE49-F238E27FC236}">
                <a16:creationId xmlns:a16="http://schemas.microsoft.com/office/drawing/2014/main" id="{84026A35-6891-433B-D3E3-5FE13C7D2B7A}"/>
              </a:ext>
            </a:extLst>
          </p:cNvPr>
          <p:cNvSpPr/>
          <p:nvPr/>
        </p:nvSpPr>
        <p:spPr>
          <a:xfrm flipV="1">
            <a:off x="7631951" y="4572891"/>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1" name="Flowchart: Connector 360">
            <a:extLst>
              <a:ext uri="{FF2B5EF4-FFF2-40B4-BE49-F238E27FC236}">
                <a16:creationId xmlns:a16="http://schemas.microsoft.com/office/drawing/2014/main" id="{83FC0044-A080-4332-2A87-C09BBD42F05D}"/>
              </a:ext>
            </a:extLst>
          </p:cNvPr>
          <p:cNvSpPr/>
          <p:nvPr/>
        </p:nvSpPr>
        <p:spPr>
          <a:xfrm flipV="1">
            <a:off x="10224017" y="4550502"/>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2" name="Flowchart: Connector 361">
            <a:extLst>
              <a:ext uri="{FF2B5EF4-FFF2-40B4-BE49-F238E27FC236}">
                <a16:creationId xmlns:a16="http://schemas.microsoft.com/office/drawing/2014/main" id="{8BA21B85-91B3-D3A6-B248-0DE6D5AC6D1F}"/>
              </a:ext>
            </a:extLst>
          </p:cNvPr>
          <p:cNvSpPr/>
          <p:nvPr/>
        </p:nvSpPr>
        <p:spPr>
          <a:xfrm>
            <a:off x="8203381" y="6129090"/>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3" name="Flowchart: Connector 362">
            <a:extLst>
              <a:ext uri="{FF2B5EF4-FFF2-40B4-BE49-F238E27FC236}">
                <a16:creationId xmlns:a16="http://schemas.microsoft.com/office/drawing/2014/main" id="{54061AF9-2272-4490-A81E-47250B5E2600}"/>
              </a:ext>
            </a:extLst>
          </p:cNvPr>
          <p:cNvSpPr/>
          <p:nvPr/>
        </p:nvSpPr>
        <p:spPr>
          <a:xfrm>
            <a:off x="8553488" y="5831105"/>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4" name="Flowchart: Connector 363">
            <a:extLst>
              <a:ext uri="{FF2B5EF4-FFF2-40B4-BE49-F238E27FC236}">
                <a16:creationId xmlns:a16="http://schemas.microsoft.com/office/drawing/2014/main" id="{8A1CC68F-52C3-8409-D2F0-C9FF25458C62}"/>
              </a:ext>
            </a:extLst>
          </p:cNvPr>
          <p:cNvSpPr/>
          <p:nvPr/>
        </p:nvSpPr>
        <p:spPr>
          <a:xfrm>
            <a:off x="9363331" y="6123095"/>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5" name="Flowchart: Connector 364">
            <a:extLst>
              <a:ext uri="{FF2B5EF4-FFF2-40B4-BE49-F238E27FC236}">
                <a16:creationId xmlns:a16="http://schemas.microsoft.com/office/drawing/2014/main" id="{02E5D77D-11F5-85EC-5D39-A67C4BE2DCE9}"/>
              </a:ext>
            </a:extLst>
          </p:cNvPr>
          <p:cNvSpPr/>
          <p:nvPr/>
        </p:nvSpPr>
        <p:spPr>
          <a:xfrm>
            <a:off x="9783211" y="6155850"/>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6" name="Flowchart: Connector 365">
            <a:extLst>
              <a:ext uri="{FF2B5EF4-FFF2-40B4-BE49-F238E27FC236}">
                <a16:creationId xmlns:a16="http://schemas.microsoft.com/office/drawing/2014/main" id="{A620F7FF-E300-97F3-F485-07B1294C2441}"/>
              </a:ext>
            </a:extLst>
          </p:cNvPr>
          <p:cNvSpPr/>
          <p:nvPr/>
        </p:nvSpPr>
        <p:spPr>
          <a:xfrm>
            <a:off x="10436577" y="6218117"/>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7" name="Flowchart: Connector 366">
            <a:extLst>
              <a:ext uri="{FF2B5EF4-FFF2-40B4-BE49-F238E27FC236}">
                <a16:creationId xmlns:a16="http://schemas.microsoft.com/office/drawing/2014/main" id="{B39F3898-D074-F49A-91CB-460FCC053CA9}"/>
              </a:ext>
            </a:extLst>
          </p:cNvPr>
          <p:cNvSpPr/>
          <p:nvPr/>
        </p:nvSpPr>
        <p:spPr>
          <a:xfrm>
            <a:off x="8631269" y="6170130"/>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8" name="Flowchart: Connector 367">
            <a:extLst>
              <a:ext uri="{FF2B5EF4-FFF2-40B4-BE49-F238E27FC236}">
                <a16:creationId xmlns:a16="http://schemas.microsoft.com/office/drawing/2014/main" id="{143E06D1-35D8-B249-D87A-03AB408AA39E}"/>
              </a:ext>
            </a:extLst>
          </p:cNvPr>
          <p:cNvSpPr/>
          <p:nvPr/>
        </p:nvSpPr>
        <p:spPr>
          <a:xfrm>
            <a:off x="8245326" y="5921115"/>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69" name="Flowchart: Connector 368">
            <a:extLst>
              <a:ext uri="{FF2B5EF4-FFF2-40B4-BE49-F238E27FC236}">
                <a16:creationId xmlns:a16="http://schemas.microsoft.com/office/drawing/2014/main" id="{B4B19BA0-2F40-2335-4906-8390A6458FDE}"/>
              </a:ext>
            </a:extLst>
          </p:cNvPr>
          <p:cNvSpPr/>
          <p:nvPr/>
        </p:nvSpPr>
        <p:spPr>
          <a:xfrm>
            <a:off x="7574397" y="6180236"/>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0" name="Flowchart: Connector 369">
            <a:extLst>
              <a:ext uri="{FF2B5EF4-FFF2-40B4-BE49-F238E27FC236}">
                <a16:creationId xmlns:a16="http://schemas.microsoft.com/office/drawing/2014/main" id="{336A1053-F4D6-9EC5-2B32-82C9AC31B3C3}"/>
              </a:ext>
            </a:extLst>
          </p:cNvPr>
          <p:cNvSpPr/>
          <p:nvPr/>
        </p:nvSpPr>
        <p:spPr>
          <a:xfrm>
            <a:off x="9695000" y="5852480"/>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1" name="Flowchart: Connector 370">
            <a:extLst>
              <a:ext uri="{FF2B5EF4-FFF2-40B4-BE49-F238E27FC236}">
                <a16:creationId xmlns:a16="http://schemas.microsoft.com/office/drawing/2014/main" id="{CDDED8DD-7D64-C585-9BF4-58A418710A10}"/>
              </a:ext>
            </a:extLst>
          </p:cNvPr>
          <p:cNvSpPr/>
          <p:nvPr/>
        </p:nvSpPr>
        <p:spPr>
          <a:xfrm>
            <a:off x="9005162" y="6146829"/>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2" name="Flowchart: Connector 371">
            <a:extLst>
              <a:ext uri="{FF2B5EF4-FFF2-40B4-BE49-F238E27FC236}">
                <a16:creationId xmlns:a16="http://schemas.microsoft.com/office/drawing/2014/main" id="{E674486A-1553-B566-3627-78F45BD2C9C9}"/>
              </a:ext>
            </a:extLst>
          </p:cNvPr>
          <p:cNvSpPr/>
          <p:nvPr/>
        </p:nvSpPr>
        <p:spPr>
          <a:xfrm>
            <a:off x="9041428" y="5806786"/>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4" name="Flowchart: Connector 373">
            <a:extLst>
              <a:ext uri="{FF2B5EF4-FFF2-40B4-BE49-F238E27FC236}">
                <a16:creationId xmlns:a16="http://schemas.microsoft.com/office/drawing/2014/main" id="{C3D647A6-2DA3-6B09-756F-8D4C02860CF7}"/>
              </a:ext>
            </a:extLst>
          </p:cNvPr>
          <p:cNvSpPr/>
          <p:nvPr/>
        </p:nvSpPr>
        <p:spPr>
          <a:xfrm>
            <a:off x="7445565" y="5833900"/>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5" name="Flowchart: Connector 374">
            <a:extLst>
              <a:ext uri="{FF2B5EF4-FFF2-40B4-BE49-F238E27FC236}">
                <a16:creationId xmlns:a16="http://schemas.microsoft.com/office/drawing/2014/main" id="{FB6CF765-92AF-8167-3D6A-DF1464863042}"/>
              </a:ext>
            </a:extLst>
          </p:cNvPr>
          <p:cNvSpPr/>
          <p:nvPr/>
        </p:nvSpPr>
        <p:spPr>
          <a:xfrm>
            <a:off x="10451766" y="5870349"/>
            <a:ext cx="56050" cy="61973"/>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6" name="Flowchart: Connector 375">
            <a:extLst>
              <a:ext uri="{FF2B5EF4-FFF2-40B4-BE49-F238E27FC236}">
                <a16:creationId xmlns:a16="http://schemas.microsoft.com/office/drawing/2014/main" id="{0D98F078-86A6-EC19-BA11-DDDE74066B4D}"/>
              </a:ext>
            </a:extLst>
          </p:cNvPr>
          <p:cNvSpPr/>
          <p:nvPr/>
        </p:nvSpPr>
        <p:spPr>
          <a:xfrm flipV="1">
            <a:off x="8323781" y="4479815"/>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7" name="Flowchart: Connector 376">
            <a:extLst>
              <a:ext uri="{FF2B5EF4-FFF2-40B4-BE49-F238E27FC236}">
                <a16:creationId xmlns:a16="http://schemas.microsoft.com/office/drawing/2014/main" id="{D072A83D-F818-9F39-8C6C-902938BDAE43}"/>
              </a:ext>
            </a:extLst>
          </p:cNvPr>
          <p:cNvSpPr/>
          <p:nvPr/>
        </p:nvSpPr>
        <p:spPr>
          <a:xfrm flipV="1">
            <a:off x="7784351" y="4795627"/>
            <a:ext cx="57959" cy="51725"/>
          </a:xfrm>
          <a:prstGeom prst="flowChartConnector">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8" name="16-Point Star 848">
            <a:extLst>
              <a:ext uri="{FF2B5EF4-FFF2-40B4-BE49-F238E27FC236}">
                <a16:creationId xmlns:a16="http://schemas.microsoft.com/office/drawing/2014/main" id="{DB47A251-25D1-11A8-54B8-72912F37EB6B}"/>
              </a:ext>
            </a:extLst>
          </p:cNvPr>
          <p:cNvSpPr/>
          <p:nvPr/>
        </p:nvSpPr>
        <p:spPr>
          <a:xfrm>
            <a:off x="5355337" y="5609075"/>
            <a:ext cx="236748" cy="161184"/>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79" name="TextBox 378">
            <a:extLst>
              <a:ext uri="{FF2B5EF4-FFF2-40B4-BE49-F238E27FC236}">
                <a16:creationId xmlns:a16="http://schemas.microsoft.com/office/drawing/2014/main" id="{A1C957FE-C614-1A1D-D423-C87F80246557}"/>
              </a:ext>
            </a:extLst>
          </p:cNvPr>
          <p:cNvSpPr txBox="1"/>
          <p:nvPr/>
        </p:nvSpPr>
        <p:spPr>
          <a:xfrm>
            <a:off x="5569564" y="5561070"/>
            <a:ext cx="902011" cy="307777"/>
          </a:xfrm>
          <a:prstGeom prst="rect">
            <a:avLst/>
          </a:prstGeom>
          <a:noFill/>
        </p:spPr>
        <p:txBody>
          <a:bodyPr wrap="square" rtlCol="0">
            <a:spAutoFit/>
          </a:bodyPr>
          <a:lstStyle/>
          <a:p>
            <a:r>
              <a:rPr lang="en-GB" sz="1400" dirty="0"/>
              <a:t>PLD</a:t>
            </a:r>
          </a:p>
        </p:txBody>
      </p:sp>
      <p:sp>
        <p:nvSpPr>
          <p:cNvPr id="260" name="TextBox 259"/>
          <p:cNvSpPr txBox="1"/>
          <p:nvPr/>
        </p:nvSpPr>
        <p:spPr>
          <a:xfrm>
            <a:off x="8360597" y="941833"/>
            <a:ext cx="3785756" cy="338554"/>
          </a:xfrm>
          <a:prstGeom prst="rect">
            <a:avLst/>
          </a:prstGeom>
          <a:noFill/>
        </p:spPr>
        <p:txBody>
          <a:bodyPr wrap="square" rtlCol="0">
            <a:spAutoFit/>
          </a:bodyPr>
          <a:lstStyle/>
          <a:p>
            <a:r>
              <a:rPr lang="en-GB" sz="1600" b="1" dirty="0">
                <a:latin typeface="Times New Roman" panose="02020603050405020304" pitchFamily="18" charset="0"/>
                <a:cs typeface="Times New Roman" panose="02020603050405020304" pitchFamily="18" charset="0"/>
              </a:rPr>
              <a:t>DOX concentration in the </a:t>
            </a:r>
            <a:r>
              <a:rPr lang="en-GB" sz="1600" b="1" dirty="0" err="1">
                <a:latin typeface="Times New Roman" panose="02020603050405020304" pitchFamily="18" charset="0"/>
                <a:cs typeface="Times New Roman" panose="02020603050405020304" pitchFamily="18" charset="0"/>
              </a:rPr>
              <a:t>tumor</a:t>
            </a:r>
            <a:endParaRPr lang="hu-HU" sz="1600" b="1" dirty="0">
              <a:latin typeface="Times New Roman" panose="02020603050405020304" pitchFamily="18" charset="0"/>
              <a:cs typeface="Times New Roman" panose="02020603050405020304" pitchFamily="18" charset="0"/>
            </a:endParaRPr>
          </a:p>
        </p:txBody>
      </p:sp>
      <p:sp>
        <p:nvSpPr>
          <p:cNvPr id="261" name="TextBox 260"/>
          <p:cNvSpPr txBox="1"/>
          <p:nvPr/>
        </p:nvSpPr>
        <p:spPr>
          <a:xfrm>
            <a:off x="1638377" y="577957"/>
            <a:ext cx="4192521"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IVIS images of DOX accumulation in tumors</a:t>
            </a:r>
            <a:endParaRPr lang="hu-H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5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5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5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5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5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5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0" presetClass="path" presetSubtype="0" accel="50000" decel="50000" fill="hold" grpId="1" nodeType="clickEffect">
                                  <p:stCondLst>
                                    <p:cond delay="0"/>
                                  </p:stCondLst>
                                  <p:childTnLst>
                                    <p:animMotion origin="layout" path="M -1.25E-6 -4.07407E-6 L -1.25E-6 0.00024 C -0.00039 -0.00717 -0.00039 -0.01435 -0.00091 -0.02129 C -0.00091 -0.02291 -0.00156 -0.02407 -0.00169 -0.02569 C -0.00247 -0.04027 -0.00221 -0.05509 -0.00325 -0.06967 C -0.00351 -0.07338 -0.00377 -0.07708 -0.00417 -0.08101 C -0.0043 -0.08287 -0.00482 -0.08472 -0.00495 -0.08657 C -0.00508 -0.09213 -0.00495 -0.09791 -0.00495 -0.10347 L -0.00495 -0.10324 " pathEditMode="relative" rAng="0" ptsTypes="AAAAAAAAA">
                                      <p:cBhvr>
                                        <p:cTn id="118" dur="2000" fill="hold"/>
                                        <p:tgtEl>
                                          <p:spTgt spid="112"/>
                                        </p:tgtEl>
                                        <p:attrNameLst>
                                          <p:attrName>ppt_x</p:attrName>
                                          <p:attrName>ppt_y</p:attrName>
                                        </p:attrNameLst>
                                      </p:cBhvr>
                                      <p:rCtr x="-260" y="-5162"/>
                                    </p:animMotion>
                                  </p:childTnLst>
                                </p:cTn>
                              </p:par>
                              <p:par>
                                <p:cTn id="119" presetID="0" presetClass="path" presetSubtype="0" accel="50000" decel="50000" fill="hold" grpId="1" nodeType="withEffect">
                                  <p:stCondLst>
                                    <p:cond delay="0"/>
                                  </p:stCondLst>
                                  <p:childTnLst>
                                    <p:animMotion origin="layout" path="M -1.875E-6 -1.48148E-6 L -1.875E-6 0.00023 C -0.00039 -0.00717 -0.00039 -0.01435 -0.00091 -0.02129 C -0.00091 -0.02292 -0.00156 -0.02407 -0.00169 -0.02569 C -0.00247 -0.04028 -0.00221 -0.05509 -0.00325 -0.06967 C -0.00351 -0.07338 -0.00377 -0.07708 -0.00416 -0.08102 C -0.00429 -0.08287 -0.00482 -0.08472 -0.00495 -0.08657 C -0.00508 -0.09213 -0.00495 -0.09792 -0.00495 -0.10347 L -0.00495 -0.10324 " pathEditMode="relative" rAng="0" ptsTypes="AAAAAAAAA">
                                      <p:cBhvr>
                                        <p:cTn id="120" dur="2000" fill="hold"/>
                                        <p:tgtEl>
                                          <p:spTgt spid="113"/>
                                        </p:tgtEl>
                                        <p:attrNameLst>
                                          <p:attrName>ppt_x</p:attrName>
                                          <p:attrName>ppt_y</p:attrName>
                                        </p:attrNameLst>
                                      </p:cBhvr>
                                      <p:rCtr x="-260" y="-5162"/>
                                    </p:animMotion>
                                  </p:childTnLst>
                                </p:cTn>
                              </p:par>
                              <p:par>
                                <p:cTn id="121" presetID="0" presetClass="path" presetSubtype="0" accel="50000" decel="50000" fill="hold" grpId="1" nodeType="withEffect">
                                  <p:stCondLst>
                                    <p:cond delay="0"/>
                                  </p:stCondLst>
                                  <p:childTnLst>
                                    <p:animMotion origin="layout" path="M -2.5E-6 -2.59259E-6 L -2.5E-6 0.00023 C -0.00039 -0.00717 -0.00039 -0.01435 -0.00091 -0.02129 C -0.00091 -0.02291 -0.00156 -0.02407 -0.00169 -0.02569 C -0.00247 -0.04028 -0.00221 -0.05509 -0.00325 -0.06967 C -0.00351 -0.07338 -0.00377 -0.07708 -0.00416 -0.08102 C -0.00429 -0.08287 -0.00482 -0.08472 -0.00495 -0.08657 C -0.00508 -0.09213 -0.00495 -0.09791 -0.00495 -0.10347 L -0.00495 -0.10324 " pathEditMode="relative" rAng="0" ptsTypes="AAAAAAAAA">
                                      <p:cBhvr>
                                        <p:cTn id="122" dur="2000" fill="hold"/>
                                        <p:tgtEl>
                                          <p:spTgt spid="118"/>
                                        </p:tgtEl>
                                        <p:attrNameLst>
                                          <p:attrName>ppt_x</p:attrName>
                                          <p:attrName>ppt_y</p:attrName>
                                        </p:attrNameLst>
                                      </p:cBhvr>
                                      <p:rCtr x="-260" y="-5162"/>
                                    </p:animMotion>
                                  </p:childTnLst>
                                </p:cTn>
                              </p:par>
                              <p:par>
                                <p:cTn id="123" presetID="0" presetClass="path" presetSubtype="0" accel="50000" decel="50000" fill="hold" grpId="1" nodeType="withEffect">
                                  <p:stCondLst>
                                    <p:cond delay="0"/>
                                  </p:stCondLst>
                                  <p:childTnLst>
                                    <p:animMotion origin="layout" path="M 4.16667E-6 0 L 4.16667E-6 0.00023 C -0.00039 -0.00718 -0.00039 -0.01435 -0.00092 -0.0213 C -0.00092 -0.02292 -0.00157 -0.02407 -0.0017 -0.02569 C -0.00248 -0.04028 -0.00222 -0.05509 -0.00326 -0.06968 C -0.00352 -0.07338 -0.00378 -0.07708 -0.00417 -0.08102 C -0.0043 -0.08287 -0.00482 -0.08472 -0.00495 -0.08657 C -0.00508 -0.09213 -0.00495 -0.09792 -0.00495 -0.10347 L -0.00495 -0.10324 " pathEditMode="relative" rAng="0" ptsTypes="AAAAAAAAA">
                                      <p:cBhvr>
                                        <p:cTn id="124" dur="2000" fill="hold"/>
                                        <p:tgtEl>
                                          <p:spTgt spid="119"/>
                                        </p:tgtEl>
                                        <p:attrNameLst>
                                          <p:attrName>ppt_x</p:attrName>
                                          <p:attrName>ppt_y</p:attrName>
                                        </p:attrNameLst>
                                      </p:cBhvr>
                                      <p:rCtr x="-260" y="-5162"/>
                                    </p:animMotion>
                                  </p:childTnLst>
                                </p:cTn>
                              </p:par>
                              <p:par>
                                <p:cTn id="125" presetID="0" presetClass="path" presetSubtype="0" accel="50000" decel="50000" fill="hold" grpId="1" nodeType="withEffect">
                                  <p:stCondLst>
                                    <p:cond delay="0"/>
                                  </p:stCondLst>
                                  <p:childTnLst>
                                    <p:animMotion origin="layout" path="M -3.75E-6 -2.96296E-6 L -3.75E-6 0.00023 C -0.00039 -0.00717 -0.00039 -0.01435 -0.00091 -0.02129 C -0.00091 -0.02291 -0.00156 -0.02407 -0.00169 -0.02569 C -0.00247 -0.04027 -0.00221 -0.05509 -0.00325 -0.06967 C -0.00351 -0.07338 -0.00377 -0.07708 -0.00416 -0.08102 C -0.00429 -0.08287 -0.00481 -0.08472 -0.00494 -0.08657 C -0.00507 -0.09213 -0.00494 -0.09791 -0.00494 -0.10347 L -0.00494 -0.10324 " pathEditMode="relative" rAng="0" ptsTypes="AAAAAAAAA">
                                      <p:cBhvr>
                                        <p:cTn id="126" dur="2000" fill="hold"/>
                                        <p:tgtEl>
                                          <p:spTgt spid="121"/>
                                        </p:tgtEl>
                                        <p:attrNameLst>
                                          <p:attrName>ppt_x</p:attrName>
                                          <p:attrName>ppt_y</p:attrName>
                                        </p:attrNameLst>
                                      </p:cBhvr>
                                      <p:rCtr x="-260" y="-5162"/>
                                    </p:animMotion>
                                  </p:childTnLst>
                                </p:cTn>
                              </p:par>
                              <p:par>
                                <p:cTn id="127" presetID="0" presetClass="path" presetSubtype="0" accel="50000" decel="50000" fill="hold" grpId="1" nodeType="withEffect">
                                  <p:stCondLst>
                                    <p:cond delay="0"/>
                                  </p:stCondLst>
                                  <p:childTnLst>
                                    <p:animMotion origin="layout" path="M -4.58333E-6 -2.22222E-6 L -4.58333E-6 0.00023 C -0.00039 -0.00717 -0.00039 -0.01435 -0.00091 -0.02129 C -0.00091 -0.02291 -0.00156 -0.02407 -0.00169 -0.02569 C -0.00247 -0.04028 -0.00221 -0.05509 -0.00325 -0.06967 C -0.00351 -0.07338 -0.00377 -0.07708 -0.00416 -0.08102 C -0.00429 -0.08287 -0.00481 -0.08472 -0.00494 -0.08657 C -0.00507 -0.09213 -0.00494 -0.09791 -0.00494 -0.10347 L -0.00494 -0.10324 " pathEditMode="relative" rAng="0" ptsTypes="AAAAAAAAA">
                                      <p:cBhvr>
                                        <p:cTn id="128" dur="2000" fill="hold"/>
                                        <p:tgtEl>
                                          <p:spTgt spid="122"/>
                                        </p:tgtEl>
                                        <p:attrNameLst>
                                          <p:attrName>ppt_x</p:attrName>
                                          <p:attrName>ppt_y</p:attrName>
                                        </p:attrNameLst>
                                      </p:cBhvr>
                                      <p:rCtr x="-260" y="-5162"/>
                                    </p:animMotion>
                                  </p:childTnLst>
                                </p:cTn>
                              </p:par>
                              <p:par>
                                <p:cTn id="129" presetID="0" presetClass="path" presetSubtype="0" accel="50000" decel="50000" fill="hold" grpId="1" nodeType="withEffect">
                                  <p:stCondLst>
                                    <p:cond delay="0"/>
                                  </p:stCondLst>
                                  <p:childTnLst>
                                    <p:animMotion origin="layout" path="M -6.25E-7 3.7037E-7 L -6.25E-7 0.00023 C -0.00039 -0.00718 -0.00039 -0.01435 -0.00091 -0.0213 C -0.00091 -0.02292 -0.00156 -0.02407 -0.00169 -0.02569 C -0.00247 -0.04028 -0.00221 -0.05509 -0.00325 -0.06968 C -0.00351 -0.07338 -0.00378 -0.07708 -0.00417 -0.08102 C -0.0043 -0.08287 -0.00482 -0.08472 -0.00495 -0.08657 C -0.00508 -0.09213 -0.00495 -0.09792 -0.00495 -0.10347 L -0.00495 -0.10324 " pathEditMode="relative" rAng="0" ptsTypes="AAAAAAAAA">
                                      <p:cBhvr>
                                        <p:cTn id="130" dur="2000" fill="hold"/>
                                        <p:tgtEl>
                                          <p:spTgt spid="126"/>
                                        </p:tgtEl>
                                        <p:attrNameLst>
                                          <p:attrName>ppt_x</p:attrName>
                                          <p:attrName>ppt_y</p:attrName>
                                        </p:attrNameLst>
                                      </p:cBhvr>
                                      <p:rCtr x="-260" y="-5162"/>
                                    </p:animMotion>
                                  </p:childTnLst>
                                </p:cTn>
                              </p:par>
                              <p:par>
                                <p:cTn id="131" presetID="0" presetClass="path" presetSubtype="0" accel="50000" decel="50000" fill="hold" grpId="1" nodeType="withEffect">
                                  <p:stCondLst>
                                    <p:cond delay="0"/>
                                  </p:stCondLst>
                                  <p:childTnLst>
                                    <p:animMotion origin="layout" path="M 2.70833E-6 3.7037E-6 L 2.70833E-6 0.00023 C -0.00039 -0.00718 -0.00039 -0.01436 -0.00091 -0.0213 C -0.00091 -0.02292 -0.00157 -0.02408 -0.0017 -0.0257 C -0.00248 -0.04028 -0.00222 -0.0551 -0.00326 -0.06968 C -0.00352 -0.07338 -0.00378 -0.07709 -0.00417 -0.08102 C -0.0043 -0.08287 -0.00482 -0.08473 -0.00495 -0.08658 C -0.00508 -0.09213 -0.00495 -0.09792 -0.00495 -0.10348 L -0.00495 -0.10324 " pathEditMode="relative" rAng="0" ptsTypes="AAAAAAAAA">
                                      <p:cBhvr>
                                        <p:cTn id="132" dur="2000" fill="hold"/>
                                        <p:tgtEl>
                                          <p:spTgt spid="127"/>
                                        </p:tgtEl>
                                        <p:attrNameLst>
                                          <p:attrName>ppt_x</p:attrName>
                                          <p:attrName>ppt_y</p:attrName>
                                        </p:attrNameLst>
                                      </p:cBhvr>
                                      <p:rCtr x="-260" y="-5162"/>
                                    </p:animMotion>
                                  </p:childTnLst>
                                </p:cTn>
                              </p:par>
                              <p:par>
                                <p:cTn id="133" presetID="0" presetClass="path" presetSubtype="0" accel="50000" decel="50000" fill="hold" grpId="1" nodeType="withEffect">
                                  <p:stCondLst>
                                    <p:cond delay="0"/>
                                  </p:stCondLst>
                                  <p:childTnLst>
                                    <p:animMotion origin="layout" path="M 3.33333E-6 3.7037E-6 L 3.33333E-6 0.00023 C -0.00039 -0.00718 -0.00039 -0.01436 -0.00091 -0.0213 C -0.00091 -0.02292 -0.00157 -0.02408 -0.0017 -0.0257 C -0.00248 -0.04028 -0.00222 -0.0551 -0.00326 -0.06968 C -0.00352 -0.07338 -0.00378 -0.07709 -0.00417 -0.08102 C -0.0043 -0.08287 -0.00482 -0.08473 -0.00495 -0.08658 C -0.00508 -0.09213 -0.00495 -0.09792 -0.00495 -0.10348 L -0.00495 -0.10324 " pathEditMode="relative" rAng="0" ptsTypes="AAAAAAAAA">
                                      <p:cBhvr>
                                        <p:cTn id="134" dur="2000" fill="hold"/>
                                        <p:tgtEl>
                                          <p:spTgt spid="129"/>
                                        </p:tgtEl>
                                        <p:attrNameLst>
                                          <p:attrName>ppt_x</p:attrName>
                                          <p:attrName>ppt_y</p:attrName>
                                        </p:attrNameLst>
                                      </p:cBhvr>
                                      <p:rCtr x="-260" y="-5162"/>
                                    </p:animMotion>
                                  </p:childTnLst>
                                </p:cTn>
                              </p:par>
                              <p:par>
                                <p:cTn id="135" presetID="0" presetClass="path" presetSubtype="0" accel="50000" decel="50000" fill="hold" grpId="1" nodeType="withEffect">
                                  <p:stCondLst>
                                    <p:cond delay="0"/>
                                  </p:stCondLst>
                                  <p:childTnLst>
                                    <p:animMotion origin="layout" path="M -1.875E-6 -3.7037E-6 L -1.875E-6 0.00024 C -0.00039 -0.00717 -0.00039 -0.01435 -0.00091 -0.02129 C -0.00091 -0.02291 -0.00156 -0.02407 -0.00169 -0.02569 C -0.00247 -0.04027 -0.00221 -0.05509 -0.00325 -0.06967 C -0.00351 -0.07338 -0.00377 -0.07708 -0.00416 -0.08101 C -0.00429 -0.08287 -0.00482 -0.08472 -0.00495 -0.08657 C -0.00508 -0.09213 -0.00495 -0.09791 -0.00495 -0.10347 L -0.00495 -0.10324 " pathEditMode="relative" rAng="0" ptsTypes="AAAAAAAAA">
                                      <p:cBhvr>
                                        <p:cTn id="136" dur="2000" fill="hold"/>
                                        <p:tgtEl>
                                          <p:spTgt spid="130"/>
                                        </p:tgtEl>
                                        <p:attrNameLst>
                                          <p:attrName>ppt_x</p:attrName>
                                          <p:attrName>ppt_y</p:attrName>
                                        </p:attrNameLst>
                                      </p:cBhvr>
                                      <p:rCtr x="-260" y="-5162"/>
                                    </p:animMotion>
                                  </p:childTnLst>
                                </p:cTn>
                              </p:par>
                              <p:par>
                                <p:cTn id="137" presetID="0" presetClass="path" presetSubtype="0" accel="50000" decel="50000" fill="hold" grpId="1" nodeType="withEffect">
                                  <p:stCondLst>
                                    <p:cond delay="0"/>
                                  </p:stCondLst>
                                  <p:childTnLst>
                                    <p:animMotion origin="layout" path="M -2.5E-6 -4.81481E-6 L -2.5E-6 0.00024 C -0.00039 -0.00717 -0.00039 -0.01435 -0.00091 -0.02129 C -0.00091 -0.02291 -0.00156 -0.02407 -0.00169 -0.02569 C -0.00247 -0.04027 -0.00221 -0.05509 -0.00325 -0.06967 C -0.00351 -0.07337 -0.00377 -0.07708 -0.00416 -0.08101 C -0.00429 -0.08287 -0.00482 -0.08472 -0.00495 -0.08657 C -0.00508 -0.09212 -0.00495 -0.09791 -0.00495 -0.10347 L -0.00495 -0.10324 " pathEditMode="relative" rAng="0" ptsTypes="AAAAAAAAA">
                                      <p:cBhvr>
                                        <p:cTn id="138" dur="2000" fill="hold"/>
                                        <p:tgtEl>
                                          <p:spTgt spid="136"/>
                                        </p:tgtEl>
                                        <p:attrNameLst>
                                          <p:attrName>ppt_x</p:attrName>
                                          <p:attrName>ppt_y</p:attrName>
                                        </p:attrNameLst>
                                      </p:cBhvr>
                                      <p:rCtr x="-260" y="-5162"/>
                                    </p:animMotion>
                                  </p:childTnLst>
                                </p:cTn>
                              </p:par>
                              <p:par>
                                <p:cTn id="139" presetID="0" presetClass="path" presetSubtype="0" accel="50000" decel="50000" fill="hold" grpId="1" nodeType="withEffect">
                                  <p:stCondLst>
                                    <p:cond delay="0"/>
                                  </p:stCondLst>
                                  <p:childTnLst>
                                    <p:animMotion origin="layout" path="M 1.04167E-6 -7.40741E-7 L 1.04167E-6 0.00023 C -0.00039 -0.00718 -0.00039 -0.01435 -0.00091 -0.0213 C -0.00091 -0.02292 -0.00156 -0.02407 -0.00169 -0.02569 C -0.00247 -0.04028 -0.00221 -0.05509 -0.00326 -0.06968 C -0.00352 -0.07338 -0.00378 -0.07708 -0.00417 -0.08102 C -0.0043 -0.08287 -0.00482 -0.08472 -0.00495 -0.08657 C -0.00508 -0.09213 -0.00495 -0.09792 -0.00495 -0.10347 L -0.00495 -0.10324 " pathEditMode="relative" rAng="0" ptsTypes="AAAAAAAAA">
                                      <p:cBhvr>
                                        <p:cTn id="140" dur="2000" fill="hold"/>
                                        <p:tgtEl>
                                          <p:spTgt spid="138"/>
                                        </p:tgtEl>
                                        <p:attrNameLst>
                                          <p:attrName>ppt_x</p:attrName>
                                          <p:attrName>ppt_y</p:attrName>
                                        </p:attrNameLst>
                                      </p:cBhvr>
                                      <p:rCtr x="-260" y="-5162"/>
                                    </p:animMotion>
                                  </p:childTnLst>
                                </p:cTn>
                              </p:par>
                              <p:par>
                                <p:cTn id="141" presetID="0" presetClass="path" presetSubtype="0" accel="50000" decel="50000" fill="hold" grpId="1" nodeType="withEffect">
                                  <p:stCondLst>
                                    <p:cond delay="0"/>
                                  </p:stCondLst>
                                  <p:childTnLst>
                                    <p:animMotion origin="layout" path="M 3.54167E-6 -2.22222E-6 L 3.54167E-6 0.00023 C -0.00039 -0.00717 -0.00039 -0.01435 -0.00091 -0.02129 C -0.00091 -0.02291 -0.00157 -0.02407 -0.0017 -0.02569 C -0.00248 -0.04028 -0.00222 -0.05509 -0.00326 -0.06967 C -0.00352 -0.07338 -0.00378 -0.07708 -0.00417 -0.08102 C -0.0043 -0.08287 -0.00482 -0.08472 -0.00495 -0.08657 C -0.00508 -0.09213 -0.00495 -0.09791 -0.00495 -0.10347 L -0.00495 -0.10324 " pathEditMode="relative" rAng="0" ptsTypes="AAAAAAAAA">
                                      <p:cBhvr>
                                        <p:cTn id="142" dur="2000" fill="hold"/>
                                        <p:tgtEl>
                                          <p:spTgt spid="139"/>
                                        </p:tgtEl>
                                        <p:attrNameLst>
                                          <p:attrName>ppt_x</p:attrName>
                                          <p:attrName>ppt_y</p:attrName>
                                        </p:attrNameLst>
                                      </p:cBhvr>
                                      <p:rCtr x="-260" y="-5162"/>
                                    </p:animMotion>
                                  </p:childTnLst>
                                </p:cTn>
                              </p:par>
                              <p:par>
                                <p:cTn id="143" presetID="0" presetClass="path" presetSubtype="0" accel="50000" decel="50000" fill="hold" grpId="1" nodeType="withEffect">
                                  <p:stCondLst>
                                    <p:cond delay="0"/>
                                  </p:stCondLst>
                                  <p:childTnLst>
                                    <p:animMotion origin="layout" path="M -1.875E-6 7.40741E-7 L -1.875E-6 0.00023 C -0.00039 -0.00718 -0.00039 -0.01435 -0.00091 -0.0213 C -0.00091 -0.02292 -0.00156 -0.02407 -0.00169 -0.0257 C -0.00247 -0.04028 -0.00221 -0.05509 -0.00325 -0.06968 C -0.00351 -0.07338 -0.00377 -0.07708 -0.00416 -0.08102 C -0.00429 -0.08287 -0.00482 -0.08472 -0.00495 -0.08657 C -0.00508 -0.09213 -0.00495 -0.09792 -0.00495 -0.10347 L -0.00495 -0.10324 " pathEditMode="relative" rAng="0" ptsTypes="AAAAAAAAA">
                                      <p:cBhvr>
                                        <p:cTn id="144" dur="2000" fill="hold"/>
                                        <p:tgtEl>
                                          <p:spTgt spid="140"/>
                                        </p:tgtEl>
                                        <p:attrNameLst>
                                          <p:attrName>ppt_x</p:attrName>
                                          <p:attrName>ppt_y</p:attrName>
                                        </p:attrNameLst>
                                      </p:cBhvr>
                                      <p:rCtr x="-260" y="-5162"/>
                                    </p:animMotion>
                                  </p:childTnLst>
                                </p:cTn>
                              </p:par>
                              <p:par>
                                <p:cTn id="145" presetID="0" presetClass="path" presetSubtype="0" accel="50000" decel="50000" fill="hold" grpId="1" nodeType="withEffect">
                                  <p:stCondLst>
                                    <p:cond delay="0"/>
                                  </p:stCondLst>
                                  <p:childTnLst>
                                    <p:animMotion origin="layout" path="M -3.54167E-6 4.07407E-6 L -3.54167E-6 0.00023 C -0.00039 -0.00718 -0.00039 -0.01436 -0.00091 -0.0213 C -0.00091 -0.02292 -0.00156 -0.02408 -0.00169 -0.0257 C -0.00247 -0.04028 -0.00221 -0.0551 -0.00325 -0.06968 C -0.00351 -0.07338 -0.00377 -0.07709 -0.00416 -0.08102 C -0.00429 -0.08287 -0.00481 -0.08473 -0.00494 -0.08658 C -0.00507 -0.09213 -0.00494 -0.09792 -0.00494 -0.10348 L -0.00494 -0.10324 " pathEditMode="relative" rAng="0" ptsTypes="AAAAAAAAA">
                                      <p:cBhvr>
                                        <p:cTn id="146" dur="2000" fill="hold"/>
                                        <p:tgtEl>
                                          <p:spTgt spid="142"/>
                                        </p:tgtEl>
                                        <p:attrNameLst>
                                          <p:attrName>ppt_x</p:attrName>
                                          <p:attrName>ppt_y</p:attrName>
                                        </p:attrNameLst>
                                      </p:cBhvr>
                                      <p:rCtr x="-260" y="-5162"/>
                                    </p:animMotion>
                                  </p:childTnLst>
                                </p:cTn>
                              </p:par>
                              <p:par>
                                <p:cTn id="147" presetID="0" presetClass="path" presetSubtype="0" accel="50000" decel="50000" fill="hold" grpId="1" nodeType="withEffect">
                                  <p:stCondLst>
                                    <p:cond delay="0"/>
                                  </p:stCondLst>
                                  <p:childTnLst>
                                    <p:animMotion origin="layout" path="M -2.5E-6 -4.07407E-6 L -2.5E-6 0.00024 C -0.00039 -0.00717 -0.00039 -0.01435 -0.00091 -0.02129 C -0.00091 -0.02291 -0.00156 -0.02407 -0.00169 -0.02569 C -0.00247 -0.04027 -0.00221 -0.05509 -0.00325 -0.06967 C -0.00351 -0.07338 -0.00377 -0.07708 -0.00416 -0.08101 C -0.00429 -0.08287 -0.00482 -0.08472 -0.00495 -0.08657 C -0.00508 -0.09213 -0.00495 -0.09791 -0.00495 -0.10347 L -0.00495 -0.10324 " pathEditMode="relative" rAng="0" ptsTypes="AAAAAAAAA">
                                      <p:cBhvr>
                                        <p:cTn id="148" dur="2000" fill="hold"/>
                                        <p:tgtEl>
                                          <p:spTgt spid="143"/>
                                        </p:tgtEl>
                                        <p:attrNameLst>
                                          <p:attrName>ppt_x</p:attrName>
                                          <p:attrName>ppt_y</p:attrName>
                                        </p:attrNameLst>
                                      </p:cBhvr>
                                      <p:rCtr x="-260" y="-5162"/>
                                    </p:animMotion>
                                  </p:childTnLst>
                                </p:cTn>
                              </p:par>
                              <p:par>
                                <p:cTn id="149" presetID="0" presetClass="path" presetSubtype="0" accel="50000" decel="50000" fill="hold" grpId="1" nodeType="withEffect">
                                  <p:stCondLst>
                                    <p:cond delay="0"/>
                                  </p:stCondLst>
                                  <p:childTnLst>
                                    <p:animMotion origin="layout" path="M 2.08333E-6 4.81481E-6 L 2.08333E-6 0.00023 C -0.00039 -0.00718 -0.00039 -0.01436 -0.00091 -0.0213 C -0.00091 -0.02292 -0.00156 -0.02408 -0.00169 -0.0257 C -0.00248 -0.04028 -0.00222 -0.0551 -0.00326 -0.06968 C -0.00352 -0.07338 -0.00378 -0.07709 -0.00417 -0.08102 C -0.0043 -0.08288 -0.00482 -0.08473 -0.00495 -0.08658 C -0.00508 -0.09213 -0.00495 -0.09792 -0.00495 -0.10348 L -0.00495 -0.10325 " pathEditMode="relative" rAng="0" ptsTypes="AAAAAAAAA">
                                      <p:cBhvr>
                                        <p:cTn id="150" dur="2000" fill="hold"/>
                                        <p:tgtEl>
                                          <p:spTgt spid="144"/>
                                        </p:tgtEl>
                                        <p:attrNameLst>
                                          <p:attrName>ppt_x</p:attrName>
                                          <p:attrName>ppt_y</p:attrName>
                                        </p:attrNameLst>
                                      </p:cBhvr>
                                      <p:rCtr x="-260" y="-5162"/>
                                    </p:animMotion>
                                  </p:childTnLst>
                                </p:cTn>
                              </p:par>
                              <p:par>
                                <p:cTn id="151" presetID="0" presetClass="path" presetSubtype="0" accel="50000" decel="50000" fill="hold" grpId="1" nodeType="withEffect">
                                  <p:stCondLst>
                                    <p:cond delay="0"/>
                                  </p:stCondLst>
                                  <p:childTnLst>
                                    <p:animMotion origin="layout" path="M 3.33333E-6 -2.96296E-6 L 3.33333E-6 0.00023 C -0.00039 -0.00717 -0.00039 -0.01435 -0.00091 -0.02129 C -0.00091 -0.02291 -0.00157 -0.02407 -0.0017 -0.02569 C -0.00248 -0.04027 -0.00222 -0.05509 -0.00326 -0.06967 C -0.00352 -0.07338 -0.00378 -0.07708 -0.00417 -0.08102 C -0.0043 -0.08287 -0.00482 -0.08472 -0.00495 -0.08657 C -0.00508 -0.09213 -0.00495 -0.09791 -0.00495 -0.10347 L -0.00495 -0.10324 " pathEditMode="relative" rAng="0" ptsTypes="AAAAAAAAA">
                                      <p:cBhvr>
                                        <p:cTn id="152" dur="2000" fill="hold"/>
                                        <p:tgtEl>
                                          <p:spTgt spid="145"/>
                                        </p:tgtEl>
                                        <p:attrNameLst>
                                          <p:attrName>ppt_x</p:attrName>
                                          <p:attrName>ppt_y</p:attrName>
                                        </p:attrNameLst>
                                      </p:cBhvr>
                                      <p:rCtr x="-260" y="-5162"/>
                                    </p:animMotion>
                                  </p:childTnLst>
                                </p:cTn>
                              </p:par>
                              <p:par>
                                <p:cTn id="153" presetID="0" presetClass="path" presetSubtype="0" accel="50000" decel="50000" fill="hold" grpId="1" nodeType="withEffect">
                                  <p:stCondLst>
                                    <p:cond delay="0"/>
                                  </p:stCondLst>
                                  <p:childTnLst>
                                    <p:animMotion origin="layout" path="M -1.875E-6 -4.81481E-6 L -1.875E-6 0.00024 C -0.00039 -0.00717 -0.00039 -0.01435 -0.00091 -0.02129 C -0.00091 -0.02291 -0.00156 -0.02407 -0.00169 -0.02569 C -0.00247 -0.04027 -0.00221 -0.05509 -0.00325 -0.06967 C -0.00351 -0.07337 -0.00377 -0.07708 -0.00416 -0.08101 C -0.00429 -0.08287 -0.00482 -0.08472 -0.00495 -0.08657 C -0.00508 -0.09212 -0.00495 -0.09791 -0.00495 -0.10347 L -0.00495 -0.10324 " pathEditMode="relative" rAng="0" ptsTypes="AAAAAAAAA">
                                      <p:cBhvr>
                                        <p:cTn id="154" dur="2000" fill="hold"/>
                                        <p:tgtEl>
                                          <p:spTgt spid="146"/>
                                        </p:tgtEl>
                                        <p:attrNameLst>
                                          <p:attrName>ppt_x</p:attrName>
                                          <p:attrName>ppt_y</p:attrName>
                                        </p:attrNameLst>
                                      </p:cBhvr>
                                      <p:rCtr x="-260" y="-5162"/>
                                    </p:animMotion>
                                  </p:childTnLst>
                                </p:cTn>
                              </p:par>
                              <p:par>
                                <p:cTn id="155" presetID="0" presetClass="path" presetSubtype="0" accel="50000" decel="50000" fill="hold" grpId="1" nodeType="withEffect">
                                  <p:stCondLst>
                                    <p:cond delay="0"/>
                                  </p:stCondLst>
                                  <p:childTnLst>
                                    <p:animMotion origin="layout" path="M 3.54167E-6 -3.33333E-6 L 3.54167E-6 0.00023 C -0.00039 -0.00717 -0.00039 -0.01435 -0.00091 -0.02129 C -0.00091 -0.02291 -0.00157 -0.02407 -0.0017 -0.02569 C -0.00248 -0.04027 -0.00222 -0.05509 -0.00326 -0.06967 C -0.00352 -0.07338 -0.00378 -0.07708 -0.00417 -0.08102 C -0.0043 -0.08287 -0.00482 -0.08472 -0.00495 -0.08657 C -0.00508 -0.09213 -0.00495 -0.09791 -0.00495 -0.10347 L -0.00495 -0.10324 " pathEditMode="relative" rAng="0" ptsTypes="AAAAAAAAA">
                                      <p:cBhvr>
                                        <p:cTn id="156" dur="2000" fill="hold"/>
                                        <p:tgtEl>
                                          <p:spTgt spid="147"/>
                                        </p:tgtEl>
                                        <p:attrNameLst>
                                          <p:attrName>ppt_x</p:attrName>
                                          <p:attrName>ppt_y</p:attrName>
                                        </p:attrNameLst>
                                      </p:cBhvr>
                                      <p:rCtr x="-260" y="-5162"/>
                                    </p:animMotion>
                                  </p:childTnLst>
                                </p:cTn>
                              </p:par>
                            </p:childTnLst>
                          </p:cTn>
                        </p:par>
                      </p:childTnLst>
                    </p:cTn>
                  </p:par>
                  <p:par>
                    <p:cTn id="157" fill="hold">
                      <p:stCondLst>
                        <p:cond delay="indefinite"/>
                      </p:stCondLst>
                      <p:childTnLst>
                        <p:par>
                          <p:cTn id="158" fill="hold">
                            <p:stCondLst>
                              <p:cond delay="0"/>
                            </p:stCondLst>
                            <p:childTnLst>
                              <p:par>
                                <p:cTn id="159" presetID="0" presetClass="path" presetSubtype="0" accel="50000" decel="50000" fill="hold" grpId="1" nodeType="clickEffect">
                                  <p:stCondLst>
                                    <p:cond delay="0"/>
                                  </p:stCondLst>
                                  <p:childTnLst>
                                    <p:animMotion origin="layout" path="M -2.08333E-7 -3.7037E-7 L -2.08333E-7 0.00023 C -0.00117 0.04537 -0.00013 0.02037 -0.00247 0.05949 C -0.00339 0.07454 -0.00143 0.07037 -0.00404 0.07523 L -0.00404 0.07546 " pathEditMode="relative" rAng="0" ptsTypes="AAAAA">
                                      <p:cBhvr>
                                        <p:cTn id="160" dur="2000" fill="hold"/>
                                        <p:tgtEl>
                                          <p:spTgt spid="106"/>
                                        </p:tgtEl>
                                        <p:attrNameLst>
                                          <p:attrName>ppt_x</p:attrName>
                                          <p:attrName>ppt_y</p:attrName>
                                        </p:attrNameLst>
                                      </p:cBhvr>
                                      <p:rCtr x="-208" y="3773"/>
                                    </p:animMotion>
                                  </p:childTnLst>
                                </p:cTn>
                              </p:par>
                              <p:par>
                                <p:cTn id="161" presetID="0" presetClass="path" presetSubtype="0" accel="50000" decel="50000" fill="hold" grpId="1" nodeType="withEffect">
                                  <p:stCondLst>
                                    <p:cond delay="0"/>
                                  </p:stCondLst>
                                  <p:childTnLst>
                                    <p:animMotion origin="layout" path="M -6.25E-7 -3.7037E-7 L -6.25E-7 0.00023 C -0.00117 0.04537 -0.00013 0.02037 -0.00247 0.05949 C -0.00338 0.07454 -0.00143 0.07037 -0.00404 0.07523 L -0.00404 0.07546 " pathEditMode="relative" rAng="0" ptsTypes="AAAAA">
                                      <p:cBhvr>
                                        <p:cTn id="162" dur="2000" fill="hold"/>
                                        <p:tgtEl>
                                          <p:spTgt spid="109"/>
                                        </p:tgtEl>
                                        <p:attrNameLst>
                                          <p:attrName>ppt_x</p:attrName>
                                          <p:attrName>ppt_y</p:attrName>
                                        </p:attrNameLst>
                                      </p:cBhvr>
                                      <p:rCtr x="-208" y="3773"/>
                                    </p:animMotion>
                                  </p:childTnLst>
                                </p:cTn>
                              </p:par>
                              <p:par>
                                <p:cTn id="163" presetID="0" presetClass="path" presetSubtype="0" accel="50000" decel="50000" fill="hold" grpId="1" nodeType="withEffect">
                                  <p:stCondLst>
                                    <p:cond delay="0"/>
                                  </p:stCondLst>
                                  <p:childTnLst>
                                    <p:animMotion origin="layout" path="M 1.45833E-6 1.11111E-6 L 1.45833E-6 0.00023 C -0.00117 0.04537 -0.00013 0.02037 -0.00248 0.05949 C -0.00339 0.07454 -0.00143 0.07037 -0.00404 0.07523 L -0.00404 0.07546 " pathEditMode="relative" rAng="0" ptsTypes="AAAAA">
                                      <p:cBhvr>
                                        <p:cTn id="164" dur="2000" fill="hold"/>
                                        <p:tgtEl>
                                          <p:spTgt spid="111"/>
                                        </p:tgtEl>
                                        <p:attrNameLst>
                                          <p:attrName>ppt_x</p:attrName>
                                          <p:attrName>ppt_y</p:attrName>
                                        </p:attrNameLst>
                                      </p:cBhvr>
                                      <p:rCtr x="-208" y="3773"/>
                                    </p:animMotion>
                                  </p:childTnLst>
                                </p:cTn>
                              </p:par>
                              <p:par>
                                <p:cTn id="165" presetID="0" presetClass="path" presetSubtype="0" accel="50000" decel="50000" fill="hold" grpId="1" nodeType="withEffect">
                                  <p:stCondLst>
                                    <p:cond delay="0"/>
                                  </p:stCondLst>
                                  <p:childTnLst>
                                    <p:animMotion origin="layout" path="M -4.58333E-6 -4.07407E-6 L -4.58333E-6 0.00024 C -0.00117 0.04537 -0.00013 0.02037 -0.00247 0.05949 C -0.00338 0.07454 -0.00143 0.07037 -0.00403 0.07524 L -0.00403 0.07547 " pathEditMode="relative" rAng="0" ptsTypes="AAAAA">
                                      <p:cBhvr>
                                        <p:cTn id="166" dur="2000" fill="hold"/>
                                        <p:tgtEl>
                                          <p:spTgt spid="114"/>
                                        </p:tgtEl>
                                        <p:attrNameLst>
                                          <p:attrName>ppt_x</p:attrName>
                                          <p:attrName>ppt_y</p:attrName>
                                        </p:attrNameLst>
                                      </p:cBhvr>
                                      <p:rCtr x="-208" y="3773"/>
                                    </p:animMotion>
                                  </p:childTnLst>
                                </p:cTn>
                              </p:par>
                              <p:par>
                                <p:cTn id="167" presetID="0" presetClass="path" presetSubtype="0" accel="50000" decel="50000" fill="hold" grpId="1" nodeType="withEffect">
                                  <p:stCondLst>
                                    <p:cond delay="0"/>
                                  </p:stCondLst>
                                  <p:childTnLst>
                                    <p:animMotion origin="layout" path="M -4.16667E-6 1.85185E-6 L -4.16667E-6 0.00023 C -0.00117 0.04537 -0.00013 0.02037 -0.00247 0.05949 C -0.00338 0.07454 -0.00143 0.07037 -0.00403 0.07523 L -0.00403 0.07546 " pathEditMode="relative" rAng="0" ptsTypes="AAAAA">
                                      <p:cBhvr>
                                        <p:cTn id="168" dur="2000" fill="hold"/>
                                        <p:tgtEl>
                                          <p:spTgt spid="116"/>
                                        </p:tgtEl>
                                        <p:attrNameLst>
                                          <p:attrName>ppt_x</p:attrName>
                                          <p:attrName>ppt_y</p:attrName>
                                        </p:attrNameLst>
                                      </p:cBhvr>
                                      <p:rCtr x="-208" y="3773"/>
                                    </p:animMotion>
                                  </p:childTnLst>
                                </p:cTn>
                              </p:par>
                              <p:par>
                                <p:cTn id="169" presetID="0" presetClass="path" presetSubtype="0" accel="50000" decel="50000" fill="hold" grpId="1" nodeType="withEffect">
                                  <p:stCondLst>
                                    <p:cond delay="0"/>
                                  </p:stCondLst>
                                  <p:childTnLst>
                                    <p:animMotion origin="layout" path="M -2.5E-6 2.59259E-6 L -2.5E-6 0.00023 C -0.00117 0.04537 -0.00013 0.02037 -0.00247 0.05949 C -0.00338 0.07453 -0.00143 0.07037 -0.00403 0.07523 L -0.00403 0.07546 " pathEditMode="relative" rAng="0" ptsTypes="AAAAA">
                                      <p:cBhvr>
                                        <p:cTn id="170" dur="2000" fill="hold"/>
                                        <p:tgtEl>
                                          <p:spTgt spid="124"/>
                                        </p:tgtEl>
                                        <p:attrNameLst>
                                          <p:attrName>ppt_x</p:attrName>
                                          <p:attrName>ppt_y</p:attrName>
                                        </p:attrNameLst>
                                      </p:cBhvr>
                                      <p:rCtr x="-208" y="3773"/>
                                    </p:animMotion>
                                  </p:childTnLst>
                                </p:cTn>
                              </p:par>
                              <p:par>
                                <p:cTn id="171" presetID="0" presetClass="path" presetSubtype="0" accel="50000" decel="50000" fill="hold" grpId="1" nodeType="withEffect">
                                  <p:stCondLst>
                                    <p:cond delay="0"/>
                                  </p:stCondLst>
                                  <p:childTnLst>
                                    <p:animMotion origin="layout" path="M -1.875E-6 1.85185E-6 L -1.875E-6 0.00023 C -0.00117 0.04537 -0.00013 0.02037 -0.00247 0.05949 C -0.00338 0.07454 -0.00143 0.07037 -0.00403 0.07523 L -0.00403 0.07546 " pathEditMode="relative" rAng="0" ptsTypes="AAAAA">
                                      <p:cBhvr>
                                        <p:cTn id="172" dur="2000" fill="hold"/>
                                        <p:tgtEl>
                                          <p:spTgt spid="132"/>
                                        </p:tgtEl>
                                        <p:attrNameLst>
                                          <p:attrName>ppt_x</p:attrName>
                                          <p:attrName>ppt_y</p:attrName>
                                        </p:attrNameLst>
                                      </p:cBhvr>
                                      <p:rCtr x="-208" y="3773"/>
                                    </p:animMotion>
                                  </p:childTnLst>
                                </p:cTn>
                              </p:par>
                              <p:par>
                                <p:cTn id="173" presetID="0" presetClass="path" presetSubtype="0" accel="50000" decel="50000" fill="hold" grpId="1" nodeType="withEffect">
                                  <p:stCondLst>
                                    <p:cond delay="0"/>
                                  </p:stCondLst>
                                  <p:childTnLst>
                                    <p:animMotion origin="layout" path="M 6.25E-7 -2.59259E-6 L 6.25E-7 0.00023 C -0.00117 0.04537 -0.00013 0.02037 -0.00247 0.05949 C -0.00339 0.07454 -0.00143 0.07037 -0.00404 0.07523 L -0.00404 0.07547 " pathEditMode="relative" rAng="0" ptsTypes="AAAAA">
                                      <p:cBhvr>
                                        <p:cTn id="174" dur="2000" fill="hold"/>
                                        <p:tgtEl>
                                          <p:spTgt spid="133"/>
                                        </p:tgtEl>
                                        <p:attrNameLst>
                                          <p:attrName>ppt_x</p:attrName>
                                          <p:attrName>ppt_y</p:attrName>
                                        </p:attrNameLst>
                                      </p:cBhvr>
                                      <p:rCtr x="-208" y="3773"/>
                                    </p:animMotion>
                                  </p:childTnLst>
                                </p:cTn>
                              </p:par>
                              <p:par>
                                <p:cTn id="175" presetID="0" presetClass="path" presetSubtype="0" accel="50000" decel="50000" fill="hold" grpId="1" nodeType="withEffect">
                                  <p:stCondLst>
                                    <p:cond delay="0"/>
                                  </p:stCondLst>
                                  <p:childTnLst>
                                    <p:animMotion origin="layout" path="M 2.08333E-6 -1.11111E-6 L 2.08333E-6 0.00023 C -0.00117 0.04537 -0.00013 0.02037 -0.00248 0.05949 C -0.00339 0.07454 -0.00143 0.07037 -0.00404 0.07523 L -0.00404 0.07546 " pathEditMode="relative" rAng="0" ptsTypes="AAAAA">
                                      <p:cBhvr>
                                        <p:cTn id="176" dur="2000" fill="hold"/>
                                        <p:tgtEl>
                                          <p:spTgt spid="141"/>
                                        </p:tgtEl>
                                        <p:attrNameLst>
                                          <p:attrName>ppt_x</p:attrName>
                                          <p:attrName>ppt_y</p:attrName>
                                        </p:attrNameLst>
                                      </p:cBhvr>
                                      <p:rCtr x="-208" y="3773"/>
                                    </p:animMotion>
                                  </p:childTnLst>
                                </p:cTn>
                              </p:par>
                              <p:par>
                                <p:cTn id="177" presetID="0" presetClass="path" presetSubtype="0" accel="50000" decel="50000" fill="hold" grpId="1" nodeType="withEffect">
                                  <p:stCondLst>
                                    <p:cond delay="0"/>
                                  </p:stCondLst>
                                  <p:childTnLst>
                                    <p:animMotion origin="layout" path="M -3.54167E-6 1.85185E-6 L -3.54167E-6 0.00023 C -0.00117 0.04537 -0.00013 0.02037 -0.00247 0.05949 C -0.00338 0.07454 -0.00143 0.07037 -0.00403 0.07523 L -0.00403 0.07546 " pathEditMode="relative" rAng="0" ptsTypes="AAAAA">
                                      <p:cBhvr>
                                        <p:cTn id="178" dur="2000" fill="hold"/>
                                        <p:tgtEl>
                                          <p:spTgt spid="148"/>
                                        </p:tgtEl>
                                        <p:attrNameLst>
                                          <p:attrName>ppt_x</p:attrName>
                                          <p:attrName>ppt_y</p:attrName>
                                        </p:attrNameLst>
                                      </p:cBhvr>
                                      <p:rCtr x="-208" y="3773"/>
                                    </p:animMotion>
                                  </p:childTnLst>
                                </p:cTn>
                              </p:par>
                              <p:par>
                                <p:cTn id="179" presetID="0" presetClass="path" presetSubtype="0" accel="50000" decel="50000" fill="hold" grpId="1" nodeType="withEffect">
                                  <p:stCondLst>
                                    <p:cond delay="0"/>
                                  </p:stCondLst>
                                  <p:childTnLst>
                                    <p:animMotion origin="layout" path="M -2.5E-6 3.7037E-6 L -2.5E-6 0.00023 C -0.00117 0.04537 -0.00013 0.02037 -0.00247 0.05949 C -0.00338 0.07453 -0.00143 0.07037 -0.00403 0.07523 L -0.00403 0.07546 " pathEditMode="relative" rAng="0" ptsTypes="AAAAA">
                                      <p:cBhvr>
                                        <p:cTn id="180" dur="2000" fill="hold"/>
                                        <p:tgtEl>
                                          <p:spTgt spid="149"/>
                                        </p:tgtEl>
                                        <p:attrNameLst>
                                          <p:attrName>ppt_x</p:attrName>
                                          <p:attrName>ppt_y</p:attrName>
                                        </p:attrNameLst>
                                      </p:cBhvr>
                                      <p:rCtr x="-208" y="3773"/>
                                    </p:animMotion>
                                  </p:childTnLst>
                                </p:cTn>
                              </p:par>
                              <p:par>
                                <p:cTn id="181" presetID="0" presetClass="path" presetSubtype="0" accel="50000" decel="50000" fill="hold" grpId="1" nodeType="withEffect">
                                  <p:stCondLst>
                                    <p:cond delay="0"/>
                                  </p:stCondLst>
                                  <p:childTnLst>
                                    <p:animMotion origin="layout" path="M -1.875E-6 2.96296E-6 L -1.875E-6 0.00023 C -0.00117 0.04537 -0.00013 0.02037 -0.00247 0.05949 C -0.00338 0.07453 -0.00143 0.07037 -0.00403 0.07523 L -0.00403 0.07546 " pathEditMode="relative" rAng="0" ptsTypes="AAAAA">
                                      <p:cBhvr>
                                        <p:cTn id="182" dur="2000" fill="hold"/>
                                        <p:tgtEl>
                                          <p:spTgt spid="152"/>
                                        </p:tgtEl>
                                        <p:attrNameLst>
                                          <p:attrName>ppt_x</p:attrName>
                                          <p:attrName>ppt_y</p:attrName>
                                        </p:attrNameLst>
                                      </p:cBhvr>
                                      <p:rCtr x="-208" y="3773"/>
                                    </p:animMotion>
                                  </p:childTnLst>
                                </p:cTn>
                              </p:par>
                              <p:par>
                                <p:cTn id="183" presetID="0" presetClass="path" presetSubtype="0" accel="50000" decel="50000" fill="hold" grpId="1" nodeType="withEffect">
                                  <p:stCondLst>
                                    <p:cond delay="0"/>
                                  </p:stCondLst>
                                  <p:childTnLst>
                                    <p:animMotion origin="layout" path="M -4.58333E-6 -3.33333E-6 L -4.58333E-6 0.00023 C -0.00117 0.04537 -0.00013 0.02037 -0.00247 0.05949 C -0.00338 0.07454 -0.00143 0.07037 -0.00403 0.07523 L -0.00403 0.07547 " pathEditMode="relative" rAng="0" ptsTypes="AAAAA">
                                      <p:cBhvr>
                                        <p:cTn id="184" dur="2000" fill="hold"/>
                                        <p:tgtEl>
                                          <p:spTgt spid="154"/>
                                        </p:tgtEl>
                                        <p:attrNameLst>
                                          <p:attrName>ppt_x</p:attrName>
                                          <p:attrName>ppt_y</p:attrName>
                                        </p:attrNameLst>
                                      </p:cBhvr>
                                      <p:rCtr x="-208" y="3773"/>
                                    </p:animMotion>
                                  </p:childTnLst>
                                </p:cTn>
                              </p:par>
                              <p:par>
                                <p:cTn id="185" presetID="0" presetClass="path" presetSubtype="0" accel="50000" decel="50000" fill="hold" grpId="1" nodeType="withEffect">
                                  <p:stCondLst>
                                    <p:cond delay="0"/>
                                  </p:stCondLst>
                                  <p:childTnLst>
                                    <p:animMotion origin="layout" path="M -3.54167E-6 1.11111E-6 L -3.54167E-6 0.00023 C -0.00117 0.04537 -0.00013 0.02037 -0.00247 0.05949 C -0.00338 0.07454 -0.00143 0.07037 -0.00403 0.07523 L -0.00403 0.07546 " pathEditMode="relative" rAng="0" ptsTypes="AAAAA">
                                      <p:cBhvr>
                                        <p:cTn id="186" dur="2000" fill="hold"/>
                                        <p:tgtEl>
                                          <p:spTgt spid="155"/>
                                        </p:tgtEl>
                                        <p:attrNameLst>
                                          <p:attrName>ppt_x</p:attrName>
                                          <p:attrName>ppt_y</p:attrName>
                                        </p:attrNameLst>
                                      </p:cBhvr>
                                      <p:rCtr x="-208" y="3773"/>
                                    </p:animMotion>
                                  </p:childTnLst>
                                </p:cTn>
                              </p:par>
                              <p:par>
                                <p:cTn id="187" presetID="0" presetClass="path" presetSubtype="0" accel="50000" decel="50000" fill="hold" grpId="1" nodeType="withEffect">
                                  <p:stCondLst>
                                    <p:cond delay="0"/>
                                  </p:stCondLst>
                                  <p:childTnLst>
                                    <p:animMotion origin="layout" path="M 3.54167E-6 -4.44444E-6 L 3.54167E-6 0.00024 C -0.00118 0.04537 -0.00013 0.02037 -0.00248 0.0595 C -0.00339 0.07454 -0.00144 0.07037 -0.00404 0.07524 L -0.00404 0.07547 " pathEditMode="relative" rAng="0" ptsTypes="AAAAA">
                                      <p:cBhvr>
                                        <p:cTn id="188" dur="2000" fill="hold"/>
                                        <p:tgtEl>
                                          <p:spTgt spid="156"/>
                                        </p:tgtEl>
                                        <p:attrNameLst>
                                          <p:attrName>ppt_x</p:attrName>
                                          <p:attrName>ppt_y</p:attrName>
                                        </p:attrNameLst>
                                      </p:cBhvr>
                                      <p:rCtr x="-208" y="3773"/>
                                    </p:animMotion>
                                  </p:childTnLst>
                                </p:cTn>
                              </p:par>
                              <p:par>
                                <p:cTn id="189" presetID="0" presetClass="path" presetSubtype="0" accel="50000" decel="50000" fill="hold" grpId="1" nodeType="withEffect">
                                  <p:stCondLst>
                                    <p:cond delay="0"/>
                                  </p:stCondLst>
                                  <p:childTnLst>
                                    <p:animMotion origin="layout" path="M 2.5E-6 4.07407E-6 L 2.5E-6 0.00023 C -0.00117 0.04537 -0.00013 0.02037 -0.00248 0.05949 C -0.00339 0.07453 -0.00143 0.07037 -0.00404 0.07523 L -0.00404 0.07546 " pathEditMode="relative" rAng="0" ptsTypes="AAAAA">
                                      <p:cBhvr>
                                        <p:cTn id="190" dur="2000" fill="hold"/>
                                        <p:tgtEl>
                                          <p:spTgt spid="157"/>
                                        </p:tgtEl>
                                        <p:attrNameLst>
                                          <p:attrName>ppt_x</p:attrName>
                                          <p:attrName>ppt_y</p:attrName>
                                        </p:attrNameLst>
                                      </p:cBhvr>
                                      <p:rCtr x="-208" y="3773"/>
                                    </p:animMotion>
                                  </p:childTnLst>
                                </p:cTn>
                              </p:par>
                              <p:par>
                                <p:cTn id="191" presetID="0" presetClass="path" presetSubtype="0" accel="50000" decel="50000" fill="hold" grpId="1" nodeType="withEffect">
                                  <p:stCondLst>
                                    <p:cond delay="0"/>
                                  </p:stCondLst>
                                  <p:childTnLst>
                                    <p:animMotion origin="layout" path="M 3.54167E-6 1.11111E-6 L 3.54167E-6 0.00023 C -0.00118 0.04537 -0.00013 0.02037 -0.00248 0.05949 C -0.00339 0.07454 -0.00144 0.07037 -0.00404 0.07523 L -0.00404 0.07546 " pathEditMode="relative" rAng="0" ptsTypes="AAAAA">
                                      <p:cBhvr>
                                        <p:cTn id="192" dur="2000" fill="hold"/>
                                        <p:tgtEl>
                                          <p:spTgt spid="158"/>
                                        </p:tgtEl>
                                        <p:attrNameLst>
                                          <p:attrName>ppt_x</p:attrName>
                                          <p:attrName>ppt_y</p:attrName>
                                        </p:attrNameLst>
                                      </p:cBhvr>
                                      <p:rCtr x="-208" y="3773"/>
                                    </p:animMotion>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grpId="2" nodeType="clickEffect">
                                  <p:stCondLst>
                                    <p:cond delay="0"/>
                                  </p:stCondLst>
                                  <p:childTnLst>
                                    <p:set>
                                      <p:cBhvr>
                                        <p:cTn id="196" dur="1" fill="hold">
                                          <p:stCondLst>
                                            <p:cond delay="0"/>
                                          </p:stCondLst>
                                        </p:cTn>
                                        <p:tgtEl>
                                          <p:spTgt spid="106"/>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108"/>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110"/>
                                        </p:tgtEl>
                                        <p:attrNameLst>
                                          <p:attrName>style.visibility</p:attrName>
                                        </p:attrNameLst>
                                      </p:cBhvr>
                                      <p:to>
                                        <p:strVal val="hidden"/>
                                      </p:to>
                                    </p:set>
                                  </p:childTnLst>
                                </p:cTn>
                              </p:par>
                              <p:par>
                                <p:cTn id="201" presetID="1" presetClass="exit" presetSubtype="0" fill="hold" grpId="2" nodeType="withEffect">
                                  <p:stCondLst>
                                    <p:cond delay="0"/>
                                  </p:stCondLst>
                                  <p:childTnLst>
                                    <p:set>
                                      <p:cBhvr>
                                        <p:cTn id="202" dur="1" fill="hold">
                                          <p:stCondLst>
                                            <p:cond delay="0"/>
                                          </p:stCondLst>
                                        </p:cTn>
                                        <p:tgtEl>
                                          <p:spTgt spid="112"/>
                                        </p:tgtEl>
                                        <p:attrNameLst>
                                          <p:attrName>style.visibility</p:attrName>
                                        </p:attrNameLst>
                                      </p:cBhvr>
                                      <p:to>
                                        <p:strVal val="hidden"/>
                                      </p:to>
                                    </p:set>
                                  </p:childTnLst>
                                </p:cTn>
                              </p:par>
                              <p:par>
                                <p:cTn id="203" presetID="1" presetClass="exit" presetSubtype="0" fill="hold" grpId="2" nodeType="withEffect">
                                  <p:stCondLst>
                                    <p:cond delay="0"/>
                                  </p:stCondLst>
                                  <p:childTnLst>
                                    <p:set>
                                      <p:cBhvr>
                                        <p:cTn id="204" dur="1" fill="hold">
                                          <p:stCondLst>
                                            <p:cond delay="0"/>
                                          </p:stCondLst>
                                        </p:cTn>
                                        <p:tgtEl>
                                          <p:spTgt spid="113"/>
                                        </p:tgtEl>
                                        <p:attrNameLst>
                                          <p:attrName>style.visibility</p:attrName>
                                        </p:attrNameLst>
                                      </p:cBhvr>
                                      <p:to>
                                        <p:strVal val="hidden"/>
                                      </p:to>
                                    </p:set>
                                  </p:childTnLst>
                                </p:cTn>
                              </p:par>
                              <p:par>
                                <p:cTn id="205" presetID="1" presetClass="exit" presetSubtype="0" fill="hold" grpId="2" nodeType="withEffect">
                                  <p:stCondLst>
                                    <p:cond delay="0"/>
                                  </p:stCondLst>
                                  <p:childTnLst>
                                    <p:set>
                                      <p:cBhvr>
                                        <p:cTn id="206" dur="1" fill="hold">
                                          <p:stCondLst>
                                            <p:cond delay="0"/>
                                          </p:stCondLst>
                                        </p:cTn>
                                        <p:tgtEl>
                                          <p:spTgt spid="121"/>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125"/>
                                        </p:tgtEl>
                                        <p:attrNameLst>
                                          <p:attrName>style.visibility</p:attrName>
                                        </p:attrNameLst>
                                      </p:cBhvr>
                                      <p:to>
                                        <p:strVal val="hidden"/>
                                      </p:to>
                                    </p:set>
                                  </p:childTnLst>
                                </p:cTn>
                              </p:par>
                              <p:par>
                                <p:cTn id="209" presetID="1" presetClass="exit" presetSubtype="0" fill="hold" grpId="2" nodeType="withEffect">
                                  <p:stCondLst>
                                    <p:cond delay="0"/>
                                  </p:stCondLst>
                                  <p:childTnLst>
                                    <p:set>
                                      <p:cBhvr>
                                        <p:cTn id="210" dur="1" fill="hold">
                                          <p:stCondLst>
                                            <p:cond delay="0"/>
                                          </p:stCondLst>
                                        </p:cTn>
                                        <p:tgtEl>
                                          <p:spTgt spid="133"/>
                                        </p:tgtEl>
                                        <p:attrNameLst>
                                          <p:attrName>style.visibility</p:attrName>
                                        </p:attrNameLst>
                                      </p:cBhvr>
                                      <p:to>
                                        <p:strVal val="hidden"/>
                                      </p:to>
                                    </p:set>
                                  </p:childTnLst>
                                </p:cTn>
                              </p:par>
                              <p:par>
                                <p:cTn id="211" presetID="1" presetClass="exit" presetSubtype="0" fill="hold" grpId="2" nodeType="withEffect">
                                  <p:stCondLst>
                                    <p:cond delay="0"/>
                                  </p:stCondLst>
                                  <p:childTnLst>
                                    <p:set>
                                      <p:cBhvr>
                                        <p:cTn id="212" dur="1" fill="hold">
                                          <p:stCondLst>
                                            <p:cond delay="0"/>
                                          </p:stCondLst>
                                        </p:cTn>
                                        <p:tgtEl>
                                          <p:spTgt spid="138"/>
                                        </p:tgtEl>
                                        <p:attrNameLst>
                                          <p:attrName>style.visibility</p:attrName>
                                        </p:attrNameLst>
                                      </p:cBhvr>
                                      <p:to>
                                        <p:strVal val="hidden"/>
                                      </p:to>
                                    </p:set>
                                  </p:childTnLst>
                                </p:cTn>
                              </p:par>
                              <p:par>
                                <p:cTn id="213" presetID="1" presetClass="exit" presetSubtype="0" fill="hold" grpId="2" nodeType="withEffect">
                                  <p:stCondLst>
                                    <p:cond delay="0"/>
                                  </p:stCondLst>
                                  <p:childTnLst>
                                    <p:set>
                                      <p:cBhvr>
                                        <p:cTn id="214" dur="1" fill="hold">
                                          <p:stCondLst>
                                            <p:cond delay="0"/>
                                          </p:stCondLst>
                                        </p:cTn>
                                        <p:tgtEl>
                                          <p:spTgt spid="142"/>
                                        </p:tgtEl>
                                        <p:attrNameLst>
                                          <p:attrName>style.visibility</p:attrName>
                                        </p:attrNameLst>
                                      </p:cBhvr>
                                      <p:to>
                                        <p:strVal val="hidden"/>
                                      </p:to>
                                    </p:set>
                                  </p:childTnLst>
                                </p:cTn>
                              </p:par>
                              <p:par>
                                <p:cTn id="215" presetID="1" presetClass="exit" presetSubtype="0" fill="hold" grpId="2" nodeType="withEffect">
                                  <p:stCondLst>
                                    <p:cond delay="0"/>
                                  </p:stCondLst>
                                  <p:childTnLst>
                                    <p:set>
                                      <p:cBhvr>
                                        <p:cTn id="216" dur="1" fill="hold">
                                          <p:stCondLst>
                                            <p:cond delay="0"/>
                                          </p:stCondLst>
                                        </p:cTn>
                                        <p:tgtEl>
                                          <p:spTgt spid="145"/>
                                        </p:tgtEl>
                                        <p:attrNameLst>
                                          <p:attrName>style.visibility</p:attrName>
                                        </p:attrNameLst>
                                      </p:cBhvr>
                                      <p:to>
                                        <p:strVal val="hidden"/>
                                      </p:to>
                                    </p:set>
                                  </p:childTnLst>
                                </p:cTn>
                              </p:par>
                              <p:par>
                                <p:cTn id="217" presetID="1" presetClass="exit" presetSubtype="0" fill="hold" grpId="2" nodeType="withEffect">
                                  <p:stCondLst>
                                    <p:cond delay="0"/>
                                  </p:stCondLst>
                                  <p:childTnLst>
                                    <p:set>
                                      <p:cBhvr>
                                        <p:cTn id="218" dur="1" fill="hold">
                                          <p:stCondLst>
                                            <p:cond delay="0"/>
                                          </p:stCondLst>
                                        </p:cTn>
                                        <p:tgtEl>
                                          <p:spTgt spid="155"/>
                                        </p:tgtEl>
                                        <p:attrNameLst>
                                          <p:attrName>style.visibility</p:attrName>
                                        </p:attrNameLst>
                                      </p:cBhvr>
                                      <p:to>
                                        <p:strVal val="hidden"/>
                                      </p:to>
                                    </p:set>
                                  </p:childTnLst>
                                </p:cTn>
                              </p:par>
                              <p:par>
                                <p:cTn id="219" presetID="1" presetClass="exit" presetSubtype="0" fill="hold" grpId="2" nodeType="withEffect">
                                  <p:stCondLst>
                                    <p:cond delay="0"/>
                                  </p:stCondLst>
                                  <p:childTnLst>
                                    <p:set>
                                      <p:cBhvr>
                                        <p:cTn id="220" dur="1" fill="hold">
                                          <p:stCondLst>
                                            <p:cond delay="0"/>
                                          </p:stCondLst>
                                        </p:cTn>
                                        <p:tgtEl>
                                          <p:spTgt spid="158"/>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nodeType="clickEffect">
                                  <p:stCondLst>
                                    <p:cond delay="0"/>
                                  </p:stCondLst>
                                  <p:childTnLst>
                                    <p:set>
                                      <p:cBhvr>
                                        <p:cTn id="224" dur="1" fill="hold">
                                          <p:stCondLst>
                                            <p:cond delay="0"/>
                                          </p:stCondLst>
                                        </p:cTn>
                                        <p:tgtEl>
                                          <p:spTgt spid="267"/>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346"/>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347"/>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345"/>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336"/>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339"/>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338"/>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337"/>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348"/>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335"/>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266"/>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0" presetClass="path" presetSubtype="0" accel="50000" decel="50000" fill="hold" grpId="1" nodeType="clickEffect">
                                  <p:stCondLst>
                                    <p:cond delay="0"/>
                                  </p:stCondLst>
                                  <p:childTnLst>
                                    <p:animMotion origin="layout" path="M 8.33333E-7 2.96296E-6 L 8.33333E-7 0.00023 C -0.00052 -0.00394 -0.00104 -0.00787 -0.00156 -0.01158 C -0.00169 -0.01297 -0.00221 -0.01412 -0.00221 -0.01551 C -0.00221 -0.02014 -0.00143 -0.02523 -0.00078 -0.02963 C -0.00104 -0.04121 -0.00104 -0.05278 -0.00156 -0.06435 C -0.00156 -0.06621 -0.00195 -0.06783 -0.00221 -0.06945 C -0.00274 -0.07199 -0.00365 -0.07454 -0.00365 -0.07709 L -0.00365 -0.07963 L -0.00221 -0.07709 L -0.00221 -0.07685 " pathEditMode="relative" rAng="0" ptsTypes="AAAAAAAAAAA">
                                      <p:cBhvr>
                                        <p:cTn id="248" dur="2000" fill="hold"/>
                                        <p:tgtEl>
                                          <p:spTgt spid="345"/>
                                        </p:tgtEl>
                                        <p:attrNameLst>
                                          <p:attrName>ppt_x</p:attrName>
                                          <p:attrName>ppt_y</p:attrName>
                                        </p:attrNameLst>
                                      </p:cBhvr>
                                      <p:rCtr x="-182" y="-3981"/>
                                    </p:animMotion>
                                  </p:childTnLst>
                                </p:cTn>
                              </p:par>
                              <p:par>
                                <p:cTn id="249" presetID="0" presetClass="path" presetSubtype="0" accel="50000" decel="50000" fill="hold" grpId="1" nodeType="withEffect">
                                  <p:stCondLst>
                                    <p:cond delay="0"/>
                                  </p:stCondLst>
                                  <p:childTnLst>
                                    <p:animMotion origin="layout" path="M 2.08333E-7 2.96296E-6 L 2.08333E-7 0.00023 C -0.00052 -0.00394 -0.00104 -0.00787 -0.00156 -0.01158 C -0.00169 -0.01297 -0.00221 -0.01412 -0.00221 -0.01551 C -0.00221 -0.02014 -0.00143 -0.02523 -0.00078 -0.02963 C -0.00104 -0.04121 -0.00104 -0.05278 -0.00156 -0.06435 C -0.00156 -0.06621 -0.00195 -0.06783 -0.00221 -0.06945 C -0.00273 -0.07199 -0.00365 -0.07454 -0.00365 -0.07709 L -0.00365 -0.07963 L -0.00221 -0.07709 L -0.00221 -0.07685 " pathEditMode="relative" rAng="0" ptsTypes="AAAAAAAAAAA">
                                      <p:cBhvr>
                                        <p:cTn id="250" dur="2000" fill="hold"/>
                                        <p:tgtEl>
                                          <p:spTgt spid="338"/>
                                        </p:tgtEl>
                                        <p:attrNameLst>
                                          <p:attrName>ppt_x</p:attrName>
                                          <p:attrName>ppt_y</p:attrName>
                                        </p:attrNameLst>
                                      </p:cBhvr>
                                      <p:rCtr x="-182" y="-3981"/>
                                    </p:animMotion>
                                  </p:childTnLst>
                                </p:cTn>
                              </p:par>
                            </p:childTnLst>
                          </p:cTn>
                        </p:par>
                      </p:childTnLst>
                    </p:cTn>
                  </p:par>
                  <p:par>
                    <p:cTn id="251" fill="hold">
                      <p:stCondLst>
                        <p:cond delay="indefinite"/>
                      </p:stCondLst>
                      <p:childTnLst>
                        <p:par>
                          <p:cTn id="252" fill="hold">
                            <p:stCondLst>
                              <p:cond delay="0"/>
                            </p:stCondLst>
                            <p:childTnLst>
                              <p:par>
                                <p:cTn id="253" presetID="0" presetClass="path" presetSubtype="0" accel="50000" decel="50000" fill="hold" grpId="1" nodeType="clickEffect">
                                  <p:stCondLst>
                                    <p:cond delay="0"/>
                                  </p:stCondLst>
                                  <p:childTnLst>
                                    <p:animMotion origin="layout" path="M -6.25E-7 2.59259E-6 L -6.25E-7 0.00023 C 0.00013 0.00532 0.00039 0.01111 0.00065 0.01643 C 0.00091 0.0199 0.00117 0.02338 0.00143 0.02685 C 0.00169 0.03287 0.00156 0.03889 0.00208 0.04467 C 0.00234 0.04745 0.00365 0.05231 0.00365 0.05254 C 0.00339 0.05578 0.00339 0.05926 0.00287 0.06273 C 0.0026 0.06412 0.00143 0.06643 0.00143 0.06666 L 0.00065 0.0743 L 0.00065 0.07453 " pathEditMode="relative" rAng="0" ptsTypes="AAAAAAAAAA">
                                      <p:cBhvr>
                                        <p:cTn id="254" dur="2000" fill="hold"/>
                                        <p:tgtEl>
                                          <p:spTgt spid="336"/>
                                        </p:tgtEl>
                                        <p:attrNameLst>
                                          <p:attrName>ppt_x</p:attrName>
                                          <p:attrName>ppt_y</p:attrName>
                                        </p:attrNameLst>
                                      </p:cBhvr>
                                      <p:rCtr x="182" y="3727"/>
                                    </p:animMotion>
                                  </p:childTnLst>
                                </p:cTn>
                              </p:par>
                              <p:par>
                                <p:cTn id="255" presetID="0" presetClass="path" presetSubtype="0" accel="50000" decel="50000" fill="hold" grpId="1" nodeType="withEffect">
                                  <p:stCondLst>
                                    <p:cond delay="0"/>
                                  </p:stCondLst>
                                  <p:childTnLst>
                                    <p:animMotion origin="layout" path="M -6.25E-7 4.07407E-6 L -6.25E-7 0.00023 C 0.00013 0.00532 0.00039 0.01111 0.00065 0.01643 C 0.00091 0.0199 0.00117 0.02338 0.00143 0.02685 C 0.00169 0.03287 0.00156 0.03888 0.00208 0.04467 C 0.00234 0.04745 0.00365 0.05231 0.00365 0.05254 C 0.00339 0.05578 0.00339 0.05926 0.00287 0.06273 C 0.0026 0.06412 0.00143 0.06643 0.00143 0.06666 L 0.00065 0.0743 L 0.00065 0.07453 " pathEditMode="relative" rAng="0" ptsTypes="AAAAAAAAAA">
                                      <p:cBhvr>
                                        <p:cTn id="256" dur="2000" fill="hold"/>
                                        <p:tgtEl>
                                          <p:spTgt spid="337"/>
                                        </p:tgtEl>
                                        <p:attrNameLst>
                                          <p:attrName>ppt_x</p:attrName>
                                          <p:attrName>ppt_y</p:attrName>
                                        </p:attrNameLst>
                                      </p:cBhvr>
                                      <p:rCtr x="182" y="3727"/>
                                    </p:animMotion>
                                  </p:childTnLst>
                                </p:cTn>
                              </p:par>
                              <p:par>
                                <p:cTn id="257" presetID="1" presetClass="entr" presetSubtype="0" fill="hold" grpId="0" nodeType="withEffect">
                                  <p:stCondLst>
                                    <p:cond delay="0"/>
                                  </p:stCondLst>
                                  <p:childTnLst>
                                    <p:set>
                                      <p:cBhvr>
                                        <p:cTn id="258" dur="1" fill="hold">
                                          <p:stCondLst>
                                            <p:cond delay="499"/>
                                          </p:stCondLst>
                                        </p:cTn>
                                        <p:tgtEl>
                                          <p:spTgt spid="378"/>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499"/>
                                          </p:stCondLst>
                                        </p:cTn>
                                        <p:tgtEl>
                                          <p:spTgt spid="379"/>
                                        </p:tgtEl>
                                        <p:attrNameLst>
                                          <p:attrName>style.visibility</p:attrName>
                                        </p:attrNameLst>
                                      </p:cBhvr>
                                      <p:to>
                                        <p:strVal val="visible"/>
                                      </p:to>
                                    </p:se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grpId="0" nodeType="clickEffect">
                                  <p:stCondLst>
                                    <p:cond delay="0"/>
                                  </p:stCondLst>
                                  <p:childTnLst>
                                    <p:set>
                                      <p:cBhvr>
                                        <p:cTn id="264" dur="1" fill="hold">
                                          <p:stCondLst>
                                            <p:cond delay="0"/>
                                          </p:stCondLst>
                                        </p:cTn>
                                        <p:tgtEl>
                                          <p:spTgt spid="344"/>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349"/>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350"/>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351"/>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352"/>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353"/>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354"/>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355"/>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356"/>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357"/>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358"/>
                                        </p:tgtEl>
                                        <p:attrNameLst>
                                          <p:attrName>style.visibility</p:attrName>
                                        </p:attrNameLst>
                                      </p:cBhvr>
                                      <p:to>
                                        <p:strVal val="visible"/>
                                      </p:to>
                                    </p:set>
                                  </p:childTnLst>
                                </p:cTn>
                              </p:par>
                              <p:par>
                                <p:cTn id="285" presetID="1" presetClass="entr" presetSubtype="0" fill="hold" grpId="0" nodeType="withEffect">
                                  <p:stCondLst>
                                    <p:cond delay="0"/>
                                  </p:stCondLst>
                                  <p:childTnLst>
                                    <p:set>
                                      <p:cBhvr>
                                        <p:cTn id="286" dur="1" fill="hold">
                                          <p:stCondLst>
                                            <p:cond delay="0"/>
                                          </p:stCondLst>
                                        </p:cTn>
                                        <p:tgtEl>
                                          <p:spTgt spid="359"/>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360"/>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361"/>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376"/>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377"/>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362"/>
                                        </p:tgtEl>
                                        <p:attrNameLst>
                                          <p:attrName>style.visibility</p:attrName>
                                        </p:attrNameLst>
                                      </p:cBhvr>
                                      <p:to>
                                        <p:strVal val="visible"/>
                                      </p:to>
                                    </p:set>
                                  </p:childTnLst>
                                </p:cTn>
                              </p:par>
                              <p:par>
                                <p:cTn id="297" presetID="1" presetClass="entr" presetSubtype="0" fill="hold" grpId="0" nodeType="withEffect">
                                  <p:stCondLst>
                                    <p:cond delay="0"/>
                                  </p:stCondLst>
                                  <p:childTnLst>
                                    <p:set>
                                      <p:cBhvr>
                                        <p:cTn id="298" dur="1" fill="hold">
                                          <p:stCondLst>
                                            <p:cond delay="0"/>
                                          </p:stCondLst>
                                        </p:cTn>
                                        <p:tgtEl>
                                          <p:spTgt spid="363"/>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364"/>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365"/>
                                        </p:tgtEl>
                                        <p:attrNameLst>
                                          <p:attrName>style.visibility</p:attrName>
                                        </p:attrNameLst>
                                      </p:cBhvr>
                                      <p:to>
                                        <p:strVal val="visible"/>
                                      </p:to>
                                    </p:set>
                                  </p:childTnLst>
                                </p:cTn>
                              </p:par>
                              <p:par>
                                <p:cTn id="303" presetID="1" presetClass="entr" presetSubtype="0" fill="hold" grpId="0" nodeType="withEffect">
                                  <p:stCondLst>
                                    <p:cond delay="0"/>
                                  </p:stCondLst>
                                  <p:childTnLst>
                                    <p:set>
                                      <p:cBhvr>
                                        <p:cTn id="304" dur="1" fill="hold">
                                          <p:stCondLst>
                                            <p:cond delay="0"/>
                                          </p:stCondLst>
                                        </p:cTn>
                                        <p:tgtEl>
                                          <p:spTgt spid="366"/>
                                        </p:tgtEl>
                                        <p:attrNameLst>
                                          <p:attrName>style.visibility</p:attrName>
                                        </p:attrNameLst>
                                      </p:cBhvr>
                                      <p:to>
                                        <p:strVal val="visible"/>
                                      </p:to>
                                    </p:set>
                                  </p:childTnLst>
                                </p:cTn>
                              </p:par>
                              <p:par>
                                <p:cTn id="305" presetID="1" presetClass="entr" presetSubtype="0" fill="hold" grpId="0" nodeType="withEffect">
                                  <p:stCondLst>
                                    <p:cond delay="0"/>
                                  </p:stCondLst>
                                  <p:childTnLst>
                                    <p:set>
                                      <p:cBhvr>
                                        <p:cTn id="306" dur="1" fill="hold">
                                          <p:stCondLst>
                                            <p:cond delay="0"/>
                                          </p:stCondLst>
                                        </p:cTn>
                                        <p:tgtEl>
                                          <p:spTgt spid="367"/>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368"/>
                                        </p:tgtEl>
                                        <p:attrNameLst>
                                          <p:attrName>style.visibility</p:attrName>
                                        </p:attrNameLst>
                                      </p:cBhvr>
                                      <p:to>
                                        <p:strVal val="visible"/>
                                      </p:to>
                                    </p:set>
                                  </p:childTnLst>
                                </p:cTn>
                              </p:par>
                              <p:par>
                                <p:cTn id="309" presetID="1" presetClass="entr" presetSubtype="0" fill="hold" grpId="0" nodeType="withEffect">
                                  <p:stCondLst>
                                    <p:cond delay="0"/>
                                  </p:stCondLst>
                                  <p:childTnLst>
                                    <p:set>
                                      <p:cBhvr>
                                        <p:cTn id="310" dur="1" fill="hold">
                                          <p:stCondLst>
                                            <p:cond delay="0"/>
                                          </p:stCondLst>
                                        </p:cTn>
                                        <p:tgtEl>
                                          <p:spTgt spid="369"/>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370"/>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371"/>
                                        </p:tgtEl>
                                        <p:attrNameLst>
                                          <p:attrName>style.visibility</p:attrName>
                                        </p:attrNameLst>
                                      </p:cBhvr>
                                      <p:to>
                                        <p:strVal val="visible"/>
                                      </p:to>
                                    </p:set>
                                  </p:childTnLst>
                                </p:cTn>
                              </p:par>
                              <p:par>
                                <p:cTn id="315" presetID="1" presetClass="entr" presetSubtype="0" fill="hold" grpId="0" nodeType="withEffect">
                                  <p:stCondLst>
                                    <p:cond delay="0"/>
                                  </p:stCondLst>
                                  <p:childTnLst>
                                    <p:set>
                                      <p:cBhvr>
                                        <p:cTn id="316" dur="1" fill="hold">
                                          <p:stCondLst>
                                            <p:cond delay="0"/>
                                          </p:stCondLst>
                                        </p:cTn>
                                        <p:tgtEl>
                                          <p:spTgt spid="372"/>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374"/>
                                        </p:tgtEl>
                                        <p:attrNameLst>
                                          <p:attrName>style.visibility</p:attrName>
                                        </p:attrNameLst>
                                      </p:cBhvr>
                                      <p:to>
                                        <p:strVal val="visible"/>
                                      </p:to>
                                    </p:set>
                                  </p:childTnLst>
                                </p:cTn>
                              </p:par>
                              <p:par>
                                <p:cTn id="319" presetID="1" presetClass="entr" presetSubtype="0" fill="hold" grpId="0" nodeType="withEffect">
                                  <p:stCondLst>
                                    <p:cond delay="0"/>
                                  </p:stCondLst>
                                  <p:childTnLst>
                                    <p:set>
                                      <p:cBhvr>
                                        <p:cTn id="320"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06" grpId="2" animBg="1"/>
      <p:bldP spid="107" grpId="0"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2" grpId="2" animBg="1"/>
      <p:bldP spid="113" grpId="0" animBg="1"/>
      <p:bldP spid="113" grpId="1" animBg="1"/>
      <p:bldP spid="113" grpId="2" animBg="1"/>
      <p:bldP spid="114" grpId="0" animBg="1"/>
      <p:bldP spid="114" grpId="1" animBg="1"/>
      <p:bldP spid="115" grpId="0" animBg="1"/>
      <p:bldP spid="116" grpId="0" animBg="1"/>
      <p:bldP spid="116" grpId="1" animBg="1"/>
      <p:bldP spid="117" grpId="0" animBg="1"/>
      <p:bldP spid="118" grpId="0" animBg="1"/>
      <p:bldP spid="118" grpId="1" animBg="1"/>
      <p:bldP spid="119" grpId="0" animBg="1"/>
      <p:bldP spid="119" grpId="1" animBg="1"/>
      <p:bldP spid="120" grpId="0" animBg="1"/>
      <p:bldP spid="121" grpId="0" animBg="1"/>
      <p:bldP spid="121" grpId="1" animBg="1"/>
      <p:bldP spid="121" grpId="2" animBg="1"/>
      <p:bldP spid="122" grpId="0" animBg="1"/>
      <p:bldP spid="122" grpId="1" animBg="1"/>
      <p:bldP spid="123" grpId="0"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9" grpId="0" animBg="1"/>
      <p:bldP spid="129" grpId="1" animBg="1"/>
      <p:bldP spid="130" grpId="0" animBg="1"/>
      <p:bldP spid="130" grpId="1" animBg="1"/>
      <p:bldP spid="131" grpId="0" animBg="1"/>
      <p:bldP spid="132" grpId="0" animBg="1"/>
      <p:bldP spid="132" grpId="1" animBg="1"/>
      <p:bldP spid="133" grpId="0" animBg="1"/>
      <p:bldP spid="133" grpId="1" animBg="1"/>
      <p:bldP spid="133" grpId="2" animBg="1"/>
      <p:bldP spid="134" grpId="0" animBg="1"/>
      <p:bldP spid="135" grpId="0" animBg="1"/>
      <p:bldP spid="136" grpId="0" animBg="1"/>
      <p:bldP spid="136" grpId="1" animBg="1"/>
      <p:bldP spid="137" grpId="0" animBg="1"/>
      <p:bldP spid="138" grpId="0" animBg="1"/>
      <p:bldP spid="138" grpId="1" animBg="1"/>
      <p:bldP spid="138" grpId="2" animBg="1"/>
      <p:bldP spid="139" grpId="0" animBg="1"/>
      <p:bldP spid="139" grpId="1" animBg="1"/>
      <p:bldP spid="140" grpId="0" animBg="1"/>
      <p:bldP spid="140" grpId="1" animBg="1"/>
      <p:bldP spid="141" grpId="0" animBg="1"/>
      <p:bldP spid="141" grpId="1" animBg="1"/>
      <p:bldP spid="142" grpId="0" animBg="1"/>
      <p:bldP spid="142" grpId="1" animBg="1"/>
      <p:bldP spid="142" grpId="2" animBg="1"/>
      <p:bldP spid="143" grpId="0" animBg="1"/>
      <p:bldP spid="143" grpId="1" animBg="1"/>
      <p:bldP spid="144" grpId="0" animBg="1"/>
      <p:bldP spid="144" grpId="1" animBg="1"/>
      <p:bldP spid="145" grpId="0" animBg="1"/>
      <p:bldP spid="145" grpId="1" animBg="1"/>
      <p:bldP spid="145" grpId="2"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1" grpId="0" animBg="1"/>
      <p:bldP spid="152" grpId="0" animBg="1"/>
      <p:bldP spid="152" grpId="1" animBg="1"/>
      <p:bldP spid="153" grpId="0" animBg="1"/>
      <p:bldP spid="154" grpId="0" animBg="1"/>
      <p:bldP spid="154" grpId="1" animBg="1"/>
      <p:bldP spid="155" grpId="0" animBg="1"/>
      <p:bldP spid="155" grpId="1" animBg="1"/>
      <p:bldP spid="155" grpId="2" animBg="1"/>
      <p:bldP spid="156" grpId="0" animBg="1"/>
      <p:bldP spid="156" grpId="1" animBg="1"/>
      <p:bldP spid="157" grpId="0" animBg="1"/>
      <p:bldP spid="157" grpId="1" animBg="1"/>
      <p:bldP spid="158" grpId="0" animBg="1"/>
      <p:bldP spid="158" grpId="1" animBg="1"/>
      <p:bldP spid="158" grpId="2" animBg="1"/>
      <p:bldP spid="266" grpId="0"/>
      <p:bldP spid="335" grpId="0" animBg="1"/>
      <p:bldP spid="336" grpId="0" animBg="1"/>
      <p:bldP spid="336" grpId="1" animBg="1"/>
      <p:bldP spid="337" grpId="0" animBg="1"/>
      <p:bldP spid="337" grpId="1" animBg="1"/>
      <p:bldP spid="338" grpId="0" animBg="1"/>
      <p:bldP spid="338" grpId="1" animBg="1"/>
      <p:bldP spid="339" grpId="0" animBg="1"/>
      <p:bldP spid="344" grpId="0" animBg="1"/>
      <p:bldP spid="345" grpId="0" animBg="1"/>
      <p:bldP spid="345" grpId="1"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4" grpId="0" animBg="1"/>
      <p:bldP spid="375" grpId="0" animBg="1"/>
      <p:bldP spid="376" grpId="0" animBg="1"/>
      <p:bldP spid="377" grpId="0" animBg="1"/>
      <p:bldP spid="378" grpId="0" animBg="1"/>
      <p:bldP spid="3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48" y="798458"/>
            <a:ext cx="5063168" cy="3032472"/>
          </a:xfrm>
          <a:prstGeom prst="rect">
            <a:avLst/>
          </a:prstGeom>
        </p:spPr>
      </p:pic>
      <p:pic>
        <p:nvPicPr>
          <p:cNvPr id="10" name="Picture 9"/>
          <p:cNvPicPr>
            <a:picLocks noChangeAspect="1"/>
          </p:cNvPicPr>
          <p:nvPr/>
        </p:nvPicPr>
        <p:blipFill>
          <a:blip r:embed="rId4"/>
          <a:stretch>
            <a:fillRect/>
          </a:stretch>
        </p:blipFill>
        <p:spPr>
          <a:xfrm>
            <a:off x="7983216" y="1023777"/>
            <a:ext cx="3194146" cy="3072142"/>
          </a:xfrm>
          <a:prstGeom prst="rect">
            <a:avLst/>
          </a:prstGeom>
        </p:spPr>
      </p:pic>
      <p:grpSp>
        <p:nvGrpSpPr>
          <p:cNvPr id="8" name="Group 7"/>
          <p:cNvGrpSpPr/>
          <p:nvPr/>
        </p:nvGrpSpPr>
        <p:grpSpPr>
          <a:xfrm>
            <a:off x="19464" y="4067001"/>
            <a:ext cx="12401458" cy="2719057"/>
            <a:chOff x="19464" y="4067001"/>
            <a:chExt cx="12401458" cy="2719057"/>
          </a:xfrm>
        </p:grpSpPr>
        <p:sp>
          <p:nvSpPr>
            <p:cNvPr id="12" name="TextBox 11"/>
            <p:cNvSpPr txBox="1"/>
            <p:nvPr/>
          </p:nvSpPr>
          <p:spPr>
            <a:xfrm>
              <a:off x="9097270" y="4076237"/>
              <a:ext cx="1300497"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mEHT+ PLD</a:t>
              </a:r>
              <a:endParaRPr lang="hu-HU" b="1" dirty="0">
                <a:solidFill>
                  <a:schemeClr val="tx1"/>
                </a:solidFill>
              </a:endParaRPr>
            </a:p>
          </p:txBody>
        </p:sp>
        <p:sp>
          <p:nvSpPr>
            <p:cNvPr id="13" name="TextBox 12"/>
            <p:cNvSpPr txBox="1"/>
            <p:nvPr/>
          </p:nvSpPr>
          <p:spPr>
            <a:xfrm>
              <a:off x="3754124" y="4093373"/>
              <a:ext cx="1281822"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Sham+ PLD</a:t>
              </a:r>
              <a:endParaRPr lang="hu-HU" b="1" dirty="0">
                <a:solidFill>
                  <a:schemeClr val="tx1"/>
                </a:solidFill>
              </a:endParaRPr>
            </a:p>
          </p:txBody>
        </p:sp>
        <p:sp>
          <p:nvSpPr>
            <p:cNvPr id="14" name="TextBox 13"/>
            <p:cNvSpPr txBox="1"/>
            <p:nvPr/>
          </p:nvSpPr>
          <p:spPr>
            <a:xfrm>
              <a:off x="10794441" y="4067001"/>
              <a:ext cx="1368295"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mEHT+ LTLD</a:t>
              </a:r>
              <a:endParaRPr lang="hu-HU" b="1" dirty="0">
                <a:solidFill>
                  <a:schemeClr val="tx1"/>
                </a:solidFill>
              </a:endParaRPr>
            </a:p>
          </p:txBody>
        </p:sp>
        <p:sp>
          <p:nvSpPr>
            <p:cNvPr id="15" name="TextBox 14"/>
            <p:cNvSpPr txBox="1"/>
            <p:nvPr/>
          </p:nvSpPr>
          <p:spPr>
            <a:xfrm>
              <a:off x="1950039" y="4097880"/>
              <a:ext cx="1330551"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Sham+ DOX</a:t>
              </a:r>
              <a:endParaRPr lang="hu-HU" b="1" dirty="0">
                <a:solidFill>
                  <a:schemeClr val="tx1"/>
                </a:solidFill>
              </a:endParaRPr>
            </a:p>
          </p:txBody>
        </p:sp>
        <p:sp>
          <p:nvSpPr>
            <p:cNvPr id="16" name="TextBox 15"/>
            <p:cNvSpPr txBox="1"/>
            <p:nvPr/>
          </p:nvSpPr>
          <p:spPr>
            <a:xfrm>
              <a:off x="7321138" y="4084138"/>
              <a:ext cx="1357134"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mEHT+ DOX</a:t>
              </a:r>
              <a:endParaRPr lang="hu-HU" b="1" dirty="0">
                <a:solidFill>
                  <a:schemeClr val="tx1"/>
                </a:solidFill>
              </a:endParaRPr>
            </a:p>
          </p:txBody>
        </p:sp>
        <p:sp>
          <p:nvSpPr>
            <p:cNvPr id="17" name="TextBox 16"/>
            <p:cNvSpPr txBox="1"/>
            <p:nvPr/>
          </p:nvSpPr>
          <p:spPr>
            <a:xfrm>
              <a:off x="5536943" y="4094710"/>
              <a:ext cx="1330551"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mEHT+ </a:t>
              </a:r>
              <a:r>
                <a:rPr lang="en-GB" b="1" dirty="0" err="1">
                  <a:solidFill>
                    <a:schemeClr val="tx1"/>
                  </a:solidFill>
                </a:rPr>
                <a:t>veh</a:t>
              </a:r>
              <a:endParaRPr lang="hu-HU" b="1" dirty="0">
                <a:solidFill>
                  <a:schemeClr val="tx1"/>
                </a:solidFill>
              </a:endParaRPr>
            </a:p>
          </p:txBody>
        </p:sp>
        <p:sp>
          <p:nvSpPr>
            <p:cNvPr id="18" name="TextBox 17"/>
            <p:cNvSpPr txBox="1"/>
            <p:nvPr/>
          </p:nvSpPr>
          <p:spPr>
            <a:xfrm>
              <a:off x="201242" y="4102606"/>
              <a:ext cx="1325630" cy="36933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b="1" dirty="0">
                  <a:solidFill>
                    <a:schemeClr val="tx1"/>
                  </a:solidFill>
                </a:rPr>
                <a:t>Sham+ </a:t>
              </a:r>
              <a:r>
                <a:rPr lang="en-GB" b="1" dirty="0" err="1">
                  <a:solidFill>
                    <a:schemeClr val="tx1"/>
                  </a:solidFill>
                </a:rPr>
                <a:t>veh</a:t>
              </a:r>
              <a:endParaRPr lang="hu-HU" b="1" dirty="0">
                <a:solidFill>
                  <a:schemeClr val="tx1"/>
                </a:solidFill>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13181" r="68448" b="11049"/>
            <a:stretch/>
          </p:blipFill>
          <p:spPr>
            <a:xfrm>
              <a:off x="5584379" y="4651856"/>
              <a:ext cx="1367804" cy="172575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t="3297" r="63838" b="3539"/>
            <a:stretch/>
          </p:blipFill>
          <p:spPr>
            <a:xfrm>
              <a:off x="19464" y="4527211"/>
              <a:ext cx="1668820" cy="225884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t="17501" r="72793" b="5023"/>
            <a:stretch/>
          </p:blipFill>
          <p:spPr>
            <a:xfrm>
              <a:off x="2006489" y="4634947"/>
              <a:ext cx="1316314" cy="196938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4140" t="27315" r="73336" b="7605"/>
            <a:stretch/>
          </p:blipFill>
          <p:spPr>
            <a:xfrm>
              <a:off x="3952339" y="4810027"/>
              <a:ext cx="1039448" cy="1577938"/>
            </a:xfrm>
            <a:prstGeom prst="rect">
              <a:avLst/>
            </a:prstGeom>
          </p:spPr>
        </p:pic>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t="44070" r="73879" b="7378"/>
            <a:stretch/>
          </p:blipFill>
          <p:spPr>
            <a:xfrm>
              <a:off x="10883405" y="4676699"/>
              <a:ext cx="1205443" cy="1177198"/>
            </a:xfrm>
            <a:prstGeom prst="rect">
              <a:avLst/>
            </a:prstGeom>
          </p:spPr>
        </p:pic>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1019" t="34029" r="76864" b="6830"/>
            <a:stretch/>
          </p:blipFill>
          <p:spPr>
            <a:xfrm>
              <a:off x="7505354" y="4739943"/>
              <a:ext cx="1102978" cy="1549580"/>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1833" t="26023" r="72793" b="8639"/>
            <a:stretch/>
          </p:blipFill>
          <p:spPr>
            <a:xfrm>
              <a:off x="9349566" y="4739943"/>
              <a:ext cx="1066673" cy="1443089"/>
            </a:xfrm>
            <a:prstGeom prst="rect">
              <a:avLst/>
            </a:prstGeom>
          </p:spPr>
        </p:pic>
        <p:sp>
          <p:nvSpPr>
            <p:cNvPr id="26" name="TextBox 25"/>
            <p:cNvSpPr txBox="1"/>
            <p:nvPr/>
          </p:nvSpPr>
          <p:spPr>
            <a:xfrm>
              <a:off x="11177362" y="6062407"/>
              <a:ext cx="1243560" cy="338554"/>
            </a:xfrm>
            <a:prstGeom prst="rect">
              <a:avLst/>
            </a:prstGeom>
            <a:noFill/>
          </p:spPr>
          <p:txBody>
            <a:bodyPr wrap="square" rtlCol="0">
              <a:spAutoFit/>
            </a:bodyPr>
            <a:lstStyle/>
            <a:p>
              <a:r>
                <a:rPr lang="en-GB" sz="1600" b="1" dirty="0">
                  <a:latin typeface="Times New Roman" panose="02020603050405020304" pitchFamily="18" charset="0"/>
                  <a:cs typeface="Times New Roman" panose="02020603050405020304" pitchFamily="18" charset="0"/>
                </a:rPr>
                <a:t>1000 mm</a:t>
              </a:r>
              <a:endParaRPr lang="hu-HU" sz="1600" b="1" dirty="0">
                <a:latin typeface="Times New Roman" panose="02020603050405020304" pitchFamily="18" charset="0"/>
                <a:cs typeface="Times New Roman" panose="02020603050405020304" pitchFamily="18" charset="0"/>
              </a:endParaRPr>
            </a:p>
          </p:txBody>
        </p:sp>
        <p:cxnSp>
          <p:nvCxnSpPr>
            <p:cNvPr id="27" name="Straight Connector 26"/>
            <p:cNvCxnSpPr/>
            <p:nvPr/>
          </p:nvCxnSpPr>
          <p:spPr>
            <a:xfrm rot="60000" flipV="1">
              <a:off x="11271914" y="6377498"/>
              <a:ext cx="828000" cy="19050"/>
            </a:xfrm>
            <a:prstGeom prst="line">
              <a:avLst/>
            </a:prstGeom>
            <a:ln w="57150"/>
          </p:spPr>
          <p:style>
            <a:lnRef idx="1">
              <a:schemeClr val="dk1"/>
            </a:lnRef>
            <a:fillRef idx="0">
              <a:schemeClr val="dk1"/>
            </a:fillRef>
            <a:effectRef idx="0">
              <a:schemeClr val="dk1"/>
            </a:effectRef>
            <a:fontRef idx="minor">
              <a:schemeClr val="tx1"/>
            </a:fontRef>
          </p:style>
        </p:cxnSp>
      </p:grpSp>
      <p:sp>
        <p:nvSpPr>
          <p:cNvPr id="28" name="TextBox 27"/>
          <p:cNvSpPr txBox="1"/>
          <p:nvPr/>
        </p:nvSpPr>
        <p:spPr>
          <a:xfrm>
            <a:off x="1333343" y="6568233"/>
            <a:ext cx="10755505" cy="307777"/>
          </a:xfrm>
          <a:prstGeom prst="rect">
            <a:avLst/>
          </a:prstGeom>
          <a:noFill/>
        </p:spPr>
        <p:txBody>
          <a:bodyPr wrap="square" rtlCol="0">
            <a:spAutoFit/>
          </a:bodyPr>
          <a:lstStyle/>
          <a:p>
            <a:r>
              <a:rPr lang="en-GB" sz="1400" b="1" dirty="0"/>
              <a:t>Veh</a:t>
            </a:r>
            <a:r>
              <a:rPr lang="en-GB" sz="1400" dirty="0"/>
              <a:t>: vehicle, </a:t>
            </a:r>
            <a:r>
              <a:rPr lang="en-GB" sz="1400" b="1" dirty="0" err="1"/>
              <a:t>mEHT</a:t>
            </a:r>
            <a:r>
              <a:rPr lang="en-GB" sz="1400" dirty="0"/>
              <a:t>: modulated electro-hyperthermia, </a:t>
            </a:r>
            <a:r>
              <a:rPr lang="en-GB" sz="1400" b="1" dirty="0"/>
              <a:t>DOX</a:t>
            </a:r>
            <a:r>
              <a:rPr lang="en-GB" sz="1400" dirty="0"/>
              <a:t>: doxorubicin, </a:t>
            </a:r>
            <a:r>
              <a:rPr lang="en-GB" sz="1400" b="1" dirty="0"/>
              <a:t>PLD</a:t>
            </a:r>
            <a:r>
              <a:rPr lang="en-GB" sz="1400" dirty="0"/>
              <a:t>: </a:t>
            </a:r>
            <a:r>
              <a:rPr lang="en-GB" sz="1400" dirty="0" err="1"/>
              <a:t>pegylated</a:t>
            </a:r>
            <a:r>
              <a:rPr lang="en-GB" sz="1400" dirty="0"/>
              <a:t> liposomal Dox, </a:t>
            </a:r>
            <a:r>
              <a:rPr lang="en-GB" sz="1400" b="1" dirty="0"/>
              <a:t>LTLD</a:t>
            </a:r>
            <a:r>
              <a:rPr lang="en-GB" sz="1400" dirty="0"/>
              <a:t>: </a:t>
            </a:r>
            <a:r>
              <a:rPr lang="en-GB" sz="1400" dirty="0" err="1"/>
              <a:t>lyso-thermosensitive</a:t>
            </a:r>
            <a:r>
              <a:rPr lang="en-GB" sz="1400" dirty="0"/>
              <a:t> liposomal DOX</a:t>
            </a:r>
            <a:endParaRPr lang="hu-HU" sz="1400" dirty="0"/>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84AE3B9-8A7F-ADB9-2790-CE9BCF1CE6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32257" y="829276"/>
            <a:ext cx="4641318" cy="931034"/>
          </a:xfrm>
          <a:prstGeom prst="rect">
            <a:avLst/>
          </a:prstGeom>
        </p:spPr>
      </p:pic>
      <p:sp>
        <p:nvSpPr>
          <p:cNvPr id="30" name="Title 1">
            <a:extLst>
              <a:ext uri="{FF2B5EF4-FFF2-40B4-BE49-F238E27FC236}">
                <a16:creationId xmlns:a16="http://schemas.microsoft.com/office/drawing/2014/main" id="{8EE034AC-0AD4-9D3A-4ADF-3AF159154F5B}"/>
              </a:ext>
            </a:extLst>
          </p:cNvPr>
          <p:cNvSpPr txBox="1">
            <a:spLocks/>
          </p:cNvSpPr>
          <p:nvPr/>
        </p:nvSpPr>
        <p:spPr>
          <a:xfrm>
            <a:off x="0" y="5158"/>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t>
            </a:r>
            <a:r>
              <a:rPr lang="en-US" sz="2700" b="1" dirty="0" err="1">
                <a:solidFill>
                  <a:srgbClr val="E3D496"/>
                </a:solidFill>
                <a:latin typeface="Times New Roman" panose="02020603050405020304" pitchFamily="18" charset="0"/>
                <a:cs typeface="Times New Roman" panose="02020603050405020304" pitchFamily="18" charset="0"/>
              </a:rPr>
              <a:t>mEHT+LTLD</a:t>
            </a:r>
            <a:r>
              <a:rPr lang="en-US" sz="2700" b="1" dirty="0">
                <a:solidFill>
                  <a:srgbClr val="E3D496"/>
                </a:solidFill>
                <a:latin typeface="Times New Roman" panose="02020603050405020304" pitchFamily="18" charset="0"/>
                <a:cs typeface="Times New Roman" panose="02020603050405020304" pitchFamily="18" charset="0"/>
              </a:rPr>
              <a:t> augmented cancer cell damage</a:t>
            </a:r>
          </a:p>
        </p:txBody>
      </p:sp>
      <p:sp>
        <p:nvSpPr>
          <p:cNvPr id="3" name="TextBox 2">
            <a:extLst>
              <a:ext uri="{FF2B5EF4-FFF2-40B4-BE49-F238E27FC236}">
                <a16:creationId xmlns:a16="http://schemas.microsoft.com/office/drawing/2014/main" id="{8317BB72-FAB5-E49B-B15F-694EA1FFF837}"/>
              </a:ext>
            </a:extLst>
          </p:cNvPr>
          <p:cNvSpPr txBox="1"/>
          <p:nvPr/>
        </p:nvSpPr>
        <p:spPr>
          <a:xfrm>
            <a:off x="8927940" y="3658892"/>
            <a:ext cx="2249422" cy="338554"/>
          </a:xfrm>
          <a:prstGeom prst="rect">
            <a:avLst/>
          </a:prstGeom>
          <a:noFill/>
        </p:spPr>
        <p:txBody>
          <a:bodyPr wrap="square" rtlCol="0">
            <a:spAutoFit/>
          </a:bodyPr>
          <a:lstStyle/>
          <a:p>
            <a:r>
              <a:rPr lang="en-US" sz="1600" dirty="0"/>
              <a:t>One-way ANOVA</a:t>
            </a:r>
            <a:endParaRPr lang="hu-HU" sz="1600" dirty="0"/>
          </a:p>
        </p:txBody>
      </p:sp>
      <p:sp>
        <p:nvSpPr>
          <p:cNvPr id="31" name="TextBox 30"/>
          <p:cNvSpPr txBox="1"/>
          <p:nvPr/>
        </p:nvSpPr>
        <p:spPr>
          <a:xfrm>
            <a:off x="8406244" y="848024"/>
            <a:ext cx="3785756" cy="338554"/>
          </a:xfrm>
          <a:prstGeom prst="rect">
            <a:avLst/>
          </a:prstGeom>
          <a:noFill/>
        </p:spPr>
        <p:txBody>
          <a:bodyPr wrap="square" rtlCol="0">
            <a:spAutoFit/>
          </a:bodyPr>
          <a:lstStyle/>
          <a:p>
            <a:r>
              <a:rPr lang="en-GB" sz="1600" b="1" dirty="0">
                <a:latin typeface="Times New Roman" panose="02020603050405020304" pitchFamily="18" charset="0"/>
                <a:cs typeface="Times New Roman" panose="02020603050405020304" pitchFamily="18" charset="0"/>
              </a:rPr>
              <a:t>TDR at 24h after last treatment</a:t>
            </a:r>
            <a:endParaRPr lang="hu-H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31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1" y="1020717"/>
            <a:ext cx="2934216" cy="3276682"/>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9850" y="1769511"/>
            <a:ext cx="3850815" cy="1652699"/>
          </a:xfrm>
          <a:prstGeom prst="rect">
            <a:avLst/>
          </a:prstGeom>
        </p:spPr>
      </p:pic>
      <p:graphicFrame>
        <p:nvGraphicFramePr>
          <p:cNvPr id="28" name="Object 27"/>
          <p:cNvGraphicFramePr>
            <a:graphicFrameLocks noChangeAspect="1"/>
          </p:cNvGraphicFramePr>
          <p:nvPr>
            <p:extLst>
              <p:ext uri="{D42A27DB-BD31-4B8C-83A1-F6EECF244321}">
                <p14:modId xmlns:p14="http://schemas.microsoft.com/office/powerpoint/2010/main" val="3453423861"/>
              </p:ext>
            </p:extLst>
          </p:nvPr>
        </p:nvGraphicFramePr>
        <p:xfrm>
          <a:off x="9346825" y="1214311"/>
          <a:ext cx="2691134" cy="2734379"/>
        </p:xfrm>
        <a:graphic>
          <a:graphicData uri="http://schemas.openxmlformats.org/presentationml/2006/ole">
            <mc:AlternateContent xmlns:mc="http://schemas.openxmlformats.org/markup-compatibility/2006">
              <mc:Choice xmlns:v="urn:schemas-microsoft-com:vml" Requires="v">
                <p:oleObj name="Prism 6" r:id="rId5" imgW="3457663" imgH="3512943" progId="Prism6.Document">
                  <p:embed/>
                </p:oleObj>
              </mc:Choice>
              <mc:Fallback>
                <p:oleObj name="Prism 6" r:id="rId5" imgW="3457663" imgH="3512943" progId="Prism6.Document">
                  <p:embed/>
                  <p:pic>
                    <p:nvPicPr>
                      <p:cNvPr id="28" name="Object 27"/>
                      <p:cNvPicPr/>
                      <p:nvPr/>
                    </p:nvPicPr>
                    <p:blipFill>
                      <a:blip r:embed="rId6"/>
                      <a:stretch>
                        <a:fillRect/>
                      </a:stretch>
                    </p:blipFill>
                    <p:spPr>
                      <a:xfrm>
                        <a:off x="9346825" y="1214311"/>
                        <a:ext cx="2691134" cy="2734379"/>
                      </a:xfrm>
                      <a:prstGeom prst="rect">
                        <a:avLst/>
                      </a:prstGeom>
                    </p:spPr>
                  </p:pic>
                </p:oleObj>
              </mc:Fallback>
            </mc:AlternateContent>
          </a:graphicData>
        </a:graphic>
      </p:graphicFrame>
      <p:grpSp>
        <p:nvGrpSpPr>
          <p:cNvPr id="2" name="Group 1"/>
          <p:cNvGrpSpPr/>
          <p:nvPr/>
        </p:nvGrpSpPr>
        <p:grpSpPr>
          <a:xfrm>
            <a:off x="190114" y="4398591"/>
            <a:ext cx="11802755" cy="2183279"/>
            <a:chOff x="18101" y="4398591"/>
            <a:chExt cx="11802755" cy="2183279"/>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7876" r="43452" b="5808"/>
            <a:stretch/>
          </p:blipFill>
          <p:spPr>
            <a:xfrm>
              <a:off x="6801693" y="4815975"/>
              <a:ext cx="1621643" cy="1753947"/>
            </a:xfrm>
            <a:prstGeom prst="rect">
              <a:avLst/>
            </a:prstGeom>
            <a:ln>
              <a:solidFill>
                <a:schemeClr val="tx1"/>
              </a:solidFill>
            </a:ln>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49322" t="4712" r="2458"/>
            <a:stretch/>
          </p:blipFill>
          <p:spPr>
            <a:xfrm>
              <a:off x="10221906" y="4815976"/>
              <a:ext cx="1598950" cy="1765894"/>
            </a:xfrm>
            <a:prstGeom prst="rect">
              <a:avLst/>
            </a:prstGeom>
            <a:ln>
              <a:solidFill>
                <a:schemeClr val="tx1"/>
              </a:solidFill>
            </a:ln>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l="51022" b="4938"/>
            <a:stretch/>
          </p:blipFill>
          <p:spPr>
            <a:xfrm>
              <a:off x="8517313" y="4815975"/>
              <a:ext cx="1624022" cy="1761707"/>
            </a:xfrm>
            <a:prstGeom prst="rect">
              <a:avLst/>
            </a:prstGeom>
            <a:ln>
              <a:solidFill>
                <a:schemeClr val="tx1"/>
              </a:solidFill>
            </a:ln>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r="51553" b="6364"/>
            <a:stretch/>
          </p:blipFill>
          <p:spPr>
            <a:xfrm>
              <a:off x="5104166" y="4825028"/>
              <a:ext cx="1606475" cy="1735296"/>
            </a:xfrm>
            <a:prstGeom prst="rect">
              <a:avLst/>
            </a:prstGeom>
            <a:ln>
              <a:solidFill>
                <a:schemeClr val="tx1"/>
              </a:solidFill>
            </a:ln>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l="-1" t="1" r="51312" b="4900"/>
            <a:stretch/>
          </p:blipFill>
          <p:spPr>
            <a:xfrm>
              <a:off x="18102" y="4804135"/>
              <a:ext cx="1585663" cy="1730940"/>
            </a:xfrm>
            <a:prstGeom prst="rect">
              <a:avLst/>
            </a:prstGeom>
            <a:ln>
              <a:solidFill>
                <a:schemeClr val="tx1"/>
              </a:solidFill>
            </a:ln>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val="0"/>
                </a:ext>
              </a:extLst>
            </a:blip>
            <a:srcRect r="51481" b="4520"/>
            <a:stretch/>
          </p:blipFill>
          <p:spPr>
            <a:xfrm>
              <a:off x="3386007" y="4806787"/>
              <a:ext cx="1608856" cy="1769478"/>
            </a:xfrm>
            <a:prstGeom prst="rect">
              <a:avLst/>
            </a:prstGeom>
            <a:ln>
              <a:solidFill>
                <a:schemeClr val="tx1"/>
              </a:solidFill>
            </a:ln>
          </p:spPr>
        </p:pic>
        <p:pic>
          <p:nvPicPr>
            <p:cNvPr id="26" name="Picture 25"/>
            <p:cNvPicPr>
              <a:picLocks noChangeAspect="1"/>
            </p:cNvPicPr>
            <p:nvPr/>
          </p:nvPicPr>
          <p:blipFill rotWithShape="1">
            <a:blip r:embed="rId13" cstate="print">
              <a:extLst>
                <a:ext uri="{28A0092B-C50C-407E-A947-70E740481C1C}">
                  <a14:useLocalDpi xmlns:a14="http://schemas.microsoft.com/office/drawing/2010/main" val="0"/>
                </a:ext>
              </a:extLst>
            </a:blip>
            <a:srcRect l="42018" r="8769" b="4193"/>
            <a:stretch/>
          </p:blipFill>
          <p:spPr>
            <a:xfrm>
              <a:off x="1687943" y="4806786"/>
              <a:ext cx="1602712" cy="1743815"/>
            </a:xfrm>
            <a:prstGeom prst="rect">
              <a:avLst/>
            </a:prstGeom>
            <a:ln>
              <a:solidFill>
                <a:schemeClr val="tx1"/>
              </a:solidFill>
            </a:ln>
          </p:spPr>
        </p:pic>
        <p:sp>
          <p:nvSpPr>
            <p:cNvPr id="29" name="TextBox 28"/>
            <p:cNvSpPr txBox="1"/>
            <p:nvPr/>
          </p:nvSpPr>
          <p:spPr>
            <a:xfrm>
              <a:off x="8510257" y="4408434"/>
              <a:ext cx="163107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PLD</a:t>
              </a:r>
              <a:endParaRPr lang="hu-HU" b="1" dirty="0">
                <a:solidFill>
                  <a:schemeClr val="tx1"/>
                </a:solidFill>
              </a:endParaRPr>
            </a:p>
          </p:txBody>
        </p:sp>
        <p:sp>
          <p:nvSpPr>
            <p:cNvPr id="30" name="TextBox 29"/>
            <p:cNvSpPr txBox="1"/>
            <p:nvPr/>
          </p:nvSpPr>
          <p:spPr>
            <a:xfrm>
              <a:off x="3386007" y="4407464"/>
              <a:ext cx="1608856"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Sham+ PLD</a:t>
              </a:r>
              <a:endParaRPr lang="hu-HU" b="1" dirty="0">
                <a:solidFill>
                  <a:schemeClr val="tx1"/>
                </a:solidFill>
              </a:endParaRPr>
            </a:p>
          </p:txBody>
        </p:sp>
        <p:sp>
          <p:nvSpPr>
            <p:cNvPr id="31" name="TextBox 30"/>
            <p:cNvSpPr txBox="1"/>
            <p:nvPr/>
          </p:nvSpPr>
          <p:spPr>
            <a:xfrm>
              <a:off x="10219529" y="4417304"/>
              <a:ext cx="160132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LTLD</a:t>
              </a:r>
              <a:endParaRPr lang="hu-HU" b="1" dirty="0">
                <a:solidFill>
                  <a:schemeClr val="tx1"/>
                </a:solidFill>
              </a:endParaRPr>
            </a:p>
          </p:txBody>
        </p:sp>
        <p:sp>
          <p:nvSpPr>
            <p:cNvPr id="32" name="TextBox 31"/>
            <p:cNvSpPr txBox="1"/>
            <p:nvPr/>
          </p:nvSpPr>
          <p:spPr>
            <a:xfrm>
              <a:off x="1687943" y="4411971"/>
              <a:ext cx="160271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Sham+ DOX</a:t>
              </a:r>
              <a:endParaRPr lang="hu-HU" b="1" dirty="0">
                <a:solidFill>
                  <a:schemeClr val="tx1"/>
                </a:solidFill>
              </a:endParaRPr>
            </a:p>
          </p:txBody>
        </p:sp>
        <p:sp>
          <p:nvSpPr>
            <p:cNvPr id="33" name="TextBox 32"/>
            <p:cNvSpPr txBox="1"/>
            <p:nvPr/>
          </p:nvSpPr>
          <p:spPr>
            <a:xfrm>
              <a:off x="6781046" y="4407282"/>
              <a:ext cx="164229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DOX</a:t>
              </a:r>
              <a:endParaRPr lang="hu-HU" b="1" dirty="0">
                <a:solidFill>
                  <a:schemeClr val="tx1"/>
                </a:solidFill>
              </a:endParaRPr>
            </a:p>
          </p:txBody>
        </p:sp>
        <p:sp>
          <p:nvSpPr>
            <p:cNvPr id="34" name="TextBox 33"/>
            <p:cNvSpPr txBox="1"/>
            <p:nvPr/>
          </p:nvSpPr>
          <p:spPr>
            <a:xfrm>
              <a:off x="5104166" y="4417854"/>
              <a:ext cx="1606475"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a:t>
              </a:r>
              <a:r>
                <a:rPr lang="en-GB" b="1" dirty="0" err="1">
                  <a:solidFill>
                    <a:schemeClr val="tx1"/>
                  </a:solidFill>
                </a:rPr>
                <a:t>veh</a:t>
              </a:r>
              <a:endParaRPr lang="hu-HU" b="1" dirty="0">
                <a:solidFill>
                  <a:schemeClr val="tx1"/>
                </a:solidFill>
              </a:endParaRPr>
            </a:p>
          </p:txBody>
        </p:sp>
        <p:sp>
          <p:nvSpPr>
            <p:cNvPr id="35" name="TextBox 34"/>
            <p:cNvSpPr txBox="1"/>
            <p:nvPr/>
          </p:nvSpPr>
          <p:spPr>
            <a:xfrm>
              <a:off x="18101" y="4398591"/>
              <a:ext cx="158566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Sham+ </a:t>
              </a:r>
              <a:r>
                <a:rPr lang="en-GB" b="1" dirty="0" err="1">
                  <a:solidFill>
                    <a:schemeClr val="tx1"/>
                  </a:solidFill>
                </a:rPr>
                <a:t>veh</a:t>
              </a:r>
              <a:endParaRPr lang="hu-HU" b="1" dirty="0">
                <a:solidFill>
                  <a:schemeClr val="tx1"/>
                </a:solidFill>
              </a:endParaRPr>
            </a:p>
          </p:txBody>
        </p:sp>
      </p:grpSp>
      <p:sp>
        <p:nvSpPr>
          <p:cNvPr id="39" name="Oval 38"/>
          <p:cNvSpPr/>
          <p:nvPr/>
        </p:nvSpPr>
        <p:spPr>
          <a:xfrm>
            <a:off x="914400" y="3603279"/>
            <a:ext cx="1176950" cy="3349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0" name="TextBox 39"/>
          <p:cNvSpPr txBox="1"/>
          <p:nvPr/>
        </p:nvSpPr>
        <p:spPr>
          <a:xfrm>
            <a:off x="18102" y="6559598"/>
            <a:ext cx="12231250" cy="292388"/>
          </a:xfrm>
          <a:prstGeom prst="rect">
            <a:avLst/>
          </a:prstGeom>
          <a:noFill/>
        </p:spPr>
        <p:txBody>
          <a:bodyPr wrap="square" rtlCol="0">
            <a:spAutoFit/>
          </a:bodyPr>
          <a:lstStyle/>
          <a:p>
            <a:r>
              <a:rPr lang="en-GB" sz="1300" b="1" dirty="0"/>
              <a:t>cC3: </a:t>
            </a:r>
            <a:r>
              <a:rPr lang="en-GB" sz="1300" dirty="0"/>
              <a:t>cleaved caspase 3, </a:t>
            </a:r>
            <a:r>
              <a:rPr lang="en-GB" sz="1300" b="1" dirty="0"/>
              <a:t>Veh</a:t>
            </a:r>
            <a:r>
              <a:rPr lang="en-GB" sz="1300" dirty="0"/>
              <a:t>: vehicle, </a:t>
            </a:r>
            <a:r>
              <a:rPr lang="en-GB" sz="1300" b="1" dirty="0" err="1"/>
              <a:t>mEHT</a:t>
            </a:r>
            <a:r>
              <a:rPr lang="en-GB" sz="1300" dirty="0"/>
              <a:t>: modulated electro-hyperthermia, </a:t>
            </a:r>
            <a:r>
              <a:rPr lang="en-GB" sz="1300" b="1" dirty="0"/>
              <a:t>DOX</a:t>
            </a:r>
            <a:r>
              <a:rPr lang="en-GB" sz="1300" dirty="0"/>
              <a:t>: doxorubicin, </a:t>
            </a:r>
            <a:r>
              <a:rPr lang="en-GB" sz="1300" b="1" dirty="0"/>
              <a:t>PLD</a:t>
            </a:r>
            <a:r>
              <a:rPr lang="en-GB" sz="1300" dirty="0"/>
              <a:t>: </a:t>
            </a:r>
            <a:r>
              <a:rPr lang="en-GB" sz="1300" dirty="0" err="1"/>
              <a:t>pegylated</a:t>
            </a:r>
            <a:r>
              <a:rPr lang="en-GB" sz="1300" dirty="0"/>
              <a:t> liposomal Dox, </a:t>
            </a:r>
            <a:r>
              <a:rPr lang="en-GB" sz="1300" b="1" dirty="0"/>
              <a:t>LTLD</a:t>
            </a:r>
            <a:r>
              <a:rPr lang="en-GB" sz="1300" dirty="0"/>
              <a:t>: </a:t>
            </a:r>
            <a:r>
              <a:rPr lang="en-GB" sz="1300" dirty="0" err="1"/>
              <a:t>lyso-thermosensitive</a:t>
            </a:r>
            <a:r>
              <a:rPr lang="en-GB" sz="1300" dirty="0"/>
              <a:t> liposomal DOX</a:t>
            </a:r>
            <a:endParaRPr lang="hu-HU" sz="1300" dirty="0"/>
          </a:p>
        </p:txBody>
      </p:sp>
      <p:graphicFrame>
        <p:nvGraphicFramePr>
          <p:cNvPr id="3" name="Object 2"/>
          <p:cNvGraphicFramePr>
            <a:graphicFrameLocks noChangeAspect="1"/>
          </p:cNvGraphicFramePr>
          <p:nvPr>
            <p:extLst>
              <p:ext uri="{D42A27DB-BD31-4B8C-83A1-F6EECF244321}">
                <p14:modId xmlns:p14="http://schemas.microsoft.com/office/powerpoint/2010/main" val="3366828600"/>
              </p:ext>
            </p:extLst>
          </p:nvPr>
        </p:nvGraphicFramePr>
        <p:xfrm>
          <a:off x="3137351" y="1397865"/>
          <a:ext cx="2426651" cy="2511777"/>
        </p:xfrm>
        <a:graphic>
          <a:graphicData uri="http://schemas.openxmlformats.org/presentationml/2006/ole">
            <mc:AlternateContent xmlns:mc="http://schemas.openxmlformats.org/markup-compatibility/2006">
              <mc:Choice xmlns:v="urn:schemas-microsoft-com:vml" Requires="v">
                <p:oleObj name="Prism 6" r:id="rId14" imgW="3485033" imgH="3607303" progId="Prism6.Document">
                  <p:embed/>
                </p:oleObj>
              </mc:Choice>
              <mc:Fallback>
                <p:oleObj name="Prism 6" r:id="rId14" imgW="3485033" imgH="3607303" progId="Prism6.Document">
                  <p:embed/>
                  <p:pic>
                    <p:nvPicPr>
                      <p:cNvPr id="3" name="Object 2"/>
                      <p:cNvPicPr/>
                      <p:nvPr/>
                    </p:nvPicPr>
                    <p:blipFill>
                      <a:blip r:embed="rId15"/>
                      <a:stretch>
                        <a:fillRect/>
                      </a:stretch>
                    </p:blipFill>
                    <p:spPr>
                      <a:xfrm>
                        <a:off x="3137351" y="1397865"/>
                        <a:ext cx="2426651" cy="251177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B7A3D6AA-0D1A-F435-541B-9455784E3D95}"/>
              </a:ext>
            </a:extLst>
          </p:cNvPr>
          <p:cNvSpPr txBox="1">
            <a:spLocks/>
          </p:cNvSpPr>
          <p:nvPr/>
        </p:nvSpPr>
        <p:spPr>
          <a:xfrm>
            <a:off x="0" y="5158"/>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t>
            </a:r>
            <a:r>
              <a:rPr lang="en-US" sz="2700" b="1" dirty="0" err="1">
                <a:solidFill>
                  <a:srgbClr val="E3D496"/>
                </a:solidFill>
                <a:latin typeface="Times New Roman" panose="02020603050405020304" pitchFamily="18" charset="0"/>
                <a:cs typeface="Times New Roman" panose="02020603050405020304" pitchFamily="18" charset="0"/>
              </a:rPr>
              <a:t>mEHT+LTLD</a:t>
            </a:r>
            <a:r>
              <a:rPr lang="en-US" sz="2700" b="1" dirty="0">
                <a:solidFill>
                  <a:srgbClr val="E3D496"/>
                </a:solidFill>
                <a:latin typeface="Times New Roman" panose="02020603050405020304" pitchFamily="18" charset="0"/>
                <a:cs typeface="Times New Roman" panose="02020603050405020304" pitchFamily="18" charset="0"/>
              </a:rPr>
              <a:t> had the strongest pro-apoptotic activity</a:t>
            </a:r>
          </a:p>
        </p:txBody>
      </p:sp>
      <p:sp>
        <p:nvSpPr>
          <p:cNvPr id="6" name="TextBox 5">
            <a:extLst>
              <a:ext uri="{FF2B5EF4-FFF2-40B4-BE49-F238E27FC236}">
                <a16:creationId xmlns:a16="http://schemas.microsoft.com/office/drawing/2014/main" id="{F7D43A7F-B626-3536-39D9-B60B3095BD52}"/>
              </a:ext>
            </a:extLst>
          </p:cNvPr>
          <p:cNvSpPr txBox="1"/>
          <p:nvPr/>
        </p:nvSpPr>
        <p:spPr>
          <a:xfrm>
            <a:off x="3516608" y="3547642"/>
            <a:ext cx="2249422" cy="338554"/>
          </a:xfrm>
          <a:prstGeom prst="rect">
            <a:avLst/>
          </a:prstGeom>
          <a:noFill/>
        </p:spPr>
        <p:txBody>
          <a:bodyPr wrap="square" rtlCol="0">
            <a:spAutoFit/>
          </a:bodyPr>
          <a:lstStyle/>
          <a:p>
            <a:r>
              <a:rPr lang="en-US" sz="1600" dirty="0"/>
              <a:t>One-way ANOVA</a:t>
            </a:r>
            <a:endParaRPr lang="hu-HU" sz="1600" dirty="0"/>
          </a:p>
        </p:txBody>
      </p:sp>
      <p:sp>
        <p:nvSpPr>
          <p:cNvPr id="7" name="TextBox 6">
            <a:extLst>
              <a:ext uri="{FF2B5EF4-FFF2-40B4-BE49-F238E27FC236}">
                <a16:creationId xmlns:a16="http://schemas.microsoft.com/office/drawing/2014/main" id="{941902CE-1FEF-19D6-7DC4-D10F51E0697A}"/>
              </a:ext>
            </a:extLst>
          </p:cNvPr>
          <p:cNvSpPr txBox="1"/>
          <p:nvPr/>
        </p:nvSpPr>
        <p:spPr>
          <a:xfrm>
            <a:off x="10153393" y="3569457"/>
            <a:ext cx="2249422" cy="338554"/>
          </a:xfrm>
          <a:prstGeom prst="rect">
            <a:avLst/>
          </a:prstGeom>
          <a:noFill/>
        </p:spPr>
        <p:txBody>
          <a:bodyPr wrap="square" rtlCol="0">
            <a:spAutoFit/>
          </a:bodyPr>
          <a:lstStyle/>
          <a:p>
            <a:r>
              <a:rPr lang="en-US" sz="1600" dirty="0"/>
              <a:t>One-way ANOVA</a:t>
            </a:r>
            <a:endParaRPr lang="hu-HU" sz="1600" dirty="0"/>
          </a:p>
        </p:txBody>
      </p:sp>
    </p:spTree>
    <p:extLst>
      <p:ext uri="{BB962C8B-B14F-4D97-AF65-F5344CB8AC3E}">
        <p14:creationId xmlns:p14="http://schemas.microsoft.com/office/powerpoint/2010/main" val="1244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106" y="4344093"/>
            <a:ext cx="12144606" cy="2111024"/>
            <a:chOff x="18106" y="4344093"/>
            <a:chExt cx="12144606" cy="2111024"/>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197" t="27951" r="58814" b="17888"/>
            <a:stretch/>
          </p:blipFill>
          <p:spPr>
            <a:xfrm>
              <a:off x="29920" y="4739733"/>
              <a:ext cx="1621073" cy="1710497"/>
            </a:xfrm>
            <a:prstGeom prst="rect">
              <a:avLst/>
            </a:prstGeom>
            <a:ln>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4897" t="28585" r="7628" b="16949"/>
            <a:stretch/>
          </p:blipFill>
          <p:spPr>
            <a:xfrm>
              <a:off x="5210472" y="4739107"/>
              <a:ext cx="1645954" cy="1715608"/>
            </a:xfrm>
            <a:prstGeom prst="rect">
              <a:avLst/>
            </a:prstGeom>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3979" t="1701" r="28817" b="43709"/>
            <a:stretch/>
          </p:blipFill>
          <p:spPr>
            <a:xfrm>
              <a:off x="1736933" y="4739734"/>
              <a:ext cx="1627918" cy="1710495"/>
            </a:xfrm>
            <a:prstGeom prst="rect">
              <a:avLst/>
            </a:prstGeom>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4452" t="-2" r="38609" b="46994"/>
            <a:stretch/>
          </p:blipFill>
          <p:spPr>
            <a:xfrm>
              <a:off x="3478137" y="4739108"/>
              <a:ext cx="1636907" cy="1693486"/>
            </a:xfrm>
            <a:prstGeom prst="rect">
              <a:avLst/>
            </a:prstGeom>
            <a:ln>
              <a:solidFill>
                <a:schemeClr val="tx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406" t="20563" r="74846" b="30248"/>
            <a:stretch/>
          </p:blipFill>
          <p:spPr>
            <a:xfrm>
              <a:off x="6942623" y="4754180"/>
              <a:ext cx="1669348" cy="1687806"/>
            </a:xfrm>
            <a:prstGeom prst="rect">
              <a:avLst/>
            </a:prstGeom>
            <a:ln>
              <a:solidFill>
                <a:schemeClr val="tx1"/>
              </a:solidFill>
            </a:ln>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52355" t="1" r="19640" b="46134"/>
            <a:stretch/>
          </p:blipFill>
          <p:spPr>
            <a:xfrm>
              <a:off x="10479963" y="4754072"/>
              <a:ext cx="1682748" cy="1701045"/>
            </a:xfrm>
            <a:prstGeom prst="rect">
              <a:avLst/>
            </a:prstGeom>
            <a:ln>
              <a:solidFill>
                <a:schemeClr val="tx1"/>
              </a:solidFill>
            </a:ln>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9109" t="648" r="25981" b="30264"/>
            <a:stretch/>
          </p:blipFill>
          <p:spPr>
            <a:xfrm>
              <a:off x="8725972" y="4744657"/>
              <a:ext cx="1650364" cy="1710208"/>
            </a:xfrm>
            <a:prstGeom prst="rect">
              <a:avLst/>
            </a:prstGeom>
            <a:ln>
              <a:solidFill>
                <a:schemeClr val="tx1"/>
              </a:solidFill>
            </a:ln>
          </p:spPr>
        </p:pic>
        <p:sp>
          <p:nvSpPr>
            <p:cNvPr id="12" name="TextBox 11"/>
            <p:cNvSpPr txBox="1"/>
            <p:nvPr/>
          </p:nvSpPr>
          <p:spPr>
            <a:xfrm>
              <a:off x="8718487" y="4360722"/>
              <a:ext cx="1648425"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PLD</a:t>
              </a:r>
              <a:endParaRPr lang="hu-HU" b="1" dirty="0">
                <a:solidFill>
                  <a:schemeClr val="tx1"/>
                </a:solidFill>
              </a:endParaRPr>
            </a:p>
          </p:txBody>
        </p:sp>
        <p:sp>
          <p:nvSpPr>
            <p:cNvPr id="13" name="TextBox 12"/>
            <p:cNvSpPr txBox="1"/>
            <p:nvPr/>
          </p:nvSpPr>
          <p:spPr>
            <a:xfrm>
              <a:off x="3476536" y="4344093"/>
              <a:ext cx="1638671"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Sham+ PLD</a:t>
              </a:r>
              <a:endParaRPr lang="hu-HU" b="1" dirty="0">
                <a:solidFill>
                  <a:schemeClr val="tx1"/>
                </a:solidFill>
              </a:endParaRPr>
            </a:p>
          </p:txBody>
        </p:sp>
        <p:sp>
          <p:nvSpPr>
            <p:cNvPr id="14" name="TextBox 13"/>
            <p:cNvSpPr txBox="1"/>
            <p:nvPr/>
          </p:nvSpPr>
          <p:spPr>
            <a:xfrm>
              <a:off x="10476165" y="4369775"/>
              <a:ext cx="168654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LTLD</a:t>
              </a:r>
              <a:endParaRPr lang="hu-HU" b="1" dirty="0">
                <a:solidFill>
                  <a:schemeClr val="tx1"/>
                </a:solidFill>
              </a:endParaRPr>
            </a:p>
          </p:txBody>
        </p:sp>
        <p:sp>
          <p:nvSpPr>
            <p:cNvPr id="15" name="TextBox 14"/>
            <p:cNvSpPr txBox="1"/>
            <p:nvPr/>
          </p:nvSpPr>
          <p:spPr>
            <a:xfrm>
              <a:off x="1720652" y="4357653"/>
              <a:ext cx="163885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Sham+ DOX</a:t>
              </a:r>
              <a:endParaRPr lang="hu-HU" b="1" dirty="0">
                <a:solidFill>
                  <a:schemeClr val="tx1"/>
                </a:solidFill>
              </a:endParaRPr>
            </a:p>
          </p:txBody>
        </p:sp>
        <p:sp>
          <p:nvSpPr>
            <p:cNvPr id="16" name="TextBox 15"/>
            <p:cNvSpPr txBox="1"/>
            <p:nvPr/>
          </p:nvSpPr>
          <p:spPr>
            <a:xfrm>
              <a:off x="6942623" y="4359779"/>
              <a:ext cx="1661446"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DOX</a:t>
              </a:r>
              <a:endParaRPr lang="hu-HU" b="1" dirty="0">
                <a:solidFill>
                  <a:schemeClr val="tx1"/>
                </a:solidFill>
              </a:endParaRPr>
            </a:p>
          </p:txBody>
        </p:sp>
        <p:sp>
          <p:nvSpPr>
            <p:cNvPr id="17" name="TextBox 16"/>
            <p:cNvSpPr txBox="1"/>
            <p:nvPr/>
          </p:nvSpPr>
          <p:spPr>
            <a:xfrm>
              <a:off x="5202128" y="4344273"/>
              <a:ext cx="1654298"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mEHT+ </a:t>
              </a:r>
              <a:r>
                <a:rPr lang="en-GB" b="1" dirty="0" err="1">
                  <a:solidFill>
                    <a:schemeClr val="tx1"/>
                  </a:solidFill>
                </a:rPr>
                <a:t>veh</a:t>
              </a:r>
              <a:endParaRPr lang="hu-HU" b="1" dirty="0">
                <a:solidFill>
                  <a:schemeClr val="tx1"/>
                </a:solidFill>
              </a:endParaRPr>
            </a:p>
          </p:txBody>
        </p:sp>
        <p:sp>
          <p:nvSpPr>
            <p:cNvPr id="18" name="TextBox 17"/>
            <p:cNvSpPr txBox="1"/>
            <p:nvPr/>
          </p:nvSpPr>
          <p:spPr>
            <a:xfrm>
              <a:off x="18106" y="4353326"/>
              <a:ext cx="1630924"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b="1" dirty="0">
                  <a:solidFill>
                    <a:schemeClr val="tx1"/>
                  </a:solidFill>
                </a:rPr>
                <a:t>Sham+ </a:t>
              </a:r>
              <a:r>
                <a:rPr lang="en-GB" b="1" dirty="0" err="1">
                  <a:solidFill>
                    <a:schemeClr val="tx1"/>
                  </a:solidFill>
                </a:rPr>
                <a:t>veh</a:t>
              </a:r>
              <a:endParaRPr lang="hu-HU" b="1" dirty="0">
                <a:solidFill>
                  <a:schemeClr val="tx1"/>
                </a:solidFill>
              </a:endParaRPr>
            </a:p>
          </p:txBody>
        </p:sp>
      </p:gr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29277" y="1664158"/>
            <a:ext cx="3410267" cy="1437829"/>
          </a:xfrm>
          <a:prstGeom prst="rect">
            <a:avLst/>
          </a:prstGeom>
        </p:spPr>
      </p:pic>
      <p:graphicFrame>
        <p:nvGraphicFramePr>
          <p:cNvPr id="21" name="Object 20"/>
          <p:cNvGraphicFramePr>
            <a:graphicFrameLocks noChangeAspect="1"/>
          </p:cNvGraphicFramePr>
          <p:nvPr>
            <p:extLst>
              <p:ext uri="{D42A27DB-BD31-4B8C-83A1-F6EECF244321}">
                <p14:modId xmlns:p14="http://schemas.microsoft.com/office/powerpoint/2010/main" val="3601685072"/>
              </p:ext>
            </p:extLst>
          </p:nvPr>
        </p:nvGraphicFramePr>
        <p:xfrm>
          <a:off x="9338248" y="1240790"/>
          <a:ext cx="2705969" cy="2749453"/>
        </p:xfrm>
        <a:graphic>
          <a:graphicData uri="http://schemas.openxmlformats.org/presentationml/2006/ole">
            <mc:AlternateContent xmlns:mc="http://schemas.openxmlformats.org/markup-compatibility/2006">
              <mc:Choice xmlns:v="urn:schemas-microsoft-com:vml" Requires="v">
                <p:oleObj name="Prism 6" r:id="rId10" imgW="3457663" imgH="3512943" progId="Prism6.Document">
                  <p:embed/>
                </p:oleObj>
              </mc:Choice>
              <mc:Fallback>
                <p:oleObj name="Prism 6" r:id="rId10" imgW="3457663" imgH="3512943" progId="Prism6.Document">
                  <p:embed/>
                  <p:pic>
                    <p:nvPicPr>
                      <p:cNvPr id="21" name="Object 20"/>
                      <p:cNvPicPr/>
                      <p:nvPr/>
                    </p:nvPicPr>
                    <p:blipFill>
                      <a:blip r:embed="rId11"/>
                      <a:stretch>
                        <a:fillRect/>
                      </a:stretch>
                    </p:blipFill>
                    <p:spPr>
                      <a:xfrm>
                        <a:off x="9338248" y="1240790"/>
                        <a:ext cx="2705969" cy="2749453"/>
                      </a:xfrm>
                      <a:prstGeom prst="rect">
                        <a:avLst/>
                      </a:prstGeom>
                    </p:spPr>
                  </p:pic>
                </p:oleObj>
              </mc:Fallback>
            </mc:AlternateContent>
          </a:graphicData>
        </a:graphic>
      </p:graphicFrame>
      <p:pic>
        <p:nvPicPr>
          <p:cNvPr id="22" name="Picture 21"/>
          <p:cNvPicPr>
            <a:picLocks noChangeAspect="1"/>
          </p:cNvPicPr>
          <p:nvPr/>
        </p:nvPicPr>
        <p:blipFill>
          <a:blip r:embed="rId12"/>
          <a:stretch>
            <a:fillRect/>
          </a:stretch>
        </p:blipFill>
        <p:spPr>
          <a:xfrm>
            <a:off x="78593" y="1202693"/>
            <a:ext cx="2629052" cy="2695053"/>
          </a:xfrm>
          <a:prstGeom prst="rect">
            <a:avLst/>
          </a:prstGeom>
        </p:spPr>
      </p:pic>
      <p:sp>
        <p:nvSpPr>
          <p:cNvPr id="23" name="TextBox 22"/>
          <p:cNvSpPr txBox="1"/>
          <p:nvPr/>
        </p:nvSpPr>
        <p:spPr>
          <a:xfrm>
            <a:off x="18102" y="6559598"/>
            <a:ext cx="12231250" cy="292388"/>
          </a:xfrm>
          <a:prstGeom prst="rect">
            <a:avLst/>
          </a:prstGeom>
          <a:noFill/>
        </p:spPr>
        <p:txBody>
          <a:bodyPr wrap="square" rtlCol="0">
            <a:spAutoFit/>
          </a:bodyPr>
          <a:lstStyle/>
          <a:p>
            <a:r>
              <a:rPr lang="en-GB" sz="1300" b="1" dirty="0"/>
              <a:t>Veh</a:t>
            </a:r>
            <a:r>
              <a:rPr lang="en-GB" sz="1300" dirty="0"/>
              <a:t>: vehicle, </a:t>
            </a:r>
            <a:r>
              <a:rPr lang="en-GB" sz="1300" b="1" dirty="0" err="1"/>
              <a:t>mEHT</a:t>
            </a:r>
            <a:r>
              <a:rPr lang="en-GB" sz="1300" dirty="0"/>
              <a:t>: modulated electro-hyperthermia, </a:t>
            </a:r>
            <a:r>
              <a:rPr lang="en-GB" sz="1300" b="1" dirty="0"/>
              <a:t>DOX</a:t>
            </a:r>
            <a:r>
              <a:rPr lang="en-GB" sz="1300" dirty="0"/>
              <a:t>: doxorubicin, </a:t>
            </a:r>
            <a:r>
              <a:rPr lang="en-GB" sz="1300" b="1" dirty="0"/>
              <a:t>PLD</a:t>
            </a:r>
            <a:r>
              <a:rPr lang="en-GB" sz="1300" dirty="0"/>
              <a:t>: </a:t>
            </a:r>
            <a:r>
              <a:rPr lang="en-GB" sz="1300" dirty="0" err="1"/>
              <a:t>pegylated</a:t>
            </a:r>
            <a:r>
              <a:rPr lang="en-GB" sz="1300" dirty="0"/>
              <a:t> liposomal Dox, </a:t>
            </a:r>
            <a:r>
              <a:rPr lang="en-GB" sz="1300" b="1" dirty="0"/>
              <a:t>LTLD</a:t>
            </a:r>
            <a:r>
              <a:rPr lang="en-GB" sz="1300" dirty="0"/>
              <a:t>: </a:t>
            </a:r>
            <a:r>
              <a:rPr lang="en-GB" sz="1300" dirty="0" err="1"/>
              <a:t>lyso-thermosensitive</a:t>
            </a:r>
            <a:r>
              <a:rPr lang="en-GB" sz="1300" dirty="0"/>
              <a:t> liposomal DOX</a:t>
            </a:r>
            <a:endParaRPr lang="hu-HU" sz="1300" dirty="0"/>
          </a:p>
        </p:txBody>
      </p:sp>
      <p:graphicFrame>
        <p:nvGraphicFramePr>
          <p:cNvPr id="2" name="Object 1"/>
          <p:cNvGraphicFramePr>
            <a:graphicFrameLocks noChangeAspect="1"/>
          </p:cNvGraphicFramePr>
          <p:nvPr>
            <p:extLst>
              <p:ext uri="{D42A27DB-BD31-4B8C-83A1-F6EECF244321}">
                <p14:modId xmlns:p14="http://schemas.microsoft.com/office/powerpoint/2010/main" val="1817789652"/>
              </p:ext>
            </p:extLst>
          </p:nvPr>
        </p:nvGraphicFramePr>
        <p:xfrm>
          <a:off x="2951430" y="1362407"/>
          <a:ext cx="2717515" cy="2586308"/>
        </p:xfrm>
        <a:graphic>
          <a:graphicData uri="http://schemas.openxmlformats.org/presentationml/2006/ole">
            <mc:AlternateContent xmlns:mc="http://schemas.openxmlformats.org/markup-compatibility/2006">
              <mc:Choice xmlns:v="urn:schemas-microsoft-com:vml" Requires="v">
                <p:oleObj name="Prism 6" r:id="rId13" imgW="3649975" imgH="3473326" progId="Prism6.Document">
                  <p:embed/>
                </p:oleObj>
              </mc:Choice>
              <mc:Fallback>
                <p:oleObj name="Prism 6" r:id="rId13" imgW="3649975" imgH="3473326" progId="Prism6.Document">
                  <p:embed/>
                  <p:pic>
                    <p:nvPicPr>
                      <p:cNvPr id="2" name="Object 1"/>
                      <p:cNvPicPr/>
                      <p:nvPr/>
                    </p:nvPicPr>
                    <p:blipFill>
                      <a:blip r:embed="rId14"/>
                      <a:stretch>
                        <a:fillRect/>
                      </a:stretch>
                    </p:blipFill>
                    <p:spPr>
                      <a:xfrm>
                        <a:off x="2951430" y="1362407"/>
                        <a:ext cx="2717515" cy="2586308"/>
                      </a:xfrm>
                      <a:prstGeom prst="rect">
                        <a:avLst/>
                      </a:prstGeom>
                    </p:spPr>
                  </p:pic>
                </p:oleObj>
              </mc:Fallback>
            </mc:AlternateContent>
          </a:graphicData>
        </a:graphic>
      </p:graphicFrame>
      <p:sp>
        <p:nvSpPr>
          <p:cNvPr id="19" name="Title 1">
            <a:extLst>
              <a:ext uri="{FF2B5EF4-FFF2-40B4-BE49-F238E27FC236}">
                <a16:creationId xmlns:a16="http://schemas.microsoft.com/office/drawing/2014/main" id="{422151E5-5EE5-FF2C-85F8-1C81060A5587}"/>
              </a:ext>
            </a:extLst>
          </p:cNvPr>
          <p:cNvSpPr txBox="1">
            <a:spLocks/>
          </p:cNvSpPr>
          <p:nvPr/>
        </p:nvSpPr>
        <p:spPr>
          <a:xfrm>
            <a:off x="0" y="5158"/>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t>
            </a:r>
            <a:r>
              <a:rPr lang="en-US" sz="2700" b="1" dirty="0" err="1">
                <a:solidFill>
                  <a:srgbClr val="E3D496"/>
                </a:solidFill>
                <a:latin typeface="Times New Roman" panose="02020603050405020304" pitchFamily="18" charset="0"/>
                <a:cs typeface="Times New Roman" panose="02020603050405020304" pitchFamily="18" charset="0"/>
              </a:rPr>
              <a:t>mEHT+LTLD</a:t>
            </a:r>
            <a:r>
              <a:rPr lang="en-US" sz="2700" b="1" dirty="0">
                <a:solidFill>
                  <a:srgbClr val="E3D496"/>
                </a:solidFill>
                <a:latin typeface="Times New Roman" panose="02020603050405020304" pitchFamily="18" charset="0"/>
                <a:cs typeface="Times New Roman" panose="02020603050405020304" pitchFamily="18" charset="0"/>
              </a:rPr>
              <a:t> had the strongest proliferation inhibitory effects</a:t>
            </a:r>
          </a:p>
        </p:txBody>
      </p:sp>
      <p:sp>
        <p:nvSpPr>
          <p:cNvPr id="4" name="TextBox 3">
            <a:extLst>
              <a:ext uri="{FF2B5EF4-FFF2-40B4-BE49-F238E27FC236}">
                <a16:creationId xmlns:a16="http://schemas.microsoft.com/office/drawing/2014/main" id="{D602A812-8212-3CFE-2E3A-1431BF5BA3F6}"/>
              </a:ext>
            </a:extLst>
          </p:cNvPr>
          <p:cNvSpPr txBox="1"/>
          <p:nvPr/>
        </p:nvSpPr>
        <p:spPr>
          <a:xfrm>
            <a:off x="3516608" y="3547642"/>
            <a:ext cx="2249422" cy="338554"/>
          </a:xfrm>
          <a:prstGeom prst="rect">
            <a:avLst/>
          </a:prstGeom>
          <a:noFill/>
        </p:spPr>
        <p:txBody>
          <a:bodyPr wrap="square" rtlCol="0">
            <a:spAutoFit/>
          </a:bodyPr>
          <a:lstStyle/>
          <a:p>
            <a:r>
              <a:rPr lang="en-US" sz="1600" dirty="0"/>
              <a:t>One-way ANOVA</a:t>
            </a:r>
            <a:endParaRPr lang="hu-HU" sz="1600" dirty="0"/>
          </a:p>
        </p:txBody>
      </p:sp>
      <p:sp>
        <p:nvSpPr>
          <p:cNvPr id="24" name="TextBox 23">
            <a:extLst>
              <a:ext uri="{FF2B5EF4-FFF2-40B4-BE49-F238E27FC236}">
                <a16:creationId xmlns:a16="http://schemas.microsoft.com/office/drawing/2014/main" id="{00AC4D0B-1E5D-09AF-FC29-09736F86699D}"/>
              </a:ext>
            </a:extLst>
          </p:cNvPr>
          <p:cNvSpPr txBox="1"/>
          <p:nvPr/>
        </p:nvSpPr>
        <p:spPr>
          <a:xfrm>
            <a:off x="9942578" y="3588842"/>
            <a:ext cx="2249422" cy="338554"/>
          </a:xfrm>
          <a:prstGeom prst="rect">
            <a:avLst/>
          </a:prstGeom>
          <a:noFill/>
        </p:spPr>
        <p:txBody>
          <a:bodyPr wrap="square" rtlCol="0">
            <a:spAutoFit/>
          </a:bodyPr>
          <a:lstStyle/>
          <a:p>
            <a:r>
              <a:rPr lang="en-US" sz="1600" dirty="0"/>
              <a:t>One-way ANOVA</a:t>
            </a:r>
            <a:endParaRPr lang="hu-HU" sz="1600" dirty="0"/>
          </a:p>
        </p:txBody>
      </p:sp>
    </p:spTree>
    <p:extLst>
      <p:ext uri="{BB962C8B-B14F-4D97-AF65-F5344CB8AC3E}">
        <p14:creationId xmlns:p14="http://schemas.microsoft.com/office/powerpoint/2010/main" val="26068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27422" y="4913462"/>
            <a:ext cx="3971392" cy="1477328"/>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b="1" u="sng" dirty="0"/>
              <a:t>Previous studies:</a:t>
            </a:r>
          </a:p>
          <a:p>
            <a:pPr marL="285750" indent="-285750">
              <a:buFont typeface="Arial" panose="020B0604020202020204" pitchFamily="34" charset="0"/>
              <a:buChar char="•"/>
            </a:pPr>
            <a:r>
              <a:rPr lang="en-GB" dirty="0"/>
              <a:t>DOX dose: 7.5 vs. 5 mg/kg </a:t>
            </a:r>
          </a:p>
          <a:p>
            <a:pPr marL="285750" indent="-285750">
              <a:buFont typeface="Arial" panose="020B0604020202020204" pitchFamily="34" charset="0"/>
              <a:buChar char="•"/>
            </a:pPr>
            <a:r>
              <a:rPr lang="en-GB" dirty="0"/>
              <a:t>Repeated vs. single dose</a:t>
            </a:r>
            <a:r>
              <a:rPr lang="en-GB" dirty="0">
                <a:latin typeface="Calibri" panose="020F0502020204030204" pitchFamily="34" charset="0"/>
                <a:ea typeface="Calibri" panose="020F0502020204030204" pitchFamily="34" charset="0"/>
                <a:cs typeface="Calibri" panose="020F0502020204030204" pitchFamily="34" charset="0"/>
              </a:rPr>
              <a:t>→ failure of clinical trials</a:t>
            </a:r>
          </a:p>
          <a:p>
            <a:pPr marL="285750" indent="-285750">
              <a:buFont typeface="Arial" panose="020B0604020202020204" pitchFamily="34" charset="0"/>
              <a:buChar char="•"/>
            </a:pPr>
            <a:r>
              <a:rPr lang="en-GB" dirty="0"/>
              <a:t>Single dose</a:t>
            </a:r>
            <a:r>
              <a:rPr lang="en-GB" dirty="0">
                <a:latin typeface="Calibri" panose="020F0502020204030204" pitchFamily="34" charset="0"/>
                <a:ea typeface="Calibri" panose="020F0502020204030204" pitchFamily="34" charset="0"/>
                <a:cs typeface="Calibri" panose="020F0502020204030204" pitchFamily="34" charset="0"/>
              </a:rPr>
              <a:t>→ failure of clinical trials</a:t>
            </a:r>
            <a:endParaRPr lang="hu-HU" dirty="0"/>
          </a:p>
        </p:txBody>
      </p:sp>
      <p:grpSp>
        <p:nvGrpSpPr>
          <p:cNvPr id="2" name="Group 1"/>
          <p:cNvGrpSpPr/>
          <p:nvPr/>
        </p:nvGrpSpPr>
        <p:grpSpPr>
          <a:xfrm>
            <a:off x="8170751" y="1442867"/>
            <a:ext cx="2946903" cy="2805909"/>
            <a:chOff x="8170751" y="1442867"/>
            <a:chExt cx="2946903" cy="2805909"/>
          </a:xfrm>
        </p:grpSpPr>
        <p:pic>
          <p:nvPicPr>
            <p:cNvPr id="5" name="Picture 4"/>
            <p:cNvPicPr>
              <a:picLocks noChangeAspect="1"/>
            </p:cNvPicPr>
            <p:nvPr/>
          </p:nvPicPr>
          <p:blipFill rotWithShape="1">
            <a:blip r:embed="rId3"/>
            <a:srcRect l="15348" t="28928" r="60379" b="24580"/>
            <a:stretch/>
          </p:blipFill>
          <p:spPr>
            <a:xfrm>
              <a:off x="8450961" y="1913647"/>
              <a:ext cx="1797562" cy="1865015"/>
            </a:xfrm>
            <a:prstGeom prst="rect">
              <a:avLst/>
            </a:prstGeom>
          </p:spPr>
        </p:pic>
        <p:sp>
          <p:nvSpPr>
            <p:cNvPr id="6" name="TextBox 5"/>
            <p:cNvSpPr txBox="1"/>
            <p:nvPr/>
          </p:nvSpPr>
          <p:spPr>
            <a:xfrm>
              <a:off x="8193385" y="1442867"/>
              <a:ext cx="2924269" cy="369332"/>
            </a:xfrm>
            <a:prstGeom prst="rect">
              <a:avLst/>
            </a:prstGeom>
            <a:noFill/>
          </p:spPr>
          <p:txBody>
            <a:bodyPr wrap="square" rtlCol="0">
              <a:spAutoFit/>
            </a:bodyPr>
            <a:lstStyle/>
            <a:p>
              <a:pPr marL="285750" indent="-285750">
                <a:buFont typeface="Arial" panose="020B0604020202020204" pitchFamily="34" charset="0"/>
                <a:buChar char="•"/>
              </a:pPr>
              <a:r>
                <a:rPr lang="en-GB" dirty="0"/>
                <a:t>LTLD leakage at 37 ̊C</a:t>
              </a:r>
              <a:endParaRPr lang="hu-HU" dirty="0"/>
            </a:p>
          </p:txBody>
        </p:sp>
        <p:pic>
          <p:nvPicPr>
            <p:cNvPr id="9" name="Picture 8"/>
            <p:cNvPicPr>
              <a:picLocks noChangeAspect="1"/>
            </p:cNvPicPr>
            <p:nvPr/>
          </p:nvPicPr>
          <p:blipFill rotWithShape="1">
            <a:blip r:embed="rId4"/>
            <a:srcRect l="20275" t="82826" r="27812"/>
            <a:stretch/>
          </p:blipFill>
          <p:spPr>
            <a:xfrm>
              <a:off x="8170751" y="3778662"/>
              <a:ext cx="2598344" cy="470114"/>
            </a:xfrm>
            <a:prstGeom prst="rect">
              <a:avLst/>
            </a:prstGeom>
          </p:spPr>
        </p:pic>
      </p:grpSp>
      <p:sp>
        <p:nvSpPr>
          <p:cNvPr id="10" name="Google Shape;112;p1"/>
          <p:cNvSpPr txBox="1"/>
          <p:nvPr/>
        </p:nvSpPr>
        <p:spPr>
          <a:xfrm>
            <a:off x="381409" y="6618084"/>
            <a:ext cx="9867114" cy="276959"/>
          </a:xfrm>
          <a:prstGeom prst="rect">
            <a:avLst/>
          </a:prstGeom>
          <a:noFill/>
          <a:ln>
            <a:noFill/>
          </a:ln>
        </p:spPr>
        <p:txBody>
          <a:bodyPr spcFirstLastPara="1" wrap="square" lIns="91425" tIns="45700" rIns="91425" bIns="45700" anchor="t" anchorCtr="0">
            <a:spAutoFit/>
          </a:bodyPr>
          <a:lstStyle/>
          <a:p>
            <a:pPr lvl="0"/>
            <a:r>
              <a:rPr lang="en-GB" sz="1200" b="1" dirty="0">
                <a:solidFill>
                  <a:schemeClr val="dk1"/>
                </a:solidFill>
                <a:ea typeface="Calibri"/>
                <a:cs typeface="Calibri"/>
                <a:sym typeface="Calibri"/>
              </a:rPr>
              <a:t>DPPC</a:t>
            </a:r>
            <a:r>
              <a:rPr lang="en-GB" sz="1200" dirty="0">
                <a:solidFill>
                  <a:schemeClr val="dk1"/>
                </a:solidFill>
                <a:ea typeface="Calibri"/>
                <a:cs typeface="Calibri"/>
                <a:sym typeface="Calibri"/>
              </a:rPr>
              <a:t>: </a:t>
            </a:r>
            <a:r>
              <a:rPr lang="en-GB" sz="1200" dirty="0" err="1">
                <a:solidFill>
                  <a:schemeClr val="dk1"/>
                </a:solidFill>
                <a:ea typeface="Calibri"/>
                <a:cs typeface="Calibri"/>
                <a:sym typeface="Calibri"/>
              </a:rPr>
              <a:t>Dipalmitoylphosphatidylcholine</a:t>
            </a:r>
            <a:r>
              <a:rPr lang="en-GB" sz="1200" dirty="0">
                <a:solidFill>
                  <a:schemeClr val="dk1"/>
                </a:solidFill>
                <a:ea typeface="Calibri"/>
                <a:cs typeface="Calibri"/>
                <a:sym typeface="Calibri"/>
              </a:rPr>
              <a:t>, </a:t>
            </a:r>
            <a:r>
              <a:rPr lang="en-GB" sz="1200" b="1" dirty="0">
                <a:solidFill>
                  <a:schemeClr val="dk1"/>
                </a:solidFill>
                <a:ea typeface="Calibri"/>
                <a:cs typeface="Calibri"/>
                <a:sym typeface="Calibri"/>
              </a:rPr>
              <a:t>MSPC</a:t>
            </a:r>
            <a:r>
              <a:rPr lang="en-GB" sz="1200" dirty="0">
                <a:solidFill>
                  <a:schemeClr val="dk1"/>
                </a:solidFill>
                <a:ea typeface="Calibri"/>
                <a:cs typeface="Calibri"/>
                <a:sym typeface="Calibri"/>
              </a:rPr>
              <a:t>: 1-Myristoyl-2-stearoyl-sn-glycero-3-phosphocholine, </a:t>
            </a:r>
            <a:r>
              <a:rPr lang="en-GB" sz="1200" b="1" dirty="0">
                <a:solidFill>
                  <a:schemeClr val="dk1"/>
                </a:solidFill>
                <a:ea typeface="Calibri"/>
                <a:cs typeface="Calibri"/>
                <a:sym typeface="Calibri"/>
              </a:rPr>
              <a:t>PEG</a:t>
            </a:r>
            <a:r>
              <a:rPr lang="en-GB" sz="1200" dirty="0">
                <a:solidFill>
                  <a:schemeClr val="dk1"/>
                </a:solidFill>
                <a:ea typeface="Calibri"/>
                <a:cs typeface="Calibri"/>
                <a:sym typeface="Calibri"/>
              </a:rPr>
              <a:t>: Polyethylene glycol, </a:t>
            </a:r>
            <a:r>
              <a:rPr lang="en-GB" sz="1200" b="1" dirty="0">
                <a:solidFill>
                  <a:schemeClr val="dk1"/>
                </a:solidFill>
                <a:latin typeface="Calibri"/>
                <a:ea typeface="Calibri"/>
                <a:cs typeface="Calibri"/>
                <a:sym typeface="Calibri"/>
              </a:rPr>
              <a:t>PLD</a:t>
            </a:r>
            <a:r>
              <a:rPr lang="en-GB" sz="1200" dirty="0">
                <a:solidFill>
                  <a:schemeClr val="dk1"/>
                </a:solidFill>
                <a:ea typeface="Calibri"/>
                <a:cs typeface="Calibri"/>
                <a:sym typeface="Calibri"/>
              </a:rPr>
              <a:t>: PEGylated liposomal DOX</a:t>
            </a:r>
          </a:p>
        </p:txBody>
      </p:sp>
      <p:sp>
        <p:nvSpPr>
          <p:cNvPr id="3" name="Oval 2"/>
          <p:cNvSpPr/>
          <p:nvPr/>
        </p:nvSpPr>
        <p:spPr>
          <a:xfrm>
            <a:off x="8997043" y="3789573"/>
            <a:ext cx="586047" cy="4592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itle 1">
            <a:extLst>
              <a:ext uri="{FF2B5EF4-FFF2-40B4-BE49-F238E27FC236}">
                <a16:creationId xmlns:a16="http://schemas.microsoft.com/office/drawing/2014/main" id="{9AC13992-8A12-664A-EB12-A43FCF45461F}"/>
              </a:ext>
            </a:extLst>
          </p:cNvPr>
          <p:cNvSpPr txBox="1">
            <a:spLocks/>
          </p:cNvSpPr>
          <p:nvPr/>
        </p:nvSpPr>
        <p:spPr>
          <a:xfrm>
            <a:off x="0" y="5158"/>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 All DOX formulations reduced mice body weight</a:t>
            </a:r>
          </a:p>
        </p:txBody>
      </p:sp>
      <p:sp>
        <p:nvSpPr>
          <p:cNvPr id="8" name="TextBox 7">
            <a:extLst>
              <a:ext uri="{FF2B5EF4-FFF2-40B4-BE49-F238E27FC236}">
                <a16:creationId xmlns:a16="http://schemas.microsoft.com/office/drawing/2014/main" id="{168DFD1E-B223-BD6B-C0AC-51F3E405EA90}"/>
              </a:ext>
            </a:extLst>
          </p:cNvPr>
          <p:cNvSpPr txBox="1"/>
          <p:nvPr/>
        </p:nvSpPr>
        <p:spPr>
          <a:xfrm>
            <a:off x="1894285" y="5093418"/>
            <a:ext cx="2249422" cy="338554"/>
          </a:xfrm>
          <a:prstGeom prst="rect">
            <a:avLst/>
          </a:prstGeom>
          <a:noFill/>
        </p:spPr>
        <p:txBody>
          <a:bodyPr wrap="square" rtlCol="0">
            <a:spAutoFit/>
          </a:bodyPr>
          <a:lstStyle/>
          <a:p>
            <a:r>
              <a:rPr lang="en-US" sz="1600" dirty="0"/>
              <a:t>Two-way ANOVA</a:t>
            </a:r>
            <a:endParaRPr lang="hu-HU" sz="16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380" y="1966038"/>
            <a:ext cx="5664221" cy="3173211"/>
          </a:xfrm>
          <a:prstGeom prst="rect">
            <a:avLst/>
          </a:prstGeom>
        </p:spPr>
      </p:pic>
      <p:sp>
        <p:nvSpPr>
          <p:cNvPr id="13" name="TextBox 12"/>
          <p:cNvSpPr txBox="1"/>
          <p:nvPr/>
        </p:nvSpPr>
        <p:spPr>
          <a:xfrm>
            <a:off x="862444" y="1672280"/>
            <a:ext cx="3785756" cy="338554"/>
          </a:xfrm>
          <a:prstGeom prst="rect">
            <a:avLst/>
          </a:prstGeom>
          <a:noFill/>
        </p:spPr>
        <p:txBody>
          <a:bodyPr wrap="square" rtlCol="0">
            <a:spAutoFit/>
          </a:bodyPr>
          <a:lstStyle/>
          <a:p>
            <a:r>
              <a:rPr lang="en-GB" sz="1600" b="1" dirty="0">
                <a:latin typeface="Times New Roman" panose="02020603050405020304" pitchFamily="18" charset="0"/>
                <a:cs typeface="Times New Roman" panose="02020603050405020304" pitchFamily="18" charset="0"/>
              </a:rPr>
              <a:t>Body weight changes over the study</a:t>
            </a:r>
            <a:endParaRPr lang="hu-H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15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t="12684"/>
          <a:stretch/>
        </p:blipFill>
        <p:spPr>
          <a:xfrm>
            <a:off x="409954" y="1246184"/>
            <a:ext cx="10708591" cy="2991712"/>
          </a:xfrm>
          <a:prstGeom prst="rect">
            <a:avLst/>
          </a:prstGeom>
        </p:spPr>
      </p:pic>
      <p:sp>
        <p:nvSpPr>
          <p:cNvPr id="7" name="TextBox 6"/>
          <p:cNvSpPr txBox="1"/>
          <p:nvPr/>
        </p:nvSpPr>
        <p:spPr>
          <a:xfrm>
            <a:off x="3632299" y="4626483"/>
            <a:ext cx="5039753" cy="923330"/>
          </a:xfrm>
          <a:prstGeom prst="rect">
            <a:avLst/>
          </a:prstGeom>
          <a:scene3d>
            <a:camera prst="orthographicFront"/>
            <a:lightRig rig="threePt" dir="t"/>
          </a:scene3d>
          <a:sp3d>
            <a:bevelT/>
          </a:sp3d>
        </p:spPr>
        <p:style>
          <a:lnRef idx="0">
            <a:scrgbClr r="0" g="0" b="0"/>
          </a:lnRef>
          <a:fillRef idx="1001">
            <a:schemeClr val="dk2"/>
          </a:fillRef>
          <a:effectRef idx="0">
            <a:scrgbClr r="0" g="0" b="0"/>
          </a:effectRef>
          <a:fontRef idx="major"/>
        </p:style>
        <p:txBody>
          <a:bodyPr wrap="square" rtlCol="0">
            <a:spAutoFit/>
          </a:bodyPr>
          <a:lstStyle/>
          <a:p>
            <a:pPr marL="285750" indent="-285750">
              <a:buFont typeface="Arial" panose="020B0604020202020204" pitchFamily="34" charset="0"/>
              <a:buChar char="•"/>
            </a:pPr>
            <a:r>
              <a:rPr lang="en-US" dirty="0" err="1">
                <a:solidFill>
                  <a:schemeClr val="bg1"/>
                </a:solidFill>
                <a:latin typeface="Times New Roman" panose="02020603050405020304" pitchFamily="18" charset="0"/>
                <a:cs typeface="Times New Roman" panose="02020603050405020304" pitchFamily="18" charset="0"/>
              </a:rPr>
              <a:t>mEHT+Digoxin</a:t>
            </a:r>
            <a:r>
              <a:rPr lang="en-US" dirty="0">
                <a:solidFill>
                  <a:schemeClr val="bg1"/>
                </a:solidFill>
                <a:latin typeface="Times New Roman" panose="02020603050405020304" pitchFamily="18" charset="0"/>
                <a:cs typeface="Times New Roman" panose="02020603050405020304" pitchFamily="18" charset="0"/>
              </a:rPr>
              <a:t>: safe combinational therapy</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In the clinic: digoxin dose is titrated to the serum digoxin level </a:t>
            </a:r>
            <a:endParaRPr lang="hu-HU" dirty="0">
              <a:solidFill>
                <a:schemeClr val="bg1"/>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28E35E59-FB04-AA5A-9CA3-62C0C3B4845E}"/>
              </a:ext>
            </a:extLst>
          </p:cNvPr>
          <p:cNvSpPr txBox="1">
            <a:spLocks/>
          </p:cNvSpPr>
          <p:nvPr/>
        </p:nvSpPr>
        <p:spPr>
          <a:xfrm>
            <a:off x="0" y="5158"/>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Results. II: </a:t>
            </a:r>
            <a:r>
              <a:rPr lang="en-US" sz="2700" b="1" dirty="0" err="1">
                <a:solidFill>
                  <a:srgbClr val="E3D496"/>
                </a:solidFill>
                <a:latin typeface="Times New Roman" panose="02020603050405020304" pitchFamily="18" charset="0"/>
                <a:cs typeface="Times New Roman" panose="02020603050405020304" pitchFamily="18" charset="0"/>
              </a:rPr>
              <a:t>mEHT</a:t>
            </a:r>
            <a:r>
              <a:rPr lang="en-US" sz="2700" b="1" dirty="0">
                <a:solidFill>
                  <a:srgbClr val="E3D496"/>
                </a:solidFill>
                <a:latin typeface="Times New Roman" panose="02020603050405020304" pitchFamily="18" charset="0"/>
                <a:cs typeface="Times New Roman" panose="02020603050405020304" pitchFamily="18" charset="0"/>
              </a:rPr>
              <a:t> enhances cancer inhibitory effects of digoxin</a:t>
            </a:r>
          </a:p>
        </p:txBody>
      </p:sp>
      <p:sp>
        <p:nvSpPr>
          <p:cNvPr id="3" name="TextBox 2">
            <a:extLst>
              <a:ext uri="{FF2B5EF4-FFF2-40B4-BE49-F238E27FC236}">
                <a16:creationId xmlns:a16="http://schemas.microsoft.com/office/drawing/2014/main" id="{26CF342F-6255-B150-916E-0680CC4FC26D}"/>
              </a:ext>
            </a:extLst>
          </p:cNvPr>
          <p:cNvSpPr txBox="1"/>
          <p:nvPr/>
        </p:nvSpPr>
        <p:spPr>
          <a:xfrm>
            <a:off x="2086014" y="4093635"/>
            <a:ext cx="2249422" cy="338554"/>
          </a:xfrm>
          <a:prstGeom prst="rect">
            <a:avLst/>
          </a:prstGeom>
          <a:noFill/>
        </p:spPr>
        <p:txBody>
          <a:bodyPr wrap="square" rtlCol="0">
            <a:spAutoFit/>
          </a:bodyPr>
          <a:lstStyle/>
          <a:p>
            <a:r>
              <a:rPr lang="en-US" sz="1600" dirty="0"/>
              <a:t>Two-way ANOVA</a:t>
            </a:r>
            <a:endParaRPr lang="hu-HU" sz="1600" dirty="0"/>
          </a:p>
        </p:txBody>
      </p:sp>
      <p:sp>
        <p:nvSpPr>
          <p:cNvPr id="4" name="TextBox 3">
            <a:extLst>
              <a:ext uri="{FF2B5EF4-FFF2-40B4-BE49-F238E27FC236}">
                <a16:creationId xmlns:a16="http://schemas.microsoft.com/office/drawing/2014/main" id="{25F6A79C-DDD3-9217-0BB7-2BC8E04ACC34}"/>
              </a:ext>
            </a:extLst>
          </p:cNvPr>
          <p:cNvSpPr txBox="1"/>
          <p:nvPr/>
        </p:nvSpPr>
        <p:spPr>
          <a:xfrm>
            <a:off x="7557086" y="4093635"/>
            <a:ext cx="2249422" cy="338554"/>
          </a:xfrm>
          <a:prstGeom prst="rect">
            <a:avLst/>
          </a:prstGeom>
          <a:noFill/>
        </p:spPr>
        <p:txBody>
          <a:bodyPr wrap="square" rtlCol="0">
            <a:spAutoFit/>
          </a:bodyPr>
          <a:lstStyle/>
          <a:p>
            <a:r>
              <a:rPr lang="en-US" sz="1600" dirty="0"/>
              <a:t>Two-way ANOVA</a:t>
            </a:r>
            <a:endParaRPr lang="hu-HU" sz="1600" dirty="0"/>
          </a:p>
        </p:txBody>
      </p:sp>
      <p:sp>
        <p:nvSpPr>
          <p:cNvPr id="8" name="TextBox 7"/>
          <p:cNvSpPr txBox="1"/>
          <p:nvPr/>
        </p:nvSpPr>
        <p:spPr>
          <a:xfrm>
            <a:off x="6618266" y="1246184"/>
            <a:ext cx="3785756" cy="338554"/>
          </a:xfrm>
          <a:prstGeom prst="rect">
            <a:avLst/>
          </a:prstGeom>
          <a:noFill/>
        </p:spPr>
        <p:txBody>
          <a:bodyPr wrap="square" rtlCol="0">
            <a:spAutoFit/>
          </a:bodyPr>
          <a:lstStyle/>
          <a:p>
            <a:r>
              <a:rPr lang="en-GB" sz="1600" b="1" dirty="0">
                <a:latin typeface="Times New Roman" panose="02020603050405020304" pitchFamily="18" charset="0"/>
                <a:cs typeface="Times New Roman" panose="02020603050405020304" pitchFamily="18" charset="0"/>
              </a:rPr>
              <a:t>Body weight changes over the study</a:t>
            </a:r>
            <a:endParaRPr lang="hu-H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3666C-2883-54F6-FE0B-33CE37FE7040}"/>
              </a:ext>
            </a:extLst>
          </p:cNvPr>
          <p:cNvPicPr>
            <a:picLocks noChangeAspect="1"/>
          </p:cNvPicPr>
          <p:nvPr/>
        </p:nvPicPr>
        <p:blipFill>
          <a:blip r:embed="rId2"/>
          <a:srcRect l="492" r="3463" b="12900"/>
          <a:stretch/>
        </p:blipFill>
        <p:spPr>
          <a:xfrm>
            <a:off x="3625047" y="823965"/>
            <a:ext cx="6386411" cy="4950844"/>
          </a:xfrm>
          <a:prstGeom prst="rect">
            <a:avLst/>
          </a:prstGeom>
        </p:spPr>
      </p:pic>
      <p:sp>
        <p:nvSpPr>
          <p:cNvPr id="2" name="Title 1">
            <a:extLst>
              <a:ext uri="{FF2B5EF4-FFF2-40B4-BE49-F238E27FC236}">
                <a16:creationId xmlns:a16="http://schemas.microsoft.com/office/drawing/2014/main" id="{8744ABD6-CE7F-D40D-823A-680457CD62C2}"/>
              </a:ext>
            </a:extLst>
          </p:cNvPr>
          <p:cNvSpPr txBox="1">
            <a:spLocks/>
          </p:cNvSpPr>
          <p:nvPr/>
        </p:nvSpPr>
        <p:spPr>
          <a:xfrm>
            <a:off x="0" y="-9590"/>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Conclusions</a:t>
            </a:r>
          </a:p>
        </p:txBody>
      </p:sp>
      <p:sp>
        <p:nvSpPr>
          <p:cNvPr id="6" name="TextBox 5">
            <a:extLst>
              <a:ext uri="{FF2B5EF4-FFF2-40B4-BE49-F238E27FC236}">
                <a16:creationId xmlns:a16="http://schemas.microsoft.com/office/drawing/2014/main" id="{181A0A6C-D316-7600-ECA6-FF427655DCA1}"/>
              </a:ext>
            </a:extLst>
          </p:cNvPr>
          <p:cNvSpPr txBox="1"/>
          <p:nvPr/>
        </p:nvSpPr>
        <p:spPr>
          <a:xfrm>
            <a:off x="18102" y="6559598"/>
            <a:ext cx="12231250" cy="292388"/>
          </a:xfrm>
          <a:prstGeom prst="rect">
            <a:avLst/>
          </a:prstGeom>
          <a:noFill/>
        </p:spPr>
        <p:txBody>
          <a:bodyPr wrap="square" rtlCol="0">
            <a:spAutoFit/>
          </a:bodyPr>
          <a:lstStyle/>
          <a:p>
            <a:r>
              <a:rPr lang="en-GB" sz="1300" b="1" dirty="0"/>
              <a:t>TNBC: </a:t>
            </a:r>
            <a:r>
              <a:rPr lang="en-GB" sz="1300" dirty="0"/>
              <a:t>Triple-negative breast cancer, </a:t>
            </a:r>
            <a:r>
              <a:rPr lang="en-GB" sz="1300" b="1" dirty="0" err="1"/>
              <a:t>mEHT</a:t>
            </a:r>
            <a:r>
              <a:rPr lang="en-GB" sz="1300" dirty="0"/>
              <a:t>: </a:t>
            </a:r>
            <a:r>
              <a:rPr lang="en-GB" sz="1300"/>
              <a:t>modulated electro-hyperthermia, </a:t>
            </a:r>
            <a:r>
              <a:rPr lang="en-GB" sz="1300" b="1" dirty="0"/>
              <a:t>LTLD</a:t>
            </a:r>
            <a:r>
              <a:rPr lang="en-GB" sz="1300" dirty="0"/>
              <a:t>: </a:t>
            </a:r>
            <a:r>
              <a:rPr lang="en-GB" sz="1300" dirty="0" err="1"/>
              <a:t>lyso</a:t>
            </a:r>
            <a:r>
              <a:rPr lang="en-GB" sz="1300" dirty="0"/>
              <a:t>-thermosensitive liposomal DOX</a:t>
            </a:r>
            <a:endParaRPr lang="hu-HU" sz="1300" dirty="0"/>
          </a:p>
        </p:txBody>
      </p:sp>
      <p:sp>
        <p:nvSpPr>
          <p:cNvPr id="3" name="Oval 2"/>
          <p:cNvSpPr/>
          <p:nvPr/>
        </p:nvSpPr>
        <p:spPr>
          <a:xfrm>
            <a:off x="1054333" y="1144004"/>
            <a:ext cx="2806745" cy="72436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hu-HU"/>
          </a:p>
        </p:txBody>
      </p:sp>
      <p:sp>
        <p:nvSpPr>
          <p:cNvPr id="5" name="TextBox 4"/>
          <p:cNvSpPr txBox="1"/>
          <p:nvPr/>
        </p:nvSpPr>
        <p:spPr>
          <a:xfrm>
            <a:off x="1182684" y="1142589"/>
            <a:ext cx="2485537" cy="547583"/>
          </a:xfrm>
          <a:prstGeom prst="rect">
            <a:avLst/>
          </a:prstGeom>
          <a:noFill/>
        </p:spPr>
        <p:txBody>
          <a:bodyPr wrap="square" rtlCol="0">
            <a:spAutoFit/>
          </a:bodyPr>
          <a:lstStyle/>
          <a:p>
            <a:pPr algn="ctr"/>
            <a:r>
              <a:rPr lang="en-GB" b="1" dirty="0"/>
              <a:t>Thermo-sensitive nanoparticles activation</a:t>
            </a:r>
            <a:endParaRPr lang="hu-HU" b="1" dirty="0"/>
          </a:p>
        </p:txBody>
      </p:sp>
      <p:sp>
        <p:nvSpPr>
          <p:cNvPr id="8" name="Left Brace 7"/>
          <p:cNvSpPr/>
          <p:nvPr/>
        </p:nvSpPr>
        <p:spPr>
          <a:xfrm>
            <a:off x="4075855" y="1688124"/>
            <a:ext cx="205880" cy="126311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hu-HU"/>
          </a:p>
        </p:txBody>
      </p:sp>
      <p:sp>
        <p:nvSpPr>
          <p:cNvPr id="10" name="Oval 9"/>
          <p:cNvSpPr/>
          <p:nvPr/>
        </p:nvSpPr>
        <p:spPr>
          <a:xfrm>
            <a:off x="1070661" y="1990411"/>
            <a:ext cx="2806745" cy="72436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11" name="TextBox 10"/>
          <p:cNvSpPr txBox="1"/>
          <p:nvPr/>
        </p:nvSpPr>
        <p:spPr>
          <a:xfrm>
            <a:off x="1199012" y="2046144"/>
            <a:ext cx="2485537" cy="646331"/>
          </a:xfrm>
          <a:prstGeom prst="rect">
            <a:avLst/>
          </a:prstGeom>
          <a:noFill/>
        </p:spPr>
        <p:txBody>
          <a:bodyPr wrap="square" rtlCol="0">
            <a:spAutoFit/>
          </a:bodyPr>
          <a:lstStyle/>
          <a:p>
            <a:pPr algn="ctr"/>
            <a:r>
              <a:rPr lang="en-GB" b="1" dirty="0"/>
              <a:t>Novel DOX delivery approach</a:t>
            </a:r>
            <a:endParaRPr lang="hu-HU" b="1" dirty="0"/>
          </a:p>
        </p:txBody>
      </p:sp>
      <p:sp>
        <p:nvSpPr>
          <p:cNvPr id="13" name="Oval 12"/>
          <p:cNvSpPr/>
          <p:nvPr/>
        </p:nvSpPr>
        <p:spPr>
          <a:xfrm>
            <a:off x="9282186" y="1800520"/>
            <a:ext cx="2806745" cy="724364"/>
          </a:xfrm>
          <a:prstGeom prst="ellipse">
            <a:avLst/>
          </a:prstGeom>
          <a:solidFill>
            <a:schemeClr val="accent1">
              <a:lumMod val="20000"/>
              <a:lumOff val="80000"/>
            </a:schemeClr>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hu-HU"/>
          </a:p>
        </p:txBody>
      </p:sp>
      <p:sp>
        <p:nvSpPr>
          <p:cNvPr id="14" name="TextBox 13"/>
          <p:cNvSpPr txBox="1"/>
          <p:nvPr/>
        </p:nvSpPr>
        <p:spPr>
          <a:xfrm>
            <a:off x="9442789" y="1973635"/>
            <a:ext cx="2485537" cy="369332"/>
          </a:xfrm>
          <a:prstGeom prst="rect">
            <a:avLst/>
          </a:prstGeom>
          <a:noFill/>
        </p:spPr>
        <p:txBody>
          <a:bodyPr wrap="square" rtlCol="0">
            <a:spAutoFit/>
          </a:bodyPr>
          <a:lstStyle/>
          <a:p>
            <a:pPr algn="ctr"/>
            <a:r>
              <a:rPr lang="en-GB" b="1" dirty="0"/>
              <a:t>Effective and safe</a:t>
            </a:r>
            <a:endParaRPr lang="hu-HU" b="1" dirty="0"/>
          </a:p>
        </p:txBody>
      </p:sp>
      <p:sp>
        <p:nvSpPr>
          <p:cNvPr id="15" name="Right Brace 14"/>
          <p:cNvSpPr/>
          <p:nvPr/>
        </p:nvSpPr>
        <p:spPr>
          <a:xfrm>
            <a:off x="9121583" y="1532834"/>
            <a:ext cx="137747" cy="13144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pic>
        <p:nvPicPr>
          <p:cNvPr id="16" name="Picture 15">
            <a:extLst>
              <a:ext uri="{FF2B5EF4-FFF2-40B4-BE49-F238E27FC236}">
                <a16:creationId xmlns:a16="http://schemas.microsoft.com/office/drawing/2014/main" id="{208E7073-D749-BDBB-32BD-C4F63951E717}"/>
              </a:ext>
            </a:extLst>
          </p:cNvPr>
          <p:cNvPicPr>
            <a:picLocks noChangeAspect="1"/>
          </p:cNvPicPr>
          <p:nvPr/>
        </p:nvPicPr>
        <p:blipFill rotWithShape="1">
          <a:blip r:embed="rId3">
            <a:extLst>
              <a:ext uri="{28A0092B-C50C-407E-A947-70E740481C1C}">
                <a14:useLocalDpi xmlns:a14="http://schemas.microsoft.com/office/drawing/2010/main" val="0"/>
              </a:ext>
            </a:extLst>
          </a:blip>
          <a:srcRect t="85527"/>
          <a:stretch/>
        </p:blipFill>
        <p:spPr>
          <a:xfrm>
            <a:off x="2916407" y="5750163"/>
            <a:ext cx="7295535" cy="848469"/>
          </a:xfrm>
          <a:prstGeom prst="rect">
            <a:avLst/>
          </a:prstGeom>
        </p:spPr>
      </p:pic>
    </p:spTree>
    <p:extLst>
      <p:ext uri="{BB962C8B-B14F-4D97-AF65-F5344CB8AC3E}">
        <p14:creationId xmlns:p14="http://schemas.microsoft.com/office/powerpoint/2010/main" val="236890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1" grpId="0"/>
      <p:bldP spid="13" grpId="0" animBg="1"/>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p:cNvSpPr>
            <a:spLocks noGrp="1"/>
          </p:cNvSpPr>
          <p:nvPr>
            <p:ph type="body" sz="half" idx="2"/>
          </p:nvPr>
        </p:nvSpPr>
        <p:spPr>
          <a:xfrm>
            <a:off x="235104" y="820022"/>
            <a:ext cx="3932237" cy="4725372"/>
          </a:xfrm>
        </p:spPr>
        <p:txBody>
          <a:bodyPr>
            <a:normAutofit fontScale="32500" lnSpcReduction="20000"/>
          </a:bodyPr>
          <a:lstStyle/>
          <a:p>
            <a:r>
              <a:rPr lang="en-US" sz="7200" dirty="0">
                <a:latin typeface="Times New Roman" panose="02020603050405020304" pitchFamily="18" charset="0"/>
                <a:cs typeface="Times New Roman" panose="02020603050405020304" pitchFamily="18" charset="0"/>
              </a:rPr>
              <a:t>Prof. </a:t>
            </a:r>
            <a:r>
              <a:rPr lang="hu-HU" sz="7200" dirty="0">
                <a:latin typeface="Times New Roman" panose="02020603050405020304" pitchFamily="18" charset="0"/>
                <a:cs typeface="Times New Roman" panose="02020603050405020304" pitchFamily="18" charset="0"/>
              </a:rPr>
              <a:t>Peter Hamar</a:t>
            </a:r>
          </a:p>
          <a:p>
            <a:r>
              <a:rPr lang="en-US" sz="7200" dirty="0">
                <a:latin typeface="Times New Roman" panose="02020603050405020304" pitchFamily="18" charset="0"/>
                <a:cs typeface="Times New Roman" panose="02020603050405020304" pitchFamily="18" charset="0"/>
              </a:rPr>
              <a:t>Prof. </a:t>
            </a:r>
            <a:r>
              <a:rPr lang="hu-HU" sz="7200" dirty="0">
                <a:latin typeface="Times New Roman" panose="02020603050405020304" pitchFamily="18" charset="0"/>
                <a:cs typeface="Times New Roman" panose="02020603050405020304" pitchFamily="18" charset="0"/>
              </a:rPr>
              <a:t>Zoltán Benyó</a:t>
            </a:r>
          </a:p>
          <a:p>
            <a:r>
              <a:rPr lang="hu-HU" sz="7200" dirty="0">
                <a:latin typeface="Times New Roman" panose="02020603050405020304" pitchFamily="18" charset="0"/>
                <a:cs typeface="Times New Roman" panose="02020603050405020304" pitchFamily="18" charset="0"/>
              </a:rPr>
              <a:t>Csaba Schvarcz</a:t>
            </a:r>
          </a:p>
          <a:p>
            <a:r>
              <a:rPr lang="hu-HU" sz="7200" dirty="0">
                <a:latin typeface="Times New Roman" panose="02020603050405020304" pitchFamily="18" charset="0"/>
                <a:cs typeface="Times New Roman" panose="02020603050405020304" pitchFamily="18" charset="0"/>
              </a:rPr>
              <a:t>Pedro Leroy</a:t>
            </a:r>
          </a:p>
          <a:p>
            <a:r>
              <a:rPr lang="hu-HU" sz="7200" dirty="0" err="1">
                <a:latin typeface="Times New Roman" panose="02020603050405020304" pitchFamily="18" charset="0"/>
                <a:cs typeface="Times New Roman" panose="02020603050405020304" pitchFamily="18" charset="0"/>
              </a:rPr>
              <a:t>Nino</a:t>
            </a:r>
            <a:r>
              <a:rPr lang="hu-HU" sz="7200" dirty="0">
                <a:latin typeface="Times New Roman" panose="02020603050405020304" pitchFamily="18" charset="0"/>
                <a:cs typeface="Times New Roman" panose="02020603050405020304" pitchFamily="18" charset="0"/>
              </a:rPr>
              <a:t> </a:t>
            </a:r>
            <a:r>
              <a:rPr lang="hu-HU" sz="7200" dirty="0" err="1">
                <a:latin typeface="Times New Roman" panose="02020603050405020304" pitchFamily="18" charset="0"/>
                <a:cs typeface="Times New Roman" panose="02020603050405020304" pitchFamily="18" charset="0"/>
              </a:rPr>
              <a:t>Giunashvili</a:t>
            </a:r>
            <a:endParaRPr lang="hu-HU" sz="7200" dirty="0">
              <a:latin typeface="Times New Roman" panose="02020603050405020304" pitchFamily="18" charset="0"/>
              <a:cs typeface="Times New Roman" panose="02020603050405020304" pitchFamily="18" charset="0"/>
            </a:endParaRPr>
          </a:p>
          <a:p>
            <a:r>
              <a:rPr lang="hu-HU" sz="7200" dirty="0">
                <a:latin typeface="Times New Roman" panose="02020603050405020304" pitchFamily="18" charset="0"/>
                <a:cs typeface="Times New Roman" panose="02020603050405020304" pitchFamily="18" charset="0"/>
              </a:rPr>
              <a:t>Mahak Bokhari Zahra</a:t>
            </a:r>
          </a:p>
          <a:p>
            <a:r>
              <a:rPr lang="hu-HU" sz="7200" dirty="0">
                <a:latin typeface="Times New Roman" panose="02020603050405020304" pitchFamily="18" charset="0"/>
                <a:cs typeface="Times New Roman" panose="02020603050405020304" pitchFamily="18" charset="0"/>
              </a:rPr>
              <a:t>Gábor Szénási</a:t>
            </a:r>
            <a:r>
              <a:rPr lang="en-US" sz="7200" dirty="0">
                <a:latin typeface="Times New Roman" panose="02020603050405020304" pitchFamily="18" charset="0"/>
                <a:cs typeface="Times New Roman" panose="02020603050405020304" pitchFamily="18" charset="0"/>
              </a:rPr>
              <a:t> </a:t>
            </a:r>
            <a:endParaRPr lang="hu-HU" sz="7200" dirty="0">
              <a:latin typeface="Times New Roman" panose="02020603050405020304" pitchFamily="18" charset="0"/>
              <a:cs typeface="Times New Roman" panose="02020603050405020304" pitchFamily="18" charset="0"/>
            </a:endParaRPr>
          </a:p>
          <a:p>
            <a:r>
              <a:rPr lang="hu-HU" sz="7200" dirty="0">
                <a:latin typeface="Times New Roman" panose="02020603050405020304" pitchFamily="18" charset="0"/>
                <a:cs typeface="Times New Roman" panose="02020603050405020304" pitchFamily="18" charset="0"/>
              </a:rPr>
              <a:t>Zoltán Koós</a:t>
            </a:r>
          </a:p>
          <a:p>
            <a:r>
              <a:rPr lang="hu-HU" sz="7200" dirty="0">
                <a:latin typeface="Times New Roman" panose="02020603050405020304" pitchFamily="18" charset="0"/>
                <a:cs typeface="Times New Roman" panose="02020603050405020304" pitchFamily="18" charset="0"/>
              </a:rPr>
              <a:t>Dániel Bócsi</a:t>
            </a:r>
            <a:endParaRPr lang="en-US" sz="7200" dirty="0">
              <a:latin typeface="Times New Roman" panose="02020603050405020304" pitchFamily="18" charset="0"/>
              <a:cs typeface="Times New Roman" panose="02020603050405020304" pitchFamily="18" charset="0"/>
            </a:endParaRPr>
          </a:p>
          <a:p>
            <a:r>
              <a:rPr lang="en-US" sz="7200" dirty="0">
                <a:latin typeface="Times New Roman" panose="02020603050405020304" pitchFamily="18" charset="0"/>
                <a:cs typeface="Times New Roman" panose="02020603050405020304" pitchFamily="18" charset="0"/>
              </a:rPr>
              <a:t>All colleagues- Institute  of Translational Medicine</a:t>
            </a:r>
            <a:endParaRPr lang="hu-HU" sz="7200" dirty="0">
              <a:latin typeface="Times New Roman" panose="02020603050405020304" pitchFamily="18" charset="0"/>
              <a:cs typeface="Times New Roman" panose="02020603050405020304" pitchFamily="18" charset="0"/>
            </a:endParaRPr>
          </a:p>
          <a:p>
            <a:r>
              <a:rPr lang="hu-HU" sz="7200" dirty="0" err="1">
                <a:latin typeface="Times New Roman" panose="02020603050405020304" pitchFamily="18" charset="0"/>
                <a:cs typeface="Times New Roman" panose="02020603050405020304" pitchFamily="18" charset="0"/>
              </a:rPr>
              <a:t>Family</a:t>
            </a:r>
            <a:endParaRPr lang="en-GB" sz="7200" dirty="0">
              <a:latin typeface="Times New Roman" panose="02020603050405020304" pitchFamily="18" charset="0"/>
              <a:cs typeface="Times New Roman" panose="02020603050405020304" pitchFamily="18" charset="0"/>
            </a:endParaRPr>
          </a:p>
          <a:p>
            <a:r>
              <a:rPr lang="hu-HU" sz="7200" dirty="0">
                <a:latin typeface="Times New Roman" panose="02020603050405020304" pitchFamily="18" charset="0"/>
                <a:cs typeface="Times New Roman" panose="02020603050405020304" pitchFamily="18" charset="0"/>
              </a:rPr>
              <a:t>Tempus Public </a:t>
            </a:r>
            <a:r>
              <a:rPr lang="hu-HU" sz="7200" dirty="0" err="1">
                <a:latin typeface="Times New Roman" panose="02020603050405020304" pitchFamily="18" charset="0"/>
                <a:cs typeface="Times New Roman" panose="02020603050405020304" pitchFamily="18" charset="0"/>
              </a:rPr>
              <a:t>Foundation</a:t>
            </a:r>
            <a:endParaRPr lang="hu-HU" sz="7200" dirty="0">
              <a:latin typeface="Times New Roman" panose="02020603050405020304" pitchFamily="18" charset="0"/>
              <a:cs typeface="Times New Roman" panose="02020603050405020304" pitchFamily="18" charset="0"/>
            </a:endParaRPr>
          </a:p>
          <a:p>
            <a:endParaRPr lang="hu-HU" dirty="0"/>
          </a:p>
        </p:txBody>
      </p:sp>
      <p:pic>
        <p:nvPicPr>
          <p:cNvPr id="5" name="Kép helye 6"/>
          <p:cNvPicPr>
            <a:picLocks noGrp="1" noChangeAspect="1"/>
          </p:cNvPicPr>
          <p:nvPr>
            <p:ph type="pic" idx="1"/>
          </p:nvPr>
        </p:nvPicPr>
        <p:blipFill>
          <a:blip r:embed="rId2">
            <a:extLst>
              <a:ext uri="{28A0092B-C50C-407E-A947-70E740481C1C}">
                <a14:useLocalDpi xmlns:a14="http://schemas.microsoft.com/office/drawing/2010/main" val="0"/>
              </a:ext>
            </a:extLst>
          </a:blip>
          <a:srcRect l="12629" r="12629"/>
          <a:stretch>
            <a:fillRect/>
          </a:stretch>
        </p:blipFill>
        <p:spPr/>
      </p:pic>
      <p:sp>
        <p:nvSpPr>
          <p:cNvPr id="2" name="Title 1">
            <a:extLst>
              <a:ext uri="{FF2B5EF4-FFF2-40B4-BE49-F238E27FC236}">
                <a16:creationId xmlns:a16="http://schemas.microsoft.com/office/drawing/2014/main" id="{7F01A8A0-43BF-162A-8418-1891C7313155}"/>
              </a:ext>
            </a:extLst>
          </p:cNvPr>
          <p:cNvSpPr txBox="1">
            <a:spLocks/>
          </p:cNvSpPr>
          <p:nvPr/>
        </p:nvSpPr>
        <p:spPr>
          <a:xfrm>
            <a:off x="0" y="-9590"/>
            <a:ext cx="530352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Acknowledgement</a:t>
            </a:r>
          </a:p>
        </p:txBody>
      </p:sp>
    </p:spTree>
    <p:extLst>
      <p:ext uri="{BB962C8B-B14F-4D97-AF65-F5344CB8AC3E}">
        <p14:creationId xmlns:p14="http://schemas.microsoft.com/office/powerpoint/2010/main" val="1932900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2566"/>
          <a:stretch/>
        </p:blipFill>
        <p:spPr>
          <a:xfrm>
            <a:off x="1968262" y="4568503"/>
            <a:ext cx="7964880" cy="2248677"/>
          </a:xfrm>
          <a:prstGeom prst="rect">
            <a:avLst/>
          </a:prstGeom>
        </p:spPr>
      </p:pic>
      <p:pic>
        <p:nvPicPr>
          <p:cNvPr id="6" name="Picture 5"/>
          <p:cNvPicPr>
            <a:picLocks noChangeAspect="1"/>
          </p:cNvPicPr>
          <p:nvPr/>
        </p:nvPicPr>
        <p:blipFill rotWithShape="1">
          <a:blip r:embed="rId2"/>
          <a:srcRect b="37417"/>
          <a:stretch/>
        </p:blipFill>
        <p:spPr>
          <a:xfrm>
            <a:off x="302077" y="563466"/>
            <a:ext cx="8752114" cy="3848803"/>
          </a:xfrm>
          <a:prstGeom prst="rect">
            <a:avLst/>
          </a:prstGeom>
        </p:spPr>
      </p:pic>
      <p:grpSp>
        <p:nvGrpSpPr>
          <p:cNvPr id="11" name="Group 10"/>
          <p:cNvGrpSpPr/>
          <p:nvPr/>
        </p:nvGrpSpPr>
        <p:grpSpPr>
          <a:xfrm>
            <a:off x="9933142" y="2602199"/>
            <a:ext cx="1918331" cy="2414417"/>
            <a:chOff x="10109310" y="3281709"/>
            <a:chExt cx="1783531" cy="2248250"/>
          </a:xfrm>
        </p:grpSpPr>
        <p:sp>
          <p:nvSpPr>
            <p:cNvPr id="8" name="Oval 7"/>
            <p:cNvSpPr/>
            <p:nvPr/>
          </p:nvSpPr>
          <p:spPr>
            <a:xfrm>
              <a:off x="10109310" y="3701159"/>
              <a:ext cx="1783531" cy="1828800"/>
            </a:xfrm>
            <a:prstGeom prst="ellipse">
              <a:avLst/>
            </a:prstGeom>
            <a:scene3d>
              <a:camera prst="orthographicFront"/>
              <a:lightRig rig="threePt" dir="t"/>
            </a:scene3d>
            <a:sp3d>
              <a:bevelT prst="convex"/>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t>New treatment options</a:t>
              </a:r>
              <a:endParaRPr lang="hu-HU" sz="2000" b="1" dirty="0"/>
            </a:p>
          </p:txBody>
        </p:sp>
        <p:pic>
          <p:nvPicPr>
            <p:cNvPr id="8198" name="Picture 6" descr="Green Tick Symbol on Transparent Background"/>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184" b="89966" l="9932" r="89932"/>
                      </a14:imgEffect>
                    </a14:imgLayer>
                  </a14:imgProps>
                </a:ext>
                <a:ext uri="{28A0092B-C50C-407E-A947-70E740481C1C}">
                  <a14:useLocalDpi xmlns:a14="http://schemas.microsoft.com/office/drawing/2010/main" val="0"/>
                </a:ext>
              </a:extLst>
            </a:blip>
            <a:srcRect l="13075" t="7472" r="15558" b="17154"/>
            <a:stretch/>
          </p:blipFill>
          <p:spPr bwMode="auto">
            <a:xfrm>
              <a:off x="10584256" y="3281709"/>
              <a:ext cx="992875" cy="8389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Straight Arrow Connector 12"/>
          <p:cNvCxnSpPr/>
          <p:nvPr/>
        </p:nvCxnSpPr>
        <p:spPr>
          <a:xfrm flipH="1">
            <a:off x="5830348" y="4038475"/>
            <a:ext cx="268448" cy="44838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 name="Title 1">
            <a:extLst>
              <a:ext uri="{FF2B5EF4-FFF2-40B4-BE49-F238E27FC236}">
                <a16:creationId xmlns:a16="http://schemas.microsoft.com/office/drawing/2014/main" id="{F0899D3E-1F2C-0AC6-93C8-F90718BBD1F5}"/>
              </a:ext>
            </a:extLst>
          </p:cNvPr>
          <p:cNvSpPr txBox="1">
            <a:spLocks/>
          </p:cNvSpPr>
          <p:nvPr/>
        </p:nvSpPr>
        <p:spPr>
          <a:xfrm>
            <a:off x="0" y="1646"/>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Background: Triple-negative breast cancer (TNBC)</a:t>
            </a:r>
            <a:endParaRPr lang="hu-HU" sz="3000" b="1" dirty="0">
              <a:solidFill>
                <a:srgbClr val="E3D4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84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zöveg helye 6"/>
          <p:cNvSpPr>
            <a:spLocks noGrp="1"/>
          </p:cNvSpPr>
          <p:nvPr>
            <p:ph type="body" sz="quarter" idx="12"/>
          </p:nvPr>
        </p:nvSpPr>
        <p:spPr>
          <a:xfrm>
            <a:off x="2706301" y="2442728"/>
            <a:ext cx="6779397" cy="1123815"/>
          </a:xfrm>
        </p:spPr>
        <p:txBody>
          <a:bodyPr/>
          <a:lstStyle/>
          <a:p>
            <a:r>
              <a:rPr lang="en-GB" sz="3600" b="1" dirty="0">
                <a:latin typeface="Times New Roman" panose="02020603050405020304" pitchFamily="18" charset="0"/>
                <a:cs typeface="Times New Roman" panose="02020603050405020304" pitchFamily="18" charset="0"/>
              </a:rPr>
              <a:t>Thank you for your attention</a:t>
            </a:r>
          </a:p>
          <a:p>
            <a:r>
              <a:rPr lang="en-GB" sz="3600" b="1" dirty="0">
                <a:latin typeface="Times New Roman" panose="02020603050405020304" pitchFamily="18" charset="0"/>
                <a:cs typeface="Times New Roman" panose="02020603050405020304" pitchFamily="18" charset="0"/>
              </a:rPr>
              <a:t>Kenan Aloss</a:t>
            </a:r>
          </a:p>
        </p:txBody>
      </p:sp>
    </p:spTree>
    <p:extLst>
      <p:ext uri="{BB962C8B-B14F-4D97-AF65-F5344CB8AC3E}">
        <p14:creationId xmlns:p14="http://schemas.microsoft.com/office/powerpoint/2010/main" val="1474194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5E59-FB04-AA5A-9CA3-62C0C3B4845E}"/>
              </a:ext>
            </a:extLst>
          </p:cNvPr>
          <p:cNvSpPr txBox="1">
            <a:spLocks/>
          </p:cNvSpPr>
          <p:nvPr/>
        </p:nvSpPr>
        <p:spPr>
          <a:xfrm>
            <a:off x="0" y="5158"/>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E3D496"/>
                </a:solidFill>
                <a:latin typeface="Times New Roman" panose="02020603050405020304" pitchFamily="18" charset="0"/>
                <a:cs typeface="Times New Roman" panose="02020603050405020304" pitchFamily="18" charset="0"/>
              </a:rPr>
              <a:t>4T1 tumor section with high magnification</a:t>
            </a:r>
          </a:p>
        </p:txBody>
      </p:sp>
      <p:pic>
        <p:nvPicPr>
          <p:cNvPr id="9" name="Picture 8" descr="A purple and black background&#10;&#10;Description automatically generated">
            <a:extLst>
              <a:ext uri="{FF2B5EF4-FFF2-40B4-BE49-F238E27FC236}">
                <a16:creationId xmlns:a16="http://schemas.microsoft.com/office/drawing/2014/main" id="{866A7F2B-06D2-A9A9-0E99-0C1A254B5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1830"/>
            <a:ext cx="12191999" cy="6248957"/>
          </a:xfrm>
          <a:prstGeom prst="rect">
            <a:avLst/>
          </a:prstGeom>
        </p:spPr>
      </p:pic>
    </p:spTree>
    <p:extLst>
      <p:ext uri="{BB962C8B-B14F-4D97-AF65-F5344CB8AC3E}">
        <p14:creationId xmlns:p14="http://schemas.microsoft.com/office/powerpoint/2010/main" val="2092611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9DDE2B-EBB5-4F35-56BC-8D6126089F4F}"/>
              </a:ext>
            </a:extLst>
          </p:cNvPr>
          <p:cNvPicPr>
            <a:picLocks noChangeAspect="1"/>
          </p:cNvPicPr>
          <p:nvPr/>
        </p:nvPicPr>
        <p:blipFill>
          <a:blip r:embed="rId3"/>
          <a:stretch>
            <a:fillRect/>
          </a:stretch>
        </p:blipFill>
        <p:spPr>
          <a:xfrm>
            <a:off x="5889407" y="522722"/>
            <a:ext cx="2323102" cy="3167866"/>
          </a:xfrm>
          <a:prstGeom prst="rect">
            <a:avLst/>
          </a:prstGeom>
        </p:spPr>
      </p:pic>
      <p:pic>
        <p:nvPicPr>
          <p:cNvPr id="12" name="Picture 11"/>
          <p:cNvPicPr>
            <a:picLocks noChangeAspect="1"/>
          </p:cNvPicPr>
          <p:nvPr/>
        </p:nvPicPr>
        <p:blipFill rotWithShape="1">
          <a:blip r:embed="rId4"/>
          <a:srcRect r="42925" b="54100"/>
          <a:stretch/>
        </p:blipFill>
        <p:spPr>
          <a:xfrm>
            <a:off x="245590" y="988233"/>
            <a:ext cx="5560533" cy="2016020"/>
          </a:xfrm>
          <a:prstGeom prst="rect">
            <a:avLst/>
          </a:prstGeom>
        </p:spPr>
      </p:pic>
      <p:sp>
        <p:nvSpPr>
          <p:cNvPr id="25" name="TextBox 24"/>
          <p:cNvSpPr txBox="1"/>
          <p:nvPr/>
        </p:nvSpPr>
        <p:spPr>
          <a:xfrm>
            <a:off x="245590" y="730128"/>
            <a:ext cx="2145671"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t>Clinical </a:t>
            </a:r>
            <a:r>
              <a:rPr lang="en-GB" dirty="0" err="1"/>
              <a:t>mEHT</a:t>
            </a:r>
            <a:endParaRPr lang="hu-HU" dirty="0"/>
          </a:p>
        </p:txBody>
      </p:sp>
      <p:sp>
        <p:nvSpPr>
          <p:cNvPr id="2" name="Title 1">
            <a:extLst>
              <a:ext uri="{FF2B5EF4-FFF2-40B4-BE49-F238E27FC236}">
                <a16:creationId xmlns:a16="http://schemas.microsoft.com/office/drawing/2014/main" id="{EE90AD3C-B727-9270-EF8E-7480ECBC7355}"/>
              </a:ext>
            </a:extLst>
          </p:cNvPr>
          <p:cNvSpPr txBox="1">
            <a:spLocks/>
          </p:cNvSpPr>
          <p:nvPr/>
        </p:nvSpPr>
        <p:spPr>
          <a:xfrm>
            <a:off x="0" y="1646"/>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Background: Modulated electro Hyperthermia (</a:t>
            </a:r>
            <a:r>
              <a:rPr lang="en-US" sz="3000" b="1" dirty="0" err="1">
                <a:solidFill>
                  <a:srgbClr val="E3D496"/>
                </a:solidFill>
                <a:latin typeface="Times New Roman" panose="02020603050405020304" pitchFamily="18" charset="0"/>
                <a:cs typeface="Times New Roman" panose="02020603050405020304" pitchFamily="18" charset="0"/>
              </a:rPr>
              <a:t>mEHT</a:t>
            </a:r>
            <a:r>
              <a:rPr lang="en-US" sz="3000" b="1" dirty="0">
                <a:solidFill>
                  <a:srgbClr val="E3D496"/>
                </a:solidFill>
                <a:latin typeface="Times New Roman" panose="02020603050405020304" pitchFamily="18" charset="0"/>
                <a:cs typeface="Times New Roman" panose="02020603050405020304" pitchFamily="18" charset="0"/>
              </a:rPr>
              <a:t>)</a:t>
            </a:r>
          </a:p>
        </p:txBody>
      </p:sp>
      <p:cxnSp>
        <p:nvCxnSpPr>
          <p:cNvPr id="9" name="Straight Arrow Connector 8">
            <a:extLst>
              <a:ext uri="{FF2B5EF4-FFF2-40B4-BE49-F238E27FC236}">
                <a16:creationId xmlns:a16="http://schemas.microsoft.com/office/drawing/2014/main" id="{AFEB7FED-3B5E-2C82-20CD-35FA291D6FDF}"/>
              </a:ext>
            </a:extLst>
          </p:cNvPr>
          <p:cNvCxnSpPr>
            <a:cxnSpLocks/>
          </p:cNvCxnSpPr>
          <p:nvPr/>
        </p:nvCxnSpPr>
        <p:spPr>
          <a:xfrm>
            <a:off x="7774009" y="2427514"/>
            <a:ext cx="651483" cy="2575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BA783A42-5A61-C168-5B84-547AC2C356BF}"/>
              </a:ext>
            </a:extLst>
          </p:cNvPr>
          <p:cNvPicPr>
            <a:picLocks noChangeAspect="1"/>
          </p:cNvPicPr>
          <p:nvPr/>
        </p:nvPicPr>
        <p:blipFill rotWithShape="1">
          <a:blip r:embed="rId5"/>
          <a:srcRect l="48145" t="31604" r="19491" b="11223"/>
          <a:stretch/>
        </p:blipFill>
        <p:spPr>
          <a:xfrm>
            <a:off x="8631410" y="2028900"/>
            <a:ext cx="1737811" cy="1741087"/>
          </a:xfrm>
          <a:prstGeom prst="rect">
            <a:avLst/>
          </a:prstGeom>
        </p:spPr>
      </p:pic>
      <p:pic>
        <p:nvPicPr>
          <p:cNvPr id="20" name="Picture 19">
            <a:extLst>
              <a:ext uri="{FF2B5EF4-FFF2-40B4-BE49-F238E27FC236}">
                <a16:creationId xmlns:a16="http://schemas.microsoft.com/office/drawing/2014/main" id="{52E40D7F-21D6-2126-40A7-90B9AC49332B}"/>
              </a:ext>
            </a:extLst>
          </p:cNvPr>
          <p:cNvPicPr>
            <a:picLocks noChangeAspect="1"/>
          </p:cNvPicPr>
          <p:nvPr/>
        </p:nvPicPr>
        <p:blipFill>
          <a:blip r:embed="rId6"/>
          <a:stretch>
            <a:fillRect/>
          </a:stretch>
        </p:blipFill>
        <p:spPr>
          <a:xfrm>
            <a:off x="8368047" y="586279"/>
            <a:ext cx="2814679" cy="1233399"/>
          </a:xfrm>
          <a:prstGeom prst="rect">
            <a:avLst/>
          </a:prstGeom>
        </p:spPr>
      </p:pic>
      <p:sp>
        <p:nvSpPr>
          <p:cNvPr id="23" name="Oval 22">
            <a:extLst>
              <a:ext uri="{FF2B5EF4-FFF2-40B4-BE49-F238E27FC236}">
                <a16:creationId xmlns:a16="http://schemas.microsoft.com/office/drawing/2014/main" id="{BB615D23-C45C-A5C8-61A0-62625C0275E9}"/>
              </a:ext>
            </a:extLst>
          </p:cNvPr>
          <p:cNvSpPr/>
          <p:nvPr/>
        </p:nvSpPr>
        <p:spPr>
          <a:xfrm>
            <a:off x="3570625" y="1970315"/>
            <a:ext cx="380888" cy="297688"/>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26" name="Group 25">
            <a:extLst>
              <a:ext uri="{FF2B5EF4-FFF2-40B4-BE49-F238E27FC236}">
                <a16:creationId xmlns:a16="http://schemas.microsoft.com/office/drawing/2014/main" id="{2B57E781-F109-C57B-1CD6-36C096139F10}"/>
              </a:ext>
            </a:extLst>
          </p:cNvPr>
          <p:cNvGrpSpPr/>
          <p:nvPr/>
        </p:nvGrpSpPr>
        <p:grpSpPr>
          <a:xfrm>
            <a:off x="2935252" y="3894069"/>
            <a:ext cx="6456203" cy="2877010"/>
            <a:chOff x="2935252" y="3992043"/>
            <a:chExt cx="6456203" cy="2877010"/>
          </a:xfrm>
        </p:grpSpPr>
        <p:pic>
          <p:nvPicPr>
            <p:cNvPr id="3" name="Picture 2">
              <a:extLst>
                <a:ext uri="{FF2B5EF4-FFF2-40B4-BE49-F238E27FC236}">
                  <a16:creationId xmlns:a16="http://schemas.microsoft.com/office/drawing/2014/main" id="{D0E87BF4-A1A5-FC1C-CC49-0D2B49AEDC5F}"/>
                </a:ext>
              </a:extLst>
            </p:cNvPr>
            <p:cNvPicPr>
              <a:picLocks noChangeAspect="1"/>
            </p:cNvPicPr>
            <p:nvPr/>
          </p:nvPicPr>
          <p:blipFill>
            <a:blip r:embed="rId7"/>
            <a:srcRect b="4197"/>
            <a:stretch/>
          </p:blipFill>
          <p:spPr>
            <a:xfrm>
              <a:off x="2986267" y="3992043"/>
              <a:ext cx="5088433" cy="2467377"/>
            </a:xfrm>
            <a:prstGeom prst="rect">
              <a:avLst/>
            </a:prstGeom>
          </p:spPr>
        </p:pic>
        <p:sp>
          <p:nvSpPr>
            <p:cNvPr id="5" name="TextBox 4">
              <a:extLst>
                <a:ext uri="{FF2B5EF4-FFF2-40B4-BE49-F238E27FC236}">
                  <a16:creationId xmlns:a16="http://schemas.microsoft.com/office/drawing/2014/main" id="{2180E914-E5D7-A760-BCC8-9A8695AD5A5D}"/>
                </a:ext>
              </a:extLst>
            </p:cNvPr>
            <p:cNvSpPr txBox="1"/>
            <p:nvPr/>
          </p:nvSpPr>
          <p:spPr>
            <a:xfrm>
              <a:off x="6451195" y="6487846"/>
              <a:ext cx="957617" cy="369332"/>
            </a:xfrm>
            <a:prstGeom prst="rect">
              <a:avLst/>
            </a:prstGeom>
            <a:noFill/>
          </p:spPr>
          <p:txBody>
            <a:bodyPr wrap="square" rtlCol="0">
              <a:spAutoFit/>
            </a:bodyPr>
            <a:lstStyle/>
            <a:p>
              <a:r>
                <a:rPr lang="en-GB" b="1" dirty="0" err="1"/>
                <a:t>mEHT</a:t>
              </a:r>
              <a:endParaRPr lang="hu-HU" b="1" dirty="0"/>
            </a:p>
          </p:txBody>
        </p:sp>
        <p:sp>
          <p:nvSpPr>
            <p:cNvPr id="8" name="TextBox 7">
              <a:extLst>
                <a:ext uri="{FF2B5EF4-FFF2-40B4-BE49-F238E27FC236}">
                  <a16:creationId xmlns:a16="http://schemas.microsoft.com/office/drawing/2014/main" id="{22BBEC87-C782-51A0-2732-2288766A2A87}"/>
                </a:ext>
              </a:extLst>
            </p:cNvPr>
            <p:cNvSpPr txBox="1"/>
            <p:nvPr/>
          </p:nvSpPr>
          <p:spPr>
            <a:xfrm>
              <a:off x="2935252" y="6499721"/>
              <a:ext cx="2892643" cy="369332"/>
            </a:xfrm>
            <a:prstGeom prst="rect">
              <a:avLst/>
            </a:prstGeom>
            <a:noFill/>
          </p:spPr>
          <p:txBody>
            <a:bodyPr wrap="square" rtlCol="0">
              <a:spAutoFit/>
            </a:bodyPr>
            <a:lstStyle/>
            <a:p>
              <a:r>
                <a:rPr lang="en-GB" b="1" dirty="0"/>
                <a:t>Conventional Hyperthermia</a:t>
              </a:r>
              <a:endParaRPr lang="hu-HU" b="1" dirty="0"/>
            </a:p>
          </p:txBody>
        </p:sp>
        <p:sp>
          <p:nvSpPr>
            <p:cNvPr id="14" name="TextBox 13">
              <a:extLst>
                <a:ext uri="{FF2B5EF4-FFF2-40B4-BE49-F238E27FC236}">
                  <a16:creationId xmlns:a16="http://schemas.microsoft.com/office/drawing/2014/main" id="{08FDB49C-7214-CF0C-EE6C-BFCF0299B0E5}"/>
                </a:ext>
              </a:extLst>
            </p:cNvPr>
            <p:cNvSpPr txBox="1"/>
            <p:nvPr/>
          </p:nvSpPr>
          <p:spPr>
            <a:xfrm>
              <a:off x="8147416" y="5318227"/>
              <a:ext cx="1244039" cy="369332"/>
            </a:xfrm>
            <a:prstGeom prst="rect">
              <a:avLst/>
            </a:prstGeom>
            <a:noFill/>
          </p:spPr>
          <p:txBody>
            <a:bodyPr wrap="square" rtlCol="0">
              <a:spAutoFit/>
            </a:bodyPr>
            <a:lstStyle/>
            <a:p>
              <a:r>
                <a:rPr lang="en-GB" b="1" dirty="0"/>
                <a:t>Lipid rafts</a:t>
              </a:r>
              <a:endParaRPr lang="hu-HU" b="1" dirty="0"/>
            </a:p>
          </p:txBody>
        </p:sp>
        <p:cxnSp>
          <p:nvCxnSpPr>
            <p:cNvPr id="16" name="Straight Arrow Connector 15">
              <a:extLst>
                <a:ext uri="{FF2B5EF4-FFF2-40B4-BE49-F238E27FC236}">
                  <a16:creationId xmlns:a16="http://schemas.microsoft.com/office/drawing/2014/main" id="{77AE09DD-7BCE-50EB-1358-46AF4C77D128}"/>
                </a:ext>
              </a:extLst>
            </p:cNvPr>
            <p:cNvCxnSpPr>
              <a:cxnSpLocks/>
            </p:cNvCxnSpPr>
            <p:nvPr/>
          </p:nvCxnSpPr>
          <p:spPr>
            <a:xfrm flipH="1" flipV="1">
              <a:off x="7587342" y="5105400"/>
              <a:ext cx="625390" cy="3648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281204AF-D094-75BE-55F2-8710BF9AA015}"/>
                </a:ext>
              </a:extLst>
            </p:cNvPr>
            <p:cNvCxnSpPr>
              <a:cxnSpLocks/>
            </p:cNvCxnSpPr>
            <p:nvPr/>
          </p:nvCxnSpPr>
          <p:spPr>
            <a:xfrm flipH="1">
              <a:off x="7587342" y="5595257"/>
              <a:ext cx="621264" cy="1490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92920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007" y="1148949"/>
            <a:ext cx="5201492" cy="2335096"/>
          </a:xfrm>
          <a:prstGeom prst="rect">
            <a:avLst/>
          </a:prstGeom>
        </p:spPr>
      </p:pic>
      <p:pic>
        <p:nvPicPr>
          <p:cNvPr id="32" name="Picture 31"/>
          <p:cNvPicPr>
            <a:picLocks noChangeAspect="1"/>
          </p:cNvPicPr>
          <p:nvPr/>
        </p:nvPicPr>
        <p:blipFill>
          <a:blip r:embed="rId4"/>
          <a:stretch>
            <a:fillRect/>
          </a:stretch>
        </p:blipFill>
        <p:spPr>
          <a:xfrm>
            <a:off x="367520" y="1439995"/>
            <a:ext cx="3948591" cy="2280410"/>
          </a:xfrm>
          <a:prstGeom prst="rect">
            <a:avLst/>
          </a:prstGeom>
        </p:spPr>
      </p:pic>
      <p:sp>
        <p:nvSpPr>
          <p:cNvPr id="18" name="TextBox 17"/>
          <p:cNvSpPr txBox="1"/>
          <p:nvPr/>
        </p:nvSpPr>
        <p:spPr>
          <a:xfrm>
            <a:off x="367520" y="733460"/>
            <a:ext cx="3472020" cy="584775"/>
          </a:xfrm>
          <a:prstGeom prst="rect">
            <a:avLst/>
          </a:prstGeom>
          <a:noFill/>
        </p:spPr>
        <p:txBody>
          <a:bodyPr wrap="square" rtlCol="0">
            <a:spAutoFit/>
          </a:bodyPr>
          <a:lstStyle/>
          <a:p>
            <a:pPr marL="285750" indent="-285750">
              <a:buFont typeface="Wingdings" panose="05000000000000000000" pitchFamily="2" charset="2"/>
              <a:buChar char="Ø"/>
            </a:pPr>
            <a:r>
              <a:rPr lang="en-GB" b="1" dirty="0" err="1"/>
              <a:t>mEHT</a:t>
            </a:r>
            <a:r>
              <a:rPr lang="en-GB" b="1" dirty="0"/>
              <a:t>: </a:t>
            </a:r>
            <a:r>
              <a:rPr lang="en-GB" b="1" dirty="0" err="1"/>
              <a:t>Tumor</a:t>
            </a:r>
            <a:r>
              <a:rPr lang="en-GB" b="1" dirty="0"/>
              <a:t>-selective heating</a:t>
            </a:r>
          </a:p>
          <a:p>
            <a:r>
              <a:rPr lang="en-GB" sz="1400" b="1" dirty="0"/>
              <a:t>                </a:t>
            </a:r>
            <a:r>
              <a:rPr lang="el-GR" sz="1400" b="1" dirty="0"/>
              <a:t>Δ</a:t>
            </a:r>
            <a:r>
              <a:rPr lang="hu-HU" sz="1400" b="1" dirty="0"/>
              <a:t>T(tumor-</a:t>
            </a:r>
            <a:r>
              <a:rPr lang="hu-HU" sz="1400" b="1" dirty="0" err="1"/>
              <a:t>skin</a:t>
            </a:r>
            <a:r>
              <a:rPr lang="hu-HU" sz="1400" b="1" dirty="0"/>
              <a:t>) ≥ 2 °C</a:t>
            </a:r>
          </a:p>
        </p:txBody>
      </p:sp>
      <p:pic>
        <p:nvPicPr>
          <p:cNvPr id="6" name="Picture 5"/>
          <p:cNvPicPr>
            <a:picLocks noChangeAspect="1"/>
          </p:cNvPicPr>
          <p:nvPr/>
        </p:nvPicPr>
        <p:blipFill>
          <a:blip r:embed="rId5"/>
          <a:stretch>
            <a:fillRect/>
          </a:stretch>
        </p:blipFill>
        <p:spPr>
          <a:xfrm>
            <a:off x="3849830" y="3729643"/>
            <a:ext cx="4821462" cy="2939026"/>
          </a:xfrm>
          <a:prstGeom prst="rect">
            <a:avLst/>
          </a:prstGeom>
        </p:spPr>
      </p:pic>
      <p:grpSp>
        <p:nvGrpSpPr>
          <p:cNvPr id="11" name="Group 10"/>
          <p:cNvGrpSpPr/>
          <p:nvPr/>
        </p:nvGrpSpPr>
        <p:grpSpPr>
          <a:xfrm>
            <a:off x="3734709" y="1685593"/>
            <a:ext cx="1409611" cy="822176"/>
            <a:chOff x="6938769" y="5171049"/>
            <a:chExt cx="1113587" cy="784945"/>
          </a:xfrm>
        </p:grpSpPr>
        <p:sp>
          <p:nvSpPr>
            <p:cNvPr id="7" name="Oval 6"/>
            <p:cNvSpPr/>
            <p:nvPr/>
          </p:nvSpPr>
          <p:spPr>
            <a:xfrm>
              <a:off x="7021585" y="5171049"/>
              <a:ext cx="947956" cy="743190"/>
            </a:xfrm>
            <a:prstGeom prst="ellipse">
              <a:avLst/>
            </a:prstGeom>
            <a:scene3d>
              <a:camera prst="orthographicFront"/>
              <a:lightRig rig="threePt" dir="t"/>
            </a:scene3d>
            <a:sp3d>
              <a:bevelT/>
            </a:sp3d>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hu-HU"/>
            </a:p>
          </p:txBody>
        </p:sp>
        <p:sp>
          <p:nvSpPr>
            <p:cNvPr id="10" name="TextBox 9"/>
            <p:cNvSpPr txBox="1"/>
            <p:nvPr/>
          </p:nvSpPr>
          <p:spPr>
            <a:xfrm>
              <a:off x="6938769" y="5309663"/>
              <a:ext cx="1113587" cy="646331"/>
            </a:xfrm>
            <a:prstGeom prst="rect">
              <a:avLst/>
            </a:prstGeom>
            <a:noFill/>
            <a:scene3d>
              <a:camera prst="orthographicFront"/>
              <a:lightRig rig="threePt" dir="t"/>
            </a:scene3d>
            <a:sp3d>
              <a:bevelT/>
            </a:sp3d>
          </p:spPr>
          <p:txBody>
            <a:bodyPr wrap="square" rtlCol="0">
              <a:spAutoFit/>
            </a:bodyPr>
            <a:lstStyle/>
            <a:p>
              <a:pPr algn="ctr"/>
              <a:r>
                <a:rPr lang="en-GB" sz="1200" b="1" dirty="0">
                  <a:solidFill>
                    <a:schemeClr val="bg1"/>
                  </a:solidFill>
                  <a:latin typeface="Times New Roman" panose="02020603050405020304" pitchFamily="18" charset="0"/>
                  <a:cs typeface="Times New Roman" panose="02020603050405020304" pitchFamily="18" charset="0"/>
                </a:rPr>
                <a:t>Thermo-sensitive nanoparticles</a:t>
              </a:r>
              <a:endParaRPr lang="hu-HU" sz="1200" b="1" dirty="0">
                <a:solidFill>
                  <a:schemeClr val="bg1"/>
                </a:solidFill>
                <a:latin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EE90AD3C-B727-9270-EF8E-7480ECBC7355}"/>
              </a:ext>
            </a:extLst>
          </p:cNvPr>
          <p:cNvSpPr txBox="1">
            <a:spLocks/>
          </p:cNvSpPr>
          <p:nvPr/>
        </p:nvSpPr>
        <p:spPr>
          <a:xfrm>
            <a:off x="0" y="1646"/>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Background: Advantages of Modulated electro Hyperthermia (</a:t>
            </a:r>
            <a:r>
              <a:rPr lang="en-US" sz="3000" b="1" dirty="0" err="1">
                <a:solidFill>
                  <a:srgbClr val="E3D496"/>
                </a:solidFill>
                <a:latin typeface="Times New Roman" panose="02020603050405020304" pitchFamily="18" charset="0"/>
                <a:cs typeface="Times New Roman" panose="02020603050405020304" pitchFamily="18" charset="0"/>
              </a:rPr>
              <a:t>mEHT</a:t>
            </a:r>
            <a:r>
              <a:rPr lang="en-US" sz="3000" b="1" dirty="0">
                <a:solidFill>
                  <a:srgbClr val="E3D49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88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Box 217"/>
          <p:cNvSpPr txBox="1"/>
          <p:nvPr/>
        </p:nvSpPr>
        <p:spPr>
          <a:xfrm>
            <a:off x="65039" y="1001817"/>
            <a:ext cx="335735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Ø"/>
            </a:pPr>
            <a:r>
              <a:rPr lang="en-GB" b="1" u="sng" dirty="0">
                <a:latin typeface="Times New Roman" panose="02020603050405020304" pitchFamily="18" charset="0"/>
                <a:cs typeface="Times New Roman" panose="02020603050405020304" pitchFamily="18" charset="0"/>
              </a:rPr>
              <a:t>Doxorubicin (DOX)</a:t>
            </a:r>
            <a:endParaRPr lang="en-GB"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1</a:t>
            </a:r>
            <a:r>
              <a:rPr lang="en-GB" baseline="30000" dirty="0">
                <a:latin typeface="Times New Roman" panose="02020603050405020304" pitchFamily="18" charset="0"/>
                <a:cs typeface="Times New Roman" panose="02020603050405020304" pitchFamily="18" charset="0"/>
              </a:rPr>
              <a:t>st</a:t>
            </a:r>
            <a:r>
              <a:rPr lang="en-GB" dirty="0">
                <a:latin typeface="Times New Roman" panose="02020603050405020304" pitchFamily="18" charset="0"/>
                <a:cs typeface="Times New Roman" panose="02020603050405020304" pitchFamily="18" charset="0"/>
              </a:rPr>
              <a:t> –line in TNBC</a:t>
            </a:r>
          </a:p>
          <a:p>
            <a:pPr marL="742950" lvl="1"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Cardiotoxicity</a:t>
            </a:r>
          </a:p>
          <a:p>
            <a:pPr marL="742950" lvl="1" indent="-285750">
              <a:buFont typeface="Arial" panose="020B0604020202020204" pitchFamily="34" charset="0"/>
              <a:buChar char="•"/>
            </a:pPr>
            <a:r>
              <a:rPr lang="hu-HU" dirty="0">
                <a:latin typeface="Times New Roman" panose="02020603050405020304" pitchFamily="18" charset="0"/>
                <a:cs typeface="Times New Roman" panose="02020603050405020304" pitchFamily="18" charset="0"/>
              </a:rPr>
              <a:t>↓ </a:t>
            </a:r>
            <a:r>
              <a:rPr lang="hu-HU" dirty="0" err="1">
                <a:latin typeface="Times New Roman" panose="02020603050405020304" pitchFamily="18" charset="0"/>
                <a:cs typeface="Times New Roman" panose="02020603050405020304" pitchFamily="18" charset="0"/>
              </a:rPr>
              <a:t>accumulation</a:t>
            </a:r>
            <a:r>
              <a:rPr lang="hu-HU" dirty="0">
                <a:latin typeface="Times New Roman" panose="02020603050405020304" pitchFamily="18" charset="0"/>
                <a:cs typeface="Times New Roman" panose="02020603050405020304" pitchFamily="18" charset="0"/>
              </a:rPr>
              <a:t> in tumor</a:t>
            </a:r>
          </a:p>
        </p:txBody>
      </p:sp>
      <p:sp>
        <p:nvSpPr>
          <p:cNvPr id="221" name="TextBox 220"/>
          <p:cNvSpPr txBox="1"/>
          <p:nvPr/>
        </p:nvSpPr>
        <p:spPr>
          <a:xfrm>
            <a:off x="-54430" y="2922431"/>
            <a:ext cx="4862987"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Ø"/>
            </a:pPr>
            <a:r>
              <a:rPr lang="en-GB" b="1" u="sng" dirty="0">
                <a:latin typeface="Times New Roman" panose="02020603050405020304" pitchFamily="18" charset="0"/>
                <a:cs typeface="Times New Roman" panose="02020603050405020304" pitchFamily="18" charset="0"/>
              </a:rPr>
              <a:t>FDA-approved liposomal DOX</a:t>
            </a:r>
          </a:p>
        </p:txBody>
      </p:sp>
      <p:grpSp>
        <p:nvGrpSpPr>
          <p:cNvPr id="11" name="Group 10"/>
          <p:cNvGrpSpPr/>
          <p:nvPr/>
        </p:nvGrpSpPr>
        <p:grpSpPr>
          <a:xfrm>
            <a:off x="129533" y="3436637"/>
            <a:ext cx="4723150" cy="1494896"/>
            <a:chOff x="185728" y="2228753"/>
            <a:chExt cx="3870078" cy="1411046"/>
          </a:xfrm>
        </p:grpSpPr>
        <p:sp>
          <p:nvSpPr>
            <p:cNvPr id="5" name="Rectangle 4"/>
            <p:cNvSpPr/>
            <p:nvPr/>
          </p:nvSpPr>
          <p:spPr>
            <a:xfrm>
              <a:off x="185728" y="2228753"/>
              <a:ext cx="1877964" cy="299224"/>
            </a:xfrm>
            <a:prstGeom prst="rect">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Times New Roman" panose="02020603050405020304" pitchFamily="18" charset="0"/>
                  <a:cs typeface="Times New Roman" panose="02020603050405020304" pitchFamily="18" charset="0"/>
                </a:rPr>
                <a:t>PLD</a:t>
              </a:r>
              <a:endParaRPr lang="hu-HU" b="1" dirty="0">
                <a:latin typeface="Times New Roman" panose="02020603050405020304" pitchFamily="18" charset="0"/>
                <a:cs typeface="Times New Roman" panose="02020603050405020304" pitchFamily="18" charset="0"/>
              </a:endParaRPr>
            </a:p>
          </p:txBody>
        </p:sp>
        <p:sp>
          <p:nvSpPr>
            <p:cNvPr id="666" name="Rectangle 665"/>
            <p:cNvSpPr/>
            <p:nvPr/>
          </p:nvSpPr>
          <p:spPr>
            <a:xfrm>
              <a:off x="185728" y="2540155"/>
              <a:ext cx="1877964" cy="1087383"/>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hu-HU"/>
            </a:p>
          </p:txBody>
        </p:sp>
        <p:sp>
          <p:nvSpPr>
            <p:cNvPr id="667" name="Rectangle 666"/>
            <p:cNvSpPr/>
            <p:nvPr/>
          </p:nvSpPr>
          <p:spPr>
            <a:xfrm>
              <a:off x="2177842" y="2230761"/>
              <a:ext cx="1877964" cy="332247"/>
            </a:xfrm>
            <a:prstGeom prst="rect">
              <a:avLst/>
            </a:prstGeom>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latin typeface="Times New Roman" panose="02020603050405020304" pitchFamily="18" charset="0"/>
                  <a:cs typeface="Times New Roman" panose="02020603050405020304" pitchFamily="18" charset="0"/>
                </a:rPr>
                <a:t>Non-PLD</a:t>
              </a:r>
              <a:endParaRPr lang="hu-HU" b="1" dirty="0">
                <a:latin typeface="Times New Roman" panose="02020603050405020304" pitchFamily="18" charset="0"/>
                <a:cs typeface="Times New Roman" panose="02020603050405020304" pitchFamily="18" charset="0"/>
              </a:endParaRPr>
            </a:p>
          </p:txBody>
        </p:sp>
        <p:sp>
          <p:nvSpPr>
            <p:cNvPr id="668" name="Rectangle 667"/>
            <p:cNvSpPr/>
            <p:nvPr/>
          </p:nvSpPr>
          <p:spPr>
            <a:xfrm>
              <a:off x="2177842" y="2581361"/>
              <a:ext cx="1877964" cy="1058438"/>
            </a:xfrm>
            <a:prstGeom prst="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hu-HU" dirty="0"/>
            </a:p>
          </p:txBody>
        </p:sp>
      </p:grpSp>
      <p:sp>
        <p:nvSpPr>
          <p:cNvPr id="669" name="TextBox 668"/>
          <p:cNvSpPr txBox="1"/>
          <p:nvPr/>
        </p:nvSpPr>
        <p:spPr>
          <a:xfrm>
            <a:off x="2623079" y="3830610"/>
            <a:ext cx="1993957" cy="646331"/>
          </a:xfrm>
          <a:prstGeom prst="rect">
            <a:avLst/>
          </a:prstGeom>
          <a:noFill/>
        </p:spPr>
        <p:txBody>
          <a:bodyPr wrap="square" rtlCol="0">
            <a:spAutoFit/>
          </a:bodyPr>
          <a:lstStyle/>
          <a:p>
            <a:pPr marL="285750" lvl="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↓cardiotoxicity</a:t>
            </a:r>
            <a:endParaRPr lang="en-US"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Efficacy = DOX</a:t>
            </a:r>
            <a:endParaRPr lang="en-US"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490759" y="4701652"/>
            <a:ext cx="1738163" cy="1370728"/>
            <a:chOff x="3514298" y="2015629"/>
            <a:chExt cx="3281308" cy="2910327"/>
          </a:xfrm>
        </p:grpSpPr>
        <p:grpSp>
          <p:nvGrpSpPr>
            <p:cNvPr id="34" name="Group 33"/>
            <p:cNvGrpSpPr/>
            <p:nvPr/>
          </p:nvGrpSpPr>
          <p:grpSpPr>
            <a:xfrm>
              <a:off x="3514298" y="2015629"/>
              <a:ext cx="3281308" cy="2910327"/>
              <a:chOff x="724616" y="2580734"/>
              <a:chExt cx="3281308" cy="2910327"/>
            </a:xfrm>
          </p:grpSpPr>
          <p:grpSp>
            <p:nvGrpSpPr>
              <p:cNvPr id="40" name="Group 39"/>
              <p:cNvGrpSpPr/>
              <p:nvPr/>
            </p:nvGrpSpPr>
            <p:grpSpPr>
              <a:xfrm>
                <a:off x="724616" y="2580734"/>
                <a:ext cx="3281308" cy="2910327"/>
                <a:chOff x="724616" y="2580734"/>
                <a:chExt cx="3281308" cy="2910327"/>
              </a:xfrm>
            </p:grpSpPr>
            <p:sp>
              <p:nvSpPr>
                <p:cNvPr id="64" name="Flowchart: Connector 63"/>
                <p:cNvSpPr/>
                <p:nvPr/>
              </p:nvSpPr>
              <p:spPr>
                <a:xfrm>
                  <a:off x="1000777" y="2778012"/>
                  <a:ext cx="2455817" cy="2390503"/>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grpSp>
              <p:nvGrpSpPr>
                <p:cNvPr id="65" name="Group 64"/>
                <p:cNvGrpSpPr/>
                <p:nvPr/>
              </p:nvGrpSpPr>
              <p:grpSpPr>
                <a:xfrm rot="1492051">
                  <a:off x="2513152" y="3166812"/>
                  <a:ext cx="216000" cy="297402"/>
                  <a:chOff x="4565061" y="3347069"/>
                  <a:chExt cx="216000" cy="297402"/>
                </a:xfrm>
                <a:solidFill>
                  <a:schemeClr val="accent6">
                    <a:lumMod val="75000"/>
                  </a:schemeClr>
                </a:solidFill>
              </p:grpSpPr>
              <p:cxnSp>
                <p:nvCxnSpPr>
                  <p:cNvPr id="292" name="Straight Connector 291"/>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293" name="Flowchart: Connector 292"/>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4" name="Straight Connector 293"/>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sp>
              <p:nvSpPr>
                <p:cNvPr id="66" name="Flowchart: Connector 65"/>
                <p:cNvSpPr/>
                <p:nvPr/>
              </p:nvSpPr>
              <p:spPr>
                <a:xfrm>
                  <a:off x="2353963" y="4006862"/>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lowchart: Connector 66"/>
                <p:cNvSpPr/>
                <p:nvPr/>
              </p:nvSpPr>
              <p:spPr>
                <a:xfrm>
                  <a:off x="2154666" y="403265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lowchart: Connector 67"/>
                <p:cNvSpPr/>
                <p:nvPr/>
              </p:nvSpPr>
              <p:spPr>
                <a:xfrm>
                  <a:off x="2307066" y="3777082"/>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lowchart: Connector 68"/>
                <p:cNvSpPr/>
                <p:nvPr/>
              </p:nvSpPr>
              <p:spPr>
                <a:xfrm>
                  <a:off x="2037430" y="387321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lowchart: Connector 69"/>
                <p:cNvSpPr/>
                <p:nvPr/>
              </p:nvSpPr>
              <p:spPr>
                <a:xfrm>
                  <a:off x="2105422" y="3687983"/>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p:cNvGrpSpPr/>
                <p:nvPr/>
              </p:nvGrpSpPr>
              <p:grpSpPr>
                <a:xfrm rot="19158460">
                  <a:off x="1194510" y="3112745"/>
                  <a:ext cx="260699" cy="431797"/>
                  <a:chOff x="8212324" y="2486606"/>
                  <a:chExt cx="260699" cy="431797"/>
                </a:xfrm>
                <a:solidFill>
                  <a:schemeClr val="accent6">
                    <a:lumMod val="75000"/>
                  </a:schemeClr>
                </a:solidFill>
              </p:grpSpPr>
              <p:sp>
                <p:nvSpPr>
                  <p:cNvPr id="289" name="Flowchart: Connector 288"/>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0" name="Straight Connector 289"/>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91" name="Straight Connector 290"/>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2" name="Group 71"/>
                <p:cNvGrpSpPr/>
                <p:nvPr/>
              </p:nvGrpSpPr>
              <p:grpSpPr>
                <a:xfrm rot="20436619">
                  <a:off x="1480919" y="2826353"/>
                  <a:ext cx="260699" cy="431797"/>
                  <a:chOff x="8212324" y="2486606"/>
                  <a:chExt cx="260699" cy="431797"/>
                </a:xfrm>
                <a:solidFill>
                  <a:schemeClr val="accent6">
                    <a:lumMod val="75000"/>
                  </a:schemeClr>
                </a:solidFill>
              </p:grpSpPr>
              <p:sp>
                <p:nvSpPr>
                  <p:cNvPr id="286" name="Flowchart: Connector 285"/>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7" name="Straight Connector 286"/>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88" name="Straight Connector 287"/>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3" name="Group 72"/>
                <p:cNvGrpSpPr/>
                <p:nvPr/>
              </p:nvGrpSpPr>
              <p:grpSpPr>
                <a:xfrm rot="21144061">
                  <a:off x="1649217" y="2727334"/>
                  <a:ext cx="260699" cy="431797"/>
                  <a:chOff x="8212324" y="2486606"/>
                  <a:chExt cx="260699" cy="431797"/>
                </a:xfrm>
                <a:solidFill>
                  <a:schemeClr val="accent6">
                    <a:lumMod val="75000"/>
                  </a:schemeClr>
                </a:solidFill>
              </p:grpSpPr>
              <p:sp>
                <p:nvSpPr>
                  <p:cNvPr id="283" name="Flowchart: Connector 282"/>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4" name="Straight Connector 28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85" name="Straight Connector 28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4" name="Group 73"/>
                <p:cNvGrpSpPr/>
                <p:nvPr/>
              </p:nvGrpSpPr>
              <p:grpSpPr>
                <a:xfrm>
                  <a:off x="1839288" y="2644754"/>
                  <a:ext cx="260699" cy="431797"/>
                  <a:chOff x="8212324" y="2486606"/>
                  <a:chExt cx="260699" cy="431797"/>
                </a:xfrm>
                <a:solidFill>
                  <a:schemeClr val="accent6">
                    <a:lumMod val="75000"/>
                  </a:schemeClr>
                </a:solidFill>
              </p:grpSpPr>
              <p:sp>
                <p:nvSpPr>
                  <p:cNvPr id="280" name="Flowchart: Connector 279"/>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1" name="Straight Connector 28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82" name="Straight Connector 28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5" name="Group 74"/>
                <p:cNvGrpSpPr/>
                <p:nvPr/>
              </p:nvGrpSpPr>
              <p:grpSpPr>
                <a:xfrm rot="17278815">
                  <a:off x="998566" y="3673611"/>
                  <a:ext cx="260699" cy="431797"/>
                  <a:chOff x="8212324" y="2486606"/>
                  <a:chExt cx="260699" cy="431797"/>
                </a:xfrm>
                <a:solidFill>
                  <a:schemeClr val="accent6">
                    <a:lumMod val="75000"/>
                  </a:schemeClr>
                </a:solidFill>
              </p:grpSpPr>
              <p:sp>
                <p:nvSpPr>
                  <p:cNvPr id="277" name="Flowchart: Connector 276"/>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8" name="Straight Connector 27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79" name="Straight Connector 27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6" name="Group 75"/>
                <p:cNvGrpSpPr/>
                <p:nvPr/>
              </p:nvGrpSpPr>
              <p:grpSpPr>
                <a:xfrm rot="18269557">
                  <a:off x="1007608" y="3481856"/>
                  <a:ext cx="260699" cy="431797"/>
                  <a:chOff x="8212324" y="2486606"/>
                  <a:chExt cx="260699" cy="431797"/>
                </a:xfrm>
                <a:solidFill>
                  <a:schemeClr val="accent6">
                    <a:lumMod val="75000"/>
                  </a:schemeClr>
                </a:solidFill>
              </p:grpSpPr>
              <p:sp>
                <p:nvSpPr>
                  <p:cNvPr id="274" name="Flowchart: Connector 273"/>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5" name="Straight Connector 27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76" name="Straight Connector 27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7" name="Group 76"/>
                <p:cNvGrpSpPr/>
                <p:nvPr/>
              </p:nvGrpSpPr>
              <p:grpSpPr>
                <a:xfrm rot="18972997">
                  <a:off x="1084954" y="3295681"/>
                  <a:ext cx="260699" cy="431797"/>
                  <a:chOff x="8212324" y="2486606"/>
                  <a:chExt cx="260699" cy="431797"/>
                </a:xfrm>
                <a:solidFill>
                  <a:schemeClr val="accent6">
                    <a:lumMod val="75000"/>
                  </a:schemeClr>
                </a:solidFill>
              </p:grpSpPr>
              <p:sp>
                <p:nvSpPr>
                  <p:cNvPr id="271" name="Flowchart: Connector 270"/>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2" name="Straight Connector 271"/>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73" name="Straight Connector 272"/>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8" name="Group 77"/>
                <p:cNvGrpSpPr/>
                <p:nvPr/>
              </p:nvGrpSpPr>
              <p:grpSpPr>
                <a:xfrm rot="15182291">
                  <a:off x="1277103" y="4433721"/>
                  <a:ext cx="260699" cy="431797"/>
                  <a:chOff x="8212324" y="2486606"/>
                  <a:chExt cx="260699" cy="431797"/>
                </a:xfrm>
                <a:solidFill>
                  <a:schemeClr val="accent6">
                    <a:lumMod val="75000"/>
                  </a:schemeClr>
                </a:solidFill>
              </p:grpSpPr>
              <p:sp>
                <p:nvSpPr>
                  <p:cNvPr id="268" name="Flowchart: Connector 267"/>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9" name="Straight Connector 26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70" name="Straight Connector 26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79" name="Group 78"/>
                <p:cNvGrpSpPr/>
                <p:nvPr/>
              </p:nvGrpSpPr>
              <p:grpSpPr>
                <a:xfrm rot="15818409">
                  <a:off x="1163059" y="4264783"/>
                  <a:ext cx="260699" cy="431797"/>
                  <a:chOff x="8212324" y="2486606"/>
                  <a:chExt cx="260699" cy="431797"/>
                </a:xfrm>
                <a:solidFill>
                  <a:schemeClr val="accent6">
                    <a:lumMod val="75000"/>
                  </a:schemeClr>
                </a:solidFill>
              </p:grpSpPr>
              <p:sp>
                <p:nvSpPr>
                  <p:cNvPr id="265" name="Flowchart: Connector 264"/>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6" name="Straight Connector 265"/>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67" name="Straight Connector 26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0" name="Group 79"/>
                <p:cNvGrpSpPr/>
                <p:nvPr/>
              </p:nvGrpSpPr>
              <p:grpSpPr>
                <a:xfrm rot="16506674">
                  <a:off x="1063240" y="4086294"/>
                  <a:ext cx="260699" cy="431797"/>
                  <a:chOff x="8212324" y="2486606"/>
                  <a:chExt cx="260699" cy="431797"/>
                </a:xfrm>
                <a:solidFill>
                  <a:schemeClr val="accent6">
                    <a:lumMod val="75000"/>
                  </a:schemeClr>
                </a:solidFill>
              </p:grpSpPr>
              <p:sp>
                <p:nvSpPr>
                  <p:cNvPr id="262" name="Flowchart: Connector 261"/>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3" name="Straight Connector 262"/>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64" name="Straight Connector 263"/>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1" name="Group 80"/>
                <p:cNvGrpSpPr/>
                <p:nvPr/>
              </p:nvGrpSpPr>
              <p:grpSpPr>
                <a:xfrm rot="16714845">
                  <a:off x="1020118" y="3872868"/>
                  <a:ext cx="260699" cy="431797"/>
                  <a:chOff x="8212324" y="2486606"/>
                  <a:chExt cx="260699" cy="431797"/>
                </a:xfrm>
                <a:solidFill>
                  <a:schemeClr val="accent6">
                    <a:lumMod val="75000"/>
                  </a:schemeClr>
                </a:solidFill>
              </p:grpSpPr>
              <p:sp>
                <p:nvSpPr>
                  <p:cNvPr id="259" name="Flowchart: Connector 258"/>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0" name="Straight Connector 259"/>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61" name="Straight Connector 260"/>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2" name="Group 81"/>
                <p:cNvGrpSpPr/>
                <p:nvPr/>
              </p:nvGrpSpPr>
              <p:grpSpPr>
                <a:xfrm rot="14313460">
                  <a:off x="1417776" y="4570008"/>
                  <a:ext cx="260699" cy="431797"/>
                  <a:chOff x="8212324" y="2486606"/>
                  <a:chExt cx="260699" cy="431797"/>
                </a:xfrm>
                <a:solidFill>
                  <a:schemeClr val="accent6">
                    <a:lumMod val="75000"/>
                  </a:schemeClr>
                </a:solidFill>
              </p:grpSpPr>
              <p:sp>
                <p:nvSpPr>
                  <p:cNvPr id="256" name="Flowchart: Connector 255"/>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58" name="Straight Connector 257"/>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3" name="Group 82"/>
                <p:cNvGrpSpPr/>
                <p:nvPr/>
              </p:nvGrpSpPr>
              <p:grpSpPr>
                <a:xfrm rot="13787315">
                  <a:off x="1580956" y="4695917"/>
                  <a:ext cx="260699" cy="431797"/>
                  <a:chOff x="8212324" y="2486606"/>
                  <a:chExt cx="260699" cy="431797"/>
                </a:xfrm>
                <a:solidFill>
                  <a:schemeClr val="accent6">
                    <a:lumMod val="75000"/>
                  </a:schemeClr>
                </a:solidFill>
              </p:grpSpPr>
              <p:sp>
                <p:nvSpPr>
                  <p:cNvPr id="253" name="Flowchart: Connector 252"/>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4" name="Straight Connector 25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55" name="Straight Connector 25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4" name="Group 83"/>
                <p:cNvGrpSpPr/>
                <p:nvPr/>
              </p:nvGrpSpPr>
              <p:grpSpPr>
                <a:xfrm rot="12896715">
                  <a:off x="1764673" y="4777569"/>
                  <a:ext cx="260699" cy="431797"/>
                  <a:chOff x="8212324" y="2486606"/>
                  <a:chExt cx="260699" cy="431797"/>
                </a:xfrm>
                <a:solidFill>
                  <a:schemeClr val="accent6">
                    <a:lumMod val="75000"/>
                  </a:schemeClr>
                </a:solidFill>
              </p:grpSpPr>
              <p:sp>
                <p:nvSpPr>
                  <p:cNvPr id="250" name="Flowchart: Connector 249"/>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1" name="Straight Connector 25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52" name="Straight Connector 25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5" name="Group 84"/>
                <p:cNvGrpSpPr/>
                <p:nvPr/>
              </p:nvGrpSpPr>
              <p:grpSpPr>
                <a:xfrm rot="12054510">
                  <a:off x="1966568" y="4808446"/>
                  <a:ext cx="260699" cy="431797"/>
                  <a:chOff x="8212324" y="2486606"/>
                  <a:chExt cx="260699" cy="431797"/>
                </a:xfrm>
                <a:solidFill>
                  <a:schemeClr val="accent6">
                    <a:lumMod val="75000"/>
                  </a:schemeClr>
                </a:solidFill>
              </p:grpSpPr>
              <p:sp>
                <p:nvSpPr>
                  <p:cNvPr id="247" name="Flowchart: Connector 246"/>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8" name="Straight Connector 24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49" name="Straight Connector 24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6" name="Group 85"/>
                <p:cNvGrpSpPr/>
                <p:nvPr/>
              </p:nvGrpSpPr>
              <p:grpSpPr>
                <a:xfrm rot="11391481">
                  <a:off x="2376589" y="4806481"/>
                  <a:ext cx="260699" cy="431797"/>
                  <a:chOff x="8212324" y="2486606"/>
                  <a:chExt cx="260699" cy="431797"/>
                </a:xfrm>
                <a:solidFill>
                  <a:schemeClr val="accent6">
                    <a:lumMod val="75000"/>
                  </a:schemeClr>
                </a:solidFill>
              </p:grpSpPr>
              <p:sp>
                <p:nvSpPr>
                  <p:cNvPr id="244" name="Flowchart: Connector 243"/>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5" name="Straight Connector 24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46" name="Straight Connector 24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7" name="Group 86"/>
                <p:cNvGrpSpPr/>
                <p:nvPr/>
              </p:nvGrpSpPr>
              <p:grpSpPr>
                <a:xfrm rot="10800000">
                  <a:off x="2575821" y="4737076"/>
                  <a:ext cx="260699" cy="431797"/>
                  <a:chOff x="8212324" y="2486606"/>
                  <a:chExt cx="260699" cy="431797"/>
                </a:xfrm>
                <a:solidFill>
                  <a:schemeClr val="accent6">
                    <a:lumMod val="75000"/>
                  </a:schemeClr>
                </a:solidFill>
              </p:grpSpPr>
              <p:sp>
                <p:nvSpPr>
                  <p:cNvPr id="241" name="Flowchart: Connector 240"/>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2" name="Straight Connector 241"/>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43" name="Straight Connector 242"/>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8" name="Group 87"/>
                <p:cNvGrpSpPr/>
                <p:nvPr/>
              </p:nvGrpSpPr>
              <p:grpSpPr>
                <a:xfrm rot="10264374">
                  <a:off x="2759106" y="4636459"/>
                  <a:ext cx="260699" cy="431797"/>
                  <a:chOff x="8212324" y="2486606"/>
                  <a:chExt cx="260699" cy="431797"/>
                </a:xfrm>
                <a:solidFill>
                  <a:schemeClr val="accent6">
                    <a:lumMod val="75000"/>
                  </a:schemeClr>
                </a:solidFill>
              </p:grpSpPr>
              <p:sp>
                <p:nvSpPr>
                  <p:cNvPr id="238" name="Flowchart: Connector 237"/>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9" name="Straight Connector 23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40" name="Straight Connector 23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89" name="Group 88"/>
                <p:cNvGrpSpPr/>
                <p:nvPr/>
              </p:nvGrpSpPr>
              <p:grpSpPr>
                <a:xfrm rot="9252047">
                  <a:off x="2923986" y="4518425"/>
                  <a:ext cx="260699" cy="431797"/>
                  <a:chOff x="8212324" y="2486606"/>
                  <a:chExt cx="260699" cy="431797"/>
                </a:xfrm>
                <a:solidFill>
                  <a:schemeClr val="accent6">
                    <a:lumMod val="75000"/>
                  </a:schemeClr>
                </a:solidFill>
              </p:grpSpPr>
              <p:sp>
                <p:nvSpPr>
                  <p:cNvPr id="234" name="Flowchart: Connector 233"/>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5" name="Straight Connector 23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37" name="Straight Connector 23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0" name="Group 89"/>
                <p:cNvGrpSpPr/>
                <p:nvPr/>
              </p:nvGrpSpPr>
              <p:grpSpPr>
                <a:xfrm rot="8543685">
                  <a:off x="3036050" y="4346004"/>
                  <a:ext cx="260699" cy="431797"/>
                  <a:chOff x="8212324" y="2486606"/>
                  <a:chExt cx="260699" cy="431797"/>
                </a:xfrm>
                <a:solidFill>
                  <a:schemeClr val="accent6">
                    <a:lumMod val="75000"/>
                  </a:schemeClr>
                </a:solidFill>
              </p:grpSpPr>
              <p:sp>
                <p:nvSpPr>
                  <p:cNvPr id="229" name="Flowchart: Connector 228"/>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1" name="Straight Connector 23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32" name="Straight Connector 23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1" name="Group 90"/>
                <p:cNvGrpSpPr/>
                <p:nvPr/>
              </p:nvGrpSpPr>
              <p:grpSpPr>
                <a:xfrm rot="7665196">
                  <a:off x="3134229" y="4171319"/>
                  <a:ext cx="260699" cy="431797"/>
                  <a:chOff x="8212324" y="2486606"/>
                  <a:chExt cx="260699" cy="431797"/>
                </a:xfrm>
                <a:solidFill>
                  <a:schemeClr val="accent6">
                    <a:lumMod val="75000"/>
                  </a:schemeClr>
                </a:solidFill>
              </p:grpSpPr>
              <p:sp>
                <p:nvSpPr>
                  <p:cNvPr id="222" name="Flowchart: Connector 221"/>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3" name="Straight Connector 222"/>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24" name="Straight Connector 223"/>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2" name="Group 91"/>
                <p:cNvGrpSpPr/>
                <p:nvPr/>
              </p:nvGrpSpPr>
              <p:grpSpPr>
                <a:xfrm rot="7258931">
                  <a:off x="3217659" y="3971585"/>
                  <a:ext cx="260699" cy="431797"/>
                  <a:chOff x="8212324" y="2486606"/>
                  <a:chExt cx="260699" cy="431797"/>
                </a:xfrm>
                <a:solidFill>
                  <a:schemeClr val="accent6">
                    <a:lumMod val="75000"/>
                  </a:schemeClr>
                </a:solidFill>
              </p:grpSpPr>
              <p:sp>
                <p:nvSpPr>
                  <p:cNvPr id="217" name="Flowchart: Connector 216"/>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9" name="Straight Connector 21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20" name="Straight Connector 21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3" name="Group 92"/>
                <p:cNvGrpSpPr/>
                <p:nvPr/>
              </p:nvGrpSpPr>
              <p:grpSpPr>
                <a:xfrm rot="2900247">
                  <a:off x="2627412" y="2724164"/>
                  <a:ext cx="260699" cy="431797"/>
                  <a:chOff x="8212324" y="2486606"/>
                  <a:chExt cx="260699" cy="431797"/>
                </a:xfrm>
                <a:solidFill>
                  <a:schemeClr val="accent6">
                    <a:lumMod val="75000"/>
                  </a:schemeClr>
                </a:solidFill>
              </p:grpSpPr>
              <p:sp>
                <p:nvSpPr>
                  <p:cNvPr id="213" name="Flowchart: Connector 212"/>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4" name="Straight Connector 21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15" name="Straight Connector 21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4" name="Group 93"/>
                <p:cNvGrpSpPr/>
                <p:nvPr/>
              </p:nvGrpSpPr>
              <p:grpSpPr>
                <a:xfrm rot="2075819">
                  <a:off x="2436755" y="2638467"/>
                  <a:ext cx="260699" cy="431797"/>
                  <a:chOff x="8212324" y="2486606"/>
                  <a:chExt cx="260699" cy="431797"/>
                </a:xfrm>
                <a:solidFill>
                  <a:schemeClr val="accent6">
                    <a:lumMod val="75000"/>
                  </a:schemeClr>
                </a:solidFill>
              </p:grpSpPr>
              <p:sp>
                <p:nvSpPr>
                  <p:cNvPr id="210" name="Flowchart: Connector 209"/>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1" name="Straight Connector 21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12" name="Straight Connector 21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5" name="Group 94"/>
                <p:cNvGrpSpPr/>
                <p:nvPr/>
              </p:nvGrpSpPr>
              <p:grpSpPr>
                <a:xfrm rot="6722119">
                  <a:off x="3241885" y="3759569"/>
                  <a:ext cx="260699" cy="431797"/>
                  <a:chOff x="8212324" y="2486606"/>
                  <a:chExt cx="260699" cy="431797"/>
                </a:xfrm>
                <a:solidFill>
                  <a:schemeClr val="accent6">
                    <a:lumMod val="75000"/>
                  </a:schemeClr>
                </a:solidFill>
              </p:grpSpPr>
              <p:sp>
                <p:nvSpPr>
                  <p:cNvPr id="207" name="Flowchart: Connector 206"/>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8" name="Straight Connector 20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09" name="Straight Connector 20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6" name="Group 95"/>
                <p:cNvGrpSpPr/>
                <p:nvPr/>
              </p:nvGrpSpPr>
              <p:grpSpPr>
                <a:xfrm rot="6012896">
                  <a:off x="3216208" y="3549483"/>
                  <a:ext cx="260699" cy="431797"/>
                  <a:chOff x="8212324" y="2486606"/>
                  <a:chExt cx="260699" cy="431797"/>
                </a:xfrm>
                <a:solidFill>
                  <a:schemeClr val="accent6">
                    <a:lumMod val="75000"/>
                  </a:schemeClr>
                </a:solidFill>
              </p:grpSpPr>
              <p:sp>
                <p:nvSpPr>
                  <p:cNvPr id="204" name="Flowchart: Connector 203"/>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5" name="Straight Connector 20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06" name="Straight Connector 20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7" name="Group 96"/>
                <p:cNvGrpSpPr/>
                <p:nvPr/>
              </p:nvGrpSpPr>
              <p:grpSpPr>
                <a:xfrm rot="5400000">
                  <a:off x="3138235" y="3353398"/>
                  <a:ext cx="260699" cy="431797"/>
                  <a:chOff x="8212324" y="2486606"/>
                  <a:chExt cx="260699" cy="431797"/>
                </a:xfrm>
                <a:solidFill>
                  <a:schemeClr val="accent6">
                    <a:lumMod val="75000"/>
                  </a:schemeClr>
                </a:solidFill>
              </p:grpSpPr>
              <p:sp>
                <p:nvSpPr>
                  <p:cNvPr id="201" name="Flowchart: Connector 200"/>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2" name="Straight Connector 201"/>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03" name="Straight Connector 202"/>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8" name="Group 97"/>
                <p:cNvGrpSpPr/>
                <p:nvPr/>
              </p:nvGrpSpPr>
              <p:grpSpPr>
                <a:xfrm rot="4775169">
                  <a:off x="3072533" y="3157115"/>
                  <a:ext cx="260699" cy="431797"/>
                  <a:chOff x="8212324" y="2486606"/>
                  <a:chExt cx="260699" cy="431797"/>
                </a:xfrm>
                <a:solidFill>
                  <a:schemeClr val="accent6">
                    <a:lumMod val="75000"/>
                  </a:schemeClr>
                </a:solidFill>
              </p:grpSpPr>
              <p:sp>
                <p:nvSpPr>
                  <p:cNvPr id="198" name="Flowchart: Connector 197"/>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9" name="Straight Connector 19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00" name="Straight Connector 19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99" name="Group 98"/>
                <p:cNvGrpSpPr/>
                <p:nvPr/>
              </p:nvGrpSpPr>
              <p:grpSpPr>
                <a:xfrm rot="3975569">
                  <a:off x="2949322" y="2995382"/>
                  <a:ext cx="260699" cy="431797"/>
                  <a:chOff x="8212324" y="2486606"/>
                  <a:chExt cx="260699" cy="431797"/>
                </a:xfrm>
                <a:solidFill>
                  <a:schemeClr val="accent6">
                    <a:lumMod val="75000"/>
                  </a:schemeClr>
                </a:solidFill>
              </p:grpSpPr>
              <p:sp>
                <p:nvSpPr>
                  <p:cNvPr id="195" name="Flowchart: Connector 194"/>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6" name="Straight Connector 195"/>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97" name="Straight Connector 19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0" name="Group 99"/>
                <p:cNvGrpSpPr/>
                <p:nvPr/>
              </p:nvGrpSpPr>
              <p:grpSpPr>
                <a:xfrm rot="503829">
                  <a:off x="2310592" y="3086568"/>
                  <a:ext cx="216000" cy="297402"/>
                  <a:chOff x="4565061" y="3347069"/>
                  <a:chExt cx="216000" cy="297402"/>
                </a:xfrm>
                <a:solidFill>
                  <a:schemeClr val="accent6">
                    <a:lumMod val="75000"/>
                  </a:schemeClr>
                </a:solidFill>
              </p:grpSpPr>
              <p:cxnSp>
                <p:nvCxnSpPr>
                  <p:cNvPr id="192" name="Straight Connector 191"/>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93" name="Flowchart: Connector 192"/>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4" name="Straight Connector 193"/>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1" name="Group 100"/>
                <p:cNvGrpSpPr/>
                <p:nvPr/>
              </p:nvGrpSpPr>
              <p:grpSpPr>
                <a:xfrm>
                  <a:off x="2093023" y="3101712"/>
                  <a:ext cx="216000" cy="297402"/>
                  <a:chOff x="4565061" y="3347069"/>
                  <a:chExt cx="216000" cy="297402"/>
                </a:xfrm>
                <a:solidFill>
                  <a:schemeClr val="accent6">
                    <a:lumMod val="75000"/>
                  </a:schemeClr>
                </a:solidFill>
              </p:grpSpPr>
              <p:cxnSp>
                <p:nvCxnSpPr>
                  <p:cNvPr id="189" name="Straight Connector 188"/>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90" name="Flowchart: Connector 189"/>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1" name="Straight Connector 190"/>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2" name="Group 101"/>
                <p:cNvGrpSpPr/>
                <p:nvPr/>
              </p:nvGrpSpPr>
              <p:grpSpPr>
                <a:xfrm rot="20835772">
                  <a:off x="1875731" y="3158057"/>
                  <a:ext cx="216000" cy="297402"/>
                  <a:chOff x="4565061" y="3347069"/>
                  <a:chExt cx="216000" cy="297402"/>
                </a:xfrm>
                <a:solidFill>
                  <a:schemeClr val="accent6">
                    <a:lumMod val="75000"/>
                  </a:schemeClr>
                </a:solidFill>
              </p:grpSpPr>
              <p:cxnSp>
                <p:nvCxnSpPr>
                  <p:cNvPr id="186" name="Straight Connector 185"/>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87" name="Flowchart: Connector 186"/>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8" name="Straight Connector 187"/>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3" name="Group 102"/>
                <p:cNvGrpSpPr/>
                <p:nvPr/>
              </p:nvGrpSpPr>
              <p:grpSpPr>
                <a:xfrm rot="19459541">
                  <a:off x="1696296" y="3295709"/>
                  <a:ext cx="216000" cy="297402"/>
                  <a:chOff x="4565061" y="3347069"/>
                  <a:chExt cx="216000" cy="297402"/>
                </a:xfrm>
                <a:solidFill>
                  <a:schemeClr val="accent6">
                    <a:lumMod val="75000"/>
                  </a:schemeClr>
                </a:solidFill>
              </p:grpSpPr>
              <p:cxnSp>
                <p:nvCxnSpPr>
                  <p:cNvPr id="183" name="Straight Connector 182"/>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84" name="Flowchart: Connector 183"/>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Straight Connector 184"/>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4" name="Group 103"/>
                <p:cNvGrpSpPr/>
                <p:nvPr/>
              </p:nvGrpSpPr>
              <p:grpSpPr>
                <a:xfrm rot="2815222">
                  <a:off x="2665203" y="3310364"/>
                  <a:ext cx="216000" cy="297402"/>
                  <a:chOff x="4565061" y="3347069"/>
                  <a:chExt cx="216000" cy="297402"/>
                </a:xfrm>
                <a:solidFill>
                  <a:schemeClr val="accent6">
                    <a:lumMod val="75000"/>
                  </a:schemeClr>
                </a:solidFill>
              </p:grpSpPr>
              <p:cxnSp>
                <p:nvCxnSpPr>
                  <p:cNvPr id="180" name="Straight Connector 179"/>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81" name="Flowchart: Connector 180"/>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2" name="Straight Connector 181"/>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5" name="Group 104"/>
                <p:cNvGrpSpPr/>
                <p:nvPr/>
              </p:nvGrpSpPr>
              <p:grpSpPr>
                <a:xfrm rot="5241140">
                  <a:off x="2851754" y="3715162"/>
                  <a:ext cx="216000" cy="297402"/>
                  <a:chOff x="4565061" y="3347069"/>
                  <a:chExt cx="216000" cy="297402"/>
                </a:xfrm>
                <a:solidFill>
                  <a:schemeClr val="accent6">
                    <a:lumMod val="75000"/>
                  </a:schemeClr>
                </a:solidFill>
              </p:grpSpPr>
              <p:cxnSp>
                <p:nvCxnSpPr>
                  <p:cNvPr id="177" name="Straight Connector 176"/>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78" name="Flowchart: Connector 177"/>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9" name="Straight Connector 178"/>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6" name="Group 105"/>
                <p:cNvGrpSpPr/>
                <p:nvPr/>
              </p:nvGrpSpPr>
              <p:grpSpPr>
                <a:xfrm rot="6396728">
                  <a:off x="2856674" y="3942637"/>
                  <a:ext cx="216000" cy="297402"/>
                  <a:chOff x="4565061" y="3347069"/>
                  <a:chExt cx="216000" cy="297402"/>
                </a:xfrm>
                <a:solidFill>
                  <a:schemeClr val="accent6">
                    <a:lumMod val="75000"/>
                  </a:schemeClr>
                </a:solidFill>
              </p:grpSpPr>
              <p:cxnSp>
                <p:nvCxnSpPr>
                  <p:cNvPr id="174" name="Straight Connector 173"/>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75" name="Flowchart: Connector 174"/>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6" name="Straight Connector 175"/>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7" name="Group 106"/>
                <p:cNvGrpSpPr/>
                <p:nvPr/>
              </p:nvGrpSpPr>
              <p:grpSpPr>
                <a:xfrm rot="8912079">
                  <a:off x="2613361" y="4292798"/>
                  <a:ext cx="216000" cy="297402"/>
                  <a:chOff x="4565061" y="3347069"/>
                  <a:chExt cx="216000" cy="297402"/>
                </a:xfrm>
                <a:solidFill>
                  <a:schemeClr val="accent6">
                    <a:lumMod val="75000"/>
                  </a:schemeClr>
                </a:solidFill>
              </p:grpSpPr>
              <p:cxnSp>
                <p:nvCxnSpPr>
                  <p:cNvPr id="171" name="Straight Connector 170"/>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72" name="Flowchart: Connector 171"/>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3" name="Straight Connector 172"/>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8" name="Group 107"/>
                <p:cNvGrpSpPr/>
                <p:nvPr/>
              </p:nvGrpSpPr>
              <p:grpSpPr>
                <a:xfrm rot="8096226">
                  <a:off x="2757054" y="4148902"/>
                  <a:ext cx="216000" cy="297402"/>
                  <a:chOff x="4565061" y="3347069"/>
                  <a:chExt cx="216000" cy="297402"/>
                </a:xfrm>
                <a:solidFill>
                  <a:schemeClr val="accent6">
                    <a:lumMod val="75000"/>
                  </a:schemeClr>
                </a:solidFill>
              </p:grpSpPr>
              <p:cxnSp>
                <p:nvCxnSpPr>
                  <p:cNvPr id="168" name="Straight Connector 167"/>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69" name="Flowchart: Connector 168"/>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0" name="Straight Connector 169"/>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09" name="Group 108"/>
                <p:cNvGrpSpPr/>
                <p:nvPr/>
              </p:nvGrpSpPr>
              <p:grpSpPr>
                <a:xfrm rot="688100">
                  <a:off x="2037476" y="2608704"/>
                  <a:ext cx="260699" cy="431797"/>
                  <a:chOff x="8212324" y="2486606"/>
                  <a:chExt cx="260699" cy="431797"/>
                </a:xfrm>
                <a:solidFill>
                  <a:schemeClr val="accent6">
                    <a:lumMod val="75000"/>
                  </a:schemeClr>
                </a:solidFill>
              </p:grpSpPr>
              <p:sp>
                <p:nvSpPr>
                  <p:cNvPr id="165" name="Flowchart: Connector 164"/>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6" name="Straight Connector 165"/>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67" name="Straight Connector 16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10" name="Group 109"/>
                <p:cNvGrpSpPr/>
                <p:nvPr/>
              </p:nvGrpSpPr>
              <p:grpSpPr>
                <a:xfrm rot="1412646">
                  <a:off x="2244869" y="2603730"/>
                  <a:ext cx="260699" cy="431797"/>
                  <a:chOff x="8212324" y="2486606"/>
                  <a:chExt cx="260699" cy="431797"/>
                </a:xfrm>
                <a:solidFill>
                  <a:schemeClr val="accent6">
                    <a:lumMod val="75000"/>
                  </a:schemeClr>
                </a:solidFill>
              </p:grpSpPr>
              <p:sp>
                <p:nvSpPr>
                  <p:cNvPr id="162" name="Flowchart: Connector 161"/>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3" name="Straight Connector 162"/>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64" name="Straight Connector 163"/>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sp>
              <p:nvSpPr>
                <p:cNvPr id="111" name="Flowchart: Connector 110"/>
                <p:cNvSpPr/>
                <p:nvPr/>
              </p:nvSpPr>
              <p:spPr>
                <a:xfrm>
                  <a:off x="2506363" y="3913598"/>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Flowchart: Connector 111"/>
                <p:cNvSpPr/>
                <p:nvPr/>
              </p:nvSpPr>
              <p:spPr>
                <a:xfrm>
                  <a:off x="2535931" y="372480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Flowchart: Connector 112"/>
                <p:cNvSpPr/>
                <p:nvPr/>
              </p:nvSpPr>
              <p:spPr>
                <a:xfrm>
                  <a:off x="1928592" y="366338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Flowchart: Connector 113"/>
                <p:cNvSpPr/>
                <p:nvPr/>
              </p:nvSpPr>
              <p:spPr>
                <a:xfrm>
                  <a:off x="1930865" y="402050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Flowchart: Connector 114"/>
                <p:cNvSpPr/>
                <p:nvPr/>
              </p:nvSpPr>
              <p:spPr>
                <a:xfrm>
                  <a:off x="2165153" y="4200196"/>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Flowchart: Connector 115"/>
                <p:cNvSpPr/>
                <p:nvPr/>
              </p:nvSpPr>
              <p:spPr>
                <a:xfrm>
                  <a:off x="2508625" y="4147876"/>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7" name="Group 116"/>
                <p:cNvGrpSpPr/>
                <p:nvPr/>
              </p:nvGrpSpPr>
              <p:grpSpPr>
                <a:xfrm rot="12054510">
                  <a:off x="2179930" y="4838920"/>
                  <a:ext cx="260699" cy="431797"/>
                  <a:chOff x="8212324" y="2486606"/>
                  <a:chExt cx="260699" cy="431797"/>
                </a:xfrm>
                <a:solidFill>
                  <a:schemeClr val="accent6">
                    <a:lumMod val="75000"/>
                  </a:schemeClr>
                </a:solidFill>
              </p:grpSpPr>
              <p:sp>
                <p:nvSpPr>
                  <p:cNvPr id="159" name="Flowchart: Connector 158"/>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0" name="Straight Connector 159"/>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61" name="Straight Connector 160"/>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18" name="Group 117"/>
                <p:cNvGrpSpPr/>
                <p:nvPr/>
              </p:nvGrpSpPr>
              <p:grpSpPr>
                <a:xfrm rot="19899502">
                  <a:off x="1328509" y="2961335"/>
                  <a:ext cx="260699" cy="431797"/>
                  <a:chOff x="8212324" y="2486606"/>
                  <a:chExt cx="260699" cy="431797"/>
                </a:xfrm>
                <a:solidFill>
                  <a:schemeClr val="accent6">
                    <a:lumMod val="75000"/>
                  </a:schemeClr>
                </a:solidFill>
              </p:grpSpPr>
              <p:sp>
                <p:nvSpPr>
                  <p:cNvPr id="156" name="Flowchart: Connector 155"/>
                  <p:cNvSpPr/>
                  <p:nvPr/>
                </p:nvSpPr>
                <p:spPr>
                  <a:xfrm rot="2624278">
                    <a:off x="8212324" y="2486606"/>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7" name="Straight Connector 156"/>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58" name="Straight Connector 157"/>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19" name="Group 118"/>
                <p:cNvGrpSpPr/>
                <p:nvPr/>
              </p:nvGrpSpPr>
              <p:grpSpPr>
                <a:xfrm rot="18653906">
                  <a:off x="1533913" y="3458887"/>
                  <a:ext cx="216000" cy="297402"/>
                  <a:chOff x="4565061" y="3347069"/>
                  <a:chExt cx="216000" cy="297402"/>
                </a:xfrm>
                <a:solidFill>
                  <a:schemeClr val="accent6">
                    <a:lumMod val="75000"/>
                  </a:schemeClr>
                </a:solidFill>
              </p:grpSpPr>
              <p:cxnSp>
                <p:nvCxnSpPr>
                  <p:cNvPr id="153" name="Straight Connector 152"/>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54" name="Flowchart: Connector 153"/>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Connector 154"/>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0" name="Group 119"/>
                <p:cNvGrpSpPr/>
                <p:nvPr/>
              </p:nvGrpSpPr>
              <p:grpSpPr>
                <a:xfrm rot="17440769">
                  <a:off x="1460320" y="3679167"/>
                  <a:ext cx="216000" cy="297402"/>
                  <a:chOff x="4565061" y="3347069"/>
                  <a:chExt cx="216000" cy="297402"/>
                </a:xfrm>
                <a:solidFill>
                  <a:schemeClr val="accent6">
                    <a:lumMod val="75000"/>
                  </a:schemeClr>
                </a:solidFill>
              </p:grpSpPr>
              <p:cxnSp>
                <p:nvCxnSpPr>
                  <p:cNvPr id="150" name="Straight Connector 149"/>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51" name="Flowchart: Connector 150"/>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2" name="Straight Connector 151"/>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1" name="Group 120"/>
                <p:cNvGrpSpPr/>
                <p:nvPr/>
              </p:nvGrpSpPr>
              <p:grpSpPr>
                <a:xfrm rot="15502794">
                  <a:off x="1479170" y="3927211"/>
                  <a:ext cx="216000" cy="297402"/>
                  <a:chOff x="4565061" y="3347069"/>
                  <a:chExt cx="216000" cy="297402"/>
                </a:xfrm>
                <a:solidFill>
                  <a:schemeClr val="accent6">
                    <a:lumMod val="75000"/>
                  </a:schemeClr>
                </a:solidFill>
              </p:grpSpPr>
              <p:cxnSp>
                <p:nvCxnSpPr>
                  <p:cNvPr id="147" name="Straight Connector 146"/>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48" name="Flowchart: Connector 147"/>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Straight Connector 148"/>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2" name="Group 121"/>
                <p:cNvGrpSpPr/>
                <p:nvPr/>
              </p:nvGrpSpPr>
              <p:grpSpPr>
                <a:xfrm rot="14703320">
                  <a:off x="1572185" y="4137977"/>
                  <a:ext cx="216000" cy="297402"/>
                  <a:chOff x="4565061" y="3347069"/>
                  <a:chExt cx="216000" cy="297402"/>
                </a:xfrm>
                <a:solidFill>
                  <a:schemeClr val="accent6">
                    <a:lumMod val="75000"/>
                  </a:schemeClr>
                </a:solidFill>
              </p:grpSpPr>
              <p:cxnSp>
                <p:nvCxnSpPr>
                  <p:cNvPr id="144" name="Straight Connector 143"/>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45" name="Flowchart: Connector 144"/>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Straight Connector 145"/>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3" name="Group 122"/>
                <p:cNvGrpSpPr/>
                <p:nvPr/>
              </p:nvGrpSpPr>
              <p:grpSpPr>
                <a:xfrm rot="13753299">
                  <a:off x="1754323" y="4276521"/>
                  <a:ext cx="216000" cy="297402"/>
                  <a:chOff x="4565061" y="3347069"/>
                  <a:chExt cx="216000" cy="297402"/>
                </a:xfrm>
                <a:solidFill>
                  <a:schemeClr val="accent6">
                    <a:lumMod val="75000"/>
                  </a:schemeClr>
                </a:solidFill>
              </p:grpSpPr>
              <p:cxnSp>
                <p:nvCxnSpPr>
                  <p:cNvPr id="141" name="Straight Connector 140"/>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42" name="Flowchart: Connector 141"/>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3" name="Straight Connector 142"/>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4" name="Group 123"/>
                <p:cNvGrpSpPr/>
                <p:nvPr/>
              </p:nvGrpSpPr>
              <p:grpSpPr>
                <a:xfrm rot="12782516">
                  <a:off x="1958492" y="4391785"/>
                  <a:ext cx="216000" cy="297402"/>
                  <a:chOff x="4565061" y="3347069"/>
                  <a:chExt cx="216000" cy="297402"/>
                </a:xfrm>
                <a:solidFill>
                  <a:schemeClr val="accent6">
                    <a:lumMod val="75000"/>
                  </a:schemeClr>
                </a:solidFill>
              </p:grpSpPr>
              <p:cxnSp>
                <p:nvCxnSpPr>
                  <p:cNvPr id="138" name="Straight Connector 137"/>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39" name="Flowchart: Connector 138"/>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0" name="Straight Connector 139"/>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5" name="Group 124"/>
                <p:cNvGrpSpPr/>
                <p:nvPr/>
              </p:nvGrpSpPr>
              <p:grpSpPr>
                <a:xfrm rot="11090541">
                  <a:off x="2190673" y="4448932"/>
                  <a:ext cx="216000" cy="297402"/>
                  <a:chOff x="4565061" y="3347069"/>
                  <a:chExt cx="216000" cy="297402"/>
                </a:xfrm>
                <a:solidFill>
                  <a:schemeClr val="accent6">
                    <a:lumMod val="75000"/>
                  </a:schemeClr>
                </a:solidFill>
              </p:grpSpPr>
              <p:cxnSp>
                <p:nvCxnSpPr>
                  <p:cNvPr id="135" name="Straight Connector 134"/>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36" name="Flowchart: Connector 135"/>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7" name="Straight Connector 136"/>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126" name="Group 125"/>
                <p:cNvGrpSpPr/>
                <p:nvPr/>
              </p:nvGrpSpPr>
              <p:grpSpPr>
                <a:xfrm rot="10282970">
                  <a:off x="2409439" y="4416980"/>
                  <a:ext cx="216000" cy="297402"/>
                  <a:chOff x="4565061" y="3347069"/>
                  <a:chExt cx="216000" cy="297402"/>
                </a:xfrm>
                <a:solidFill>
                  <a:schemeClr val="accent6">
                    <a:lumMod val="75000"/>
                  </a:schemeClr>
                </a:solidFill>
              </p:grpSpPr>
              <p:cxnSp>
                <p:nvCxnSpPr>
                  <p:cNvPr id="132" name="Straight Connector 131"/>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33" name="Flowchart: Connector 132"/>
                  <p:cNvSpPr/>
                  <p:nvPr/>
                </p:nvSpPr>
                <p:spPr>
                  <a:xfrm rot="15803778">
                    <a:off x="4565061" y="3428471"/>
                    <a:ext cx="216000" cy="216000"/>
                  </a:xfrm>
                  <a:prstGeom prst="flowChartConnector">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sp>
              <p:nvSpPr>
                <p:cNvPr id="127" name="Freeform 126"/>
                <p:cNvSpPr/>
                <p:nvPr/>
              </p:nvSpPr>
              <p:spPr>
                <a:xfrm>
                  <a:off x="1057069" y="2626635"/>
                  <a:ext cx="252000" cy="407963"/>
                </a:xfrm>
                <a:custGeom>
                  <a:avLst/>
                  <a:gdLst>
                    <a:gd name="connsiteX0" fmla="*/ 225083 w 225083"/>
                    <a:gd name="connsiteY0" fmla="*/ 407963 h 407963"/>
                    <a:gd name="connsiteX1" fmla="*/ 168812 w 225083"/>
                    <a:gd name="connsiteY1" fmla="*/ 337624 h 407963"/>
                    <a:gd name="connsiteX2" fmla="*/ 211015 w 225083"/>
                    <a:gd name="connsiteY2" fmla="*/ 309489 h 407963"/>
                    <a:gd name="connsiteX3" fmla="*/ 126609 w 225083"/>
                    <a:gd name="connsiteY3" fmla="*/ 351692 h 407963"/>
                    <a:gd name="connsiteX4" fmla="*/ 98474 w 225083"/>
                    <a:gd name="connsiteY4" fmla="*/ 267286 h 407963"/>
                    <a:gd name="connsiteX5" fmla="*/ 112541 w 225083"/>
                    <a:gd name="connsiteY5" fmla="*/ 140676 h 407963"/>
                    <a:gd name="connsiteX6" fmla="*/ 140677 w 225083"/>
                    <a:gd name="connsiteY6" fmla="*/ 168812 h 407963"/>
                    <a:gd name="connsiteX7" fmla="*/ 126609 w 225083"/>
                    <a:gd name="connsiteY7" fmla="*/ 239150 h 407963"/>
                    <a:gd name="connsiteX8" fmla="*/ 28135 w 225083"/>
                    <a:gd name="connsiteY8" fmla="*/ 225083 h 407963"/>
                    <a:gd name="connsiteX9" fmla="*/ 0 w 225083"/>
                    <a:gd name="connsiteY9" fmla="*/ 140676 h 407963"/>
                    <a:gd name="connsiteX10" fmla="*/ 84406 w 225083"/>
                    <a:gd name="connsiteY10" fmla="*/ 14067 h 407963"/>
                    <a:gd name="connsiteX11" fmla="*/ 98474 w 225083"/>
                    <a:gd name="connsiteY11" fmla="*/ 0 h 40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083" h="407963">
                      <a:moveTo>
                        <a:pt x="225083" y="407963"/>
                      </a:moveTo>
                      <a:cubicBezTo>
                        <a:pt x="206326" y="384517"/>
                        <a:pt x="178307" y="366109"/>
                        <a:pt x="168812" y="337624"/>
                      </a:cubicBezTo>
                      <a:cubicBezTo>
                        <a:pt x="125600" y="207987"/>
                        <a:pt x="210709" y="309183"/>
                        <a:pt x="211015" y="309489"/>
                      </a:cubicBezTo>
                      <a:cubicBezTo>
                        <a:pt x="202701" y="342744"/>
                        <a:pt x="201618" y="426702"/>
                        <a:pt x="126609" y="351692"/>
                      </a:cubicBezTo>
                      <a:cubicBezTo>
                        <a:pt x="105638" y="330721"/>
                        <a:pt x="98474" y="267286"/>
                        <a:pt x="98474" y="267286"/>
                      </a:cubicBezTo>
                      <a:cubicBezTo>
                        <a:pt x="103163" y="225083"/>
                        <a:pt x="95814" y="179706"/>
                        <a:pt x="112541" y="140676"/>
                      </a:cubicBezTo>
                      <a:cubicBezTo>
                        <a:pt x="117766" y="128485"/>
                        <a:pt x="138801" y="155682"/>
                        <a:pt x="140677" y="168812"/>
                      </a:cubicBezTo>
                      <a:cubicBezTo>
                        <a:pt x="144059" y="192482"/>
                        <a:pt x="131298" y="215704"/>
                        <a:pt x="126609" y="239150"/>
                      </a:cubicBezTo>
                      <a:cubicBezTo>
                        <a:pt x="93784" y="234461"/>
                        <a:pt x="54308" y="245440"/>
                        <a:pt x="28135" y="225083"/>
                      </a:cubicBezTo>
                      <a:cubicBezTo>
                        <a:pt x="4725" y="206875"/>
                        <a:pt x="0" y="140676"/>
                        <a:pt x="0" y="140676"/>
                      </a:cubicBezTo>
                      <a:cubicBezTo>
                        <a:pt x="19986" y="-19217"/>
                        <a:pt x="-24872" y="50492"/>
                        <a:pt x="84406" y="14067"/>
                      </a:cubicBezTo>
                      <a:cubicBezTo>
                        <a:pt x="90697" y="11970"/>
                        <a:pt x="93785" y="4689"/>
                        <a:pt x="98474"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28" name="Freeform 127"/>
                <p:cNvSpPr/>
                <p:nvPr/>
              </p:nvSpPr>
              <p:spPr>
                <a:xfrm rot="3180000">
                  <a:off x="3044247" y="2502752"/>
                  <a:ext cx="252000" cy="407963"/>
                </a:xfrm>
                <a:custGeom>
                  <a:avLst/>
                  <a:gdLst>
                    <a:gd name="connsiteX0" fmla="*/ 225083 w 225083"/>
                    <a:gd name="connsiteY0" fmla="*/ 407963 h 407963"/>
                    <a:gd name="connsiteX1" fmla="*/ 168812 w 225083"/>
                    <a:gd name="connsiteY1" fmla="*/ 337624 h 407963"/>
                    <a:gd name="connsiteX2" fmla="*/ 211015 w 225083"/>
                    <a:gd name="connsiteY2" fmla="*/ 309489 h 407963"/>
                    <a:gd name="connsiteX3" fmla="*/ 126609 w 225083"/>
                    <a:gd name="connsiteY3" fmla="*/ 351692 h 407963"/>
                    <a:gd name="connsiteX4" fmla="*/ 98474 w 225083"/>
                    <a:gd name="connsiteY4" fmla="*/ 267286 h 407963"/>
                    <a:gd name="connsiteX5" fmla="*/ 112541 w 225083"/>
                    <a:gd name="connsiteY5" fmla="*/ 140676 h 407963"/>
                    <a:gd name="connsiteX6" fmla="*/ 140677 w 225083"/>
                    <a:gd name="connsiteY6" fmla="*/ 168812 h 407963"/>
                    <a:gd name="connsiteX7" fmla="*/ 126609 w 225083"/>
                    <a:gd name="connsiteY7" fmla="*/ 239150 h 407963"/>
                    <a:gd name="connsiteX8" fmla="*/ 28135 w 225083"/>
                    <a:gd name="connsiteY8" fmla="*/ 225083 h 407963"/>
                    <a:gd name="connsiteX9" fmla="*/ 0 w 225083"/>
                    <a:gd name="connsiteY9" fmla="*/ 140676 h 407963"/>
                    <a:gd name="connsiteX10" fmla="*/ 84406 w 225083"/>
                    <a:gd name="connsiteY10" fmla="*/ 14067 h 407963"/>
                    <a:gd name="connsiteX11" fmla="*/ 98474 w 225083"/>
                    <a:gd name="connsiteY11" fmla="*/ 0 h 40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083" h="407963">
                      <a:moveTo>
                        <a:pt x="225083" y="407963"/>
                      </a:moveTo>
                      <a:cubicBezTo>
                        <a:pt x="206326" y="384517"/>
                        <a:pt x="178307" y="366109"/>
                        <a:pt x="168812" y="337624"/>
                      </a:cubicBezTo>
                      <a:cubicBezTo>
                        <a:pt x="125600" y="207987"/>
                        <a:pt x="210709" y="309183"/>
                        <a:pt x="211015" y="309489"/>
                      </a:cubicBezTo>
                      <a:cubicBezTo>
                        <a:pt x="202701" y="342744"/>
                        <a:pt x="201618" y="426702"/>
                        <a:pt x="126609" y="351692"/>
                      </a:cubicBezTo>
                      <a:cubicBezTo>
                        <a:pt x="105638" y="330721"/>
                        <a:pt x="98474" y="267286"/>
                        <a:pt x="98474" y="267286"/>
                      </a:cubicBezTo>
                      <a:cubicBezTo>
                        <a:pt x="103163" y="225083"/>
                        <a:pt x="95814" y="179706"/>
                        <a:pt x="112541" y="140676"/>
                      </a:cubicBezTo>
                      <a:cubicBezTo>
                        <a:pt x="117766" y="128485"/>
                        <a:pt x="138801" y="155682"/>
                        <a:pt x="140677" y="168812"/>
                      </a:cubicBezTo>
                      <a:cubicBezTo>
                        <a:pt x="144059" y="192482"/>
                        <a:pt x="131298" y="215704"/>
                        <a:pt x="126609" y="239150"/>
                      </a:cubicBezTo>
                      <a:cubicBezTo>
                        <a:pt x="93784" y="234461"/>
                        <a:pt x="54308" y="245440"/>
                        <a:pt x="28135" y="225083"/>
                      </a:cubicBezTo>
                      <a:cubicBezTo>
                        <a:pt x="4725" y="206875"/>
                        <a:pt x="0" y="140676"/>
                        <a:pt x="0" y="140676"/>
                      </a:cubicBezTo>
                      <a:cubicBezTo>
                        <a:pt x="19986" y="-19217"/>
                        <a:pt x="-24872" y="50492"/>
                        <a:pt x="84406" y="14067"/>
                      </a:cubicBezTo>
                      <a:cubicBezTo>
                        <a:pt x="90697" y="11970"/>
                        <a:pt x="93785" y="4689"/>
                        <a:pt x="98474"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29" name="Freeform 128"/>
                <p:cNvSpPr/>
                <p:nvPr/>
              </p:nvSpPr>
              <p:spPr>
                <a:xfrm rot="-5160000">
                  <a:off x="802598" y="4521055"/>
                  <a:ext cx="252000" cy="407963"/>
                </a:xfrm>
                <a:custGeom>
                  <a:avLst/>
                  <a:gdLst>
                    <a:gd name="connsiteX0" fmla="*/ 225083 w 225083"/>
                    <a:gd name="connsiteY0" fmla="*/ 407963 h 407963"/>
                    <a:gd name="connsiteX1" fmla="*/ 168812 w 225083"/>
                    <a:gd name="connsiteY1" fmla="*/ 337624 h 407963"/>
                    <a:gd name="connsiteX2" fmla="*/ 211015 w 225083"/>
                    <a:gd name="connsiteY2" fmla="*/ 309489 h 407963"/>
                    <a:gd name="connsiteX3" fmla="*/ 126609 w 225083"/>
                    <a:gd name="connsiteY3" fmla="*/ 351692 h 407963"/>
                    <a:gd name="connsiteX4" fmla="*/ 98474 w 225083"/>
                    <a:gd name="connsiteY4" fmla="*/ 267286 h 407963"/>
                    <a:gd name="connsiteX5" fmla="*/ 112541 w 225083"/>
                    <a:gd name="connsiteY5" fmla="*/ 140676 h 407963"/>
                    <a:gd name="connsiteX6" fmla="*/ 140677 w 225083"/>
                    <a:gd name="connsiteY6" fmla="*/ 168812 h 407963"/>
                    <a:gd name="connsiteX7" fmla="*/ 126609 w 225083"/>
                    <a:gd name="connsiteY7" fmla="*/ 239150 h 407963"/>
                    <a:gd name="connsiteX8" fmla="*/ 28135 w 225083"/>
                    <a:gd name="connsiteY8" fmla="*/ 225083 h 407963"/>
                    <a:gd name="connsiteX9" fmla="*/ 0 w 225083"/>
                    <a:gd name="connsiteY9" fmla="*/ 140676 h 407963"/>
                    <a:gd name="connsiteX10" fmla="*/ 84406 w 225083"/>
                    <a:gd name="connsiteY10" fmla="*/ 14067 h 407963"/>
                    <a:gd name="connsiteX11" fmla="*/ 98474 w 225083"/>
                    <a:gd name="connsiteY11" fmla="*/ 0 h 40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083" h="407963">
                      <a:moveTo>
                        <a:pt x="225083" y="407963"/>
                      </a:moveTo>
                      <a:cubicBezTo>
                        <a:pt x="206326" y="384517"/>
                        <a:pt x="178307" y="366109"/>
                        <a:pt x="168812" y="337624"/>
                      </a:cubicBezTo>
                      <a:cubicBezTo>
                        <a:pt x="125600" y="207987"/>
                        <a:pt x="210709" y="309183"/>
                        <a:pt x="211015" y="309489"/>
                      </a:cubicBezTo>
                      <a:cubicBezTo>
                        <a:pt x="202701" y="342744"/>
                        <a:pt x="201618" y="426702"/>
                        <a:pt x="126609" y="351692"/>
                      </a:cubicBezTo>
                      <a:cubicBezTo>
                        <a:pt x="105638" y="330721"/>
                        <a:pt x="98474" y="267286"/>
                        <a:pt x="98474" y="267286"/>
                      </a:cubicBezTo>
                      <a:cubicBezTo>
                        <a:pt x="103163" y="225083"/>
                        <a:pt x="95814" y="179706"/>
                        <a:pt x="112541" y="140676"/>
                      </a:cubicBezTo>
                      <a:cubicBezTo>
                        <a:pt x="117766" y="128485"/>
                        <a:pt x="138801" y="155682"/>
                        <a:pt x="140677" y="168812"/>
                      </a:cubicBezTo>
                      <a:cubicBezTo>
                        <a:pt x="144059" y="192482"/>
                        <a:pt x="131298" y="215704"/>
                        <a:pt x="126609" y="239150"/>
                      </a:cubicBezTo>
                      <a:cubicBezTo>
                        <a:pt x="93784" y="234461"/>
                        <a:pt x="54308" y="245440"/>
                        <a:pt x="28135" y="225083"/>
                      </a:cubicBezTo>
                      <a:cubicBezTo>
                        <a:pt x="4725" y="206875"/>
                        <a:pt x="0" y="140676"/>
                        <a:pt x="0" y="140676"/>
                      </a:cubicBezTo>
                      <a:cubicBezTo>
                        <a:pt x="19986" y="-19217"/>
                        <a:pt x="-24872" y="50492"/>
                        <a:pt x="84406" y="14067"/>
                      </a:cubicBezTo>
                      <a:cubicBezTo>
                        <a:pt x="90697" y="11970"/>
                        <a:pt x="93785" y="4689"/>
                        <a:pt x="98474"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30" name="Freeform 129"/>
                <p:cNvSpPr/>
                <p:nvPr/>
              </p:nvSpPr>
              <p:spPr>
                <a:xfrm rot="9420000">
                  <a:off x="2862068" y="5083098"/>
                  <a:ext cx="252000" cy="407963"/>
                </a:xfrm>
                <a:custGeom>
                  <a:avLst/>
                  <a:gdLst>
                    <a:gd name="connsiteX0" fmla="*/ 225083 w 225083"/>
                    <a:gd name="connsiteY0" fmla="*/ 407963 h 407963"/>
                    <a:gd name="connsiteX1" fmla="*/ 168812 w 225083"/>
                    <a:gd name="connsiteY1" fmla="*/ 337624 h 407963"/>
                    <a:gd name="connsiteX2" fmla="*/ 211015 w 225083"/>
                    <a:gd name="connsiteY2" fmla="*/ 309489 h 407963"/>
                    <a:gd name="connsiteX3" fmla="*/ 126609 w 225083"/>
                    <a:gd name="connsiteY3" fmla="*/ 351692 h 407963"/>
                    <a:gd name="connsiteX4" fmla="*/ 98474 w 225083"/>
                    <a:gd name="connsiteY4" fmla="*/ 267286 h 407963"/>
                    <a:gd name="connsiteX5" fmla="*/ 112541 w 225083"/>
                    <a:gd name="connsiteY5" fmla="*/ 140676 h 407963"/>
                    <a:gd name="connsiteX6" fmla="*/ 140677 w 225083"/>
                    <a:gd name="connsiteY6" fmla="*/ 168812 h 407963"/>
                    <a:gd name="connsiteX7" fmla="*/ 126609 w 225083"/>
                    <a:gd name="connsiteY7" fmla="*/ 239150 h 407963"/>
                    <a:gd name="connsiteX8" fmla="*/ 28135 w 225083"/>
                    <a:gd name="connsiteY8" fmla="*/ 225083 h 407963"/>
                    <a:gd name="connsiteX9" fmla="*/ 0 w 225083"/>
                    <a:gd name="connsiteY9" fmla="*/ 140676 h 407963"/>
                    <a:gd name="connsiteX10" fmla="*/ 84406 w 225083"/>
                    <a:gd name="connsiteY10" fmla="*/ 14067 h 407963"/>
                    <a:gd name="connsiteX11" fmla="*/ 98474 w 225083"/>
                    <a:gd name="connsiteY11" fmla="*/ 0 h 40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083" h="407963">
                      <a:moveTo>
                        <a:pt x="225083" y="407963"/>
                      </a:moveTo>
                      <a:cubicBezTo>
                        <a:pt x="206326" y="384517"/>
                        <a:pt x="178307" y="366109"/>
                        <a:pt x="168812" y="337624"/>
                      </a:cubicBezTo>
                      <a:cubicBezTo>
                        <a:pt x="125600" y="207987"/>
                        <a:pt x="210709" y="309183"/>
                        <a:pt x="211015" y="309489"/>
                      </a:cubicBezTo>
                      <a:cubicBezTo>
                        <a:pt x="202701" y="342744"/>
                        <a:pt x="201618" y="426702"/>
                        <a:pt x="126609" y="351692"/>
                      </a:cubicBezTo>
                      <a:cubicBezTo>
                        <a:pt x="105638" y="330721"/>
                        <a:pt x="98474" y="267286"/>
                        <a:pt x="98474" y="267286"/>
                      </a:cubicBezTo>
                      <a:cubicBezTo>
                        <a:pt x="103163" y="225083"/>
                        <a:pt x="95814" y="179706"/>
                        <a:pt x="112541" y="140676"/>
                      </a:cubicBezTo>
                      <a:cubicBezTo>
                        <a:pt x="117766" y="128485"/>
                        <a:pt x="138801" y="155682"/>
                        <a:pt x="140677" y="168812"/>
                      </a:cubicBezTo>
                      <a:cubicBezTo>
                        <a:pt x="144059" y="192482"/>
                        <a:pt x="131298" y="215704"/>
                        <a:pt x="126609" y="239150"/>
                      </a:cubicBezTo>
                      <a:cubicBezTo>
                        <a:pt x="93784" y="234461"/>
                        <a:pt x="54308" y="245440"/>
                        <a:pt x="28135" y="225083"/>
                      </a:cubicBezTo>
                      <a:cubicBezTo>
                        <a:pt x="4725" y="206875"/>
                        <a:pt x="0" y="140676"/>
                        <a:pt x="0" y="140676"/>
                      </a:cubicBezTo>
                      <a:cubicBezTo>
                        <a:pt x="19986" y="-19217"/>
                        <a:pt x="-24872" y="50492"/>
                        <a:pt x="84406" y="14067"/>
                      </a:cubicBezTo>
                      <a:cubicBezTo>
                        <a:pt x="90697" y="11970"/>
                        <a:pt x="93785" y="4689"/>
                        <a:pt x="98474"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31" name="Freeform 130"/>
                <p:cNvSpPr/>
                <p:nvPr/>
              </p:nvSpPr>
              <p:spPr>
                <a:xfrm rot="14585558" flipV="1">
                  <a:off x="3675943" y="4011906"/>
                  <a:ext cx="252000" cy="407963"/>
                </a:xfrm>
                <a:custGeom>
                  <a:avLst/>
                  <a:gdLst>
                    <a:gd name="connsiteX0" fmla="*/ 225083 w 225083"/>
                    <a:gd name="connsiteY0" fmla="*/ 407963 h 407963"/>
                    <a:gd name="connsiteX1" fmla="*/ 168812 w 225083"/>
                    <a:gd name="connsiteY1" fmla="*/ 337624 h 407963"/>
                    <a:gd name="connsiteX2" fmla="*/ 211015 w 225083"/>
                    <a:gd name="connsiteY2" fmla="*/ 309489 h 407963"/>
                    <a:gd name="connsiteX3" fmla="*/ 126609 w 225083"/>
                    <a:gd name="connsiteY3" fmla="*/ 351692 h 407963"/>
                    <a:gd name="connsiteX4" fmla="*/ 98474 w 225083"/>
                    <a:gd name="connsiteY4" fmla="*/ 267286 h 407963"/>
                    <a:gd name="connsiteX5" fmla="*/ 112541 w 225083"/>
                    <a:gd name="connsiteY5" fmla="*/ 140676 h 407963"/>
                    <a:gd name="connsiteX6" fmla="*/ 140677 w 225083"/>
                    <a:gd name="connsiteY6" fmla="*/ 168812 h 407963"/>
                    <a:gd name="connsiteX7" fmla="*/ 126609 w 225083"/>
                    <a:gd name="connsiteY7" fmla="*/ 239150 h 407963"/>
                    <a:gd name="connsiteX8" fmla="*/ 28135 w 225083"/>
                    <a:gd name="connsiteY8" fmla="*/ 225083 h 407963"/>
                    <a:gd name="connsiteX9" fmla="*/ 0 w 225083"/>
                    <a:gd name="connsiteY9" fmla="*/ 140676 h 407963"/>
                    <a:gd name="connsiteX10" fmla="*/ 84406 w 225083"/>
                    <a:gd name="connsiteY10" fmla="*/ 14067 h 407963"/>
                    <a:gd name="connsiteX11" fmla="*/ 98474 w 225083"/>
                    <a:gd name="connsiteY11" fmla="*/ 0 h 40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083" h="407963">
                      <a:moveTo>
                        <a:pt x="225083" y="407963"/>
                      </a:moveTo>
                      <a:cubicBezTo>
                        <a:pt x="206326" y="384517"/>
                        <a:pt x="178307" y="366109"/>
                        <a:pt x="168812" y="337624"/>
                      </a:cubicBezTo>
                      <a:cubicBezTo>
                        <a:pt x="125600" y="207987"/>
                        <a:pt x="210709" y="309183"/>
                        <a:pt x="211015" y="309489"/>
                      </a:cubicBezTo>
                      <a:cubicBezTo>
                        <a:pt x="202701" y="342744"/>
                        <a:pt x="201618" y="426702"/>
                        <a:pt x="126609" y="351692"/>
                      </a:cubicBezTo>
                      <a:cubicBezTo>
                        <a:pt x="105638" y="330721"/>
                        <a:pt x="98474" y="267286"/>
                        <a:pt x="98474" y="267286"/>
                      </a:cubicBezTo>
                      <a:cubicBezTo>
                        <a:pt x="103163" y="225083"/>
                        <a:pt x="95814" y="179706"/>
                        <a:pt x="112541" y="140676"/>
                      </a:cubicBezTo>
                      <a:cubicBezTo>
                        <a:pt x="117766" y="128485"/>
                        <a:pt x="138801" y="155682"/>
                        <a:pt x="140677" y="168812"/>
                      </a:cubicBezTo>
                      <a:cubicBezTo>
                        <a:pt x="144059" y="192482"/>
                        <a:pt x="131298" y="215704"/>
                        <a:pt x="126609" y="239150"/>
                      </a:cubicBezTo>
                      <a:cubicBezTo>
                        <a:pt x="93784" y="234461"/>
                        <a:pt x="54308" y="245440"/>
                        <a:pt x="28135" y="225083"/>
                      </a:cubicBezTo>
                      <a:cubicBezTo>
                        <a:pt x="4725" y="206875"/>
                        <a:pt x="0" y="140676"/>
                        <a:pt x="0" y="140676"/>
                      </a:cubicBezTo>
                      <a:cubicBezTo>
                        <a:pt x="19986" y="-19217"/>
                        <a:pt x="-24872" y="50492"/>
                        <a:pt x="84406" y="14067"/>
                      </a:cubicBezTo>
                      <a:cubicBezTo>
                        <a:pt x="90697" y="11970"/>
                        <a:pt x="93785" y="4689"/>
                        <a:pt x="98474" y="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grpSp>
          <p:grpSp>
            <p:nvGrpSpPr>
              <p:cNvPr id="41" name="Group 40"/>
              <p:cNvGrpSpPr/>
              <p:nvPr/>
            </p:nvGrpSpPr>
            <p:grpSpPr>
              <a:xfrm rot="1680000">
                <a:off x="1351996" y="4211685"/>
                <a:ext cx="180000" cy="396000"/>
                <a:chOff x="5448649" y="4006646"/>
                <a:chExt cx="116047" cy="340070"/>
              </a:xfrm>
            </p:grpSpPr>
            <p:sp>
              <p:nvSpPr>
                <p:cNvPr id="60" name="Regular Pentagon 59"/>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61" name="Regular Pentagon 60"/>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62" name="Regular Pentagon 61"/>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63" name="Regular Pentagon 62"/>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nvGrpSpPr>
              <p:cNvPr id="42" name="Group 41"/>
              <p:cNvGrpSpPr/>
              <p:nvPr/>
            </p:nvGrpSpPr>
            <p:grpSpPr>
              <a:xfrm rot="-7140000">
                <a:off x="3135255" y="3741796"/>
                <a:ext cx="180000" cy="396000"/>
                <a:chOff x="5448649" y="4006646"/>
                <a:chExt cx="116047" cy="340070"/>
              </a:xfrm>
            </p:grpSpPr>
            <p:sp>
              <p:nvSpPr>
                <p:cNvPr id="56" name="Regular Pentagon 55"/>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57" name="Regular Pentagon 56"/>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58" name="Regular Pentagon 57"/>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59" name="Regular Pentagon 58"/>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nvGrpSpPr>
              <p:cNvPr id="43" name="Group 42"/>
              <p:cNvGrpSpPr/>
              <p:nvPr/>
            </p:nvGrpSpPr>
            <p:grpSpPr>
              <a:xfrm rot="-1740000">
                <a:off x="2631389" y="4491539"/>
                <a:ext cx="180000" cy="360000"/>
                <a:chOff x="5448649" y="4006646"/>
                <a:chExt cx="116047" cy="340070"/>
              </a:xfrm>
            </p:grpSpPr>
            <p:sp>
              <p:nvSpPr>
                <p:cNvPr id="52" name="Regular Pentagon 51"/>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53" name="Regular Pentagon 52"/>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54" name="Regular Pentagon 53"/>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55" name="Regular Pentagon 54"/>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nvGrpSpPr>
              <p:cNvPr id="44" name="Group 43"/>
              <p:cNvGrpSpPr/>
              <p:nvPr/>
            </p:nvGrpSpPr>
            <p:grpSpPr>
              <a:xfrm rot="571879">
                <a:off x="2745121" y="2862485"/>
                <a:ext cx="363959" cy="352946"/>
                <a:chOff x="2719954" y="2896041"/>
                <a:chExt cx="363959" cy="352946"/>
              </a:xfrm>
            </p:grpSpPr>
            <p:sp>
              <p:nvSpPr>
                <p:cNvPr id="49" name="Flowchart: Connector 48"/>
                <p:cNvSpPr/>
                <p:nvPr/>
              </p:nvSpPr>
              <p:spPr>
                <a:xfrm rot="5524525">
                  <a:off x="2867913" y="2896041"/>
                  <a:ext cx="216000" cy="216000"/>
                </a:xfrm>
                <a:prstGeom prst="flowChartConnector">
                  <a:avLst/>
                </a:prstGeom>
                <a:solidFill>
                  <a:schemeClr val="accent6">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rot="2900247">
                  <a:off x="2878802" y="3103653"/>
                  <a:ext cx="74668" cy="216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rot="2900247">
                  <a:off x="2791954" y="3054389"/>
                  <a:ext cx="72000" cy="216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45" name="Group 44"/>
              <p:cNvGrpSpPr/>
              <p:nvPr/>
            </p:nvGrpSpPr>
            <p:grpSpPr>
              <a:xfrm rot="599435">
                <a:off x="2771097" y="3486400"/>
                <a:ext cx="275552" cy="286031"/>
                <a:chOff x="2787875" y="3461233"/>
                <a:chExt cx="275552" cy="286031"/>
              </a:xfrm>
            </p:grpSpPr>
            <p:cxnSp>
              <p:nvCxnSpPr>
                <p:cNvPr id="46" name="Straight Connector 45"/>
                <p:cNvCxnSpPr/>
                <p:nvPr/>
              </p:nvCxnSpPr>
              <p:spPr>
                <a:xfrm rot="15994722">
                  <a:off x="2922795" y="3462567"/>
                  <a:ext cx="74668" cy="72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7" name="Flowchart: Connector 46"/>
                <p:cNvSpPr/>
                <p:nvPr/>
              </p:nvSpPr>
              <p:spPr>
                <a:xfrm rot="18619000">
                  <a:off x="2787875" y="3531264"/>
                  <a:ext cx="216000" cy="216000"/>
                </a:xfrm>
                <a:prstGeom prst="flowChartConnector">
                  <a:avLst/>
                </a:prstGeom>
                <a:solidFill>
                  <a:schemeClr val="accent6">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rot="15994722">
                  <a:off x="2991427" y="3519348"/>
                  <a:ext cx="72000" cy="72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grpSp>
          <p:nvGrpSpPr>
            <p:cNvPr id="35" name="Group 34"/>
            <p:cNvGrpSpPr/>
            <p:nvPr/>
          </p:nvGrpSpPr>
          <p:grpSpPr>
            <a:xfrm rot="-1740000">
              <a:off x="4461896" y="2370519"/>
              <a:ext cx="180000" cy="396000"/>
              <a:chOff x="5448649" y="4006646"/>
              <a:chExt cx="116047" cy="340070"/>
            </a:xfrm>
          </p:grpSpPr>
          <p:sp>
            <p:nvSpPr>
              <p:cNvPr id="36" name="Regular Pentagon 35"/>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7" name="Regular Pentagon 36"/>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8" name="Regular Pentagon 37"/>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9" name="Regular Pentagon 38"/>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grpSp>
        <p:nvGrpSpPr>
          <p:cNvPr id="306" name="Group 305"/>
          <p:cNvGrpSpPr/>
          <p:nvPr/>
        </p:nvGrpSpPr>
        <p:grpSpPr>
          <a:xfrm>
            <a:off x="3023374" y="4701333"/>
            <a:ext cx="1440066" cy="1242227"/>
            <a:chOff x="3702699" y="2038625"/>
            <a:chExt cx="2675116" cy="2666987"/>
          </a:xfrm>
        </p:grpSpPr>
        <p:grpSp>
          <p:nvGrpSpPr>
            <p:cNvPr id="307" name="Group 306"/>
            <p:cNvGrpSpPr/>
            <p:nvPr/>
          </p:nvGrpSpPr>
          <p:grpSpPr>
            <a:xfrm>
              <a:off x="3702699" y="2038625"/>
              <a:ext cx="2675116" cy="2666987"/>
              <a:chOff x="913017" y="2603730"/>
              <a:chExt cx="2675116" cy="2666987"/>
            </a:xfrm>
          </p:grpSpPr>
          <p:grpSp>
            <p:nvGrpSpPr>
              <p:cNvPr id="313" name="Group 312"/>
              <p:cNvGrpSpPr/>
              <p:nvPr/>
            </p:nvGrpSpPr>
            <p:grpSpPr>
              <a:xfrm>
                <a:off x="913017" y="2603730"/>
                <a:ext cx="2675116" cy="2666987"/>
                <a:chOff x="913017" y="2603730"/>
                <a:chExt cx="2675116" cy="2666987"/>
              </a:xfrm>
            </p:grpSpPr>
            <p:sp>
              <p:nvSpPr>
                <p:cNvPr id="337" name="Flowchart: Connector 336"/>
                <p:cNvSpPr/>
                <p:nvPr/>
              </p:nvSpPr>
              <p:spPr>
                <a:xfrm>
                  <a:off x="1000777" y="2778012"/>
                  <a:ext cx="2455817" cy="2390503"/>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grpSp>
              <p:nvGrpSpPr>
                <p:cNvPr id="338" name="Group 337"/>
                <p:cNvGrpSpPr/>
                <p:nvPr/>
              </p:nvGrpSpPr>
              <p:grpSpPr>
                <a:xfrm rot="1492051">
                  <a:off x="2513152" y="3166812"/>
                  <a:ext cx="216000" cy="297402"/>
                  <a:chOff x="4565061" y="3347069"/>
                  <a:chExt cx="216000" cy="297402"/>
                </a:xfrm>
                <a:solidFill>
                  <a:schemeClr val="accent6">
                    <a:lumMod val="75000"/>
                  </a:schemeClr>
                </a:solidFill>
              </p:grpSpPr>
              <p:cxnSp>
                <p:nvCxnSpPr>
                  <p:cNvPr id="550" name="Straight Connector 549"/>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551" name="Flowchart: Connector 550"/>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2" name="Straight Connector 551"/>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sp>
              <p:nvSpPr>
                <p:cNvPr id="339" name="Flowchart: Connector 338"/>
                <p:cNvSpPr/>
                <p:nvPr/>
              </p:nvSpPr>
              <p:spPr>
                <a:xfrm>
                  <a:off x="2353963" y="4006862"/>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Flowchart: Connector 339"/>
                <p:cNvSpPr/>
                <p:nvPr/>
              </p:nvSpPr>
              <p:spPr>
                <a:xfrm>
                  <a:off x="2154666" y="403265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Flowchart: Connector 340"/>
                <p:cNvSpPr/>
                <p:nvPr/>
              </p:nvSpPr>
              <p:spPr>
                <a:xfrm>
                  <a:off x="2307066" y="3777082"/>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Flowchart: Connector 341"/>
                <p:cNvSpPr/>
                <p:nvPr/>
              </p:nvSpPr>
              <p:spPr>
                <a:xfrm>
                  <a:off x="2037430" y="387321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Flowchart: Connector 342"/>
                <p:cNvSpPr/>
                <p:nvPr/>
              </p:nvSpPr>
              <p:spPr>
                <a:xfrm>
                  <a:off x="2105422" y="3687983"/>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4" name="Group 343"/>
                <p:cNvGrpSpPr/>
                <p:nvPr/>
              </p:nvGrpSpPr>
              <p:grpSpPr>
                <a:xfrm rot="19158460">
                  <a:off x="1194510" y="3112745"/>
                  <a:ext cx="260699" cy="431797"/>
                  <a:chOff x="8212324" y="2486606"/>
                  <a:chExt cx="260699" cy="431797"/>
                </a:xfrm>
                <a:solidFill>
                  <a:schemeClr val="accent6">
                    <a:lumMod val="75000"/>
                  </a:schemeClr>
                </a:solidFill>
              </p:grpSpPr>
              <p:sp>
                <p:nvSpPr>
                  <p:cNvPr id="547" name="Flowchart: Connector 546"/>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8" name="Straight Connector 54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49" name="Straight Connector 54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45" name="Group 344"/>
                <p:cNvGrpSpPr/>
                <p:nvPr/>
              </p:nvGrpSpPr>
              <p:grpSpPr>
                <a:xfrm rot="20436619">
                  <a:off x="1480919" y="2826353"/>
                  <a:ext cx="260699" cy="431797"/>
                  <a:chOff x="8212324" y="2486606"/>
                  <a:chExt cx="260699" cy="431797"/>
                </a:xfrm>
                <a:solidFill>
                  <a:schemeClr val="accent6">
                    <a:lumMod val="75000"/>
                  </a:schemeClr>
                </a:solidFill>
              </p:grpSpPr>
              <p:sp>
                <p:nvSpPr>
                  <p:cNvPr id="544" name="Flowchart: Connector 543"/>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5" name="Straight Connector 54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46" name="Straight Connector 54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46" name="Group 345"/>
                <p:cNvGrpSpPr/>
                <p:nvPr/>
              </p:nvGrpSpPr>
              <p:grpSpPr>
                <a:xfrm rot="21144061">
                  <a:off x="1649217" y="2727334"/>
                  <a:ext cx="260699" cy="431797"/>
                  <a:chOff x="8212324" y="2486606"/>
                  <a:chExt cx="260699" cy="431797"/>
                </a:xfrm>
                <a:solidFill>
                  <a:schemeClr val="accent6">
                    <a:lumMod val="75000"/>
                  </a:schemeClr>
                </a:solidFill>
              </p:grpSpPr>
              <p:sp>
                <p:nvSpPr>
                  <p:cNvPr id="541" name="Flowchart: Connector 540"/>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2" name="Straight Connector 541"/>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43" name="Straight Connector 542"/>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47" name="Group 346"/>
                <p:cNvGrpSpPr/>
                <p:nvPr/>
              </p:nvGrpSpPr>
              <p:grpSpPr>
                <a:xfrm>
                  <a:off x="1839288" y="2644754"/>
                  <a:ext cx="260699" cy="431797"/>
                  <a:chOff x="8212324" y="2486606"/>
                  <a:chExt cx="260699" cy="431797"/>
                </a:xfrm>
                <a:solidFill>
                  <a:schemeClr val="accent6">
                    <a:lumMod val="75000"/>
                  </a:schemeClr>
                </a:solidFill>
              </p:grpSpPr>
              <p:sp>
                <p:nvSpPr>
                  <p:cNvPr id="538" name="Flowchart: Connector 537"/>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9" name="Straight Connector 53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40" name="Straight Connector 53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48" name="Group 347"/>
                <p:cNvGrpSpPr/>
                <p:nvPr/>
              </p:nvGrpSpPr>
              <p:grpSpPr>
                <a:xfrm rot="17278815">
                  <a:off x="998566" y="3673611"/>
                  <a:ext cx="260699" cy="431797"/>
                  <a:chOff x="8212324" y="2486606"/>
                  <a:chExt cx="260699" cy="431797"/>
                </a:xfrm>
                <a:solidFill>
                  <a:schemeClr val="accent6">
                    <a:lumMod val="75000"/>
                  </a:schemeClr>
                </a:solidFill>
              </p:grpSpPr>
              <p:sp>
                <p:nvSpPr>
                  <p:cNvPr id="535" name="Flowchart: Connector 534"/>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6" name="Straight Connector 535"/>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37" name="Straight Connector 53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49" name="Group 348"/>
                <p:cNvGrpSpPr/>
                <p:nvPr/>
              </p:nvGrpSpPr>
              <p:grpSpPr>
                <a:xfrm rot="18269557">
                  <a:off x="1007608" y="3481856"/>
                  <a:ext cx="260699" cy="431797"/>
                  <a:chOff x="8212324" y="2486606"/>
                  <a:chExt cx="260699" cy="431797"/>
                </a:xfrm>
                <a:solidFill>
                  <a:schemeClr val="accent6">
                    <a:lumMod val="75000"/>
                  </a:schemeClr>
                </a:solidFill>
              </p:grpSpPr>
              <p:sp>
                <p:nvSpPr>
                  <p:cNvPr id="532" name="Flowchart: Connector 531"/>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3" name="Straight Connector 532"/>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34" name="Straight Connector 533"/>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0" name="Group 349"/>
                <p:cNvGrpSpPr/>
                <p:nvPr/>
              </p:nvGrpSpPr>
              <p:grpSpPr>
                <a:xfrm rot="18972997">
                  <a:off x="1084954" y="3295681"/>
                  <a:ext cx="260699" cy="431797"/>
                  <a:chOff x="8212324" y="2486606"/>
                  <a:chExt cx="260699" cy="431797"/>
                </a:xfrm>
                <a:solidFill>
                  <a:schemeClr val="accent6">
                    <a:lumMod val="75000"/>
                  </a:schemeClr>
                </a:solidFill>
              </p:grpSpPr>
              <p:sp>
                <p:nvSpPr>
                  <p:cNvPr id="529" name="Flowchart: Connector 528"/>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0" name="Straight Connector 529"/>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31" name="Straight Connector 530"/>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1" name="Group 350"/>
                <p:cNvGrpSpPr/>
                <p:nvPr/>
              </p:nvGrpSpPr>
              <p:grpSpPr>
                <a:xfrm rot="15182291">
                  <a:off x="1277103" y="4433721"/>
                  <a:ext cx="260699" cy="431797"/>
                  <a:chOff x="8212324" y="2486606"/>
                  <a:chExt cx="260699" cy="431797"/>
                </a:xfrm>
                <a:solidFill>
                  <a:schemeClr val="accent6">
                    <a:lumMod val="75000"/>
                  </a:schemeClr>
                </a:solidFill>
              </p:grpSpPr>
              <p:sp>
                <p:nvSpPr>
                  <p:cNvPr id="526" name="Flowchart: Connector 525"/>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7" name="Straight Connector 526"/>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28" name="Straight Connector 527"/>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2" name="Group 351"/>
                <p:cNvGrpSpPr/>
                <p:nvPr/>
              </p:nvGrpSpPr>
              <p:grpSpPr>
                <a:xfrm rot="15818409">
                  <a:off x="1163059" y="4264783"/>
                  <a:ext cx="260699" cy="431797"/>
                  <a:chOff x="8212324" y="2486606"/>
                  <a:chExt cx="260699" cy="431797"/>
                </a:xfrm>
                <a:solidFill>
                  <a:schemeClr val="accent6">
                    <a:lumMod val="75000"/>
                  </a:schemeClr>
                </a:solidFill>
              </p:grpSpPr>
              <p:sp>
                <p:nvSpPr>
                  <p:cNvPr id="523" name="Flowchart: Connector 522"/>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4" name="Straight Connector 52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25" name="Straight Connector 52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3" name="Group 352"/>
                <p:cNvGrpSpPr/>
                <p:nvPr/>
              </p:nvGrpSpPr>
              <p:grpSpPr>
                <a:xfrm rot="16506674">
                  <a:off x="1063240" y="4086294"/>
                  <a:ext cx="260699" cy="431797"/>
                  <a:chOff x="8212324" y="2486606"/>
                  <a:chExt cx="260699" cy="431797"/>
                </a:xfrm>
                <a:solidFill>
                  <a:schemeClr val="accent6">
                    <a:lumMod val="75000"/>
                  </a:schemeClr>
                </a:solidFill>
              </p:grpSpPr>
              <p:sp>
                <p:nvSpPr>
                  <p:cNvPr id="520" name="Flowchart: Connector 519"/>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1" name="Straight Connector 52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22" name="Straight Connector 52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4" name="Group 353"/>
                <p:cNvGrpSpPr/>
                <p:nvPr/>
              </p:nvGrpSpPr>
              <p:grpSpPr>
                <a:xfrm rot="16714845">
                  <a:off x="1020118" y="3872868"/>
                  <a:ext cx="260699" cy="431797"/>
                  <a:chOff x="8212324" y="2486606"/>
                  <a:chExt cx="260699" cy="431797"/>
                </a:xfrm>
                <a:solidFill>
                  <a:schemeClr val="accent6">
                    <a:lumMod val="75000"/>
                  </a:schemeClr>
                </a:solidFill>
              </p:grpSpPr>
              <p:sp>
                <p:nvSpPr>
                  <p:cNvPr id="517" name="Flowchart: Connector 516"/>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8" name="Straight Connector 51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19" name="Straight Connector 51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5" name="Group 354"/>
                <p:cNvGrpSpPr/>
                <p:nvPr/>
              </p:nvGrpSpPr>
              <p:grpSpPr>
                <a:xfrm rot="14313460">
                  <a:off x="1417776" y="4570008"/>
                  <a:ext cx="260699" cy="431797"/>
                  <a:chOff x="8212324" y="2486606"/>
                  <a:chExt cx="260699" cy="431797"/>
                </a:xfrm>
                <a:solidFill>
                  <a:schemeClr val="accent6">
                    <a:lumMod val="75000"/>
                  </a:schemeClr>
                </a:solidFill>
              </p:grpSpPr>
              <p:sp>
                <p:nvSpPr>
                  <p:cNvPr id="514" name="Flowchart: Connector 513"/>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5" name="Straight Connector 51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16" name="Straight Connector 51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6" name="Group 355"/>
                <p:cNvGrpSpPr/>
                <p:nvPr/>
              </p:nvGrpSpPr>
              <p:grpSpPr>
                <a:xfrm rot="13787315">
                  <a:off x="1580956" y="4695917"/>
                  <a:ext cx="260699" cy="431797"/>
                  <a:chOff x="8212324" y="2486606"/>
                  <a:chExt cx="260699" cy="431797"/>
                </a:xfrm>
                <a:solidFill>
                  <a:schemeClr val="accent6">
                    <a:lumMod val="75000"/>
                  </a:schemeClr>
                </a:solidFill>
              </p:grpSpPr>
              <p:sp>
                <p:nvSpPr>
                  <p:cNvPr id="511" name="Flowchart: Connector 510"/>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2" name="Straight Connector 511"/>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13" name="Straight Connector 512"/>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7" name="Group 356"/>
                <p:cNvGrpSpPr/>
                <p:nvPr/>
              </p:nvGrpSpPr>
              <p:grpSpPr>
                <a:xfrm rot="12896715">
                  <a:off x="1764673" y="4777569"/>
                  <a:ext cx="260699" cy="431797"/>
                  <a:chOff x="8212324" y="2486606"/>
                  <a:chExt cx="260699" cy="431797"/>
                </a:xfrm>
                <a:solidFill>
                  <a:schemeClr val="accent6">
                    <a:lumMod val="75000"/>
                  </a:schemeClr>
                </a:solidFill>
              </p:grpSpPr>
              <p:sp>
                <p:nvSpPr>
                  <p:cNvPr id="508" name="Flowchart: Connector 507"/>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9" name="Straight Connector 50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10" name="Straight Connector 50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8" name="Group 357"/>
                <p:cNvGrpSpPr/>
                <p:nvPr/>
              </p:nvGrpSpPr>
              <p:grpSpPr>
                <a:xfrm rot="12054510">
                  <a:off x="1966568" y="4808446"/>
                  <a:ext cx="260699" cy="431797"/>
                  <a:chOff x="8212324" y="2486606"/>
                  <a:chExt cx="260699" cy="431797"/>
                </a:xfrm>
                <a:solidFill>
                  <a:schemeClr val="accent6">
                    <a:lumMod val="75000"/>
                  </a:schemeClr>
                </a:solidFill>
              </p:grpSpPr>
              <p:sp>
                <p:nvSpPr>
                  <p:cNvPr id="505" name="Flowchart: Connector 504"/>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6" name="Straight Connector 505"/>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07" name="Straight Connector 50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59" name="Group 358"/>
                <p:cNvGrpSpPr/>
                <p:nvPr/>
              </p:nvGrpSpPr>
              <p:grpSpPr>
                <a:xfrm rot="11391481">
                  <a:off x="2376589" y="4806481"/>
                  <a:ext cx="260699" cy="431797"/>
                  <a:chOff x="8212324" y="2486606"/>
                  <a:chExt cx="260699" cy="431797"/>
                </a:xfrm>
                <a:solidFill>
                  <a:schemeClr val="accent6">
                    <a:lumMod val="75000"/>
                  </a:schemeClr>
                </a:solidFill>
              </p:grpSpPr>
              <p:sp>
                <p:nvSpPr>
                  <p:cNvPr id="502" name="Flowchart: Connector 501"/>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3" name="Straight Connector 502"/>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04" name="Straight Connector 503"/>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0" name="Group 359"/>
                <p:cNvGrpSpPr/>
                <p:nvPr/>
              </p:nvGrpSpPr>
              <p:grpSpPr>
                <a:xfrm rot="10800000">
                  <a:off x="2575821" y="4737076"/>
                  <a:ext cx="260699" cy="431797"/>
                  <a:chOff x="8212324" y="2486606"/>
                  <a:chExt cx="260699" cy="431797"/>
                </a:xfrm>
                <a:solidFill>
                  <a:schemeClr val="accent6">
                    <a:lumMod val="75000"/>
                  </a:schemeClr>
                </a:solidFill>
              </p:grpSpPr>
              <p:sp>
                <p:nvSpPr>
                  <p:cNvPr id="499" name="Flowchart: Connector 498"/>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0" name="Straight Connector 499"/>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01" name="Straight Connector 500"/>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1" name="Group 360"/>
                <p:cNvGrpSpPr/>
                <p:nvPr/>
              </p:nvGrpSpPr>
              <p:grpSpPr>
                <a:xfrm rot="10264374">
                  <a:off x="2759106" y="4636459"/>
                  <a:ext cx="260699" cy="431797"/>
                  <a:chOff x="8212324" y="2486606"/>
                  <a:chExt cx="260699" cy="431797"/>
                </a:xfrm>
                <a:solidFill>
                  <a:schemeClr val="accent6">
                    <a:lumMod val="75000"/>
                  </a:schemeClr>
                </a:solidFill>
              </p:grpSpPr>
              <p:sp>
                <p:nvSpPr>
                  <p:cNvPr id="496" name="Flowchart: Connector 495"/>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7" name="Straight Connector 496"/>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98" name="Straight Connector 497"/>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2" name="Group 361"/>
                <p:cNvGrpSpPr/>
                <p:nvPr/>
              </p:nvGrpSpPr>
              <p:grpSpPr>
                <a:xfrm rot="9252047">
                  <a:off x="2923986" y="4518425"/>
                  <a:ext cx="260699" cy="431797"/>
                  <a:chOff x="8212324" y="2486606"/>
                  <a:chExt cx="260699" cy="431797"/>
                </a:xfrm>
                <a:solidFill>
                  <a:schemeClr val="accent6">
                    <a:lumMod val="75000"/>
                  </a:schemeClr>
                </a:solidFill>
              </p:grpSpPr>
              <p:sp>
                <p:nvSpPr>
                  <p:cNvPr id="493" name="Flowchart: Connector 492"/>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4" name="Straight Connector 49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95" name="Straight Connector 49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3" name="Group 362"/>
                <p:cNvGrpSpPr/>
                <p:nvPr/>
              </p:nvGrpSpPr>
              <p:grpSpPr>
                <a:xfrm rot="8543685">
                  <a:off x="3036050" y="4346004"/>
                  <a:ext cx="260699" cy="431797"/>
                  <a:chOff x="8212324" y="2486606"/>
                  <a:chExt cx="260699" cy="431797"/>
                </a:xfrm>
                <a:solidFill>
                  <a:schemeClr val="accent6">
                    <a:lumMod val="75000"/>
                  </a:schemeClr>
                </a:solidFill>
              </p:grpSpPr>
              <p:sp>
                <p:nvSpPr>
                  <p:cNvPr id="490" name="Flowchart: Connector 489"/>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1" name="Straight Connector 49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92" name="Straight Connector 49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4" name="Group 363"/>
                <p:cNvGrpSpPr/>
                <p:nvPr/>
              </p:nvGrpSpPr>
              <p:grpSpPr>
                <a:xfrm rot="7665196">
                  <a:off x="3134229" y="4171319"/>
                  <a:ext cx="260699" cy="431797"/>
                  <a:chOff x="8212324" y="2486606"/>
                  <a:chExt cx="260699" cy="431797"/>
                </a:xfrm>
                <a:solidFill>
                  <a:schemeClr val="accent6">
                    <a:lumMod val="75000"/>
                  </a:schemeClr>
                </a:solidFill>
              </p:grpSpPr>
              <p:sp>
                <p:nvSpPr>
                  <p:cNvPr id="487" name="Flowchart: Connector 486"/>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8" name="Straight Connector 48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89" name="Straight Connector 48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5" name="Group 364"/>
                <p:cNvGrpSpPr/>
                <p:nvPr/>
              </p:nvGrpSpPr>
              <p:grpSpPr>
                <a:xfrm rot="7258931">
                  <a:off x="3217659" y="3971585"/>
                  <a:ext cx="260699" cy="431797"/>
                  <a:chOff x="8212324" y="2486606"/>
                  <a:chExt cx="260699" cy="431797"/>
                </a:xfrm>
                <a:solidFill>
                  <a:schemeClr val="accent6">
                    <a:lumMod val="75000"/>
                  </a:schemeClr>
                </a:solidFill>
              </p:grpSpPr>
              <p:sp>
                <p:nvSpPr>
                  <p:cNvPr id="484" name="Flowchart: Connector 483"/>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5" name="Straight Connector 48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86" name="Straight Connector 48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6" name="Group 365"/>
                <p:cNvGrpSpPr/>
                <p:nvPr/>
              </p:nvGrpSpPr>
              <p:grpSpPr>
                <a:xfrm rot="2900247">
                  <a:off x="2627412" y="2724164"/>
                  <a:ext cx="260699" cy="431797"/>
                  <a:chOff x="8212324" y="2486606"/>
                  <a:chExt cx="260699" cy="431797"/>
                </a:xfrm>
                <a:solidFill>
                  <a:schemeClr val="accent6">
                    <a:lumMod val="75000"/>
                  </a:schemeClr>
                </a:solidFill>
              </p:grpSpPr>
              <p:sp>
                <p:nvSpPr>
                  <p:cNvPr id="481" name="Flowchart: Connector 480"/>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2" name="Straight Connector 481"/>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83" name="Straight Connector 482"/>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7" name="Group 366"/>
                <p:cNvGrpSpPr/>
                <p:nvPr/>
              </p:nvGrpSpPr>
              <p:grpSpPr>
                <a:xfrm rot="2075819">
                  <a:off x="2436755" y="2638467"/>
                  <a:ext cx="260699" cy="431797"/>
                  <a:chOff x="8212324" y="2486606"/>
                  <a:chExt cx="260699" cy="431797"/>
                </a:xfrm>
                <a:solidFill>
                  <a:schemeClr val="accent6">
                    <a:lumMod val="75000"/>
                  </a:schemeClr>
                </a:solidFill>
              </p:grpSpPr>
              <p:sp>
                <p:nvSpPr>
                  <p:cNvPr id="478" name="Flowchart: Connector 477"/>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9" name="Straight Connector 478"/>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80" name="Straight Connector 479"/>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8" name="Group 367"/>
                <p:cNvGrpSpPr/>
                <p:nvPr/>
              </p:nvGrpSpPr>
              <p:grpSpPr>
                <a:xfrm rot="6722119">
                  <a:off x="3241885" y="3759569"/>
                  <a:ext cx="260699" cy="431797"/>
                  <a:chOff x="8212324" y="2486606"/>
                  <a:chExt cx="260699" cy="431797"/>
                </a:xfrm>
                <a:solidFill>
                  <a:schemeClr val="accent6">
                    <a:lumMod val="75000"/>
                  </a:schemeClr>
                </a:solidFill>
              </p:grpSpPr>
              <p:sp>
                <p:nvSpPr>
                  <p:cNvPr id="475" name="Flowchart: Connector 474"/>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6" name="Straight Connector 475"/>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77" name="Straight Connector 476"/>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69" name="Group 368"/>
                <p:cNvGrpSpPr/>
                <p:nvPr/>
              </p:nvGrpSpPr>
              <p:grpSpPr>
                <a:xfrm rot="6012896">
                  <a:off x="3216208" y="3549483"/>
                  <a:ext cx="260699" cy="431797"/>
                  <a:chOff x="8212324" y="2486606"/>
                  <a:chExt cx="260699" cy="431797"/>
                </a:xfrm>
                <a:solidFill>
                  <a:schemeClr val="accent6">
                    <a:lumMod val="75000"/>
                  </a:schemeClr>
                </a:solidFill>
              </p:grpSpPr>
              <p:sp>
                <p:nvSpPr>
                  <p:cNvPr id="472" name="Flowchart: Connector 471"/>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3" name="Straight Connector 472"/>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74" name="Straight Connector 473"/>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0" name="Group 369"/>
                <p:cNvGrpSpPr/>
                <p:nvPr/>
              </p:nvGrpSpPr>
              <p:grpSpPr>
                <a:xfrm rot="5400000">
                  <a:off x="3138235" y="3353398"/>
                  <a:ext cx="260699" cy="431797"/>
                  <a:chOff x="8212324" y="2486606"/>
                  <a:chExt cx="260699" cy="431797"/>
                </a:xfrm>
                <a:solidFill>
                  <a:schemeClr val="accent6">
                    <a:lumMod val="75000"/>
                  </a:schemeClr>
                </a:solidFill>
              </p:grpSpPr>
              <p:sp>
                <p:nvSpPr>
                  <p:cNvPr id="469" name="Flowchart: Connector 468"/>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0" name="Straight Connector 469"/>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71" name="Straight Connector 470"/>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1" name="Group 370"/>
                <p:cNvGrpSpPr/>
                <p:nvPr/>
              </p:nvGrpSpPr>
              <p:grpSpPr>
                <a:xfrm rot="4775169">
                  <a:off x="3072533" y="3157115"/>
                  <a:ext cx="260699" cy="431797"/>
                  <a:chOff x="8212324" y="2486606"/>
                  <a:chExt cx="260699" cy="431797"/>
                </a:xfrm>
                <a:solidFill>
                  <a:schemeClr val="accent6">
                    <a:lumMod val="75000"/>
                  </a:schemeClr>
                </a:solidFill>
              </p:grpSpPr>
              <p:sp>
                <p:nvSpPr>
                  <p:cNvPr id="466" name="Flowchart: Connector 465"/>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7" name="Straight Connector 466"/>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68" name="Straight Connector 467"/>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2" name="Group 371"/>
                <p:cNvGrpSpPr/>
                <p:nvPr/>
              </p:nvGrpSpPr>
              <p:grpSpPr>
                <a:xfrm rot="3975569">
                  <a:off x="2949322" y="2995382"/>
                  <a:ext cx="260699" cy="431797"/>
                  <a:chOff x="8212324" y="2486606"/>
                  <a:chExt cx="260699" cy="431797"/>
                </a:xfrm>
                <a:solidFill>
                  <a:schemeClr val="accent6">
                    <a:lumMod val="75000"/>
                  </a:schemeClr>
                </a:solidFill>
              </p:grpSpPr>
              <p:sp>
                <p:nvSpPr>
                  <p:cNvPr id="463" name="Flowchart: Connector 462"/>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4" name="Straight Connector 46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65" name="Straight Connector 46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3" name="Group 372"/>
                <p:cNvGrpSpPr/>
                <p:nvPr/>
              </p:nvGrpSpPr>
              <p:grpSpPr>
                <a:xfrm rot="503829">
                  <a:off x="2310592" y="3086568"/>
                  <a:ext cx="216000" cy="297402"/>
                  <a:chOff x="4565061" y="3347069"/>
                  <a:chExt cx="216000" cy="297402"/>
                </a:xfrm>
                <a:solidFill>
                  <a:schemeClr val="accent6">
                    <a:lumMod val="75000"/>
                  </a:schemeClr>
                </a:solidFill>
              </p:grpSpPr>
              <p:cxnSp>
                <p:nvCxnSpPr>
                  <p:cNvPr id="460" name="Straight Connector 459"/>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61" name="Flowchart: Connector 460"/>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2" name="Straight Connector 461"/>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4" name="Group 373"/>
                <p:cNvGrpSpPr/>
                <p:nvPr/>
              </p:nvGrpSpPr>
              <p:grpSpPr>
                <a:xfrm>
                  <a:off x="2093023" y="3101712"/>
                  <a:ext cx="216000" cy="297402"/>
                  <a:chOff x="4565061" y="3347069"/>
                  <a:chExt cx="216000" cy="297402"/>
                </a:xfrm>
                <a:solidFill>
                  <a:schemeClr val="accent6">
                    <a:lumMod val="75000"/>
                  </a:schemeClr>
                </a:solidFill>
              </p:grpSpPr>
              <p:cxnSp>
                <p:nvCxnSpPr>
                  <p:cNvPr id="457" name="Straight Connector 456"/>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58" name="Flowchart: Connector 457"/>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9" name="Straight Connector 458"/>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5" name="Group 374"/>
                <p:cNvGrpSpPr/>
                <p:nvPr/>
              </p:nvGrpSpPr>
              <p:grpSpPr>
                <a:xfrm rot="20835772">
                  <a:off x="1875731" y="3158057"/>
                  <a:ext cx="216000" cy="297402"/>
                  <a:chOff x="4565061" y="3347069"/>
                  <a:chExt cx="216000" cy="297402"/>
                </a:xfrm>
                <a:solidFill>
                  <a:schemeClr val="accent6">
                    <a:lumMod val="75000"/>
                  </a:schemeClr>
                </a:solidFill>
              </p:grpSpPr>
              <p:cxnSp>
                <p:nvCxnSpPr>
                  <p:cNvPr id="454" name="Straight Connector 453"/>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55" name="Flowchart: Connector 454"/>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6" name="Straight Connector 455"/>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6" name="Group 375"/>
                <p:cNvGrpSpPr/>
                <p:nvPr/>
              </p:nvGrpSpPr>
              <p:grpSpPr>
                <a:xfrm rot="19459541">
                  <a:off x="1696296" y="3295709"/>
                  <a:ext cx="216000" cy="297402"/>
                  <a:chOff x="4565061" y="3347069"/>
                  <a:chExt cx="216000" cy="297402"/>
                </a:xfrm>
                <a:solidFill>
                  <a:schemeClr val="accent6">
                    <a:lumMod val="75000"/>
                  </a:schemeClr>
                </a:solidFill>
              </p:grpSpPr>
              <p:cxnSp>
                <p:nvCxnSpPr>
                  <p:cNvPr id="451" name="Straight Connector 450"/>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52" name="Flowchart: Connector 451"/>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3" name="Straight Connector 452"/>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7" name="Group 376"/>
                <p:cNvGrpSpPr/>
                <p:nvPr/>
              </p:nvGrpSpPr>
              <p:grpSpPr>
                <a:xfrm rot="2815222">
                  <a:off x="2665203" y="3310364"/>
                  <a:ext cx="216000" cy="297402"/>
                  <a:chOff x="4565061" y="3347069"/>
                  <a:chExt cx="216000" cy="297402"/>
                </a:xfrm>
                <a:solidFill>
                  <a:schemeClr val="accent6">
                    <a:lumMod val="75000"/>
                  </a:schemeClr>
                </a:solidFill>
              </p:grpSpPr>
              <p:cxnSp>
                <p:nvCxnSpPr>
                  <p:cNvPr id="448" name="Straight Connector 447"/>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49" name="Flowchart: Connector 448"/>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0" name="Straight Connector 449"/>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8" name="Group 377"/>
                <p:cNvGrpSpPr/>
                <p:nvPr/>
              </p:nvGrpSpPr>
              <p:grpSpPr>
                <a:xfrm rot="5241140">
                  <a:off x="2851754" y="3715162"/>
                  <a:ext cx="216000" cy="297402"/>
                  <a:chOff x="4565061" y="3347069"/>
                  <a:chExt cx="216000" cy="297402"/>
                </a:xfrm>
                <a:solidFill>
                  <a:schemeClr val="accent6">
                    <a:lumMod val="75000"/>
                  </a:schemeClr>
                </a:solidFill>
              </p:grpSpPr>
              <p:cxnSp>
                <p:nvCxnSpPr>
                  <p:cNvPr id="445" name="Straight Connector 444"/>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46" name="Flowchart: Connector 445"/>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7" name="Straight Connector 446"/>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79" name="Group 378"/>
                <p:cNvGrpSpPr/>
                <p:nvPr/>
              </p:nvGrpSpPr>
              <p:grpSpPr>
                <a:xfrm rot="6396728">
                  <a:off x="2856674" y="3942637"/>
                  <a:ext cx="216000" cy="297402"/>
                  <a:chOff x="4565061" y="3347069"/>
                  <a:chExt cx="216000" cy="297402"/>
                </a:xfrm>
                <a:solidFill>
                  <a:schemeClr val="accent6">
                    <a:lumMod val="75000"/>
                  </a:schemeClr>
                </a:solidFill>
              </p:grpSpPr>
              <p:cxnSp>
                <p:nvCxnSpPr>
                  <p:cNvPr id="442" name="Straight Connector 441"/>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43" name="Flowchart: Connector 442"/>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4" name="Straight Connector 443"/>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80" name="Group 379"/>
                <p:cNvGrpSpPr/>
                <p:nvPr/>
              </p:nvGrpSpPr>
              <p:grpSpPr>
                <a:xfrm rot="8912079">
                  <a:off x="2613361" y="4292798"/>
                  <a:ext cx="216000" cy="297402"/>
                  <a:chOff x="4565061" y="3347069"/>
                  <a:chExt cx="216000" cy="297402"/>
                </a:xfrm>
                <a:solidFill>
                  <a:schemeClr val="accent6">
                    <a:lumMod val="75000"/>
                  </a:schemeClr>
                </a:solidFill>
              </p:grpSpPr>
              <p:cxnSp>
                <p:nvCxnSpPr>
                  <p:cNvPr id="439" name="Straight Connector 438"/>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40" name="Flowchart: Connector 439"/>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1" name="Straight Connector 440"/>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81" name="Group 380"/>
                <p:cNvGrpSpPr/>
                <p:nvPr/>
              </p:nvGrpSpPr>
              <p:grpSpPr>
                <a:xfrm rot="8096226">
                  <a:off x="2757054" y="4148902"/>
                  <a:ext cx="216000" cy="297402"/>
                  <a:chOff x="4565061" y="3347069"/>
                  <a:chExt cx="216000" cy="297402"/>
                </a:xfrm>
                <a:solidFill>
                  <a:schemeClr val="accent6">
                    <a:lumMod val="75000"/>
                  </a:schemeClr>
                </a:solidFill>
              </p:grpSpPr>
              <p:cxnSp>
                <p:nvCxnSpPr>
                  <p:cNvPr id="436" name="Straight Connector 435"/>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37" name="Flowchart: Connector 436"/>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8" name="Straight Connector 437"/>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82" name="Group 381"/>
                <p:cNvGrpSpPr/>
                <p:nvPr/>
              </p:nvGrpSpPr>
              <p:grpSpPr>
                <a:xfrm rot="688100">
                  <a:off x="2037476" y="2608704"/>
                  <a:ext cx="260699" cy="431797"/>
                  <a:chOff x="8212324" y="2486606"/>
                  <a:chExt cx="260699" cy="431797"/>
                </a:xfrm>
                <a:solidFill>
                  <a:schemeClr val="accent6">
                    <a:lumMod val="75000"/>
                  </a:schemeClr>
                </a:solidFill>
              </p:grpSpPr>
              <p:sp>
                <p:nvSpPr>
                  <p:cNvPr id="433" name="Flowchart: Connector 432"/>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4" name="Straight Connector 433"/>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35" name="Straight Connector 434"/>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83" name="Group 382"/>
                <p:cNvGrpSpPr/>
                <p:nvPr/>
              </p:nvGrpSpPr>
              <p:grpSpPr>
                <a:xfrm rot="1412646">
                  <a:off x="2244869" y="2603730"/>
                  <a:ext cx="260699" cy="431797"/>
                  <a:chOff x="8212324" y="2486606"/>
                  <a:chExt cx="260699" cy="431797"/>
                </a:xfrm>
                <a:solidFill>
                  <a:schemeClr val="accent6">
                    <a:lumMod val="75000"/>
                  </a:schemeClr>
                </a:solidFill>
              </p:grpSpPr>
              <p:sp>
                <p:nvSpPr>
                  <p:cNvPr id="430" name="Flowchart: Connector 429"/>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1" name="Straight Connector 430"/>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32" name="Straight Connector 431"/>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sp>
              <p:nvSpPr>
                <p:cNvPr id="384" name="Flowchart: Connector 383"/>
                <p:cNvSpPr/>
                <p:nvPr/>
              </p:nvSpPr>
              <p:spPr>
                <a:xfrm>
                  <a:off x="2506363" y="3913598"/>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Flowchart: Connector 384"/>
                <p:cNvSpPr/>
                <p:nvPr/>
              </p:nvSpPr>
              <p:spPr>
                <a:xfrm>
                  <a:off x="2535931" y="372480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Flowchart: Connector 385"/>
                <p:cNvSpPr/>
                <p:nvPr/>
              </p:nvSpPr>
              <p:spPr>
                <a:xfrm>
                  <a:off x="1928592" y="366338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Flowchart: Connector 386"/>
                <p:cNvSpPr/>
                <p:nvPr/>
              </p:nvSpPr>
              <p:spPr>
                <a:xfrm>
                  <a:off x="1930865" y="4020500"/>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Flowchart: Connector 387"/>
                <p:cNvSpPr/>
                <p:nvPr/>
              </p:nvSpPr>
              <p:spPr>
                <a:xfrm>
                  <a:off x="2165153" y="4200196"/>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Flowchart: Connector 388"/>
                <p:cNvSpPr/>
                <p:nvPr/>
              </p:nvSpPr>
              <p:spPr>
                <a:xfrm>
                  <a:off x="2508625" y="4147876"/>
                  <a:ext cx="108000" cy="108000"/>
                </a:xfrm>
                <a:prstGeom prst="flowChartConnector">
                  <a:avLst/>
                </a:prstGeom>
                <a:solidFill>
                  <a:srgbClr val="C00000"/>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0" name="Group 389"/>
                <p:cNvGrpSpPr/>
                <p:nvPr/>
              </p:nvGrpSpPr>
              <p:grpSpPr>
                <a:xfrm rot="12054510">
                  <a:off x="2179930" y="4838920"/>
                  <a:ext cx="260699" cy="431797"/>
                  <a:chOff x="8212324" y="2486606"/>
                  <a:chExt cx="260699" cy="431797"/>
                </a:xfrm>
                <a:solidFill>
                  <a:schemeClr val="accent6">
                    <a:lumMod val="75000"/>
                  </a:schemeClr>
                </a:solidFill>
              </p:grpSpPr>
              <p:sp>
                <p:nvSpPr>
                  <p:cNvPr id="427" name="Flowchart: Connector 426"/>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8" name="Straight Connector 427"/>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29" name="Straight Connector 428"/>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1" name="Group 390"/>
                <p:cNvGrpSpPr/>
                <p:nvPr/>
              </p:nvGrpSpPr>
              <p:grpSpPr>
                <a:xfrm rot="19899502">
                  <a:off x="1328509" y="2961335"/>
                  <a:ext cx="260699" cy="431797"/>
                  <a:chOff x="8212324" y="2486606"/>
                  <a:chExt cx="260699" cy="431797"/>
                </a:xfrm>
                <a:solidFill>
                  <a:schemeClr val="accent6">
                    <a:lumMod val="75000"/>
                  </a:schemeClr>
                </a:solidFill>
              </p:grpSpPr>
              <p:sp>
                <p:nvSpPr>
                  <p:cNvPr id="424" name="Flowchart: Connector 423"/>
                  <p:cNvSpPr/>
                  <p:nvPr/>
                </p:nvSpPr>
                <p:spPr>
                  <a:xfrm rot="2624278">
                    <a:off x="8212324" y="2486606"/>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5" name="Straight Connector 424"/>
                  <p:cNvCxnSpPr/>
                  <p:nvPr/>
                </p:nvCxnSpPr>
                <p:spPr>
                  <a:xfrm>
                    <a:off x="8398355" y="2669272"/>
                    <a:ext cx="74668"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26" name="Straight Connector 425"/>
                  <p:cNvCxnSpPr/>
                  <p:nvPr/>
                </p:nvCxnSpPr>
                <p:spPr>
                  <a:xfrm>
                    <a:off x="8304267" y="2702403"/>
                    <a:ext cx="72000" cy="216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2" name="Group 391"/>
                <p:cNvGrpSpPr/>
                <p:nvPr/>
              </p:nvGrpSpPr>
              <p:grpSpPr>
                <a:xfrm rot="18653906">
                  <a:off x="1533913" y="3458887"/>
                  <a:ext cx="216000" cy="297402"/>
                  <a:chOff x="4565061" y="3347069"/>
                  <a:chExt cx="216000" cy="297402"/>
                </a:xfrm>
                <a:solidFill>
                  <a:schemeClr val="accent6">
                    <a:lumMod val="75000"/>
                  </a:schemeClr>
                </a:solidFill>
              </p:grpSpPr>
              <p:cxnSp>
                <p:nvCxnSpPr>
                  <p:cNvPr id="421" name="Straight Connector 420"/>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22" name="Flowchart: Connector 421"/>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3" name="Straight Connector 422"/>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3" name="Group 392"/>
                <p:cNvGrpSpPr/>
                <p:nvPr/>
              </p:nvGrpSpPr>
              <p:grpSpPr>
                <a:xfrm rot="17440769">
                  <a:off x="1460320" y="3679167"/>
                  <a:ext cx="216000" cy="297402"/>
                  <a:chOff x="4565061" y="3347069"/>
                  <a:chExt cx="216000" cy="297402"/>
                </a:xfrm>
                <a:solidFill>
                  <a:schemeClr val="accent6">
                    <a:lumMod val="75000"/>
                  </a:schemeClr>
                </a:solidFill>
              </p:grpSpPr>
              <p:cxnSp>
                <p:nvCxnSpPr>
                  <p:cNvPr id="418" name="Straight Connector 417"/>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19" name="Flowchart: Connector 418"/>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0" name="Straight Connector 419"/>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4" name="Group 393"/>
                <p:cNvGrpSpPr/>
                <p:nvPr/>
              </p:nvGrpSpPr>
              <p:grpSpPr>
                <a:xfrm rot="15502794">
                  <a:off x="1479170" y="3927211"/>
                  <a:ext cx="216000" cy="297402"/>
                  <a:chOff x="4565061" y="3347069"/>
                  <a:chExt cx="216000" cy="297402"/>
                </a:xfrm>
                <a:solidFill>
                  <a:schemeClr val="accent6">
                    <a:lumMod val="75000"/>
                  </a:schemeClr>
                </a:solidFill>
              </p:grpSpPr>
              <p:cxnSp>
                <p:nvCxnSpPr>
                  <p:cNvPr id="415" name="Straight Connector 414"/>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16" name="Flowchart: Connector 415"/>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7" name="Straight Connector 416"/>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5" name="Group 394"/>
                <p:cNvGrpSpPr/>
                <p:nvPr/>
              </p:nvGrpSpPr>
              <p:grpSpPr>
                <a:xfrm rot="14703320">
                  <a:off x="1572185" y="4137977"/>
                  <a:ext cx="216000" cy="297402"/>
                  <a:chOff x="4565061" y="3347069"/>
                  <a:chExt cx="216000" cy="297402"/>
                </a:xfrm>
                <a:solidFill>
                  <a:schemeClr val="accent6">
                    <a:lumMod val="75000"/>
                  </a:schemeClr>
                </a:solidFill>
              </p:grpSpPr>
              <p:cxnSp>
                <p:nvCxnSpPr>
                  <p:cNvPr id="412" name="Straight Connector 411"/>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13" name="Flowchart: Connector 412"/>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4" name="Straight Connector 413"/>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6" name="Group 395"/>
                <p:cNvGrpSpPr/>
                <p:nvPr/>
              </p:nvGrpSpPr>
              <p:grpSpPr>
                <a:xfrm rot="13753299">
                  <a:off x="1754323" y="4276521"/>
                  <a:ext cx="216000" cy="297402"/>
                  <a:chOff x="4565061" y="3347069"/>
                  <a:chExt cx="216000" cy="297402"/>
                </a:xfrm>
                <a:solidFill>
                  <a:schemeClr val="accent6">
                    <a:lumMod val="75000"/>
                  </a:schemeClr>
                </a:solidFill>
              </p:grpSpPr>
              <p:cxnSp>
                <p:nvCxnSpPr>
                  <p:cNvPr id="409" name="Straight Connector 408"/>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10" name="Flowchart: Connector 409"/>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1" name="Straight Connector 410"/>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7" name="Group 396"/>
                <p:cNvGrpSpPr/>
                <p:nvPr/>
              </p:nvGrpSpPr>
              <p:grpSpPr>
                <a:xfrm rot="12782516">
                  <a:off x="1958492" y="4391785"/>
                  <a:ext cx="216000" cy="297402"/>
                  <a:chOff x="4565061" y="3347069"/>
                  <a:chExt cx="216000" cy="297402"/>
                </a:xfrm>
                <a:solidFill>
                  <a:schemeClr val="accent6">
                    <a:lumMod val="75000"/>
                  </a:schemeClr>
                </a:solidFill>
              </p:grpSpPr>
              <p:cxnSp>
                <p:nvCxnSpPr>
                  <p:cNvPr id="406" name="Straight Connector 405"/>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07" name="Flowchart: Connector 406"/>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8" name="Straight Connector 407"/>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8" name="Group 397"/>
                <p:cNvGrpSpPr/>
                <p:nvPr/>
              </p:nvGrpSpPr>
              <p:grpSpPr>
                <a:xfrm rot="11090541">
                  <a:off x="2190673" y="4448932"/>
                  <a:ext cx="216000" cy="297402"/>
                  <a:chOff x="4565061" y="3347069"/>
                  <a:chExt cx="216000" cy="297402"/>
                </a:xfrm>
                <a:solidFill>
                  <a:schemeClr val="accent6">
                    <a:lumMod val="75000"/>
                  </a:schemeClr>
                </a:solidFill>
              </p:grpSpPr>
              <p:cxnSp>
                <p:nvCxnSpPr>
                  <p:cNvPr id="403" name="Straight Connector 402"/>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04" name="Flowchart: Connector 403"/>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5" name="Straight Connector 404"/>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99" name="Group 398"/>
                <p:cNvGrpSpPr/>
                <p:nvPr/>
              </p:nvGrpSpPr>
              <p:grpSpPr>
                <a:xfrm rot="10282970">
                  <a:off x="2409439" y="4416980"/>
                  <a:ext cx="216000" cy="297402"/>
                  <a:chOff x="4565061" y="3347069"/>
                  <a:chExt cx="216000" cy="297402"/>
                </a:xfrm>
                <a:solidFill>
                  <a:schemeClr val="accent6">
                    <a:lumMod val="75000"/>
                  </a:schemeClr>
                </a:solidFill>
              </p:grpSpPr>
              <p:cxnSp>
                <p:nvCxnSpPr>
                  <p:cNvPr id="400" name="Straight Connector 399"/>
                  <p:cNvCxnSpPr/>
                  <p:nvPr/>
                </p:nvCxnSpPr>
                <p:spPr>
                  <a:xfrm rot="13179500">
                    <a:off x="4576847" y="3357441"/>
                    <a:ext cx="74668"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01" name="Flowchart: Connector 400"/>
                  <p:cNvSpPr/>
                  <p:nvPr/>
                </p:nvSpPr>
                <p:spPr>
                  <a:xfrm rot="15803778">
                    <a:off x="4565061" y="342847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2" name="Straight Connector 401"/>
                  <p:cNvCxnSpPr/>
                  <p:nvPr/>
                </p:nvCxnSpPr>
                <p:spPr>
                  <a:xfrm rot="13179500">
                    <a:off x="4665620" y="3347069"/>
                    <a:ext cx="72000" cy="72000"/>
                  </a:xfrm>
                  <a:prstGeom prst="line">
                    <a:avLst/>
                  </a:prstGeom>
                  <a:grp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grpSp>
            <p:nvGrpSpPr>
              <p:cNvPr id="314" name="Group 313"/>
              <p:cNvGrpSpPr/>
              <p:nvPr/>
            </p:nvGrpSpPr>
            <p:grpSpPr>
              <a:xfrm rot="1680000">
                <a:off x="1351996" y="4211685"/>
                <a:ext cx="180000" cy="396000"/>
                <a:chOff x="5448649" y="4006646"/>
                <a:chExt cx="116047" cy="340070"/>
              </a:xfrm>
            </p:grpSpPr>
            <p:sp>
              <p:nvSpPr>
                <p:cNvPr id="333" name="Regular Pentagon 332"/>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34" name="Regular Pentagon 333"/>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35" name="Regular Pentagon 334"/>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36" name="Regular Pentagon 335"/>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nvGrpSpPr>
              <p:cNvPr id="315" name="Group 314"/>
              <p:cNvGrpSpPr/>
              <p:nvPr/>
            </p:nvGrpSpPr>
            <p:grpSpPr>
              <a:xfrm rot="-7140000">
                <a:off x="3135255" y="3741796"/>
                <a:ext cx="180000" cy="396000"/>
                <a:chOff x="5448649" y="4006646"/>
                <a:chExt cx="116047" cy="340070"/>
              </a:xfrm>
            </p:grpSpPr>
            <p:sp>
              <p:nvSpPr>
                <p:cNvPr id="329" name="Regular Pentagon 328"/>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30" name="Regular Pentagon 329"/>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31" name="Regular Pentagon 330"/>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32" name="Regular Pentagon 331"/>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nvGrpSpPr>
              <p:cNvPr id="316" name="Group 315"/>
              <p:cNvGrpSpPr/>
              <p:nvPr/>
            </p:nvGrpSpPr>
            <p:grpSpPr>
              <a:xfrm rot="-1740000">
                <a:off x="2631389" y="4491539"/>
                <a:ext cx="180000" cy="360000"/>
                <a:chOff x="5448649" y="4006646"/>
                <a:chExt cx="116047" cy="340070"/>
              </a:xfrm>
            </p:grpSpPr>
            <p:sp>
              <p:nvSpPr>
                <p:cNvPr id="325" name="Regular Pentagon 324"/>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26" name="Regular Pentagon 325"/>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27" name="Regular Pentagon 326"/>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28" name="Regular Pentagon 327"/>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nvGrpSpPr>
              <p:cNvPr id="317" name="Group 316"/>
              <p:cNvGrpSpPr/>
              <p:nvPr/>
            </p:nvGrpSpPr>
            <p:grpSpPr>
              <a:xfrm rot="571879">
                <a:off x="2745121" y="2862485"/>
                <a:ext cx="363959" cy="352946"/>
                <a:chOff x="2719954" y="2896041"/>
                <a:chExt cx="363959" cy="352946"/>
              </a:xfrm>
            </p:grpSpPr>
            <p:sp>
              <p:nvSpPr>
                <p:cNvPr id="322" name="Flowchart: Connector 321"/>
                <p:cNvSpPr/>
                <p:nvPr/>
              </p:nvSpPr>
              <p:spPr>
                <a:xfrm rot="5524525">
                  <a:off x="2867913" y="2896041"/>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3" name="Straight Connector 322"/>
                <p:cNvCxnSpPr/>
                <p:nvPr/>
              </p:nvCxnSpPr>
              <p:spPr>
                <a:xfrm rot="2900247">
                  <a:off x="2878802" y="3103653"/>
                  <a:ext cx="74668" cy="216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324" name="Straight Connector 323"/>
                <p:cNvCxnSpPr/>
                <p:nvPr/>
              </p:nvCxnSpPr>
              <p:spPr>
                <a:xfrm rot="2900247">
                  <a:off x="2791954" y="3054389"/>
                  <a:ext cx="72000" cy="216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18" name="Group 317"/>
              <p:cNvGrpSpPr/>
              <p:nvPr/>
            </p:nvGrpSpPr>
            <p:grpSpPr>
              <a:xfrm rot="599435">
                <a:off x="2771097" y="3486400"/>
                <a:ext cx="275552" cy="286031"/>
                <a:chOff x="2787875" y="3461233"/>
                <a:chExt cx="275552" cy="286031"/>
              </a:xfrm>
            </p:grpSpPr>
            <p:cxnSp>
              <p:nvCxnSpPr>
                <p:cNvPr id="319" name="Straight Connector 318"/>
                <p:cNvCxnSpPr/>
                <p:nvPr/>
              </p:nvCxnSpPr>
              <p:spPr>
                <a:xfrm rot="15994722">
                  <a:off x="2922795" y="3462567"/>
                  <a:ext cx="74668" cy="72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320" name="Flowchart: Connector 319"/>
                <p:cNvSpPr/>
                <p:nvPr/>
              </p:nvSpPr>
              <p:spPr>
                <a:xfrm rot="18619000">
                  <a:off x="2787875" y="3531264"/>
                  <a:ext cx="216000" cy="216000"/>
                </a:xfrm>
                <a:prstGeom prst="flowChartConnector">
                  <a:avLst/>
                </a:prstGeom>
                <a:solidFill>
                  <a:srgbClr val="7030A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1" name="Straight Connector 320"/>
                <p:cNvCxnSpPr/>
                <p:nvPr/>
              </p:nvCxnSpPr>
              <p:spPr>
                <a:xfrm rot="15994722">
                  <a:off x="2991427" y="3519348"/>
                  <a:ext cx="72000" cy="72000"/>
                </a:xfrm>
                <a:prstGeom prst="line">
                  <a:avLst/>
                </a:prstGeom>
                <a:solidFill>
                  <a:schemeClr val="accent6">
                    <a:lumMod val="75000"/>
                  </a:schemeClr>
                </a:solidFill>
                <a:ln>
                  <a:solidFill>
                    <a:schemeClr val="tx1"/>
                  </a:solidFill>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grpSp>
          <p:nvGrpSpPr>
            <p:cNvPr id="308" name="Group 307"/>
            <p:cNvGrpSpPr/>
            <p:nvPr/>
          </p:nvGrpSpPr>
          <p:grpSpPr>
            <a:xfrm rot="-1740000">
              <a:off x="4461896" y="2370519"/>
              <a:ext cx="180000" cy="396000"/>
              <a:chOff x="5448649" y="4006646"/>
              <a:chExt cx="116047" cy="340070"/>
            </a:xfrm>
          </p:grpSpPr>
          <p:sp>
            <p:nvSpPr>
              <p:cNvPr id="309" name="Regular Pentagon 308"/>
              <p:cNvSpPr/>
              <p:nvPr/>
            </p:nvSpPr>
            <p:spPr>
              <a:xfrm>
                <a:off x="5478011" y="4006646"/>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10" name="Regular Pentagon 309"/>
              <p:cNvSpPr/>
              <p:nvPr/>
            </p:nvSpPr>
            <p:spPr>
              <a:xfrm>
                <a:off x="5448649" y="4092634"/>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11" name="Regular Pentagon 310"/>
              <p:cNvSpPr/>
              <p:nvPr/>
            </p:nvSpPr>
            <p:spPr>
              <a:xfrm>
                <a:off x="5489195" y="417721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sp>
            <p:nvSpPr>
              <p:cNvPr id="312" name="Regular Pentagon 311"/>
              <p:cNvSpPr/>
              <p:nvPr/>
            </p:nvSpPr>
            <p:spPr>
              <a:xfrm>
                <a:off x="5457038" y="4262140"/>
                <a:ext cx="75501" cy="84576"/>
              </a:xfrm>
              <a:prstGeom prst="pentag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hu-HU"/>
              </a:p>
            </p:txBody>
          </p:sp>
        </p:grpSp>
      </p:gr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47732"/>
          <a:stretch/>
        </p:blipFill>
        <p:spPr>
          <a:xfrm>
            <a:off x="2029966" y="5553949"/>
            <a:ext cx="1032966" cy="595111"/>
          </a:xfrm>
          <a:prstGeom prst="rect">
            <a:avLst/>
          </a:prstGeom>
        </p:spPr>
      </p:pic>
      <p:sp>
        <p:nvSpPr>
          <p:cNvPr id="6" name="TextBox 5"/>
          <p:cNvSpPr txBox="1"/>
          <p:nvPr/>
        </p:nvSpPr>
        <p:spPr>
          <a:xfrm>
            <a:off x="155978" y="3828428"/>
            <a:ext cx="1993957" cy="646331"/>
          </a:xfrm>
          <a:prstGeom prst="rect">
            <a:avLst/>
          </a:prstGeom>
          <a:noFill/>
        </p:spPr>
        <p:txBody>
          <a:bodyPr wrap="square" rtlCol="0">
            <a:spAutoFit/>
          </a:bodyPr>
          <a:lstStyle/>
          <a:p>
            <a:pPr marL="285750" lvl="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↓cardiotoxicity</a:t>
            </a:r>
            <a:endParaRPr lang="en-US"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Efficacy = DOX</a:t>
            </a:r>
            <a:endParaRPr lang="en-US" dirty="0">
              <a:latin typeface="Times New Roman" panose="02020603050405020304" pitchFamily="18" charset="0"/>
              <a:cs typeface="Times New Roman" panose="02020603050405020304" pitchFamily="18" charset="0"/>
            </a:endParaRPr>
          </a:p>
        </p:txBody>
      </p:sp>
      <p:sp>
        <p:nvSpPr>
          <p:cNvPr id="671" name="TextBox 670"/>
          <p:cNvSpPr txBox="1"/>
          <p:nvPr/>
        </p:nvSpPr>
        <p:spPr>
          <a:xfrm>
            <a:off x="5290134" y="897015"/>
            <a:ext cx="6727426"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Ø"/>
            </a:pPr>
            <a:r>
              <a:rPr lang="en-GB" b="1" u="sng" dirty="0" err="1">
                <a:latin typeface="Times New Roman" panose="02020603050405020304" pitchFamily="18" charset="0"/>
                <a:cs typeface="Times New Roman" panose="02020603050405020304" pitchFamily="18" charset="0"/>
              </a:rPr>
              <a:t>Lyso</a:t>
            </a:r>
            <a:r>
              <a:rPr lang="en-GB" b="1" u="sng" dirty="0">
                <a:latin typeface="Times New Roman" panose="02020603050405020304" pitchFamily="18" charset="0"/>
                <a:cs typeface="Times New Roman" panose="02020603050405020304" pitchFamily="18" charset="0"/>
              </a:rPr>
              <a:t>-Thermo-sensitive liposomal DOX (LTLD, </a:t>
            </a:r>
            <a:r>
              <a:rPr lang="en-GB" b="1" u="sng" dirty="0" err="1">
                <a:latin typeface="Times New Roman" panose="02020603050405020304" pitchFamily="18" charset="0"/>
                <a:cs typeface="Times New Roman" panose="02020603050405020304" pitchFamily="18" charset="0"/>
              </a:rPr>
              <a:t>Thermodox</a:t>
            </a:r>
            <a:r>
              <a:rPr lang="en-GB" b="1" u="sng" dirty="0">
                <a:latin typeface="Times New Roman" panose="02020603050405020304" pitchFamily="18" charset="0"/>
                <a:cs typeface="Times New Roman" panose="02020603050405020304" pitchFamily="18" charset="0"/>
              </a:rPr>
              <a:t>®)</a:t>
            </a:r>
          </a:p>
        </p:txBody>
      </p:sp>
      <p:sp>
        <p:nvSpPr>
          <p:cNvPr id="861" name="TextBox 860"/>
          <p:cNvSpPr txBox="1"/>
          <p:nvPr/>
        </p:nvSpPr>
        <p:spPr>
          <a:xfrm>
            <a:off x="5410168" y="3681280"/>
            <a:ext cx="5041900" cy="369332"/>
          </a:xfrm>
          <a:prstGeom prst="rect">
            <a:avLst/>
          </a:prstGeom>
          <a:noFill/>
        </p:spPr>
        <p:txBody>
          <a:bodyPr wrap="square" rtlCol="0">
            <a:spAutoFit/>
          </a:bodyPr>
          <a:lstStyle/>
          <a:p>
            <a:pPr marL="342900" indent="-342900">
              <a:buFont typeface="Wingdings" panose="05000000000000000000" pitchFamily="2" charset="2"/>
              <a:buChar char="Ø"/>
            </a:pPr>
            <a:r>
              <a:rPr lang="en-GB" b="1" u="sng" dirty="0">
                <a:latin typeface="Times New Roman" panose="02020603050405020304" pitchFamily="18" charset="0"/>
                <a:cs typeface="Times New Roman" panose="02020603050405020304" pitchFamily="18" charset="0"/>
              </a:rPr>
              <a:t>LTLD + conventional Hyperthermia (</a:t>
            </a:r>
            <a:r>
              <a:rPr lang="en-GB" b="1" u="sng" dirty="0" err="1">
                <a:latin typeface="Times New Roman" panose="02020603050405020304" pitchFamily="18" charset="0"/>
                <a:cs typeface="Times New Roman" panose="02020603050405020304" pitchFamily="18" charset="0"/>
              </a:rPr>
              <a:t>cHT</a:t>
            </a:r>
            <a:r>
              <a:rPr lang="en-GB" b="1" u="sng" dirty="0">
                <a:latin typeface="Times New Roman" panose="02020603050405020304" pitchFamily="18" charset="0"/>
                <a:cs typeface="Times New Roman" panose="02020603050405020304" pitchFamily="18" charset="0"/>
              </a:rPr>
              <a:t>) </a:t>
            </a:r>
            <a:endParaRPr lang="hu-HU" sz="1600" b="1" u="sng" dirty="0">
              <a:latin typeface="Times New Roman" panose="02020603050405020304" pitchFamily="18" charset="0"/>
              <a:cs typeface="Times New Roman" panose="02020603050405020304" pitchFamily="18" charset="0"/>
            </a:endParaRPr>
          </a:p>
        </p:txBody>
      </p:sp>
      <p:grpSp>
        <p:nvGrpSpPr>
          <p:cNvPr id="862" name="Group 861"/>
          <p:cNvGrpSpPr/>
          <p:nvPr/>
        </p:nvGrpSpPr>
        <p:grpSpPr>
          <a:xfrm>
            <a:off x="5635867" y="4122774"/>
            <a:ext cx="5347779" cy="466305"/>
            <a:chOff x="6589117" y="1341642"/>
            <a:chExt cx="5347779" cy="466305"/>
          </a:xfrm>
        </p:grpSpPr>
        <p:graphicFrame>
          <p:nvGraphicFramePr>
            <p:cNvPr id="863" name="Diagram 862"/>
            <p:cNvGraphicFramePr/>
            <p:nvPr/>
          </p:nvGraphicFramePr>
          <p:xfrm>
            <a:off x="6721097" y="1355951"/>
            <a:ext cx="5215799" cy="451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64" name="Group 863"/>
            <p:cNvGrpSpPr/>
            <p:nvPr/>
          </p:nvGrpSpPr>
          <p:grpSpPr>
            <a:xfrm rot="900000">
              <a:off x="6589117" y="1341642"/>
              <a:ext cx="226060" cy="364374"/>
              <a:chOff x="4815840" y="3911600"/>
              <a:chExt cx="226060" cy="364374"/>
            </a:xfrm>
          </p:grpSpPr>
          <p:cxnSp>
            <p:nvCxnSpPr>
              <p:cNvPr id="869" name="Straight Connector 868"/>
              <p:cNvCxnSpPr/>
              <p:nvPr/>
            </p:nvCxnSpPr>
            <p:spPr>
              <a:xfrm>
                <a:off x="4815840" y="4167974"/>
                <a:ext cx="123908" cy="1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p:cNvCxnSpPr/>
              <p:nvPr/>
            </p:nvCxnSpPr>
            <p:spPr>
              <a:xfrm flipV="1">
                <a:off x="4939748" y="3911600"/>
                <a:ext cx="102152" cy="36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5" name="Group 864"/>
            <p:cNvGrpSpPr/>
            <p:nvPr/>
          </p:nvGrpSpPr>
          <p:grpSpPr>
            <a:xfrm rot="900000">
              <a:off x="8057240" y="1351802"/>
              <a:ext cx="226060" cy="364374"/>
              <a:chOff x="4815840" y="3911600"/>
              <a:chExt cx="226060" cy="364374"/>
            </a:xfrm>
          </p:grpSpPr>
          <p:cxnSp>
            <p:nvCxnSpPr>
              <p:cNvPr id="867" name="Straight Connector 866"/>
              <p:cNvCxnSpPr/>
              <p:nvPr/>
            </p:nvCxnSpPr>
            <p:spPr>
              <a:xfrm>
                <a:off x="4815840" y="4167974"/>
                <a:ext cx="123908" cy="1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p:cNvCxnSpPr/>
              <p:nvPr/>
            </p:nvCxnSpPr>
            <p:spPr>
              <a:xfrm flipV="1">
                <a:off x="4939748" y="3911600"/>
                <a:ext cx="102152" cy="36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66" name="&quot;No&quot; Symbol 865"/>
            <p:cNvSpPr/>
            <p:nvPr/>
          </p:nvSpPr>
          <p:spPr>
            <a:xfrm>
              <a:off x="9436497" y="1471509"/>
              <a:ext cx="252000" cy="2160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grpSp>
      <p:sp>
        <p:nvSpPr>
          <p:cNvPr id="871" name="TextBox 870"/>
          <p:cNvSpPr txBox="1"/>
          <p:nvPr/>
        </p:nvSpPr>
        <p:spPr>
          <a:xfrm>
            <a:off x="8570052" y="4558206"/>
            <a:ext cx="1292478" cy="307777"/>
          </a:xfrm>
          <a:prstGeom prst="rect">
            <a:avLst/>
          </a:prstGeom>
          <a:noFill/>
        </p:spPr>
        <p:txBody>
          <a:bodyPr wrap="square" rtlCol="0">
            <a:spAutoFit/>
          </a:bodyPr>
          <a:lstStyle/>
          <a:p>
            <a:r>
              <a:rPr lang="en-GB" sz="1400" b="1" dirty="0">
                <a:solidFill>
                  <a:schemeClr val="accent1">
                    <a:lumMod val="75000"/>
                  </a:schemeClr>
                </a:solidFill>
              </a:rPr>
              <a:t>LTLD+ RFA</a:t>
            </a:r>
          </a:p>
        </p:txBody>
      </p:sp>
      <p:sp>
        <p:nvSpPr>
          <p:cNvPr id="12" name="TextBox 11"/>
          <p:cNvSpPr txBox="1"/>
          <p:nvPr/>
        </p:nvSpPr>
        <p:spPr>
          <a:xfrm>
            <a:off x="6838851" y="4954825"/>
            <a:ext cx="2377440" cy="923330"/>
          </a:xfrm>
          <a:prstGeom prst="rect">
            <a:avLst/>
          </a:prstGeom>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latin typeface="Times New Roman" panose="02020603050405020304" pitchFamily="18" charset="0"/>
                <a:cs typeface="Times New Roman" panose="02020603050405020304" pitchFamily="18" charset="0"/>
              </a:rPr>
              <a:t>Tumor selectivity:</a:t>
            </a:r>
          </a:p>
          <a:p>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Δ</a:t>
            </a:r>
            <a:r>
              <a:rPr lang="hu-HU" dirty="0">
                <a:latin typeface="Times New Roman" panose="02020603050405020304" pitchFamily="18" charset="0"/>
                <a:cs typeface="Times New Roman" panose="02020603050405020304" pitchFamily="18" charset="0"/>
              </a:rPr>
              <a:t>T(tumor-</a:t>
            </a:r>
            <a:r>
              <a:rPr lang="hu-HU" dirty="0" err="1">
                <a:latin typeface="Times New Roman" panose="02020603050405020304" pitchFamily="18" charset="0"/>
                <a:cs typeface="Times New Roman" panose="02020603050405020304" pitchFamily="18" charset="0"/>
              </a:rPr>
              <a:t>skin</a:t>
            </a:r>
            <a:r>
              <a:rPr lang="hu-HU"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r>
              <a:rPr lang="en-GB" dirty="0" err="1">
                <a:latin typeface="Times New Roman" panose="02020603050405020304" pitchFamily="18" charset="0"/>
                <a:cs typeface="Times New Roman" panose="02020603050405020304" pitchFamily="18" charset="0"/>
              </a:rPr>
              <a:t>mEHT</a:t>
            </a:r>
            <a:r>
              <a:rPr lang="en-GB" dirty="0">
                <a:latin typeface="Times New Roman" panose="02020603050405020304" pitchFamily="18" charset="0"/>
                <a:cs typeface="Times New Roman" panose="02020603050405020304" pitchFamily="18" charset="0"/>
              </a:rPr>
              <a:t> 2.5 ̊C </a:t>
            </a:r>
            <a:r>
              <a:rPr lang="en-GB" b="1"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cHT1 ̊C</a:t>
            </a:r>
            <a:endParaRPr lang="hu-HU" dirty="0">
              <a:latin typeface="Times New Roman" panose="02020603050405020304" pitchFamily="18" charset="0"/>
              <a:cs typeface="Times New Roman" panose="02020603050405020304" pitchFamily="18" charset="0"/>
            </a:endParaRPr>
          </a:p>
        </p:txBody>
      </p:sp>
      <p:sp>
        <p:nvSpPr>
          <p:cNvPr id="875" name="Google Shape;112;p1"/>
          <p:cNvSpPr txBox="1"/>
          <p:nvPr/>
        </p:nvSpPr>
        <p:spPr>
          <a:xfrm>
            <a:off x="119632" y="6480072"/>
            <a:ext cx="12192000" cy="307736"/>
          </a:xfrm>
          <a:prstGeom prst="rect">
            <a:avLst/>
          </a:prstGeom>
          <a:noFill/>
          <a:ln>
            <a:noFill/>
          </a:ln>
        </p:spPr>
        <p:txBody>
          <a:bodyPr spcFirstLastPara="1" wrap="square" lIns="91425" tIns="45700" rIns="91425" bIns="45700" anchor="t" anchorCtr="0">
            <a:spAutoFit/>
          </a:bodyPr>
          <a:lstStyle/>
          <a:p>
            <a:r>
              <a:rPr lang="en-GB" sz="1400" b="1" dirty="0">
                <a:solidFill>
                  <a:schemeClr val="dk1"/>
                </a:solidFill>
                <a:ea typeface="Calibri"/>
                <a:cs typeface="Calibri"/>
                <a:sym typeface="Calibri"/>
              </a:rPr>
              <a:t>PLD</a:t>
            </a:r>
            <a:r>
              <a:rPr lang="en-GB" sz="1400" dirty="0">
                <a:solidFill>
                  <a:schemeClr val="dk1"/>
                </a:solidFill>
                <a:ea typeface="Calibri"/>
                <a:cs typeface="Calibri"/>
                <a:sym typeface="Calibri"/>
              </a:rPr>
              <a:t>: PEGylated liposomal DOX</a:t>
            </a:r>
            <a:r>
              <a:rPr lang="en-US" sz="1400" dirty="0">
                <a:sym typeface="Calibri"/>
              </a:rPr>
              <a:t>, </a:t>
            </a:r>
            <a:r>
              <a:rPr lang="en-GB" sz="1400" b="1" dirty="0">
                <a:solidFill>
                  <a:schemeClr val="dk1"/>
                </a:solidFill>
                <a:ea typeface="Calibri"/>
                <a:cs typeface="Calibri"/>
                <a:sym typeface="Calibri"/>
              </a:rPr>
              <a:t>DPPC</a:t>
            </a:r>
            <a:r>
              <a:rPr lang="en-GB" sz="1400" dirty="0">
                <a:solidFill>
                  <a:schemeClr val="dk1"/>
                </a:solidFill>
                <a:ea typeface="Calibri"/>
                <a:cs typeface="Calibri"/>
                <a:sym typeface="Calibri"/>
              </a:rPr>
              <a:t>: </a:t>
            </a:r>
            <a:r>
              <a:rPr lang="en-GB" sz="1400" dirty="0" err="1">
                <a:solidFill>
                  <a:schemeClr val="dk1"/>
                </a:solidFill>
                <a:ea typeface="Calibri"/>
                <a:cs typeface="Calibri"/>
                <a:sym typeface="Calibri"/>
              </a:rPr>
              <a:t>Dipalmitoylphosphatidylcholine</a:t>
            </a:r>
            <a:r>
              <a:rPr lang="en-GB" sz="1400" dirty="0">
                <a:solidFill>
                  <a:schemeClr val="dk1"/>
                </a:solidFill>
                <a:ea typeface="Calibri"/>
                <a:cs typeface="Calibri"/>
                <a:sym typeface="Calibri"/>
              </a:rPr>
              <a:t>, </a:t>
            </a:r>
            <a:r>
              <a:rPr lang="en-GB" sz="1400" b="1" dirty="0">
                <a:solidFill>
                  <a:schemeClr val="dk1"/>
                </a:solidFill>
                <a:ea typeface="Calibri"/>
                <a:cs typeface="Calibri"/>
                <a:sym typeface="Calibri"/>
              </a:rPr>
              <a:t>MSPC</a:t>
            </a:r>
            <a:r>
              <a:rPr lang="en-GB" sz="1400" dirty="0">
                <a:solidFill>
                  <a:schemeClr val="dk1"/>
                </a:solidFill>
                <a:ea typeface="Calibri"/>
                <a:cs typeface="Calibri"/>
                <a:sym typeface="Calibri"/>
              </a:rPr>
              <a:t>: 1-Myristoyl-2-stearoyl-sn-glycero-3-phosphocholine, </a:t>
            </a:r>
            <a:r>
              <a:rPr lang="en-GB" sz="1400" b="1" dirty="0"/>
              <a:t>RFA</a:t>
            </a:r>
            <a:r>
              <a:rPr lang="en-GB" sz="1400" dirty="0"/>
              <a:t>: </a:t>
            </a:r>
            <a:r>
              <a:rPr lang="hu-HU" sz="1400" dirty="0"/>
              <a:t>radiofrequency ablation </a:t>
            </a:r>
          </a:p>
        </p:txBody>
      </p:sp>
      <p:grpSp>
        <p:nvGrpSpPr>
          <p:cNvPr id="15" name="Group 14"/>
          <p:cNvGrpSpPr/>
          <p:nvPr/>
        </p:nvGrpSpPr>
        <p:grpSpPr>
          <a:xfrm>
            <a:off x="5941746" y="1429358"/>
            <a:ext cx="5215798" cy="2251922"/>
            <a:chOff x="5263916" y="827653"/>
            <a:chExt cx="3654737" cy="1997782"/>
          </a:xfrm>
        </p:grpSpPr>
        <p:pic>
          <p:nvPicPr>
            <p:cNvPr id="670" name="Picture 669"/>
            <p:cNvPicPr>
              <a:picLocks noChangeAspect="1"/>
            </p:cNvPicPr>
            <p:nvPr/>
          </p:nvPicPr>
          <p:blipFill rotWithShape="1">
            <a:blip r:embed="rId9"/>
            <a:srcRect l="15348" t="19487" r="17083" b="74845"/>
            <a:stretch/>
          </p:blipFill>
          <p:spPr>
            <a:xfrm>
              <a:off x="5263916" y="827653"/>
              <a:ext cx="3652140" cy="187416"/>
            </a:xfrm>
            <a:prstGeom prst="rect">
              <a:avLst/>
            </a:prstGeom>
          </p:spPr>
        </p:pic>
        <p:pic>
          <p:nvPicPr>
            <p:cNvPr id="876" name="Picture 875"/>
            <p:cNvPicPr>
              <a:picLocks noChangeAspect="1"/>
            </p:cNvPicPr>
            <p:nvPr/>
          </p:nvPicPr>
          <p:blipFill rotWithShape="1">
            <a:blip r:embed="rId9"/>
            <a:srcRect l="15348" t="32952" r="17083" b="12308"/>
            <a:stretch/>
          </p:blipFill>
          <p:spPr>
            <a:xfrm>
              <a:off x="5266513" y="1015384"/>
              <a:ext cx="3652140" cy="1810051"/>
            </a:xfrm>
            <a:prstGeom prst="rect">
              <a:avLst/>
            </a:prstGeom>
          </p:spPr>
        </p:pic>
      </p:grpSp>
      <p:sp>
        <p:nvSpPr>
          <p:cNvPr id="16" name="Title 1">
            <a:extLst>
              <a:ext uri="{FF2B5EF4-FFF2-40B4-BE49-F238E27FC236}">
                <a16:creationId xmlns:a16="http://schemas.microsoft.com/office/drawing/2014/main" id="{57AED8C7-EDF4-E0CD-6D43-29503FC5C65D}"/>
              </a:ext>
            </a:extLst>
          </p:cNvPr>
          <p:cNvSpPr txBox="1">
            <a:spLocks/>
          </p:cNvSpPr>
          <p:nvPr/>
        </p:nvSpPr>
        <p:spPr>
          <a:xfrm>
            <a:off x="0" y="-13102"/>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Background. I: Liposomal Doxorubicin</a:t>
            </a:r>
          </a:p>
        </p:txBody>
      </p:sp>
    </p:spTree>
    <p:extLst>
      <p:ext uri="{BB962C8B-B14F-4D97-AF65-F5344CB8AC3E}">
        <p14:creationId xmlns:p14="http://schemas.microsoft.com/office/powerpoint/2010/main" val="41593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P spid="669" grpId="0"/>
      <p:bldP spid="6" grpId="0"/>
      <p:bldP spid="671" grpId="0" animBg="1"/>
      <p:bldP spid="861" grpId="0"/>
      <p:bldP spid="87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58653"/>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Objective. I</a:t>
            </a:r>
          </a:p>
        </p:txBody>
      </p:sp>
      <p:sp>
        <p:nvSpPr>
          <p:cNvPr id="3" name="Tartalom helye 2"/>
          <p:cNvSpPr>
            <a:spLocks noGrp="1"/>
          </p:cNvSpPr>
          <p:nvPr>
            <p:ph idx="1"/>
          </p:nvPr>
        </p:nvSpPr>
        <p:spPr>
          <a:xfrm>
            <a:off x="838200" y="1825626"/>
            <a:ext cx="10515600" cy="2362916"/>
          </a:xfrm>
        </p:spPr>
        <p:txBody>
          <a:bodyPr/>
          <a:lstStyle/>
          <a:p>
            <a:pPr marL="285750" indent="-285750">
              <a:buFont typeface="Arial" panose="020B0604020202020204" pitchFamily="34" charset="0"/>
              <a:buChar char="•"/>
            </a:pPr>
            <a:r>
              <a:rPr lang="en-GB" dirty="0" err="1">
                <a:latin typeface="Times New Roman" panose="02020603050405020304" pitchFamily="18" charset="0"/>
                <a:cs typeface="Times New Roman" panose="02020603050405020304" pitchFamily="18" charset="0"/>
              </a:rPr>
              <a:t>mEHT</a:t>
            </a:r>
            <a:r>
              <a:rPr lang="en-GB" dirty="0">
                <a:latin typeface="Times New Roman" panose="02020603050405020304" pitchFamily="18" charset="0"/>
                <a:cs typeface="Times New Roman" panose="02020603050405020304" pitchFamily="18" charset="0"/>
              </a:rPr>
              <a:t> as a trigger of DOX release from LTLD?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DOX delivery and efficacy: </a:t>
            </a:r>
            <a:r>
              <a:rPr lang="hu-HU" dirty="0" err="1">
                <a:latin typeface="Times New Roman" panose="02020603050405020304" pitchFamily="18" charset="0"/>
                <a:cs typeface="Times New Roman" panose="02020603050405020304" pitchFamily="18" charset="0"/>
              </a:rPr>
              <a:t>mEHT</a:t>
            </a:r>
            <a:r>
              <a:rPr lang="hu-HU"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LTLD vs.</a:t>
            </a:r>
            <a:r>
              <a:rPr lang="hu-H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free DOX, PLD +/-</a:t>
            </a:r>
            <a:r>
              <a:rPr lang="en-US" dirty="0" err="1">
                <a:latin typeface="Times New Roman" panose="02020603050405020304" pitchFamily="18" charset="0"/>
                <a:cs typeface="Times New Roman" panose="02020603050405020304" pitchFamily="18" charset="0"/>
              </a:rPr>
              <a:t>mEHT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75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397431" y="2615191"/>
            <a:ext cx="3018173" cy="1801054"/>
          </a:xfrm>
          <a:prstGeom prst="rect">
            <a:avLst/>
          </a:prstGeom>
        </p:spPr>
      </p:pic>
      <p:sp>
        <p:nvSpPr>
          <p:cNvPr id="13" name="Content Placeholder 2"/>
          <p:cNvSpPr>
            <a:spLocks noGrp="1"/>
          </p:cNvSpPr>
          <p:nvPr>
            <p:ph sz="half" idx="1"/>
          </p:nvPr>
        </p:nvSpPr>
        <p:spPr>
          <a:xfrm>
            <a:off x="6319708" y="5006783"/>
            <a:ext cx="5484857" cy="814333"/>
          </a:xfrm>
        </p:spPr>
        <p:txBody>
          <a:bodyPr>
            <a:noAutofit/>
          </a:bodyPr>
          <a:lstStyle/>
          <a:p>
            <a:pPr>
              <a:buFont typeface="Wingdings" panose="05000000000000000000" pitchFamily="2" charset="2"/>
              <a:buChar char="Ø"/>
            </a:pPr>
            <a:r>
              <a:rPr lang="en-GB" sz="2400" dirty="0">
                <a:solidFill>
                  <a:schemeClr val="accent5">
                    <a:lumMod val="50000"/>
                  </a:schemeClr>
                </a:solidFill>
                <a:latin typeface="Times New Roman" panose="02020603050405020304" pitchFamily="18" charset="0"/>
                <a:cs typeface="Times New Roman" panose="02020603050405020304" pitchFamily="18" charset="0"/>
              </a:rPr>
              <a:t>In vivo: digoxin is not studied </a:t>
            </a:r>
            <a:r>
              <a:rPr lang="hu-HU" sz="2400"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14" name="TextBox 13"/>
          <p:cNvSpPr txBox="1"/>
          <p:nvPr/>
        </p:nvSpPr>
        <p:spPr>
          <a:xfrm>
            <a:off x="9423095" y="4029931"/>
            <a:ext cx="2369304" cy="276999"/>
          </a:xfrm>
          <a:prstGeom prst="rect">
            <a:avLst/>
          </a:prstGeom>
          <a:noFill/>
        </p:spPr>
        <p:txBody>
          <a:bodyPr wrap="square" rtlCol="0">
            <a:spAutoFit/>
          </a:bodyPr>
          <a:lstStyle/>
          <a:p>
            <a:r>
              <a:rPr lang="en-GB" sz="1200" dirty="0"/>
              <a:t>(</a:t>
            </a:r>
            <a:r>
              <a:rPr lang="hu-HU" sz="1200" dirty="0" err="1"/>
              <a:t>Zhao</a:t>
            </a:r>
            <a:r>
              <a:rPr lang="hu-HU" sz="1200" dirty="0"/>
              <a:t> </a:t>
            </a:r>
            <a:r>
              <a:rPr lang="en-GB" sz="1200" dirty="0"/>
              <a:t>et al, 2017)</a:t>
            </a:r>
            <a:endParaRPr lang="hu-HU" sz="1200" dirty="0"/>
          </a:p>
        </p:txBody>
      </p:sp>
      <p:sp>
        <p:nvSpPr>
          <p:cNvPr id="16" name="Rectangle 15"/>
          <p:cNvSpPr/>
          <p:nvPr/>
        </p:nvSpPr>
        <p:spPr>
          <a:xfrm>
            <a:off x="377247" y="3969695"/>
            <a:ext cx="4238998" cy="384946"/>
          </a:xfrm>
          <a:prstGeom prst="rect">
            <a:avLst/>
          </a:prstGeom>
          <a:scene3d>
            <a:camera prst="orthographicFront"/>
            <a:lightRig rig="threePt" dir="t"/>
          </a:scene3d>
          <a:sp3d>
            <a:bevelT/>
          </a:sp3d>
        </p:spPr>
        <p:style>
          <a:lnRef idx="2">
            <a:schemeClr val="accent2">
              <a:shade val="50000"/>
            </a:schemeClr>
          </a:lnRef>
          <a:fillRef idx="1001">
            <a:schemeClr val="dk2"/>
          </a:fillRef>
          <a:effectRef idx="0">
            <a:schemeClr val="accent2"/>
          </a:effectRef>
          <a:fontRef idx="minor">
            <a:schemeClr val="lt1"/>
          </a:fontRef>
        </p:style>
        <p:txBody>
          <a:bodyPr rtlCol="0" anchor="ctr"/>
          <a:lstStyle/>
          <a:p>
            <a:pPr algn="ctr"/>
            <a:r>
              <a:rPr lang="en-GB" sz="2400" dirty="0">
                <a:latin typeface="Times New Roman" panose="02020603050405020304" pitchFamily="18" charset="0"/>
                <a:cs typeface="Times New Roman" panose="02020603050405020304" pitchFamily="18" charset="0"/>
              </a:rPr>
              <a:t>Anti-cancer effects of Digoxin</a:t>
            </a:r>
            <a:endParaRPr lang="hu-HU"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387435" y="4366832"/>
            <a:ext cx="4223084" cy="1236205"/>
          </a:xfrm>
          <a:prstGeom prst="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a:p>
        </p:txBody>
      </p:sp>
      <p:sp>
        <p:nvSpPr>
          <p:cNvPr id="8" name="Content Placeholder 2"/>
          <p:cNvSpPr>
            <a:spLocks noGrp="1"/>
          </p:cNvSpPr>
          <p:nvPr>
            <p:ph sz="half" idx="1"/>
          </p:nvPr>
        </p:nvSpPr>
        <p:spPr>
          <a:xfrm>
            <a:off x="426393" y="4343018"/>
            <a:ext cx="2906741" cy="971854"/>
          </a:xfrm>
        </p:spPr>
        <p:txBody>
          <a:bodyPr>
            <a:noAutofit/>
          </a:bodyPr>
          <a:lstStyle/>
          <a:p>
            <a:pPr lvl="1"/>
            <a:r>
              <a:rPr lang="en-GB" dirty="0">
                <a:latin typeface="Times New Roman" panose="02020603050405020304" pitchFamily="18" charset="0"/>
                <a:ea typeface="Calibri" panose="020F0502020204030204" pitchFamily="34"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Apoptosis</a:t>
            </a:r>
          </a:p>
          <a:p>
            <a:pPr lvl="1"/>
            <a:r>
              <a:rPr lang="en-GB" dirty="0">
                <a:latin typeface="Times New Roman" panose="02020603050405020304" pitchFamily="18" charset="0"/>
                <a:ea typeface="Calibri" panose="020F0502020204030204" pitchFamily="34"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Proliferation</a:t>
            </a:r>
          </a:p>
          <a:p>
            <a:pPr lvl="1"/>
            <a:r>
              <a:rPr lang="en-GB" dirty="0">
                <a:latin typeface="Times New Roman" panose="02020603050405020304" pitchFamily="18" charset="0"/>
                <a:ea typeface="Calibri" panose="020F0502020204030204" pitchFamily="34"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Angiogenesis</a:t>
            </a:r>
            <a:endParaRPr lang="hu-HU" dirty="0">
              <a:latin typeface="Times New Roman" panose="02020603050405020304" pitchFamily="18" charset="0"/>
              <a:cs typeface="Times New Roman" panose="02020603050405020304" pitchFamily="18" charset="0"/>
            </a:endParaRPr>
          </a:p>
        </p:txBody>
      </p:sp>
      <p:sp>
        <p:nvSpPr>
          <p:cNvPr id="20" name="Rectangle 19"/>
          <p:cNvSpPr/>
          <p:nvPr/>
        </p:nvSpPr>
        <p:spPr>
          <a:xfrm>
            <a:off x="6335231" y="1228030"/>
            <a:ext cx="3080373" cy="480323"/>
          </a:xfrm>
          <a:prstGeom prst="rect">
            <a:avLst/>
          </a:prstGeom>
          <a:scene3d>
            <a:camera prst="orthographicFront"/>
            <a:lightRig rig="threePt" dir="t"/>
          </a:scene3d>
          <a:sp3d>
            <a:bevelT/>
          </a:sp3d>
        </p:spPr>
        <p:style>
          <a:lnRef idx="2">
            <a:schemeClr val="accent2">
              <a:shade val="50000"/>
            </a:schemeClr>
          </a:lnRef>
          <a:fillRef idx="1001">
            <a:schemeClr val="dk2"/>
          </a:fillRef>
          <a:effectRef idx="0">
            <a:schemeClr val="accent2"/>
          </a:effectRef>
          <a:fontRef idx="minor">
            <a:schemeClr val="lt1"/>
          </a:fontRef>
        </p:style>
        <p:txBody>
          <a:bodyPr rtlCol="0" anchor="ctr"/>
          <a:lstStyle/>
          <a:p>
            <a:r>
              <a:rPr lang="en-GB" sz="2400" dirty="0">
                <a:latin typeface="Times New Roman" panose="02020603050405020304" pitchFamily="18" charset="0"/>
                <a:cs typeface="Times New Roman" panose="02020603050405020304" pitchFamily="18" charset="0"/>
              </a:rPr>
              <a:t>Digoxin in TNBC</a:t>
            </a:r>
            <a:endParaRPr lang="hu-HU" sz="2400"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874839A-4B2D-3225-FF7B-9F8B1473E300}"/>
              </a:ext>
            </a:extLst>
          </p:cNvPr>
          <p:cNvSpPr txBox="1">
            <a:spLocks/>
          </p:cNvSpPr>
          <p:nvPr/>
        </p:nvSpPr>
        <p:spPr>
          <a:xfrm>
            <a:off x="0" y="1646"/>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Background. II: Digoxin in cancer therapy</a:t>
            </a:r>
          </a:p>
        </p:txBody>
      </p:sp>
      <p:pic>
        <p:nvPicPr>
          <p:cNvPr id="18" name="Picture 17">
            <a:extLst>
              <a:ext uri="{FF2B5EF4-FFF2-40B4-BE49-F238E27FC236}">
                <a16:creationId xmlns:a16="http://schemas.microsoft.com/office/drawing/2014/main" id="{22F72852-E061-58A4-E80E-597F52213807}"/>
              </a:ext>
            </a:extLst>
          </p:cNvPr>
          <p:cNvPicPr>
            <a:picLocks noChangeAspect="1"/>
          </p:cNvPicPr>
          <p:nvPr/>
        </p:nvPicPr>
        <p:blipFill rotWithShape="1">
          <a:blip r:embed="rId4"/>
          <a:srcRect l="12218" t="28099" r="12298" b="12572"/>
          <a:stretch/>
        </p:blipFill>
        <p:spPr>
          <a:xfrm>
            <a:off x="314983" y="1228030"/>
            <a:ext cx="4550299" cy="2010757"/>
          </a:xfrm>
          <a:prstGeom prst="rect">
            <a:avLst/>
          </a:prstGeom>
        </p:spPr>
      </p:pic>
      <p:sp>
        <p:nvSpPr>
          <p:cNvPr id="22" name="Content Placeholder 2">
            <a:extLst>
              <a:ext uri="{FF2B5EF4-FFF2-40B4-BE49-F238E27FC236}">
                <a16:creationId xmlns:a16="http://schemas.microsoft.com/office/drawing/2014/main" id="{09B59788-8B5B-0BC5-A4E1-0AD49D67FCA0}"/>
              </a:ext>
            </a:extLst>
          </p:cNvPr>
          <p:cNvSpPr txBox="1">
            <a:spLocks/>
          </p:cNvSpPr>
          <p:nvPr/>
        </p:nvSpPr>
        <p:spPr>
          <a:xfrm>
            <a:off x="6319707" y="1976480"/>
            <a:ext cx="5484857" cy="572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GB" sz="2400" dirty="0">
                <a:solidFill>
                  <a:schemeClr val="accent5">
                    <a:lumMod val="50000"/>
                  </a:schemeClr>
                </a:solidFill>
                <a:latin typeface="Times New Roman" panose="02020603050405020304" pitchFamily="18" charset="0"/>
                <a:cs typeface="Times New Roman" panose="02020603050405020304" pitchFamily="18" charset="0"/>
              </a:rPr>
              <a:t>In vitro: Digoxin</a:t>
            </a:r>
            <a:r>
              <a:rPr lang="en-GB" sz="2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t>
            </a:r>
            <a:r>
              <a:rPr lang="en-GB" sz="2400" dirty="0">
                <a:solidFill>
                  <a:schemeClr val="accent5">
                    <a:lumMod val="50000"/>
                  </a:schemeClr>
                </a:solidFill>
                <a:latin typeface="Times New Roman" panose="02020603050405020304" pitchFamily="18" charset="0"/>
                <a:cs typeface="Times New Roman" panose="02020603050405020304" pitchFamily="18" charset="0"/>
              </a:rPr>
              <a:t> apoptosis</a:t>
            </a:r>
          </a:p>
        </p:txBody>
      </p:sp>
      <p:sp>
        <p:nvSpPr>
          <p:cNvPr id="25" name="Oval 24">
            <a:extLst>
              <a:ext uri="{FF2B5EF4-FFF2-40B4-BE49-F238E27FC236}">
                <a16:creationId xmlns:a16="http://schemas.microsoft.com/office/drawing/2014/main" id="{AB89C3ED-23C3-C757-F2ED-1B8C35065826}"/>
              </a:ext>
            </a:extLst>
          </p:cNvPr>
          <p:cNvSpPr/>
          <p:nvPr/>
        </p:nvSpPr>
        <p:spPr>
          <a:xfrm>
            <a:off x="3547777" y="1655929"/>
            <a:ext cx="607703" cy="3205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extLst>
      <p:ext uri="{BB962C8B-B14F-4D97-AF65-F5344CB8AC3E}">
        <p14:creationId xmlns:p14="http://schemas.microsoft.com/office/powerpoint/2010/main" val="34773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16" grpId="0" animBg="1"/>
      <p:bldP spid="17" grpId="0" animBg="1"/>
      <p:bldP spid="8" grpId="0" build="p"/>
      <p:bldP spid="20"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158653"/>
            <a:ext cx="10515600" cy="1325563"/>
          </a:xfrm>
        </p:spPr>
        <p:txBody>
          <a:bodyPr>
            <a:normAutofit/>
          </a:bodyPr>
          <a:lstStyle/>
          <a:p>
            <a:r>
              <a:rPr lang="en-US" sz="3600" b="1" dirty="0">
                <a:latin typeface="Times New Roman" panose="02020603050405020304" pitchFamily="18" charset="0"/>
                <a:cs typeface="Times New Roman" panose="02020603050405020304" pitchFamily="18" charset="0"/>
              </a:rPr>
              <a:t>Objective. II</a:t>
            </a:r>
          </a:p>
        </p:txBody>
      </p:sp>
      <p:sp>
        <p:nvSpPr>
          <p:cNvPr id="3" name="Tartalom helye 2"/>
          <p:cNvSpPr>
            <a:spLocks noGrp="1"/>
          </p:cNvSpPr>
          <p:nvPr>
            <p:ph idx="1"/>
          </p:nvPr>
        </p:nvSpPr>
        <p:spPr>
          <a:xfrm>
            <a:off x="838200" y="1825626"/>
            <a:ext cx="10515600" cy="2362916"/>
          </a:xfrm>
        </p:spPr>
        <p:txBody>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Digoxin efficacy in TNBC in vivo</a:t>
            </a:r>
          </a:p>
          <a:p>
            <a:pPr marL="0" indent="0">
              <a:buNone/>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Efficacy: digoxin vs. </a:t>
            </a:r>
            <a:r>
              <a:rPr lang="en-US" dirty="0" err="1">
                <a:latin typeface="Times New Roman" panose="02020603050405020304" pitchFamily="18" charset="0"/>
                <a:cs typeface="Times New Roman" panose="02020603050405020304" pitchFamily="18" charset="0"/>
              </a:rPr>
              <a:t>mEHT+digoxin</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416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630" y="725124"/>
            <a:ext cx="4495800" cy="707886"/>
          </a:xfrm>
          <a:prstGeom prst="rect">
            <a:avLst/>
          </a:prstGeom>
          <a:noFill/>
        </p:spPr>
        <p:txBody>
          <a:bodyPr wrap="square" rtlCol="0">
            <a:spAutoFit/>
          </a:bodyPr>
          <a:lstStyle/>
          <a:p>
            <a:r>
              <a:rPr lang="en-GB" sz="2000" b="1" u="sng" dirty="0"/>
              <a:t>Study model</a:t>
            </a:r>
            <a:r>
              <a:rPr lang="en-GB" sz="2000" dirty="0"/>
              <a:t>: </a:t>
            </a:r>
          </a:p>
          <a:p>
            <a:r>
              <a:rPr lang="en-GB" sz="2000" dirty="0"/>
              <a:t>4T1 TNBC mouse model</a:t>
            </a:r>
            <a:endParaRPr lang="hu-HU" sz="2000" dirty="0"/>
          </a:p>
        </p:txBody>
      </p:sp>
      <p:grpSp>
        <p:nvGrpSpPr>
          <p:cNvPr id="4" name="Group 3"/>
          <p:cNvGrpSpPr/>
          <p:nvPr/>
        </p:nvGrpSpPr>
        <p:grpSpPr>
          <a:xfrm>
            <a:off x="81908" y="1937200"/>
            <a:ext cx="2993126" cy="2534859"/>
            <a:chOff x="500708" y="1656803"/>
            <a:chExt cx="2993126" cy="2534859"/>
          </a:xfrm>
        </p:grpSpPr>
        <p:pic>
          <p:nvPicPr>
            <p:cNvPr id="34" name="Kép 5"/>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28125" y1="25060" x2="28125" y2="25060"/>
                          <a14:foregroundMark x1="21750" y1="21084" x2="21750" y2="21084"/>
                          <a14:foregroundMark x1="31500" y1="30000" x2="31500" y2="30000"/>
                          <a14:foregroundMark x1="35000" y1="32771" x2="35000" y2="32771"/>
                          <a14:foregroundMark x1="60375" y1="59639" x2="60375" y2="59639"/>
                          <a14:foregroundMark x1="69000" y1="66747" x2="69000" y2="66747"/>
                          <a14:foregroundMark x1="72500" y1="71205" x2="72500" y2="71205"/>
                          <a14:foregroundMark x1="75875" y1="74217" x2="75875" y2="74217"/>
                          <a14:foregroundMark x1="47500" y1="47229" x2="47500" y2="47229"/>
                          <a14:foregroundMark x1="46875" y1="40120" x2="46875" y2="40120"/>
                          <a14:foregroundMark x1="45750" y1="39880" x2="45750" y2="39880"/>
                        </a14:backgroundRemoval>
                      </a14:imgEffect>
                    </a14:imgLayer>
                  </a14:imgProps>
                </a:ext>
                <a:ext uri="{28A0092B-C50C-407E-A947-70E740481C1C}">
                  <a14:useLocalDpi xmlns:a14="http://schemas.microsoft.com/office/drawing/2010/main"/>
                </a:ext>
              </a:extLst>
            </a:blip>
            <a:stretch>
              <a:fillRect/>
            </a:stretch>
          </p:blipFill>
          <p:spPr>
            <a:xfrm rot="10175688">
              <a:off x="1362910" y="3024097"/>
              <a:ext cx="1033297" cy="1072046"/>
            </a:xfrm>
            <a:prstGeom prst="rect">
              <a:avLst/>
            </a:prstGeom>
          </p:spPr>
        </p:pic>
        <p:sp>
          <p:nvSpPr>
            <p:cNvPr id="35" name="TextBox 23"/>
            <p:cNvSpPr txBox="1"/>
            <p:nvPr/>
          </p:nvSpPr>
          <p:spPr>
            <a:xfrm>
              <a:off x="1387519" y="3853108"/>
              <a:ext cx="2106315" cy="338554"/>
            </a:xfrm>
            <a:prstGeom prst="rect">
              <a:avLst/>
            </a:prstGeom>
            <a:noFill/>
          </p:spPr>
          <p:txBody>
            <a:bodyPr wrap="square" rtlCol="0">
              <a:spAutoFit/>
            </a:bodyPr>
            <a:lstStyle/>
            <a:p>
              <a:r>
                <a:rPr lang="hu-HU" sz="1600" dirty="0">
                  <a:cs typeface="Times New Roman" panose="02020603050405020304" pitchFamily="18" charset="0"/>
                </a:rPr>
                <a:t>10</a:t>
              </a:r>
              <a:r>
                <a:rPr lang="hu-HU" sz="1600" baseline="30000" dirty="0">
                  <a:cs typeface="Times New Roman" panose="02020603050405020304" pitchFamily="18" charset="0"/>
                </a:rPr>
                <a:t>6</a:t>
              </a:r>
              <a:r>
                <a:rPr lang="hu-HU" sz="1600" dirty="0">
                  <a:cs typeface="Times New Roman" panose="02020603050405020304" pitchFamily="18" charset="0"/>
                </a:rPr>
                <a:t> 4T1cells</a:t>
              </a:r>
              <a:endParaRPr lang="en-US" sz="1600" dirty="0">
                <a:cs typeface="Times New Roman" panose="02020603050405020304" pitchFamily="18" charset="0"/>
              </a:endParaRPr>
            </a:p>
          </p:txBody>
        </p:sp>
        <p:pic>
          <p:nvPicPr>
            <p:cNvPr id="36" name="Kép 13">
              <a:extLst>
                <a:ext uri="{FF2B5EF4-FFF2-40B4-BE49-F238E27FC236}">
                  <a16:creationId xmlns:a16="http://schemas.microsoft.com/office/drawing/2014/main" id="{C5B7AC81-DCEA-004D-A7A2-4C3BBF6C25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40586" l="0" r="13889"/>
                      </a14:imgEffect>
                    </a14:imgLayer>
                  </a14:imgProps>
                </a:ext>
              </a:extLst>
            </a:blip>
            <a:srcRect r="85961" b="59109"/>
            <a:stretch/>
          </p:blipFill>
          <p:spPr>
            <a:xfrm>
              <a:off x="500708" y="1656803"/>
              <a:ext cx="1540476" cy="2523868"/>
            </a:xfrm>
            <a:prstGeom prst="rect">
              <a:avLst/>
            </a:prstGeom>
          </p:spPr>
        </p:pic>
      </p:grpSp>
      <p:grpSp>
        <p:nvGrpSpPr>
          <p:cNvPr id="65" name="Group 64"/>
          <p:cNvGrpSpPr/>
          <p:nvPr/>
        </p:nvGrpSpPr>
        <p:grpSpPr>
          <a:xfrm>
            <a:off x="3539492" y="681046"/>
            <a:ext cx="1599141" cy="1407382"/>
            <a:chOff x="3005005" y="2109728"/>
            <a:chExt cx="1599141" cy="1407382"/>
          </a:xfrm>
        </p:grpSpPr>
        <p:pic>
          <p:nvPicPr>
            <p:cNvPr id="2" name="Picture 1"/>
            <p:cNvPicPr>
              <a:picLocks noChangeAspect="1"/>
            </p:cNvPicPr>
            <p:nvPr/>
          </p:nvPicPr>
          <p:blipFill rotWithShape="1">
            <a:blip r:embed="rId7"/>
            <a:srcRect l="12109" t="19247" r="10970" b="13709"/>
            <a:stretch/>
          </p:blipFill>
          <p:spPr>
            <a:xfrm>
              <a:off x="3005005" y="2109728"/>
              <a:ext cx="1599141" cy="1044000"/>
            </a:xfrm>
            <a:prstGeom prst="rect">
              <a:avLst/>
            </a:prstGeom>
          </p:spPr>
        </p:pic>
        <p:sp>
          <p:nvSpPr>
            <p:cNvPr id="175" name="TextBox 174"/>
            <p:cNvSpPr txBox="1"/>
            <p:nvPr/>
          </p:nvSpPr>
          <p:spPr>
            <a:xfrm>
              <a:off x="3005005" y="3178556"/>
              <a:ext cx="15840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dirty="0"/>
                <a:t>LTLD: 7.5 mg/kg</a:t>
              </a:r>
            </a:p>
          </p:txBody>
        </p:sp>
      </p:grpSp>
      <p:sp>
        <p:nvSpPr>
          <p:cNvPr id="177" name="Google Shape;112;p1"/>
          <p:cNvSpPr txBox="1"/>
          <p:nvPr/>
        </p:nvSpPr>
        <p:spPr>
          <a:xfrm>
            <a:off x="12700" y="6510510"/>
            <a:ext cx="7904268" cy="307736"/>
          </a:xfrm>
          <a:prstGeom prst="rect">
            <a:avLst/>
          </a:prstGeom>
          <a:noFill/>
          <a:ln>
            <a:noFill/>
          </a:ln>
        </p:spPr>
        <p:txBody>
          <a:bodyPr spcFirstLastPara="1" wrap="square" lIns="91425" tIns="45700" rIns="91425" bIns="45700" anchor="t" anchorCtr="0">
            <a:spAutoFit/>
          </a:bodyPr>
          <a:lstStyle/>
          <a:p>
            <a:pPr lvl="0"/>
            <a:r>
              <a:rPr lang="en-GB" sz="1400" b="1" dirty="0">
                <a:solidFill>
                  <a:schemeClr val="dk1"/>
                </a:solidFill>
                <a:ea typeface="Calibri"/>
                <a:cs typeface="Calibri"/>
                <a:sym typeface="Calibri"/>
              </a:rPr>
              <a:t>IVIS</a:t>
            </a:r>
            <a:r>
              <a:rPr lang="en-GB" sz="1400" dirty="0">
                <a:solidFill>
                  <a:schemeClr val="dk1"/>
                </a:solidFill>
                <a:ea typeface="Calibri"/>
                <a:cs typeface="Calibri"/>
                <a:sym typeface="Calibri"/>
              </a:rPr>
              <a:t>: </a:t>
            </a:r>
            <a:r>
              <a:rPr lang="en-GB" sz="1400" dirty="0">
                <a:solidFill>
                  <a:schemeClr val="dk1"/>
                </a:solidFill>
                <a:latin typeface="Calibri"/>
                <a:ea typeface="Calibri"/>
                <a:cs typeface="Calibri"/>
                <a:sym typeface="Calibri"/>
              </a:rPr>
              <a:t>In vivo imaging system, </a:t>
            </a:r>
            <a:r>
              <a:rPr lang="en-GB" sz="1400" b="1" dirty="0">
                <a:solidFill>
                  <a:schemeClr val="dk1"/>
                </a:solidFill>
                <a:latin typeface="Calibri"/>
                <a:ea typeface="Calibri"/>
                <a:cs typeface="Calibri"/>
                <a:sym typeface="Calibri"/>
              </a:rPr>
              <a:t>TDR</a:t>
            </a:r>
            <a:r>
              <a:rPr lang="en-GB" sz="1400" dirty="0">
                <a:solidFill>
                  <a:schemeClr val="dk1"/>
                </a:solidFill>
                <a:ea typeface="Calibri"/>
                <a:cs typeface="Calibri"/>
                <a:sym typeface="Calibri"/>
              </a:rPr>
              <a:t>: Tumor destruction ratio, </a:t>
            </a:r>
            <a:r>
              <a:rPr lang="en-GB" sz="1400" b="1" dirty="0">
                <a:solidFill>
                  <a:schemeClr val="dk1"/>
                </a:solidFill>
                <a:ea typeface="Calibri"/>
                <a:cs typeface="Calibri"/>
                <a:sym typeface="Calibri"/>
              </a:rPr>
              <a:t>IHC</a:t>
            </a:r>
            <a:r>
              <a:rPr lang="en-GB" sz="1400" dirty="0">
                <a:solidFill>
                  <a:schemeClr val="dk1"/>
                </a:solidFill>
                <a:ea typeface="Calibri"/>
                <a:cs typeface="Calibri"/>
                <a:sym typeface="Calibri"/>
              </a:rPr>
              <a:t>: Immunohistochemistry, </a:t>
            </a:r>
            <a:r>
              <a:rPr lang="en-GB" sz="1400" b="1" dirty="0">
                <a:solidFill>
                  <a:schemeClr val="dk1"/>
                </a:solidFill>
                <a:ea typeface="Calibri"/>
                <a:cs typeface="Calibri"/>
                <a:sym typeface="Calibri"/>
              </a:rPr>
              <a:t>WB</a:t>
            </a:r>
            <a:r>
              <a:rPr lang="en-GB" sz="1400" dirty="0">
                <a:solidFill>
                  <a:schemeClr val="dk1"/>
                </a:solidFill>
                <a:ea typeface="Calibri"/>
                <a:cs typeface="Calibri"/>
                <a:sym typeface="Calibri"/>
              </a:rPr>
              <a:t>: Western blot</a:t>
            </a:r>
          </a:p>
        </p:txBody>
      </p:sp>
      <p:grpSp>
        <p:nvGrpSpPr>
          <p:cNvPr id="64" name="Group 63"/>
          <p:cNvGrpSpPr/>
          <p:nvPr/>
        </p:nvGrpSpPr>
        <p:grpSpPr>
          <a:xfrm>
            <a:off x="3608203" y="2132636"/>
            <a:ext cx="1550832" cy="2328401"/>
            <a:chOff x="4693168" y="954730"/>
            <a:chExt cx="1550832" cy="2328401"/>
          </a:xfrm>
        </p:grpSpPr>
        <p:pic>
          <p:nvPicPr>
            <p:cNvPr id="33" name="Picture 32"/>
            <p:cNvPicPr>
              <a:picLocks noChangeAspect="1"/>
            </p:cNvPicPr>
            <p:nvPr/>
          </p:nvPicPr>
          <p:blipFill>
            <a:blip r:embed="rId8"/>
            <a:stretch>
              <a:fillRect/>
            </a:stretch>
          </p:blipFill>
          <p:spPr>
            <a:xfrm>
              <a:off x="4693168" y="954730"/>
              <a:ext cx="1550832" cy="1692000"/>
            </a:xfrm>
            <a:prstGeom prst="rect">
              <a:avLst/>
            </a:prstGeom>
          </p:spPr>
        </p:pic>
        <p:sp>
          <p:nvSpPr>
            <p:cNvPr id="3" name="TextBox 2"/>
            <p:cNvSpPr txBox="1"/>
            <p:nvPr/>
          </p:nvSpPr>
          <p:spPr>
            <a:xfrm>
              <a:off x="4696000" y="2636800"/>
              <a:ext cx="1548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mEHT:</a:t>
              </a:r>
            </a:p>
            <a:p>
              <a:r>
                <a:rPr lang="en-US" dirty="0"/>
                <a:t>30min, 42C</a:t>
              </a:r>
              <a:r>
                <a:rPr lang="en-US" dirty="0">
                  <a:latin typeface="Calibri" panose="020F0502020204030204" pitchFamily="34" charset="0"/>
                  <a:cs typeface="Calibri" panose="020F0502020204030204" pitchFamily="34" charset="0"/>
                </a:rPr>
                <a:t>˚</a:t>
              </a:r>
              <a:endParaRPr lang="en-GB" dirty="0"/>
            </a:p>
          </p:txBody>
        </p:sp>
      </p:grpSp>
      <p:grpSp>
        <p:nvGrpSpPr>
          <p:cNvPr id="58" name="Group 57"/>
          <p:cNvGrpSpPr/>
          <p:nvPr/>
        </p:nvGrpSpPr>
        <p:grpSpPr>
          <a:xfrm>
            <a:off x="5295628" y="604734"/>
            <a:ext cx="1594900" cy="1635891"/>
            <a:chOff x="6609372" y="2046514"/>
            <a:chExt cx="1594900" cy="1635891"/>
          </a:xfrm>
        </p:grpSpPr>
        <p:pic>
          <p:nvPicPr>
            <p:cNvPr id="176" name="Google Shape;109;p1"/>
            <p:cNvPicPr preferRelativeResize="0"/>
            <p:nvPr/>
          </p:nvPicPr>
          <p:blipFill rotWithShape="1">
            <a:blip r:embed="rId9">
              <a:alphaModFix/>
            </a:blip>
            <a:srcRect/>
            <a:stretch/>
          </p:blipFill>
          <p:spPr>
            <a:xfrm>
              <a:off x="6609372" y="2046514"/>
              <a:ext cx="1548000" cy="1282585"/>
            </a:xfrm>
            <a:prstGeom prst="rect">
              <a:avLst/>
            </a:prstGeom>
            <a:noFill/>
            <a:ln>
              <a:noFill/>
            </a:ln>
          </p:spPr>
        </p:pic>
        <p:sp>
          <p:nvSpPr>
            <p:cNvPr id="178" name="TextBox 177"/>
            <p:cNvSpPr txBox="1"/>
            <p:nvPr/>
          </p:nvSpPr>
          <p:spPr>
            <a:xfrm>
              <a:off x="6656272" y="3343851"/>
              <a:ext cx="15480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IVIS: 1, 24h</a:t>
              </a:r>
            </a:p>
          </p:txBody>
        </p:sp>
      </p:grpSp>
      <p:grpSp>
        <p:nvGrpSpPr>
          <p:cNvPr id="66" name="Group 65"/>
          <p:cNvGrpSpPr/>
          <p:nvPr/>
        </p:nvGrpSpPr>
        <p:grpSpPr>
          <a:xfrm>
            <a:off x="9304278" y="3743604"/>
            <a:ext cx="2607551" cy="3125474"/>
            <a:chOff x="9304278" y="3743604"/>
            <a:chExt cx="2607551" cy="3125474"/>
          </a:xfrm>
        </p:grpSpPr>
        <p:pic>
          <p:nvPicPr>
            <p:cNvPr id="181" name="Google Shape;94;p1"/>
            <p:cNvPicPr preferRelativeResize="0"/>
            <p:nvPr/>
          </p:nvPicPr>
          <p:blipFill rotWithShape="1">
            <a:blip r:embed="rId10">
              <a:alphaModFix/>
            </a:blip>
            <a:srcRect l="78315" r="11838" b="59838"/>
            <a:stretch/>
          </p:blipFill>
          <p:spPr>
            <a:xfrm>
              <a:off x="9304278" y="5375312"/>
              <a:ext cx="936000" cy="1260000"/>
            </a:xfrm>
            <a:prstGeom prst="rect">
              <a:avLst/>
            </a:prstGeom>
            <a:noFill/>
            <a:ln>
              <a:noFill/>
            </a:ln>
          </p:spPr>
        </p:pic>
        <p:sp>
          <p:nvSpPr>
            <p:cNvPr id="184" name="Google Shape;119;p1"/>
            <p:cNvSpPr txBox="1"/>
            <p:nvPr/>
          </p:nvSpPr>
          <p:spPr>
            <a:xfrm>
              <a:off x="9347145" y="6530564"/>
              <a:ext cx="256468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chemeClr val="dk1"/>
                  </a:solidFill>
                  <a:latin typeface="Calibri"/>
                  <a:ea typeface="Calibri"/>
                  <a:cs typeface="Calibri"/>
                  <a:sym typeface="Calibri"/>
                </a:rPr>
                <a:t>WB, IHC</a:t>
              </a:r>
              <a:r>
                <a:rPr lang="en-GB" sz="1600" dirty="0">
                  <a:sym typeface="Calibri"/>
                </a:rPr>
                <a:t>: </a:t>
              </a:r>
              <a:r>
                <a:rPr lang="en-GB" sz="1600" dirty="0">
                  <a:solidFill>
                    <a:schemeClr val="dk1"/>
                  </a:solidFill>
                  <a:latin typeface="Calibri"/>
                  <a:ea typeface="Calibri"/>
                  <a:cs typeface="Calibri"/>
                  <a:sym typeface="Calibri"/>
                </a:rPr>
                <a:t>Ki67, c caspase3</a:t>
              </a:r>
              <a:endParaRPr sz="1600" dirty="0">
                <a:solidFill>
                  <a:schemeClr val="dk1"/>
                </a:solidFill>
                <a:latin typeface="Calibri"/>
                <a:ea typeface="Calibri"/>
                <a:cs typeface="Calibri"/>
                <a:sym typeface="Calibri"/>
              </a:endParaRPr>
            </a:p>
          </p:txBody>
        </p:sp>
        <p:pic>
          <p:nvPicPr>
            <p:cNvPr id="185" name="Google Shape;120;p1"/>
            <p:cNvPicPr preferRelativeResize="0"/>
            <p:nvPr/>
          </p:nvPicPr>
          <p:blipFill rotWithShape="1">
            <a:blip r:embed="rId11">
              <a:alphaModFix/>
            </a:blip>
            <a:srcRect l="8558" t="4044" r="5549" b="2822"/>
            <a:stretch/>
          </p:blipFill>
          <p:spPr>
            <a:xfrm>
              <a:off x="9383406" y="3743604"/>
              <a:ext cx="828000" cy="1368000"/>
            </a:xfrm>
            <a:prstGeom prst="rect">
              <a:avLst/>
            </a:prstGeom>
            <a:noFill/>
            <a:ln>
              <a:noFill/>
            </a:ln>
          </p:spPr>
        </p:pic>
        <p:sp>
          <p:nvSpPr>
            <p:cNvPr id="186" name="Google Shape;121;p1"/>
            <p:cNvSpPr txBox="1"/>
            <p:nvPr/>
          </p:nvSpPr>
          <p:spPr>
            <a:xfrm>
              <a:off x="9365246" y="5077550"/>
              <a:ext cx="122848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chemeClr val="dk1"/>
                  </a:solidFill>
                  <a:latin typeface="Calibri"/>
                  <a:ea typeface="Calibri"/>
                  <a:cs typeface="Calibri"/>
                  <a:sym typeface="Calibri"/>
                </a:rPr>
                <a:t>H&amp;E, TDR</a:t>
              </a:r>
              <a:endParaRPr sz="1600" dirty="0">
                <a:solidFill>
                  <a:schemeClr val="dk1"/>
                </a:solidFill>
                <a:latin typeface="Calibri"/>
                <a:ea typeface="Calibri"/>
                <a:cs typeface="Calibri"/>
                <a:sym typeface="Calibri"/>
              </a:endParaRPr>
            </a:p>
          </p:txBody>
        </p:sp>
      </p:grpSp>
      <p:sp>
        <p:nvSpPr>
          <p:cNvPr id="6" name="TextBox 5"/>
          <p:cNvSpPr txBox="1"/>
          <p:nvPr/>
        </p:nvSpPr>
        <p:spPr>
          <a:xfrm>
            <a:off x="10316444" y="994130"/>
            <a:ext cx="1765949" cy="1077218"/>
          </a:xfrm>
          <a:prstGeom prst="rect">
            <a:avLst/>
          </a:prstGeom>
          <a:scene3d>
            <a:camera prst="orthographicFront"/>
            <a:lightRig rig="threePt" dir="t"/>
          </a:scene3d>
          <a:sp3d>
            <a:bevelT/>
          </a:sp3d>
        </p:spPr>
        <p:style>
          <a:lnRef idx="1">
            <a:schemeClr val="accent2"/>
          </a:lnRef>
          <a:fillRef idx="1001">
            <a:schemeClr val="dk2"/>
          </a:fillRef>
          <a:effectRef idx="1">
            <a:schemeClr val="accent2"/>
          </a:effectRef>
          <a:fontRef idx="minor">
            <a:schemeClr val="dk1"/>
          </a:fontRef>
        </p:style>
        <p:txBody>
          <a:bodyPr wrap="square" rtlCol="0">
            <a:spAutoFit/>
          </a:bodyPr>
          <a:lstStyle/>
          <a:p>
            <a:r>
              <a:rPr lang="en-GB" sz="1600" b="1" u="sng" dirty="0" err="1">
                <a:solidFill>
                  <a:schemeClr val="bg1"/>
                </a:solidFill>
                <a:latin typeface="Times New Roman" panose="02020603050405020304" pitchFamily="18" charset="0"/>
                <a:cs typeface="Times New Roman" panose="02020603050405020304" pitchFamily="18" charset="0"/>
              </a:rPr>
              <a:t>mEHT</a:t>
            </a:r>
            <a:r>
              <a:rPr lang="en-GB" sz="1600" b="1" u="sng" dirty="0">
                <a:solidFill>
                  <a:schemeClr val="bg1"/>
                </a:solidFill>
                <a:latin typeface="Times New Roman" panose="02020603050405020304" pitchFamily="18" charset="0"/>
                <a:cs typeface="Times New Roman" panose="02020603050405020304" pitchFamily="18" charset="0"/>
              </a:rPr>
              <a:t>+ Digoxin:</a:t>
            </a:r>
          </a:p>
          <a:p>
            <a:pPr marL="285750" indent="-285750">
              <a:buFont typeface="Arial" panose="020B0604020202020204" pitchFamily="34" charset="0"/>
              <a:buChar char="•"/>
            </a:pPr>
            <a:r>
              <a:rPr lang="en-GB" sz="1600" dirty="0">
                <a:solidFill>
                  <a:schemeClr val="bg1"/>
                </a:solidFill>
                <a:latin typeface="Times New Roman" panose="02020603050405020304" pitchFamily="18" charset="0"/>
                <a:cs typeface="Times New Roman" panose="02020603050405020304" pitchFamily="18" charset="0"/>
              </a:rPr>
              <a:t>48h interval</a:t>
            </a:r>
          </a:p>
          <a:p>
            <a:pPr marL="285750" indent="-285750">
              <a:buFont typeface="Arial" panose="020B0604020202020204" pitchFamily="34" charset="0"/>
              <a:buChar char="•"/>
            </a:pPr>
            <a:r>
              <a:rPr lang="en-GB" sz="1600" dirty="0">
                <a:solidFill>
                  <a:schemeClr val="bg1"/>
                </a:solidFill>
                <a:latin typeface="Times New Roman" panose="02020603050405020304" pitchFamily="18" charset="0"/>
                <a:cs typeface="Times New Roman" panose="02020603050405020304" pitchFamily="18" charset="0"/>
              </a:rPr>
              <a:t>4x </a:t>
            </a:r>
            <a:r>
              <a:rPr lang="en-GB" sz="1600" dirty="0" err="1">
                <a:solidFill>
                  <a:schemeClr val="bg1"/>
                </a:solidFill>
                <a:latin typeface="Times New Roman" panose="02020603050405020304" pitchFamily="18" charset="0"/>
                <a:cs typeface="Times New Roman" panose="02020603050405020304" pitchFamily="18" charset="0"/>
              </a:rPr>
              <a:t>mEHT</a:t>
            </a:r>
            <a:endParaRPr lang="en-GB" sz="16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600" dirty="0">
                <a:solidFill>
                  <a:schemeClr val="bg1"/>
                </a:solidFill>
                <a:latin typeface="Times New Roman" panose="02020603050405020304" pitchFamily="18" charset="0"/>
                <a:cs typeface="Times New Roman" panose="02020603050405020304" pitchFamily="18" charset="0"/>
              </a:rPr>
              <a:t>Digoxin: daily</a:t>
            </a:r>
            <a:endParaRPr lang="hu-HU" sz="1600" dirty="0">
              <a:solidFill>
                <a:schemeClr val="bg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5407153" y="2224950"/>
            <a:ext cx="3571266" cy="2287533"/>
            <a:chOff x="7767585" y="957178"/>
            <a:chExt cx="4184575" cy="2651081"/>
          </a:xfrm>
        </p:grpSpPr>
        <p:pic>
          <p:nvPicPr>
            <p:cNvPr id="10" name="Picture 9"/>
            <p:cNvPicPr>
              <a:picLocks noChangeAspect="1"/>
            </p:cNvPicPr>
            <p:nvPr/>
          </p:nvPicPr>
          <p:blipFill rotWithShape="1">
            <a:blip r:embed="rId12"/>
            <a:srcRect t="7702"/>
            <a:stretch/>
          </p:blipFill>
          <p:spPr>
            <a:xfrm>
              <a:off x="7767585" y="1426631"/>
              <a:ext cx="4184575" cy="2181628"/>
            </a:xfrm>
            <a:prstGeom prst="rect">
              <a:avLst/>
            </a:prstGeom>
          </p:spPr>
        </p:pic>
        <p:sp>
          <p:nvSpPr>
            <p:cNvPr id="14" name="TextBox 13"/>
            <p:cNvSpPr txBox="1"/>
            <p:nvPr/>
          </p:nvSpPr>
          <p:spPr>
            <a:xfrm>
              <a:off x="7920065" y="957178"/>
              <a:ext cx="2145671"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err="1"/>
                <a:t>mEHT</a:t>
              </a:r>
              <a:r>
                <a:rPr lang="en-GB" dirty="0"/>
                <a:t> in vivo</a:t>
              </a:r>
              <a:endParaRPr lang="hu-HU" dirty="0"/>
            </a:p>
          </p:txBody>
        </p:sp>
      </p:grpSp>
      <p:sp>
        <p:nvSpPr>
          <p:cNvPr id="22" name="Title 1">
            <a:extLst>
              <a:ext uri="{FF2B5EF4-FFF2-40B4-BE49-F238E27FC236}">
                <a16:creationId xmlns:a16="http://schemas.microsoft.com/office/drawing/2014/main" id="{8A06EFAA-86C4-E997-5AC2-A83EABE3A3D1}"/>
              </a:ext>
            </a:extLst>
          </p:cNvPr>
          <p:cNvSpPr txBox="1">
            <a:spLocks/>
          </p:cNvSpPr>
          <p:nvPr/>
        </p:nvSpPr>
        <p:spPr>
          <a:xfrm>
            <a:off x="0" y="1646"/>
            <a:ext cx="12192000" cy="540954"/>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E3D496"/>
                </a:solidFill>
                <a:latin typeface="Times New Roman" panose="02020603050405020304" pitchFamily="18" charset="0"/>
                <a:cs typeface="Times New Roman" panose="02020603050405020304" pitchFamily="18" charset="0"/>
              </a:rPr>
              <a:t>Methods</a:t>
            </a:r>
          </a:p>
        </p:txBody>
      </p:sp>
      <p:pic>
        <p:nvPicPr>
          <p:cNvPr id="23" name="Picture 22">
            <a:extLst>
              <a:ext uri="{FF2B5EF4-FFF2-40B4-BE49-F238E27FC236}">
                <a16:creationId xmlns:a16="http://schemas.microsoft.com/office/drawing/2014/main" id="{280EA19F-FA86-38A6-16F3-96ACCF745A4E}"/>
              </a:ext>
            </a:extLst>
          </p:cNvPr>
          <p:cNvPicPr>
            <a:picLocks noChangeAspect="1"/>
          </p:cNvPicPr>
          <p:nvPr/>
        </p:nvPicPr>
        <p:blipFill rotWithShape="1">
          <a:blip r:embed="rId13"/>
          <a:srcRect l="17056" t="50000" r="3952" b="20767"/>
          <a:stretch/>
        </p:blipFill>
        <p:spPr>
          <a:xfrm>
            <a:off x="880130" y="4622920"/>
            <a:ext cx="8189620" cy="1703959"/>
          </a:xfrm>
          <a:prstGeom prst="rect">
            <a:avLst/>
          </a:prstGeom>
        </p:spPr>
      </p:pic>
      <p:grpSp>
        <p:nvGrpSpPr>
          <p:cNvPr id="43" name="Group 42"/>
          <p:cNvGrpSpPr/>
          <p:nvPr/>
        </p:nvGrpSpPr>
        <p:grpSpPr>
          <a:xfrm>
            <a:off x="1929680" y="1672342"/>
            <a:ext cx="2141556" cy="3310259"/>
            <a:chOff x="9244324" y="1373139"/>
            <a:chExt cx="2141556" cy="3310259"/>
          </a:xfrm>
        </p:grpSpPr>
        <p:grpSp>
          <p:nvGrpSpPr>
            <p:cNvPr id="40" name="Group 39"/>
            <p:cNvGrpSpPr/>
            <p:nvPr/>
          </p:nvGrpSpPr>
          <p:grpSpPr>
            <a:xfrm>
              <a:off x="9244324" y="1373139"/>
              <a:ext cx="2070315" cy="2229383"/>
              <a:chOff x="9896341" y="845213"/>
              <a:chExt cx="2070315" cy="2229383"/>
            </a:xfrm>
          </p:grpSpPr>
          <p:pic>
            <p:nvPicPr>
              <p:cNvPr id="194" name="Picture 193"/>
              <p:cNvPicPr>
                <a:picLocks noChangeAspect="1"/>
              </p:cNvPicPr>
              <p:nvPr/>
            </p:nvPicPr>
            <p:blipFill rotWithShape="1">
              <a:blip r:embed="rId14"/>
              <a:srcRect l="12329" r="25480" b="36640"/>
              <a:stretch/>
            </p:blipFill>
            <p:spPr>
              <a:xfrm>
                <a:off x="9896341" y="845213"/>
                <a:ext cx="1541930" cy="2121041"/>
              </a:xfrm>
              <a:prstGeom prst="rect">
                <a:avLst/>
              </a:prstGeom>
            </p:spPr>
          </p:pic>
          <p:sp>
            <p:nvSpPr>
              <p:cNvPr id="195" name="TextBox 194"/>
              <p:cNvSpPr txBox="1"/>
              <p:nvPr/>
            </p:nvSpPr>
            <p:spPr>
              <a:xfrm>
                <a:off x="10033314" y="2736042"/>
                <a:ext cx="1933342" cy="338554"/>
              </a:xfrm>
              <a:prstGeom prst="rect">
                <a:avLst/>
              </a:prstGeom>
              <a:noFill/>
            </p:spPr>
            <p:txBody>
              <a:bodyPr wrap="square" rtlCol="0">
                <a:spAutoFit/>
              </a:bodyPr>
              <a:lstStyle/>
              <a:p>
                <a:r>
                  <a:rPr lang="en-GB" sz="1600" dirty="0"/>
                  <a:t>Ultrasound (US)</a:t>
                </a:r>
                <a:endParaRPr lang="hu-HU" sz="1400" dirty="0"/>
              </a:p>
            </p:txBody>
          </p:sp>
        </p:grpSp>
        <p:grpSp>
          <p:nvGrpSpPr>
            <p:cNvPr id="41" name="Group 40"/>
            <p:cNvGrpSpPr/>
            <p:nvPr/>
          </p:nvGrpSpPr>
          <p:grpSpPr>
            <a:xfrm>
              <a:off x="9423225" y="3464197"/>
              <a:ext cx="1962655" cy="1219201"/>
              <a:chOff x="9423225" y="3464197"/>
              <a:chExt cx="1962655" cy="1219201"/>
            </a:xfrm>
          </p:grpSpPr>
          <p:sp>
            <p:nvSpPr>
              <p:cNvPr id="196" name="TextBox 195"/>
              <p:cNvSpPr txBox="1"/>
              <p:nvPr/>
            </p:nvSpPr>
            <p:spPr>
              <a:xfrm>
                <a:off x="9492091" y="4161900"/>
                <a:ext cx="1893789" cy="338554"/>
              </a:xfrm>
              <a:prstGeom prst="rect">
                <a:avLst/>
              </a:prstGeom>
              <a:noFill/>
            </p:spPr>
            <p:txBody>
              <a:bodyPr wrap="square" rtlCol="0">
                <a:spAutoFit/>
              </a:bodyPr>
              <a:lstStyle/>
              <a:p>
                <a:r>
                  <a:rPr lang="en-GB" sz="1600" dirty="0"/>
                  <a:t>Digital caliper</a:t>
                </a:r>
                <a:endParaRPr lang="hu-HU" sz="1400" dirty="0"/>
              </a:p>
            </p:txBody>
          </p:sp>
          <p:pic>
            <p:nvPicPr>
              <p:cNvPr id="187" name="Picture 186"/>
              <p:cNvPicPr>
                <a:picLocks noChangeAspect="1"/>
              </p:cNvPicPr>
              <p:nvPr/>
            </p:nvPicPr>
            <p:blipFill rotWithShape="1">
              <a:blip r:embed="rId14"/>
              <a:srcRect l="36204" t="63230" r="14622"/>
              <a:stretch/>
            </p:blipFill>
            <p:spPr>
              <a:xfrm rot="18802512">
                <a:off x="9429075" y="3458347"/>
                <a:ext cx="1219201" cy="1230902"/>
              </a:xfrm>
              <a:prstGeom prst="rect">
                <a:avLst/>
              </a:prstGeom>
            </p:spPr>
          </p:pic>
        </p:grpSp>
      </p:grpSp>
      <p:sp>
        <p:nvSpPr>
          <p:cNvPr id="29" name="TextBox 28">
            <a:extLst>
              <a:ext uri="{FF2B5EF4-FFF2-40B4-BE49-F238E27FC236}">
                <a16:creationId xmlns:a16="http://schemas.microsoft.com/office/drawing/2014/main" id="{22FB3286-5BE1-9A54-37CD-A32F8400BCBC}"/>
              </a:ext>
            </a:extLst>
          </p:cNvPr>
          <p:cNvSpPr txBox="1"/>
          <p:nvPr/>
        </p:nvSpPr>
        <p:spPr>
          <a:xfrm>
            <a:off x="8421303" y="994130"/>
            <a:ext cx="1765949" cy="1077218"/>
          </a:xfrm>
          <a:prstGeom prst="rect">
            <a:avLst/>
          </a:prstGeom>
          <a:solidFill>
            <a:schemeClr val="accent5">
              <a:lumMod val="75000"/>
            </a:schemeClr>
          </a:solidFill>
          <a:scene3d>
            <a:camera prst="orthographicFront"/>
            <a:lightRig rig="threePt" dir="t"/>
          </a:scene3d>
          <a:sp3d>
            <a:bevelT/>
          </a:sp3d>
        </p:spPr>
        <p:style>
          <a:lnRef idx="1">
            <a:schemeClr val="accent2"/>
          </a:lnRef>
          <a:fillRef idx="1001">
            <a:schemeClr val="dk2"/>
          </a:fillRef>
          <a:effectRef idx="1">
            <a:schemeClr val="accent2"/>
          </a:effectRef>
          <a:fontRef idx="minor">
            <a:schemeClr val="dk1"/>
          </a:fontRef>
        </p:style>
        <p:txBody>
          <a:bodyPr wrap="square" rtlCol="0">
            <a:spAutoFit/>
          </a:bodyPr>
          <a:lstStyle/>
          <a:p>
            <a:r>
              <a:rPr lang="en-GB" sz="1600" b="1" u="sng" dirty="0">
                <a:solidFill>
                  <a:schemeClr val="bg1"/>
                </a:solidFill>
                <a:latin typeface="Times New Roman" panose="02020603050405020304" pitchFamily="18" charset="0"/>
                <a:cs typeface="Times New Roman" panose="02020603050405020304" pitchFamily="18" charset="0"/>
              </a:rPr>
              <a:t>mEHT+ LTLD:</a:t>
            </a:r>
          </a:p>
          <a:p>
            <a:pPr marL="285750" indent="-285750">
              <a:buFont typeface="Arial" panose="020B0604020202020204" pitchFamily="34" charset="0"/>
              <a:buChar char="•"/>
            </a:pPr>
            <a:r>
              <a:rPr lang="en-GB" sz="1600" dirty="0">
                <a:solidFill>
                  <a:schemeClr val="bg1"/>
                </a:solidFill>
                <a:latin typeface="Times New Roman" panose="02020603050405020304" pitchFamily="18" charset="0"/>
                <a:cs typeface="Times New Roman" panose="02020603050405020304" pitchFamily="18" charset="0"/>
              </a:rPr>
              <a:t>72h interval</a:t>
            </a:r>
          </a:p>
          <a:p>
            <a:pPr marL="285750" indent="-285750">
              <a:buFont typeface="Arial" panose="020B0604020202020204" pitchFamily="34" charset="0"/>
              <a:buChar char="•"/>
            </a:pPr>
            <a:r>
              <a:rPr lang="en-GB" sz="1600" dirty="0">
                <a:solidFill>
                  <a:schemeClr val="bg1"/>
                </a:solidFill>
                <a:latin typeface="Times New Roman" panose="02020603050405020304" pitchFamily="18" charset="0"/>
                <a:cs typeface="Times New Roman" panose="02020603050405020304" pitchFamily="18" charset="0"/>
              </a:rPr>
              <a:t>3x mEHT</a:t>
            </a:r>
          </a:p>
          <a:p>
            <a:endParaRPr lang="en-GB"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53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14095</TotalTime>
  <Words>5284</Words>
  <Application>Microsoft Office PowerPoint</Application>
  <PresentationFormat>Widescreen</PresentationFormat>
  <Paragraphs>310</Paragraphs>
  <Slides>21</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Arial</vt:lpstr>
      <vt:lpstr>Calibri</vt:lpstr>
      <vt:lpstr>Calibri Light</vt:lpstr>
      <vt:lpstr>Times New Roman</vt:lpstr>
      <vt:lpstr>Wingdings</vt:lpstr>
      <vt:lpstr>Office Theme</vt:lpstr>
      <vt:lpstr>Prism 6</vt:lpstr>
      <vt:lpstr>PowerPoint Presentation</vt:lpstr>
      <vt:lpstr>PowerPoint Presentation</vt:lpstr>
      <vt:lpstr>PowerPoint Presentation</vt:lpstr>
      <vt:lpstr>PowerPoint Presentation</vt:lpstr>
      <vt:lpstr>PowerPoint Presentation</vt:lpstr>
      <vt:lpstr>Objective. I</vt:lpstr>
      <vt:lpstr>PowerPoint Presentation</vt:lpstr>
      <vt:lpstr>Objective.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Kenan Aloss</cp:lastModifiedBy>
  <cp:revision>837</cp:revision>
  <dcterms:created xsi:type="dcterms:W3CDTF">2021-10-06T11:37:40Z</dcterms:created>
  <dcterms:modified xsi:type="dcterms:W3CDTF">2024-10-03T19:58:43Z</dcterms:modified>
</cp:coreProperties>
</file>