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6"/>
  </p:notesMasterIdLst>
  <p:handoutMasterIdLst>
    <p:handoutMasterId r:id="rId37"/>
  </p:handoutMasterIdLst>
  <p:sldIdLst>
    <p:sldId id="272" r:id="rId2"/>
    <p:sldId id="280" r:id="rId3"/>
    <p:sldId id="281" r:id="rId4"/>
    <p:sldId id="297" r:id="rId5"/>
    <p:sldId id="319" r:id="rId6"/>
    <p:sldId id="293" r:id="rId7"/>
    <p:sldId id="300" r:id="rId8"/>
    <p:sldId id="294" r:id="rId9"/>
    <p:sldId id="295" r:id="rId10"/>
    <p:sldId id="299" r:id="rId11"/>
    <p:sldId id="296" r:id="rId12"/>
    <p:sldId id="301" r:id="rId13"/>
    <p:sldId id="302" r:id="rId14"/>
    <p:sldId id="313" r:id="rId15"/>
    <p:sldId id="304" r:id="rId16"/>
    <p:sldId id="314" r:id="rId17"/>
    <p:sldId id="303" r:id="rId18"/>
    <p:sldId id="305" r:id="rId19"/>
    <p:sldId id="306" r:id="rId20"/>
    <p:sldId id="307" r:id="rId21"/>
    <p:sldId id="315" r:id="rId22"/>
    <p:sldId id="298" r:id="rId23"/>
    <p:sldId id="276" r:id="rId24"/>
    <p:sldId id="290" r:id="rId25"/>
    <p:sldId id="308" r:id="rId26"/>
    <p:sldId id="287" r:id="rId27"/>
    <p:sldId id="283" r:id="rId28"/>
    <p:sldId id="286" r:id="rId29"/>
    <p:sldId id="309" r:id="rId30"/>
    <p:sldId id="275" r:id="rId31"/>
    <p:sldId id="271" r:id="rId32"/>
    <p:sldId id="284" r:id="rId33"/>
    <p:sldId id="320" r:id="rId34"/>
    <p:sldId id="291" r:id="rId3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99B2"/>
    <a:srgbClr val="FF8080"/>
    <a:srgbClr val="0000C0"/>
    <a:srgbClr val="242F62"/>
    <a:srgbClr val="EF5B2D"/>
    <a:srgbClr val="E3D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963" autoAdjust="0"/>
  </p:normalViewPr>
  <p:slideViewPr>
    <p:cSldViewPr snapToGrid="0">
      <p:cViewPr varScale="1">
        <p:scale>
          <a:sx n="99" d="100"/>
          <a:sy n="99" d="100"/>
        </p:scale>
        <p:origin x="97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3805C8-434F-4189-9C5E-97623E7E1457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B1A25B-9F0F-4C21-B37F-51345B116C2C}">
      <dgm:prSet phldrT="[Text]"/>
      <dgm:spPr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pt-BR" dirty="0"/>
            <a:t>TNBC</a:t>
          </a:r>
          <a:endParaRPr lang="en-US" dirty="0"/>
        </a:p>
      </dgm:t>
    </dgm:pt>
    <dgm:pt modelId="{ACDB0480-BB4B-4E5A-8741-BB278F90C497}" type="parTrans" cxnId="{0A3211A6-46FE-481F-931D-EC9EDBB1E5AD}">
      <dgm:prSet/>
      <dgm:spPr/>
      <dgm:t>
        <a:bodyPr/>
        <a:lstStyle/>
        <a:p>
          <a:endParaRPr lang="en-US"/>
        </a:p>
      </dgm:t>
    </dgm:pt>
    <dgm:pt modelId="{B77D9BCC-8992-4549-94B0-D1842777713E}" type="sibTrans" cxnId="{0A3211A6-46FE-481F-931D-EC9EDBB1E5AD}">
      <dgm:prSet/>
      <dgm:spPr/>
      <dgm:t>
        <a:bodyPr/>
        <a:lstStyle/>
        <a:p>
          <a:endParaRPr lang="en-US"/>
        </a:p>
      </dgm:t>
    </dgm:pt>
    <dgm:pt modelId="{C3116F61-3D02-4B4E-AA97-7099FC82ED96}">
      <dgm:prSet phldrT="[Text]"/>
      <dgm:spPr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pt-BR" dirty="0"/>
            <a:t>HER2</a:t>
          </a:r>
          <a:endParaRPr lang="en-US" dirty="0"/>
        </a:p>
      </dgm:t>
    </dgm:pt>
    <dgm:pt modelId="{DE008E28-4888-460C-9AC6-107FC48BF6C5}" type="parTrans" cxnId="{E8DEEB8A-F4C1-423A-AB25-062E6D224BBB}">
      <dgm:prSet/>
      <dgm:spPr/>
      <dgm:t>
        <a:bodyPr/>
        <a:lstStyle/>
        <a:p>
          <a:endParaRPr lang="en-US"/>
        </a:p>
      </dgm:t>
    </dgm:pt>
    <dgm:pt modelId="{6C0134C0-7086-46C6-A410-12AA9A6632DC}" type="sibTrans" cxnId="{E8DEEB8A-F4C1-423A-AB25-062E6D224BBB}">
      <dgm:prSet/>
      <dgm:spPr/>
      <dgm:t>
        <a:bodyPr/>
        <a:lstStyle/>
        <a:p>
          <a:endParaRPr lang="en-US"/>
        </a:p>
      </dgm:t>
    </dgm:pt>
    <dgm:pt modelId="{E03B0369-5936-40C9-A28C-AB4799B18223}">
      <dgm:prSet phldrT="[Text]"/>
      <dgm:spPr>
        <a:solidFill>
          <a:srgbClr val="EF5B2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pt-BR" dirty="0"/>
            <a:t>ER</a:t>
          </a:r>
          <a:endParaRPr lang="en-US" dirty="0"/>
        </a:p>
      </dgm:t>
    </dgm:pt>
    <dgm:pt modelId="{82875BBA-E5EC-4131-ABBE-706D23B45792}" type="parTrans" cxnId="{283B025F-3F9E-4FB1-A395-3D6F8ADC9DDE}">
      <dgm:prSet/>
      <dgm:spPr/>
      <dgm:t>
        <a:bodyPr/>
        <a:lstStyle/>
        <a:p>
          <a:endParaRPr lang="en-US"/>
        </a:p>
      </dgm:t>
    </dgm:pt>
    <dgm:pt modelId="{B9AFFBC5-FBCF-4123-B977-BB3AEB6D1F86}" type="sibTrans" cxnId="{283B025F-3F9E-4FB1-A395-3D6F8ADC9DDE}">
      <dgm:prSet/>
      <dgm:spPr/>
      <dgm:t>
        <a:bodyPr/>
        <a:lstStyle/>
        <a:p>
          <a:endParaRPr lang="en-US"/>
        </a:p>
      </dgm:t>
    </dgm:pt>
    <dgm:pt modelId="{34A5A9BC-B108-48A0-89AB-D8114CB5AB1A}">
      <dgm:prSet phldrT="[Text]"/>
      <dgm:spPr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pt-BR" dirty="0"/>
            <a:t>PR</a:t>
          </a:r>
          <a:endParaRPr lang="en-US" dirty="0"/>
        </a:p>
      </dgm:t>
    </dgm:pt>
    <dgm:pt modelId="{E364316F-4A63-446B-ACDD-B13A67A536E2}" type="parTrans" cxnId="{6DFC14D6-5B25-4A1E-B9AF-7CADB9AA91C0}">
      <dgm:prSet/>
      <dgm:spPr/>
      <dgm:t>
        <a:bodyPr/>
        <a:lstStyle/>
        <a:p>
          <a:endParaRPr lang="en-US"/>
        </a:p>
      </dgm:t>
    </dgm:pt>
    <dgm:pt modelId="{DA9D5007-634D-43A0-9884-0977B1BC11E8}" type="sibTrans" cxnId="{6DFC14D6-5B25-4A1E-B9AF-7CADB9AA91C0}">
      <dgm:prSet/>
      <dgm:spPr/>
      <dgm:t>
        <a:bodyPr/>
        <a:lstStyle/>
        <a:p>
          <a:endParaRPr lang="en-US"/>
        </a:p>
      </dgm:t>
    </dgm:pt>
    <dgm:pt modelId="{E57BECB8-94ED-43CA-9FE6-2B0578AEA8D7}" type="pres">
      <dgm:prSet presAssocID="{103805C8-434F-4189-9C5E-97623E7E145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00CBE62-782E-43C8-B39B-400712BF883E}" type="pres">
      <dgm:prSet presAssocID="{E5B1A25B-9F0F-4C21-B37F-51345B116C2C}" presName="singleCycle" presStyleCnt="0"/>
      <dgm:spPr/>
    </dgm:pt>
    <dgm:pt modelId="{C69DBE48-17E0-42D6-B019-9F07D39FCB60}" type="pres">
      <dgm:prSet presAssocID="{E5B1A25B-9F0F-4C21-B37F-51345B116C2C}" presName="singleCenter" presStyleLbl="node1" presStyleIdx="0" presStyleCnt="4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DACCF6D6-8125-495A-921F-CDF6F659F434}" type="pres">
      <dgm:prSet presAssocID="{DE008E28-4888-460C-9AC6-107FC48BF6C5}" presName="Name56" presStyleLbl="parChTrans1D2" presStyleIdx="0" presStyleCnt="3"/>
      <dgm:spPr/>
      <dgm:t>
        <a:bodyPr/>
        <a:lstStyle/>
        <a:p>
          <a:endParaRPr lang="en-US"/>
        </a:p>
      </dgm:t>
    </dgm:pt>
    <dgm:pt modelId="{A681F898-91EA-4B65-92DD-FBDDCAE6CC06}" type="pres">
      <dgm:prSet presAssocID="{C3116F61-3D02-4B4E-AA97-7099FC82ED96}" presName="text0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87AA9C-64D4-4463-90A5-E633DA76DC8A}" type="pres">
      <dgm:prSet presAssocID="{82875BBA-E5EC-4131-ABBE-706D23B45792}" presName="Name56" presStyleLbl="parChTrans1D2" presStyleIdx="1" presStyleCnt="3"/>
      <dgm:spPr/>
      <dgm:t>
        <a:bodyPr/>
        <a:lstStyle/>
        <a:p>
          <a:endParaRPr lang="en-US"/>
        </a:p>
      </dgm:t>
    </dgm:pt>
    <dgm:pt modelId="{FABDC082-50FA-4385-9441-AF4C6F540038}" type="pres">
      <dgm:prSet presAssocID="{E03B0369-5936-40C9-A28C-AB4799B18223}" presName="text0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AE2FDD-02AB-4372-BB91-A67DFDF9D452}" type="pres">
      <dgm:prSet presAssocID="{E364316F-4A63-446B-ACDD-B13A67A536E2}" presName="Name56" presStyleLbl="parChTrans1D2" presStyleIdx="2" presStyleCnt="3"/>
      <dgm:spPr/>
      <dgm:t>
        <a:bodyPr/>
        <a:lstStyle/>
        <a:p>
          <a:endParaRPr lang="en-US"/>
        </a:p>
      </dgm:t>
    </dgm:pt>
    <dgm:pt modelId="{41263EE8-D9B8-416E-ADAF-FDC7DF70F50E}" type="pres">
      <dgm:prSet presAssocID="{34A5A9BC-B108-48A0-89AB-D8114CB5AB1A}" presName="text0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3B025F-3F9E-4FB1-A395-3D6F8ADC9DDE}" srcId="{E5B1A25B-9F0F-4C21-B37F-51345B116C2C}" destId="{E03B0369-5936-40C9-A28C-AB4799B18223}" srcOrd="1" destOrd="0" parTransId="{82875BBA-E5EC-4131-ABBE-706D23B45792}" sibTransId="{B9AFFBC5-FBCF-4123-B977-BB3AEB6D1F86}"/>
    <dgm:cxn modelId="{1573F624-5AFD-4A6F-B90F-A0507C15BE01}" type="presOf" srcId="{C3116F61-3D02-4B4E-AA97-7099FC82ED96}" destId="{A681F898-91EA-4B65-92DD-FBDDCAE6CC06}" srcOrd="0" destOrd="0" presId="urn:microsoft.com/office/officeart/2008/layout/RadialCluster"/>
    <dgm:cxn modelId="{6DFC14D6-5B25-4A1E-B9AF-7CADB9AA91C0}" srcId="{E5B1A25B-9F0F-4C21-B37F-51345B116C2C}" destId="{34A5A9BC-B108-48A0-89AB-D8114CB5AB1A}" srcOrd="2" destOrd="0" parTransId="{E364316F-4A63-446B-ACDD-B13A67A536E2}" sibTransId="{DA9D5007-634D-43A0-9884-0977B1BC11E8}"/>
    <dgm:cxn modelId="{C495C22F-F1C5-4C33-B118-9439804E3D36}" type="presOf" srcId="{E03B0369-5936-40C9-A28C-AB4799B18223}" destId="{FABDC082-50FA-4385-9441-AF4C6F540038}" srcOrd="0" destOrd="0" presId="urn:microsoft.com/office/officeart/2008/layout/RadialCluster"/>
    <dgm:cxn modelId="{114088D9-41F0-479E-A1BF-D11426907CF9}" type="presOf" srcId="{E5B1A25B-9F0F-4C21-B37F-51345B116C2C}" destId="{C69DBE48-17E0-42D6-B019-9F07D39FCB60}" srcOrd="0" destOrd="0" presId="urn:microsoft.com/office/officeart/2008/layout/RadialCluster"/>
    <dgm:cxn modelId="{40954145-212C-4F30-9ED8-1E4C560F2B87}" type="presOf" srcId="{103805C8-434F-4189-9C5E-97623E7E1457}" destId="{E57BECB8-94ED-43CA-9FE6-2B0578AEA8D7}" srcOrd="0" destOrd="0" presId="urn:microsoft.com/office/officeart/2008/layout/RadialCluster"/>
    <dgm:cxn modelId="{340A73A5-43DC-4412-9440-C9CFEACF95D3}" type="presOf" srcId="{82875BBA-E5EC-4131-ABBE-706D23B45792}" destId="{1487AA9C-64D4-4463-90A5-E633DA76DC8A}" srcOrd="0" destOrd="0" presId="urn:microsoft.com/office/officeart/2008/layout/RadialCluster"/>
    <dgm:cxn modelId="{E8DEEB8A-F4C1-423A-AB25-062E6D224BBB}" srcId="{E5B1A25B-9F0F-4C21-B37F-51345B116C2C}" destId="{C3116F61-3D02-4B4E-AA97-7099FC82ED96}" srcOrd="0" destOrd="0" parTransId="{DE008E28-4888-460C-9AC6-107FC48BF6C5}" sibTransId="{6C0134C0-7086-46C6-A410-12AA9A6632DC}"/>
    <dgm:cxn modelId="{875C744D-0200-4202-AFAC-7AF0B55B2800}" type="presOf" srcId="{34A5A9BC-B108-48A0-89AB-D8114CB5AB1A}" destId="{41263EE8-D9B8-416E-ADAF-FDC7DF70F50E}" srcOrd="0" destOrd="0" presId="urn:microsoft.com/office/officeart/2008/layout/RadialCluster"/>
    <dgm:cxn modelId="{0A3211A6-46FE-481F-931D-EC9EDBB1E5AD}" srcId="{103805C8-434F-4189-9C5E-97623E7E1457}" destId="{E5B1A25B-9F0F-4C21-B37F-51345B116C2C}" srcOrd="0" destOrd="0" parTransId="{ACDB0480-BB4B-4E5A-8741-BB278F90C497}" sibTransId="{B77D9BCC-8992-4549-94B0-D1842777713E}"/>
    <dgm:cxn modelId="{6882A856-654C-4030-B9B0-88023D0D5540}" type="presOf" srcId="{E364316F-4A63-446B-ACDD-B13A67A536E2}" destId="{8EAE2FDD-02AB-4372-BB91-A67DFDF9D452}" srcOrd="0" destOrd="0" presId="urn:microsoft.com/office/officeart/2008/layout/RadialCluster"/>
    <dgm:cxn modelId="{8258FAC6-B7CD-4B1B-AE9E-E6D57A6CD731}" type="presOf" srcId="{DE008E28-4888-460C-9AC6-107FC48BF6C5}" destId="{DACCF6D6-8125-495A-921F-CDF6F659F434}" srcOrd="0" destOrd="0" presId="urn:microsoft.com/office/officeart/2008/layout/RadialCluster"/>
    <dgm:cxn modelId="{C828BCDE-538A-4707-91FF-058131E058A7}" type="presParOf" srcId="{E57BECB8-94ED-43CA-9FE6-2B0578AEA8D7}" destId="{800CBE62-782E-43C8-B39B-400712BF883E}" srcOrd="0" destOrd="0" presId="urn:microsoft.com/office/officeart/2008/layout/RadialCluster"/>
    <dgm:cxn modelId="{77EC2E09-8B24-48AC-924D-DD3134D16312}" type="presParOf" srcId="{800CBE62-782E-43C8-B39B-400712BF883E}" destId="{C69DBE48-17E0-42D6-B019-9F07D39FCB60}" srcOrd="0" destOrd="0" presId="urn:microsoft.com/office/officeart/2008/layout/RadialCluster"/>
    <dgm:cxn modelId="{DD626C42-36A1-4573-90CF-A7B1421867D0}" type="presParOf" srcId="{800CBE62-782E-43C8-B39B-400712BF883E}" destId="{DACCF6D6-8125-495A-921F-CDF6F659F434}" srcOrd="1" destOrd="0" presId="urn:microsoft.com/office/officeart/2008/layout/RadialCluster"/>
    <dgm:cxn modelId="{FEF5B53C-A3DA-46EF-AF00-D91D220072D2}" type="presParOf" srcId="{800CBE62-782E-43C8-B39B-400712BF883E}" destId="{A681F898-91EA-4B65-92DD-FBDDCAE6CC06}" srcOrd="2" destOrd="0" presId="urn:microsoft.com/office/officeart/2008/layout/RadialCluster"/>
    <dgm:cxn modelId="{4A920AFB-AE2F-4A0D-A60B-BB63FB0F5ED4}" type="presParOf" srcId="{800CBE62-782E-43C8-B39B-400712BF883E}" destId="{1487AA9C-64D4-4463-90A5-E633DA76DC8A}" srcOrd="3" destOrd="0" presId="urn:microsoft.com/office/officeart/2008/layout/RadialCluster"/>
    <dgm:cxn modelId="{11875FA9-4F06-477E-9241-DB3B8F81161C}" type="presParOf" srcId="{800CBE62-782E-43C8-B39B-400712BF883E}" destId="{FABDC082-50FA-4385-9441-AF4C6F540038}" srcOrd="4" destOrd="0" presId="urn:microsoft.com/office/officeart/2008/layout/RadialCluster"/>
    <dgm:cxn modelId="{D6B2804B-C7D3-40ED-8103-C5FD15286D89}" type="presParOf" srcId="{800CBE62-782E-43C8-B39B-400712BF883E}" destId="{8EAE2FDD-02AB-4372-BB91-A67DFDF9D452}" srcOrd="5" destOrd="0" presId="urn:microsoft.com/office/officeart/2008/layout/RadialCluster"/>
    <dgm:cxn modelId="{A74DECCF-FF9C-4097-ACDF-931FD6833998}" type="presParOf" srcId="{800CBE62-782E-43C8-B39B-400712BF883E}" destId="{41263EE8-D9B8-416E-ADAF-FDC7DF70F50E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3FC271-F0F0-4325-9738-19F6F9D9A0F8}" type="doc">
      <dgm:prSet loTypeId="urn:microsoft.com/office/officeart/2005/8/layout/hierarchy3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B5F05F-BE18-478E-8A64-238A524C9EC2}">
      <dgm:prSet phldrT="[Text]" custT="1"/>
      <dgm:spPr/>
      <dgm:t>
        <a:bodyPr/>
        <a:lstStyle/>
        <a:p>
          <a:pPr algn="l"/>
          <a:r>
            <a:rPr lang="en-US" sz="1800" dirty="0"/>
            <a:t>Non-invasive therapy</a:t>
          </a:r>
        </a:p>
      </dgm:t>
    </dgm:pt>
    <dgm:pt modelId="{C54A65AC-79F5-4C14-8AE7-96F564BC5228}" type="parTrans" cxnId="{E248A472-1F69-4FE4-83B2-277E88ACECFB}">
      <dgm:prSet/>
      <dgm:spPr/>
      <dgm:t>
        <a:bodyPr/>
        <a:lstStyle/>
        <a:p>
          <a:endParaRPr lang="en-US" sz="2000"/>
        </a:p>
      </dgm:t>
    </dgm:pt>
    <dgm:pt modelId="{E2BC8EEB-C8E7-4369-B39E-4360FF2694D4}" type="sibTrans" cxnId="{E248A472-1F69-4FE4-83B2-277E88ACECFB}">
      <dgm:prSet/>
      <dgm:spPr/>
      <dgm:t>
        <a:bodyPr/>
        <a:lstStyle/>
        <a:p>
          <a:endParaRPr lang="en-US" sz="2000"/>
        </a:p>
      </dgm:t>
    </dgm:pt>
    <dgm:pt modelId="{5B279B64-69E8-417E-AC38-866327083304}">
      <dgm:prSet phldrT="[Text]" custT="1"/>
      <dgm:spPr/>
      <dgm:t>
        <a:bodyPr/>
        <a:lstStyle/>
        <a:p>
          <a:pPr algn="l"/>
          <a:r>
            <a:rPr lang="en-US" sz="1800" dirty="0"/>
            <a:t>Induces tumor cell destruction</a:t>
          </a:r>
        </a:p>
      </dgm:t>
    </dgm:pt>
    <dgm:pt modelId="{6C554C78-1BFA-481B-8B0E-1D3A2D0253C9}" type="parTrans" cxnId="{04829FF8-F0B3-48B7-9433-B13572C8F3CA}">
      <dgm:prSet/>
      <dgm:spPr/>
      <dgm:t>
        <a:bodyPr/>
        <a:lstStyle/>
        <a:p>
          <a:endParaRPr lang="en-US" sz="2000"/>
        </a:p>
      </dgm:t>
    </dgm:pt>
    <dgm:pt modelId="{11A66C3E-DB4E-4507-9BE7-FAE43CC48EA5}" type="sibTrans" cxnId="{04829FF8-F0B3-48B7-9433-B13572C8F3CA}">
      <dgm:prSet/>
      <dgm:spPr/>
      <dgm:t>
        <a:bodyPr/>
        <a:lstStyle/>
        <a:p>
          <a:endParaRPr lang="en-US" sz="2000"/>
        </a:p>
      </dgm:t>
    </dgm:pt>
    <dgm:pt modelId="{6686B221-BFD9-4D2E-811F-E772DA36139F}">
      <dgm:prSet phldrT="[Text]" custT="1"/>
      <dgm:spPr>
        <a:solidFill>
          <a:srgbClr val="242F62"/>
        </a:solidFill>
      </dgm:spPr>
      <dgm:t>
        <a:bodyPr/>
        <a:lstStyle/>
        <a:p>
          <a:r>
            <a:rPr lang="pt-BR" sz="2000" b="1" dirty="0"/>
            <a:t>Modulated Electro-hyperthermia (mEHT)</a:t>
          </a:r>
          <a:endParaRPr lang="en-US" sz="2000" b="1" dirty="0"/>
        </a:p>
      </dgm:t>
    </dgm:pt>
    <dgm:pt modelId="{CD8E07C6-F4D7-40FF-B920-44E67111CE5D}" type="sibTrans" cxnId="{348F2F49-CD5F-41DF-8240-501FA643F1E5}">
      <dgm:prSet/>
      <dgm:spPr/>
      <dgm:t>
        <a:bodyPr/>
        <a:lstStyle/>
        <a:p>
          <a:endParaRPr lang="en-US" sz="2000"/>
        </a:p>
      </dgm:t>
    </dgm:pt>
    <dgm:pt modelId="{21FCC36C-0B4F-463B-B27C-D87EFA88FCCB}" type="parTrans" cxnId="{348F2F49-CD5F-41DF-8240-501FA643F1E5}">
      <dgm:prSet/>
      <dgm:spPr/>
      <dgm:t>
        <a:bodyPr/>
        <a:lstStyle/>
        <a:p>
          <a:endParaRPr lang="en-US" sz="2000"/>
        </a:p>
      </dgm:t>
    </dgm:pt>
    <dgm:pt modelId="{3809D9BA-E30D-429A-8A49-F8894A050523}">
      <dgm:prSet phldrT="[Text]" custT="1"/>
      <dgm:spPr/>
      <dgm:t>
        <a:bodyPr/>
        <a:lstStyle/>
        <a:p>
          <a:pPr algn="l"/>
          <a:r>
            <a:rPr lang="en-US" sz="1800" dirty="0"/>
            <a:t>Amplitude modulated 13.56 MHz radiofrequency</a:t>
          </a:r>
        </a:p>
      </dgm:t>
    </dgm:pt>
    <dgm:pt modelId="{863C7F7C-58DD-4AA5-A1C0-21E726DA29E0}" type="parTrans" cxnId="{F96CBB7A-3E99-4A5B-8F8F-6AD8AC4000C7}">
      <dgm:prSet/>
      <dgm:spPr/>
      <dgm:t>
        <a:bodyPr/>
        <a:lstStyle/>
        <a:p>
          <a:endParaRPr lang="en-US" sz="2000"/>
        </a:p>
      </dgm:t>
    </dgm:pt>
    <dgm:pt modelId="{202CC235-6F91-4AF6-B099-E5D3256D40D6}" type="sibTrans" cxnId="{F96CBB7A-3E99-4A5B-8F8F-6AD8AC4000C7}">
      <dgm:prSet/>
      <dgm:spPr/>
      <dgm:t>
        <a:bodyPr/>
        <a:lstStyle/>
        <a:p>
          <a:endParaRPr lang="en-US" sz="2000"/>
        </a:p>
      </dgm:t>
    </dgm:pt>
    <dgm:pt modelId="{9DEA5809-3CCD-480A-91E4-121A7B26E91E}" type="pres">
      <dgm:prSet presAssocID="{F73FC271-F0F0-4325-9738-19F6F9D9A0F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CAD6EE3-C768-488E-B6A7-67C468ED803D}" type="pres">
      <dgm:prSet presAssocID="{6686B221-BFD9-4D2E-811F-E772DA36139F}" presName="root" presStyleCnt="0"/>
      <dgm:spPr/>
    </dgm:pt>
    <dgm:pt modelId="{7FEEABBC-04F1-48B5-B4F3-1D746E7D5792}" type="pres">
      <dgm:prSet presAssocID="{6686B221-BFD9-4D2E-811F-E772DA36139F}" presName="rootComposite" presStyleCnt="0"/>
      <dgm:spPr/>
    </dgm:pt>
    <dgm:pt modelId="{70008716-5ED6-424A-B963-43DA585004AF}" type="pres">
      <dgm:prSet presAssocID="{6686B221-BFD9-4D2E-811F-E772DA36139F}" presName="rootText" presStyleLbl="node1" presStyleIdx="0" presStyleCnt="1" custScaleX="735368" custScaleY="147000"/>
      <dgm:spPr/>
      <dgm:t>
        <a:bodyPr/>
        <a:lstStyle/>
        <a:p>
          <a:endParaRPr lang="en-US"/>
        </a:p>
      </dgm:t>
    </dgm:pt>
    <dgm:pt modelId="{E3D2BF58-8188-432F-A52A-C6A296AA6D75}" type="pres">
      <dgm:prSet presAssocID="{6686B221-BFD9-4D2E-811F-E772DA36139F}" presName="rootConnector" presStyleLbl="node1" presStyleIdx="0" presStyleCnt="1"/>
      <dgm:spPr/>
      <dgm:t>
        <a:bodyPr/>
        <a:lstStyle/>
        <a:p>
          <a:endParaRPr lang="en-US"/>
        </a:p>
      </dgm:t>
    </dgm:pt>
    <dgm:pt modelId="{54CE5AB8-0A05-484C-BB28-9683E552E4FC}" type="pres">
      <dgm:prSet presAssocID="{6686B221-BFD9-4D2E-811F-E772DA36139F}" presName="childShape" presStyleCnt="0"/>
      <dgm:spPr/>
    </dgm:pt>
    <dgm:pt modelId="{310B94F8-EE99-49D1-B750-767C15D2779B}" type="pres">
      <dgm:prSet presAssocID="{C54A65AC-79F5-4C14-8AE7-96F564BC5228}" presName="Name13" presStyleLbl="parChTrans1D2" presStyleIdx="0" presStyleCnt="3"/>
      <dgm:spPr/>
      <dgm:t>
        <a:bodyPr/>
        <a:lstStyle/>
        <a:p>
          <a:endParaRPr lang="en-US"/>
        </a:p>
      </dgm:t>
    </dgm:pt>
    <dgm:pt modelId="{80E96D2B-AF50-4D73-A947-FBBA35C3FDD4}" type="pres">
      <dgm:prSet presAssocID="{89B5F05F-BE18-478E-8A64-238A524C9EC2}" presName="childText" presStyleLbl="bgAcc1" presStyleIdx="0" presStyleCnt="3" custScaleX="3599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F00425-C13E-4C72-8F25-A7AEB938DDE7}" type="pres">
      <dgm:prSet presAssocID="{6C554C78-1BFA-481B-8B0E-1D3A2D0253C9}" presName="Name13" presStyleLbl="parChTrans1D2" presStyleIdx="1" presStyleCnt="3"/>
      <dgm:spPr/>
      <dgm:t>
        <a:bodyPr/>
        <a:lstStyle/>
        <a:p>
          <a:endParaRPr lang="en-US"/>
        </a:p>
      </dgm:t>
    </dgm:pt>
    <dgm:pt modelId="{25097E89-D017-45D0-998A-508A4DC8023E}" type="pres">
      <dgm:prSet presAssocID="{5B279B64-69E8-417E-AC38-866327083304}" presName="childText" presStyleLbl="bgAcc1" presStyleIdx="1" presStyleCnt="3" custScaleX="4990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D53C05-FF96-4D6C-9C57-27C823296B96}" type="pres">
      <dgm:prSet presAssocID="{863C7F7C-58DD-4AA5-A1C0-21E726DA29E0}" presName="Name13" presStyleLbl="parChTrans1D2" presStyleIdx="2" presStyleCnt="3"/>
      <dgm:spPr/>
      <dgm:t>
        <a:bodyPr/>
        <a:lstStyle/>
        <a:p>
          <a:endParaRPr lang="en-US"/>
        </a:p>
      </dgm:t>
    </dgm:pt>
    <dgm:pt modelId="{068DBEB1-63F7-453C-B41F-A3AC703DA377}" type="pres">
      <dgm:prSet presAssocID="{3809D9BA-E30D-429A-8A49-F8894A050523}" presName="childText" presStyleLbl="bgAcc1" presStyleIdx="2" presStyleCnt="3" custScaleX="554386" custScaleY="1798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8F2F49-CD5F-41DF-8240-501FA643F1E5}" srcId="{F73FC271-F0F0-4325-9738-19F6F9D9A0F8}" destId="{6686B221-BFD9-4D2E-811F-E772DA36139F}" srcOrd="0" destOrd="0" parTransId="{21FCC36C-0B4F-463B-B27C-D87EFA88FCCB}" sibTransId="{CD8E07C6-F4D7-40FF-B920-44E67111CE5D}"/>
    <dgm:cxn modelId="{5EA30D2F-9DE9-4C40-A0CF-B57BEC00E61F}" type="presOf" srcId="{F73FC271-F0F0-4325-9738-19F6F9D9A0F8}" destId="{9DEA5809-3CCD-480A-91E4-121A7B26E91E}" srcOrd="0" destOrd="0" presId="urn:microsoft.com/office/officeart/2005/8/layout/hierarchy3"/>
    <dgm:cxn modelId="{FADE73EB-B1E1-4C8B-8D5C-C4667AFE8458}" type="presOf" srcId="{6686B221-BFD9-4D2E-811F-E772DA36139F}" destId="{70008716-5ED6-424A-B963-43DA585004AF}" srcOrd="0" destOrd="0" presId="urn:microsoft.com/office/officeart/2005/8/layout/hierarchy3"/>
    <dgm:cxn modelId="{D027B0F5-4854-4027-9547-40C2D9470D61}" type="presOf" srcId="{863C7F7C-58DD-4AA5-A1C0-21E726DA29E0}" destId="{30D53C05-FF96-4D6C-9C57-27C823296B96}" srcOrd="0" destOrd="0" presId="urn:microsoft.com/office/officeart/2005/8/layout/hierarchy3"/>
    <dgm:cxn modelId="{846BC86E-AB5F-469C-A679-9407C7665E03}" type="presOf" srcId="{89B5F05F-BE18-478E-8A64-238A524C9EC2}" destId="{80E96D2B-AF50-4D73-A947-FBBA35C3FDD4}" srcOrd="0" destOrd="0" presId="urn:microsoft.com/office/officeart/2005/8/layout/hierarchy3"/>
    <dgm:cxn modelId="{E248A472-1F69-4FE4-83B2-277E88ACECFB}" srcId="{6686B221-BFD9-4D2E-811F-E772DA36139F}" destId="{89B5F05F-BE18-478E-8A64-238A524C9EC2}" srcOrd="0" destOrd="0" parTransId="{C54A65AC-79F5-4C14-8AE7-96F564BC5228}" sibTransId="{E2BC8EEB-C8E7-4369-B39E-4360FF2694D4}"/>
    <dgm:cxn modelId="{6D69AF65-8BA8-4C74-A311-A4BB008EA89A}" type="presOf" srcId="{5B279B64-69E8-417E-AC38-866327083304}" destId="{25097E89-D017-45D0-998A-508A4DC8023E}" srcOrd="0" destOrd="0" presId="urn:microsoft.com/office/officeart/2005/8/layout/hierarchy3"/>
    <dgm:cxn modelId="{04829FF8-F0B3-48B7-9433-B13572C8F3CA}" srcId="{6686B221-BFD9-4D2E-811F-E772DA36139F}" destId="{5B279B64-69E8-417E-AC38-866327083304}" srcOrd="1" destOrd="0" parTransId="{6C554C78-1BFA-481B-8B0E-1D3A2D0253C9}" sibTransId="{11A66C3E-DB4E-4507-9BE7-FAE43CC48EA5}"/>
    <dgm:cxn modelId="{57B0772F-A2C5-43D8-AB86-A19090B4DAAE}" type="presOf" srcId="{C54A65AC-79F5-4C14-8AE7-96F564BC5228}" destId="{310B94F8-EE99-49D1-B750-767C15D2779B}" srcOrd="0" destOrd="0" presId="urn:microsoft.com/office/officeart/2005/8/layout/hierarchy3"/>
    <dgm:cxn modelId="{28E5147A-0CFD-461F-AC67-F2D01B11F93F}" type="presOf" srcId="{3809D9BA-E30D-429A-8A49-F8894A050523}" destId="{068DBEB1-63F7-453C-B41F-A3AC703DA377}" srcOrd="0" destOrd="0" presId="urn:microsoft.com/office/officeart/2005/8/layout/hierarchy3"/>
    <dgm:cxn modelId="{EF2C2C8B-4F86-42DE-85A9-8637E0E8CCBD}" type="presOf" srcId="{6686B221-BFD9-4D2E-811F-E772DA36139F}" destId="{E3D2BF58-8188-432F-A52A-C6A296AA6D75}" srcOrd="1" destOrd="0" presId="urn:microsoft.com/office/officeart/2005/8/layout/hierarchy3"/>
    <dgm:cxn modelId="{F96CBB7A-3E99-4A5B-8F8F-6AD8AC4000C7}" srcId="{6686B221-BFD9-4D2E-811F-E772DA36139F}" destId="{3809D9BA-E30D-429A-8A49-F8894A050523}" srcOrd="2" destOrd="0" parTransId="{863C7F7C-58DD-4AA5-A1C0-21E726DA29E0}" sibTransId="{202CC235-6F91-4AF6-B099-E5D3256D40D6}"/>
    <dgm:cxn modelId="{15115C18-0D61-4A82-A539-745D87BC3FA5}" type="presOf" srcId="{6C554C78-1BFA-481B-8B0E-1D3A2D0253C9}" destId="{25F00425-C13E-4C72-8F25-A7AEB938DDE7}" srcOrd="0" destOrd="0" presId="urn:microsoft.com/office/officeart/2005/8/layout/hierarchy3"/>
    <dgm:cxn modelId="{90B45723-25BF-4CAC-B375-4630187DAF9E}" type="presParOf" srcId="{9DEA5809-3CCD-480A-91E4-121A7B26E91E}" destId="{ECAD6EE3-C768-488E-B6A7-67C468ED803D}" srcOrd="0" destOrd="0" presId="urn:microsoft.com/office/officeart/2005/8/layout/hierarchy3"/>
    <dgm:cxn modelId="{308036C1-FC4C-4727-9FBC-E8EDD0A90772}" type="presParOf" srcId="{ECAD6EE3-C768-488E-B6A7-67C468ED803D}" destId="{7FEEABBC-04F1-48B5-B4F3-1D746E7D5792}" srcOrd="0" destOrd="0" presId="urn:microsoft.com/office/officeart/2005/8/layout/hierarchy3"/>
    <dgm:cxn modelId="{33B73EDA-655C-4B09-A72B-80AB1814B1F7}" type="presParOf" srcId="{7FEEABBC-04F1-48B5-B4F3-1D746E7D5792}" destId="{70008716-5ED6-424A-B963-43DA585004AF}" srcOrd="0" destOrd="0" presId="urn:microsoft.com/office/officeart/2005/8/layout/hierarchy3"/>
    <dgm:cxn modelId="{A36F2C96-FAC5-4E87-B0D4-72F34659BC49}" type="presParOf" srcId="{7FEEABBC-04F1-48B5-B4F3-1D746E7D5792}" destId="{E3D2BF58-8188-432F-A52A-C6A296AA6D75}" srcOrd="1" destOrd="0" presId="urn:microsoft.com/office/officeart/2005/8/layout/hierarchy3"/>
    <dgm:cxn modelId="{CB8096BE-8E3D-4F3E-B423-1C0F428DE312}" type="presParOf" srcId="{ECAD6EE3-C768-488E-B6A7-67C468ED803D}" destId="{54CE5AB8-0A05-484C-BB28-9683E552E4FC}" srcOrd="1" destOrd="0" presId="urn:microsoft.com/office/officeart/2005/8/layout/hierarchy3"/>
    <dgm:cxn modelId="{DCC61991-8FEF-45D6-8126-070063A645BC}" type="presParOf" srcId="{54CE5AB8-0A05-484C-BB28-9683E552E4FC}" destId="{310B94F8-EE99-49D1-B750-767C15D2779B}" srcOrd="0" destOrd="0" presId="urn:microsoft.com/office/officeart/2005/8/layout/hierarchy3"/>
    <dgm:cxn modelId="{8B91B104-D142-48DB-B7FB-36097FCB2C21}" type="presParOf" srcId="{54CE5AB8-0A05-484C-BB28-9683E552E4FC}" destId="{80E96D2B-AF50-4D73-A947-FBBA35C3FDD4}" srcOrd="1" destOrd="0" presId="urn:microsoft.com/office/officeart/2005/8/layout/hierarchy3"/>
    <dgm:cxn modelId="{C69A4617-CC3F-4C43-8BB4-B59DDFAF97F0}" type="presParOf" srcId="{54CE5AB8-0A05-484C-BB28-9683E552E4FC}" destId="{25F00425-C13E-4C72-8F25-A7AEB938DDE7}" srcOrd="2" destOrd="0" presId="urn:microsoft.com/office/officeart/2005/8/layout/hierarchy3"/>
    <dgm:cxn modelId="{20CB813D-4192-4E6F-86C5-9DBF2DD79DD2}" type="presParOf" srcId="{54CE5AB8-0A05-484C-BB28-9683E552E4FC}" destId="{25097E89-D017-45D0-998A-508A4DC8023E}" srcOrd="3" destOrd="0" presId="urn:microsoft.com/office/officeart/2005/8/layout/hierarchy3"/>
    <dgm:cxn modelId="{D85D4B69-09F9-434A-9E9E-7CBB867BC3D1}" type="presParOf" srcId="{54CE5AB8-0A05-484C-BB28-9683E552E4FC}" destId="{30D53C05-FF96-4D6C-9C57-27C823296B96}" srcOrd="4" destOrd="0" presId="urn:microsoft.com/office/officeart/2005/8/layout/hierarchy3"/>
    <dgm:cxn modelId="{BDCFE946-E363-4166-A0FD-B7B602C4F01C}" type="presParOf" srcId="{54CE5AB8-0A05-484C-BB28-9683E552E4FC}" destId="{068DBEB1-63F7-453C-B41F-A3AC703DA377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9DBE48-17E0-42D6-B019-9F07D39FCB60}">
      <dsp:nvSpPr>
        <dsp:cNvPr id="0" name=""/>
        <dsp:cNvSpPr/>
      </dsp:nvSpPr>
      <dsp:spPr>
        <a:xfrm>
          <a:off x="1942162" y="1150775"/>
          <a:ext cx="742062" cy="742062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/>
            <a:t>TNBC</a:t>
          </a:r>
          <a:endParaRPr lang="en-US" sz="1600" kern="1200" dirty="0"/>
        </a:p>
      </dsp:txBody>
      <dsp:txXfrm>
        <a:off x="1978386" y="1186999"/>
        <a:ext cx="669614" cy="669614"/>
      </dsp:txXfrm>
    </dsp:sp>
    <dsp:sp modelId="{DACCF6D6-8125-495A-921F-CDF6F659F434}">
      <dsp:nvSpPr>
        <dsp:cNvPr id="0" name=""/>
        <dsp:cNvSpPr/>
      </dsp:nvSpPr>
      <dsp:spPr>
        <a:xfrm rot="16200000">
          <a:off x="2052930" y="890513"/>
          <a:ext cx="52052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052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81F898-91EA-4B65-92DD-FBDDCAE6CC06}">
      <dsp:nvSpPr>
        <dsp:cNvPr id="0" name=""/>
        <dsp:cNvSpPr/>
      </dsp:nvSpPr>
      <dsp:spPr>
        <a:xfrm>
          <a:off x="2064602" y="133068"/>
          <a:ext cx="497181" cy="497181"/>
        </a:xfrm>
        <a:prstGeom prst="roundRect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/>
            <a:t>HER2</a:t>
          </a:r>
          <a:endParaRPr lang="en-US" sz="1100" kern="1200" dirty="0"/>
        </a:p>
      </dsp:txBody>
      <dsp:txXfrm>
        <a:off x="2088872" y="157338"/>
        <a:ext cx="448641" cy="448641"/>
      </dsp:txXfrm>
    </dsp:sp>
    <dsp:sp modelId="{1487AA9C-64D4-4463-90A5-E633DA76DC8A}">
      <dsp:nvSpPr>
        <dsp:cNvPr id="0" name=""/>
        <dsp:cNvSpPr/>
      </dsp:nvSpPr>
      <dsp:spPr>
        <a:xfrm rot="1800000">
          <a:off x="2655777" y="1842189"/>
          <a:ext cx="42466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466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BDC082-50FA-4385-9441-AF4C6F540038}">
      <dsp:nvSpPr>
        <dsp:cNvPr id="0" name=""/>
        <dsp:cNvSpPr/>
      </dsp:nvSpPr>
      <dsp:spPr>
        <a:xfrm>
          <a:off x="3051999" y="1843289"/>
          <a:ext cx="497181" cy="497181"/>
        </a:xfrm>
        <a:prstGeom prst="roundRect">
          <a:avLst/>
        </a:prstGeom>
        <a:solidFill>
          <a:srgbClr val="EF5B2D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/>
            <a:t>ER</a:t>
          </a:r>
          <a:endParaRPr lang="en-US" sz="1900" kern="1200" dirty="0"/>
        </a:p>
      </dsp:txBody>
      <dsp:txXfrm>
        <a:off x="3076269" y="1867559"/>
        <a:ext cx="448641" cy="448641"/>
      </dsp:txXfrm>
    </dsp:sp>
    <dsp:sp modelId="{8EAE2FDD-02AB-4372-BB91-A67DFDF9D452}">
      <dsp:nvSpPr>
        <dsp:cNvPr id="0" name=""/>
        <dsp:cNvSpPr/>
      </dsp:nvSpPr>
      <dsp:spPr>
        <a:xfrm rot="9000000">
          <a:off x="1545940" y="1842189"/>
          <a:ext cx="42466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466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263EE8-D9B8-416E-ADAF-FDC7DF70F50E}">
      <dsp:nvSpPr>
        <dsp:cNvPr id="0" name=""/>
        <dsp:cNvSpPr/>
      </dsp:nvSpPr>
      <dsp:spPr>
        <a:xfrm>
          <a:off x="1077206" y="1843289"/>
          <a:ext cx="497181" cy="497181"/>
        </a:xfrm>
        <a:prstGeom prst="roundRect">
          <a:avLst/>
        </a:prstGeom>
        <a:solidFill>
          <a:srgbClr val="00B05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/>
            <a:t>PR</a:t>
          </a:r>
          <a:endParaRPr lang="en-US" sz="1900" kern="1200" dirty="0"/>
        </a:p>
      </dsp:txBody>
      <dsp:txXfrm>
        <a:off x="1101476" y="1867559"/>
        <a:ext cx="448641" cy="4486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08716-5ED6-424A-B963-43DA585004AF}">
      <dsp:nvSpPr>
        <dsp:cNvPr id="0" name=""/>
        <dsp:cNvSpPr/>
      </dsp:nvSpPr>
      <dsp:spPr>
        <a:xfrm>
          <a:off x="0" y="488475"/>
          <a:ext cx="6108807" cy="610575"/>
        </a:xfrm>
        <a:prstGeom prst="roundRect">
          <a:avLst>
            <a:gd name="adj" fmla="val 10000"/>
          </a:avLst>
        </a:prstGeom>
        <a:solidFill>
          <a:srgbClr val="242F6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/>
            <a:t>Modulated Electro-hyperthermia (mEHT)</a:t>
          </a:r>
          <a:endParaRPr lang="en-US" sz="2000" b="1" kern="1200" dirty="0"/>
        </a:p>
      </dsp:txBody>
      <dsp:txXfrm>
        <a:off x="17883" y="506358"/>
        <a:ext cx="6073041" cy="574809"/>
      </dsp:txXfrm>
    </dsp:sp>
    <dsp:sp modelId="{310B94F8-EE99-49D1-B750-767C15D2779B}">
      <dsp:nvSpPr>
        <dsp:cNvPr id="0" name=""/>
        <dsp:cNvSpPr/>
      </dsp:nvSpPr>
      <dsp:spPr>
        <a:xfrm>
          <a:off x="610880" y="1099050"/>
          <a:ext cx="610880" cy="311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517"/>
              </a:lnTo>
              <a:lnTo>
                <a:pt x="610880" y="3115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E96D2B-AF50-4D73-A947-FBBA35C3FDD4}">
      <dsp:nvSpPr>
        <dsp:cNvPr id="0" name=""/>
        <dsp:cNvSpPr/>
      </dsp:nvSpPr>
      <dsp:spPr>
        <a:xfrm>
          <a:off x="1221761" y="1202889"/>
          <a:ext cx="2392085" cy="4153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Non-invasive therapy</a:t>
          </a:r>
        </a:p>
      </dsp:txBody>
      <dsp:txXfrm>
        <a:off x="1233926" y="1215054"/>
        <a:ext cx="2367755" cy="391027"/>
      </dsp:txXfrm>
    </dsp:sp>
    <dsp:sp modelId="{25F00425-C13E-4C72-8F25-A7AEB938DDE7}">
      <dsp:nvSpPr>
        <dsp:cNvPr id="0" name=""/>
        <dsp:cNvSpPr/>
      </dsp:nvSpPr>
      <dsp:spPr>
        <a:xfrm>
          <a:off x="610880" y="1099050"/>
          <a:ext cx="610880" cy="8307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0714"/>
              </a:lnTo>
              <a:lnTo>
                <a:pt x="610880" y="8307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097E89-D017-45D0-998A-508A4DC8023E}">
      <dsp:nvSpPr>
        <dsp:cNvPr id="0" name=""/>
        <dsp:cNvSpPr/>
      </dsp:nvSpPr>
      <dsp:spPr>
        <a:xfrm>
          <a:off x="1221761" y="1722085"/>
          <a:ext cx="3316610" cy="4153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Induces tumor cell destruction</a:t>
          </a:r>
        </a:p>
      </dsp:txBody>
      <dsp:txXfrm>
        <a:off x="1233926" y="1734250"/>
        <a:ext cx="3292280" cy="391027"/>
      </dsp:txXfrm>
    </dsp:sp>
    <dsp:sp modelId="{30D53C05-FF96-4D6C-9C57-27C823296B96}">
      <dsp:nvSpPr>
        <dsp:cNvPr id="0" name=""/>
        <dsp:cNvSpPr/>
      </dsp:nvSpPr>
      <dsp:spPr>
        <a:xfrm>
          <a:off x="610880" y="1099050"/>
          <a:ext cx="610880" cy="15156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5694"/>
              </a:lnTo>
              <a:lnTo>
                <a:pt x="610880" y="15156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8DBEB1-63F7-453C-B41F-A3AC703DA377}">
      <dsp:nvSpPr>
        <dsp:cNvPr id="0" name=""/>
        <dsp:cNvSpPr/>
      </dsp:nvSpPr>
      <dsp:spPr>
        <a:xfrm>
          <a:off x="1221761" y="2241282"/>
          <a:ext cx="3684291" cy="7469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Amplitude modulated 13.56 MHz radiofrequency</a:t>
          </a:r>
        </a:p>
      </dsp:txBody>
      <dsp:txXfrm>
        <a:off x="1243638" y="2263159"/>
        <a:ext cx="3640537" cy="703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A5477-3F7E-4669-877F-CAC33A174F79}" type="datetime1">
              <a:rPr lang="hu-HU" smtClean="0"/>
              <a:t>2024. 09. 17.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Semmelweis Egyetem | Szervezeti egység neve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6BBF8-0AC3-4F5C-9C46-904244B916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581194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Semmelweis Egyetem | Szervezeti egység neve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8844E-4E9E-4762-B238-A0CB0F62D7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7450316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Dear committee members, dear audience, thank you all for being here today. It is my honor to present the results of my thesis, titled...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416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The experimental</a:t>
            </a:r>
            <a:r>
              <a:rPr lang="pt-BR" baseline="0" dirty="0" smtClean="0"/>
              <a:t> design of the 4T1 HSF1 knockdown model </a:t>
            </a:r>
            <a:r>
              <a:rPr lang="pt-BR" i="1" baseline="0" dirty="0" smtClean="0"/>
              <a:t>in vivo</a:t>
            </a:r>
            <a:r>
              <a:rPr lang="pt-BR" baseline="0" dirty="0" smtClean="0"/>
              <a:t> is demonstrated here. 4T1 TNBC cells, with either the empty vector or the HSF1 knockdown lentiviral constructs, were inoculated at day zero. Mice were randomized into groups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day 8.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treatments were performed every two days and tumor volume was monitored by ultrasound and caliper between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treatments. The study was terminated on day 16 with the harvest of tumors.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3806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Ultrasound and caliper measurements revealed a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 reduced tumor growth rate in the HSF1-KO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-treated group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 indicated in light blue. Likewise,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 mass was significantly decreased in the </a:t>
            </a:r>
            <a:r>
              <a:rPr lang="en-US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-treated knockdown group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Representative tumor images of each group at study termination are displayed here.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2479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cs typeface="Calibri"/>
              </a:rPr>
              <a:t>The </a:t>
            </a:r>
            <a:r>
              <a:rPr lang="en-US" b="1" dirty="0" smtClean="0">
                <a:cs typeface="Calibri"/>
              </a:rPr>
              <a:t>tumor destruction ratio</a:t>
            </a:r>
            <a:r>
              <a:rPr lang="en-US" dirty="0" smtClean="0">
                <a:cs typeface="Calibri"/>
              </a:rPr>
              <a:t>,</a:t>
            </a:r>
            <a:r>
              <a:rPr lang="en-US" baseline="0" dirty="0" smtClean="0">
                <a:cs typeface="Calibri"/>
              </a:rPr>
              <a:t> </a:t>
            </a:r>
            <a:r>
              <a:rPr lang="en-US" dirty="0" smtClean="0">
                <a:cs typeface="Calibri"/>
              </a:rPr>
              <a:t>calculated as the damaged area per total tumor area, demonstrated</a:t>
            </a:r>
            <a:r>
              <a:rPr lang="en-US" baseline="0" dirty="0" smtClean="0">
                <a:cs typeface="Calibri"/>
              </a:rPr>
              <a:t> </a:t>
            </a:r>
            <a:r>
              <a:rPr lang="en-US" b="1" baseline="0" dirty="0" smtClean="0">
                <a:cs typeface="Calibri"/>
              </a:rPr>
              <a:t>increased tissue damage in </a:t>
            </a:r>
            <a:r>
              <a:rPr lang="en-US" b="1" baseline="0" dirty="0" err="1" smtClean="0">
                <a:cs typeface="Calibri"/>
              </a:rPr>
              <a:t>mEHT</a:t>
            </a:r>
            <a:r>
              <a:rPr lang="en-US" b="1" baseline="0" dirty="0" smtClean="0">
                <a:cs typeface="Calibri"/>
              </a:rPr>
              <a:t>-treated tumors </a:t>
            </a:r>
            <a:r>
              <a:rPr lang="en-US" baseline="0" dirty="0" smtClean="0">
                <a:cs typeface="Calibri"/>
              </a:rPr>
              <a:t>compared to sham groups</a:t>
            </a:r>
            <a:r>
              <a:rPr lang="en-US" dirty="0" smtClean="0">
                <a:cs typeface="Calibri"/>
              </a:rPr>
              <a:t>. However, </a:t>
            </a:r>
            <a:r>
              <a:rPr lang="en-US" b="1" dirty="0" smtClean="0">
                <a:cs typeface="Calibri"/>
              </a:rPr>
              <a:t>no additional increase in TDR </a:t>
            </a:r>
            <a:r>
              <a:rPr lang="en-US" dirty="0" smtClean="0">
                <a:cs typeface="Calibri"/>
              </a:rPr>
              <a:t>was observed when</a:t>
            </a:r>
            <a:r>
              <a:rPr lang="en-US" baseline="0" dirty="0" smtClean="0">
                <a:cs typeface="Calibri"/>
              </a:rPr>
              <a:t> comparing </a:t>
            </a:r>
            <a:r>
              <a:rPr lang="en-US" b="1" dirty="0" err="1" smtClean="0">
                <a:cs typeface="Calibri"/>
              </a:rPr>
              <a:t>mEHT</a:t>
            </a:r>
            <a:r>
              <a:rPr lang="en-US" b="1" dirty="0" smtClean="0">
                <a:cs typeface="Calibri"/>
              </a:rPr>
              <a:t> HSF1-KO group to </a:t>
            </a:r>
            <a:r>
              <a:rPr lang="en-US" b="1" dirty="0" err="1" smtClean="0">
                <a:cs typeface="Calibri"/>
              </a:rPr>
              <a:t>mEHT</a:t>
            </a:r>
            <a:r>
              <a:rPr lang="en-US" b="1" dirty="0" smtClean="0">
                <a:cs typeface="Calibri"/>
              </a:rPr>
              <a:t> EV group</a:t>
            </a:r>
            <a:r>
              <a:rPr lang="en-US" dirty="0" smtClean="0">
                <a:cs typeface="Calibri"/>
              </a:rPr>
              <a:t>. On the right, the panel shows representative figures of tumor samples for all groups. Red lines delimit damaged areas and blue lines correspond to living areas.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4659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qPCR and immunohistochemistry data revealed a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reduction in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HSF1 expression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KO groups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suggesting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 targeting of the HSF1 gene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did not change HSF1 expression in the KO group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 compared to the empty vector group. Likewise,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HSP70 expression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upregulated by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empty vector group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was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significantly induced by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KO group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0697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Another way to</a:t>
            </a:r>
            <a:r>
              <a:rPr lang="pt-BR" baseline="0" dirty="0" smtClean="0"/>
              <a:t> </a:t>
            </a:r>
            <a:r>
              <a:rPr lang="pt-BR" b="1" baseline="0" dirty="0" smtClean="0"/>
              <a:t>evade thermotolerance is by blocking HSF1 protein</a:t>
            </a:r>
            <a:r>
              <a:rPr lang="pt-BR" baseline="0" dirty="0" smtClean="0"/>
              <a:t> with small molecule inhibitors. </a:t>
            </a:r>
            <a:r>
              <a:rPr lang="pt-BR" dirty="0" smtClean="0"/>
              <a:t>Therefore, to check for the </a:t>
            </a:r>
            <a:r>
              <a:rPr lang="pt-BR" b="1" dirty="0" smtClean="0"/>
              <a:t>translational potential </a:t>
            </a:r>
            <a:r>
              <a:rPr lang="pt-BR" dirty="0" smtClean="0"/>
              <a:t>of HSF1</a:t>
            </a:r>
            <a:r>
              <a:rPr lang="pt-BR" baseline="0" dirty="0" smtClean="0"/>
              <a:t> inhibition in combination with mEHT, we used </a:t>
            </a:r>
            <a:r>
              <a:rPr lang="pt-BR" b="1" baseline="0" dirty="0" smtClean="0"/>
              <a:t>KRIBB11</a:t>
            </a:r>
            <a:r>
              <a:rPr lang="pt-BR" baseline="0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7735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baseline="0" dirty="0" smtClean="0"/>
              <a:t>KRIBB11 </a:t>
            </a:r>
            <a:r>
              <a:rPr lang="en-US" b="0" baseline="0" dirty="0" smtClean="0"/>
              <a:t>is the only available </a:t>
            </a:r>
            <a:r>
              <a:rPr lang="en-US" b="1" baseline="0" dirty="0" smtClean="0"/>
              <a:t>HSF1 specific inhibitor </a:t>
            </a:r>
            <a:r>
              <a:rPr lang="en-US" b="0" baseline="0" dirty="0" smtClean="0"/>
              <a:t>that</a:t>
            </a:r>
            <a:r>
              <a:rPr lang="pt-BR" b="1" baseline="0" dirty="0" smtClean="0"/>
              <a:t> </a:t>
            </a:r>
            <a:r>
              <a:rPr lang="pt-BR" baseline="0" dirty="0" smtClean="0"/>
              <a:t>is </a:t>
            </a:r>
            <a:r>
              <a:rPr lang="pt-BR" b="1" baseline="0" dirty="0" smtClean="0"/>
              <a:t>able to directly block HSF1 transcriptional activity</a:t>
            </a:r>
            <a:r>
              <a:rPr lang="pt-BR" baseline="0" dirty="0" smtClean="0"/>
              <a:t>. Our group has demonstrated that </a:t>
            </a:r>
            <a:r>
              <a:rPr lang="pt-BR" b="1" baseline="0" dirty="0" smtClean="0"/>
              <a:t>KRIBB11 </a:t>
            </a:r>
            <a:r>
              <a:rPr lang="pt-BR" sz="1200" b="1" dirty="0" smtClean="0"/>
              <a:t>synergestically enhances mEHT-induced tumor cell</a:t>
            </a:r>
            <a:r>
              <a:rPr lang="pt-BR" sz="1200" b="1" baseline="0" dirty="0" smtClean="0"/>
              <a:t> </a:t>
            </a:r>
            <a:r>
              <a:rPr lang="pt-BR" sz="1200" b="1" dirty="0" smtClean="0"/>
              <a:t>destruction</a:t>
            </a:r>
            <a:r>
              <a:rPr lang="pt-BR" sz="1200" dirty="0" smtClean="0"/>
              <a:t> and </a:t>
            </a:r>
            <a:r>
              <a:rPr lang="pt-BR" sz="1200" b="1" dirty="0" smtClean="0"/>
              <a:t>suppresses Hsp70 upregulation </a:t>
            </a:r>
            <a:r>
              <a:rPr lang="pt-BR" sz="1200" b="1" i="1" dirty="0" smtClean="0"/>
              <a:t>in vitro</a:t>
            </a:r>
            <a:r>
              <a:rPr lang="pt-BR" sz="1200" dirty="0" smtClean="0"/>
              <a:t>.</a:t>
            </a:r>
            <a:r>
              <a:rPr lang="pt-BR" sz="1200" baseline="0" dirty="0" smtClean="0"/>
              <a:t> 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17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With this in mind, </a:t>
            </a:r>
            <a:r>
              <a:rPr lang="en-US" dirty="0" smtClean="0"/>
              <a:t>we</a:t>
            </a:r>
            <a:r>
              <a:rPr lang="en-US" baseline="0" dirty="0" smtClean="0"/>
              <a:t> decided to…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5574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The </a:t>
            </a:r>
            <a:r>
              <a:rPr lang="pt-BR" i="1" u="none" dirty="0" smtClean="0"/>
              <a:t>in vivo</a:t>
            </a:r>
            <a:r>
              <a:rPr lang="pt-BR" dirty="0" smtClean="0"/>
              <a:t> experimental design model for KRIBB11 was similar to the one already presented here, so I will not go through the details again. However, it is important to note that</a:t>
            </a:r>
            <a:r>
              <a:rPr lang="pt-BR" baseline="0" dirty="0" smtClean="0"/>
              <a:t> KRIBB11 solution was administered every day for 8 days following randomization.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3629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accordance with our previous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studies, there was a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synergistic effect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combined treatment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KRIBB11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upper graphs demonstrated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 reduction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 growth rate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combination group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(light blue) compared to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alone (dark blue) by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both ultrasound and caliper measurements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Likewise,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 mass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also revealed a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 reduction in tumor size in the group treated with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KRIBB11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Interestingly,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KRIBB11 monotherapy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(pink)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 not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 tumor growth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Representative tumor images of each group at study termination are shown here.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3591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TDR data revealed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 tissue damage in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KRIBB11-treated tumors compared to Sham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correlation graph here indicates a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 correlation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TDR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tumor mass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general,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-treated tumors were smaller and showed bigger TDRs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On the other hand,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larger sham tumors tended to have moderate TDRs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dirty="0" smtClean="0">
                <a:cs typeface="Calibri"/>
              </a:rPr>
              <a:t>On the bottom, the panel displays representative figures of tumor samples for all groups.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8968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 smtClean="0"/>
              <a:t>Female breast cancer </a:t>
            </a:r>
            <a:r>
              <a:rPr lang="en-US" sz="1200" dirty="0" smtClean="0"/>
              <a:t>is the most prevalent type of cancer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worldwide. Among its subtypes,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dirty="0" smtClean="0"/>
              <a:t>TNBC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</a:t>
            </a:r>
            <a:r>
              <a:rPr lang="en-US" sz="1200" dirty="0" smtClean="0"/>
              <a:t>an aggressive form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not express ER, PR, or HER2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dirty="0" smtClean="0"/>
              <a:t>accounts for </a:t>
            </a:r>
            <a:r>
              <a:rPr lang="en-US" sz="1200" b="1" dirty="0" smtClean="0"/>
              <a:t>15-20% of all patients</a:t>
            </a:r>
            <a:r>
              <a:rPr lang="en-US" sz="1200" dirty="0" smtClean="0"/>
              <a:t>. TNBC has features</a:t>
            </a:r>
            <a:r>
              <a:rPr lang="en-US" sz="1200" baseline="0" dirty="0" smtClean="0"/>
              <a:t> that include </a:t>
            </a:r>
            <a:r>
              <a:rPr lang="en-US" sz="1200" b="1" baseline="0" dirty="0" smtClean="0"/>
              <a:t>high invasiveness, high metastatic potential, ability to relapse, and poor prognosis</a:t>
            </a:r>
            <a:r>
              <a:rPr lang="en-US" sz="1200" baseline="0" dirty="0" smtClean="0"/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TNBC tumors lack the receptors expression, they are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sensitive to endocrine therapy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efficient TNBC treatments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still missing.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the development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TNBC treatment strategies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needed.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680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 of qPCR and immunohistochemistry revealed that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KRIBB11 monotherapy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(pink)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did not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significantly reduce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HSF1 expression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compared to the vehicle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significant differences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observed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 Sham and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KRIBB11 groups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But, </a:t>
            </a:r>
            <a:r>
              <a:rPr lang="en-US" dirty="0" smtClean="0"/>
              <a:t>the tendency for </a:t>
            </a:r>
            <a:r>
              <a:rPr lang="en-US" b="1" dirty="0" smtClean="0"/>
              <a:t>HSF1 upregulation</a:t>
            </a:r>
            <a:r>
              <a:rPr lang="en-US" dirty="0" smtClean="0"/>
              <a:t> observed in </a:t>
            </a:r>
            <a:r>
              <a:rPr lang="en-US" b="1" dirty="0" smtClean="0"/>
              <a:t>the </a:t>
            </a:r>
            <a:r>
              <a:rPr lang="en-US" b="1" dirty="0" err="1" smtClean="0"/>
              <a:t>mEHT</a:t>
            </a:r>
            <a:r>
              <a:rPr lang="en-US" b="1" dirty="0" smtClean="0"/>
              <a:t> group </a:t>
            </a:r>
            <a:r>
              <a:rPr lang="en-US" b="0" dirty="0" smtClean="0"/>
              <a:t>(blue)</a:t>
            </a:r>
            <a:r>
              <a:rPr lang="en-US" b="0" baseline="0" dirty="0" smtClean="0"/>
              <a:t> </a:t>
            </a:r>
            <a:r>
              <a:rPr lang="en-US" dirty="0" smtClean="0"/>
              <a:t>was </a:t>
            </a:r>
            <a:r>
              <a:rPr lang="en-US" b="1" dirty="0" smtClean="0"/>
              <a:t>significantly reduced in the </a:t>
            </a:r>
            <a:r>
              <a:rPr lang="en-US" b="1" dirty="0" err="1" smtClean="0"/>
              <a:t>mEHT</a:t>
            </a:r>
            <a:r>
              <a:rPr lang="en-US" b="1" dirty="0" smtClean="0"/>
              <a:t> + KRIBB11 group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turn,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HSP70 levels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tended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 with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However,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combined treatment of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KRIBB11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led to a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 reduction of HSP70 upregulation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compared to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852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Taking</a:t>
            </a:r>
            <a:r>
              <a:rPr lang="pt-BR" baseline="0" dirty="0" smtClean="0"/>
              <a:t> together our results we can conclude that: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5853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Our second study focus on</a:t>
            </a:r>
            <a:r>
              <a:rPr lang="pt-BR" baseline="0" dirty="0" smtClean="0"/>
              <a:t> </a:t>
            </a:r>
            <a:r>
              <a:rPr lang="pt-BR" dirty="0" smtClean="0"/>
              <a:t>the re-expression</a:t>
            </a:r>
            <a:r>
              <a:rPr lang="pt-BR" baseline="0" dirty="0" smtClean="0"/>
              <a:t> of progesterone receptor in a 4T1 TNBC cell line.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41392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auto" latinLnBrk="0" hangingPunct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PR, a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nuclear receptor activated by progesterone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has two key isoforms,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PRA/PRB ratio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impacts breast cancer outcomes, with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elevated PRA levels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linked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poorer prognosis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shorter disease-free survival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plays a significant role in the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 to endocrine therapy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using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antiprogestins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also called Selective Progesterone Receptor Modulators, while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PRB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mediates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 proliferation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SPRMs are a new class of compounds developed to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 the PR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group includes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mifepristone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ulipristal acetate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that in breast cancer are responsible for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↑ Apoptosis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↓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 proliferation.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4577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 have confirmed by different methods 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PR expression in 4T1 TNBC cells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However, in a next-generation sequencing study,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group identified a significant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upregulation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PR in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-treated group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 to the sham group.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7554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With the upregulation of PR in mind, we decide to first...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61323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Validation of gene expression at the mRNA level was conducted by using </a:t>
            </a:r>
            <a:r>
              <a:rPr lang="en-US" b="1" dirty="0" err="1" smtClean="0"/>
              <a:t>NanoString</a:t>
            </a:r>
            <a:r>
              <a:rPr lang="en-US" dirty="0" smtClean="0"/>
              <a:t>. Again, </a:t>
            </a:r>
            <a:r>
              <a:rPr lang="en-US" b="1" dirty="0" smtClean="0"/>
              <a:t>PR expression</a:t>
            </a:r>
            <a:r>
              <a:rPr lang="en-US" b="1" baseline="0" dirty="0" smtClean="0"/>
              <a:t> </a:t>
            </a:r>
            <a:r>
              <a:rPr lang="en-US" baseline="0" dirty="0" smtClean="0"/>
              <a:t>was </a:t>
            </a:r>
            <a:r>
              <a:rPr lang="en-US" b="1" baseline="0" dirty="0" smtClean="0"/>
              <a:t>significantly upregulated </a:t>
            </a:r>
            <a:r>
              <a:rPr lang="en-US" baseline="0" dirty="0" smtClean="0"/>
              <a:t>in the </a:t>
            </a:r>
            <a:r>
              <a:rPr lang="en-US" b="1" baseline="0" dirty="0" err="1" smtClean="0"/>
              <a:t>mEHT</a:t>
            </a:r>
            <a:r>
              <a:rPr lang="en-US" b="1" baseline="0" dirty="0" smtClean="0"/>
              <a:t>-treated group</a:t>
            </a:r>
            <a:r>
              <a:rPr lang="en-US" baseline="0" dirty="0" smtClean="0"/>
              <a:t>. PR mRNA levels were further analyzed by </a:t>
            </a:r>
            <a:r>
              <a:rPr lang="en-US" b="1" baseline="0" dirty="0" smtClean="0"/>
              <a:t>qPCR</a:t>
            </a:r>
            <a:r>
              <a:rPr lang="en-US" baseline="0" dirty="0" smtClean="0"/>
              <a:t>. Compared to sham group, PR was also </a:t>
            </a:r>
            <a:r>
              <a:rPr lang="en-US" b="1" baseline="0" dirty="0" smtClean="0"/>
              <a:t>significantly upregulated after </a:t>
            </a:r>
            <a:r>
              <a:rPr lang="en-US" b="1" baseline="0" dirty="0" err="1" smtClean="0"/>
              <a:t>mEHT</a:t>
            </a:r>
            <a:r>
              <a:rPr lang="en-US" b="1" baseline="0" dirty="0" smtClean="0"/>
              <a:t> treatments</a:t>
            </a:r>
            <a:r>
              <a:rPr lang="en-US" baseline="0" dirty="0" smtClean="0"/>
              <a:t>.</a:t>
            </a:r>
            <a:r>
              <a:rPr lang="en-US" dirty="0" smtClean="0"/>
              <a:t> Taking</a:t>
            </a:r>
            <a:r>
              <a:rPr lang="en-US" baseline="0" dirty="0" smtClean="0"/>
              <a:t> together, the mRNA </a:t>
            </a:r>
            <a:r>
              <a:rPr lang="en-US" dirty="0" smtClean="0"/>
              <a:t>multiplex analysis demonstrated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expression of PR in the 4T1 TNBC cells treated with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dirty="0" smtClean="0"/>
              <a:t>.</a:t>
            </a:r>
          </a:p>
          <a:p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NanoString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molecular biology technology used for the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quantification of nucleic acids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(RNA, DNA) in a sample. It is known for its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sensitivity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ability to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analyze multiple targets simultaneously without the need for amplified samples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technology utilizes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color-coded molecular barcodes hybridized to target molecules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 readout is performed using a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analyzer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NanoString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widely used in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 research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65449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confirm PR re-activation induced by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protein level, immunohistochemistry was used. Consistent with the multiplex analysis, a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 increase in PR expression in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-treated tumor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samples was observed. Representative tumor images on the right demonstrate the differences in PR staining intensity between sham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-treated samples.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32649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The </a:t>
            </a:r>
            <a:r>
              <a:rPr lang="pt-BR" b="1" dirty="0" smtClean="0"/>
              <a:t>potential to re-express PR in TNBC cells</a:t>
            </a:r>
            <a:r>
              <a:rPr lang="pt-BR" b="1" baseline="0" dirty="0" smtClean="0"/>
              <a:t> </a:t>
            </a:r>
            <a:r>
              <a:rPr lang="pt-BR" baseline="0" dirty="0" smtClean="0"/>
              <a:t>offers an important avenue for </a:t>
            </a:r>
            <a:r>
              <a:rPr lang="pt-BR" b="1" baseline="0" dirty="0" smtClean="0"/>
              <a:t>re-sensitizing</a:t>
            </a:r>
            <a:r>
              <a:rPr lang="pt-BR" baseline="0" dirty="0" smtClean="0"/>
              <a:t> these cells to </a:t>
            </a:r>
            <a:r>
              <a:rPr lang="pt-BR" b="1" baseline="0" dirty="0" smtClean="0"/>
              <a:t>antiprogestins</a:t>
            </a:r>
            <a:r>
              <a:rPr lang="pt-BR" baseline="0" dirty="0" smtClean="0"/>
              <a:t>. These graphs show the </a:t>
            </a:r>
            <a:r>
              <a:rPr lang="pt-BR" b="1" baseline="0" dirty="0" smtClean="0"/>
              <a:t>effects of MIF or UPA on 4T1 TNBC cell viability </a:t>
            </a:r>
            <a:r>
              <a:rPr lang="pt-BR" b="0" baseline="0" dirty="0" smtClean="0"/>
              <a:t>through</a:t>
            </a:r>
            <a:r>
              <a:rPr lang="pt-BR" baseline="0" dirty="0" smtClean="0"/>
              <a:t> different </a:t>
            </a:r>
            <a:r>
              <a:rPr lang="pt-BR" b="1" baseline="0" dirty="0" smtClean="0"/>
              <a:t>treatment conditions</a:t>
            </a:r>
            <a:r>
              <a:rPr lang="pt-BR" baseline="0" dirty="0" smtClean="0"/>
              <a:t>. Both drugs </a:t>
            </a:r>
            <a:r>
              <a:rPr lang="pt-BR" b="1" baseline="0" dirty="0" smtClean="0"/>
              <a:t>reduced cell viability at 37°C</a:t>
            </a:r>
            <a:r>
              <a:rPr lang="pt-BR" baseline="0" dirty="0" smtClean="0"/>
              <a:t>. </a:t>
            </a:r>
            <a:r>
              <a:rPr lang="pt-BR" b="1" baseline="0" dirty="0" smtClean="0"/>
              <a:t>Conventional hyperthermia did not significantly enhance the cell killing effect</a:t>
            </a:r>
            <a:r>
              <a:rPr lang="pt-BR" baseline="0" dirty="0" smtClean="0"/>
              <a:t> of both drugs. However,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MIF or UPA with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resulted in a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 decrease in cell viability</a:t>
            </a:r>
            <a:r>
              <a:rPr lang="pt-BR" baseline="0" dirty="0" smtClean="0"/>
              <a:t>, suggesting </a:t>
            </a:r>
            <a:r>
              <a:rPr lang="en-US" baseline="0" dirty="0" smtClean="0"/>
              <a:t>enhanced cell-killing effects compared to individual treatments</a:t>
            </a:r>
            <a:r>
              <a:rPr lang="pt-BR" baseline="0" dirty="0" smtClean="0"/>
              <a:t>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38443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Taken together, we</a:t>
            </a:r>
            <a:r>
              <a:rPr lang="pt-BR" baseline="0" dirty="0" smtClean="0"/>
              <a:t> can conclude that: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9861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Modulated electro-hyperthermia is a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non-invasive therapy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an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amplitude-modulated 13.56 MHz radiofrequency electromagnetic field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induce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tumor cell destruction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 °C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upper right corner you can see an image of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mouse setup used by our group for the treatments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2: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this setup, an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eletric field</a:t>
            </a:r>
            <a:r>
              <a:rPr lang="pt-B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generated and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directed to the area of the malignant tumor to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induce heat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3: This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electric field 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concentrates along the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 membrane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 flow triggers biochemical process, 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as the elevated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intracellular sodium concentration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potassium efflux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osmosis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combined effects drive </a:t>
            </a:r>
            <a:r>
              <a:rPr lang="pt-BR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apoptosis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53017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 would like to say few words to show my gratitude.</a:t>
            </a:r>
            <a:r>
              <a:rPr lang="pt-BR" baseline="0" dirty="0" smtClean="0"/>
              <a:t> </a:t>
            </a:r>
            <a:r>
              <a:rPr lang="pt-BR" dirty="0" smtClean="0"/>
              <a:t>I am profoundly grateful</a:t>
            </a:r>
            <a:r>
              <a:rPr lang="pt-BR" baseline="0" dirty="0" smtClean="0"/>
              <a:t> to Prof. Hamar Péter, my supervisor, for his guidance and mentorship on this research and </a:t>
            </a:r>
            <a:r>
              <a:rPr lang="pt-BR" dirty="0" smtClean="0"/>
              <a:t>Prof. Benyo Zoltan for all his support</a:t>
            </a:r>
            <a:r>
              <a:rPr lang="pt-BR" baseline="0" dirty="0" smtClean="0"/>
              <a:t>. I would like to thank Dr. Schvarcz Csaba, Dr. Danics Lea, and Dr. Vancsik Tamas for their warm welcome and assistance; I would also like to thank Kenan, Zahra, Nino and Balázs for their support and collaborative spirit. I would also like to thank the lab assistants, Zoli and Dani for their administrative support; Oncotherm company and all members of the Institute of Translational medicine. Finally, a special thanks to Tempus Foundation for giving me the opportunity to be here.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94598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upregulation of PR was further confirmed by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Western blot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analysis, comparing sham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-treated samples. The immunoblot data show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PRA and PRB expression. The molecular masses are indicated. The expression of 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β-actin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used as an 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 standard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verify 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 loading of proteins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results revealed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 elevated protein levels of PRA following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However, PRB levels were not found to be statistically different.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67477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3621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These results suggest that PR is re-expressed in 4T1 TNBC cell line and this</a:t>
            </a:r>
            <a:r>
              <a:rPr lang="pt-BR" baseline="0" dirty="0" smtClean="0"/>
              <a:t> re-expression could benefit the sensitivity of these cells to MIF and UPA. Future experiments will </a:t>
            </a:r>
            <a:r>
              <a:rPr lang="pt-BR" b="1" baseline="0" dirty="0" smtClean="0"/>
              <a:t>investigate these mechanisms</a:t>
            </a:r>
            <a:r>
              <a:rPr lang="pt-BR" baseline="0" dirty="0" smtClean="0"/>
              <a:t>, with focus on </a:t>
            </a:r>
            <a:r>
              <a:rPr lang="pt-BR" b="1" baseline="0" dirty="0" smtClean="0"/>
              <a:t>epigenetic modulation</a:t>
            </a:r>
            <a:r>
              <a:rPr lang="pt-BR" baseline="0" dirty="0" smtClean="0"/>
              <a:t>. Evidences suggest that </a:t>
            </a:r>
            <a:r>
              <a:rPr lang="pt-BR" b="1" baseline="0" dirty="0" smtClean="0"/>
              <a:t>PR is not absent in TNBC </a:t>
            </a:r>
            <a:r>
              <a:rPr lang="pt-BR" baseline="0" dirty="0" smtClean="0"/>
              <a:t>but is </a:t>
            </a:r>
            <a:r>
              <a:rPr lang="pt-BR" b="1" baseline="0" dirty="0" smtClean="0"/>
              <a:t>epigenetically silenced by DNA methylation and histone deacetylation</a:t>
            </a:r>
            <a:r>
              <a:rPr lang="pt-BR" baseline="0" dirty="0" smtClean="0"/>
              <a:t>, and the use of </a:t>
            </a:r>
            <a:r>
              <a:rPr lang="pt-BR" b="1" baseline="0" dirty="0" smtClean="0"/>
              <a:t>epidrugs</a:t>
            </a:r>
            <a:r>
              <a:rPr lang="pt-BR" baseline="0" dirty="0" smtClean="0"/>
              <a:t> can </a:t>
            </a:r>
            <a:r>
              <a:rPr lang="pt-BR" b="1" baseline="0" dirty="0" smtClean="0"/>
              <a:t>revert the null-expression</a:t>
            </a:r>
            <a:r>
              <a:rPr lang="pt-BR" baseline="0" dirty="0" smtClean="0"/>
              <a:t>, therefore sensitizing TNBC cells to endocrine therapy. While </a:t>
            </a:r>
            <a:r>
              <a:rPr lang="pt-BR" b="1" baseline="0" dirty="0" smtClean="0"/>
              <a:t>preclinical studies</a:t>
            </a:r>
            <a:r>
              <a:rPr lang="pt-BR" baseline="0" dirty="0" smtClean="0"/>
              <a:t> have demonstrated </a:t>
            </a:r>
            <a:r>
              <a:rPr lang="pt-BR" b="1" baseline="0" dirty="0" smtClean="0"/>
              <a:t>promising outcomes of epidrugs</a:t>
            </a:r>
            <a:r>
              <a:rPr lang="pt-BR" baseline="0" dirty="0" smtClean="0"/>
              <a:t>, their </a:t>
            </a:r>
            <a:r>
              <a:rPr lang="en-US" b="1" baseline="0" dirty="0" smtClean="0"/>
              <a:t>translation to clinics </a:t>
            </a:r>
            <a:r>
              <a:rPr lang="en-US" baseline="0" dirty="0" smtClean="0"/>
              <a:t>has been </a:t>
            </a:r>
            <a:r>
              <a:rPr lang="en-US" b="1" baseline="0" dirty="0" smtClean="0"/>
              <a:t>challenging</a:t>
            </a:r>
            <a:r>
              <a:rPr lang="pt-BR" baseline="0" dirty="0" smtClean="0"/>
              <a:t>. The </a:t>
            </a:r>
            <a:r>
              <a:rPr lang="pt-BR" b="1" baseline="0" dirty="0" smtClean="0"/>
              <a:t>potential PR re-activation by mEHT </a:t>
            </a:r>
            <a:r>
              <a:rPr lang="pt-BR" baseline="0" dirty="0" smtClean="0"/>
              <a:t>shows promise for </a:t>
            </a:r>
            <a:r>
              <a:rPr lang="pt-BR" b="1" baseline="0" dirty="0" smtClean="0"/>
              <a:t>improving patient outcomes</a:t>
            </a:r>
            <a:r>
              <a:rPr lang="pt-BR" baseline="0" dirty="0" smtClean="0"/>
              <a:t>, as mEHT has </a:t>
            </a:r>
            <a:r>
              <a:rPr lang="pt-BR" b="1" baseline="0" dirty="0" smtClean="0"/>
              <a:t>limited side effects</a:t>
            </a:r>
            <a:r>
              <a:rPr lang="pt-BR" baseline="0" dirty="0" smtClean="0"/>
              <a:t>. Therefore, </a:t>
            </a:r>
            <a:r>
              <a:rPr lang="pt-BR" b="1" baseline="0" dirty="0" smtClean="0"/>
              <a:t>investigating how mEHT influences epigenetic mechanisms has yet to be elucidated</a:t>
            </a:r>
            <a:r>
              <a:rPr lang="pt-BR" baseline="0" dirty="0" smtClean="0"/>
              <a:t>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70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study is basically divided into two main topics: the inhibition of Heat Shock Factor 1, which is a master regulator of the heat shock response, and the re-expression of the progesterone receptor in TNBC cells. The heat shock inhibition section is then subdivided into HSF1 knockdown and KRIBB11 inhibition.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3029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going to start with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HSF1 knockdown by CRISPR/Cas9 technology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2213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basically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mEHT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induce heat shock response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 heat-induced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thermotolerance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protect cancer cells from hyperthermia-induced apoptosis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process is illustrated here.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Shortly,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 stress leads to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aggregation of HSF1 monomer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into 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HSF1 trimer that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translocates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nucleus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it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binds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 Shock Elements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promoter</a:t>
            </a:r>
            <a:r>
              <a:rPr lang="en-US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region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Heat Shock Protein genes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complex activates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transcription of HSPs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activates anti-apoptotic proteins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inhibits pro-apoptotic proteins, leading to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thermotolerance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Therefore,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blocking or </a:t>
            </a:r>
            <a:r>
              <a:rPr lang="en-US" sz="1200" b="1" dirty="0" smtClean="0"/>
              <a:t>silencing the heat shock response</a:t>
            </a:r>
            <a:r>
              <a:rPr lang="en-US" sz="1200" dirty="0" smtClean="0"/>
              <a:t> by </a:t>
            </a:r>
            <a:r>
              <a:rPr lang="en-US" sz="1200" b="1" dirty="0" smtClean="0"/>
              <a:t>targeting HSF1 or HSPs </a:t>
            </a:r>
            <a:r>
              <a:rPr lang="en-US" sz="1200" dirty="0" smtClean="0"/>
              <a:t>can be an effective way to </a:t>
            </a:r>
            <a:r>
              <a:rPr lang="en-US" sz="1200" b="1" dirty="0" smtClean="0"/>
              <a:t>reverse </a:t>
            </a:r>
            <a:r>
              <a:rPr lang="en-US" sz="1200" b="1" dirty="0" err="1" smtClean="0"/>
              <a:t>thermotolerance</a:t>
            </a:r>
            <a:r>
              <a:rPr lang="en-US" sz="1200" dirty="0" smtClean="0"/>
              <a:t> in cancer cells.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0681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Our objectives with</a:t>
            </a:r>
            <a:r>
              <a:rPr lang="pt-BR" baseline="0" dirty="0" smtClean="0"/>
              <a:t> the HSF1 knockdown were...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434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The HSF1 gene was knockdown by using</a:t>
            </a:r>
            <a:r>
              <a:rPr lang="pt-BR" baseline="0" dirty="0" smtClean="0"/>
              <a:t> a lentiviral construct that contained: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="0" baseline="0" dirty="0" smtClean="0"/>
              <a:t>A</a:t>
            </a:r>
            <a:r>
              <a:rPr lang="en-US" b="1" baseline="0" dirty="0" smtClean="0"/>
              <a:t> target region </a:t>
            </a:r>
            <a:r>
              <a:rPr lang="en-US" baseline="0" dirty="0" smtClean="0"/>
              <a:t>to </a:t>
            </a:r>
            <a:r>
              <a:rPr lang="en-US" b="1" baseline="0" dirty="0" smtClean="0"/>
              <a:t>remove the HSF1 gene</a:t>
            </a:r>
            <a:r>
              <a:rPr lang="en-US" baseline="0" dirty="0" smtClean="0"/>
              <a:t>;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A </a:t>
            </a:r>
            <a:r>
              <a:rPr lang="en-US" b="1" baseline="0" dirty="0" err="1" smtClean="0"/>
              <a:t>puromycin</a:t>
            </a:r>
            <a:r>
              <a:rPr lang="en-US" b="1" baseline="0" dirty="0" smtClean="0"/>
              <a:t> resistance gene </a:t>
            </a:r>
            <a:r>
              <a:rPr lang="en-US" baseline="0" dirty="0" smtClean="0"/>
              <a:t>responsible for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selective growth of transduced cells in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puromycin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-containing culture</a:t>
            </a:r>
            <a:r>
              <a:rPr lang="en-US" baseline="0" dirty="0" smtClean="0"/>
              <a:t>;</a:t>
            </a:r>
            <a:endParaRPr lang="en-US" b="1" baseline="0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A </a:t>
            </a:r>
            <a:r>
              <a:rPr lang="en-US" b="1" baseline="0" dirty="0" smtClean="0"/>
              <a:t>GFP gene </a:t>
            </a:r>
            <a:r>
              <a:rPr lang="en-US" baseline="0" dirty="0" smtClean="0"/>
              <a:t>to </a:t>
            </a:r>
            <a:r>
              <a:rPr lang="en-US" b="1" baseline="0" dirty="0" smtClean="0"/>
              <a:t>sort transduced cells</a:t>
            </a:r>
            <a:r>
              <a:rPr lang="en-US" baseline="0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/>
              <a:t>After </a:t>
            </a:r>
            <a:r>
              <a:rPr lang="en-US" b="1" dirty="0" err="1" smtClean="0"/>
              <a:t>lentiviral</a:t>
            </a:r>
            <a:r>
              <a:rPr lang="en-US" b="1" dirty="0" smtClean="0"/>
              <a:t> transduction </a:t>
            </a:r>
            <a:r>
              <a:rPr lang="en-US" dirty="0" smtClean="0"/>
              <a:t>and positive </a:t>
            </a:r>
            <a:r>
              <a:rPr lang="en-US" b="1" dirty="0" smtClean="0"/>
              <a:t>selection</a:t>
            </a:r>
            <a:r>
              <a:rPr lang="en-US" dirty="0" smtClean="0"/>
              <a:t> of </a:t>
            </a:r>
            <a:r>
              <a:rPr lang="en-US" b="1" dirty="0" smtClean="0"/>
              <a:t>transduced cells</a:t>
            </a:r>
            <a:r>
              <a:rPr lang="en-US" dirty="0" smtClean="0"/>
              <a:t> via </a:t>
            </a:r>
            <a:r>
              <a:rPr lang="en-US" dirty="0" err="1" smtClean="0"/>
              <a:t>puromycin</a:t>
            </a:r>
            <a:r>
              <a:rPr lang="en-US" dirty="0" smtClean="0"/>
              <a:t> exposure, cells were </a:t>
            </a:r>
            <a:r>
              <a:rPr lang="en-US" b="1" dirty="0" smtClean="0"/>
              <a:t>expanded</a:t>
            </a:r>
            <a:r>
              <a:rPr lang="en-US" dirty="0" smtClean="0"/>
              <a:t> and </a:t>
            </a:r>
            <a:r>
              <a:rPr lang="en-US" b="1" dirty="0" smtClean="0"/>
              <a:t>GFP- and GPF+ cells were sorted by FACS into wild type (cells that do not contain the construct),</a:t>
            </a:r>
            <a:r>
              <a:rPr lang="en-US" b="1" baseline="0" dirty="0" smtClean="0"/>
              <a:t> empty vector (cells that contain the construct without the target region), and HSF1-KO (cells that contain the construct with the HSF1 target region)</a:t>
            </a:r>
            <a:r>
              <a:rPr lang="en-US" dirty="0" smtClean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0840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Flow cytometry was used to assess the </a:t>
            </a:r>
            <a:r>
              <a:rPr lang="pt-BR" b="1" dirty="0" smtClean="0"/>
              <a:t>transduction</a:t>
            </a:r>
            <a:r>
              <a:rPr lang="pt-BR" b="1" baseline="0" dirty="0" smtClean="0"/>
              <a:t> efficiency </a:t>
            </a:r>
            <a:r>
              <a:rPr lang="pt-BR" baseline="0" dirty="0" smtClean="0"/>
              <a:t>of our model</a:t>
            </a:r>
            <a:r>
              <a:rPr lang="pt-BR" dirty="0" smtClean="0"/>
              <a:t>, and revealed that </a:t>
            </a:r>
            <a:r>
              <a:rPr lang="pt-BR" b="1" dirty="0" smtClean="0"/>
              <a:t>over 95% </a:t>
            </a:r>
            <a:r>
              <a:rPr lang="pt-BR" dirty="0" smtClean="0"/>
              <a:t>of the </a:t>
            </a:r>
            <a:r>
              <a:rPr lang="pt-BR" baseline="0" dirty="0" smtClean="0"/>
              <a:t>cells in the HSF1-KO group were </a:t>
            </a:r>
            <a:r>
              <a:rPr lang="pt-BR" b="1" baseline="0" dirty="0" smtClean="0"/>
              <a:t>GFP+</a:t>
            </a:r>
            <a:r>
              <a:rPr lang="pt-BR" baseline="0" dirty="0" smtClean="0"/>
              <a:t>, meaning that these cells </a:t>
            </a:r>
            <a:r>
              <a:rPr lang="pt-BR" b="1" baseline="0" dirty="0" smtClean="0"/>
              <a:t>took up the lentiviral construct</a:t>
            </a:r>
            <a:r>
              <a:rPr lang="pt-BR" baseline="0" dirty="0" smtClean="0"/>
              <a:t>. Subsequent treatment with conventional hyperthermia </a:t>
            </a:r>
            <a:r>
              <a:rPr lang="pt-BR" i="1" baseline="0" dirty="0" smtClean="0"/>
              <a:t>in vitro</a:t>
            </a:r>
            <a:r>
              <a:rPr lang="pt-BR" i="0" baseline="0" dirty="0" smtClean="0"/>
              <a:t> showed</a:t>
            </a:r>
            <a:r>
              <a:rPr lang="pt-BR" baseline="0" dirty="0" smtClean="0"/>
              <a:t> </a:t>
            </a:r>
            <a:r>
              <a:rPr lang="pt-BR" b="1" baseline="0" dirty="0" smtClean="0"/>
              <a:t>significant downregulation of HSF1</a:t>
            </a:r>
            <a:r>
              <a:rPr lang="pt-BR" baseline="0" dirty="0" smtClean="0"/>
              <a:t> gene expression in the </a:t>
            </a:r>
            <a:r>
              <a:rPr lang="pt-BR" b="1" baseline="0" dirty="0" smtClean="0"/>
              <a:t>knockdown group</a:t>
            </a:r>
            <a:r>
              <a:rPr lang="pt-BR" baseline="0" dirty="0" smtClean="0"/>
              <a:t>, and the </a:t>
            </a:r>
            <a:r>
              <a:rPr lang="pt-BR" b="1" baseline="0" dirty="0" smtClean="0"/>
              <a:t>heat induced stimulation of HSP70 decreased in the HSF1-KO group at 42°C</a:t>
            </a:r>
            <a:r>
              <a:rPr lang="pt-BR" baseline="0" dirty="0" smtClean="0"/>
              <a:t>. We next hypothesized that </a:t>
            </a:r>
            <a:r>
              <a:rPr lang="pt-BR" b="1" baseline="0" dirty="0" smtClean="0"/>
              <a:t>downregulation of the HSF1 gene sensitizes the transduced tumor cells to mEHT and reduce tumor growth.	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7263F-A963-4716-9E0B-336AF0E39782}" type="datetime1">
              <a:rPr lang="hu-HU" smtClean="0"/>
              <a:t>2024. 09. 17.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Semmelweis Egyetem | Szervezeti egység neve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7292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 hely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2458369"/>
            <a:ext cx="9144000" cy="395427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Presentation subtitle</a:t>
            </a:r>
          </a:p>
        </p:txBody>
      </p:sp>
      <p:sp>
        <p:nvSpPr>
          <p:cNvPr id="8" name="Szöveg helye 1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1346487"/>
            <a:ext cx="9144000" cy="1088842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Presentation title</a:t>
            </a:r>
          </a:p>
        </p:txBody>
      </p:sp>
      <p:sp>
        <p:nvSpPr>
          <p:cNvPr id="15" name="Szöveg hely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971597"/>
            <a:ext cx="9144000" cy="316208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Dr.</a:t>
            </a:r>
            <a:r>
              <a:rPr lang="en-GB" noProof="0" dirty="0"/>
              <a:t> </a:t>
            </a:r>
            <a:r>
              <a:rPr lang="en-GB" noProof="0" dirty="0" err="1"/>
              <a:t>Mihály</a:t>
            </a:r>
            <a:r>
              <a:rPr lang="en-GB" noProof="0" dirty="0"/>
              <a:t> </a:t>
            </a:r>
            <a:r>
              <a:rPr lang="en-GB" noProof="0" dirty="0" err="1"/>
              <a:t>Minta</a:t>
            </a:r>
            <a:endParaRPr lang="en-GB" noProof="0" dirty="0"/>
          </a:p>
        </p:txBody>
      </p:sp>
      <p:sp>
        <p:nvSpPr>
          <p:cNvPr id="17" name="Szöveg helye 16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375943"/>
            <a:ext cx="9144000" cy="704850"/>
          </a:xfr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solidFill>
                  <a:schemeClr val="bg2"/>
                </a:solidFill>
              </a:defRPr>
            </a:lvl1pPr>
          </a:lstStyle>
          <a:p>
            <a:pPr>
              <a:spcBef>
                <a:spcPts val="300"/>
              </a:spcBef>
            </a:pPr>
            <a:r>
              <a:rPr lang="en-GB" noProof="0" dirty="0"/>
              <a:t>SAMPLE NAME OF DEPARTMENT, </a:t>
            </a:r>
            <a:br>
              <a:rPr lang="en-GB" noProof="0" dirty="0"/>
            </a:br>
            <a:r>
              <a:rPr lang="en-GB" noProof="0" dirty="0"/>
              <a:t>BROKEN INTO TWO LINES IN CASE OF A LONG NAME</a:t>
            </a:r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19" y="5779156"/>
            <a:ext cx="2761364" cy="9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36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315268" y="0"/>
            <a:ext cx="6876732" cy="6134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Click on the icon to insert a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08163"/>
            <a:ext cx="3932237" cy="414178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Editing sample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3933825" cy="1325563"/>
          </a:xfrm>
        </p:spPr>
        <p:txBody>
          <a:bodyPr/>
          <a:lstStyle/>
          <a:p>
            <a:r>
              <a:rPr lang="en-GB" noProof="0" dirty="0"/>
              <a:t>Edit sample title</a:t>
            </a:r>
          </a:p>
        </p:txBody>
      </p:sp>
    </p:spTree>
    <p:extLst>
      <p:ext uri="{BB962C8B-B14F-4D97-AF65-F5344CB8AC3E}">
        <p14:creationId xmlns:p14="http://schemas.microsoft.com/office/powerpoint/2010/main" val="4168949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sample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124325"/>
          </a:xfrm>
        </p:spPr>
        <p:txBody>
          <a:bodyPr vert="eaVert"/>
          <a:lstStyle/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3033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04287" y="368301"/>
            <a:ext cx="2447926" cy="5581650"/>
          </a:xfrm>
        </p:spPr>
        <p:txBody>
          <a:bodyPr vert="eaVert"/>
          <a:lstStyle/>
          <a:p>
            <a:r>
              <a:rPr lang="en-GB" noProof="0" dirty="0"/>
              <a:t>Edit sample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8302"/>
            <a:ext cx="7734300" cy="5581650"/>
          </a:xfrm>
        </p:spPr>
        <p:txBody>
          <a:bodyPr vert="eaVert"/>
          <a:lstStyle/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5849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sszegzés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19" y="5779156"/>
            <a:ext cx="2761364" cy="92045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E3D496"/>
                </a:solidFill>
              </a:defRPr>
            </a:lvl1pPr>
          </a:lstStyle>
          <a:p>
            <a:r>
              <a:rPr lang="en-GB" noProof="0" dirty="0"/>
              <a:t>Summary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err="1"/>
              <a:t>Lorem</a:t>
            </a:r>
            <a:r>
              <a:rPr lang="en-GB" noProof="0" dirty="0"/>
              <a:t> </a:t>
            </a:r>
            <a:r>
              <a:rPr lang="en-GB" noProof="0" dirty="0" err="1"/>
              <a:t>ipsum</a:t>
            </a:r>
            <a:r>
              <a:rPr lang="en-GB" noProof="0" dirty="0"/>
              <a:t>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 </a:t>
            </a:r>
          </a:p>
          <a:p>
            <a:pPr lvl="0"/>
            <a:r>
              <a:rPr lang="en-GB" noProof="0" dirty="0" err="1"/>
              <a:t>Proin</a:t>
            </a:r>
            <a:r>
              <a:rPr lang="en-GB" noProof="0" dirty="0"/>
              <a:t> </a:t>
            </a:r>
            <a:r>
              <a:rPr lang="en-GB" noProof="0" dirty="0" err="1"/>
              <a:t>tincidunt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</a:t>
            </a:r>
            <a:r>
              <a:rPr lang="en-GB" noProof="0" dirty="0" err="1"/>
              <a:t>sem</a:t>
            </a:r>
            <a:r>
              <a:rPr lang="en-GB" noProof="0" dirty="0"/>
              <a:t>, </a:t>
            </a:r>
            <a:r>
              <a:rPr lang="en-GB" noProof="0" dirty="0" err="1"/>
              <a:t>rhoncus</a:t>
            </a:r>
            <a:r>
              <a:rPr lang="en-GB" noProof="0" dirty="0"/>
              <a:t> </a:t>
            </a:r>
            <a:r>
              <a:rPr lang="en-GB" noProof="0" dirty="0" err="1"/>
              <a:t>volutpat</a:t>
            </a:r>
            <a:r>
              <a:rPr lang="en-GB" noProof="0" dirty="0"/>
              <a:t> </a:t>
            </a:r>
            <a:r>
              <a:rPr lang="en-GB" noProof="0" dirty="0" err="1"/>
              <a:t>orci</a:t>
            </a:r>
            <a:r>
              <a:rPr lang="en-GB" noProof="0" dirty="0"/>
              <a:t> </a:t>
            </a:r>
            <a:r>
              <a:rPr lang="en-GB" noProof="0" dirty="0" err="1"/>
              <a:t>rutrum</a:t>
            </a:r>
            <a:r>
              <a:rPr lang="en-GB" noProof="0" dirty="0"/>
              <a:t> sed. </a:t>
            </a:r>
          </a:p>
          <a:p>
            <a:pPr lvl="0"/>
            <a:r>
              <a:rPr lang="en-GB" noProof="0" dirty="0" err="1"/>
              <a:t>Proin</a:t>
            </a:r>
            <a:r>
              <a:rPr lang="en-GB" noProof="0" dirty="0"/>
              <a:t> </a:t>
            </a:r>
            <a:r>
              <a:rPr lang="en-GB" noProof="0" dirty="0" err="1"/>
              <a:t>sem</a:t>
            </a:r>
            <a:r>
              <a:rPr lang="en-GB" noProof="0" dirty="0"/>
              <a:t> quam, </a:t>
            </a:r>
            <a:r>
              <a:rPr lang="en-GB" noProof="0" dirty="0" err="1"/>
              <a:t>aliquam</a:t>
            </a:r>
            <a:r>
              <a:rPr lang="en-GB" noProof="0" dirty="0"/>
              <a:t> ac </a:t>
            </a:r>
            <a:r>
              <a:rPr lang="en-GB" noProof="0" dirty="0" err="1"/>
              <a:t>molestie</a:t>
            </a:r>
            <a:r>
              <a:rPr lang="en-GB" noProof="0" dirty="0"/>
              <a:t> at, </a:t>
            </a:r>
            <a:r>
              <a:rPr lang="en-GB" noProof="0" dirty="0" err="1"/>
              <a:t>porttitor</a:t>
            </a:r>
            <a:r>
              <a:rPr lang="en-GB" noProof="0" dirty="0"/>
              <a:t> in </a:t>
            </a:r>
            <a:r>
              <a:rPr lang="en-GB" noProof="0" dirty="0" err="1"/>
              <a:t>velit</a:t>
            </a:r>
            <a:r>
              <a:rPr lang="en-GB" noProof="0" dirty="0"/>
              <a:t>. </a:t>
            </a:r>
          </a:p>
          <a:p>
            <a:pPr lvl="0"/>
            <a:r>
              <a:rPr lang="en-GB" noProof="0" dirty="0"/>
              <a:t>Class </a:t>
            </a:r>
            <a:r>
              <a:rPr lang="en-GB" noProof="0" dirty="0" err="1"/>
              <a:t>aptent</a:t>
            </a:r>
            <a:r>
              <a:rPr lang="en-GB" noProof="0" dirty="0"/>
              <a:t> </a:t>
            </a:r>
            <a:r>
              <a:rPr lang="en-GB" noProof="0" dirty="0" err="1"/>
              <a:t>taciti</a:t>
            </a:r>
            <a:r>
              <a:rPr lang="en-GB" noProof="0" dirty="0"/>
              <a:t> </a:t>
            </a:r>
            <a:r>
              <a:rPr lang="en-GB" noProof="0" dirty="0" err="1"/>
              <a:t>sociosqu</a:t>
            </a:r>
            <a:r>
              <a:rPr lang="en-GB" noProof="0" dirty="0"/>
              <a:t> ad </a:t>
            </a:r>
            <a:r>
              <a:rPr lang="en-GB" noProof="0" dirty="0" err="1"/>
              <a:t>litora</a:t>
            </a:r>
            <a:r>
              <a:rPr lang="en-GB" noProof="0" dirty="0"/>
              <a:t> </a:t>
            </a:r>
            <a:r>
              <a:rPr lang="en-GB" noProof="0" dirty="0" err="1"/>
              <a:t>torquent</a:t>
            </a:r>
            <a:r>
              <a:rPr lang="en-GB" noProof="0" dirty="0"/>
              <a:t> per </a:t>
            </a:r>
            <a:r>
              <a:rPr lang="en-GB" noProof="0" dirty="0" err="1"/>
              <a:t>conubia</a:t>
            </a:r>
            <a:r>
              <a:rPr lang="en-GB" noProof="0" dirty="0"/>
              <a:t> nostra, per </a:t>
            </a:r>
            <a:r>
              <a:rPr lang="en-GB" noProof="0" dirty="0" err="1"/>
              <a:t>inceptos</a:t>
            </a:r>
            <a:r>
              <a:rPr lang="en-GB" noProof="0" dirty="0"/>
              <a:t> </a:t>
            </a:r>
            <a:r>
              <a:rPr lang="en-GB" noProof="0" dirty="0" err="1"/>
              <a:t>himenaeos</a:t>
            </a:r>
            <a:r>
              <a:rPr lang="en-GB" noProof="0" dirty="0"/>
              <a:t>. </a:t>
            </a:r>
          </a:p>
          <a:p>
            <a:pPr lvl="0"/>
            <a:r>
              <a:rPr lang="en-GB" noProof="0" dirty="0" err="1"/>
              <a:t>Etiam</a:t>
            </a:r>
            <a:r>
              <a:rPr lang="en-GB" noProof="0" dirty="0"/>
              <a:t> et </a:t>
            </a:r>
            <a:r>
              <a:rPr lang="en-GB" noProof="0" dirty="0" err="1"/>
              <a:t>ipsum</a:t>
            </a:r>
            <a:r>
              <a:rPr lang="en-GB" noProof="0" dirty="0"/>
              <a:t> </a:t>
            </a:r>
            <a:r>
              <a:rPr lang="en-GB" noProof="0" dirty="0" err="1"/>
              <a:t>elementum</a:t>
            </a:r>
            <a:r>
              <a:rPr lang="en-GB" noProof="0" dirty="0"/>
              <a:t>, </a:t>
            </a:r>
            <a:r>
              <a:rPr lang="en-GB" noProof="0" dirty="0" err="1"/>
              <a:t>mollis</a:t>
            </a:r>
            <a:r>
              <a:rPr lang="en-GB" noProof="0" dirty="0"/>
              <a:t> </a:t>
            </a:r>
            <a:r>
              <a:rPr lang="en-GB" noProof="0" dirty="0" err="1"/>
              <a:t>nibh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, </a:t>
            </a:r>
            <a:r>
              <a:rPr lang="en-GB" noProof="0" dirty="0" err="1"/>
              <a:t>sodales</a:t>
            </a:r>
            <a:r>
              <a:rPr lang="en-GB" noProof="0" dirty="0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2535274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ke - home messag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zöveg hely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783884"/>
            <a:ext cx="9144000" cy="2799066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take – home message</a:t>
            </a:r>
          </a:p>
        </p:txBody>
      </p:sp>
      <p:pic>
        <p:nvPicPr>
          <p:cNvPr id="5" name="Kép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19" y="5779156"/>
            <a:ext cx="2761364" cy="9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3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ródia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1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2386148"/>
            <a:ext cx="9144000" cy="1123815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Thank you for your attention!</a:t>
            </a:r>
          </a:p>
        </p:txBody>
      </p:sp>
      <p:sp>
        <p:nvSpPr>
          <p:cNvPr id="15" name="Szöveg hely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683866"/>
            <a:ext cx="9144000" cy="316208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en-GB" noProof="0" dirty="0" err="1"/>
              <a:t>Dr.</a:t>
            </a:r>
            <a:r>
              <a:rPr lang="en-GB" noProof="0" dirty="0"/>
              <a:t> </a:t>
            </a:r>
            <a:r>
              <a:rPr lang="en-GB" noProof="0" dirty="0" err="1"/>
              <a:t>Mihály</a:t>
            </a:r>
            <a:r>
              <a:rPr lang="en-GB" noProof="0" dirty="0"/>
              <a:t> </a:t>
            </a:r>
            <a:r>
              <a:rPr lang="en-GB" noProof="0" dirty="0" err="1"/>
              <a:t>Minta</a:t>
            </a:r>
            <a:endParaRPr lang="en-GB" noProof="0" dirty="0"/>
          </a:p>
        </p:txBody>
      </p:sp>
      <p:pic>
        <p:nvPicPr>
          <p:cNvPr id="5" name="Kép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19" y="5779156"/>
            <a:ext cx="2761364" cy="9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8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Edit sample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124324"/>
          </a:xfrm>
        </p:spPr>
        <p:txBody>
          <a:bodyPr/>
          <a:lstStyle/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2644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3D496"/>
                </a:solidFill>
              </a:defRPr>
            </a:lvl1pPr>
          </a:lstStyle>
          <a:p>
            <a:r>
              <a:rPr lang="en-GB" noProof="0" dirty="0"/>
              <a:t>Edit sample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681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808163"/>
            <a:ext cx="10515600" cy="261516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noProof="0" dirty="0"/>
              <a:t>Edit sample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450317"/>
            <a:ext cx="10515600" cy="14996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Editing sample text</a:t>
            </a:r>
          </a:p>
        </p:txBody>
      </p:sp>
    </p:spTree>
    <p:extLst>
      <p:ext uri="{BB962C8B-B14F-4D97-AF65-F5344CB8AC3E}">
        <p14:creationId xmlns:p14="http://schemas.microsoft.com/office/powerpoint/2010/main" val="2362285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sample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08163"/>
            <a:ext cx="5181600" cy="4141787"/>
          </a:xfrm>
        </p:spPr>
        <p:txBody>
          <a:bodyPr/>
          <a:lstStyle/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08163"/>
            <a:ext cx="5181600" cy="4141787"/>
          </a:xfrm>
        </p:spPr>
        <p:txBody>
          <a:bodyPr/>
          <a:lstStyle/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402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noProof="0" dirty="0"/>
              <a:t>Edit sample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808163"/>
            <a:ext cx="5157787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Editing sample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444876"/>
          </a:xfrm>
        </p:spPr>
        <p:txBody>
          <a:bodyPr/>
          <a:lstStyle/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08163"/>
            <a:ext cx="5183188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Editing sample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444875"/>
          </a:xfrm>
        </p:spPr>
        <p:txBody>
          <a:bodyPr/>
          <a:lstStyle/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859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sample title</a:t>
            </a:r>
          </a:p>
        </p:txBody>
      </p:sp>
    </p:spTree>
    <p:extLst>
      <p:ext uri="{BB962C8B-B14F-4D97-AF65-F5344CB8AC3E}">
        <p14:creationId xmlns:p14="http://schemas.microsoft.com/office/powerpoint/2010/main" val="1758283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gyenes összekötő 8"/>
          <p:cNvCxnSpPr/>
          <p:nvPr userDrawn="1"/>
        </p:nvCxnSpPr>
        <p:spPr>
          <a:xfrm>
            <a:off x="3299294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 userDrawn="1"/>
        </p:nvCxnSpPr>
        <p:spPr>
          <a:xfrm>
            <a:off x="8906622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99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368301"/>
            <a:ext cx="6172200" cy="55816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08163"/>
            <a:ext cx="3932237" cy="414178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 dirty="0"/>
              <a:t>Editing sample text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3933825" cy="1325563"/>
          </a:xfrm>
        </p:spPr>
        <p:txBody>
          <a:bodyPr/>
          <a:lstStyle/>
          <a:p>
            <a:r>
              <a:rPr lang="en-GB" noProof="0" dirty="0"/>
              <a:t>Edit sample title</a:t>
            </a:r>
          </a:p>
        </p:txBody>
      </p:sp>
    </p:spTree>
    <p:extLst>
      <p:ext uri="{BB962C8B-B14F-4D97-AF65-F5344CB8AC3E}">
        <p14:creationId xmlns:p14="http://schemas.microsoft.com/office/powerpoint/2010/main" val="308245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Edit sample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410"/>
            <a:ext cx="10515600" cy="4123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11" name="Egyenes összekötő 10"/>
          <p:cNvCxnSpPr/>
          <p:nvPr userDrawn="1"/>
        </p:nvCxnSpPr>
        <p:spPr>
          <a:xfrm>
            <a:off x="3012564" y="6269355"/>
            <a:ext cx="1" cy="4514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 helye 4"/>
          <p:cNvSpPr txBox="1">
            <a:spLocks/>
          </p:cNvSpPr>
          <p:nvPr userDrawn="1"/>
        </p:nvSpPr>
        <p:spPr>
          <a:xfrm>
            <a:off x="3012564" y="6163978"/>
            <a:ext cx="6173121" cy="6810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200" b="1" noProof="0" dirty="0">
              <a:solidFill>
                <a:schemeClr val="bg2"/>
              </a:solidFill>
            </a:endParaRPr>
          </a:p>
        </p:txBody>
      </p:sp>
      <p:sp>
        <p:nvSpPr>
          <p:cNvPr id="4" name="Téglalap 3"/>
          <p:cNvSpPr/>
          <p:nvPr userDrawn="1"/>
        </p:nvSpPr>
        <p:spPr>
          <a:xfrm>
            <a:off x="0" y="6163978"/>
            <a:ext cx="12192000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16" name="Egyenes összekötő 15"/>
          <p:cNvCxnSpPr/>
          <p:nvPr userDrawn="1"/>
        </p:nvCxnSpPr>
        <p:spPr>
          <a:xfrm>
            <a:off x="3299294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 userDrawn="1"/>
        </p:nvCxnSpPr>
        <p:spPr>
          <a:xfrm>
            <a:off x="8906622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 helye 4"/>
          <p:cNvSpPr txBox="1">
            <a:spLocks/>
          </p:cNvSpPr>
          <p:nvPr userDrawn="1"/>
        </p:nvSpPr>
        <p:spPr>
          <a:xfrm>
            <a:off x="3283585" y="6134735"/>
            <a:ext cx="5616575" cy="72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noProof="0" dirty="0" smtClean="0">
                <a:solidFill>
                  <a:schemeClr val="bg2"/>
                </a:solidFill>
              </a:rPr>
              <a:t>Institute of Translational Medicine</a:t>
            </a:r>
            <a:endParaRPr lang="en-GB" sz="1200" noProof="0" dirty="0">
              <a:solidFill>
                <a:schemeClr val="bg2"/>
              </a:solidFill>
            </a:endParaRPr>
          </a:p>
        </p:txBody>
      </p:sp>
      <p:sp>
        <p:nvSpPr>
          <p:cNvPr id="13" name="Szöveg helye 6"/>
          <p:cNvSpPr txBox="1">
            <a:spLocks/>
          </p:cNvSpPr>
          <p:nvPr userDrawn="1"/>
        </p:nvSpPr>
        <p:spPr>
          <a:xfrm>
            <a:off x="8904288" y="6134735"/>
            <a:ext cx="3287712" cy="720000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noProof="0" dirty="0" smtClean="0">
                <a:solidFill>
                  <a:schemeClr val="bg2"/>
                </a:solidFill>
              </a:rPr>
              <a:t>Pedro Leroy</a:t>
            </a:r>
            <a:endParaRPr lang="en-GB" sz="1200" noProof="0" dirty="0">
              <a:solidFill>
                <a:schemeClr val="bg2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5ECEDAA-9BB3-914C-9095-CF6BD8E82FD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7" y="6067942"/>
            <a:ext cx="2516065" cy="8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3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7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8" r:id="rId13"/>
    <p:sldLayoutId id="2147483699" r:id="rId14"/>
    <p:sldLayoutId id="2147483696" r:id="rId15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071" userDrawn="1">
          <p15:clr>
            <a:srgbClr val="F26B43"/>
          </p15:clr>
        </p15:guide>
        <p15:guide id="4" pos="5609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pos="347" userDrawn="1">
          <p15:clr>
            <a:srgbClr val="F26B43"/>
          </p15:clr>
        </p15:guide>
        <p15:guide id="8" orient="horz" pos="232" userDrawn="1">
          <p15:clr>
            <a:srgbClr val="F26B43"/>
          </p15:clr>
        </p15:guide>
        <p15:guide id="9" pos="7151" userDrawn="1">
          <p15:clr>
            <a:srgbClr val="F26B43"/>
          </p15:clr>
        </p15:guide>
        <p15:guide id="10" pos="529" userDrawn="1">
          <p15:clr>
            <a:srgbClr val="F26B43"/>
          </p15:clr>
        </p15:guide>
        <p15:guide id="11" orient="horz" pos="11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hyperlink" Target="https://www.mdpi.com/2072-6694/13/7/1744" TargetMode="Externa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021925820562066?via%3Dihub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hyperlink" Target="https://www.mdpi.com/2072-6694/12/9/2581/ht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0.wmf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hyperlink" Target="https://www.mdpi.com/2072-6694/13/7/1744" TargetMode="Externa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diagramDrawing" Target="../diagrams/drawing1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1.xml"/><Relationship Id="rId4" Type="http://schemas.openxmlformats.org/officeDocument/2006/relationships/hyperlink" Target="https://gco.iarc.fr/today/data/factsheets/cancers/20-Breast-fact-sheet.pdf" TargetMode="External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11" Type="http://schemas.openxmlformats.org/officeDocument/2006/relationships/hyperlink" Target="https://onlinelibrary.wiley.com/doi/10.1111/cas.12719" TargetMode="External"/><Relationship Id="rId5" Type="http://schemas.openxmlformats.org/officeDocument/2006/relationships/image" Target="../media/image37.emf"/><Relationship Id="rId10" Type="http://schemas.openxmlformats.org/officeDocument/2006/relationships/image" Target="../media/image40.png"/><Relationship Id="rId4" Type="http://schemas.openxmlformats.org/officeDocument/2006/relationships/oleObject" Target="../embeddings/oleObject1.bin"/><Relationship Id="rId9" Type="http://schemas.openxmlformats.org/officeDocument/2006/relationships/hyperlink" Target="https://bmccancer.biomedcentral.com/articles/10.1186/1471-2407-12-120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1.e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8.emf"/><Relationship Id="rId4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1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3.tiff"/><Relationship Id="rId5" Type="http://schemas.openxmlformats.org/officeDocument/2006/relationships/image" Target="../media/image51.emf"/><Relationship Id="rId10" Type="http://schemas.openxmlformats.org/officeDocument/2006/relationships/image" Target="../media/image52.emf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5.emf"/><Relationship Id="rId4" Type="http://schemas.openxmlformats.org/officeDocument/2006/relationships/oleObject" Target="../embeddings/oleObject9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pii/S0304419X23002184#f0015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3"/>
          </p:nvPr>
        </p:nvSpPr>
        <p:spPr>
          <a:xfrm>
            <a:off x="1524000" y="2710917"/>
            <a:ext cx="9144000" cy="395427"/>
          </a:xfrm>
        </p:spPr>
        <p:txBody>
          <a:bodyPr/>
          <a:lstStyle/>
          <a:p>
            <a:r>
              <a:rPr lang="en-US" dirty="0"/>
              <a:t>ENHANCEMENT OF MODULATED ELECTRO-HYPERTHERMIA EFFECTS BY HEAT SHOCK FACTOR 1 INHIBITION AND RE-SENSITIZATION OF CANCER CELLS TO ANTIPROGESTINS IN A </a:t>
            </a:r>
            <a:r>
              <a:rPr lang="en-US" dirty="0" smtClean="0"/>
              <a:t>TRIPLE-NEGATIVE </a:t>
            </a:r>
            <a:r>
              <a:rPr lang="en-US" dirty="0"/>
              <a:t>BREAST CANCER </a:t>
            </a:r>
            <a:r>
              <a:rPr lang="en-US" dirty="0" smtClean="0"/>
              <a:t>MODEL</a:t>
            </a:r>
            <a:endParaRPr lang="en-US" dirty="0"/>
          </a:p>
          <a:p>
            <a:endParaRPr lang="en-GB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Pedro Henrique Leroy Viana</a:t>
            </a:r>
            <a:endParaRPr lang="en-GB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300"/>
              </a:spcBef>
            </a:pPr>
            <a:r>
              <a:rPr lang="pt-BR" dirty="0" smtClean="0"/>
              <a:t>Supervisor: Péter Hamar, MD, D.Sc</a:t>
            </a:r>
          </a:p>
          <a:p>
            <a:pPr>
              <a:spcBef>
                <a:spcPts val="300"/>
              </a:spcBef>
            </a:pPr>
            <a:r>
              <a:rPr lang="pt-BR" dirty="0" smtClean="0"/>
              <a:t>Institute of Translational Medicine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8567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Methods – mEHT HSF1-KO </a:t>
            </a:r>
            <a:r>
              <a:rPr lang="pt-BR" sz="3200" i="1" dirty="0" smtClean="0">
                <a:solidFill>
                  <a:srgbClr val="E3D496"/>
                </a:solidFill>
              </a:rPr>
              <a:t>in vivo </a:t>
            </a:r>
            <a:r>
              <a:rPr lang="pt-BR" sz="3200" dirty="0" smtClean="0">
                <a:solidFill>
                  <a:srgbClr val="E3D496"/>
                </a:solidFill>
              </a:rPr>
              <a:t>Design</a:t>
            </a:r>
            <a:endParaRPr lang="hu-HU" sz="3200" dirty="0">
              <a:solidFill>
                <a:srgbClr val="E3D49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593" y="3243083"/>
            <a:ext cx="6006330" cy="26968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176773" y="5693730"/>
            <a:ext cx="1297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rgbClr val="242F62"/>
                </a:solidFill>
                <a:hlinkClick r:id="rId4"/>
              </a:rPr>
              <a:t>Schvarcz, 2021</a:t>
            </a:r>
            <a:endParaRPr lang="en-US" sz="1000" dirty="0">
              <a:solidFill>
                <a:srgbClr val="242F6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12245" y="1092066"/>
            <a:ext cx="3246328" cy="1588507"/>
            <a:chOff x="882910" y="1467410"/>
            <a:chExt cx="3246328" cy="15885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34701" t="27529" r="41857" b="52076"/>
            <a:stretch/>
          </p:blipFill>
          <p:spPr>
            <a:xfrm>
              <a:off x="882910" y="1467410"/>
              <a:ext cx="3246328" cy="1588507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882910" y="2017704"/>
              <a:ext cx="923299" cy="2177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35940" t="31641" r="61126" b="64021"/>
            <a:stretch/>
          </p:blipFill>
          <p:spPr>
            <a:xfrm>
              <a:off x="1044649" y="1765600"/>
              <a:ext cx="406464" cy="337897"/>
            </a:xfrm>
            <a:prstGeom prst="rect">
              <a:avLst/>
            </a:prstGeom>
          </p:spPr>
        </p:pic>
      </p:grpSp>
      <p:pic>
        <p:nvPicPr>
          <p:cNvPr id="12" name="Picture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7"/>
          <a:stretch/>
        </p:blipFill>
        <p:spPr bwMode="auto">
          <a:xfrm>
            <a:off x="5340485" y="681282"/>
            <a:ext cx="5982988" cy="2229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535539">
            <a:off x="1746468" y="4658043"/>
            <a:ext cx="830544" cy="1527533"/>
          </a:xfrm>
          <a:prstGeom prst="rect">
            <a:avLst/>
          </a:prstGeom>
        </p:spPr>
      </p:pic>
      <p:sp>
        <p:nvSpPr>
          <p:cNvPr id="14" name="Szövegdoboz 18"/>
          <p:cNvSpPr txBox="1"/>
          <p:nvPr/>
        </p:nvSpPr>
        <p:spPr>
          <a:xfrm>
            <a:off x="2535409" y="459151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Ultrasound</a:t>
            </a:r>
            <a:endParaRPr lang="hu-HU" b="1" dirty="0"/>
          </a:p>
        </p:txBody>
      </p:sp>
      <p:sp>
        <p:nvSpPr>
          <p:cNvPr id="15" name="Szövegdoboz 19"/>
          <p:cNvSpPr txBox="1"/>
          <p:nvPr/>
        </p:nvSpPr>
        <p:spPr>
          <a:xfrm>
            <a:off x="3015719" y="527153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Caliper</a:t>
            </a:r>
            <a:endParaRPr lang="hu-HU" sz="1600" b="1" dirty="0"/>
          </a:p>
        </p:txBody>
      </p:sp>
      <p:pic>
        <p:nvPicPr>
          <p:cNvPr id="16" name="Kép 25"/>
          <p:cNvPicPr>
            <a:picLocks noChangeAspect="1"/>
          </p:cNvPicPr>
          <p:nvPr/>
        </p:nvPicPr>
        <p:blipFill rotWithShape="1">
          <a:blip r:embed="rId9"/>
          <a:srcRect l="32068" t="18431" r="23754" b="32695"/>
          <a:stretch/>
        </p:blipFill>
        <p:spPr>
          <a:xfrm rot="5400000">
            <a:off x="2830739" y="3560336"/>
            <a:ext cx="752396" cy="1112784"/>
          </a:xfrm>
          <a:prstGeom prst="rect">
            <a:avLst/>
          </a:prstGeom>
        </p:spPr>
      </p:pic>
      <p:pic>
        <p:nvPicPr>
          <p:cNvPr id="17" name="Kép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219" y="3612850"/>
            <a:ext cx="1461298" cy="1528903"/>
          </a:xfrm>
          <a:prstGeom prst="rect">
            <a:avLst/>
          </a:prstGeom>
        </p:spPr>
      </p:pic>
      <p:sp>
        <p:nvSpPr>
          <p:cNvPr id="18" name="Szövegdoboz 9"/>
          <p:cNvSpPr txBox="1"/>
          <p:nvPr/>
        </p:nvSpPr>
        <p:spPr>
          <a:xfrm>
            <a:off x="912245" y="655399"/>
            <a:ext cx="324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♀ </a:t>
            </a:r>
            <a:r>
              <a:rPr lang="hu-HU" b="1" dirty="0" smtClean="0"/>
              <a:t>B</a:t>
            </a:r>
            <a:r>
              <a:rPr lang="pt-BR" b="1" dirty="0" smtClean="0"/>
              <a:t>ALB</a:t>
            </a:r>
            <a:r>
              <a:rPr lang="hu-HU" b="1" dirty="0" smtClean="0"/>
              <a:t>/</a:t>
            </a:r>
            <a:r>
              <a:rPr lang="pt-BR" b="1" dirty="0" smtClean="0"/>
              <a:t>c</a:t>
            </a:r>
            <a:r>
              <a:rPr lang="hu-HU" b="1" dirty="0" smtClean="0"/>
              <a:t> </a:t>
            </a:r>
            <a:r>
              <a:rPr lang="hu-HU" b="1" dirty="0" err="1" smtClean="0"/>
              <a:t>mice</a:t>
            </a:r>
            <a:endParaRPr lang="hu-HU" b="1" dirty="0"/>
          </a:p>
        </p:txBody>
      </p:sp>
      <p:sp>
        <p:nvSpPr>
          <p:cNvPr id="19" name="Szövegdoboz 11"/>
          <p:cNvSpPr txBox="1"/>
          <p:nvPr/>
        </p:nvSpPr>
        <p:spPr>
          <a:xfrm>
            <a:off x="170007" y="1796039"/>
            <a:ext cx="1635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b="1" dirty="0" smtClean="0"/>
              <a:t>4T1 </a:t>
            </a:r>
            <a:r>
              <a:rPr lang="hu-HU" sz="1600" b="1" dirty="0" err="1" smtClean="0"/>
              <a:t>cells</a:t>
            </a:r>
            <a:endParaRPr lang="pt-BR" sz="1600" b="1" dirty="0" smtClean="0"/>
          </a:p>
          <a:p>
            <a:pPr algn="ctr"/>
            <a:r>
              <a:rPr lang="en-US" sz="1600" dirty="0" smtClean="0"/>
              <a:t>Density: 1 </a:t>
            </a:r>
            <a:r>
              <a:rPr lang="en-US" sz="1600" dirty="0"/>
              <a:t>× 10</a:t>
            </a:r>
            <a:r>
              <a:rPr lang="en-US" sz="1600" baseline="30000" dirty="0"/>
              <a:t>6</a:t>
            </a:r>
            <a:endParaRPr lang="hu-HU" sz="1600" b="1" dirty="0"/>
          </a:p>
        </p:txBody>
      </p:sp>
    </p:spTree>
    <p:extLst>
      <p:ext uri="{BB962C8B-B14F-4D97-AF65-F5344CB8AC3E}">
        <p14:creationId xmlns:p14="http://schemas.microsoft.com/office/powerpoint/2010/main" val="192861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Results – Tumor Volume and Mass</a:t>
            </a:r>
            <a:endParaRPr lang="hu-HU" sz="3200" dirty="0">
              <a:solidFill>
                <a:srgbClr val="E3D49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65" y="487680"/>
            <a:ext cx="8244359" cy="56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2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Results – Tumor Destruction Ratio (TDR)</a:t>
            </a:r>
            <a:endParaRPr lang="hu-HU" sz="3200" dirty="0">
              <a:solidFill>
                <a:srgbClr val="E3D496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t="9604" r="36188"/>
          <a:stretch/>
        </p:blipFill>
        <p:spPr>
          <a:xfrm>
            <a:off x="4597159" y="1627651"/>
            <a:ext cx="7339903" cy="424401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92281" y="789893"/>
            <a:ext cx="3468370" cy="717549"/>
            <a:chOff x="1275080" y="738892"/>
            <a:chExt cx="3468370" cy="717549"/>
          </a:xfrm>
        </p:grpSpPr>
        <p:sp>
          <p:nvSpPr>
            <p:cNvPr id="8" name="TextBox 7"/>
            <p:cNvSpPr txBox="1"/>
            <p:nvPr/>
          </p:nvSpPr>
          <p:spPr>
            <a:xfrm>
              <a:off x="2397639" y="738892"/>
              <a:ext cx="2345811" cy="370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8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Damaged area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480023" y="1086510"/>
              <a:ext cx="21814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397639" y="1086255"/>
              <a:ext cx="2345811" cy="370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pt-BR" sz="18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Whole tumor area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75080" y="904252"/>
              <a:ext cx="1133606" cy="369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pt-BR" sz="18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TDR (%) = 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/>
          <p:nvPr/>
        </p:nvPicPr>
        <p:blipFill rotWithShape="1">
          <a:blip r:embed="rId3"/>
          <a:srcRect l="66562" t="9604"/>
          <a:stretch/>
        </p:blipFill>
        <p:spPr>
          <a:xfrm>
            <a:off x="495300" y="1627651"/>
            <a:ext cx="3846163" cy="424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2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3"/>
          <a:srcRect l="1375" t="11286" r="53378" b="7456"/>
          <a:stretch/>
        </p:blipFill>
        <p:spPr bwMode="auto">
          <a:xfrm>
            <a:off x="437740" y="822473"/>
            <a:ext cx="3200400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Results – HSF1 and HSP70 levels</a:t>
            </a:r>
            <a:endParaRPr lang="hu-HU" sz="3200" dirty="0">
              <a:solidFill>
                <a:srgbClr val="E3D496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53245" t="11076" b="7456"/>
          <a:stretch/>
        </p:blipFill>
        <p:spPr bwMode="auto">
          <a:xfrm>
            <a:off x="437740" y="3579442"/>
            <a:ext cx="3307042" cy="2642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136687" y="554076"/>
            <a:ext cx="9525" cy="55562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/>
          <p:nvPr/>
        </p:nvPicPr>
        <p:blipFill rotWithShape="1">
          <a:blip r:embed="rId4"/>
          <a:srcRect b="55846"/>
          <a:stretch/>
        </p:blipFill>
        <p:spPr bwMode="auto">
          <a:xfrm>
            <a:off x="4538117" y="822473"/>
            <a:ext cx="7183713" cy="2553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5365" y="458497"/>
            <a:ext cx="283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qPCR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51284" y="458497"/>
            <a:ext cx="697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242F62"/>
                </a:solidFill>
              </a:rPr>
              <a:t>Immunohistochemistry</a:t>
            </a:r>
            <a:endParaRPr lang="en-US" b="1" dirty="0">
              <a:solidFill>
                <a:srgbClr val="242F6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53009" y="487681"/>
            <a:ext cx="1138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HSF1 1:100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925175" y="3339761"/>
            <a:ext cx="1266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HSP70 1:100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629490" y="811555"/>
            <a:ext cx="5155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456996" y="761511"/>
            <a:ext cx="5155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423981" y="3436460"/>
            <a:ext cx="7297849" cy="2729624"/>
            <a:chOff x="4423981" y="3436460"/>
            <a:chExt cx="7297849" cy="2729624"/>
          </a:xfrm>
        </p:grpSpPr>
        <p:pic>
          <p:nvPicPr>
            <p:cNvPr id="13" name="Picture 12"/>
            <p:cNvPicPr/>
            <p:nvPr/>
          </p:nvPicPr>
          <p:blipFill rotWithShape="1">
            <a:blip r:embed="rId4"/>
            <a:srcRect t="47203" b="7563"/>
            <a:stretch/>
          </p:blipFill>
          <p:spPr bwMode="auto">
            <a:xfrm>
              <a:off x="4538117" y="3550596"/>
              <a:ext cx="7183713" cy="261548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423981" y="3462872"/>
              <a:ext cx="5155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05994" y="3436460"/>
              <a:ext cx="5155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1849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quarter" idx="11"/>
          </p:nvPr>
        </p:nvSpPr>
        <p:spPr>
          <a:xfrm>
            <a:off x="1397541" y="2410956"/>
            <a:ext cx="9144000" cy="70485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pt-BR" sz="2800" b="1" dirty="0" smtClean="0"/>
              <a:t>HEAT SHOCK INHIBITION</a:t>
            </a:r>
            <a:endParaRPr lang="hu-HU" sz="2800" b="1" dirty="0"/>
          </a:p>
        </p:txBody>
      </p:sp>
      <p:sp>
        <p:nvSpPr>
          <p:cNvPr id="7" name="Szöveg helye 4"/>
          <p:cNvSpPr>
            <a:spLocks noGrp="1"/>
          </p:cNvSpPr>
          <p:nvPr>
            <p:ph type="body" sz="quarter" idx="11"/>
          </p:nvPr>
        </p:nvSpPr>
        <p:spPr>
          <a:xfrm>
            <a:off x="1397541" y="3254020"/>
            <a:ext cx="9144000" cy="70485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pt-BR" sz="2800" b="1" dirty="0" smtClean="0">
                <a:solidFill>
                  <a:schemeClr val="bg1"/>
                </a:solidFill>
              </a:rPr>
              <a:t>KRIBB11 inhibitor</a:t>
            </a:r>
            <a:endParaRPr lang="hu-H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0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Introduction – KRIBB11</a:t>
            </a:r>
            <a:endParaRPr lang="hu-HU" sz="3200" dirty="0">
              <a:solidFill>
                <a:srgbClr val="E3D49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9938" y="958488"/>
            <a:ext cx="48333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KRIBB11 prevents the transcriptional activity of HSF1 </a:t>
            </a:r>
            <a:r>
              <a:rPr lang="pt-BR" sz="1600" dirty="0" smtClean="0"/>
              <a:t>(</a:t>
            </a:r>
            <a:r>
              <a:rPr lang="pt-BR" sz="1600" dirty="0" smtClean="0">
                <a:hlinkClick r:id="rId3"/>
              </a:rPr>
              <a:t>Yoon, 2011</a:t>
            </a:r>
            <a:r>
              <a:rPr lang="pt-BR" sz="1600" dirty="0" smtClean="0"/>
              <a:t>)</a:t>
            </a:r>
            <a:endParaRPr lang="pt-B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/>
              <a:t>KRIBB11 synergestically amplifies mEHT-induced cancer cell apoptosis and inhibits Hsp70 upregulation </a:t>
            </a:r>
            <a:r>
              <a:rPr lang="pt-BR" sz="1600" i="1" dirty="0"/>
              <a:t>in vitro </a:t>
            </a:r>
            <a:r>
              <a:rPr lang="pt-BR" sz="1600" dirty="0"/>
              <a:t>(</a:t>
            </a:r>
            <a:r>
              <a:rPr lang="pt-BR" sz="1600" dirty="0">
                <a:hlinkClick r:id="rId4"/>
              </a:rPr>
              <a:t>Danics, 2020</a:t>
            </a:r>
            <a:r>
              <a:rPr lang="pt-BR" sz="1600" dirty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1151534" y="3343275"/>
            <a:ext cx="6882037" cy="2681909"/>
            <a:chOff x="1151534" y="3343275"/>
            <a:chExt cx="6882037" cy="2681909"/>
          </a:xfrm>
        </p:grpSpPr>
        <p:pic>
          <p:nvPicPr>
            <p:cNvPr id="7" name="Picture 2" descr="Cancers 12 02581 g01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40"/>
            <a:stretch/>
          </p:blipFill>
          <p:spPr bwMode="auto">
            <a:xfrm>
              <a:off x="1151534" y="3343275"/>
              <a:ext cx="6882037" cy="2435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200116" y="4382827"/>
              <a:ext cx="299947" cy="119149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130986" y="4808695"/>
              <a:ext cx="299947" cy="78036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13361" y="5292839"/>
              <a:ext cx="299947" cy="28147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44231" y="4955064"/>
              <a:ext cx="299947" cy="61925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525669" y="5778963"/>
              <a:ext cx="84830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000" dirty="0">
                  <a:hlinkClick r:id="rId4"/>
                </a:rPr>
                <a:t>Danics, 2020</a:t>
              </a:r>
              <a:endParaRPr lang="en-US" sz="1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35165" y="3819791"/>
            <a:ext cx="1729408" cy="2100481"/>
            <a:chOff x="7901609" y="480212"/>
            <a:chExt cx="1729408" cy="2100481"/>
          </a:xfrm>
        </p:grpSpPr>
        <p:pic>
          <p:nvPicPr>
            <p:cNvPr id="14" name="Picture 2" descr="KRIBB11 Datasheet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30" r="18042"/>
            <a:stretch/>
          </p:blipFill>
          <p:spPr bwMode="auto">
            <a:xfrm>
              <a:off x="7901609" y="480212"/>
              <a:ext cx="1729408" cy="1786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8400888" y="2272916"/>
              <a:ext cx="10271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/>
                <a:t>KRIBB11</a:t>
              </a:r>
              <a:endParaRPr lang="en-US" sz="1400" dirty="0"/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 flipH="1">
            <a:off x="8173758" y="1708846"/>
            <a:ext cx="322563" cy="0"/>
          </a:xfrm>
          <a:prstGeom prst="straightConnector1">
            <a:avLst/>
          </a:prstGeom>
          <a:ln w="38100">
            <a:noFill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1496740" y="1115810"/>
            <a:ext cx="322563" cy="0"/>
          </a:xfrm>
          <a:prstGeom prst="straightConnector1">
            <a:avLst/>
          </a:prstGeom>
          <a:ln w="38100">
            <a:noFill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252732" y="1095932"/>
            <a:ext cx="322563" cy="0"/>
          </a:xfrm>
          <a:prstGeom prst="straightConnector1">
            <a:avLst/>
          </a:prstGeom>
          <a:ln w="38100">
            <a:noFill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829425" y="709575"/>
            <a:ext cx="3502319" cy="2618791"/>
            <a:chOff x="5455880" y="568015"/>
            <a:chExt cx="3126145" cy="238747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/>
            <a:srcRect r="51497"/>
            <a:stretch/>
          </p:blipFill>
          <p:spPr>
            <a:xfrm>
              <a:off x="5455880" y="568015"/>
              <a:ext cx="3126145" cy="2387478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23" name="Straight Arrow Connector 22"/>
            <p:cNvCxnSpPr/>
            <p:nvPr/>
          </p:nvCxnSpPr>
          <p:spPr>
            <a:xfrm flipH="1">
              <a:off x="8183383" y="1704566"/>
              <a:ext cx="32256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7262357" y="1091652"/>
              <a:ext cx="322563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9679337" y="3220164"/>
            <a:ext cx="772969" cy="24622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pt-BR" sz="1000" dirty="0" smtClean="0">
                <a:hlinkClick r:id="rId3"/>
              </a:rPr>
              <a:t>Yoon, 2011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6692040" y="746478"/>
            <a:ext cx="5155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97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29741"/>
            <a:ext cx="10515600" cy="1325563"/>
          </a:xfrm>
        </p:spPr>
        <p:txBody>
          <a:bodyPr/>
          <a:lstStyle/>
          <a:p>
            <a:r>
              <a:rPr lang="pt-BR" dirty="0" smtClean="0"/>
              <a:t>Objectives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73382" y="2133447"/>
            <a:ext cx="8845236" cy="3226204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To </a:t>
            </a:r>
            <a:r>
              <a:rPr lang="en-US" dirty="0"/>
              <a:t>evaluate the combined therapeutic impact of </a:t>
            </a:r>
            <a:r>
              <a:rPr lang="en-US" dirty="0" err="1"/>
              <a:t>mEHT</a:t>
            </a:r>
            <a:r>
              <a:rPr lang="en-US" dirty="0"/>
              <a:t> and HSF1 inhibition with KRIBB11 inhibitor </a:t>
            </a:r>
            <a:r>
              <a:rPr lang="en-US" i="1" dirty="0"/>
              <a:t>in </a:t>
            </a:r>
            <a:r>
              <a:rPr lang="en-US" i="1" dirty="0" smtClean="0"/>
              <a:t>vivo</a:t>
            </a:r>
            <a:r>
              <a:rPr lang="en-US" dirty="0" smtClean="0"/>
              <a:t>;</a:t>
            </a:r>
          </a:p>
          <a:p>
            <a:pPr lvl="0"/>
            <a:endParaRPr lang="pt-BR" dirty="0"/>
          </a:p>
          <a:p>
            <a:pPr lvl="0"/>
            <a:r>
              <a:rPr lang="en-US" dirty="0" smtClean="0"/>
              <a:t>To </a:t>
            </a:r>
            <a:r>
              <a:rPr lang="en-US" dirty="0"/>
              <a:t>explore the modulation of HSP70 in response to </a:t>
            </a:r>
            <a:r>
              <a:rPr lang="en-US" dirty="0" err="1"/>
              <a:t>mEHT</a:t>
            </a:r>
            <a:r>
              <a:rPr lang="en-US" dirty="0"/>
              <a:t> in combination with </a:t>
            </a:r>
            <a:r>
              <a:rPr lang="en-US" dirty="0" smtClean="0"/>
              <a:t>KRIBB11 treatment.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8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Methods – mEHT KRIBB11 </a:t>
            </a:r>
            <a:r>
              <a:rPr lang="pt-BR" sz="3200" i="1" dirty="0" smtClean="0">
                <a:solidFill>
                  <a:srgbClr val="E3D496"/>
                </a:solidFill>
              </a:rPr>
              <a:t>in vivo </a:t>
            </a:r>
            <a:r>
              <a:rPr lang="pt-BR" sz="3200" dirty="0" smtClean="0">
                <a:solidFill>
                  <a:srgbClr val="E3D496"/>
                </a:solidFill>
              </a:rPr>
              <a:t>Design</a:t>
            </a:r>
            <a:endParaRPr lang="hu-HU" sz="3200" dirty="0">
              <a:solidFill>
                <a:srgbClr val="E3D49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593" y="3243083"/>
            <a:ext cx="6006330" cy="26968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176773" y="5693730"/>
            <a:ext cx="1297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rgbClr val="242F62"/>
                </a:solidFill>
                <a:hlinkClick r:id="rId4"/>
              </a:rPr>
              <a:t>Schvarcz, 2021</a:t>
            </a:r>
            <a:endParaRPr lang="en-US" sz="1000" dirty="0">
              <a:solidFill>
                <a:srgbClr val="242F6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12245" y="1092066"/>
            <a:ext cx="3246328" cy="1588507"/>
            <a:chOff x="882910" y="1467410"/>
            <a:chExt cx="3246328" cy="15885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34701" t="27529" r="41857" b="52076"/>
            <a:stretch/>
          </p:blipFill>
          <p:spPr>
            <a:xfrm>
              <a:off x="882910" y="1467410"/>
              <a:ext cx="3246328" cy="1588507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882910" y="2017704"/>
              <a:ext cx="923299" cy="2177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35940" t="31641" r="61126" b="64021"/>
            <a:stretch/>
          </p:blipFill>
          <p:spPr>
            <a:xfrm>
              <a:off x="1044649" y="1765600"/>
              <a:ext cx="406464" cy="337897"/>
            </a:xfrm>
            <a:prstGeom prst="rect">
              <a:avLst/>
            </a:prstGeom>
          </p:spPr>
        </p:pic>
      </p:grpSp>
      <p:pic>
        <p:nvPicPr>
          <p:cNvPr id="13" name="Kép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535539">
            <a:off x="1746468" y="4658043"/>
            <a:ext cx="830544" cy="1527533"/>
          </a:xfrm>
          <a:prstGeom prst="rect">
            <a:avLst/>
          </a:prstGeom>
        </p:spPr>
      </p:pic>
      <p:sp>
        <p:nvSpPr>
          <p:cNvPr id="14" name="Szövegdoboz 18"/>
          <p:cNvSpPr txBox="1"/>
          <p:nvPr/>
        </p:nvSpPr>
        <p:spPr>
          <a:xfrm>
            <a:off x="2535409" y="459151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Ultrasound</a:t>
            </a:r>
            <a:endParaRPr lang="hu-HU" b="1" dirty="0"/>
          </a:p>
        </p:txBody>
      </p:sp>
      <p:sp>
        <p:nvSpPr>
          <p:cNvPr id="15" name="Szövegdoboz 19"/>
          <p:cNvSpPr txBox="1"/>
          <p:nvPr/>
        </p:nvSpPr>
        <p:spPr>
          <a:xfrm>
            <a:off x="3015719" y="527153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Caliper</a:t>
            </a:r>
            <a:endParaRPr lang="hu-HU" sz="1600" b="1" dirty="0"/>
          </a:p>
        </p:txBody>
      </p:sp>
      <p:pic>
        <p:nvPicPr>
          <p:cNvPr id="16" name="Kép 25"/>
          <p:cNvPicPr>
            <a:picLocks noChangeAspect="1"/>
          </p:cNvPicPr>
          <p:nvPr/>
        </p:nvPicPr>
        <p:blipFill rotWithShape="1">
          <a:blip r:embed="rId8"/>
          <a:srcRect l="32068" t="18431" r="23754" b="32695"/>
          <a:stretch/>
        </p:blipFill>
        <p:spPr>
          <a:xfrm rot="5400000">
            <a:off x="2830739" y="3560336"/>
            <a:ext cx="752396" cy="1112784"/>
          </a:xfrm>
          <a:prstGeom prst="rect">
            <a:avLst/>
          </a:prstGeom>
        </p:spPr>
      </p:pic>
      <p:pic>
        <p:nvPicPr>
          <p:cNvPr id="17" name="Kép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219" y="3612850"/>
            <a:ext cx="1461298" cy="1528903"/>
          </a:xfrm>
          <a:prstGeom prst="rect">
            <a:avLst/>
          </a:prstGeom>
        </p:spPr>
      </p:pic>
      <p:sp>
        <p:nvSpPr>
          <p:cNvPr id="18" name="Szövegdoboz 9"/>
          <p:cNvSpPr txBox="1"/>
          <p:nvPr/>
        </p:nvSpPr>
        <p:spPr>
          <a:xfrm>
            <a:off x="912245" y="655399"/>
            <a:ext cx="324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♀ </a:t>
            </a:r>
            <a:r>
              <a:rPr lang="hu-HU" b="1" dirty="0" smtClean="0"/>
              <a:t>B</a:t>
            </a:r>
            <a:r>
              <a:rPr lang="pt-BR" b="1" dirty="0" smtClean="0"/>
              <a:t>ALB</a:t>
            </a:r>
            <a:r>
              <a:rPr lang="hu-HU" b="1" dirty="0" smtClean="0"/>
              <a:t>/</a:t>
            </a:r>
            <a:r>
              <a:rPr lang="pt-BR" b="1" dirty="0" smtClean="0"/>
              <a:t>c</a:t>
            </a:r>
            <a:r>
              <a:rPr lang="hu-HU" b="1" dirty="0" smtClean="0"/>
              <a:t> </a:t>
            </a:r>
            <a:r>
              <a:rPr lang="hu-HU" b="1" dirty="0" err="1" smtClean="0"/>
              <a:t>mice</a:t>
            </a:r>
            <a:endParaRPr lang="hu-HU" b="1" dirty="0"/>
          </a:p>
        </p:txBody>
      </p:sp>
      <p:sp>
        <p:nvSpPr>
          <p:cNvPr id="19" name="Szövegdoboz 11"/>
          <p:cNvSpPr txBox="1"/>
          <p:nvPr/>
        </p:nvSpPr>
        <p:spPr>
          <a:xfrm>
            <a:off x="170007" y="1796039"/>
            <a:ext cx="1635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b="1" dirty="0" smtClean="0"/>
              <a:t>4T1 </a:t>
            </a:r>
            <a:r>
              <a:rPr lang="hu-HU" sz="1600" b="1" dirty="0" err="1" smtClean="0"/>
              <a:t>cells</a:t>
            </a:r>
            <a:endParaRPr lang="pt-BR" sz="1600" b="1" dirty="0" smtClean="0"/>
          </a:p>
          <a:p>
            <a:pPr algn="ctr"/>
            <a:r>
              <a:rPr lang="en-US" sz="1600" dirty="0" smtClean="0"/>
              <a:t>Density: 1 </a:t>
            </a:r>
            <a:r>
              <a:rPr lang="en-US" sz="1600" dirty="0"/>
              <a:t>× 10</a:t>
            </a:r>
            <a:r>
              <a:rPr lang="en-US" sz="1600" baseline="30000" dirty="0"/>
              <a:t>6</a:t>
            </a:r>
            <a:endParaRPr lang="hu-HU" sz="1600" b="1" dirty="0"/>
          </a:p>
        </p:txBody>
      </p:sp>
      <p:pic>
        <p:nvPicPr>
          <p:cNvPr id="20" name="Picture 19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/>
        </p:blipFill>
        <p:spPr bwMode="auto">
          <a:xfrm>
            <a:off x="5703227" y="668318"/>
            <a:ext cx="5893438" cy="2255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73269" t="68242" r="20976" b="21126"/>
          <a:stretch/>
        </p:blipFill>
        <p:spPr>
          <a:xfrm rot="4006470">
            <a:off x="4138536" y="1732820"/>
            <a:ext cx="496112" cy="515566"/>
          </a:xfrm>
          <a:prstGeom prst="rect">
            <a:avLst/>
          </a:prstGeom>
        </p:spPr>
      </p:pic>
      <p:sp>
        <p:nvSpPr>
          <p:cNvPr id="21" name="Szövegdoboz 11"/>
          <p:cNvSpPr txBox="1"/>
          <p:nvPr/>
        </p:nvSpPr>
        <p:spPr>
          <a:xfrm>
            <a:off x="4174539" y="1349972"/>
            <a:ext cx="1512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 smtClean="0"/>
              <a:t>KRIBB11 dose</a:t>
            </a:r>
          </a:p>
          <a:p>
            <a:pPr algn="ctr"/>
            <a:r>
              <a:rPr lang="pt-BR" sz="1600" dirty="0" smtClean="0"/>
              <a:t> 50 mg/Kg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7579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Results – Tumor Volume and Mass</a:t>
            </a:r>
            <a:endParaRPr lang="hu-HU" sz="3200" dirty="0">
              <a:solidFill>
                <a:srgbClr val="E3D49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027" y="487681"/>
            <a:ext cx="8997946" cy="598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7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Results – Tumor Destruction Ratio (TDR)</a:t>
            </a:r>
            <a:endParaRPr lang="hu-HU" sz="3200" dirty="0">
              <a:solidFill>
                <a:srgbClr val="E3D496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003896" y="487681"/>
            <a:ext cx="8482521" cy="5611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8197" y="606029"/>
            <a:ext cx="5155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61788" y="599056"/>
            <a:ext cx="5155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5746" y="3836858"/>
            <a:ext cx="5155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36995" y="1147864"/>
            <a:ext cx="184826" cy="5544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925273" y="547661"/>
            <a:ext cx="3642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600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600" dirty="0">
              <a:solidFill>
                <a:srgbClr val="000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24833" y="748234"/>
            <a:ext cx="3642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600" dirty="0">
                <a:solidFill>
                  <a:srgbClr val="FF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600" dirty="0">
              <a:solidFill>
                <a:srgbClr val="FF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24833" y="967504"/>
            <a:ext cx="3642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600" dirty="0">
                <a:solidFill>
                  <a:srgbClr val="0F99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600" dirty="0">
              <a:solidFill>
                <a:srgbClr val="0F99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72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Introduction – Triple-Negative Breast Cancer</a:t>
            </a:r>
            <a:endParaRPr lang="hu-HU" sz="3200" dirty="0">
              <a:solidFill>
                <a:srgbClr val="E3D496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1212" y="640992"/>
            <a:ext cx="5036299" cy="3535001"/>
            <a:chOff x="1140510" y="690613"/>
            <a:chExt cx="4793748" cy="35284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26171" r="50726"/>
            <a:stretch/>
          </p:blipFill>
          <p:spPr>
            <a:xfrm>
              <a:off x="1140510" y="690613"/>
              <a:ext cx="4494977" cy="3528454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578772" y="1011962"/>
              <a:ext cx="1141550" cy="70713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34959" y="3932582"/>
              <a:ext cx="1399299" cy="281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 smtClean="0">
                  <a:hlinkClick r:id="rId4"/>
                </a:rPr>
                <a:t>GLOBOCAN, 2020</a:t>
              </a:r>
              <a:endParaRPr lang="en-US" sz="10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12" y="4593378"/>
            <a:ext cx="5578089" cy="1080441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6"/>
          <a:srcRect t="6184" r="62376" b="7929"/>
          <a:stretch/>
        </p:blipFill>
        <p:spPr>
          <a:xfrm>
            <a:off x="8726488" y="1584757"/>
            <a:ext cx="2449956" cy="235729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691245" y="1468507"/>
            <a:ext cx="4626387" cy="2473540"/>
            <a:chOff x="5120736" y="1121809"/>
            <a:chExt cx="4800696" cy="2595971"/>
          </a:xfrm>
        </p:grpSpPr>
        <p:graphicFrame>
          <p:nvGraphicFramePr>
            <p:cNvPr id="14" name="Diagram 13"/>
            <p:cNvGraphicFramePr/>
            <p:nvPr>
              <p:extLst>
                <p:ext uri="{D42A27DB-BD31-4B8C-83A1-F6EECF244321}">
                  <p14:modId xmlns:p14="http://schemas.microsoft.com/office/powerpoint/2010/main" val="1317928272"/>
                </p:ext>
              </p:extLst>
            </p:nvPr>
          </p:nvGraphicFramePr>
          <p:xfrm>
            <a:off x="5120736" y="1121809"/>
            <a:ext cx="4800696" cy="259597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6679214" y="2725467"/>
              <a:ext cx="2683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dirty="0">
                  <a:solidFill>
                    <a:srgbClr val="FF0000"/>
                  </a:solidFill>
                </a:rPr>
                <a:t>X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50362" y="2716328"/>
              <a:ext cx="2683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dirty="0">
                  <a:solidFill>
                    <a:srgbClr val="FF0000"/>
                  </a:solidFill>
                </a:rPr>
                <a:t>X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67089" y="1748250"/>
              <a:ext cx="2683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dirty="0">
                  <a:solidFill>
                    <a:srgbClr val="FF0000"/>
                  </a:solidFill>
                </a:rPr>
                <a:t>X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400143" y="4471878"/>
            <a:ext cx="328690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High invasiveness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High metastatic 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Ability to relapse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Poor prognosis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57411" y="4556844"/>
            <a:ext cx="7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 smtClean="0">
                <a:solidFill>
                  <a:srgbClr val="FF0000"/>
                </a:solidFill>
              </a:rPr>
              <a:t>X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13623" y="4556844"/>
            <a:ext cx="7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 smtClean="0">
                <a:solidFill>
                  <a:srgbClr val="FF0000"/>
                </a:solidFill>
              </a:rPr>
              <a:t>X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25001" y="487353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TNBC: Triple-negative breast cancer</a:t>
            </a:r>
          </a:p>
          <a:p>
            <a:r>
              <a:rPr lang="pt-BR" sz="1200" dirty="0" smtClean="0"/>
              <a:t>PR: Progesterone receptor</a:t>
            </a:r>
          </a:p>
          <a:p>
            <a:r>
              <a:rPr lang="pt-BR" sz="1200" dirty="0" smtClean="0"/>
              <a:t>ER: Estrogen receptor</a:t>
            </a:r>
          </a:p>
          <a:p>
            <a:r>
              <a:rPr lang="pt-BR" sz="1200" dirty="0" smtClean="0"/>
              <a:t>HER2: Human epidermal growth factor receptor 2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944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Results – HSF1 and HSP70 levels</a:t>
            </a:r>
            <a:endParaRPr lang="hu-HU" sz="3200" dirty="0">
              <a:solidFill>
                <a:srgbClr val="E3D496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136687" y="554076"/>
            <a:ext cx="9525" cy="55562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5365" y="458497"/>
            <a:ext cx="283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qPCR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51284" y="458497"/>
            <a:ext cx="697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242F62"/>
                </a:solidFill>
              </a:rPr>
              <a:t>Immunohistochemistry</a:t>
            </a:r>
            <a:endParaRPr lang="en-US" b="1" dirty="0">
              <a:solidFill>
                <a:srgbClr val="242F62"/>
              </a:solidFill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1720" t="6696" r="52170" b="12238"/>
          <a:stretch/>
        </p:blipFill>
        <p:spPr bwMode="auto">
          <a:xfrm>
            <a:off x="613317" y="803094"/>
            <a:ext cx="2918298" cy="2702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3"/>
          <a:srcRect l="53775" t="7196" b="12238"/>
          <a:stretch/>
        </p:blipFill>
        <p:spPr bwMode="auto">
          <a:xfrm>
            <a:off x="613317" y="3505924"/>
            <a:ext cx="2925629" cy="2686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/>
          <a:srcRect b="55837"/>
          <a:stretch/>
        </p:blipFill>
        <p:spPr bwMode="auto">
          <a:xfrm>
            <a:off x="4589156" y="803094"/>
            <a:ext cx="7294801" cy="25724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53009" y="487681"/>
            <a:ext cx="1138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HSF1 1:100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925175" y="3202194"/>
            <a:ext cx="1266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HSP70 1:100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486170" y="827829"/>
            <a:ext cx="5155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89423" y="958576"/>
            <a:ext cx="5155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538316" y="3383134"/>
            <a:ext cx="7345641" cy="2808980"/>
            <a:chOff x="4538316" y="3383134"/>
            <a:chExt cx="7345641" cy="2808980"/>
          </a:xfrm>
        </p:grpSpPr>
        <p:pic>
          <p:nvPicPr>
            <p:cNvPr id="16" name="Picture 15"/>
            <p:cNvPicPr/>
            <p:nvPr/>
          </p:nvPicPr>
          <p:blipFill rotWithShape="1">
            <a:blip r:embed="rId4"/>
            <a:srcRect t="45165" b="7481"/>
            <a:stretch/>
          </p:blipFill>
          <p:spPr bwMode="auto">
            <a:xfrm>
              <a:off x="4589156" y="3433864"/>
              <a:ext cx="7294801" cy="27582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538316" y="3383134"/>
              <a:ext cx="5155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99383" y="3413952"/>
              <a:ext cx="51556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3230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Conclusions – HSF1 inhibition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 smtClean="0"/>
              <a:t>CRISPR/Cas9-mediated </a:t>
            </a:r>
            <a:r>
              <a:rPr lang="en-US" dirty="0"/>
              <a:t>HSF1 knockdown was successful and </a:t>
            </a:r>
            <a:r>
              <a:rPr lang="en-US" dirty="0" smtClean="0"/>
              <a:t>demonstrated </a:t>
            </a:r>
            <a:r>
              <a:rPr lang="en-US" dirty="0"/>
              <a:t>high </a:t>
            </a:r>
            <a:r>
              <a:rPr lang="en-US" dirty="0" smtClean="0"/>
              <a:t>transduction </a:t>
            </a:r>
            <a:r>
              <a:rPr lang="en-US" dirty="0"/>
              <a:t>efficiency in 4T1 murine TNBC cells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The </a:t>
            </a:r>
            <a:r>
              <a:rPr lang="en-US" dirty="0" err="1"/>
              <a:t>mEHT</a:t>
            </a:r>
            <a:r>
              <a:rPr lang="en-US" dirty="0"/>
              <a:t> cancer cell-killing effect was enhanced by the knockdown of HSF1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Integration </a:t>
            </a:r>
            <a:r>
              <a:rPr lang="en-US" dirty="0"/>
              <a:t>of KRIBB11 alongside </a:t>
            </a:r>
            <a:r>
              <a:rPr lang="en-US" dirty="0" err="1"/>
              <a:t>mEHT</a:t>
            </a:r>
            <a:r>
              <a:rPr lang="en-US" dirty="0"/>
              <a:t> demonstrated a synergistic effect with significant reduction of tumor growth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HSF1 </a:t>
            </a:r>
            <a:r>
              <a:rPr lang="en-US" dirty="0"/>
              <a:t>inhibition, either by CRISPR/Cas9 or KRIBB11, resulted in a diminishment of HSP70 upregulation typically seen after </a:t>
            </a:r>
            <a:r>
              <a:rPr lang="en-US" dirty="0" err="1"/>
              <a:t>mEHT</a:t>
            </a:r>
            <a:r>
              <a:rPr lang="en-US" dirty="0"/>
              <a:t> treatments.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550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quarter" idx="11"/>
          </p:nvPr>
        </p:nvSpPr>
        <p:spPr>
          <a:xfrm>
            <a:off x="1465634" y="2829245"/>
            <a:ext cx="9144000" cy="70485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pt-BR" sz="2800" b="1" dirty="0" smtClean="0"/>
              <a:t>RE-EXPRESSION OF PROGESTERONE RECEPTOR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25103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Introduction – Progesterone Receptor</a:t>
            </a:r>
            <a:endParaRPr lang="hu-HU" sz="3200" dirty="0">
              <a:solidFill>
                <a:srgbClr val="E3D49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65895" y="5598540"/>
            <a:ext cx="2326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SPRM: Selective Progesterone Receptor Modulator</a:t>
            </a:r>
            <a:endParaRPr lang="pt-BR" sz="1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711" y="531990"/>
            <a:ext cx="9244577" cy="552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6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Introduction – Progesterone Receptor</a:t>
            </a:r>
            <a:endParaRPr lang="hu-HU" sz="3200" dirty="0">
              <a:solidFill>
                <a:srgbClr val="E3D496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12800" y="2436649"/>
            <a:ext cx="3601261" cy="3574727"/>
            <a:chOff x="1750434" y="2708731"/>
            <a:chExt cx="3601261" cy="3574727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3274853"/>
                </p:ext>
              </p:extLst>
            </p:nvPr>
          </p:nvGraphicFramePr>
          <p:xfrm>
            <a:off x="1750434" y="3078063"/>
            <a:ext cx="3601261" cy="32053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85" name="Prism 6" r:id="rId4" imgW="3567504" imgH="3174398" progId="Prism6.Document">
                    <p:embed/>
                  </p:oleObj>
                </mc:Choice>
                <mc:Fallback>
                  <p:oleObj name="Prism 6" r:id="rId4" imgW="3567504" imgH="3174398" progId="Prism6.Document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750434" y="3078063"/>
                          <a:ext cx="3601261" cy="32053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2703339" y="2708731"/>
              <a:ext cx="1695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>
                  <a:solidFill>
                    <a:srgbClr val="242F62"/>
                  </a:solidFill>
                </a:rPr>
                <a:t>NGS</a:t>
              </a:r>
              <a:endParaRPr lang="en-US" b="1" dirty="0">
                <a:solidFill>
                  <a:srgbClr val="242F62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08563" y="969930"/>
            <a:ext cx="4994273" cy="1380880"/>
            <a:chOff x="6284366" y="273958"/>
            <a:chExt cx="5466300" cy="154839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84366" y="273958"/>
              <a:ext cx="5466300" cy="154839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8918381" y="1282148"/>
              <a:ext cx="653001" cy="19605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68685" y="866214"/>
            <a:ext cx="324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4T1 TNBC mouse model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368685" y="1326027"/>
            <a:ext cx="3246328" cy="1588507"/>
            <a:chOff x="882910" y="1467410"/>
            <a:chExt cx="3246328" cy="15885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34701" t="27529" r="41857" b="52076"/>
            <a:stretch/>
          </p:blipFill>
          <p:spPr>
            <a:xfrm>
              <a:off x="882910" y="1467410"/>
              <a:ext cx="3246328" cy="1588507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882910" y="2017704"/>
              <a:ext cx="923299" cy="2177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l="35940" t="31641" r="61126" b="64021"/>
            <a:stretch/>
          </p:blipFill>
          <p:spPr>
            <a:xfrm>
              <a:off x="1044649" y="1765600"/>
              <a:ext cx="406464" cy="337897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1139119" y="1996235"/>
            <a:ext cx="1189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4T1 cells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9610725" y="5711240"/>
            <a:ext cx="258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NGS: Next-Generation Sequencing</a:t>
            </a:r>
          </a:p>
          <a:p>
            <a:r>
              <a:rPr lang="pt-BR" sz="1200" dirty="0" smtClean="0"/>
              <a:t>PgR: Progesterone Receptor</a:t>
            </a:r>
            <a:endParaRPr lang="pt-BR" sz="1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743901" y="3065901"/>
            <a:ext cx="2410626" cy="2645339"/>
            <a:chOff x="4142811" y="3570487"/>
            <a:chExt cx="2008549" cy="23023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l="33788" t="26167" r="55443" b="54321"/>
            <a:stretch/>
          </p:blipFill>
          <p:spPr>
            <a:xfrm>
              <a:off x="4142811" y="3570487"/>
              <a:ext cx="1979693" cy="20176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/>
            <a:srcRect l="33788" t="48187" r="55604" b="32525"/>
            <a:stretch/>
          </p:blipFill>
          <p:spPr>
            <a:xfrm>
              <a:off x="4201161" y="3878517"/>
              <a:ext cx="1950199" cy="1994360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4750780" y="5588129"/>
            <a:ext cx="14029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hlinkClick r:id="rId9"/>
              </a:rPr>
              <a:t>Kaur, 2012</a:t>
            </a:r>
            <a:r>
              <a:rPr lang="pt-BR" sz="1000" dirty="0" smtClean="0"/>
              <a:t> - Modified</a:t>
            </a:r>
            <a:endParaRPr lang="en-US" sz="1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53142" t="16117" r="33051" b="67730"/>
          <a:stretch/>
        </p:blipFill>
        <p:spPr>
          <a:xfrm>
            <a:off x="493893" y="3480663"/>
            <a:ext cx="2767699" cy="182139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31225" y="5398243"/>
            <a:ext cx="13452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hlinkClick r:id="rId11"/>
              </a:rPr>
              <a:t>Luo, 2015</a:t>
            </a:r>
            <a:r>
              <a:rPr lang="pt-BR" sz="1000" dirty="0" smtClean="0"/>
              <a:t> - Modified</a:t>
            </a:r>
            <a:endParaRPr lang="en-US" sz="1000" dirty="0"/>
          </a:p>
        </p:txBody>
      </p:sp>
      <p:sp>
        <p:nvSpPr>
          <p:cNvPr id="26" name="Rectangle 25"/>
          <p:cNvSpPr/>
          <p:nvPr/>
        </p:nvSpPr>
        <p:spPr>
          <a:xfrm>
            <a:off x="465508" y="4393935"/>
            <a:ext cx="2968911" cy="2967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93892" y="3064269"/>
            <a:ext cx="276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242F62"/>
                </a:solidFill>
              </a:rPr>
              <a:t>4T1 TNBC cells</a:t>
            </a:r>
            <a:endParaRPr lang="en-US" b="1" dirty="0">
              <a:solidFill>
                <a:srgbClr val="242F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2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pt-BR" dirty="0" smtClean="0"/>
              <a:t>Objectives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04522" y="1306287"/>
            <a:ext cx="9988857" cy="4643664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en-US" dirty="0" smtClean="0"/>
              <a:t>To </a:t>
            </a:r>
            <a:r>
              <a:rPr lang="en-US" dirty="0"/>
              <a:t>elucidate the alterations in Progesterone Receptor (</a:t>
            </a:r>
            <a:r>
              <a:rPr lang="en-US" dirty="0" smtClean="0"/>
              <a:t>PR</a:t>
            </a:r>
            <a:r>
              <a:rPr lang="en-US" dirty="0"/>
              <a:t>) expression in response to </a:t>
            </a:r>
            <a:r>
              <a:rPr lang="en-US" i="1" dirty="0"/>
              <a:t>in vivo </a:t>
            </a:r>
            <a:r>
              <a:rPr lang="en-US" dirty="0" err="1"/>
              <a:t>mEHT</a:t>
            </a:r>
            <a:r>
              <a:rPr lang="en-US" dirty="0"/>
              <a:t> treatments using a </a:t>
            </a:r>
            <a:r>
              <a:rPr lang="en-US" dirty="0" smtClean="0"/>
              <a:t>multiplex </a:t>
            </a:r>
            <a:r>
              <a:rPr lang="en-US" dirty="0"/>
              <a:t>analysis at the mRNA level; </a:t>
            </a:r>
            <a:endParaRPr lang="en-US" dirty="0" smtClean="0"/>
          </a:p>
          <a:p>
            <a:pPr lvl="0" algn="just"/>
            <a:endParaRPr lang="pt-BR" dirty="0"/>
          </a:p>
          <a:p>
            <a:pPr lvl="0" algn="just"/>
            <a:r>
              <a:rPr lang="en-US" dirty="0" smtClean="0"/>
              <a:t>To </a:t>
            </a:r>
            <a:r>
              <a:rPr lang="en-US" dirty="0"/>
              <a:t>verify the changes in </a:t>
            </a:r>
            <a:r>
              <a:rPr lang="en-US" dirty="0" smtClean="0"/>
              <a:t>PR </a:t>
            </a:r>
            <a:r>
              <a:rPr lang="en-US" dirty="0"/>
              <a:t>expression at the protein level</a:t>
            </a:r>
            <a:r>
              <a:rPr lang="en-US" dirty="0" smtClean="0"/>
              <a:t>;</a:t>
            </a:r>
          </a:p>
          <a:p>
            <a:pPr lvl="0" algn="just"/>
            <a:endParaRPr lang="pt-BR" dirty="0"/>
          </a:p>
          <a:p>
            <a:pPr lvl="0" algn="just"/>
            <a:r>
              <a:rPr lang="en-US" dirty="0" smtClean="0"/>
              <a:t>To </a:t>
            </a:r>
            <a:r>
              <a:rPr lang="en-US" dirty="0"/>
              <a:t>evaluate the potential synergistic effect of combining </a:t>
            </a:r>
            <a:r>
              <a:rPr lang="en-US" dirty="0" err="1"/>
              <a:t>mEHT</a:t>
            </a:r>
            <a:r>
              <a:rPr lang="en-US" dirty="0"/>
              <a:t> treatments with </a:t>
            </a:r>
            <a:r>
              <a:rPr lang="en-US" dirty="0" smtClean="0"/>
              <a:t>SPRMs, </a:t>
            </a:r>
            <a:r>
              <a:rPr lang="en-US" dirty="0"/>
              <a:t>Mifepristone (MIF) or </a:t>
            </a:r>
            <a:r>
              <a:rPr lang="en-US" dirty="0" err="1"/>
              <a:t>Ulipristal</a:t>
            </a:r>
            <a:r>
              <a:rPr lang="en-US" dirty="0"/>
              <a:t> Acetate (UPA), on the viability of 4T1 TNBC cells</a:t>
            </a:r>
            <a:r>
              <a:rPr lang="en-US" dirty="0" smtClean="0"/>
              <a:t>;</a:t>
            </a:r>
          </a:p>
          <a:p>
            <a:pPr lvl="0" algn="just"/>
            <a:endParaRPr lang="pt-BR" dirty="0"/>
          </a:p>
          <a:p>
            <a:pPr lvl="0" algn="just"/>
            <a:r>
              <a:rPr lang="en-US" dirty="0" smtClean="0"/>
              <a:t>To </a:t>
            </a:r>
            <a:r>
              <a:rPr lang="en-US" dirty="0"/>
              <a:t>evaluate how effective is to combine MIF or UPA with </a:t>
            </a:r>
            <a:r>
              <a:rPr lang="en-US" dirty="0" err="1"/>
              <a:t>mEHT</a:t>
            </a:r>
            <a:r>
              <a:rPr lang="en-US" dirty="0"/>
              <a:t> treatments, as opposed to combining these </a:t>
            </a:r>
            <a:r>
              <a:rPr lang="en-US" dirty="0" smtClean="0"/>
              <a:t>SPRMs </a:t>
            </a:r>
            <a:r>
              <a:rPr lang="en-US" dirty="0"/>
              <a:t>with conventional hyperthermia </a:t>
            </a:r>
            <a:r>
              <a:rPr lang="en-US" i="1" dirty="0"/>
              <a:t>in vitro</a:t>
            </a:r>
            <a:r>
              <a:rPr lang="en-U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1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Results – Multiplex Analysis</a:t>
            </a:r>
            <a:endParaRPr lang="hu-HU" sz="3200" dirty="0">
              <a:solidFill>
                <a:srgbClr val="E3D496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468618"/>
              </p:ext>
            </p:extLst>
          </p:nvPr>
        </p:nvGraphicFramePr>
        <p:xfrm>
          <a:off x="1578544" y="1357993"/>
          <a:ext cx="3851327" cy="3584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37" name="Prism 6" r:id="rId4" imgW="3411926" imgH="3174398" progId="Prism6.Document">
                  <p:embed/>
                </p:oleObj>
              </mc:Choice>
              <mc:Fallback>
                <p:oleObj name="Prism 6" r:id="rId4" imgW="3411926" imgH="3174398" progId="Prism6.Document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78544" y="1357993"/>
                        <a:ext cx="3851327" cy="3584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64051"/>
              </p:ext>
            </p:extLst>
          </p:nvPr>
        </p:nvGraphicFramePr>
        <p:xfrm>
          <a:off x="6038850" y="1357313"/>
          <a:ext cx="4349750" cy="358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38" name="Prism 6" r:id="rId6" imgW="3850931" imgH="3174398" progId="Prism6.Document">
                  <p:embed/>
                </p:oleObj>
              </mc:Choice>
              <mc:Fallback>
                <p:oleObj name="Prism 6" r:id="rId6" imgW="3850931" imgH="3174398" progId="Prism6.Document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38850" y="1357313"/>
                        <a:ext cx="4349750" cy="3584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56093" y="988661"/>
            <a:ext cx="1928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242F62"/>
                </a:solidFill>
              </a:rPr>
              <a:t>NanoString</a:t>
            </a:r>
            <a:endParaRPr lang="en-US" b="1" dirty="0">
              <a:solidFill>
                <a:srgbClr val="242F6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9587" y="988661"/>
            <a:ext cx="1928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242F62"/>
                </a:solidFill>
              </a:rPr>
              <a:t>qPCR</a:t>
            </a:r>
            <a:endParaRPr lang="en-US" b="1" dirty="0">
              <a:solidFill>
                <a:srgbClr val="242F6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91853" y="4855028"/>
            <a:ext cx="5345606" cy="646331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/>
              <a:t>PR mRNA levels were upregulated in the mEHT compared to the sham group in a TNBC cell line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58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Results – Immunohistochemistry </a:t>
            </a:r>
            <a:endParaRPr lang="hu-HU" sz="3200" dirty="0">
              <a:solidFill>
                <a:srgbClr val="E3D496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11524" y="487681"/>
            <a:ext cx="5885234" cy="5703307"/>
            <a:chOff x="5446292" y="488444"/>
            <a:chExt cx="5083370" cy="5703307"/>
          </a:xfrm>
        </p:grpSpPr>
        <p:sp>
          <p:nvSpPr>
            <p:cNvPr id="6" name="TextBox 5"/>
            <p:cNvSpPr txBox="1"/>
            <p:nvPr/>
          </p:nvSpPr>
          <p:spPr>
            <a:xfrm>
              <a:off x="5446292" y="488444"/>
              <a:ext cx="2332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Sham</a:t>
              </a:r>
              <a:endParaRPr lang="pt-BR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178713" y="488444"/>
              <a:ext cx="23509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smtClean="0"/>
                <a:t>mEHT</a:t>
              </a:r>
              <a:endParaRPr lang="pt-BR" b="1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6292" y="950802"/>
              <a:ext cx="2350949" cy="249200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8713" y="3534581"/>
              <a:ext cx="2350949" cy="249200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46292" y="3534581"/>
              <a:ext cx="2350949" cy="249200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78713" y="922818"/>
              <a:ext cx="2350949" cy="2492006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7989632" y="685913"/>
              <a:ext cx="0" cy="55058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384935"/>
              </p:ext>
            </p:extLst>
          </p:nvPr>
        </p:nvGraphicFramePr>
        <p:xfrm>
          <a:off x="1214158" y="1596287"/>
          <a:ext cx="4074627" cy="3875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7" name="Prism 6" r:id="rId8" imgW="3338818" imgH="3174398" progId="Prism6.Document">
                  <p:embed/>
                </p:oleObj>
              </mc:Choice>
              <mc:Fallback>
                <p:oleObj name="Prism 6" r:id="rId8" imgW="3338818" imgH="3174398" progId="Prism6.Document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14158" y="1596287"/>
                        <a:ext cx="4074627" cy="3875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5722570"/>
            <a:ext cx="1922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PR 1:100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389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Results – </a:t>
            </a:r>
            <a:r>
              <a:rPr lang="pt-BR" sz="3200" dirty="0">
                <a:solidFill>
                  <a:srgbClr val="E3D496"/>
                </a:solidFill>
              </a:rPr>
              <a:t>Selective Progesterone Receptor Modulators</a:t>
            </a:r>
            <a:endParaRPr lang="hu-HU" sz="3200" dirty="0">
              <a:solidFill>
                <a:srgbClr val="E3D496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824331"/>
              </p:ext>
            </p:extLst>
          </p:nvPr>
        </p:nvGraphicFramePr>
        <p:xfrm>
          <a:off x="995446" y="1662827"/>
          <a:ext cx="4994275" cy="343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50" name="Prism 6" r:id="rId4" imgW="4994362" imgH="3436590" progId="Prism6.Document">
                  <p:embed/>
                </p:oleObj>
              </mc:Choice>
              <mc:Fallback>
                <p:oleObj name="Prism 6" r:id="rId4" imgW="4994362" imgH="3436590" progId="Prism6.Document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5446" y="1662827"/>
                        <a:ext cx="4994275" cy="3436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268579"/>
              </p:ext>
            </p:extLst>
          </p:nvPr>
        </p:nvGraphicFramePr>
        <p:xfrm>
          <a:off x="6339139" y="1662827"/>
          <a:ext cx="4994275" cy="335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51" name="Prism 6" r:id="rId6" imgW="4994362" imgH="3354115" progId="Prism6.Document">
                  <p:embed/>
                </p:oleObj>
              </mc:Choice>
              <mc:Fallback>
                <p:oleObj name="Prism 6" r:id="rId6" imgW="4994362" imgH="3354115" progId="Prism6.Document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39139" y="1662827"/>
                        <a:ext cx="4994275" cy="3354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030354" y="790520"/>
            <a:ext cx="6131292" cy="646331"/>
          </a:xfrm>
          <a:prstGeom prst="rect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Significant decrease in cell viability due to MIF or UPA, further enhanced by </a:t>
            </a:r>
            <a:r>
              <a:rPr lang="en-US" dirty="0" err="1"/>
              <a:t>mEHT</a:t>
            </a:r>
            <a:r>
              <a:rPr lang="en-US" dirty="0"/>
              <a:t> </a:t>
            </a:r>
            <a:r>
              <a:rPr lang="en-US" i="1" dirty="0"/>
              <a:t>in vitro </a:t>
            </a:r>
            <a:r>
              <a:rPr lang="en-US" dirty="0"/>
              <a:t>treatment</a:t>
            </a:r>
            <a:endParaRPr lang="pt-BR" dirty="0"/>
          </a:p>
        </p:txBody>
      </p:sp>
      <p:sp>
        <p:nvSpPr>
          <p:cNvPr id="7" name="TextBox 6"/>
          <p:cNvSpPr txBox="1"/>
          <p:nvPr/>
        </p:nvSpPr>
        <p:spPr>
          <a:xfrm>
            <a:off x="9817767" y="5308441"/>
            <a:ext cx="2374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MIF: Mifepristone</a:t>
            </a:r>
          </a:p>
          <a:p>
            <a:r>
              <a:rPr lang="pt-BR" sz="1200" dirty="0" smtClean="0"/>
              <a:t>UPA Ulipristal Acetate</a:t>
            </a:r>
          </a:p>
          <a:p>
            <a:r>
              <a:rPr lang="pt-BR" sz="1200" dirty="0" smtClean="0"/>
              <a:t>cHT: Conventional Hyperthermia</a:t>
            </a:r>
          </a:p>
          <a:p>
            <a:r>
              <a:rPr lang="pt-BR" sz="1200" dirty="0"/>
              <a:t>DMSO: </a:t>
            </a:r>
            <a:r>
              <a:rPr lang="pt-BR" sz="1200" dirty="0" smtClean="0"/>
              <a:t>Dimethyl Sulfoxide</a:t>
            </a:r>
            <a:endParaRPr lang="pt-BR" sz="1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722620"/>
              </p:ext>
            </p:extLst>
          </p:nvPr>
        </p:nvGraphicFramePr>
        <p:xfrm>
          <a:off x="89234" y="5175965"/>
          <a:ext cx="3149266" cy="872307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786194">
                  <a:extLst>
                    <a:ext uri="{9D8B030D-6E8A-4147-A177-3AD203B41FA5}">
                      <a16:colId xmlns:a16="http://schemas.microsoft.com/office/drawing/2014/main" val="620369324"/>
                    </a:ext>
                  </a:extLst>
                </a:gridCol>
                <a:gridCol w="1363072">
                  <a:extLst>
                    <a:ext uri="{9D8B030D-6E8A-4147-A177-3AD203B41FA5}">
                      <a16:colId xmlns:a16="http://schemas.microsoft.com/office/drawing/2014/main" val="757885891"/>
                    </a:ext>
                  </a:extLst>
                </a:gridCol>
              </a:tblGrid>
              <a:tr h="2907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SPRM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Dose </a:t>
                      </a:r>
                      <a:r>
                        <a:rPr lang="en-US" sz="1200" dirty="0">
                          <a:effectLst/>
                        </a:rPr>
                        <a:t>(</a:t>
                      </a:r>
                      <a:r>
                        <a:rPr lang="en-US" sz="1200" dirty="0" err="1">
                          <a:effectLst/>
                        </a:rPr>
                        <a:t>μM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985944"/>
                  </a:ext>
                </a:extLst>
              </a:tr>
              <a:tr h="29076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Mifepristone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30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4319774"/>
                  </a:ext>
                </a:extLst>
              </a:tr>
              <a:tr h="29076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Ulipristal</a:t>
                      </a:r>
                      <a:r>
                        <a:rPr lang="en-US" sz="1200" dirty="0">
                          <a:effectLst/>
                        </a:rPr>
                        <a:t> Acetate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35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01993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37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Conclusions – Progesterone Receptor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The </a:t>
            </a:r>
            <a:r>
              <a:rPr lang="en-US" dirty="0"/>
              <a:t>multiplex analysis revealed the re-establishment of </a:t>
            </a:r>
            <a:r>
              <a:rPr lang="en-US" dirty="0" smtClean="0"/>
              <a:t>PR </a:t>
            </a:r>
            <a:r>
              <a:rPr lang="en-US" dirty="0"/>
              <a:t>expression in 4T1 TNBC mouse model treated with </a:t>
            </a:r>
            <a:r>
              <a:rPr lang="en-US" dirty="0" err="1"/>
              <a:t>mEHT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The </a:t>
            </a:r>
            <a:r>
              <a:rPr lang="en-US" dirty="0"/>
              <a:t>re-expression of </a:t>
            </a:r>
            <a:r>
              <a:rPr lang="en-US" dirty="0" smtClean="0"/>
              <a:t>PR </a:t>
            </a:r>
            <a:r>
              <a:rPr lang="en-US" dirty="0"/>
              <a:t>was also confirmed in the protein level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The </a:t>
            </a:r>
            <a:r>
              <a:rPr lang="en-US" dirty="0"/>
              <a:t>combination of </a:t>
            </a:r>
            <a:r>
              <a:rPr lang="en-US" dirty="0" err="1"/>
              <a:t>mEHT</a:t>
            </a:r>
            <a:r>
              <a:rPr lang="en-US" dirty="0"/>
              <a:t> treatments and </a:t>
            </a:r>
            <a:r>
              <a:rPr lang="en-US" dirty="0" smtClean="0"/>
              <a:t>SPRMs, </a:t>
            </a:r>
            <a:r>
              <a:rPr lang="en-US" dirty="0"/>
              <a:t>MIF or UPA, reduced 4T1 cell viability </a:t>
            </a:r>
            <a:r>
              <a:rPr lang="en-US" i="1" dirty="0"/>
              <a:t>in vitro</a:t>
            </a:r>
            <a:r>
              <a:rPr lang="en-US" dirty="0"/>
              <a:t>, resulting in additional cell-killing effect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Conventional </a:t>
            </a:r>
            <a:r>
              <a:rPr lang="en-US" dirty="0"/>
              <a:t>hyperthermia </a:t>
            </a:r>
            <a:r>
              <a:rPr lang="en-US" dirty="0" smtClean="0"/>
              <a:t>did </a:t>
            </a:r>
            <a:r>
              <a:rPr lang="en-US" dirty="0"/>
              <a:t>not enhance the cell-killing effect of MIF or UPA.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922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Introduction – Modulated Electro-Hyperthermia</a:t>
            </a:r>
            <a:endParaRPr lang="hu-HU" sz="3200" dirty="0">
              <a:solidFill>
                <a:srgbClr val="E3D496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63614767"/>
              </p:ext>
            </p:extLst>
          </p:nvPr>
        </p:nvGraphicFramePr>
        <p:xfrm>
          <a:off x="187287" y="87493"/>
          <a:ext cx="6108808" cy="3476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6" descr="Diagram, schematic&#10;&#10;Description automatically generated">
            <a:extLst>
              <a:ext uri="{FF2B5EF4-FFF2-40B4-BE49-F238E27FC236}">
                <a16:creationId xmlns:a16="http://schemas.microsoft.com/office/drawing/2014/main" id="{7D9A4E82-DF70-471C-8528-A729F5FFEF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8997" y="3056450"/>
            <a:ext cx="2743200" cy="30883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0308" y="3717270"/>
            <a:ext cx="2858101" cy="229547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8897092" y="4760662"/>
            <a:ext cx="1452344" cy="89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209726" y="4801686"/>
            <a:ext cx="664649" cy="1137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4" descr="Diagram&#10;&#10;Description automatically generated">
            <a:extLst>
              <a:ext uri="{FF2B5EF4-FFF2-40B4-BE49-F238E27FC236}">
                <a16:creationId xmlns:a16="http://schemas.microsoft.com/office/drawing/2014/main" id="{2E747F91-F18C-4F58-B054-FE80B6A761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7128" y="3208898"/>
            <a:ext cx="3594264" cy="2928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Kép 21"/>
          <p:cNvPicPr>
            <a:picLocks noChangeAspect="1"/>
          </p:cNvPicPr>
          <p:nvPr/>
        </p:nvPicPr>
        <p:blipFill rotWithShape="1">
          <a:blip r:embed="rId11">
            <a:extLst/>
          </a:blip>
          <a:srcRect l="7672" t="35273" r="55556" b="41799"/>
          <a:stretch/>
        </p:blipFill>
        <p:spPr>
          <a:xfrm>
            <a:off x="6257584" y="1167317"/>
            <a:ext cx="2775386" cy="1297843"/>
          </a:xfrm>
          <a:prstGeom prst="rect">
            <a:avLst/>
          </a:prstGeom>
        </p:spPr>
      </p:pic>
      <p:pic>
        <p:nvPicPr>
          <p:cNvPr id="14" name="Kép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2343" y="884314"/>
            <a:ext cx="2158264" cy="20283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16700" y="4657500"/>
            <a:ext cx="138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Heat flow</a:t>
            </a:r>
          </a:p>
          <a:p>
            <a:r>
              <a:rPr lang="pt-BR" sz="1200" b="1" dirty="0" smtClean="0"/>
              <a:t>    </a:t>
            </a:r>
            <a:r>
              <a:rPr lang="pt-BR" sz="1200" b="1" dirty="0" smtClean="0">
                <a:solidFill>
                  <a:srgbClr val="FF0000"/>
                </a:solidFill>
              </a:rPr>
              <a:t>42°C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17678" y="3683468"/>
            <a:ext cx="1315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Electric field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801712" y="5565519"/>
            <a:ext cx="1315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Single cell</a:t>
            </a:r>
            <a:endParaRPr lang="en-US" sz="1200" b="1" dirty="0"/>
          </a:p>
        </p:txBody>
      </p:sp>
      <p:sp>
        <p:nvSpPr>
          <p:cNvPr id="18" name="Rectangle 17"/>
          <p:cNvSpPr/>
          <p:nvPr/>
        </p:nvSpPr>
        <p:spPr>
          <a:xfrm>
            <a:off x="5885747" y="4650126"/>
            <a:ext cx="671991" cy="29174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45846" y="5861768"/>
            <a:ext cx="477249" cy="170227"/>
            <a:chOff x="2545846" y="5861768"/>
            <a:chExt cx="477249" cy="17022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545846" y="5861768"/>
              <a:ext cx="178304" cy="1702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725484" y="6031995"/>
              <a:ext cx="2976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2942017" y="5902844"/>
            <a:ext cx="1315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Cell membrane</a:t>
            </a:r>
            <a:endParaRPr lang="en-US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5048" y="4514925"/>
            <a:ext cx="16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APOPTOSIS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75354" y="4648170"/>
            <a:ext cx="1315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smtClean="0"/>
              <a:t>Electric field</a:t>
            </a:r>
            <a:endParaRPr lang="en-US" sz="1100" b="1" dirty="0"/>
          </a:p>
        </p:txBody>
      </p:sp>
      <p:sp>
        <p:nvSpPr>
          <p:cNvPr id="31" name="Rectangle 30"/>
          <p:cNvSpPr/>
          <p:nvPr/>
        </p:nvSpPr>
        <p:spPr>
          <a:xfrm>
            <a:off x="10359332" y="4572200"/>
            <a:ext cx="531082" cy="386277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7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838200" y="1217613"/>
            <a:ext cx="3932237" cy="4525962"/>
          </a:xfrm>
        </p:spPr>
        <p:txBody>
          <a:bodyPr>
            <a:normAutofit/>
          </a:bodyPr>
          <a:lstStyle/>
          <a:p>
            <a:r>
              <a:rPr lang="pt-BR" sz="1800" dirty="0" smtClean="0"/>
              <a:t>Prof. </a:t>
            </a:r>
            <a:r>
              <a:rPr lang="pt-BR" sz="1800" dirty="0"/>
              <a:t>Hamar Péter</a:t>
            </a:r>
            <a:endParaRPr lang="pt-BR" sz="1800" dirty="0" smtClean="0"/>
          </a:p>
          <a:p>
            <a:r>
              <a:rPr lang="pt-BR" sz="1800" dirty="0"/>
              <a:t>Prof. Benyó </a:t>
            </a:r>
            <a:r>
              <a:rPr lang="pt-BR" sz="1800" dirty="0" smtClean="0"/>
              <a:t>Zoltán</a:t>
            </a:r>
          </a:p>
          <a:p>
            <a:r>
              <a:rPr lang="pt-BR" sz="1800" dirty="0" smtClean="0"/>
              <a:t>Dr. </a:t>
            </a:r>
            <a:r>
              <a:rPr lang="pt-BR" sz="1800" dirty="0"/>
              <a:t>Schvarcz Csaba, </a:t>
            </a:r>
            <a:r>
              <a:rPr lang="pt-BR" sz="1800" dirty="0" smtClean="0"/>
              <a:t>Dr. </a:t>
            </a:r>
            <a:r>
              <a:rPr lang="pt-BR" sz="1800" dirty="0"/>
              <a:t>Danics Lea, </a:t>
            </a:r>
            <a:r>
              <a:rPr lang="pt-BR" sz="1800" dirty="0" smtClean="0"/>
              <a:t>Dr. </a:t>
            </a:r>
            <a:r>
              <a:rPr lang="pt-BR" sz="1800" dirty="0"/>
              <a:t>Vancsik Támas</a:t>
            </a:r>
            <a:endParaRPr lang="pt-BR" sz="1800" dirty="0" smtClean="0"/>
          </a:p>
          <a:p>
            <a:r>
              <a:rPr lang="pt-BR" sz="1800" dirty="0" smtClean="0"/>
              <a:t>Kenan Aloss, Zahra Bokhari, </a:t>
            </a:r>
            <a:r>
              <a:rPr lang="pt-BR" sz="1800" dirty="0"/>
              <a:t>Nino </a:t>
            </a:r>
            <a:r>
              <a:rPr lang="pt-BR" sz="1800" dirty="0" smtClean="0"/>
              <a:t>Giunashvili, Balázs </a:t>
            </a:r>
            <a:r>
              <a:rPr lang="pt-BR" sz="1800" dirty="0"/>
              <a:t>Besztercei</a:t>
            </a:r>
            <a:endParaRPr lang="pt-BR" sz="1800" dirty="0" smtClean="0"/>
          </a:p>
          <a:p>
            <a:r>
              <a:rPr lang="pt-BR" sz="1800" dirty="0" smtClean="0"/>
              <a:t>Zóltan Koós and Dániel Bócsi</a:t>
            </a:r>
          </a:p>
          <a:p>
            <a:r>
              <a:rPr lang="pt-BR" sz="1800" dirty="0" smtClean="0"/>
              <a:t>Oncotherm</a:t>
            </a:r>
          </a:p>
          <a:p>
            <a:r>
              <a:rPr lang="pt-BR" sz="1800" dirty="0" smtClean="0"/>
              <a:t>All members of the Institute of Translational Medicine</a:t>
            </a:r>
          </a:p>
          <a:p>
            <a:r>
              <a:rPr lang="pt-BR" sz="1800" dirty="0" smtClean="0"/>
              <a:t>Tempus Foundation – Stipendium Hungaricum scholarship</a:t>
            </a:r>
            <a:endParaRPr lang="hu-HU" sz="1800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838200" y="139700"/>
            <a:ext cx="3933825" cy="1325563"/>
          </a:xfrm>
        </p:spPr>
        <p:txBody>
          <a:bodyPr>
            <a:normAutofit/>
          </a:bodyPr>
          <a:lstStyle/>
          <a:p>
            <a:r>
              <a:rPr lang="pt-BR" sz="3200" dirty="0" smtClean="0"/>
              <a:t>Acknowledgements</a:t>
            </a:r>
            <a:endParaRPr lang="hu-HU" dirty="0"/>
          </a:p>
        </p:txBody>
      </p:sp>
      <p:pic>
        <p:nvPicPr>
          <p:cNvPr id="5" name="Kép helye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9" r="126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29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6"/>
          <p:cNvSpPr>
            <a:spLocks noGrp="1"/>
          </p:cNvSpPr>
          <p:nvPr>
            <p:ph type="body" sz="quarter" idx="12"/>
          </p:nvPr>
        </p:nvSpPr>
        <p:spPr>
          <a:xfrm>
            <a:off x="1524000" y="2126266"/>
            <a:ext cx="9144000" cy="1123815"/>
          </a:xfrm>
        </p:spPr>
        <p:txBody>
          <a:bodyPr/>
          <a:lstStyle/>
          <a:p>
            <a:r>
              <a:rPr lang="en-GB" dirty="0" smtClean="0"/>
              <a:t>Thank you for your attention!</a:t>
            </a:r>
            <a:endParaRPr lang="en-GB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0"/>
          </p:nvPr>
        </p:nvSpPr>
        <p:spPr>
          <a:xfrm>
            <a:off x="1524000" y="3837871"/>
            <a:ext cx="9144000" cy="316208"/>
          </a:xfrm>
        </p:spPr>
        <p:txBody>
          <a:bodyPr/>
          <a:lstStyle/>
          <a:p>
            <a:r>
              <a:rPr lang="en-GB" dirty="0" smtClean="0"/>
              <a:t>Pedro Leroy</a:t>
            </a:r>
          </a:p>
          <a:p>
            <a:r>
              <a:rPr lang="en-GB" dirty="0"/>
              <a:t>pedro.leroy@phd.semmelweis.hu</a:t>
            </a:r>
          </a:p>
        </p:txBody>
      </p:sp>
    </p:spTree>
    <p:extLst>
      <p:ext uri="{BB962C8B-B14F-4D97-AF65-F5344CB8AC3E}">
        <p14:creationId xmlns:p14="http://schemas.microsoft.com/office/powerpoint/2010/main" val="20416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Results – Western Blot</a:t>
            </a:r>
            <a:endParaRPr lang="hu-HU" sz="3200" dirty="0">
              <a:solidFill>
                <a:srgbClr val="E3D49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1105" y="1266309"/>
            <a:ext cx="1002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120 kDa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300521" y="1256273"/>
            <a:ext cx="1128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ym typeface="Wingdings" panose="05000000000000000000" pitchFamily="2" charset="2"/>
              </a:rPr>
              <a:t> PRB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310046" y="1567757"/>
            <a:ext cx="1128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ym typeface="Wingdings" panose="05000000000000000000" pitchFamily="2" charset="2"/>
              </a:rPr>
              <a:t> PRA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452921" y="2197982"/>
            <a:ext cx="904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/>
              <a:t>β</a:t>
            </a:r>
            <a:r>
              <a:rPr lang="pt-BR" sz="1400" b="1" dirty="0" smtClean="0"/>
              <a:t>-actin</a:t>
            </a:r>
            <a:endParaRPr lang="en-US" sz="1400" b="1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234560"/>
              </p:ext>
            </p:extLst>
          </p:nvPr>
        </p:nvGraphicFramePr>
        <p:xfrm>
          <a:off x="2191250" y="2955610"/>
          <a:ext cx="3513138" cy="327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67" name="Prism 6" r:id="rId4" imgW="3512764" imgH="3278122" progId="Prism6.Document">
                  <p:embed/>
                </p:oleObj>
              </mc:Choice>
              <mc:Fallback>
                <p:oleObj name="Prism 6" r:id="rId4" imgW="3512764" imgH="3278122" progId="Prism6.Document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1250" y="2955610"/>
                        <a:ext cx="3513138" cy="3278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t="53572" r="9262" b="35326"/>
          <a:stretch/>
        </p:blipFill>
        <p:spPr>
          <a:xfrm>
            <a:off x="2754803" y="1273334"/>
            <a:ext cx="6560440" cy="678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2" t="47336" r="12161" b="42947"/>
          <a:stretch/>
        </p:blipFill>
        <p:spPr>
          <a:xfrm>
            <a:off x="2692976" y="2056719"/>
            <a:ext cx="6759945" cy="5903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2729507" y="860674"/>
            <a:ext cx="733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Sham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74553" y="853589"/>
            <a:ext cx="821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mEHT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404396" y="860674"/>
            <a:ext cx="733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Sham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181097" y="860674"/>
            <a:ext cx="821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mEHT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035339" y="860674"/>
            <a:ext cx="733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Sham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826179" y="860674"/>
            <a:ext cx="821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mEHT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705124" y="853589"/>
            <a:ext cx="733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Sham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8526654" y="853589"/>
            <a:ext cx="821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mEHT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788730" y="1568966"/>
            <a:ext cx="996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94 kDa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802906" y="2196175"/>
            <a:ext cx="996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45 kDa</a:t>
            </a:r>
            <a:endParaRPr lang="en-US" sz="1400" b="1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213682"/>
              </p:ext>
            </p:extLst>
          </p:nvPr>
        </p:nvGraphicFramePr>
        <p:xfrm>
          <a:off x="6002627" y="2969471"/>
          <a:ext cx="3613621" cy="327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68" name="Prism 6" r:id="rId9" imgW="3540134" imgH="3210773" progId="Prism6.Document">
                  <p:embed/>
                </p:oleObj>
              </mc:Choice>
              <mc:Fallback>
                <p:oleObj name="Prism 6" r:id="rId9" imgW="3540134" imgH="3210773" progId="Prism6.Document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02627" y="2969471"/>
                        <a:ext cx="3613621" cy="3278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393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Results – Estrogen Receptor</a:t>
            </a:r>
            <a:endParaRPr lang="hu-HU" sz="3200" dirty="0">
              <a:solidFill>
                <a:srgbClr val="E3D496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793840"/>
              </p:ext>
            </p:extLst>
          </p:nvPr>
        </p:nvGraphicFramePr>
        <p:xfrm>
          <a:off x="2117675" y="1775412"/>
          <a:ext cx="3375025" cy="318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2" name="Prism 6" r:id="rId4" imgW="3375552" imgH="3183402" progId="Prism6.Document">
                  <p:embed/>
                </p:oleObj>
              </mc:Choice>
              <mc:Fallback>
                <p:oleObj name="Prism 6" r:id="rId4" imgW="3375552" imgH="3183402" progId="Prism6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7675" y="1775412"/>
                        <a:ext cx="3375025" cy="3182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5437461"/>
              </p:ext>
            </p:extLst>
          </p:nvPr>
        </p:nvGraphicFramePr>
        <p:xfrm>
          <a:off x="6488848" y="1775413"/>
          <a:ext cx="3622675" cy="318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3" name="Prism 6" r:id="rId6" imgW="3622245" imgH="3183402" progId="Prism6.Document">
                  <p:embed/>
                </p:oleObj>
              </mc:Choice>
              <mc:Fallback>
                <p:oleObj name="Prism 6" r:id="rId6" imgW="3622245" imgH="3183402" progId="Prism6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88848" y="1775413"/>
                        <a:ext cx="3622675" cy="3182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248275" y="946881"/>
            <a:ext cx="16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242F62"/>
                </a:solidFill>
              </a:rPr>
              <a:t>NGS</a:t>
            </a:r>
            <a:endParaRPr lang="en-US" b="1" dirty="0">
              <a:solidFill>
                <a:srgbClr val="242F6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610725" y="5518735"/>
            <a:ext cx="258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NGS: Next-Generation Sequencing</a:t>
            </a:r>
          </a:p>
          <a:p>
            <a:r>
              <a:rPr lang="pt-BR" sz="1200" dirty="0" smtClean="0"/>
              <a:t>ER</a:t>
            </a:r>
            <a:r>
              <a:rPr lang="el-G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pt-BR" sz="1200" dirty="0" smtClean="0"/>
              <a:t>: Estrogen Receptor </a:t>
            </a:r>
            <a:r>
              <a:rPr lang="el-G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pt-B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200" dirty="0"/>
              <a:t>ER</a:t>
            </a:r>
            <a:r>
              <a:rPr lang="el-GR" sz="1200" dirty="0"/>
              <a:t>β</a:t>
            </a:r>
            <a:r>
              <a:rPr lang="pt-BR" sz="1200" dirty="0"/>
              <a:t>: Estrogen Receptor </a:t>
            </a:r>
            <a:r>
              <a:rPr lang="el-GR" sz="1200" dirty="0"/>
              <a:t>β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2022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Future Directions</a:t>
            </a:r>
            <a:endParaRPr lang="hu-HU" sz="3200" dirty="0">
              <a:solidFill>
                <a:srgbClr val="E3D496"/>
              </a:solidFill>
            </a:endParaRPr>
          </a:p>
        </p:txBody>
      </p:sp>
      <p:grpSp>
        <p:nvGrpSpPr>
          <p:cNvPr id="170" name="Group 169"/>
          <p:cNvGrpSpPr/>
          <p:nvPr/>
        </p:nvGrpSpPr>
        <p:grpSpPr>
          <a:xfrm>
            <a:off x="6004315" y="359803"/>
            <a:ext cx="6196058" cy="5837840"/>
            <a:chOff x="6004315" y="359803"/>
            <a:chExt cx="6196058" cy="5837840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7474" y="1621880"/>
              <a:ext cx="5732899" cy="4575763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4315" y="359803"/>
              <a:ext cx="1310886" cy="137916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56083" t="53156" r="35675" b="38895"/>
            <a:stretch/>
          </p:blipFill>
          <p:spPr>
            <a:xfrm>
              <a:off x="7315200" y="601533"/>
              <a:ext cx="1874598" cy="1016908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8155058" y="359803"/>
              <a:ext cx="4436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400" b="1" dirty="0" smtClean="0">
                  <a:cs typeface="Times New Roman" panose="02020603050405020304" pitchFamily="18" charset="0"/>
                </a:rPr>
                <a:t>?</a:t>
              </a:r>
              <a:endParaRPr lang="en-US" sz="4400" b="1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147" name="Rectangle 146"/>
          <p:cNvSpPr/>
          <p:nvPr/>
        </p:nvSpPr>
        <p:spPr>
          <a:xfrm>
            <a:off x="1195290" y="582598"/>
            <a:ext cx="283004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Epigenetics Modulation</a:t>
            </a:r>
            <a:endParaRPr lang="pt-BR" b="1" dirty="0"/>
          </a:p>
        </p:txBody>
      </p:sp>
      <p:pic>
        <p:nvPicPr>
          <p:cNvPr id="148" name="Picture 1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365" y="2284533"/>
            <a:ext cx="2075014" cy="36711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3538" y="2764942"/>
            <a:ext cx="3068336" cy="2341027"/>
          </a:xfrm>
          <a:prstGeom prst="rect">
            <a:avLst/>
          </a:prstGeom>
        </p:spPr>
      </p:pic>
      <p:cxnSp>
        <p:nvCxnSpPr>
          <p:cNvPr id="153" name="Straight Connector 152"/>
          <p:cNvCxnSpPr>
            <a:stCxn id="147" idx="2"/>
          </p:cNvCxnSpPr>
          <p:nvPr/>
        </p:nvCxnSpPr>
        <p:spPr>
          <a:xfrm>
            <a:off x="2610311" y="951930"/>
            <a:ext cx="0" cy="343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1195290" y="1295400"/>
            <a:ext cx="14150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V="1">
            <a:off x="1199198" y="1291492"/>
            <a:ext cx="0" cy="493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2610311" y="1295400"/>
            <a:ext cx="16198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V="1">
            <a:off x="4227706" y="1290025"/>
            <a:ext cx="0" cy="493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ctangle 164"/>
          <p:cNvSpPr/>
          <p:nvPr/>
        </p:nvSpPr>
        <p:spPr>
          <a:xfrm>
            <a:off x="73440" y="1840196"/>
            <a:ext cx="223037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DNA methylation</a:t>
            </a:r>
            <a:endParaRPr lang="pt-BR" dirty="0"/>
          </a:p>
        </p:txBody>
      </p:sp>
      <p:sp>
        <p:nvSpPr>
          <p:cNvPr id="166" name="Rectangle 165"/>
          <p:cNvSpPr/>
          <p:nvPr/>
        </p:nvSpPr>
        <p:spPr>
          <a:xfrm>
            <a:off x="3112516" y="1840196"/>
            <a:ext cx="223037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Histone </a:t>
            </a:r>
            <a:r>
              <a:rPr lang="en-US" dirty="0" err="1" smtClean="0"/>
              <a:t>deacetylation</a:t>
            </a:r>
            <a:endParaRPr lang="pt-BR" dirty="0"/>
          </a:p>
        </p:txBody>
      </p:sp>
      <p:sp>
        <p:nvSpPr>
          <p:cNvPr id="167" name="TextBox 166"/>
          <p:cNvSpPr txBox="1"/>
          <p:nvPr/>
        </p:nvSpPr>
        <p:spPr>
          <a:xfrm>
            <a:off x="2834328" y="5384384"/>
            <a:ext cx="29357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 smtClean="0"/>
              <a:t>DNMT: DNA Methyltransferase</a:t>
            </a:r>
          </a:p>
          <a:p>
            <a:r>
              <a:rPr lang="pt-BR" sz="1050" dirty="0" smtClean="0"/>
              <a:t>DNMTi: DNA Methyltransferase inhibitor</a:t>
            </a:r>
          </a:p>
          <a:p>
            <a:r>
              <a:rPr lang="pt-BR" sz="1050" dirty="0" smtClean="0"/>
              <a:t>HDAC: Histone Deacetylase</a:t>
            </a:r>
          </a:p>
          <a:p>
            <a:r>
              <a:rPr lang="pt-BR" sz="1050" dirty="0" smtClean="0"/>
              <a:t>HDACi: Histone Deacetylase inhibitor</a:t>
            </a:r>
            <a:endParaRPr lang="pt-BR" sz="1050" dirty="0"/>
          </a:p>
        </p:txBody>
      </p:sp>
      <p:sp>
        <p:nvSpPr>
          <p:cNvPr id="168" name="Rectangle 167"/>
          <p:cNvSpPr/>
          <p:nvPr/>
        </p:nvSpPr>
        <p:spPr>
          <a:xfrm>
            <a:off x="10441771" y="5828503"/>
            <a:ext cx="1459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smtClean="0">
                <a:hlinkClick r:id="rId8"/>
              </a:rPr>
              <a:t>Viana, 2024 </a:t>
            </a:r>
            <a:r>
              <a:rPr lang="pt-BR" sz="1000" dirty="0" smtClean="0"/>
              <a:t>- </a:t>
            </a:r>
            <a:r>
              <a:rPr lang="pt-BR" sz="1000" dirty="0"/>
              <a:t>Modified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621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1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quarter" idx="11"/>
          </p:nvPr>
        </p:nvSpPr>
        <p:spPr>
          <a:xfrm>
            <a:off x="1381125" y="2000250"/>
            <a:ext cx="9601200" cy="2687181"/>
          </a:xfrm>
        </p:spPr>
        <p:txBody>
          <a:bodyPr/>
          <a:lstStyle/>
          <a:p>
            <a:pPr marL="514350" indent="-514350" algn="just">
              <a:spcBef>
                <a:spcPts val="300"/>
              </a:spcBef>
              <a:buAutoNum type="arabicPeriod"/>
            </a:pPr>
            <a:r>
              <a:rPr lang="pt-BR" sz="2800" b="1" dirty="0" smtClean="0"/>
              <a:t>HEAT SHOCK INHIBITION</a:t>
            </a:r>
          </a:p>
          <a:p>
            <a:pPr marL="1143000" lvl="1" indent="-457200" algn="just">
              <a:spcBef>
                <a:spcPts val="300"/>
              </a:spcBef>
            </a:pPr>
            <a:r>
              <a:rPr lang="pt-BR" sz="2400" b="1" dirty="0">
                <a:solidFill>
                  <a:schemeClr val="bg1"/>
                </a:solidFill>
              </a:rPr>
              <a:t>HSF1 </a:t>
            </a:r>
            <a:r>
              <a:rPr lang="pt-BR" sz="2400" b="1" dirty="0" smtClean="0">
                <a:solidFill>
                  <a:schemeClr val="bg1"/>
                </a:solidFill>
              </a:rPr>
              <a:t>Knockdown</a:t>
            </a:r>
          </a:p>
          <a:p>
            <a:pPr marL="1143000" lvl="1" indent="-457200" algn="just">
              <a:spcBef>
                <a:spcPts val="300"/>
              </a:spcBef>
            </a:pPr>
            <a:r>
              <a:rPr lang="pt-BR" sz="2400" b="1" dirty="0" smtClean="0">
                <a:solidFill>
                  <a:schemeClr val="bg1"/>
                </a:solidFill>
              </a:rPr>
              <a:t>KRIBB11 inhibition</a:t>
            </a:r>
            <a:endParaRPr lang="pt-BR" sz="3200" b="1" dirty="0"/>
          </a:p>
          <a:p>
            <a:pPr marL="514350" indent="-514350" algn="just">
              <a:spcBef>
                <a:spcPts val="300"/>
              </a:spcBef>
              <a:buAutoNum type="arabicPeriod"/>
            </a:pPr>
            <a:endParaRPr lang="pt-BR" sz="2800" b="1" dirty="0" smtClean="0"/>
          </a:p>
          <a:p>
            <a:pPr marL="514350" indent="-514350" algn="just">
              <a:spcBef>
                <a:spcPts val="300"/>
              </a:spcBef>
              <a:buAutoNum type="arabicPeriod"/>
            </a:pPr>
            <a:r>
              <a:rPr lang="pt-BR" sz="2800" b="1" dirty="0" smtClean="0"/>
              <a:t>RE-EXPRESSION OF PROGESTERONE RECEPTOR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05467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quarter" idx="11"/>
          </p:nvPr>
        </p:nvSpPr>
        <p:spPr>
          <a:xfrm>
            <a:off x="1397541" y="2410956"/>
            <a:ext cx="9144000" cy="70485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pt-BR" sz="2800" b="1" dirty="0" smtClean="0"/>
              <a:t>HEAT SHOCK INHIBITION</a:t>
            </a:r>
            <a:endParaRPr lang="hu-HU" sz="2800" b="1" dirty="0"/>
          </a:p>
        </p:txBody>
      </p:sp>
      <p:sp>
        <p:nvSpPr>
          <p:cNvPr id="7" name="Szöveg helye 4"/>
          <p:cNvSpPr>
            <a:spLocks noGrp="1"/>
          </p:cNvSpPr>
          <p:nvPr>
            <p:ph type="body" sz="quarter" idx="11"/>
          </p:nvPr>
        </p:nvSpPr>
        <p:spPr>
          <a:xfrm>
            <a:off x="1397541" y="3254020"/>
            <a:ext cx="9144000" cy="70485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pt-BR" sz="2800" b="1" dirty="0" smtClean="0">
                <a:solidFill>
                  <a:schemeClr val="bg1"/>
                </a:solidFill>
              </a:rPr>
              <a:t>HSF1 Knockdown</a:t>
            </a:r>
            <a:endParaRPr lang="hu-H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7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32" y="487681"/>
            <a:ext cx="8706255" cy="5631018"/>
          </a:xfrm>
          <a:prstGeom prst="rect">
            <a:avLst/>
          </a:prstGeom>
        </p:spPr>
      </p:pic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Introduction – Heat Shock Response (HSR)</a:t>
            </a:r>
            <a:endParaRPr lang="hu-HU" sz="3200" dirty="0">
              <a:solidFill>
                <a:srgbClr val="E3D49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66732" y="487681"/>
            <a:ext cx="19252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HSF1: Heat shock factor 1</a:t>
            </a:r>
          </a:p>
          <a:p>
            <a:r>
              <a:rPr lang="pt-BR" sz="1100" dirty="0" smtClean="0"/>
              <a:t>HSP: Heat shock protein</a:t>
            </a:r>
          </a:p>
          <a:p>
            <a:r>
              <a:rPr lang="pt-BR" sz="1100" dirty="0" smtClean="0"/>
              <a:t>HSE</a:t>
            </a:r>
            <a:r>
              <a:rPr lang="pt-BR" sz="1100" dirty="0"/>
              <a:t>: Heat shock </a:t>
            </a:r>
            <a:r>
              <a:rPr lang="pt-BR" sz="1100" dirty="0" smtClean="0"/>
              <a:t>elements</a:t>
            </a:r>
          </a:p>
        </p:txBody>
      </p:sp>
    </p:spTree>
    <p:extLst>
      <p:ext uri="{BB962C8B-B14F-4D97-AF65-F5344CB8AC3E}">
        <p14:creationId xmlns:p14="http://schemas.microsoft.com/office/powerpoint/2010/main" val="198649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29741"/>
            <a:ext cx="10515600" cy="1325563"/>
          </a:xfrm>
        </p:spPr>
        <p:txBody>
          <a:bodyPr/>
          <a:lstStyle/>
          <a:p>
            <a:r>
              <a:rPr lang="pt-BR" dirty="0" smtClean="0"/>
              <a:t>Objectives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61037" y="2073244"/>
            <a:ext cx="9469925" cy="3096284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To </a:t>
            </a:r>
            <a:r>
              <a:rPr lang="en-US" dirty="0"/>
              <a:t>establish a 4T1 cell model </a:t>
            </a:r>
            <a:r>
              <a:rPr lang="en-US" i="1" dirty="0"/>
              <a:t>in vitro </a:t>
            </a:r>
            <a:r>
              <a:rPr lang="en-US" dirty="0"/>
              <a:t>using a CRISPR/Cas9 </a:t>
            </a:r>
            <a:r>
              <a:rPr lang="en-US" dirty="0" err="1"/>
              <a:t>lentiviral</a:t>
            </a:r>
            <a:r>
              <a:rPr lang="en-US" dirty="0"/>
              <a:t> construct to knockdown </a:t>
            </a:r>
            <a:r>
              <a:rPr lang="en-US" dirty="0" smtClean="0"/>
              <a:t>HSF1 </a:t>
            </a:r>
            <a:r>
              <a:rPr lang="en-US" dirty="0"/>
              <a:t>gene;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To </a:t>
            </a:r>
            <a:r>
              <a:rPr lang="en-US" dirty="0"/>
              <a:t>investigate the impact of HSF1 downregulation on the </a:t>
            </a:r>
            <a:r>
              <a:rPr lang="en-US" dirty="0" smtClean="0"/>
              <a:t>heat shock response </a:t>
            </a:r>
            <a:r>
              <a:rPr lang="en-US" dirty="0"/>
              <a:t>subsequent to </a:t>
            </a:r>
            <a:r>
              <a:rPr lang="en-US" dirty="0" err="1"/>
              <a:t>mEHT</a:t>
            </a:r>
            <a:r>
              <a:rPr lang="en-US" dirty="0"/>
              <a:t> treatments </a:t>
            </a:r>
            <a:r>
              <a:rPr lang="en-US" i="1" dirty="0"/>
              <a:t>in vivo</a:t>
            </a:r>
            <a:r>
              <a:rPr lang="en-US" dirty="0"/>
              <a:t>;</a:t>
            </a:r>
            <a:endParaRPr lang="en-US" dirty="0" smtClean="0"/>
          </a:p>
          <a:p>
            <a:pPr lvl="0"/>
            <a:endParaRPr lang="pt-BR" dirty="0" smtClean="0"/>
          </a:p>
          <a:p>
            <a:r>
              <a:rPr lang="en-US" dirty="0"/>
              <a:t>To explore the modulation of HSP70 in response to </a:t>
            </a:r>
            <a:r>
              <a:rPr lang="en-US" dirty="0" err="1"/>
              <a:t>mEHT</a:t>
            </a:r>
            <a:r>
              <a:rPr lang="en-US" dirty="0"/>
              <a:t> in combination with </a:t>
            </a:r>
            <a:r>
              <a:rPr lang="en-US" dirty="0" smtClean="0"/>
              <a:t>HSF1 knockdown.</a:t>
            </a:r>
            <a:endParaRPr lang="en-GB" dirty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21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Methods – Gene Knockdown Workflow</a:t>
            </a:r>
            <a:endParaRPr lang="hu-HU" sz="3200" dirty="0">
              <a:solidFill>
                <a:srgbClr val="E3D496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74" y="487681"/>
            <a:ext cx="9949709" cy="555319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572750" y="546314"/>
            <a:ext cx="1619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FACS: Fluorescence-activated cell </a:t>
            </a:r>
            <a:r>
              <a:rPr lang="pt-BR" sz="1100" dirty="0" smtClean="0"/>
              <a:t>sorting</a:t>
            </a:r>
          </a:p>
          <a:p>
            <a:r>
              <a:rPr lang="pt-BR" sz="1100" dirty="0" smtClean="0"/>
              <a:t>GFP: Green fluorescent protein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140824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5543"/>
          <a:stretch/>
        </p:blipFill>
        <p:spPr>
          <a:xfrm>
            <a:off x="2816396" y="487681"/>
            <a:ext cx="6364651" cy="2502824"/>
          </a:xfrm>
          <a:prstGeom prst="rect">
            <a:avLst/>
          </a:prstGeom>
        </p:spPr>
      </p:pic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7680"/>
          </a:xfrm>
          <a:solidFill>
            <a:srgbClr val="242F62"/>
          </a:solidFill>
        </p:spPr>
        <p:txBody>
          <a:bodyPr>
            <a:normAutofit fontScale="90000"/>
          </a:bodyPr>
          <a:lstStyle/>
          <a:p>
            <a:r>
              <a:rPr lang="pt-BR" sz="3200" dirty="0" smtClean="0">
                <a:solidFill>
                  <a:srgbClr val="E3D496"/>
                </a:solidFill>
              </a:rPr>
              <a:t>Results – Transduction Efficiency</a:t>
            </a:r>
            <a:endParaRPr lang="hu-HU" sz="3200" dirty="0">
              <a:solidFill>
                <a:srgbClr val="E3D496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4"/>
          <a:srcRect t="8455"/>
          <a:stretch/>
        </p:blipFill>
        <p:spPr>
          <a:xfrm>
            <a:off x="2037582" y="3071982"/>
            <a:ext cx="8116835" cy="306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1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Semmelweis Egyetem">
      <a:dk1>
        <a:srgbClr val="242F62"/>
      </a:dk1>
      <a:lt1>
        <a:sysClr val="window" lastClr="FFFFFF"/>
      </a:lt1>
      <a:dk2>
        <a:srgbClr val="242F62"/>
      </a:dk2>
      <a:lt2>
        <a:srgbClr val="E3D496"/>
      </a:lt2>
      <a:accent1>
        <a:srgbClr val="B3A16E"/>
      </a:accent1>
      <a:accent2>
        <a:srgbClr val="E3D496"/>
      </a:accent2>
      <a:accent3>
        <a:srgbClr val="B3A16E"/>
      </a:accent3>
      <a:accent4>
        <a:srgbClr val="E3D496"/>
      </a:accent4>
      <a:accent5>
        <a:srgbClr val="B3A16E"/>
      </a:accent5>
      <a:accent6>
        <a:srgbClr val="E3D496"/>
      </a:accent6>
      <a:hlink>
        <a:srgbClr val="B3A16E"/>
      </a:hlink>
      <a:folHlink>
        <a:srgbClr val="B3A16E"/>
      </a:folHlink>
    </a:clrScheme>
    <a:fontScheme name="Long reformation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utató1" id="{DDB0DDBD-6287-4501-BD40-D641BDBF5C6F}" vid="{15285A77-5A02-4D46-8F1F-1AC551FF6B67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HUN_PPT_sablon_1108</Template>
  <TotalTime>66726</TotalTime>
  <Words>3258</Words>
  <Application>Microsoft Office PowerPoint</Application>
  <PresentationFormat>Widescreen</PresentationFormat>
  <Paragraphs>307</Paragraphs>
  <Slides>34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Montserrat</vt:lpstr>
      <vt:lpstr>Times New Roman</vt:lpstr>
      <vt:lpstr>Wingdings</vt:lpstr>
      <vt:lpstr>Office-téma</vt:lpstr>
      <vt:lpstr>Prism 6</vt:lpstr>
      <vt:lpstr>PowerPoint Presentation</vt:lpstr>
      <vt:lpstr>Introduction – Triple-Negative Breast Cancer</vt:lpstr>
      <vt:lpstr>Introduction – Modulated Electro-Hyperthermia</vt:lpstr>
      <vt:lpstr>PowerPoint Presentation</vt:lpstr>
      <vt:lpstr>PowerPoint Presentation</vt:lpstr>
      <vt:lpstr>Introduction – Heat Shock Response (HSR)</vt:lpstr>
      <vt:lpstr>Objectives</vt:lpstr>
      <vt:lpstr>Methods – Gene Knockdown Workflow</vt:lpstr>
      <vt:lpstr>Results – Transduction Efficiency</vt:lpstr>
      <vt:lpstr>Methods – mEHT HSF1-KO in vivo Design</vt:lpstr>
      <vt:lpstr>Results – Tumor Volume and Mass</vt:lpstr>
      <vt:lpstr>Results – Tumor Destruction Ratio (TDR)</vt:lpstr>
      <vt:lpstr>Results – HSF1 and HSP70 levels</vt:lpstr>
      <vt:lpstr>PowerPoint Presentation</vt:lpstr>
      <vt:lpstr>Introduction – KRIBB11</vt:lpstr>
      <vt:lpstr>Objectives</vt:lpstr>
      <vt:lpstr>Methods – mEHT KRIBB11 in vivo Design</vt:lpstr>
      <vt:lpstr>Results – Tumor Volume and Mass</vt:lpstr>
      <vt:lpstr>Results – Tumor Destruction Ratio (TDR)</vt:lpstr>
      <vt:lpstr>Results – HSF1 and HSP70 levels</vt:lpstr>
      <vt:lpstr>Conclusions – HSF1 inhibition</vt:lpstr>
      <vt:lpstr>PowerPoint Presentation</vt:lpstr>
      <vt:lpstr>Introduction – Progesterone Receptor</vt:lpstr>
      <vt:lpstr>Introduction – Progesterone Receptor</vt:lpstr>
      <vt:lpstr>Objectives</vt:lpstr>
      <vt:lpstr>Results – Multiplex Analysis</vt:lpstr>
      <vt:lpstr>Results – Immunohistochemistry </vt:lpstr>
      <vt:lpstr>Results – Selective Progesterone Receptor Modulators</vt:lpstr>
      <vt:lpstr>Conclusions – Progesterone Receptor</vt:lpstr>
      <vt:lpstr>Acknowledgements</vt:lpstr>
      <vt:lpstr>PowerPoint Presentation</vt:lpstr>
      <vt:lpstr>Results – Western Blot</vt:lpstr>
      <vt:lpstr>Results – Estrogen Receptor</vt:lpstr>
      <vt:lpstr>Future Directions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</dc:title>
  <dc:creator>Pátrovics András Rodrigó</dc:creator>
  <cp:lastModifiedBy>Pedro Henrique Leroy Viana</cp:lastModifiedBy>
  <cp:revision>628</cp:revision>
  <dcterms:created xsi:type="dcterms:W3CDTF">2021-11-08T12:50:52Z</dcterms:created>
  <dcterms:modified xsi:type="dcterms:W3CDTF">2024-09-17T09:59:18Z</dcterms:modified>
</cp:coreProperties>
</file>