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71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72" r:id="rId16"/>
    <p:sldId id="269" r:id="rId17"/>
    <p:sldId id="273" r:id="rId18"/>
    <p:sldId id="270" r:id="rId19"/>
    <p:sldId id="275" r:id="rId20"/>
    <p:sldId id="274" r:id="rId21"/>
  </p:sldIdLst>
  <p:sldSz cx="12192000" cy="6858000"/>
  <p:notesSz cx="6858000" cy="9144000"/>
  <p:embeddedFontLst>
    <p:embeddedFont>
      <p:font typeface="Montserrat" pitchFamily="2" charset="77"/>
      <p:regular r:id="rId23"/>
      <p:bold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43062"/>
    <a:srgbClr val="F0EC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911" autoAdjust="0"/>
    <p:restoredTop sz="93485" autoAdjust="0"/>
  </p:normalViewPr>
  <p:slideViewPr>
    <p:cSldViewPr snapToGrid="0">
      <p:cViewPr varScale="1">
        <p:scale>
          <a:sx n="110" d="100"/>
          <a:sy n="110" d="100"/>
        </p:scale>
        <p:origin x="95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89EBF-0E47-47E3-9F70-00B7D9F965DA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6550ED-A7B3-4A1A-83F8-7C8FBE3771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62021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96550ED-A7B3-4A1A-83F8-7C8FBE3771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8952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421F5-EFA9-80C9-9F9F-CA98336733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DFB6C3-8714-BFAE-1A09-0B345ED6E1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B35F85-CBC6-E948-893A-E80C678DE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62724-1C93-A88A-178D-CC615C21B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22330-0023-E22D-B7A9-516F039164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6593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FFB53F-B73E-6764-1AB6-A523069BBF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3F6BFE7-DE46-BEEE-261B-F6525705FD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B38571-B9AA-E20C-291C-672250177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5511CC-96B1-7D28-B2AB-79DA392F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3919B1-DF82-2FFA-64F9-1B8E1680C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42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A3A337-DCE0-5967-2441-85DAF3ED5C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3B91BB-D42A-E5DC-CE49-915B7381CE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9A0DAE-CBCE-599D-D286-06C89AE57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C79A50-02A7-85AA-FA5E-61B8A124B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5CC9F3-B167-88B6-4BDF-4F8133B5B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90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C4992-B147-CF1D-3642-F0352990C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78B8CC-86DF-AB82-7058-0252B7DEB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E1B82C-0E51-CAA9-1644-591B51101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698889-AC71-1F65-C56C-1158F3434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6BC75C-B758-77DA-E795-5B4F574D8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659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07F799-DD1A-73AE-67F2-95E9E3A02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77EC3-1DAB-9D7F-B160-ECCB162459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0F6386-916D-2D43-4C09-E9EB28446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00CAF3-EB8D-273B-774E-CFCDFA8E9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9D990-68F5-A96C-A44B-E1B4485C9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569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6E19B7-2B8D-860D-C080-300B9567A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56D78-ACB8-1757-EB86-2C7FFCA265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BBB2D09-43E9-90D5-BBBF-D729B8E3D9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549DB7-5909-41AA-512A-7DB79B3D8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A543BC-3F34-3CDE-4A0E-438B597B9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3C970B-92D9-55CF-8E68-72D2FE6B42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5720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2FC4-7F23-CCAC-D19B-C7E744A280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ADEED-9660-030D-0E7B-49DA09117F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C8BA2-EA5E-5BF6-634C-2A05CDAF9B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3E4244-BEDE-19FB-F1BF-5FDBC200EB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F0810B-898F-8489-C67D-AE971D49FF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DBBACE-883B-55BF-4FD6-3B976BD41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CD186D-236B-1F33-27E7-F16E7AFF2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36F389-71AC-25D8-A780-B8DC58EC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108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7194C5-F879-5864-C01C-CFF9DB5973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4AFF1-F80D-2FC2-E894-E8900ABDA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9EAFB-7E22-D24D-1957-DE0E35A4F8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B9183E-AF57-E4E7-4717-C24E520A0A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500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DF5A707-F148-FDF8-2CB7-976D93D22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71F103-F0AC-3455-7EF4-F2AE42D54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CD46F7-CF3F-1131-C566-FC8A5F7D5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862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366E3-186A-FC90-D8B1-5A5E7BC86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89B2F-D132-D468-3C6F-BCF594CF0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C35C6A-A6B4-76DB-F39C-ED2EDD8C71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98D4D1-288C-F9C9-BBB7-1EB410625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58953C-6DE2-2376-A073-3F5128384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BF7CAD-47F4-FDDE-DD8C-B5D7AC3CC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06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97515-B6C6-EBDD-DBD1-547701911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D33D981-1E1E-C07D-2CD5-62EB6E6933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B80D6E-150B-F66B-F0D9-54C5906110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358221-46B6-982C-6158-F1C083F77A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99B2B9-A213-B58B-918B-D8E01776C1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153AF3-E7B1-E3A4-9D71-2038DDC287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1123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3DD847C-075C-13DF-77F8-5E7BE868B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5DED9E-ECFD-B024-B8D9-F26651D6BE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8C4F1C-268B-DC84-2AB4-D41F4F03CB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6301A4A-AEF8-45ED-80E2-DEEDA8F0548F}" type="datetimeFigureOut">
              <a:rPr lang="en-US" smtClean="0"/>
              <a:t>10/31/24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EE0375-4903-2189-36CD-D54514465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C45B63-4A97-9DAF-5F38-6731D347E5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267C5C6-23A9-4C15-8CB7-C9BBC02246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8619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7" Type="http://schemas.openxmlformats.org/officeDocument/2006/relationships/image" Target="../media/image46.emf"/><Relationship Id="rId2" Type="http://schemas.openxmlformats.org/officeDocument/2006/relationships/oleObject" Target="../embeddings/oleObject3.bin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5.bin"/><Relationship Id="rId5" Type="http://schemas.openxmlformats.org/officeDocument/2006/relationships/image" Target="../media/image45.e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0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5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C2406950-9890-D94B-4B63-BDEFA58E7277}"/>
              </a:ext>
            </a:extLst>
          </p:cNvPr>
          <p:cNvSpPr/>
          <p:nvPr/>
        </p:nvSpPr>
        <p:spPr>
          <a:xfrm>
            <a:off x="0" y="251030"/>
            <a:ext cx="12192000" cy="2135819"/>
          </a:xfrm>
          <a:prstGeom prst="rect">
            <a:avLst/>
          </a:prstGeom>
          <a:solidFill>
            <a:srgbClr val="24306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4" name="Szöveg helye 2"/>
          <p:cNvSpPr txBox="1">
            <a:spLocks/>
          </p:cNvSpPr>
          <p:nvPr/>
        </p:nvSpPr>
        <p:spPr>
          <a:xfrm>
            <a:off x="1152215" y="774518"/>
            <a:ext cx="10171521" cy="1088842"/>
          </a:xfrm>
          <a:prstGeom prst="rect">
            <a:avLst/>
          </a:prstGeom>
          <a:solidFill>
            <a:srgbClr val="243062"/>
          </a:solidFill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sz="2800" dirty="0">
                <a:solidFill>
                  <a:schemeClr val="bg1"/>
                </a:solidFill>
                <a:latin typeface="Montserrat" panose="00000500000000000000" pitchFamily="2" charset="0"/>
              </a:rPr>
              <a:t>VASCULAR AND HYPOXIA DYNAMICS OF MURINE TRIPLE-NEGATIVE BREAST CANCER IN RESPONSE TO MODULATED ELECTRO-HYPERTHERMIA</a:t>
            </a:r>
            <a:endParaRPr lang="hu-HU" sz="2800" dirty="0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Szöveg helye 3"/>
          <p:cNvSpPr txBox="1">
            <a:spLocks/>
          </p:cNvSpPr>
          <p:nvPr/>
        </p:nvSpPr>
        <p:spPr>
          <a:xfrm>
            <a:off x="1407396" y="4958152"/>
            <a:ext cx="9144000" cy="316208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GB" sz="2000" dirty="0">
                <a:solidFill>
                  <a:srgbClr val="243062"/>
                </a:solidFill>
                <a:latin typeface="Montserrat" panose="00000500000000000000" pitchFamily="2" charset="0"/>
              </a:rPr>
              <a:t>Syeda Mahak Zahra Bokhari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F457B6E-EC00-5D31-348A-33CFD1785F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9745"/>
            <a:ext cx="12192000" cy="1218255"/>
          </a:xfrm>
          <a:prstGeom prst="rect">
            <a:avLst/>
          </a:prstGeom>
          <a:solidFill>
            <a:srgbClr val="243062"/>
          </a:solidFill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F578F253-C495-CE53-E979-18BC2256FC20}"/>
              </a:ext>
            </a:extLst>
          </p:cNvPr>
          <p:cNvSpPr/>
          <p:nvPr/>
        </p:nvSpPr>
        <p:spPr>
          <a:xfrm>
            <a:off x="9869864" y="5639744"/>
            <a:ext cx="2322136" cy="1218255"/>
          </a:xfrm>
          <a:prstGeom prst="rect">
            <a:avLst/>
          </a:prstGeom>
          <a:solidFill>
            <a:srgbClr val="24306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  <p:pic>
        <p:nvPicPr>
          <p:cNvPr id="2" name="Kép 1" descr="A close-up of a logo&#10;&#10;Description automatically generated">
            <a:extLst>
              <a:ext uri="{FF2B5EF4-FFF2-40B4-BE49-F238E27FC236}">
                <a16:creationId xmlns:a16="http://schemas.microsoft.com/office/drawing/2014/main" id="{F2680E8F-91CB-CD4C-4EC1-06B904194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302" y="2489296"/>
            <a:ext cx="3657600" cy="152400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3374A4C-64EA-13A9-D150-76E2A42A4D1C}"/>
              </a:ext>
            </a:extLst>
          </p:cNvPr>
          <p:cNvSpPr txBox="1"/>
          <p:nvPr/>
        </p:nvSpPr>
        <p:spPr>
          <a:xfrm>
            <a:off x="2832900" y="4115743"/>
            <a:ext cx="61084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800" dirty="0">
                <a:solidFill>
                  <a:srgbClr val="243062"/>
                </a:solidFill>
                <a:latin typeface="Montserrat" panose="00000500000000000000" pitchFamily="2" charset="0"/>
              </a:rPr>
              <a:t>PhD thesis </a:t>
            </a:r>
          </a:p>
          <a:p>
            <a:pPr algn="ctr"/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</a:rPr>
              <a:t>Supervisor: Prof. </a:t>
            </a:r>
            <a:r>
              <a:rPr lang="en-GB" dirty="0" err="1">
                <a:solidFill>
                  <a:srgbClr val="243062"/>
                </a:solidFill>
                <a:latin typeface="Montserrat" panose="00000500000000000000" pitchFamily="2" charset="0"/>
              </a:rPr>
              <a:t>Péter</a:t>
            </a: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</a:rPr>
              <a:t> Hamar</a:t>
            </a:r>
          </a:p>
        </p:txBody>
      </p:sp>
    </p:spTree>
    <p:extLst>
      <p:ext uri="{BB962C8B-B14F-4D97-AF65-F5344CB8AC3E}">
        <p14:creationId xmlns:p14="http://schemas.microsoft.com/office/powerpoint/2010/main" val="33913216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D0ADDE-F3F4-8550-C5CA-E21B42B187AC}"/>
              </a:ext>
            </a:extLst>
          </p:cNvPr>
          <p:cNvSpPr txBox="1"/>
          <p:nvPr/>
        </p:nvSpPr>
        <p:spPr>
          <a:xfrm>
            <a:off x="0" y="225377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mEHT induced vascular damage led to Hypoxia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B90AD9-D727-3AEB-6BC0-860B7506651B}"/>
              </a:ext>
            </a:extLst>
          </p:cNvPr>
          <p:cNvSpPr txBox="1"/>
          <p:nvPr/>
        </p:nvSpPr>
        <p:spPr>
          <a:xfrm>
            <a:off x="104642" y="684347"/>
            <a:ext cx="110015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43062"/>
                </a:solidFill>
                <a:latin typeface="Montserrat" panose="00000500000000000000" pitchFamily="2" charset="0"/>
              </a:rPr>
              <a:t>Pimonidazole: hypoxia marker (binds to protein SH- groups under hypoxia)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102B6CD-53D6-B91A-C76B-50B0888DF1ED}"/>
              </a:ext>
            </a:extLst>
          </p:cNvPr>
          <p:cNvSpPr/>
          <p:nvPr/>
        </p:nvSpPr>
        <p:spPr>
          <a:xfrm>
            <a:off x="10915195" y="6469897"/>
            <a:ext cx="1447832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Magnification 0.8X</a:t>
            </a:r>
            <a:endParaRPr lang="en-GB" sz="1050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close-up of a graph&#10;&#10;Description automatically generated">
            <a:extLst>
              <a:ext uri="{FF2B5EF4-FFF2-40B4-BE49-F238E27FC236}">
                <a16:creationId xmlns:a16="http://schemas.microsoft.com/office/drawing/2014/main" id="{0163622E-59D4-BC55-1E10-1572859DD5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6" r="2288" b="45325"/>
          <a:stretch/>
        </p:blipFill>
        <p:spPr>
          <a:xfrm>
            <a:off x="4967464" y="1448582"/>
            <a:ext cx="7028713" cy="48495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616DA51-C65A-AA5A-59D0-7836198B12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33" y="1233560"/>
            <a:ext cx="4511431" cy="527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801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F67DD8-7C52-4724-C1CD-260A0D774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3" t="2850"/>
          <a:stretch/>
        </p:blipFill>
        <p:spPr>
          <a:xfrm>
            <a:off x="5244006" y="1385783"/>
            <a:ext cx="6762283" cy="539019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7EC0969-FAB0-9D30-02AE-F75681AC4D49}"/>
              </a:ext>
            </a:extLst>
          </p:cNvPr>
          <p:cNvSpPr/>
          <p:nvPr/>
        </p:nvSpPr>
        <p:spPr>
          <a:xfrm>
            <a:off x="5152167" y="777194"/>
            <a:ext cx="6822290" cy="58477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CD31 staining shows a decrease at 12h followed by recovery to sham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533F99-F38F-3F2C-051C-4669B5BA660A}"/>
              </a:ext>
            </a:extLst>
          </p:cNvPr>
          <p:cNvSpPr/>
          <p:nvPr/>
        </p:nvSpPr>
        <p:spPr>
          <a:xfrm>
            <a:off x="293056" y="1524368"/>
            <a:ext cx="4743159" cy="83099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Increase in CD31+ cells 24 hours after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0"/>
              </a:rPr>
              <a:t>mEHT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 in non-cancerous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0"/>
              </a:rPr>
              <a:t>matrigel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 implants.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6C19B4-203E-66F1-EFB7-F42EE94161EF}"/>
              </a:ext>
            </a:extLst>
          </p:cNvPr>
          <p:cNvSpPr/>
          <p:nvPr/>
        </p:nvSpPr>
        <p:spPr>
          <a:xfrm>
            <a:off x="9107501" y="6632623"/>
            <a:ext cx="3084499" cy="253916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050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Magnification Whole tumor: 0.8x insert: 15x</a:t>
            </a:r>
            <a:endParaRPr lang="en-GB" sz="1050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152CD3-73E0-65BC-8F9D-5D3236604E24}"/>
              </a:ext>
            </a:extLst>
          </p:cNvPr>
          <p:cNvSpPr txBox="1"/>
          <p:nvPr/>
        </p:nvSpPr>
        <p:spPr>
          <a:xfrm>
            <a:off x="0" y="225377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rgbClr val="243062"/>
                </a:solidFill>
                <a:latin typeface="Montserrat" panose="00000500000000000000" pitchFamily="2" charset="0"/>
              </a:rPr>
              <a:t>Angiogenic</a:t>
            </a:r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 repair is initiated in response to </a:t>
            </a:r>
            <a:r>
              <a:rPr lang="en-GB" sz="2000" b="1" dirty="0" err="1">
                <a:solidFill>
                  <a:srgbClr val="243062"/>
                </a:solidFill>
                <a:latin typeface="Montserrat" panose="00000500000000000000" pitchFamily="2" charset="0"/>
              </a:rPr>
              <a:t>mEHT</a:t>
            </a:r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 induced stress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0AD74F-EE69-BDF4-B11A-D684A4EA00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95"/>
          <a:stretch/>
        </p:blipFill>
        <p:spPr>
          <a:xfrm>
            <a:off x="293055" y="2694083"/>
            <a:ext cx="4743159" cy="31009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7E74CE-C329-8446-08EE-07DE5967F62E}"/>
              </a:ext>
            </a:extLst>
          </p:cNvPr>
          <p:cNvSpPr txBox="1"/>
          <p:nvPr/>
        </p:nvSpPr>
        <p:spPr>
          <a:xfrm>
            <a:off x="293057" y="782540"/>
            <a:ext cx="4513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CD31, a specific marker for vascular endothelial cells.</a:t>
            </a:r>
          </a:p>
        </p:txBody>
      </p:sp>
    </p:spTree>
    <p:extLst>
      <p:ext uri="{BB962C8B-B14F-4D97-AF65-F5344CB8AC3E}">
        <p14:creationId xmlns:p14="http://schemas.microsoft.com/office/powerpoint/2010/main" val="288450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25B60C7-8517-4B30-F5F5-6A2318C6FF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572" r="1812" b="18543"/>
          <a:stretch/>
        </p:blipFill>
        <p:spPr>
          <a:xfrm>
            <a:off x="6957386" y="1161992"/>
            <a:ext cx="5170063" cy="48697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3263F47-8296-12D7-1A25-208145EC3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20" y="4516241"/>
            <a:ext cx="5917565" cy="218800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FC97234-BEAA-7B03-A0F6-9CEBB6DE7988}"/>
              </a:ext>
            </a:extLst>
          </p:cNvPr>
          <p:cNvSpPr txBox="1"/>
          <p:nvPr/>
        </p:nvSpPr>
        <p:spPr>
          <a:xfrm>
            <a:off x="0" y="282031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Stress related genes were upregulated in 4T1 tumours after 3 </a:t>
            </a:r>
            <a:r>
              <a:rPr lang="en-GB" sz="2000" b="1" dirty="0" err="1">
                <a:solidFill>
                  <a:srgbClr val="243062"/>
                </a:solidFill>
                <a:latin typeface="Montserrat" panose="00000500000000000000" pitchFamily="2" charset="0"/>
              </a:rPr>
              <a:t>mEHT</a:t>
            </a:r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 treatments.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88478D-6E30-E1B0-B209-3FEEDD935DD9}"/>
              </a:ext>
            </a:extLst>
          </p:cNvPr>
          <p:cNvSpPr txBox="1"/>
          <p:nvPr/>
        </p:nvSpPr>
        <p:spPr>
          <a:xfrm>
            <a:off x="0" y="713669"/>
            <a:ext cx="117801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Significant upregulation of stress related gene which have roles in vasculature development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6FDF05E3-325A-3FAC-4C35-D29E1C9198F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0373599"/>
              </p:ext>
            </p:extLst>
          </p:nvPr>
        </p:nvGraphicFramePr>
        <p:xfrm>
          <a:off x="293747" y="1329972"/>
          <a:ext cx="6523742" cy="3108822"/>
        </p:xfrm>
        <a:graphic>
          <a:graphicData uri="http://schemas.openxmlformats.org/drawingml/2006/table">
            <a:tbl>
              <a:tblPr bandRow="1">
                <a:tableStyleId>{8799B23B-EC83-4686-B30A-512413B5E67A}</a:tableStyleId>
              </a:tblPr>
              <a:tblGrid>
                <a:gridCol w="445922">
                  <a:extLst>
                    <a:ext uri="{9D8B030D-6E8A-4147-A177-3AD203B41FA5}">
                      <a16:colId xmlns:a16="http://schemas.microsoft.com/office/drawing/2014/main" val="2737330593"/>
                    </a:ext>
                  </a:extLst>
                </a:gridCol>
                <a:gridCol w="1144657">
                  <a:extLst>
                    <a:ext uri="{9D8B030D-6E8A-4147-A177-3AD203B41FA5}">
                      <a16:colId xmlns:a16="http://schemas.microsoft.com/office/drawing/2014/main" val="1016881984"/>
                    </a:ext>
                  </a:extLst>
                </a:gridCol>
                <a:gridCol w="1814652">
                  <a:extLst>
                    <a:ext uri="{9D8B030D-6E8A-4147-A177-3AD203B41FA5}">
                      <a16:colId xmlns:a16="http://schemas.microsoft.com/office/drawing/2014/main" val="4222924776"/>
                    </a:ext>
                  </a:extLst>
                </a:gridCol>
                <a:gridCol w="664094">
                  <a:extLst>
                    <a:ext uri="{9D8B030D-6E8A-4147-A177-3AD203B41FA5}">
                      <a16:colId xmlns:a16="http://schemas.microsoft.com/office/drawing/2014/main" val="3819473295"/>
                    </a:ext>
                  </a:extLst>
                </a:gridCol>
                <a:gridCol w="968499">
                  <a:extLst>
                    <a:ext uri="{9D8B030D-6E8A-4147-A177-3AD203B41FA5}">
                      <a16:colId xmlns:a16="http://schemas.microsoft.com/office/drawing/2014/main" val="3105390476"/>
                    </a:ext>
                  </a:extLst>
                </a:gridCol>
                <a:gridCol w="737063">
                  <a:extLst>
                    <a:ext uri="{9D8B030D-6E8A-4147-A177-3AD203B41FA5}">
                      <a16:colId xmlns:a16="http://schemas.microsoft.com/office/drawing/2014/main" val="3069875639"/>
                    </a:ext>
                  </a:extLst>
                </a:gridCol>
                <a:gridCol w="748855">
                  <a:extLst>
                    <a:ext uri="{9D8B030D-6E8A-4147-A177-3AD203B41FA5}">
                      <a16:colId xmlns:a16="http://schemas.microsoft.com/office/drawing/2014/main" val="3838251318"/>
                    </a:ext>
                  </a:extLst>
                </a:gridCol>
              </a:tblGrid>
              <a:tr h="61544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 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Nr.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Gene name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Description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NGS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Nanostring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91888999"/>
                  </a:ext>
                </a:extLst>
              </a:tr>
              <a:tr h="222152">
                <a:tc grid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statistics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FC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p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FC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p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3290234"/>
                  </a:ext>
                </a:extLst>
              </a:tr>
              <a:tr h="558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1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 err="1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Bmper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BMP-binding endothelial regulator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15.65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0.00042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No DE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3530103"/>
                  </a:ext>
                </a:extLst>
              </a:tr>
              <a:tr h="368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2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Hp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haptoglobin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9.7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0.0002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7.5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2.5E-04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34917642"/>
                  </a:ext>
                </a:extLst>
              </a:tr>
              <a:tr h="5588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3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VEGFD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vascular endothelial growth factor D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9.9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0.0030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15.7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2.6E-05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90728482"/>
                  </a:ext>
                </a:extLst>
              </a:tr>
              <a:tr h="36879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4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Ptn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Pleiotropin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7.8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0.0099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7.6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8.2E-04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8815505"/>
                  </a:ext>
                </a:extLst>
              </a:tr>
              <a:tr h="3972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5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CXCL12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chemokine (C-X-C motif) ligand 12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6.80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0.0016</a:t>
                      </a:r>
                      <a:endParaRPr lang="en-US" sz="120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600"/>
                        </a:spcBef>
                        <a:spcAft>
                          <a:spcPts val="1400"/>
                        </a:spcAft>
                      </a:pPr>
                      <a:r>
                        <a:rPr lang="en-GB" sz="1200" dirty="0">
                          <a:solidFill>
                            <a:srgbClr val="243062"/>
                          </a:solidFill>
                          <a:effectLst/>
                          <a:latin typeface="Montserrat" panose="00000500000000000000" pitchFamily="2" charset="0"/>
                        </a:rPr>
                        <a:t>No DE</a:t>
                      </a:r>
                      <a:endParaRPr lang="en-US" sz="1200" dirty="0">
                        <a:solidFill>
                          <a:srgbClr val="243062"/>
                        </a:solidFill>
                        <a:effectLst/>
                        <a:latin typeface="Montserrat" panose="00000500000000000000" pitchFamily="2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199" marR="68199" marT="0" marB="0" anchor="ctr">
                    <a:lnL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5802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0EC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09293901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880F6718-3828-8032-8CDA-3C1110D26C49}"/>
              </a:ext>
            </a:extLst>
          </p:cNvPr>
          <p:cNvSpPr txBox="1"/>
          <p:nvPr/>
        </p:nvSpPr>
        <p:spPr>
          <a:xfrm>
            <a:off x="1009761" y="6626620"/>
            <a:ext cx="4595001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" b="1" dirty="0">
                <a:solidFill>
                  <a:srgbClr val="243062"/>
                </a:solidFill>
                <a:latin typeface="Montserrat" panose="00000500000000000000" pitchFamily="2" charset="0"/>
              </a:rPr>
              <a:t>Theoretical network of genes involved in stress-responsive angiogenesis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07568D-3E1B-499B-E5B0-41F580699C0B}"/>
              </a:ext>
            </a:extLst>
          </p:cNvPr>
          <p:cNvSpPr txBox="1"/>
          <p:nvPr/>
        </p:nvSpPr>
        <p:spPr>
          <a:xfrm rot="16200000">
            <a:off x="7248627" y="6222430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Fgfbp1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5A83E8-A8FF-5729-9065-93911C1BB56C}"/>
              </a:ext>
            </a:extLst>
          </p:cNvPr>
          <p:cNvSpPr txBox="1"/>
          <p:nvPr/>
        </p:nvSpPr>
        <p:spPr>
          <a:xfrm rot="16200000">
            <a:off x="7606314" y="6222087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Bmper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E76400-5035-1B7A-1E41-A9446DC8B181}"/>
              </a:ext>
            </a:extLst>
          </p:cNvPr>
          <p:cNvSpPr txBox="1"/>
          <p:nvPr/>
        </p:nvSpPr>
        <p:spPr>
          <a:xfrm rot="16200000">
            <a:off x="7897762" y="6231630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Vegfd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DEAA2-B70E-4278-78C3-114DD13B3C1C}"/>
              </a:ext>
            </a:extLst>
          </p:cNvPr>
          <p:cNvSpPr txBox="1"/>
          <p:nvPr/>
        </p:nvSpPr>
        <p:spPr>
          <a:xfrm rot="16200000">
            <a:off x="8165645" y="6239165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Myocd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412B572-B769-18FE-A0B2-BA6476F8CBC5}"/>
              </a:ext>
            </a:extLst>
          </p:cNvPr>
          <p:cNvSpPr txBox="1"/>
          <p:nvPr/>
        </p:nvSpPr>
        <p:spPr>
          <a:xfrm rot="16200000">
            <a:off x="8469039" y="6222309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Ptn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DDE1BC4-3716-5E94-5AB4-A195745BE0C3}"/>
              </a:ext>
            </a:extLst>
          </p:cNvPr>
          <p:cNvSpPr txBox="1"/>
          <p:nvPr/>
        </p:nvSpPr>
        <p:spPr>
          <a:xfrm rot="16200000">
            <a:off x="8745084" y="6230130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Abcc8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5610D9-0FB9-4AB8-409B-FCBD3A880810}"/>
              </a:ext>
            </a:extLst>
          </p:cNvPr>
          <p:cNvSpPr txBox="1"/>
          <p:nvPr/>
        </p:nvSpPr>
        <p:spPr>
          <a:xfrm rot="16200000">
            <a:off x="9118837" y="6231509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Hhip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4F64651-0197-C7D3-3F84-1A2DAF169F4A}"/>
              </a:ext>
            </a:extLst>
          </p:cNvPr>
          <p:cNvSpPr txBox="1"/>
          <p:nvPr/>
        </p:nvSpPr>
        <p:spPr>
          <a:xfrm rot="16200000">
            <a:off x="9474755" y="6223955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Glul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A6C1C39-C554-765C-D750-3D45851DAD8B}"/>
              </a:ext>
            </a:extLst>
          </p:cNvPr>
          <p:cNvSpPr txBox="1"/>
          <p:nvPr/>
        </p:nvSpPr>
        <p:spPr>
          <a:xfrm rot="16200000">
            <a:off x="9742418" y="6215041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Asb4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3FA0705-7B6B-9277-A19D-A2E29C051FE1}"/>
              </a:ext>
            </a:extLst>
          </p:cNvPr>
          <p:cNvSpPr txBox="1"/>
          <p:nvPr/>
        </p:nvSpPr>
        <p:spPr>
          <a:xfrm rot="16200000">
            <a:off x="10029017" y="6211078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Hc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F4034E-E902-B123-3FD7-15E12BB92606}"/>
              </a:ext>
            </a:extLst>
          </p:cNvPr>
          <p:cNvSpPr txBox="1"/>
          <p:nvPr/>
        </p:nvSpPr>
        <p:spPr>
          <a:xfrm rot="16200000">
            <a:off x="10266165" y="6212948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Cx3cr1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5C04D78-B745-31D3-4948-475C0B36BA7D}"/>
              </a:ext>
            </a:extLst>
          </p:cNvPr>
          <p:cNvSpPr txBox="1"/>
          <p:nvPr/>
        </p:nvSpPr>
        <p:spPr>
          <a:xfrm rot="16200000">
            <a:off x="10611246" y="6250863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Aplnr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B38CB90-5FDA-7E54-6109-D2C248D4C6AF}"/>
              </a:ext>
            </a:extLst>
          </p:cNvPr>
          <p:cNvSpPr txBox="1"/>
          <p:nvPr/>
        </p:nvSpPr>
        <p:spPr>
          <a:xfrm rot="16200000">
            <a:off x="10964199" y="6190452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Creb3l1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B526E2-7B73-AB0C-6A5E-E55D580416B0}"/>
              </a:ext>
            </a:extLst>
          </p:cNvPr>
          <p:cNvSpPr txBox="1"/>
          <p:nvPr/>
        </p:nvSpPr>
        <p:spPr>
          <a:xfrm rot="16200000">
            <a:off x="11239648" y="6250863"/>
            <a:ext cx="9954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243062"/>
                </a:solidFill>
                <a:latin typeface="Montserrat" panose="00000500000000000000" pitchFamily="2" charset="0"/>
              </a:rPr>
              <a:t>Adam12</a:t>
            </a:r>
          </a:p>
        </p:txBody>
      </p:sp>
    </p:spTree>
    <p:extLst>
      <p:ext uri="{BB962C8B-B14F-4D97-AF65-F5344CB8AC3E}">
        <p14:creationId xmlns:p14="http://schemas.microsoft.com/office/powerpoint/2010/main" val="4008916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2F4810-632B-A01D-3B68-EC865CD24DAF}"/>
              </a:ext>
            </a:extLst>
          </p:cNvPr>
          <p:cNvSpPr txBox="1"/>
          <p:nvPr/>
        </p:nvSpPr>
        <p:spPr>
          <a:xfrm>
            <a:off x="0" y="234406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Combined </a:t>
            </a:r>
            <a:r>
              <a:rPr lang="en-GB" sz="2000" b="1" dirty="0" err="1">
                <a:solidFill>
                  <a:srgbClr val="243062"/>
                </a:solidFill>
                <a:latin typeface="Montserrat" panose="00000500000000000000" pitchFamily="2" charset="0"/>
              </a:rPr>
              <a:t>mEHT</a:t>
            </a:r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 and digoxin therapy reduced </a:t>
            </a:r>
            <a:r>
              <a:rPr lang="en-GB" sz="2000" b="1" dirty="0" err="1">
                <a:solidFill>
                  <a:srgbClr val="243062"/>
                </a:solidFill>
                <a:latin typeface="Montserrat" panose="00000500000000000000" pitchFamily="2" charset="0"/>
              </a:rPr>
              <a:t>tumor</a:t>
            </a:r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 growth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D6CA632-1F9B-2DB2-6729-C9072ECEA17A}"/>
              </a:ext>
            </a:extLst>
          </p:cNvPr>
          <p:cNvSpPr/>
          <p:nvPr/>
        </p:nvSpPr>
        <p:spPr>
          <a:xfrm>
            <a:off x="0" y="674841"/>
            <a:ext cx="11877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Digoxin, reduces HIF1a expression </a:t>
            </a:r>
          </a:p>
          <a:p>
            <a:pPr marL="171450" indent="-1714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mEHT and digoxin combination synergistically reduced tumor weight and volume.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820C4C-7268-75D5-6FD6-A00D68C9ADD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81"/>
          <a:stretch/>
        </p:blipFill>
        <p:spPr>
          <a:xfrm>
            <a:off x="2911533" y="1337938"/>
            <a:ext cx="8870449" cy="54845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4F262C-37CA-6B17-3D44-867AC72005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776"/>
          <a:stretch/>
        </p:blipFill>
        <p:spPr>
          <a:xfrm>
            <a:off x="34290" y="2424531"/>
            <a:ext cx="2958937" cy="3311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8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234406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Combined therapy with digoxin reduced hypoxia and angiogenesis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1523227" y="6633446"/>
            <a:ext cx="720069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0.8X,15X</a:t>
            </a:r>
            <a:endParaRPr lang="en-GB" sz="1050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62810" y="738669"/>
            <a:ext cx="61008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Digoxin in combination with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0"/>
              </a:rPr>
              <a:t>mEHT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 could significantly reduce HIF1a expression.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425DF94-646C-A9F3-8480-76879FD1B4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3236"/>
          <a:stretch/>
        </p:blipFill>
        <p:spPr>
          <a:xfrm>
            <a:off x="1236582" y="1447377"/>
            <a:ext cx="3555188" cy="49102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3159" y="1146854"/>
            <a:ext cx="3106791" cy="551126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724517" y="738669"/>
            <a:ext cx="54674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CD-31 staining for tumor angiogenesis. </a:t>
            </a:r>
          </a:p>
        </p:txBody>
      </p:sp>
    </p:spTree>
    <p:extLst>
      <p:ext uri="{BB962C8B-B14F-4D97-AF65-F5344CB8AC3E}">
        <p14:creationId xmlns:p14="http://schemas.microsoft.com/office/powerpoint/2010/main" val="3648636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C900903-BEE4-F174-022F-7530D65D2B0B}"/>
              </a:ext>
            </a:extLst>
          </p:cNvPr>
          <p:cNvSpPr txBox="1"/>
          <p:nvPr/>
        </p:nvSpPr>
        <p:spPr>
          <a:xfrm>
            <a:off x="0" y="234406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-18"/>
              </a:rPr>
              <a:t>mEHT enhances anti-cancer efficacy of drugs eliciting early response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6D4B98-CEF4-D93E-6364-152A6AD0016C}"/>
              </a:ext>
            </a:extLst>
          </p:cNvPr>
          <p:cNvSpPr txBox="1"/>
          <p:nvPr/>
        </p:nvSpPr>
        <p:spPr>
          <a:xfrm>
            <a:off x="6229539" y="1410751"/>
            <a:ext cx="576183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50" algn="just"/>
            <a:r>
              <a:rPr lang="en-GB" b="1" dirty="0">
                <a:solidFill>
                  <a:srgbClr val="243062"/>
                </a:solidFill>
                <a:latin typeface="Montserrat" panose="00000500000000000000" pitchFamily="2" charset="-18"/>
              </a:rPr>
              <a:t>Non-Steroidal Anti- Inflammatory drugs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-18"/>
              </a:rPr>
              <a:t>Typical therapeutic dosage for 22-28 days for anticancer effects.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-18"/>
              </a:rPr>
              <a:t>Significant reduction in </a:t>
            </a:r>
            <a:r>
              <a:rPr lang="en-GB" dirty="0" err="1">
                <a:solidFill>
                  <a:srgbClr val="243062"/>
                </a:solidFill>
                <a:latin typeface="Montserrat" panose="00000500000000000000" pitchFamily="2" charset="-18"/>
              </a:rPr>
              <a:t>tumor</a:t>
            </a:r>
            <a:r>
              <a:rPr lang="en-GB" dirty="0">
                <a:solidFill>
                  <a:srgbClr val="243062"/>
                </a:solidFill>
                <a:latin typeface="Montserrat" panose="00000500000000000000" pitchFamily="2" charset="-18"/>
              </a:rPr>
              <a:t> volume as compared to SC-236 monotherapy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endParaRPr lang="en-GB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 marL="360000" indent="-285750" algn="just">
              <a:buFont typeface="Arial" panose="020B0604020202020204" pitchFamily="34" charset="0"/>
              <a:buChar char="•"/>
            </a:pPr>
            <a:endParaRPr lang="en-GB" b="1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 marL="74250" algn="just"/>
            <a:endParaRPr lang="en-GB" b="1" dirty="0">
              <a:solidFill>
                <a:srgbClr val="243062"/>
              </a:solidFill>
              <a:latin typeface="Montserrat" panose="00000500000000000000" pitchFamily="2" charset="-18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FA2F075F-B646-9E2E-49D6-CF41DD32CF43}"/>
              </a:ext>
            </a:extLst>
          </p:cNvPr>
          <p:cNvSpPr txBox="1"/>
          <p:nvPr/>
        </p:nvSpPr>
        <p:spPr>
          <a:xfrm>
            <a:off x="50120" y="1353668"/>
            <a:ext cx="56783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hu-H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50" algn="just"/>
            <a:r>
              <a:rPr lang="en-GB" b="1" dirty="0">
                <a:solidFill>
                  <a:srgbClr val="243062"/>
                </a:solidFill>
                <a:latin typeface="Montserrat" panose="00000500000000000000" pitchFamily="2" charset="-18"/>
              </a:rPr>
              <a:t>Digoxin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-18"/>
              </a:rPr>
              <a:t>Administration for an average of 21 days to observe anticancer effects.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-18"/>
              </a:rPr>
              <a:t>We observed significant </a:t>
            </a:r>
            <a:r>
              <a:rPr lang="en-GB" dirty="0" err="1">
                <a:solidFill>
                  <a:srgbClr val="243062"/>
                </a:solidFill>
                <a:latin typeface="Montserrat" panose="00000500000000000000" pitchFamily="2" charset="-18"/>
              </a:rPr>
              <a:t>tumor</a:t>
            </a:r>
            <a:r>
              <a:rPr lang="en-GB" dirty="0">
                <a:solidFill>
                  <a:srgbClr val="243062"/>
                </a:solidFill>
                <a:latin typeface="Montserrat" panose="00000500000000000000" pitchFamily="2" charset="-18"/>
              </a:rPr>
              <a:t> proliferation reduction after 7 days of administration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endParaRPr lang="en-GB" b="1" dirty="0">
              <a:solidFill>
                <a:srgbClr val="243062"/>
              </a:solidFill>
              <a:latin typeface="Montserrat" panose="00000500000000000000" pitchFamily="2" charset="-1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369E2C0-0A14-A442-2074-ECE6A296376E}"/>
              </a:ext>
            </a:extLst>
          </p:cNvPr>
          <p:cNvSpPr txBox="1"/>
          <p:nvPr/>
        </p:nvSpPr>
        <p:spPr>
          <a:xfrm>
            <a:off x="222204" y="752354"/>
            <a:ext cx="95236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>
                <a:solidFill>
                  <a:srgbClr val="243062"/>
                </a:solidFill>
                <a:latin typeface="Montserrat" panose="00000500000000000000" pitchFamily="2" charset="-18"/>
              </a:rPr>
              <a:t>mEHT</a:t>
            </a:r>
            <a:r>
              <a:rPr lang="en-US" dirty="0">
                <a:solidFill>
                  <a:srgbClr val="243062"/>
                </a:solidFill>
                <a:latin typeface="Montserrat" panose="00000500000000000000" pitchFamily="2" charset="-18"/>
              </a:rPr>
              <a:t> promoted anti-cancer drug activity in shorter treatment times.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7428592-D41B-0C0B-2573-AA508AABED8E}"/>
              </a:ext>
            </a:extLst>
          </p:cNvPr>
          <p:cNvSpPr txBox="1"/>
          <p:nvPr/>
        </p:nvSpPr>
        <p:spPr>
          <a:xfrm>
            <a:off x="706057" y="5986932"/>
            <a:ext cx="29399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43062"/>
                </a:solidFill>
                <a:latin typeface="Montserrat" panose="00000500000000000000" pitchFamily="2" charset="-18"/>
              </a:rPr>
              <a:t>Dig: Digoxin 2mg/kg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7CAC57E-1940-660D-5C54-3044AD8C0948}"/>
              </a:ext>
            </a:extLst>
          </p:cNvPr>
          <p:cNvSpPr txBox="1"/>
          <p:nvPr/>
        </p:nvSpPr>
        <p:spPr>
          <a:xfrm>
            <a:off x="6437455" y="5986932"/>
            <a:ext cx="293997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243062"/>
                </a:solidFill>
                <a:latin typeface="Montserrat" panose="00000500000000000000" pitchFamily="2" charset="-18"/>
              </a:rPr>
              <a:t>ASA: Aspirin 100mg/kg</a:t>
            </a:r>
          </a:p>
          <a:p>
            <a:r>
              <a:rPr lang="en-US" sz="1100" dirty="0">
                <a:solidFill>
                  <a:srgbClr val="243062"/>
                </a:solidFill>
                <a:latin typeface="Montserrat" panose="00000500000000000000" pitchFamily="2" charset="-18"/>
              </a:rPr>
              <a:t>SC-236: Celecoxib 6mg/kg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30737EF-1230-C527-88ED-D73F73B865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85" t="3815"/>
          <a:stretch/>
        </p:blipFill>
        <p:spPr>
          <a:xfrm>
            <a:off x="222204" y="3107994"/>
            <a:ext cx="5681300" cy="272138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FA694CD-4E9F-751C-A019-37BC26801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5587" y="3217628"/>
            <a:ext cx="5872030" cy="2830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901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55228E-EA28-80A5-34D1-7DD25790381D}"/>
              </a:ext>
            </a:extLst>
          </p:cNvPr>
          <p:cNvSpPr txBox="1"/>
          <p:nvPr/>
        </p:nvSpPr>
        <p:spPr>
          <a:xfrm>
            <a:off x="0" y="187450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Conclusion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37FD592-87EC-4887-60E0-B4DB27D8E120}"/>
              </a:ext>
            </a:extLst>
          </p:cNvPr>
          <p:cNvSpPr txBox="1"/>
          <p:nvPr/>
        </p:nvSpPr>
        <p:spPr>
          <a:xfrm>
            <a:off x="136137" y="761181"/>
            <a:ext cx="11919725" cy="189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2F62"/>
                </a:solidFill>
                <a:latin typeface="Montserrat"/>
              </a:rPr>
              <a:t>Repeated modulated electrohyperthermia (mEHT) induced vascular damage in triple-negative breast cancer.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42F62"/>
                </a:solidFill>
                <a:latin typeface="Montserrat"/>
              </a:rPr>
              <a:t>mEHT</a:t>
            </a:r>
            <a:r>
              <a:rPr lang="en-GB" sz="1600" dirty="0">
                <a:solidFill>
                  <a:srgbClr val="242F62"/>
                </a:solidFill>
                <a:latin typeface="Montserrat"/>
              </a:rPr>
              <a:t>-mediated vascular damage triggers hypoxia in a time dependent manner.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2F62"/>
                </a:solidFill>
                <a:latin typeface="Montserrat"/>
              </a:rPr>
              <a:t>A potential angiogenic repair is initiated in response to </a:t>
            </a:r>
            <a:r>
              <a:rPr lang="en-GB" sz="1600" dirty="0" err="1">
                <a:solidFill>
                  <a:srgbClr val="242F62"/>
                </a:solidFill>
                <a:latin typeface="Montserrat"/>
              </a:rPr>
              <a:t>mEHT</a:t>
            </a:r>
            <a:r>
              <a:rPr lang="en-GB" sz="1600" dirty="0">
                <a:solidFill>
                  <a:srgbClr val="242F62"/>
                </a:solidFill>
                <a:latin typeface="Montserrat"/>
              </a:rPr>
              <a:t> in our model.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2F62"/>
                </a:solidFill>
                <a:latin typeface="Montserrat"/>
              </a:rPr>
              <a:t>Combination therapy (</a:t>
            </a:r>
            <a:r>
              <a:rPr lang="en-GB" sz="1600" dirty="0" err="1">
                <a:solidFill>
                  <a:srgbClr val="242F62"/>
                </a:solidFill>
                <a:latin typeface="Montserrat"/>
              </a:rPr>
              <a:t>mEHT+digoxin</a:t>
            </a:r>
            <a:r>
              <a:rPr lang="en-GB" sz="1600" dirty="0">
                <a:solidFill>
                  <a:srgbClr val="242F62"/>
                </a:solidFill>
                <a:latin typeface="Montserrat"/>
              </a:rPr>
              <a:t>) has synergistic anti-</a:t>
            </a:r>
            <a:r>
              <a:rPr lang="en-GB" sz="1600" dirty="0" err="1">
                <a:solidFill>
                  <a:srgbClr val="242F62"/>
                </a:solidFill>
                <a:latin typeface="Montserrat"/>
              </a:rPr>
              <a:t>tumor</a:t>
            </a:r>
            <a:r>
              <a:rPr lang="en-GB" sz="1600" dirty="0">
                <a:solidFill>
                  <a:srgbClr val="242F62"/>
                </a:solidFill>
                <a:latin typeface="Montserrat"/>
              </a:rPr>
              <a:t> effects.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2F62"/>
                </a:solidFill>
                <a:latin typeface="Montserrat"/>
              </a:rPr>
              <a:t>Combining mEHT with repurposed anti-cancer drugs (digoxin, SC-236) can reduce overall treatment time.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1DECD5A-65D6-CEE8-DC7B-1EC104081C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1" y="2714122"/>
            <a:ext cx="10116009" cy="408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272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2B178A4-8369-32A6-F37C-02EB427A53E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9399"/>
            <a:ext cx="12192000" cy="313121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51BD68-CFD9-5730-59A2-EBCDB28B9470}"/>
              </a:ext>
            </a:extLst>
          </p:cNvPr>
          <p:cNvSpPr txBox="1"/>
          <p:nvPr/>
        </p:nvSpPr>
        <p:spPr>
          <a:xfrm>
            <a:off x="121586" y="3756012"/>
            <a:ext cx="2911577" cy="29649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Prof. </a:t>
            </a:r>
            <a:r>
              <a:rPr lang="hu-HU" sz="1600" dirty="0">
                <a:solidFill>
                  <a:srgbClr val="243062"/>
                </a:solidFill>
                <a:latin typeface="Montserrat" panose="00000500000000000000" pitchFamily="2" charset="-18"/>
              </a:rPr>
              <a:t>Péter Hamar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Prof. </a:t>
            </a:r>
            <a:r>
              <a:rPr lang="hu-HU" sz="1600" dirty="0">
                <a:solidFill>
                  <a:srgbClr val="243062"/>
                </a:solidFill>
                <a:latin typeface="Montserrat" panose="00000500000000000000" pitchFamily="2" charset="-18"/>
              </a:rPr>
              <a:t>Zoltán Benyó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endParaRPr lang="en-US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Kenan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Aloss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Pedro Leroy Viana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Nino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Giunashvili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r>
              <a:rPr lang="hu-HU" sz="1600" dirty="0">
                <a:solidFill>
                  <a:srgbClr val="243062"/>
                </a:solidFill>
                <a:latin typeface="Montserrat" panose="00000500000000000000" pitchFamily="2" charset="-18"/>
              </a:rPr>
              <a:t>Balázs Besztercei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Dr.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 </a:t>
            </a:r>
            <a:r>
              <a:rPr lang="hu-HU" sz="1600" dirty="0">
                <a:solidFill>
                  <a:srgbClr val="243062"/>
                </a:solidFill>
                <a:latin typeface="Montserrat" panose="00000500000000000000" pitchFamily="2" charset="-18"/>
              </a:rPr>
              <a:t>Csaba András Schvarcz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Dr.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 Lea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Danics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 </a:t>
            </a:r>
          </a:p>
          <a:p>
            <a:pPr algn="just"/>
            <a:endParaRPr lang="en-US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0CC94E-CAFA-217E-E3FF-31FF81DCC0EE}"/>
              </a:ext>
            </a:extLst>
          </p:cNvPr>
          <p:cNvSpPr txBox="1"/>
          <p:nvPr/>
        </p:nvSpPr>
        <p:spPr>
          <a:xfrm>
            <a:off x="3274762" y="4160659"/>
            <a:ext cx="4965701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Zoltán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Koós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Dániel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Bócsi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All current and former colleagues</a:t>
            </a: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Family and friends 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E6868A8-E65C-185C-ECF8-53E91F1442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6909" y="5704931"/>
            <a:ext cx="1757176" cy="1059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D990628-93CC-361A-77A1-18F1C01381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1685" y="5977890"/>
            <a:ext cx="2520315" cy="880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Distributor Partnerships | Oncotherm">
            <a:extLst>
              <a:ext uri="{FF2B5EF4-FFF2-40B4-BE49-F238E27FC236}">
                <a16:creationId xmlns:a16="http://schemas.microsoft.com/office/drawing/2014/main" id="{2882A8D6-85BC-2379-4AF1-A692DC2442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8152" y="4799711"/>
            <a:ext cx="2593848" cy="995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F50C30-247E-53EE-930D-D9F3FF10E0AF}"/>
              </a:ext>
            </a:extLst>
          </p:cNvPr>
          <p:cNvSpPr txBox="1"/>
          <p:nvPr/>
        </p:nvSpPr>
        <p:spPr>
          <a:xfrm>
            <a:off x="1079770" y="3756012"/>
            <a:ext cx="9990307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00" dirty="0">
                <a:solidFill>
                  <a:srgbClr val="243062"/>
                </a:solidFill>
              </a:rPr>
              <a:t>Zoltan </a:t>
            </a:r>
            <a:r>
              <a:rPr lang="en-US" sz="900" dirty="0" err="1">
                <a:solidFill>
                  <a:srgbClr val="243062"/>
                </a:solidFill>
              </a:rPr>
              <a:t>Koos</a:t>
            </a:r>
            <a:r>
              <a:rPr lang="en-US" sz="900" dirty="0">
                <a:solidFill>
                  <a:srgbClr val="243062"/>
                </a:solidFill>
              </a:rPr>
              <a:t>, Pedro Leroy, Zahra Bokhari, Csaba </a:t>
            </a:r>
            <a:r>
              <a:rPr lang="en-US" sz="900" dirty="0" err="1">
                <a:solidFill>
                  <a:srgbClr val="243062"/>
                </a:solidFill>
              </a:rPr>
              <a:t>Schvarsz</a:t>
            </a:r>
            <a:r>
              <a:rPr lang="en-US" sz="900" dirty="0">
                <a:solidFill>
                  <a:srgbClr val="243062"/>
                </a:solidFill>
              </a:rPr>
              <a:t>, </a:t>
            </a:r>
            <a:r>
              <a:rPr lang="en-US" sz="900" dirty="0" err="1">
                <a:solidFill>
                  <a:srgbClr val="243062"/>
                </a:solidFill>
              </a:rPr>
              <a:t>Gábor</a:t>
            </a:r>
            <a:r>
              <a:rPr lang="en-US" sz="900" dirty="0">
                <a:solidFill>
                  <a:srgbClr val="243062"/>
                </a:solidFill>
              </a:rPr>
              <a:t> </a:t>
            </a:r>
            <a:r>
              <a:rPr lang="en-US" sz="900" dirty="0" err="1">
                <a:solidFill>
                  <a:srgbClr val="243062"/>
                </a:solidFill>
              </a:rPr>
              <a:t>Szénási</a:t>
            </a:r>
            <a:r>
              <a:rPr lang="en-US" sz="900" dirty="0">
                <a:solidFill>
                  <a:srgbClr val="243062"/>
                </a:solidFill>
              </a:rPr>
              <a:t>, Peter Hamar, Nino </a:t>
            </a:r>
            <a:r>
              <a:rPr lang="en-US" sz="900" dirty="0" err="1">
                <a:solidFill>
                  <a:srgbClr val="243062"/>
                </a:solidFill>
              </a:rPr>
              <a:t>Giunashvili</a:t>
            </a:r>
            <a:r>
              <a:rPr lang="en-US" sz="900" dirty="0">
                <a:solidFill>
                  <a:srgbClr val="243062"/>
                </a:solidFill>
              </a:rPr>
              <a:t>, Kenan </a:t>
            </a:r>
            <a:r>
              <a:rPr lang="en-US" sz="900" dirty="0" err="1">
                <a:solidFill>
                  <a:srgbClr val="243062"/>
                </a:solidFill>
              </a:rPr>
              <a:t>Aloss</a:t>
            </a:r>
            <a:endParaRPr lang="en-US" sz="900" dirty="0">
              <a:solidFill>
                <a:srgbClr val="24306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23C3835-1DDA-B51D-B324-B45E9248588F}"/>
              </a:ext>
            </a:extLst>
          </p:cNvPr>
          <p:cNvSpPr txBox="1"/>
          <p:nvPr/>
        </p:nvSpPr>
        <p:spPr>
          <a:xfrm>
            <a:off x="0" y="93887"/>
            <a:ext cx="12192000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Acknowledgements</a:t>
            </a:r>
          </a:p>
        </p:txBody>
      </p:sp>
    </p:spTree>
    <p:extLst>
      <p:ext uri="{BB962C8B-B14F-4D97-AF65-F5344CB8AC3E}">
        <p14:creationId xmlns:p14="http://schemas.microsoft.com/office/powerpoint/2010/main" val="8456651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268A565-D5DC-D422-1599-5851063643E2}"/>
              </a:ext>
            </a:extLst>
          </p:cNvPr>
          <p:cNvSpPr txBox="1"/>
          <p:nvPr/>
        </p:nvSpPr>
        <p:spPr>
          <a:xfrm>
            <a:off x="0" y="2888286"/>
            <a:ext cx="12192000" cy="400110"/>
          </a:xfrm>
          <a:prstGeom prst="rect">
            <a:avLst/>
          </a:prstGeom>
          <a:solidFill>
            <a:srgbClr val="24306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  <a:latin typeface="Montserrat" panose="00000500000000000000" pitchFamily="2" charset="0"/>
              </a:rPr>
              <a:t>Thank you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FAE4226-9274-FDFA-9169-12099624A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639745"/>
            <a:ext cx="12192000" cy="1218255"/>
          </a:xfrm>
          <a:prstGeom prst="rect">
            <a:avLst/>
          </a:prstGeom>
          <a:solidFill>
            <a:srgbClr val="243062"/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58858-20E2-3B60-3137-8D6B30C5C716}"/>
              </a:ext>
            </a:extLst>
          </p:cNvPr>
          <p:cNvSpPr/>
          <p:nvPr/>
        </p:nvSpPr>
        <p:spPr>
          <a:xfrm>
            <a:off x="9869864" y="5639744"/>
            <a:ext cx="2322136" cy="1218255"/>
          </a:xfrm>
          <a:prstGeom prst="rect">
            <a:avLst/>
          </a:prstGeom>
          <a:solidFill>
            <a:srgbClr val="243062"/>
          </a:solidFill>
          <a:ln>
            <a:noFill/>
          </a:ln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bg1"/>
              </a:solidFill>
              <a:latin typeface="Montserrat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1039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17940FA8-9B8D-781B-1AAF-3F13C41411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897577"/>
              </p:ext>
            </p:extLst>
          </p:nvPr>
        </p:nvGraphicFramePr>
        <p:xfrm>
          <a:off x="0" y="503039"/>
          <a:ext cx="5583489" cy="24272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2" imgW="7052538" imgH="2875470" progId="Prism6.Document">
                  <p:embed/>
                </p:oleObj>
              </mc:Choice>
              <mc:Fallback>
                <p:oleObj name="Prism 6" r:id="rId2" imgW="7052538" imgH="2875470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0" y="503039"/>
                        <a:ext cx="5583489" cy="24272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DA9276A-8E40-BC8D-2275-E738B96B649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16487242"/>
              </p:ext>
            </p:extLst>
          </p:nvPr>
        </p:nvGraphicFramePr>
        <p:xfrm>
          <a:off x="6283147" y="408583"/>
          <a:ext cx="5338865" cy="26162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4" imgW="5970330" imgH="2925891" progId="Prism6.Document">
                  <p:embed/>
                </p:oleObj>
              </mc:Choice>
              <mc:Fallback>
                <p:oleObj name="Prism 6" r:id="rId4" imgW="5970330" imgH="2925891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283147" y="408583"/>
                        <a:ext cx="5338865" cy="26162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7B9BD01-01E9-81F6-7335-D58291A4245D}"/>
              </a:ext>
            </a:extLst>
          </p:cNvPr>
          <p:cNvSpPr txBox="1"/>
          <p:nvPr/>
        </p:nvSpPr>
        <p:spPr>
          <a:xfrm>
            <a:off x="407736" y="2933611"/>
            <a:ext cx="50133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One way ANOVA (Tukey correction), ****p&lt;0.0001, ***p&lt;0.0010, **p=0.0008</a:t>
            </a:r>
          </a:p>
          <a:p>
            <a:endParaRPr lang="en-GB" sz="11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254579-9D41-1FE6-9CA1-618172AD9B7C}"/>
              </a:ext>
            </a:extLst>
          </p:cNvPr>
          <p:cNvSpPr txBox="1"/>
          <p:nvPr/>
        </p:nvSpPr>
        <p:spPr>
          <a:xfrm>
            <a:off x="6713286" y="2930327"/>
            <a:ext cx="36655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One way ANOVA (Tukey correction), *p&lt;0.05</a:t>
            </a:r>
          </a:p>
          <a:p>
            <a:endParaRPr lang="en-GB" sz="11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5C3E253-51A7-0DFA-132D-729A27B42715}"/>
              </a:ext>
            </a:extLst>
          </p:cNvPr>
          <p:cNvSpPr txBox="1"/>
          <p:nvPr/>
        </p:nvSpPr>
        <p:spPr>
          <a:xfrm>
            <a:off x="340142" y="131584"/>
            <a:ext cx="4965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200" dirty="0">
                <a:solidFill>
                  <a:srgbClr val="243062"/>
                </a:solidFill>
                <a:latin typeface="Montserrat" panose="00000500000000000000" pitchFamily="2" charset="-18"/>
              </a:rPr>
              <a:t>Correct statistics (Pimonidazole staining)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42A841-9698-E492-3AAD-79EC79A1F2D6}"/>
              </a:ext>
            </a:extLst>
          </p:cNvPr>
          <p:cNvSpPr txBox="1"/>
          <p:nvPr/>
        </p:nvSpPr>
        <p:spPr>
          <a:xfrm>
            <a:off x="6283147" y="131584"/>
            <a:ext cx="4965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200" dirty="0">
                <a:solidFill>
                  <a:srgbClr val="243062"/>
                </a:solidFill>
                <a:latin typeface="Montserrat" panose="00000500000000000000" pitchFamily="2" charset="-18"/>
              </a:rPr>
              <a:t>Correct statistics (CD-31 staining)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73B7C9-9605-B581-9ABD-26C2B328F38D}"/>
              </a:ext>
            </a:extLst>
          </p:cNvPr>
          <p:cNvSpPr txBox="1"/>
          <p:nvPr/>
        </p:nvSpPr>
        <p:spPr>
          <a:xfrm>
            <a:off x="322012" y="6427113"/>
            <a:ext cx="47692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One way ANOVA (Tukey correction), **p&lt;0.005, *p=0.05</a:t>
            </a:r>
          </a:p>
          <a:p>
            <a:endParaRPr lang="en-GB" sz="11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BBBE85-1592-EC57-73EA-1CED25A92D76}"/>
              </a:ext>
            </a:extLst>
          </p:cNvPr>
          <p:cNvSpPr txBox="1"/>
          <p:nvPr/>
        </p:nvSpPr>
        <p:spPr>
          <a:xfrm>
            <a:off x="332456" y="3361214"/>
            <a:ext cx="496570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200" dirty="0">
                <a:solidFill>
                  <a:srgbClr val="243062"/>
                </a:solidFill>
                <a:latin typeface="Montserrat" panose="00000500000000000000" pitchFamily="2" charset="-18"/>
              </a:rPr>
              <a:t>Correct statistics (Red blood pool area)</a:t>
            </a:r>
          </a:p>
        </p:txBody>
      </p:sp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id="{2AB9FEF5-AE2E-F933-FFCB-8815AA4EFF4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4446168"/>
              </p:ext>
            </p:extLst>
          </p:nvPr>
        </p:nvGraphicFramePr>
        <p:xfrm>
          <a:off x="407736" y="3527713"/>
          <a:ext cx="5013325" cy="300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6" imgW="5012729" imgH="3009807" progId="Prism6.Document">
                  <p:embed/>
                </p:oleObj>
              </mc:Choice>
              <mc:Fallback>
                <p:oleObj name="Prism 6" r:id="rId6" imgW="5012729" imgH="3009807" progId="Prism6.Document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407736" y="3527713"/>
                        <a:ext cx="5013325" cy="3009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33624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304816"/>
            <a:ext cx="12191999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Triple-negative breast cancer (TNBC)</a:t>
            </a: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/>
          <a:srcRect l="5439" t="8394" r="8366" b="3126"/>
          <a:stretch/>
        </p:blipFill>
        <p:spPr>
          <a:xfrm>
            <a:off x="3648483" y="2244748"/>
            <a:ext cx="3333750" cy="21240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b="7982"/>
          <a:stretch/>
        </p:blipFill>
        <p:spPr>
          <a:xfrm>
            <a:off x="727710" y="2572893"/>
            <a:ext cx="2920773" cy="163573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75235C3-0ECE-15C9-F2C8-773AB8AECB7B}"/>
              </a:ext>
            </a:extLst>
          </p:cNvPr>
          <p:cNvSpPr txBox="1"/>
          <p:nvPr/>
        </p:nvSpPr>
        <p:spPr>
          <a:xfrm>
            <a:off x="185738" y="1033071"/>
            <a:ext cx="112785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</a:rPr>
              <a:t>Lack of </a:t>
            </a:r>
            <a:r>
              <a:rPr lang="en-GB" dirty="0" err="1">
                <a:solidFill>
                  <a:srgbClr val="243062"/>
                </a:solidFill>
                <a:latin typeface="Montserrat" panose="00000500000000000000" pitchFamily="2" charset="0"/>
              </a:rPr>
              <a:t>estrogen</a:t>
            </a: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</a:rPr>
              <a:t>, progesterone, and HER-2.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Diverse molecular subtypes - aggressive disease course.</a:t>
            </a:r>
            <a:r>
              <a:rPr lang="en-GB" sz="1800" dirty="0">
                <a:solidFill>
                  <a:srgbClr val="243062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2149F41-BB0F-90AB-C69E-ADFCAC338EA0}"/>
              </a:ext>
            </a:extLst>
          </p:cNvPr>
          <p:cNvSpPr txBox="1"/>
          <p:nvPr/>
        </p:nvSpPr>
        <p:spPr>
          <a:xfrm>
            <a:off x="185738" y="4712056"/>
            <a:ext cx="119160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Chemotherapy as the first line of defence; poor response. </a:t>
            </a:r>
            <a:endParaRPr lang="en-GB" sz="1800" dirty="0">
              <a:solidFill>
                <a:srgbClr val="243062"/>
              </a:solidFill>
              <a:effectLst/>
              <a:latin typeface="Montserrat" panose="00000500000000000000" pitchFamily="2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dirty="0">
                <a:solidFill>
                  <a:srgbClr val="243062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No</a:t>
            </a: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targeted </a:t>
            </a:r>
            <a:r>
              <a:rPr lang="en-GB" sz="1800" dirty="0">
                <a:solidFill>
                  <a:srgbClr val="243062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therapy, </a:t>
            </a: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</a:rPr>
              <a:t>Neoadjuvant and adjuvant chemotherapy are common approaches.</a:t>
            </a:r>
            <a:r>
              <a:rPr lang="en-GB" sz="1800" dirty="0">
                <a:solidFill>
                  <a:srgbClr val="243062"/>
                </a:solidFill>
                <a:effectLst/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grpSp>
        <p:nvGrpSpPr>
          <p:cNvPr id="7" name="Csoportba foglalás 10">
            <a:extLst>
              <a:ext uri="{FF2B5EF4-FFF2-40B4-BE49-F238E27FC236}">
                <a16:creationId xmlns:a16="http://schemas.microsoft.com/office/drawing/2014/main" id="{410FC2DA-B3B8-1DA1-BEBF-D79E49F4A0B1}"/>
              </a:ext>
            </a:extLst>
          </p:cNvPr>
          <p:cNvGrpSpPr/>
          <p:nvPr/>
        </p:nvGrpSpPr>
        <p:grpSpPr>
          <a:xfrm>
            <a:off x="7533668" y="2322849"/>
            <a:ext cx="3218877" cy="1985032"/>
            <a:chOff x="3585725" y="3384519"/>
            <a:chExt cx="4976790" cy="3109482"/>
          </a:xfrm>
        </p:grpSpPr>
        <p:pic>
          <p:nvPicPr>
            <p:cNvPr id="8" name="Kép 3">
              <a:extLst>
                <a:ext uri="{FF2B5EF4-FFF2-40B4-BE49-F238E27FC236}">
                  <a16:creationId xmlns:a16="http://schemas.microsoft.com/office/drawing/2014/main" id="{BD81BF24-A5A5-E42B-ABDB-32338594D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5725" y="3384519"/>
              <a:ext cx="4792010" cy="3109482"/>
            </a:xfrm>
            <a:prstGeom prst="rect">
              <a:avLst/>
            </a:prstGeom>
          </p:spPr>
        </p:pic>
        <p:sp>
          <p:nvSpPr>
            <p:cNvPr id="9" name="Szövegdoboz 9">
              <a:extLst>
                <a:ext uri="{FF2B5EF4-FFF2-40B4-BE49-F238E27FC236}">
                  <a16:creationId xmlns:a16="http://schemas.microsoft.com/office/drawing/2014/main" id="{27F7731D-6C5B-EFBF-A3C1-6944A8B52082}"/>
                </a:ext>
              </a:extLst>
            </p:cNvPr>
            <p:cNvSpPr txBox="1"/>
            <p:nvPr/>
          </p:nvSpPr>
          <p:spPr>
            <a:xfrm>
              <a:off x="6366116" y="3406872"/>
              <a:ext cx="2196399" cy="578545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hu-HU" b="1" dirty="0">
                  <a:solidFill>
                    <a:srgbClr val="243062"/>
                  </a:solidFill>
                  <a:latin typeface="Montserrat" panose="00000500000000000000" pitchFamily="2" charset="0"/>
                  <a:cs typeface="Times New Roman" panose="02020603050405020304" pitchFamily="18" charset="0"/>
                </a:rPr>
                <a:t>non-TNBC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1C4E0948-0983-9B30-3FAE-8B9499AA0D78}"/>
              </a:ext>
            </a:extLst>
          </p:cNvPr>
          <p:cNvSpPr txBox="1"/>
          <p:nvPr/>
        </p:nvSpPr>
        <p:spPr>
          <a:xfrm>
            <a:off x="10071399" y="4318257"/>
            <a:ext cx="15341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243062"/>
                </a:solidFill>
                <a:latin typeface="Montserrat" panose="00000500000000000000" pitchFamily="2" charset="0"/>
              </a:rPr>
              <a:t>Islam, S.S, et al., 2016</a:t>
            </a:r>
          </a:p>
        </p:txBody>
      </p:sp>
    </p:spTree>
    <p:extLst>
      <p:ext uri="{BB962C8B-B14F-4D97-AF65-F5344CB8AC3E}">
        <p14:creationId xmlns:p14="http://schemas.microsoft.com/office/powerpoint/2010/main" val="31467267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BFB3557-4552-3975-AF7C-35A20A613C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51377" y="414266"/>
            <a:ext cx="5889246" cy="60294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4DCF2E0-BC6C-BF70-1700-A2F1A4D9006E}"/>
              </a:ext>
            </a:extLst>
          </p:cNvPr>
          <p:cNvSpPr txBox="1"/>
          <p:nvPr/>
        </p:nvSpPr>
        <p:spPr>
          <a:xfrm>
            <a:off x="340143" y="4610014"/>
            <a:ext cx="243778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400"/>
              </a:spcBef>
            </a:pPr>
            <a:r>
              <a:rPr lang="en-GB" sz="1200" dirty="0">
                <a:solidFill>
                  <a:srgbClr val="243062"/>
                </a:solidFill>
                <a:latin typeface="Montserrat" panose="00000500000000000000" pitchFamily="2" charset="-18"/>
              </a:rPr>
              <a:t>Correct statistics (Nino, SEM instead of SD)</a:t>
            </a:r>
          </a:p>
        </p:txBody>
      </p:sp>
    </p:spTree>
    <p:extLst>
      <p:ext uri="{BB962C8B-B14F-4D97-AF65-F5344CB8AC3E}">
        <p14:creationId xmlns:p14="http://schemas.microsoft.com/office/powerpoint/2010/main" val="16540875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C28F9EC-F8DE-510F-FDA9-899D1464CD8B}"/>
              </a:ext>
            </a:extLst>
          </p:cNvPr>
          <p:cNvGrpSpPr/>
          <p:nvPr/>
        </p:nvGrpSpPr>
        <p:grpSpPr>
          <a:xfrm>
            <a:off x="3587606" y="3723924"/>
            <a:ext cx="3048012" cy="2970790"/>
            <a:chOff x="3964550" y="3613147"/>
            <a:chExt cx="3305294" cy="3459855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FF04C21F-0244-8BB4-CC95-C67028BF2319}"/>
                </a:ext>
              </a:extLst>
            </p:cNvPr>
            <p:cNvSpPr/>
            <p:nvPr/>
          </p:nvSpPr>
          <p:spPr>
            <a:xfrm>
              <a:off x="3964550" y="3686525"/>
              <a:ext cx="330706" cy="67135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243062"/>
                </a:solidFill>
                <a:latin typeface="Montserrat" panose="00000500000000000000" pitchFamily="2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5762D49-D25F-BBA5-3244-39118E07C34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50832" y="3613147"/>
              <a:ext cx="2119012" cy="3459855"/>
            </a:xfrm>
            <a:prstGeom prst="rect">
              <a:avLst/>
            </a:prstGeom>
          </p:spPr>
        </p:pic>
      </p:grpSp>
      <p:pic>
        <p:nvPicPr>
          <p:cNvPr id="5" name="Picture 4" descr="A diagram of a cell cycle&#10;&#10;Description automatically generated">
            <a:extLst>
              <a:ext uri="{FF2B5EF4-FFF2-40B4-BE49-F238E27FC236}">
                <a16:creationId xmlns:a16="http://schemas.microsoft.com/office/drawing/2014/main" id="{85A5E379-A819-B771-01DD-2EC6D08857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6" b="7055"/>
          <a:stretch/>
        </p:blipFill>
        <p:spPr>
          <a:xfrm>
            <a:off x="7604448" y="1806208"/>
            <a:ext cx="4190329" cy="437421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488D0-5B09-CD88-CCEA-3A56EC30613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846" b="89744" l="8612" r="98565">
                        <a14:foregroundMark x1="15311" y1="10684" x2="60287" y2="63248"/>
                        <a14:foregroundMark x1="60287" y1="63248" x2="92823" y2="76068"/>
                        <a14:foregroundMark x1="92823" y1="76068" x2="43062" y2="62393"/>
                        <a14:foregroundMark x1="43062" y1="62393" x2="17225" y2="21368"/>
                        <a14:foregroundMark x1="17225" y1="21368" x2="24880" y2="20085"/>
                        <a14:foregroundMark x1="56938" y1="68376" x2="94737" y2="84615"/>
                        <a14:foregroundMark x1="94737" y1="84615" x2="67943" y2="73077"/>
                        <a14:foregroundMark x1="67943" y1="73077" x2="83254" y2="76923"/>
                        <a14:foregroundMark x1="96651" y1="75641" x2="92344" y2="79915"/>
                        <a14:foregroundMark x1="99043" y1="79060" x2="98086" y2="81197"/>
                        <a14:foregroundMark x1="16746" y1="16667" x2="15311" y2="18376"/>
                        <a14:foregroundMark x1="16268" y1="11966" x2="12919" y2="15812"/>
                        <a14:foregroundMark x1="10526" y1="14957" x2="13397" y2="11538"/>
                        <a14:foregroundMark x1="8612" y1="3846" x2="10526" y2="9829"/>
                        <a14:foregroundMark x1="10048" y1="6410" x2="16268" y2="11111"/>
                        <a14:backgroundMark x1="86124" y1="61538" x2="69378" y2="31197"/>
                        <a14:backgroundMark x1="69378" y1="31197" x2="95694" y2="14103"/>
                        <a14:backgroundMark x1="95694" y1="14103" x2="96172" y2="52564"/>
                        <a14:backgroundMark x1="96172" y1="52564" x2="85167" y2="58547"/>
                      </a14:backgroundRemoval>
                    </a14:imgEffect>
                  </a14:imgLayer>
                </a14:imgProps>
              </a:ext>
            </a:extLst>
          </a:blip>
          <a:srcRect l="12402" t="5833" b="509"/>
          <a:stretch/>
        </p:blipFill>
        <p:spPr>
          <a:xfrm>
            <a:off x="3268900" y="3310137"/>
            <a:ext cx="1427829" cy="17092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A517BF5-5CE5-FA47-FBB4-141AF5EAF45D}"/>
              </a:ext>
            </a:extLst>
          </p:cNvPr>
          <p:cNvSpPr txBox="1"/>
          <p:nvPr/>
        </p:nvSpPr>
        <p:spPr>
          <a:xfrm>
            <a:off x="0" y="158234"/>
            <a:ext cx="12192000" cy="369332"/>
          </a:xfrm>
          <a:prstGeom prst="rect">
            <a:avLst/>
          </a:prstGeom>
          <a:solidFill>
            <a:srgbClr val="F0ECE2"/>
          </a:solidFill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rgbClr val="243062"/>
                </a:solidFill>
                <a:latin typeface="Montserrat" panose="00000500000000000000" pitchFamily="2" charset="0"/>
              </a:rPr>
              <a:t>modulated electro-hyperthermia (</a:t>
            </a:r>
            <a:r>
              <a:rPr lang="en-GB" sz="1800" b="1" dirty="0" err="1">
                <a:solidFill>
                  <a:srgbClr val="243062"/>
                </a:solidFill>
                <a:latin typeface="Montserrat" panose="00000500000000000000" pitchFamily="2" charset="0"/>
              </a:rPr>
              <a:t>mEHT</a:t>
            </a:r>
            <a:r>
              <a:rPr lang="en-GB" sz="1800" b="1" dirty="0">
                <a:solidFill>
                  <a:srgbClr val="243062"/>
                </a:solidFill>
                <a:latin typeface="Montserrat" panose="00000500000000000000" pitchFamily="2" charset="0"/>
              </a:rPr>
              <a:t>)</a:t>
            </a:r>
            <a:endParaRPr lang="en-US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83B63-F1E3-F862-3DE2-2222798506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" r="7904"/>
          <a:stretch/>
        </p:blipFill>
        <p:spPr>
          <a:xfrm>
            <a:off x="260442" y="1634766"/>
            <a:ext cx="5097098" cy="17092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8BD2704-5915-2C06-E25D-40668EE3D921}"/>
              </a:ext>
            </a:extLst>
          </p:cNvPr>
          <p:cNvSpPr txBox="1"/>
          <p:nvPr/>
        </p:nvSpPr>
        <p:spPr>
          <a:xfrm>
            <a:off x="385454" y="4532224"/>
            <a:ext cx="42960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Selection of cancer cell based on:</a:t>
            </a:r>
            <a:endParaRPr lang="en-US" sz="1600" dirty="0">
              <a:solidFill>
                <a:srgbClr val="243062"/>
              </a:solidFill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High Glucose influx</a:t>
            </a:r>
            <a:endParaRPr lang="en-US" sz="1600" dirty="0">
              <a:solidFill>
                <a:srgbClr val="243062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High Ionic concentration in ECM</a:t>
            </a:r>
            <a:endParaRPr lang="en-US" sz="1600" dirty="0">
              <a:solidFill>
                <a:srgbClr val="243062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Low membrane potential</a:t>
            </a:r>
            <a:endParaRPr lang="en-US" sz="1600" dirty="0">
              <a:solidFill>
                <a:srgbClr val="243062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Poor contact with </a:t>
            </a:r>
            <a:r>
              <a:rPr lang="en-US" sz="1600" b="0" i="0" u="none" strike="noStrike" dirty="0" err="1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neighbouring</a:t>
            </a:r>
            <a:r>
              <a:rPr lang="en-US" sz="1600" b="0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 cells </a:t>
            </a:r>
            <a:endParaRPr lang="en-US" sz="1600" dirty="0">
              <a:solidFill>
                <a:srgbClr val="243062"/>
              </a:solidFill>
              <a:effectLst/>
              <a:latin typeface="Montserrat" panose="00000500000000000000" pitchFamily="2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600" b="0" i="0" u="none" strike="noStrike" dirty="0">
                <a:solidFill>
                  <a:srgbClr val="243062"/>
                </a:solidFill>
                <a:effectLst/>
                <a:latin typeface="Montserrat" panose="00000500000000000000" pitchFamily="2" charset="0"/>
              </a:rPr>
              <a:t>Autonomy</a:t>
            </a:r>
            <a:endParaRPr lang="en-US" sz="1600" dirty="0">
              <a:solidFill>
                <a:srgbClr val="243062"/>
              </a:solidFill>
              <a:effectLst/>
              <a:latin typeface="Montserrat" panose="00000500000000000000" pitchFamily="2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D93EE17-E4BB-95B6-FF8C-9B19149FBAEF}"/>
              </a:ext>
            </a:extLst>
          </p:cNvPr>
          <p:cNvSpPr/>
          <p:nvPr/>
        </p:nvSpPr>
        <p:spPr>
          <a:xfrm>
            <a:off x="6407361" y="4563393"/>
            <a:ext cx="330706" cy="67135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E035D9B-63FD-E1A2-C04F-89B8D0EA122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23463" b="11196"/>
          <a:stretch/>
        </p:blipFill>
        <p:spPr>
          <a:xfrm>
            <a:off x="6634389" y="3890652"/>
            <a:ext cx="1303241" cy="128314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DFF840C-80FA-B9AA-C2CB-9F18510C0686}"/>
              </a:ext>
            </a:extLst>
          </p:cNvPr>
          <p:cNvSpPr txBox="1"/>
          <p:nvPr/>
        </p:nvSpPr>
        <p:spPr>
          <a:xfrm>
            <a:off x="91439" y="610631"/>
            <a:ext cx="12629138" cy="789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Complementary therapy, selective cytotoxicity by mild elevation of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0"/>
              </a:rPr>
              <a:t>tumor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 temperature </a:t>
            </a:r>
          </a:p>
          <a:p>
            <a:pPr marL="171450" indent="-1714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A 13.6MHz radiofrequency current generated electromagnetic energy absorbed by tumor tissue. </a:t>
            </a:r>
          </a:p>
        </p:txBody>
      </p:sp>
    </p:spTree>
    <p:extLst>
      <p:ext uri="{BB962C8B-B14F-4D97-AF65-F5344CB8AC3E}">
        <p14:creationId xmlns:p14="http://schemas.microsoft.com/office/powerpoint/2010/main" val="384253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4B89389-7B8E-E768-9905-2DB2A946951C}"/>
              </a:ext>
            </a:extLst>
          </p:cNvPr>
          <p:cNvSpPr txBox="1"/>
          <p:nvPr/>
        </p:nvSpPr>
        <p:spPr>
          <a:xfrm>
            <a:off x="0" y="158234"/>
            <a:ext cx="12192000" cy="369332"/>
          </a:xfrm>
          <a:prstGeom prst="rect">
            <a:avLst/>
          </a:prstGeom>
          <a:solidFill>
            <a:srgbClr val="F0ECE2"/>
          </a:solidFill>
        </p:spPr>
        <p:txBody>
          <a:bodyPr wrap="square">
            <a:spAutoFit/>
          </a:bodyPr>
          <a:lstStyle/>
          <a:p>
            <a:r>
              <a:rPr lang="en-GB" sz="1800" b="1">
                <a:solidFill>
                  <a:srgbClr val="243062"/>
                </a:solidFill>
                <a:latin typeface="Montserrat" panose="00000500000000000000" pitchFamily="2" charset="0"/>
              </a:rPr>
              <a:t>modulated electro-hyperthermia (mEHT) LabEHY200 Setup</a:t>
            </a:r>
            <a:endParaRPr lang="en-US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95189A-3EBF-3C4C-20C2-20E9E5BEC3F5}"/>
              </a:ext>
            </a:extLst>
          </p:cNvPr>
          <p:cNvSpPr txBox="1"/>
          <p:nvPr/>
        </p:nvSpPr>
        <p:spPr>
          <a:xfrm>
            <a:off x="0" y="689758"/>
            <a:ext cx="8164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>
                <a:solidFill>
                  <a:srgbClr val="243062"/>
                </a:solidFill>
                <a:latin typeface="Montserrat" panose="00000500000000000000" pitchFamily="2" charset="0"/>
              </a:rPr>
              <a:t>Lab EHY 200, model for rodent usage </a:t>
            </a:r>
            <a:endParaRPr lang="en-GB" sz="1600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pic>
        <p:nvPicPr>
          <p:cNvPr id="4" name="Kép 28">
            <a:extLst>
              <a:ext uri="{FF2B5EF4-FFF2-40B4-BE49-F238E27FC236}">
                <a16:creationId xmlns:a16="http://schemas.microsoft.com/office/drawing/2014/main" id="{DE45739C-4120-6516-9D1C-7CE1F35A0C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4428" y="1988865"/>
            <a:ext cx="5108648" cy="300338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CF22976-6799-DBEB-827B-71271E170DC2}"/>
              </a:ext>
            </a:extLst>
          </p:cNvPr>
          <p:cNvSpPr txBox="1"/>
          <p:nvPr/>
        </p:nvSpPr>
        <p:spPr>
          <a:xfrm>
            <a:off x="9726019" y="4869134"/>
            <a:ext cx="153410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243062"/>
                </a:solidFill>
                <a:latin typeface="Montserrat" panose="00000500000000000000" pitchFamily="2" charset="0"/>
              </a:rPr>
              <a:t>Danics</a:t>
            </a:r>
            <a:r>
              <a:rPr lang="en-GB" sz="1000" dirty="0">
                <a:solidFill>
                  <a:srgbClr val="243062"/>
                </a:solidFill>
                <a:latin typeface="Montserrat" panose="00000500000000000000" pitchFamily="2" charset="0"/>
              </a:rPr>
              <a:t>, L. et al., 2020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52B07C-35E3-D222-5995-6A66CF7790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503" y="2371252"/>
            <a:ext cx="5743976" cy="2484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64C76D-24BE-D9A3-9AD1-8A0921712153}"/>
              </a:ext>
            </a:extLst>
          </p:cNvPr>
          <p:cNvSpPr txBox="1"/>
          <p:nvPr/>
        </p:nvSpPr>
        <p:spPr>
          <a:xfrm>
            <a:off x="4287733" y="4855584"/>
            <a:ext cx="186374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 err="1">
                <a:solidFill>
                  <a:srgbClr val="243062"/>
                </a:solidFill>
                <a:latin typeface="Montserrat" panose="00000500000000000000" pitchFamily="2" charset="0"/>
              </a:rPr>
              <a:t>Schvarcz</a:t>
            </a:r>
            <a:r>
              <a:rPr lang="en-GB" sz="1000" dirty="0">
                <a:solidFill>
                  <a:srgbClr val="243062"/>
                </a:solidFill>
                <a:latin typeface="Montserrat" panose="00000500000000000000" pitchFamily="2" charset="0"/>
              </a:rPr>
              <a:t>, C. et al., 2020</a:t>
            </a:r>
          </a:p>
        </p:txBody>
      </p:sp>
    </p:spTree>
    <p:extLst>
      <p:ext uri="{BB962C8B-B14F-4D97-AF65-F5344CB8AC3E}">
        <p14:creationId xmlns:p14="http://schemas.microsoft.com/office/powerpoint/2010/main" val="1439876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E9BB451-2A0F-60BE-BF4B-732A0FFE4F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5" t="4242" r="2945" b="3363"/>
          <a:stretch/>
        </p:blipFill>
        <p:spPr bwMode="auto">
          <a:xfrm>
            <a:off x="6836573" y="616829"/>
            <a:ext cx="4003920" cy="3134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diagram of a stress-induced vasocontraction&#10;&#10;Description automatically generated">
            <a:extLst>
              <a:ext uri="{FF2B5EF4-FFF2-40B4-BE49-F238E27FC236}">
                <a16:creationId xmlns:a16="http://schemas.microsoft.com/office/drawing/2014/main" id="{98B65C45-98E4-B59C-BB4A-E51103535F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" t="9819" r="1936" b="4891"/>
          <a:stretch/>
        </p:blipFill>
        <p:spPr>
          <a:xfrm>
            <a:off x="6539251" y="3702057"/>
            <a:ext cx="4857755" cy="29977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056F5F7-BA6C-9C86-15DB-B1EBFAD75836}"/>
              </a:ext>
            </a:extLst>
          </p:cNvPr>
          <p:cNvSpPr txBox="1"/>
          <p:nvPr/>
        </p:nvSpPr>
        <p:spPr>
          <a:xfrm>
            <a:off x="0" y="158234"/>
            <a:ext cx="12192000" cy="369332"/>
          </a:xfrm>
          <a:prstGeom prst="rect">
            <a:avLst/>
          </a:prstGeom>
          <a:solidFill>
            <a:srgbClr val="F0ECE2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3062"/>
                </a:solidFill>
                <a:latin typeface="Montserrat" panose="00000500000000000000" pitchFamily="2" charset="0"/>
              </a:rPr>
              <a:t>Blood flow in response to modulated electrohyperthermia</a:t>
            </a:r>
            <a:endParaRPr lang="en-US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6FBFB09-4816-BC09-15CC-27405F96E312}"/>
              </a:ext>
            </a:extLst>
          </p:cNvPr>
          <p:cNvSpPr txBox="1"/>
          <p:nvPr/>
        </p:nvSpPr>
        <p:spPr>
          <a:xfrm>
            <a:off x="10589076" y="6576655"/>
            <a:ext cx="17921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243062"/>
                </a:solidFill>
                <a:latin typeface="Montserrat" panose="00000500000000000000" pitchFamily="2" charset="0"/>
              </a:rPr>
              <a:t>Szigeti, G. et al., 2016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D0A2C75-69A4-6FA4-3BA6-6812C9817B73}"/>
              </a:ext>
            </a:extLst>
          </p:cNvPr>
          <p:cNvSpPr txBox="1"/>
          <p:nvPr/>
        </p:nvSpPr>
        <p:spPr>
          <a:xfrm>
            <a:off x="10945108" y="3601744"/>
            <a:ext cx="17921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243062"/>
                </a:solidFill>
                <a:latin typeface="Montserrat" panose="00000500000000000000" pitchFamily="2" charset="0"/>
              </a:rPr>
              <a:t>Szasz, A., 2013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D8373FE-5FBF-90CB-600B-F6CC014D4A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629" y="608591"/>
            <a:ext cx="5285690" cy="625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9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B78BCE-15B0-600C-E5E5-2752F8D6D9B5}"/>
              </a:ext>
            </a:extLst>
          </p:cNvPr>
          <p:cNvSpPr txBox="1"/>
          <p:nvPr/>
        </p:nvSpPr>
        <p:spPr>
          <a:xfrm>
            <a:off x="0" y="158234"/>
            <a:ext cx="12192000" cy="369332"/>
          </a:xfrm>
          <a:prstGeom prst="rect">
            <a:avLst/>
          </a:prstGeom>
          <a:solidFill>
            <a:srgbClr val="F0ECE2"/>
          </a:solidFill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43062"/>
                </a:solidFill>
                <a:latin typeface="Montserrat" panose="00000500000000000000" pitchFamily="2" charset="0"/>
              </a:rPr>
              <a:t>mEHT as a potentiator of anti-cancer drugs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145488-681F-8DB5-A0BC-52030B3B5137}"/>
              </a:ext>
            </a:extLst>
          </p:cNvPr>
          <p:cNvSpPr txBox="1"/>
          <p:nvPr/>
        </p:nvSpPr>
        <p:spPr>
          <a:xfrm>
            <a:off x="0" y="625527"/>
            <a:ext cx="9097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43062"/>
                </a:solidFill>
                <a:latin typeface="Montserrat" panose="00000500000000000000" pitchFamily="2" charset="-18"/>
              </a:rPr>
              <a:t>Repurposing drugs with anticancer potential.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06D573-B835-81EF-1164-C83AEEE4E381}"/>
              </a:ext>
            </a:extLst>
          </p:cNvPr>
          <p:cNvSpPr txBox="1"/>
          <p:nvPr/>
        </p:nvSpPr>
        <p:spPr>
          <a:xfrm>
            <a:off x="299276" y="4741764"/>
            <a:ext cx="517098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50" algn="just"/>
            <a:r>
              <a:rPr lang="en-GB" sz="1600" b="1" dirty="0">
                <a:solidFill>
                  <a:srgbClr val="243062"/>
                </a:solidFill>
                <a:latin typeface="Montserrat" panose="00000500000000000000" pitchFamily="2" charset="-18"/>
              </a:rPr>
              <a:t>Digoxin</a:t>
            </a:r>
          </a:p>
          <a:p>
            <a:pPr marL="74250" algn="just"/>
            <a:endParaRPr lang="en-GB" sz="1600" b="1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Cardiac glycoside with anticancer effects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Reduces protein expression of HIF1-a 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Common side effects; tachycardia or myocardial fibrillation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4C8F7C-42C3-2643-D618-8453D563A621}"/>
              </a:ext>
            </a:extLst>
          </p:cNvPr>
          <p:cNvSpPr txBox="1"/>
          <p:nvPr/>
        </p:nvSpPr>
        <p:spPr>
          <a:xfrm>
            <a:off x="6102070" y="4714852"/>
            <a:ext cx="566387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50" algn="just"/>
            <a:r>
              <a:rPr lang="en-GB" sz="1600" b="1" dirty="0">
                <a:solidFill>
                  <a:srgbClr val="243062"/>
                </a:solidFill>
                <a:latin typeface="Montserrat" panose="00000500000000000000" pitchFamily="2" charset="-18"/>
              </a:rPr>
              <a:t>Non-Steroidal Anti-Inflammatory Drugs (NSAIDs)</a:t>
            </a:r>
          </a:p>
          <a:p>
            <a:pPr marL="74250" algn="just"/>
            <a:endParaRPr lang="en-GB" sz="1600" b="1" dirty="0">
              <a:solidFill>
                <a:srgbClr val="243062"/>
              </a:solidFill>
              <a:latin typeface="Montserrat" panose="00000500000000000000" pitchFamily="2" charset="-18"/>
            </a:endParaRP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-18"/>
              </a:rPr>
              <a:t>Apirin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 and Celecoxib (SC-236)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NSAIDs reduce pro-tumorigenic inflammation</a:t>
            </a:r>
          </a:p>
          <a:p>
            <a:pPr marL="360000" indent="-285750" algn="just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-18"/>
              </a:rPr>
              <a:t>Common side effects: Gastrointestinal ulcers, bleeding, cardiovascular, renal, and hepatic adversities.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211E0E-D4DC-6269-6319-3E46EE739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08" y="1069105"/>
            <a:ext cx="7315834" cy="35664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4928BDF-CDBE-CC72-6494-6C2C96FC157E}"/>
              </a:ext>
            </a:extLst>
          </p:cNvPr>
          <p:cNvSpPr txBox="1"/>
          <p:nvPr/>
        </p:nvSpPr>
        <p:spPr>
          <a:xfrm>
            <a:off x="8037917" y="4389353"/>
            <a:ext cx="1792183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243062"/>
                </a:solidFill>
                <a:latin typeface="Montserrat" panose="00000500000000000000" pitchFamily="2" charset="-18"/>
              </a:rPr>
              <a:t>Turabi K,S., et al.,2022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0CB8F49-EE20-181E-333A-A0CE60A776E7}"/>
              </a:ext>
            </a:extLst>
          </p:cNvPr>
          <p:cNvSpPr/>
          <p:nvPr/>
        </p:nvSpPr>
        <p:spPr>
          <a:xfrm>
            <a:off x="7442522" y="2025570"/>
            <a:ext cx="439837" cy="162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3062"/>
              </a:solidFill>
              <a:latin typeface="Montserrat" panose="00000500000000000000" pitchFamily="2" charset="-18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B75F90D-A80D-14A2-5315-85B6D3A7C091}"/>
              </a:ext>
            </a:extLst>
          </p:cNvPr>
          <p:cNvSpPr/>
          <p:nvPr/>
        </p:nvSpPr>
        <p:spPr>
          <a:xfrm>
            <a:off x="7398150" y="2293718"/>
            <a:ext cx="553154" cy="162044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3062"/>
              </a:solidFill>
              <a:latin typeface="Montserrat" panose="00000500000000000000" pitchFamily="2" charset="-18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C251EA-F677-5F8B-A1C7-3C1F73B5302D}"/>
              </a:ext>
            </a:extLst>
          </p:cNvPr>
          <p:cNvSpPr/>
          <p:nvPr/>
        </p:nvSpPr>
        <p:spPr>
          <a:xfrm>
            <a:off x="3766937" y="2905948"/>
            <a:ext cx="439837" cy="162045"/>
          </a:xfrm>
          <a:prstGeom prst="round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243062"/>
              </a:solidFill>
              <a:latin typeface="Montserrat" panose="00000500000000000000" pitchFamily="2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449518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8" grpId="0" animBg="1"/>
      <p:bldP spid="9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58BAC13-AC6D-C47F-D4E3-00EB97226960}"/>
              </a:ext>
            </a:extLst>
          </p:cNvPr>
          <p:cNvSpPr txBox="1"/>
          <p:nvPr/>
        </p:nvSpPr>
        <p:spPr>
          <a:xfrm>
            <a:off x="1" y="138757"/>
            <a:ext cx="12191999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latin typeface="Montserrat" panose="00000500000000000000" pitchFamily="2" charset="0"/>
              </a:rPr>
              <a:t>Methods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48AE89C-85DF-132E-2713-DEF850B2FC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189" t="11832" r="9264" b="18927"/>
          <a:stretch/>
        </p:blipFill>
        <p:spPr>
          <a:xfrm>
            <a:off x="8311403" y="1455439"/>
            <a:ext cx="3238539" cy="19735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2C010E-E0DD-D57D-590D-097629B36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090" y="827866"/>
            <a:ext cx="2097206" cy="288975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D62DAAE-6421-1F8D-7834-D680C40BEB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81296" y="719231"/>
            <a:ext cx="2295648" cy="316623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22411DC-2A8D-F0B7-3A2C-89DED88990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43115" y="776234"/>
            <a:ext cx="1902117" cy="31092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485F2A3-ECDF-9807-DDBF-53504755B9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441" y="3994098"/>
            <a:ext cx="9595936" cy="281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35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CBD7264-6CD5-2335-3DDF-FC503CE7BE73}"/>
              </a:ext>
            </a:extLst>
          </p:cNvPr>
          <p:cNvSpPr txBox="1"/>
          <p:nvPr/>
        </p:nvSpPr>
        <p:spPr>
          <a:xfrm>
            <a:off x="1" y="272506"/>
            <a:ext cx="12191999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Capillary damage in 4T07 TNBC murine isografts after 5 treatments.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9BE811-7E67-6E5B-5008-305C10C4DB7B}"/>
              </a:ext>
            </a:extLst>
          </p:cNvPr>
          <p:cNvSpPr txBox="1"/>
          <p:nvPr/>
        </p:nvSpPr>
        <p:spPr>
          <a:xfrm>
            <a:off x="8028398" y="774387"/>
            <a:ext cx="43207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Functional capillaries per </a:t>
            </a:r>
            <a:r>
              <a:rPr lang="en-GB" sz="1600" dirty="0" err="1">
                <a:solidFill>
                  <a:srgbClr val="243062"/>
                </a:solidFill>
                <a:latin typeface="Montserrat" panose="00000500000000000000" pitchFamily="2" charset="0"/>
              </a:rPr>
              <a:t>tumor</a:t>
            </a: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CC3FE7-1F17-B388-1C81-DF4F4B8C265C}"/>
              </a:ext>
            </a:extLst>
          </p:cNvPr>
          <p:cNvSpPr txBox="1"/>
          <p:nvPr/>
        </p:nvSpPr>
        <p:spPr>
          <a:xfrm>
            <a:off x="-1" y="728054"/>
            <a:ext cx="35187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Interstitial bleeding in the tumour tissue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804D8D-F789-797E-3152-852164E67D5D}"/>
              </a:ext>
            </a:extLst>
          </p:cNvPr>
          <p:cNvSpPr/>
          <p:nvPr/>
        </p:nvSpPr>
        <p:spPr>
          <a:xfrm>
            <a:off x="8164699" y="3913242"/>
            <a:ext cx="41844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Bleeding was quantified by double masking.</a:t>
            </a:r>
          </a:p>
        </p:txBody>
      </p:sp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id="{D9F51120-2C9D-811F-EA7F-FA299C1AC4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75592003"/>
              </p:ext>
            </p:extLst>
          </p:nvPr>
        </p:nvGraphicFramePr>
        <p:xfrm>
          <a:off x="8455268" y="1342780"/>
          <a:ext cx="3736732" cy="234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2" imgW="3933402" imgH="2463814" progId="Prism6.Document">
                  <p:embed/>
                </p:oleObj>
              </mc:Choice>
              <mc:Fallback>
                <p:oleObj name="Prism 6" r:id="rId2" imgW="3933402" imgH="2463814" progId="Prism6.Document">
                  <p:embed/>
                  <p:pic>
                    <p:nvPicPr>
                      <p:cNvPr id="11" name="Object 10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8455268" y="1342780"/>
                        <a:ext cx="3736732" cy="2340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6B017BD-868F-F2C3-42AC-DB621F007D4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3384866"/>
              </p:ext>
            </p:extLst>
          </p:nvPr>
        </p:nvGraphicFramePr>
        <p:xfrm>
          <a:off x="8301038" y="4521048"/>
          <a:ext cx="3719283" cy="23406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Prism 6" r:id="rId4" imgW="3915035" imgH="2463814" progId="Prism6.Document">
                  <p:embed/>
                </p:oleObj>
              </mc:Choice>
              <mc:Fallback>
                <p:oleObj name="Prism 6" r:id="rId4" imgW="3915035" imgH="2463814" progId="Prism6.Document">
                  <p:embed/>
                  <p:pic>
                    <p:nvPicPr>
                      <p:cNvPr id="12" name="Object 11">
                        <a:extLst>
                          <a:ext uri="{FF2B5EF4-FFF2-40B4-BE49-F238E27FC236}">
                            <a16:creationId xmlns:a16="http://schemas.microsoft.com/office/drawing/2014/main" id="{9B60D6DB-4D63-4D1D-BB38-48E913FB1A7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8301038" y="4521048"/>
                        <a:ext cx="3719283" cy="23406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CFC29BFB-E12A-7FEA-73D8-8EE7808A3F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208" y="1312829"/>
            <a:ext cx="3034852" cy="54963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868B21-B544-30B8-31C8-D3A5320469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79076" y="1272287"/>
            <a:ext cx="4980863" cy="553686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035EF06-91E0-161B-AEF7-06268FBDACEF}"/>
              </a:ext>
            </a:extLst>
          </p:cNvPr>
          <p:cNvSpPr txBox="1"/>
          <p:nvPr/>
        </p:nvSpPr>
        <p:spPr>
          <a:xfrm>
            <a:off x="3518704" y="681887"/>
            <a:ext cx="40564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rgbClr val="243062"/>
                </a:solidFill>
                <a:latin typeface="Montserrat" panose="00000500000000000000" pitchFamily="2" charset="0"/>
              </a:rPr>
              <a:t>Functional capillary; filled with RBCs</a:t>
            </a:r>
          </a:p>
        </p:txBody>
      </p:sp>
    </p:spTree>
    <p:extLst>
      <p:ext uri="{BB962C8B-B14F-4D97-AF65-F5344CB8AC3E}">
        <p14:creationId xmlns:p14="http://schemas.microsoft.com/office/powerpoint/2010/main" val="279599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955229B-0F86-D736-3A24-FE5B0EE06844}"/>
              </a:ext>
            </a:extLst>
          </p:cNvPr>
          <p:cNvSpPr txBox="1"/>
          <p:nvPr/>
        </p:nvSpPr>
        <p:spPr>
          <a:xfrm>
            <a:off x="0" y="251662"/>
            <a:ext cx="12191999" cy="400110"/>
          </a:xfrm>
          <a:prstGeom prst="rect">
            <a:avLst/>
          </a:prstGeom>
          <a:solidFill>
            <a:srgbClr val="F0ECE2"/>
          </a:solidFill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243062"/>
                </a:solidFill>
                <a:latin typeface="Montserrat" panose="00000500000000000000" pitchFamily="2" charset="0"/>
              </a:rPr>
              <a:t>Capillary damage in 4T1 TNBC murine isografts after 3 treatments.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5364AB-19FD-E5B2-20BB-2E8A94FF43F0}"/>
              </a:ext>
            </a:extLst>
          </p:cNvPr>
          <p:cNvSpPr txBox="1"/>
          <p:nvPr/>
        </p:nvSpPr>
        <p:spPr>
          <a:xfrm>
            <a:off x="104774" y="734820"/>
            <a:ext cx="6715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43062"/>
                </a:solidFill>
                <a:latin typeface="Montserrat" panose="00000500000000000000" pitchFamily="2" charset="0"/>
              </a:rPr>
              <a:t> Time-related capillary damage in tumour tissues.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61DE74B-7514-F881-E388-407B9029313A}"/>
              </a:ext>
            </a:extLst>
          </p:cNvPr>
          <p:cNvSpPr/>
          <p:nvPr/>
        </p:nvSpPr>
        <p:spPr>
          <a:xfrm>
            <a:off x="8547830" y="6604084"/>
            <a:ext cx="1290738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243062"/>
                </a:solidFill>
                <a:latin typeface="Montserrat" panose="00000500000000000000" pitchFamily="2" charset="0"/>
                <a:ea typeface="Calibri" panose="020F0502020204030204" pitchFamily="34" charset="0"/>
                <a:cs typeface="Arial" panose="020B0604020202020204" pitchFamily="34" charset="0"/>
              </a:rPr>
              <a:t>Magnification 1X</a:t>
            </a:r>
            <a:endParaRPr lang="en-GB" sz="1050" dirty="0">
              <a:solidFill>
                <a:srgbClr val="243062"/>
              </a:solidFill>
              <a:latin typeface="Montserrat" panose="00000500000000000000" pitchFamily="2" charset="0"/>
            </a:endParaRP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75F8AC53-80F5-4997-0B96-03FE3874687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164" y="1187200"/>
            <a:ext cx="5497689" cy="5629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4624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851</Words>
  <Application>Microsoft Macintosh PowerPoint</Application>
  <PresentationFormat>Widescreen</PresentationFormat>
  <Paragraphs>167</Paragraphs>
  <Slides>20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Aptos Display</vt:lpstr>
      <vt:lpstr>Aptos</vt:lpstr>
      <vt:lpstr>Montserrat</vt:lpstr>
      <vt:lpstr>Arial</vt:lpstr>
      <vt:lpstr>Office Theme</vt:lpstr>
      <vt:lpstr>Prism 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Mahak Zahra Bokhari</dc:creator>
  <cp:lastModifiedBy>Syeda Mahak Zahra Bokhari</cp:lastModifiedBy>
  <cp:revision>24</cp:revision>
  <dcterms:created xsi:type="dcterms:W3CDTF">2024-07-09T21:44:36Z</dcterms:created>
  <dcterms:modified xsi:type="dcterms:W3CDTF">2024-10-31T16:49:27Z</dcterms:modified>
</cp:coreProperties>
</file>