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77" r:id="rId2"/>
    <p:sldId id="276" r:id="rId3"/>
    <p:sldId id="304" r:id="rId4"/>
    <p:sldId id="278" r:id="rId5"/>
    <p:sldId id="280" r:id="rId6"/>
    <p:sldId id="281" r:id="rId7"/>
    <p:sldId id="282" r:id="rId8"/>
    <p:sldId id="297" r:id="rId9"/>
    <p:sldId id="284" r:id="rId10"/>
    <p:sldId id="285" r:id="rId11"/>
    <p:sldId id="300" r:id="rId12"/>
    <p:sldId id="286" r:id="rId13"/>
    <p:sldId id="287" r:id="rId14"/>
    <p:sldId id="288" r:id="rId15"/>
    <p:sldId id="289" r:id="rId16"/>
    <p:sldId id="283" r:id="rId17"/>
    <p:sldId id="290" r:id="rId18"/>
    <p:sldId id="298" r:id="rId19"/>
    <p:sldId id="291" r:id="rId20"/>
    <p:sldId id="301" r:id="rId21"/>
    <p:sldId id="302" r:id="rId22"/>
    <p:sldId id="292" r:id="rId23"/>
    <p:sldId id="293" r:id="rId24"/>
    <p:sldId id="294" r:id="rId25"/>
    <p:sldId id="296" r:id="rId26"/>
    <p:sldId id="275" r:id="rId27"/>
    <p:sldId id="271" r:id="rId28"/>
    <p:sldId id="303" r:id="rId29"/>
    <p:sldId id="305" r:id="rId30"/>
    <p:sldId id="306" r:id="rId31"/>
    <p:sldId id="307" r:id="rId3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4" autoAdjust="0"/>
    <p:restoredTop sz="74840" autoAdjust="0"/>
  </p:normalViewPr>
  <p:slideViewPr>
    <p:cSldViewPr snapToGrid="0">
      <p:cViewPr varScale="1">
        <p:scale>
          <a:sx n="79" d="100"/>
          <a:sy n="79" d="100"/>
        </p:scale>
        <p:origin x="140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9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58-194E-A5DB-57D6090E54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958-194E-A5DB-57D6090E54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958-194E-A5DB-57D6090E542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958-194E-A5DB-57D6090E542C}"/>
              </c:ext>
            </c:extLst>
          </c:dPt>
          <c:cat>
            <c:strRef>
              <c:f>Sheet1!$A$2:$A$5</c:f>
              <c:strCache>
                <c:ptCount val="2"/>
                <c:pt idx="0">
                  <c:v>BC</c:v>
                </c:pt>
                <c:pt idx="1">
                  <c:v>TNBC</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2958-194E-A5DB-57D6090E542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0.20926270823330315"/>
          <c:y val="0.86504482925459791"/>
          <c:w val="0.63467911247480358"/>
          <c:h val="0.116699026684891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0A5477-3F7E-4669-877F-CAC33A174F79}" type="datetime1">
              <a:rPr lang="hu-HU" smtClean="0"/>
              <a:t>2024. 10. 31.</a:t>
            </a:fld>
            <a:endParaRPr lang="hu-HU"/>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hu-HU"/>
              <a:t>Semmelweis Egyetem | Szervezeti egység neve</a:t>
            </a:r>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B6BBF8-0AC3-4F5C-9C46-904244B91639}" type="slidenum">
              <a:rPr lang="hu-HU" smtClean="0"/>
              <a:t>‹#›</a:t>
            </a:fld>
            <a:endParaRPr lang="hu-HU"/>
          </a:p>
        </p:txBody>
      </p:sp>
    </p:spTree>
    <p:extLst>
      <p:ext uri="{BB962C8B-B14F-4D97-AF65-F5344CB8AC3E}">
        <p14:creationId xmlns:p14="http://schemas.microsoft.com/office/powerpoint/2010/main" val="109581194"/>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7263F-A963-4716-9E0B-336AF0E39782}" type="datetime1">
              <a:rPr lang="hu-HU" smtClean="0"/>
              <a:t>2024. 10. 31.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hu-HU"/>
              <a:t>Semmelweis Egyetem | Szervezeti egység neve</a:t>
            </a:r>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844E-4E9E-4762-B238-A0CB0F62D7D5}" type="slidenum">
              <a:rPr lang="hu-HU" smtClean="0"/>
              <a:t>‹#›</a:t>
            </a:fld>
            <a:endParaRPr lang="hu-HU"/>
          </a:p>
        </p:txBody>
      </p:sp>
    </p:spTree>
    <p:extLst>
      <p:ext uri="{BB962C8B-B14F-4D97-AF65-F5344CB8AC3E}">
        <p14:creationId xmlns:p14="http://schemas.microsoft.com/office/powerpoint/2010/main" val="2097450316"/>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DD189-3B36-4BCC-97B1-F2A87D2C53CA}" type="slidenum">
              <a:rPr lang="en-GB" smtClean="0"/>
              <a:t>1</a:t>
            </a:fld>
            <a:endParaRPr lang="en-GB"/>
          </a:p>
        </p:txBody>
      </p:sp>
    </p:spTree>
    <p:extLst>
      <p:ext uri="{BB962C8B-B14F-4D97-AF65-F5344CB8AC3E}">
        <p14:creationId xmlns:p14="http://schemas.microsoft.com/office/powerpoint/2010/main" val="777057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E" dirty="0"/>
              <a:t>Non selective COX- inhibitors</a:t>
            </a:r>
            <a:r>
              <a:rPr lang="en-US" sz="1800" dirty="0">
                <a:solidFill>
                  <a:srgbClr val="1F1F1F"/>
                </a:solidFill>
                <a:effectLst/>
                <a:latin typeface="Georgia" panose="02040502050405020303" pitchFamily="18" charset="0"/>
                <a:ea typeface="Calibri" panose="020F0502020204030204" pitchFamily="34" charset="0"/>
                <a:cs typeface="Calibri" panose="020F0502020204030204" pitchFamily="34" charset="0"/>
              </a:rPr>
              <a:t>can inactivate COX-1 and COX-2 irreversible due to acetylation but inhibits COX-1 more than COX-2. COX-1 is involved in platelet aggregation; therefore, aspirin is used in cardiovascular protection. Inhibition of COX-1 in a long term may cause aa significant gastrointestinal side effects, such as gastritis, stomach ulceration and bleeding. </a:t>
            </a:r>
          </a:p>
          <a:p>
            <a:endParaRPr lang="en-GE" dirty="0"/>
          </a:p>
          <a:p>
            <a:r>
              <a:rPr lang="en-US" sz="1800" dirty="0" err="1">
                <a:solidFill>
                  <a:srgbClr val="1F1F1F"/>
                </a:solidFill>
                <a:effectLst/>
                <a:latin typeface="Georgia" panose="02040502050405020303" pitchFamily="18" charset="0"/>
                <a:ea typeface="Calibri" panose="020F0502020204030204" pitchFamily="34" charset="0"/>
                <a:cs typeface="Calibri" panose="020F0502020204030204" pitchFamily="34" charset="0"/>
              </a:rPr>
              <a:t>selCOXIBs</a:t>
            </a:r>
            <a:r>
              <a:rPr lang="en-US" sz="1800" dirty="0">
                <a:solidFill>
                  <a:srgbClr val="1F1F1F"/>
                </a:solidFill>
                <a:effectLst/>
                <a:latin typeface="Georgia" panose="02040502050405020303" pitchFamily="18" charset="0"/>
                <a:ea typeface="Calibri" panose="020F0502020204030204" pitchFamily="34" charset="0"/>
                <a:cs typeface="Calibri" panose="020F0502020204030204" pitchFamily="34" charset="0"/>
              </a:rPr>
              <a:t> are designed for COX-2 inhibition, while sparing COX-1. They have demonstrated a better anti-inflammatory effect, but also a risk of increased cardiovascular adverse events to to increased platelet aggregation and thrombosis.  </a:t>
            </a:r>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17494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2751226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During the experiment, animals were treated four times with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while ASA or SC236 was continuously given every day via intraperitoneal injections until the day of termination.</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Follow-up ultrasound (US) and digital calliper measurements have been performed once every 48 hours, which revealed a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volume decrease in all treated groups after two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treatments. However, inhibition was statistically significant only in the </a:t>
            </a:r>
            <a:r>
              <a:rPr lang="en-GB" sz="1800" b="0" i="0" u="none" strike="noStrike" dirty="0" err="1">
                <a:solidFill>
                  <a:srgbClr val="000000"/>
                </a:solidFill>
                <a:effectLst/>
                <a:latin typeface="Times New Roman" panose="02020603050405020304" pitchFamily="18" charset="0"/>
              </a:rPr>
              <a:t>mEHT+ASA</a:t>
            </a:r>
            <a:r>
              <a:rPr lang="en-GB" sz="1800" b="0" i="0" u="none" strike="noStrike" dirty="0">
                <a:solidFill>
                  <a:srgbClr val="000000"/>
                </a:solidFill>
                <a:effectLst/>
                <a:latin typeface="Times New Roman" panose="02020603050405020304" pitchFamily="18" charset="0"/>
              </a:rPr>
              <a:t> or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+SC236 treated groups as compared to Sham.</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Previous findings also have demonstrated that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monotherapy is able to diminish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growth significantly only after 3 treatments.</a:t>
            </a:r>
            <a:endParaRPr lang="en-GB" sz="1800" b="0" i="0" u="none" strike="noStrike" dirty="0">
              <a:solidFill>
                <a:srgbClr val="000000"/>
              </a:solidFill>
              <a:effectLst/>
              <a:latin typeface="Arial" panose="020B0604020202020204" pitchFamily="34" charset="0"/>
            </a:endParaRPr>
          </a:p>
          <a:p>
            <a:endParaRPr lang="en-G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We validated this - 3 </a:t>
            </a:r>
            <a:r>
              <a:rPr lang="en-GB" sz="1800" b="0" i="0" u="none" strike="noStrike" dirty="0" err="1">
                <a:solidFill>
                  <a:srgbClr val="000000"/>
                </a:solidFill>
                <a:effectLst/>
                <a:latin typeface="Calibri" panose="020F0502020204030204" pitchFamily="34" charset="0"/>
              </a:rPr>
              <a:t>mEHT</a:t>
            </a:r>
            <a:r>
              <a:rPr lang="en-GB" sz="1800" b="0" i="0" u="none" strike="noStrike" dirty="0">
                <a:solidFill>
                  <a:srgbClr val="000000"/>
                </a:solidFill>
                <a:effectLst/>
                <a:latin typeface="Calibri" panose="020F0502020204030204" pitchFamily="34" charset="0"/>
              </a:rPr>
              <a:t> treatments had significantly diminished </a:t>
            </a:r>
            <a:r>
              <a:rPr lang="en-GB" sz="1800" b="0" i="0" u="none" strike="noStrike" dirty="0" err="1">
                <a:solidFill>
                  <a:srgbClr val="000000"/>
                </a:solidFill>
                <a:effectLst/>
                <a:latin typeface="Calibri" panose="020F0502020204030204" pitchFamily="34" charset="0"/>
              </a:rPr>
              <a:t>tumor</a:t>
            </a:r>
            <a:r>
              <a:rPr lang="en-GB" sz="1800" b="0" i="0" u="none" strike="noStrike" dirty="0">
                <a:solidFill>
                  <a:srgbClr val="000000"/>
                </a:solidFill>
                <a:effectLst/>
                <a:latin typeface="Calibri" panose="020F0502020204030204" pitchFamily="34" charset="0"/>
              </a:rPr>
              <a:t> growth measured by both  US and Digital calliper.  As we see on the representative graphs , NSAIDs have enhanced it’s effectiveness but not significantly. </a:t>
            </a:r>
            <a:endParaRPr lang="en-GB" sz="1800" b="0" i="0" u="none" strike="noStrike" dirty="0">
              <a:solidFill>
                <a:srgbClr val="000000"/>
              </a:solidFill>
              <a:effectLst/>
              <a:latin typeface="Arial" panose="020B0604020202020204" pitchFamily="34" charset="0"/>
            </a:endParaRPr>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318288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The day after 4</a:t>
            </a:r>
            <a:r>
              <a:rPr lang="en-GB" sz="1200" b="0" i="0" u="none" strike="noStrike" baseline="30000" dirty="0">
                <a:solidFill>
                  <a:srgbClr val="000000"/>
                </a:solidFill>
                <a:effectLst/>
                <a:latin typeface="Times New Roman" panose="02020603050405020304" pitchFamily="18" charset="0"/>
              </a:rPr>
              <a:t>th</a:t>
            </a:r>
            <a:r>
              <a:rPr lang="en-GB" sz="1200" b="0" i="0" u="none" strike="noStrike" dirty="0">
                <a:solidFill>
                  <a:srgbClr val="000000"/>
                </a:solidFill>
                <a:effectLst/>
                <a:latin typeface="Times New Roman" panose="02020603050405020304" pitchFamily="18" charset="0"/>
              </a:rPr>
              <a:t> treatment with </a:t>
            </a:r>
            <a:r>
              <a:rPr lang="en-GB" sz="1200" b="0" i="0" u="none" strike="noStrike" dirty="0" err="1">
                <a:solidFill>
                  <a:srgbClr val="000000"/>
                </a:solidFill>
                <a:effectLst/>
                <a:latin typeface="Times New Roman" panose="02020603050405020304" pitchFamily="18" charset="0"/>
              </a:rPr>
              <a:t>mEHT</a:t>
            </a:r>
            <a:r>
              <a:rPr lang="en-GB" sz="1200" b="0" i="0" u="none" strike="noStrike" dirty="0">
                <a:solidFill>
                  <a:srgbClr val="000000"/>
                </a:solidFill>
                <a:effectLst/>
                <a:latin typeface="Times New Roman" panose="02020603050405020304" pitchFamily="18" charset="0"/>
              </a:rPr>
              <a:t>, </a:t>
            </a:r>
            <a:r>
              <a:rPr lang="en-GB" sz="1200" b="0" i="0" u="none" strike="noStrike" dirty="0" err="1">
                <a:solidFill>
                  <a:srgbClr val="000000"/>
                </a:solidFill>
                <a:effectLst/>
                <a:latin typeface="Times New Roman" panose="02020603050405020304" pitchFamily="18" charset="0"/>
              </a:rPr>
              <a:t>tumor</a:t>
            </a:r>
            <a:r>
              <a:rPr lang="en-GB" sz="1200" b="0" i="0" u="none" strike="noStrike" dirty="0">
                <a:solidFill>
                  <a:srgbClr val="000000"/>
                </a:solidFill>
                <a:effectLst/>
                <a:latin typeface="Times New Roman" panose="02020603050405020304" pitchFamily="18" charset="0"/>
              </a:rPr>
              <a:t> volume was measured by ultrasound and digital </a:t>
            </a:r>
            <a:r>
              <a:rPr lang="en-GB" sz="1200" b="0" i="0" u="none" strike="noStrike" dirty="0" err="1">
                <a:solidFill>
                  <a:srgbClr val="000000"/>
                </a:solidFill>
                <a:effectLst/>
                <a:latin typeface="Times New Roman" panose="02020603050405020304" pitchFamily="18" charset="0"/>
              </a:rPr>
              <a:t>caliper</a:t>
            </a:r>
            <a:r>
              <a:rPr lang="en-GB" sz="1200" b="0" i="0" u="none" strike="noStrike" dirty="0">
                <a:solidFill>
                  <a:srgbClr val="000000"/>
                </a:solidFill>
                <a:effectLst/>
                <a:latin typeface="Times New Roman" panose="02020603050405020304" pitchFamily="18" charset="0"/>
              </a:rPr>
              <a:t> again. </a:t>
            </a:r>
            <a:endParaRPr lang="en-GB"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Times New Roman" panose="02020603050405020304" pitchFamily="18" charset="0"/>
              </a:rPr>
              <a:t>Animals were terminated at the same day and </a:t>
            </a:r>
            <a:r>
              <a:rPr lang="en-GB" sz="1200" b="0" i="0" u="none" strike="noStrike" dirty="0" err="1">
                <a:solidFill>
                  <a:srgbClr val="000000"/>
                </a:solidFill>
                <a:effectLst/>
                <a:latin typeface="Times New Roman" panose="02020603050405020304" pitchFamily="18" charset="0"/>
              </a:rPr>
              <a:t>tumors</a:t>
            </a:r>
            <a:r>
              <a:rPr lang="en-GB" sz="1200" b="0" i="0" u="none" strike="noStrike" dirty="0">
                <a:solidFill>
                  <a:srgbClr val="000000"/>
                </a:solidFill>
                <a:effectLst/>
                <a:latin typeface="Times New Roman" panose="02020603050405020304" pitchFamily="18" charset="0"/>
              </a:rPr>
              <a:t> excised.</a:t>
            </a:r>
          </a:p>
          <a:p>
            <a:pPr rtl="0" fontAlgn="base">
              <a:spcBef>
                <a:spcPts val="0"/>
              </a:spcBef>
              <a:spcAft>
                <a:spcPts val="0"/>
              </a:spcAft>
              <a:buFont typeface="Arial" panose="020B0604020202020204" pitchFamily="34" charset="0"/>
              <a:buChar char="•"/>
            </a:pPr>
            <a:r>
              <a:rPr lang="en-GB" sz="1200" b="0" i="0" u="none" strike="noStrike" dirty="0" err="1">
                <a:solidFill>
                  <a:srgbClr val="000000"/>
                </a:solidFill>
                <a:effectLst/>
                <a:latin typeface="Times New Roman" panose="02020603050405020304" pitchFamily="18" charset="0"/>
              </a:rPr>
              <a:t>Tumor</a:t>
            </a:r>
            <a:r>
              <a:rPr lang="en-GB" sz="1200" b="0" i="0" u="none" strike="noStrike" dirty="0">
                <a:solidFill>
                  <a:srgbClr val="000000"/>
                </a:solidFill>
                <a:effectLst/>
                <a:latin typeface="Times New Roman" panose="02020603050405020304" pitchFamily="18" charset="0"/>
              </a:rPr>
              <a:t> volume and </a:t>
            </a:r>
            <a:r>
              <a:rPr lang="en-GB" sz="1200" b="0" i="0" u="none" strike="noStrike" dirty="0" err="1">
                <a:solidFill>
                  <a:srgbClr val="000000"/>
                </a:solidFill>
                <a:effectLst/>
                <a:latin typeface="Times New Roman" panose="02020603050405020304" pitchFamily="18" charset="0"/>
              </a:rPr>
              <a:t>tumor</a:t>
            </a:r>
            <a:r>
              <a:rPr lang="en-GB" sz="1200" b="0" i="0" u="none" strike="noStrike" dirty="0">
                <a:solidFill>
                  <a:srgbClr val="000000"/>
                </a:solidFill>
                <a:effectLst/>
                <a:latin typeface="Times New Roman" panose="02020603050405020304" pitchFamily="18" charset="0"/>
              </a:rPr>
              <a:t> weights data revealed that </a:t>
            </a:r>
            <a:r>
              <a:rPr lang="en-GB" sz="1200" b="0" i="0" u="none" strike="noStrike" dirty="0" err="1">
                <a:solidFill>
                  <a:srgbClr val="000000"/>
                </a:solidFill>
                <a:effectLst/>
                <a:latin typeface="Times New Roman" panose="02020603050405020304" pitchFamily="18" charset="0"/>
              </a:rPr>
              <a:t>mEHT</a:t>
            </a:r>
            <a:r>
              <a:rPr lang="en-GB" sz="1200" b="0" i="0" u="none" strike="noStrike" dirty="0">
                <a:solidFill>
                  <a:srgbClr val="000000"/>
                </a:solidFill>
                <a:effectLst/>
                <a:latin typeface="Times New Roman" panose="02020603050405020304" pitchFamily="18" charset="0"/>
              </a:rPr>
              <a:t> treatment alone significantly inhibited </a:t>
            </a:r>
            <a:r>
              <a:rPr lang="en-GB" sz="1200" b="0" i="0" u="none" strike="noStrike" dirty="0" err="1">
                <a:solidFill>
                  <a:srgbClr val="000000"/>
                </a:solidFill>
                <a:effectLst/>
                <a:latin typeface="Times New Roman" panose="02020603050405020304" pitchFamily="18" charset="0"/>
              </a:rPr>
              <a:t>tumor</a:t>
            </a:r>
            <a:r>
              <a:rPr lang="en-GB" sz="1200" b="0" i="0" u="none" strike="noStrike" dirty="0">
                <a:solidFill>
                  <a:srgbClr val="000000"/>
                </a:solidFill>
                <a:effectLst/>
                <a:latin typeface="Times New Roman" panose="02020603050405020304" pitchFamily="18" charset="0"/>
              </a:rPr>
              <a:t> growth but the effect was enhanced by both NSAIDs, although it reached statistical significance while mEHT+SC236 was applied. </a:t>
            </a:r>
            <a:endParaRPr lang="en-GB" sz="1200" b="0" i="0" u="none" strike="noStrike" dirty="0">
              <a:solidFill>
                <a:srgbClr val="000000"/>
              </a:solidFill>
              <a:effectLst/>
              <a:latin typeface="Arial" panose="020B0604020202020204" pitchFamily="34" charset="0"/>
            </a:endParaRPr>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28054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Times New Roman" panose="02020603050405020304" pitchFamily="18" charset="0"/>
              </a:rPr>
              <a:t> representative pictures have been recorded</a:t>
            </a:r>
            <a:endParaRPr lang="en-GB" sz="1200" b="0" i="0" u="none" strike="noStrike" dirty="0">
              <a:solidFill>
                <a:srgbClr val="000000"/>
              </a:solidFill>
              <a:effectLst/>
              <a:latin typeface="Arial" panose="020B0604020202020204" pitchFamily="34" charset="0"/>
            </a:endParaRPr>
          </a:p>
          <a:p>
            <a:r>
              <a:rPr lang="en-GE" dirty="0"/>
              <a:t>Curve of the tumor growth with US measurement. </a:t>
            </a:r>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1909827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E" dirty="0"/>
              <a:t>The body weight of the animals </a:t>
            </a:r>
            <a:r>
              <a:rPr lang="en-GB" dirty="0"/>
              <a:t>was</a:t>
            </a:r>
            <a:r>
              <a:rPr lang="en-GE" dirty="0"/>
              <a:t> </a:t>
            </a:r>
            <a:r>
              <a:rPr lang="en-GB" dirty="0"/>
              <a:t>measured daily</a:t>
            </a:r>
            <a:r>
              <a:rPr lang="en-GE" dirty="0"/>
              <a:t>. We chose the dose human equivalent does of Aspirin(100mg/kg) and SelCOXIB 6mg/kg based on the literature</a:t>
            </a:r>
          </a:p>
          <a:p>
            <a:r>
              <a:rPr lang="en-GE" dirty="0"/>
              <a:t>Graph shows all experimental groups could tolerate the given dose of treatment, as they have not lost more then 10% of body weight at any time duirng experiment. . </a:t>
            </a:r>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360529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382338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231091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223100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2044520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800" b="0" i="0" u="none" strike="noStrike" dirty="0">
                <a:solidFill>
                  <a:srgbClr val="000000"/>
                </a:solidFill>
                <a:effectLst/>
                <a:latin typeface="Times New Roman" panose="02020603050405020304" pitchFamily="18" charset="0"/>
              </a:rPr>
              <a:t>TNBC accounts for 15% of all types of breast cancer.</a:t>
            </a:r>
            <a:r>
              <a:rPr lang="en-US" sz="1800" dirty="0">
                <a:effectLst/>
                <a:latin typeface="Times New Roman" panose="02020603050405020304" pitchFamily="18" charset="0"/>
                <a:ea typeface="Times New Roman" panose="02020603050405020304" pitchFamily="18" charset="0"/>
              </a:rPr>
              <a:t> Cancer cells are characterized by the absence of estrogen receptors (ER), progesterone receptors, and human epidermal growth factor receptor 2 (HER2), making traditional hormonal therapies ineffective against it. Therefore, complementary treatments are highly valuable in the </a:t>
            </a:r>
            <a:r>
              <a:rPr lang="en-US" sz="1800" dirty="0" err="1">
                <a:effectLst/>
                <a:latin typeface="Times New Roman" panose="02020603050405020304" pitchFamily="18" charset="0"/>
                <a:ea typeface="Times New Roman" panose="02020603050405020304" pitchFamily="18" charset="0"/>
              </a:rPr>
              <a:t>reatemnt</a:t>
            </a:r>
            <a:r>
              <a:rPr lang="en-US" sz="1800" dirty="0">
                <a:effectLst/>
                <a:latin typeface="Times New Roman" panose="02020603050405020304" pitchFamily="18" charset="0"/>
                <a:ea typeface="Times New Roman" panose="02020603050405020304" pitchFamily="18" charset="0"/>
              </a:rPr>
              <a:t>. </a:t>
            </a:r>
            <a:endParaRPr lang="en-GB" sz="1800" b="0" i="0" u="none" strike="noStrike" dirty="0">
              <a:solidFill>
                <a:srgbClr val="000000"/>
              </a:solidFill>
              <a:effectLst/>
              <a:latin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0" i="0" u="none" strike="noStrike"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2. Melanoma is also an </a:t>
            </a:r>
            <a:r>
              <a:rPr lang="en-US" sz="1800" dirty="0" err="1">
                <a:effectLst/>
                <a:latin typeface="Times New Roman" panose="02020603050405020304" pitchFamily="18" charset="0"/>
                <a:ea typeface="Times New Roman" panose="02020603050405020304" pitchFamily="18" charset="0"/>
              </a:rPr>
              <a:t>aggresice</a:t>
            </a:r>
            <a:r>
              <a:rPr lang="en-US" sz="1800" dirty="0">
                <a:effectLst/>
                <a:latin typeface="Times New Roman" panose="02020603050405020304" pitchFamily="18" charset="0"/>
                <a:ea typeface="Times New Roman" panose="02020603050405020304" pitchFamily="18" charset="0"/>
              </a:rPr>
              <a:t> cancer. Around 65% of people diagnosed with melanoma face metastasis, which significantly reduces survival rate</a:t>
            </a:r>
            <a:r>
              <a:rPr lang="en-GE" sz="2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Advanced therapeutical or combination treatments are highly valuable to improve the outcome </a:t>
            </a:r>
            <a:r>
              <a:rPr lang="en-GE" sz="2800" dirty="0">
                <a:effectLst/>
                <a:latin typeface="Times New Roman" panose="02020603050405020304" pitchFamily="18" charset="0"/>
                <a:ea typeface="Times New Roman" panose="02020603050405020304" pitchFamily="18" charset="0"/>
              </a:rPr>
              <a:t>in those cancer types.</a:t>
            </a:r>
            <a:endParaRPr lang="en-GE" sz="2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3002632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861980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4808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2. Modulated electro-hyperthermia, which I refer as </a:t>
            </a:r>
            <a:r>
              <a:rPr lang="en-US" sz="1200" dirty="0" err="1">
                <a:effectLst/>
                <a:latin typeface="Times New Roman" panose="02020603050405020304" pitchFamily="18" charset="0"/>
                <a:ea typeface="Times New Roman" panose="02020603050405020304" pitchFamily="18" charset="0"/>
              </a:rPr>
              <a:t>mEHT</a:t>
            </a:r>
            <a:r>
              <a:rPr lang="en-US" sz="1200" dirty="0">
                <a:effectLst/>
                <a:latin typeface="Times New Roman" panose="02020603050405020304" pitchFamily="18" charset="0"/>
                <a:ea typeface="Times New Roman" panose="02020603050405020304" pitchFamily="18" charset="0"/>
              </a:rPr>
              <a:t> is a noninvasive adjuvant treatment method applied to different types of tumors in clinics. </a:t>
            </a:r>
            <a:r>
              <a:rPr lang="en-US" sz="1200" dirty="0" err="1">
                <a:effectLst/>
                <a:latin typeface="Times New Roman" panose="02020603050405020304" pitchFamily="18" charset="0"/>
                <a:ea typeface="Times New Roman" panose="02020603050405020304" pitchFamily="18" charset="0"/>
              </a:rPr>
              <a:t>mEHT</a:t>
            </a:r>
            <a:r>
              <a:rPr lang="en-US" sz="1200" dirty="0">
                <a:effectLst/>
                <a:latin typeface="Times New Roman" panose="02020603050405020304" pitchFamily="18" charset="0"/>
                <a:ea typeface="Times New Roman" panose="02020603050405020304" pitchFamily="18" charset="0"/>
              </a:rPr>
              <a:t> delivers energy using a 13.56 MHz frequency electromagnetic current, generated by a setup consisting of two coupled electrodes. </a:t>
            </a:r>
          </a:p>
          <a:p>
            <a:endParaRPr lang="en-GE" dirty="0"/>
          </a:p>
          <a:p>
            <a:r>
              <a:rPr lang="en-US" sz="1200" b="0" i="1" dirty="0">
                <a:solidFill>
                  <a:srgbClr val="FF0000"/>
                </a:solidFill>
                <a:effectLst/>
                <a:highlight>
                  <a:srgbClr val="FFFF00"/>
                </a:highlight>
                <a:latin typeface="Times New Roman" panose="02020603050405020304" pitchFamily="18" charset="0"/>
                <a:ea typeface="Times New Roman" panose="02020603050405020304" pitchFamily="18" charset="0"/>
              </a:rPr>
              <a:t>Its thermal effect leads to the breaking of DNA, which affects the cell cycle and apoptosis.</a:t>
            </a:r>
          </a:p>
          <a:p>
            <a:endParaRPr lang="en-US" sz="1200" b="0" i="1" dirty="0">
              <a:solidFill>
                <a:srgbClr val="FF0000"/>
              </a:solidFill>
              <a:effectLst/>
              <a:highlight>
                <a:srgbClr val="FFFF00"/>
              </a:highlight>
              <a:latin typeface="Times New Roman" panose="02020603050405020304" pitchFamily="18" charset="0"/>
              <a:ea typeface="Times New Roman" panose="02020603050405020304" pitchFamily="18" charset="0"/>
            </a:endParaRPr>
          </a:p>
          <a:p>
            <a:r>
              <a:rPr lang="en-US" sz="1200" b="0" i="1" dirty="0">
                <a:solidFill>
                  <a:srgbClr val="FF0000"/>
                </a:solidFill>
                <a:effectLst/>
                <a:highlight>
                  <a:srgbClr val="FFFF00"/>
                </a:highlight>
                <a:latin typeface="Times New Roman" panose="02020603050405020304" pitchFamily="18" charset="0"/>
                <a:ea typeface="Times New Roman" panose="02020603050405020304" pitchFamily="18" charset="0"/>
              </a:rPr>
              <a:t>In addition to that, modulated electro-hyperthermia exerts a non-thermal effect through the 1/frequency amplitude modulation of the electromagnetic field. The modulation disturbs cancer cells by inducing the rotation of cell particles. It is enhancing cell membrane permeability and enabling effective drug delivery through electroporation</a:t>
            </a:r>
            <a:r>
              <a:rPr lang="en-GE" b="0" i="1" dirty="0">
                <a:solidFill>
                  <a:srgbClr val="FF0000"/>
                </a:solidFill>
                <a:effectLst/>
                <a:highlight>
                  <a:srgbClr val="FFFF00"/>
                </a:highlight>
              </a:rPr>
              <a:t> </a:t>
            </a:r>
          </a:p>
          <a:p>
            <a:endParaRPr lang="en-GE" b="0" i="1" dirty="0">
              <a:solidFill>
                <a:srgbClr val="FF0000"/>
              </a:solidFill>
              <a:effectLst/>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err="1">
                <a:effectLst/>
                <a:latin typeface="Times New Roman" panose="02020603050405020304" pitchFamily="18" charset="0"/>
                <a:ea typeface="Times New Roman" panose="02020603050405020304" pitchFamily="18" charset="0"/>
              </a:rPr>
              <a:t>mEHT</a:t>
            </a:r>
            <a:r>
              <a:rPr lang="en-US" sz="1000" dirty="0">
                <a:effectLst/>
                <a:latin typeface="Times New Roman" panose="02020603050405020304" pitchFamily="18" charset="0"/>
                <a:ea typeface="Times New Roman" panose="02020603050405020304" pitchFamily="18" charset="0"/>
              </a:rPr>
              <a:t> specifically targets the tumor without affecting healthy neighboring tissues. </a:t>
            </a:r>
            <a:endParaRPr lang="en-GE" sz="1000" dirty="0">
              <a:effectLst/>
              <a:latin typeface="Calibri" panose="020F0502020204030204" pitchFamily="34" charset="0"/>
              <a:ea typeface="Calibri" panose="020F0502020204030204" pitchFamily="34" charset="0"/>
            </a:endParaRPr>
          </a:p>
          <a:p>
            <a:endParaRPr lang="en-GE" b="0" i="1" dirty="0">
              <a:solidFill>
                <a:srgbClr val="FF0000"/>
              </a:solidFill>
              <a:highlight>
                <a:srgbClr val="FFFF00"/>
              </a:highlight>
            </a:endParaRPr>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2307669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pPr marL="171450" indent="-171450">
              <a:buFont typeface="Arial" panose="020B0604020202020204" pitchFamily="34" charset="0"/>
              <a:buChar char="•"/>
            </a:pPr>
            <a:r>
              <a:rPr lang="en-GB" dirty="0"/>
              <a:t> Our colleagues have shown that </a:t>
            </a:r>
            <a:r>
              <a:rPr lang="en-GB" dirty="0" err="1"/>
              <a:t>mEHT</a:t>
            </a:r>
            <a:r>
              <a:rPr lang="en-GB" dirty="0"/>
              <a:t> can significantly inhibit </a:t>
            </a:r>
            <a:r>
              <a:rPr lang="en-GB" dirty="0" err="1"/>
              <a:t>tumor</a:t>
            </a:r>
            <a:r>
              <a:rPr lang="en-GB" dirty="0"/>
              <a:t> growth in TNBC. He demonstrated that </a:t>
            </a:r>
            <a:r>
              <a:rPr lang="en-GB" dirty="0" err="1"/>
              <a:t>mEHT</a:t>
            </a:r>
            <a:r>
              <a:rPr lang="en-GB" dirty="0"/>
              <a:t> induced </a:t>
            </a:r>
            <a:r>
              <a:rPr lang="en-GB" dirty="0" err="1"/>
              <a:t>lAPR</a:t>
            </a:r>
            <a:r>
              <a:rPr lang="en-GB" dirty="0"/>
              <a:t> and synthesis of APP.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authors hypothesized that </a:t>
            </a:r>
            <a:r>
              <a:rPr lang="en-GB" sz="1800" b="0" i="0" u="none" strike="noStrike" dirty="0">
                <a:solidFill>
                  <a:srgbClr val="000000"/>
                </a:solidFill>
                <a:effectLst/>
                <a:latin typeface="Times New Roman" panose="02020603050405020304" pitchFamily="18" charset="0"/>
              </a:rPr>
              <a:t>the reaction occurs due to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induced stress. </a:t>
            </a:r>
            <a:endParaRPr lang="en-GB" dirty="0"/>
          </a:p>
          <a:p>
            <a:pPr marL="171450" indent="-171450">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In this study, we aimed to investigate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-induced APR-related molecular events further for a better understanding of its impact on the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development in 4T1 TNBC mouse model. </a:t>
            </a:r>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4158238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Methods: </a:t>
            </a:r>
            <a:r>
              <a:rPr lang="en-US" sz="1800" b="0" dirty="0">
                <a:effectLst/>
                <a:latin typeface="Times New Roman" panose="02020603050405020304" pitchFamily="18" charset="0"/>
                <a:ea typeface="Times New Roman" panose="02020603050405020304" pitchFamily="18" charset="0"/>
              </a:rPr>
              <a:t>For conducting the in vivo experiments, we cultivate cells in vitro, and inject them subcutaneously into the 6</a:t>
            </a:r>
            <a:r>
              <a:rPr lang="en-US" sz="1800" b="0" baseline="30000" dirty="0">
                <a:effectLst/>
                <a:latin typeface="Times New Roman" panose="02020603050405020304" pitchFamily="18" charset="0"/>
                <a:ea typeface="Times New Roman" panose="02020603050405020304" pitchFamily="18" charset="0"/>
              </a:rPr>
              <a:t>th</a:t>
            </a:r>
            <a:r>
              <a:rPr lang="en-US" sz="1800" b="0" dirty="0">
                <a:effectLst/>
                <a:latin typeface="Times New Roman" panose="02020603050405020304" pitchFamily="18" charset="0"/>
                <a:ea typeface="Times New Roman" panose="02020603050405020304" pitchFamily="18" charset="0"/>
              </a:rPr>
              <a:t> mammary fat pad of BALB/c mouse.</a:t>
            </a:r>
          </a:p>
          <a:p>
            <a:r>
              <a:rPr lang="en-GB" sz="1800" b="0" i="0" u="none" strike="noStrike" dirty="0">
                <a:solidFill>
                  <a:srgbClr val="000000"/>
                </a:solidFill>
                <a:effectLst/>
                <a:latin typeface="Times New Roman" panose="02020603050405020304" pitchFamily="18" charset="0"/>
              </a:rPr>
              <a:t>On the day eighth, mice are randomized according to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volume. </a:t>
            </a:r>
            <a:endParaRPr lang="en-US" sz="1800" b="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b="0" dirty="0">
                <a:effectLst/>
                <a:latin typeface="Times New Roman" panose="02020603050405020304" pitchFamily="18" charset="0"/>
                <a:ea typeface="Times New Roman" panose="02020603050405020304" pitchFamily="18" charset="0"/>
              </a:rPr>
              <a:t>We wait for the tumor to grow. We treat mice with </a:t>
            </a:r>
            <a:r>
              <a:rPr lang="en-US" sz="1800" b="0" dirty="0" err="1">
                <a:effectLst/>
                <a:latin typeface="Times New Roman" panose="02020603050405020304" pitchFamily="18" charset="0"/>
                <a:ea typeface="Times New Roman" panose="02020603050405020304" pitchFamily="18" charset="0"/>
              </a:rPr>
              <a:t>mEHT</a:t>
            </a:r>
            <a:r>
              <a:rPr lang="en-US" sz="1800" b="0" dirty="0">
                <a:effectLst/>
                <a:latin typeface="Times New Roman" panose="02020603050405020304" pitchFamily="18" charset="0"/>
                <a:ea typeface="Times New Roman" panose="02020603050405020304" pitchFamily="18" charset="0"/>
              </a:rPr>
              <a:t> alone or </a:t>
            </a:r>
            <a:r>
              <a:rPr lang="en-US" sz="1800" b="0" dirty="0" err="1">
                <a:effectLst/>
                <a:latin typeface="Times New Roman" panose="02020603050405020304" pitchFamily="18" charset="0"/>
                <a:ea typeface="Times New Roman" panose="02020603050405020304" pitchFamily="18" charset="0"/>
              </a:rPr>
              <a:t>mEHT</a:t>
            </a:r>
            <a:r>
              <a:rPr lang="en-US" sz="1800" b="0" dirty="0">
                <a:effectLst/>
                <a:latin typeface="Times New Roman" panose="02020603050405020304" pitchFamily="18" charset="0"/>
                <a:ea typeface="Times New Roman" panose="02020603050405020304" pitchFamily="18" charset="0"/>
              </a:rPr>
              <a:t> in combination with other therapies. </a:t>
            </a:r>
          </a:p>
          <a:p>
            <a:pPr marL="285750" indent="-285750">
              <a:buFont typeface="Arial" panose="020B0604020202020204" pitchFamily="34" charset="0"/>
              <a:buChar char="•"/>
            </a:pPr>
            <a:r>
              <a:rPr lang="en-US" sz="1800" b="0" dirty="0">
                <a:effectLst/>
                <a:latin typeface="Times New Roman" panose="02020603050405020304" pitchFamily="18" charset="0"/>
                <a:ea typeface="Times New Roman" panose="02020603050405020304" pitchFamily="18" charset="0"/>
              </a:rPr>
              <a:t>We monitor the tumor growth during the experiment with ultrasound and digital caliper. At the end of the experiment,</a:t>
            </a:r>
          </a:p>
          <a:p>
            <a:pPr marL="285750" indent="-285750">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At the final step,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is excised for molecular investigations ex. qPCR, IHC, </a:t>
            </a:r>
            <a:r>
              <a:rPr lang="en-GB" sz="1800" b="0" i="0" u="none" strike="noStrike" dirty="0" err="1">
                <a:solidFill>
                  <a:srgbClr val="000000"/>
                </a:solidFill>
                <a:effectLst/>
                <a:latin typeface="Times New Roman" panose="02020603050405020304" pitchFamily="18" charset="0"/>
              </a:rPr>
              <a:t>nanostring</a:t>
            </a:r>
            <a:r>
              <a:rPr lang="en-US" sz="1800" b="0" dirty="0">
                <a:effectLst/>
                <a:latin typeface="Times New Roman" panose="02020603050405020304" pitchFamily="18" charset="0"/>
                <a:ea typeface="Times New Roman" panose="02020603050405020304" pitchFamily="18" charset="0"/>
              </a:rPr>
              <a:t>. </a:t>
            </a:r>
          </a:p>
          <a:p>
            <a:endParaRPr lang="en-US" sz="1800" b="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800" b="0" dirty="0">
                <a:effectLst/>
                <a:latin typeface="Times New Roman" panose="02020603050405020304" pitchFamily="18" charset="0"/>
                <a:ea typeface="Times New Roman" panose="02020603050405020304" pitchFamily="18" charset="0"/>
              </a:rPr>
              <a:t>There is a Schematic illustration of pre-clinical modulated electro-hyperthermia (</a:t>
            </a:r>
            <a:r>
              <a:rPr lang="en-US" sz="1800" b="0" dirty="0" err="1">
                <a:effectLst/>
                <a:latin typeface="Times New Roman" panose="02020603050405020304" pitchFamily="18" charset="0"/>
                <a:ea typeface="Times New Roman" panose="02020603050405020304" pitchFamily="18" charset="0"/>
              </a:rPr>
              <a:t>mEHT</a:t>
            </a:r>
            <a:r>
              <a:rPr lang="en-US" sz="1800" b="0" dirty="0">
                <a:effectLst/>
                <a:latin typeface="Times New Roman" panose="02020603050405020304" pitchFamily="18" charset="0"/>
                <a:ea typeface="Times New Roman" panose="02020603050405020304" pitchFamily="18" charset="0"/>
              </a:rPr>
              <a:t>) set-up.</a:t>
            </a:r>
            <a:r>
              <a:rPr lang="en-GE" b="0" dirty="0">
                <a:effectLst/>
              </a:rPr>
              <a:t>  The bodyheating pad, and room temperature is monitored by optical sensors. </a:t>
            </a:r>
            <a:endParaRPr lang="en-GE" b="0"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3472623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After repeated (3x)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treatment, mice were terminated at different time points. RNA was isolated from 4T1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tissue and RT-PCR was performed. </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Results demonstrated that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induced significant upregulation of inflammatory cytokines -</a:t>
            </a:r>
            <a:r>
              <a:rPr lang="en-GB" sz="1800" b="0" i="1" u="none" strike="noStrike" dirty="0">
                <a:solidFill>
                  <a:srgbClr val="000000"/>
                </a:solidFill>
                <a:effectLst/>
                <a:latin typeface="Times New Roman" panose="02020603050405020304" pitchFamily="18" charset="0"/>
              </a:rPr>
              <a:t>interleukin-6</a:t>
            </a:r>
            <a:r>
              <a:rPr lang="en-GB" sz="1800" b="0" i="0" u="none" strike="noStrike" dirty="0">
                <a:solidFill>
                  <a:srgbClr val="000000"/>
                </a:solidFill>
                <a:effectLst/>
                <a:latin typeface="Times New Roman" panose="02020603050405020304" pitchFamily="18" charset="0"/>
              </a:rPr>
              <a:t> (IL6) and </a:t>
            </a:r>
            <a:r>
              <a:rPr lang="en-GB" sz="1800" b="0" i="1" u="none" strike="noStrike" dirty="0">
                <a:solidFill>
                  <a:srgbClr val="000000"/>
                </a:solidFill>
                <a:effectLst/>
                <a:latin typeface="Times New Roman" panose="02020603050405020304" pitchFamily="18" charset="0"/>
              </a:rPr>
              <a:t>interleukin-1</a:t>
            </a:r>
            <a:r>
              <a:rPr lang="en-GB" sz="1800" b="0" i="0" u="none" strike="noStrike" dirty="0">
                <a:solidFill>
                  <a:srgbClr val="000000"/>
                </a:solidFill>
                <a:effectLst/>
                <a:latin typeface="Times New Roman" panose="02020603050405020304" pitchFamily="18" charset="0"/>
              </a:rPr>
              <a:t> </a:t>
            </a:r>
            <a:r>
              <a:rPr lang="en-GB" sz="1800" b="0" i="1" u="none" strike="noStrike" dirty="0">
                <a:solidFill>
                  <a:srgbClr val="000000"/>
                </a:solidFill>
                <a:effectLst/>
                <a:latin typeface="Times New Roman" panose="02020603050405020304" pitchFamily="18" charset="0"/>
              </a:rPr>
              <a:t>bet</a:t>
            </a:r>
            <a:r>
              <a:rPr lang="en-GB" sz="1800" b="0" i="0" u="none" strike="noStrike" dirty="0">
                <a:solidFill>
                  <a:srgbClr val="000000"/>
                </a:solidFill>
                <a:effectLst/>
                <a:latin typeface="Times New Roman" panose="02020603050405020304" pitchFamily="18" charset="0"/>
              </a:rPr>
              <a:t>a(IL1b)  expression. RNA expression reached the peak after 12h and 24h, respectively, in both case at 72h time point, cytokines expression started to decline. </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IL6 and IL1-beta cytokines are involved in inflammatory pathways and play a central regulatory role in acute phase response.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Times New Roman" panose="02020603050405020304" pitchFamily="18" charset="0"/>
                <a:ea typeface="Times New Roman" panose="02020603050405020304" pitchFamily="18" charset="0"/>
              </a:rPr>
              <a:t>There is a strong positive feedback loop between COX-2 expression and IL-6 and IL-1β, as they stimulate each other's synthesis.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Times New Roman" panose="02020603050405020304" pitchFamily="18" charset="0"/>
                <a:ea typeface="Times New Roman" panose="02020603050405020304" pitchFamily="18" charset="0"/>
              </a:rPr>
              <a:t>We checked the COX-2 expression</a:t>
            </a:r>
          </a:p>
          <a:p>
            <a:endParaRPr lang="en-GB" dirty="0"/>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221423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Within the same experimental samples we have seen significant upregulation of </a:t>
            </a:r>
            <a:r>
              <a:rPr lang="en-GB" sz="1800" b="0" i="1" u="none" strike="noStrike" dirty="0">
                <a:solidFill>
                  <a:srgbClr val="000000"/>
                </a:solidFill>
                <a:effectLst/>
                <a:latin typeface="Times New Roman" panose="02020603050405020304" pitchFamily="18" charset="0"/>
              </a:rPr>
              <a:t>prostaglandin-endoperoxide synthase-2</a:t>
            </a:r>
            <a:r>
              <a:rPr lang="en-GB" sz="1800" b="0" i="0" u="none" strike="noStrike" dirty="0">
                <a:solidFill>
                  <a:srgbClr val="000000"/>
                </a:solidFill>
                <a:effectLst/>
                <a:latin typeface="Times New Roman" panose="02020603050405020304" pitchFamily="18" charset="0"/>
              </a:rPr>
              <a:t> (PTGS2- encoding for the COX-2 enzyme expression) at 72 hour time point</a:t>
            </a:r>
            <a:r>
              <a:rPr lang="en-GB" sz="1800" b="0" i="0" u="none" strike="noStrike" dirty="0">
                <a:solidFill>
                  <a:srgbClr val="000000"/>
                </a:solidFill>
                <a:effectLst/>
                <a:latin typeface="Calibri" panose="020F0502020204030204" pitchFamily="34" charset="0"/>
              </a:rPr>
              <a:t> </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Furthermore, COX2 RNA expression was measured in the following experimental samples as well, in which mice were treated 2x with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and animals were terminated at 96h time points after last treatment. COX2 gene expression was higher in the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-treated group compared to Sham, although the difference was not statistically significant. </a:t>
            </a:r>
            <a:endParaRPr lang="en-GB"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effectLst/>
              </a:rPr>
            </a:br>
            <a:r>
              <a:rPr lang="en-GB" b="0" dirty="0">
                <a:effectLst/>
              </a:rPr>
              <a:t>So, </a:t>
            </a:r>
            <a:r>
              <a:rPr lang="en-GE" dirty="0"/>
              <a:t>COX-2 expression was significantly upregulated at later – 72h and 96 h time points. </a:t>
            </a:r>
          </a:p>
          <a:p>
            <a:endParaRPr lang="en-GE" dirty="0"/>
          </a:p>
          <a:p>
            <a:endParaRPr lang="en-GE" dirty="0"/>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84262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800"/>
              </a:spcAft>
            </a:pPr>
            <a:r>
              <a:rPr lang="en-US" sz="1800" dirty="0">
                <a:effectLst/>
                <a:latin typeface="Times New Roman" panose="02020603050405020304" pitchFamily="18" charset="0"/>
                <a:ea typeface="Times New Roman" panose="02020603050405020304" pitchFamily="18" charset="0"/>
              </a:rPr>
              <a:t>It is accepted that COX-2 promotes tumor growth through prostaglandins, particularly prostaglandin E2.  There are diverse functions of PGE2, which favor tumor progress as follows:</a:t>
            </a:r>
            <a:endParaRPr lang="en-GE" sz="1800" dirty="0">
              <a:effectLst/>
              <a:latin typeface="Calibri" panose="020F0502020204030204" pitchFamily="34" charset="0"/>
              <a:ea typeface="Calibri" panose="020F0502020204030204" pitchFamily="34" charset="0"/>
            </a:endParaRPr>
          </a:p>
          <a:p>
            <a:pPr marL="342900" lvl="0" indent="-342900" algn="just">
              <a:lnSpc>
                <a:spcPct val="15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Malignant cells become resistant to apoptosis through the upregulation of the proto-oncogene B-cell lymphoma 2 (Bcl-2). </a:t>
            </a:r>
            <a:endParaRPr lang="en-GE" sz="1800" dirty="0">
              <a:effectLst/>
              <a:latin typeface="Calibri" panose="020F0502020204030204" pitchFamily="34" charset="0"/>
              <a:ea typeface="Calibri" panose="020F0502020204030204" pitchFamily="34" charset="0"/>
            </a:endParaRPr>
          </a:p>
          <a:p>
            <a:pPr marL="342900" lvl="0" indent="-342900" algn="just">
              <a:lnSpc>
                <a:spcPct val="15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Angiogenesis through the upregulation of vascular endothelial growth factor (VEGF).</a:t>
            </a:r>
            <a:endParaRPr lang="en-GE" sz="1800" dirty="0">
              <a:effectLst/>
              <a:latin typeface="Calibri" panose="020F0502020204030204" pitchFamily="34" charset="0"/>
              <a:ea typeface="Calibri" panose="020F0502020204030204" pitchFamily="34" charset="0"/>
            </a:endParaRPr>
          </a:p>
          <a:p>
            <a:pPr marL="342900" lvl="0" indent="-342900" algn="just">
              <a:lnSpc>
                <a:spcPct val="15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Metastasis through the upregulation of adhesion molecules.</a:t>
            </a:r>
            <a:endParaRPr lang="en-GE" sz="1800" dirty="0">
              <a:effectLst/>
              <a:latin typeface="Calibri" panose="020F0502020204030204" pitchFamily="34" charset="0"/>
              <a:ea typeface="Calibri" panose="020F0502020204030204" pitchFamily="34" charset="0"/>
            </a:endParaRPr>
          </a:p>
          <a:p>
            <a:pPr marL="342900" lvl="0" indent="-342900" algn="just">
              <a:lnSpc>
                <a:spcPct val="15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Invasion through the matrix metalloproteinases (MMP) – MMP-2 and MMP-9, which breaks down the matrix and supports the cell mobility. </a:t>
            </a:r>
            <a:endParaRPr lang="en-GE" sz="1800" dirty="0">
              <a:effectLst/>
              <a:latin typeface="Calibri" panose="020F0502020204030204" pitchFamily="34" charset="0"/>
              <a:ea typeface="Calibri" panose="020F0502020204030204" pitchFamily="34" charset="0"/>
            </a:endParaRPr>
          </a:p>
          <a:p>
            <a:pPr marL="342900" lvl="0" indent="-342900" algn="just">
              <a:lnSpc>
                <a:spcPct val="150000"/>
              </a:lnSpc>
              <a:buFont typeface="Symbol" pitchFamily="2" charset="2"/>
              <a:buChar char=""/>
            </a:pPr>
            <a:r>
              <a:rPr lang="en-US" sz="1800" dirty="0">
                <a:effectLst/>
                <a:latin typeface="Times New Roman" panose="02020603050405020304" pitchFamily="18" charset="0"/>
                <a:ea typeface="Times New Roman" panose="02020603050405020304" pitchFamily="18" charset="0"/>
              </a:rPr>
              <a:t>Immune evasion through the increase of regulatory T cells (Tregs), activity of tumor-associated macrophages (TAM) and Myeloid-Derived Suppressor Cells (MDSC).</a:t>
            </a:r>
            <a:endParaRPr lang="en-GE" sz="1800" dirty="0">
              <a:effectLst/>
              <a:latin typeface="Calibri" panose="020F0502020204030204" pitchFamily="34" charset="0"/>
              <a:ea typeface="Calibri" panose="020F0502020204030204" pitchFamily="34" charset="0"/>
            </a:endParaRPr>
          </a:p>
          <a:p>
            <a:pPr marL="342900" lvl="0" indent="-342900" algn="just">
              <a:lnSpc>
                <a:spcPct val="150000"/>
              </a:lnSpc>
              <a:spcAft>
                <a:spcPts val="800"/>
              </a:spcAft>
              <a:buFont typeface="Symbol" pitchFamily="2" charset="2"/>
              <a:buChar char=""/>
            </a:pPr>
            <a:r>
              <a:rPr lang="en-US" sz="1800" dirty="0">
                <a:effectLst/>
                <a:latin typeface="Times New Roman" panose="02020603050405020304" pitchFamily="18" charset="0"/>
                <a:ea typeface="Times New Roman" panose="02020603050405020304" pitchFamily="18" charset="0"/>
              </a:rPr>
              <a:t>Cancer cell survival and proliferation through the modulation of inflammatory pathways (Interleukin- 1 betta (IL-1β), Interleukin-6 (IL-6), Tumor necrosis factor (TNF), Mitogen-activated protein kinase</a:t>
            </a:r>
            <a:r>
              <a:rPr lang="en-US" sz="1800" dirty="0">
                <a:effectLst/>
                <a:latin typeface="Times New Roman" panose="02020603050405020304" pitchFamily="18" charset="0"/>
                <a:ea typeface="Calibri" panose="020F0502020204030204" pitchFamily="34" charset="0"/>
              </a:rPr>
              <a:t> (MAPK), Mammalian target of rapamycin (</a:t>
            </a:r>
            <a:r>
              <a:rPr lang="en-US" sz="1800" dirty="0">
                <a:effectLst/>
                <a:latin typeface="Times New Roman" panose="02020603050405020304" pitchFamily="18" charset="0"/>
                <a:ea typeface="Times New Roman" panose="02020603050405020304" pitchFamily="18" charset="0"/>
              </a:rPr>
              <a:t>mTOR)</a:t>
            </a:r>
            <a:r>
              <a:rPr lang="en-US" sz="1800" dirty="0">
                <a:effectLst/>
                <a:latin typeface="Times New Roman" panose="02020603050405020304" pitchFamily="18" charset="0"/>
                <a:ea typeface="Calibri" panose="020F0502020204030204" pitchFamily="34" charset="0"/>
              </a:rPr>
              <a:t>, Nuclear factor kappa B (</a:t>
            </a:r>
            <a:r>
              <a:rPr lang="en-US" sz="1800" dirty="0">
                <a:effectLst/>
                <a:latin typeface="Times New Roman" panose="02020603050405020304" pitchFamily="18" charset="0"/>
                <a:ea typeface="Times New Roman" panose="02020603050405020304" pitchFamily="18" charset="0"/>
              </a:rPr>
              <a:t>NF-kB)) and Signal Transducer and Activator of Transcription 3 (STAT3) activation.</a:t>
            </a:r>
            <a:endParaRPr lang="en-GE" sz="1800" dirty="0">
              <a:effectLst/>
              <a:latin typeface="Calibri" panose="020F0502020204030204" pitchFamily="34" charset="0"/>
              <a:ea typeface="Calibri" panose="020F0502020204030204" pitchFamily="34" charset="0"/>
            </a:endParaRPr>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415491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E" dirty="0"/>
              <a:t>We hypothesize that inhibition of </a:t>
            </a:r>
            <a:r>
              <a:rPr lang="en-GB" dirty="0"/>
              <a:t>the </a:t>
            </a:r>
            <a:r>
              <a:rPr lang="en-GE" dirty="0"/>
              <a:t>described reaction through applying a COX-2 in combination with mEHT, could enhance the mEHT effect. </a:t>
            </a:r>
          </a:p>
          <a:p>
            <a:r>
              <a:rPr lang="en-GE" dirty="0"/>
              <a:t>Study suggests that COX-2 </a:t>
            </a:r>
            <a:r>
              <a:rPr lang="en-GB" dirty="0"/>
              <a:t>inhibition</a:t>
            </a:r>
            <a:r>
              <a:rPr lang="en-GE" dirty="0"/>
              <a:t> can reverse the IL-6 and IL-1beta cytokines expression too. </a:t>
            </a:r>
          </a:p>
          <a:p>
            <a:r>
              <a:rPr lang="en-GE" dirty="0"/>
              <a:t>We applied mEHT in combination with non selective COX (Aspirin) and selective COX inhibitors (Sc236).</a:t>
            </a:r>
          </a:p>
          <a:p>
            <a:endParaRPr lang="en-GE" dirty="0"/>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Numerous studies have suggested that such key inflammatory mediators can promote the outgrowth of malignant cells by enriching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a:t>
            </a:r>
            <a:r>
              <a:rPr lang="en-GB" sz="1800" b="0" i="0" u="none" strike="noStrike" dirty="0" err="1">
                <a:solidFill>
                  <a:srgbClr val="000000"/>
                </a:solidFill>
                <a:effectLst/>
                <a:latin typeface="Times New Roman" panose="02020603050405020304" pitchFamily="18" charset="0"/>
              </a:rPr>
              <a:t>favorable</a:t>
            </a:r>
            <a:r>
              <a:rPr lang="en-GB" sz="1800" b="0" i="0" u="none" strike="noStrike" dirty="0">
                <a:solidFill>
                  <a:srgbClr val="000000"/>
                </a:solidFill>
                <a:effectLst/>
                <a:latin typeface="Times New Roman" panose="02020603050405020304" pitchFamily="18" charset="0"/>
              </a:rPr>
              <a:t> microenvironment, (Which contains multiple residents and inflating cells, including immune cells, along with growth factors and cytokines that they release. Subsequently,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progression can be promoted by potentially increasing migration, metastasis, angiogenesis, decreasing apoptosis )</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We hypothesized that in our model,  the described inflammatory reaction n could be part of the self-defensive, wound-healing reaction of </a:t>
            </a:r>
            <a:r>
              <a:rPr lang="en-GB" sz="1800" b="0" i="0" u="none" strike="noStrike" dirty="0" err="1">
                <a:solidFill>
                  <a:srgbClr val="000000"/>
                </a:solidFill>
                <a:effectLst/>
                <a:latin typeface="Times New Roman" panose="02020603050405020304" pitchFamily="18" charset="0"/>
              </a:rPr>
              <a:t>tumor</a:t>
            </a:r>
            <a:r>
              <a:rPr lang="en-GB" sz="1800" b="0" i="0" u="none" strike="noStrike" dirty="0">
                <a:solidFill>
                  <a:srgbClr val="000000"/>
                </a:solidFill>
                <a:effectLst/>
                <a:latin typeface="Times New Roman" panose="02020603050405020304" pitchFamily="18" charset="0"/>
              </a:rPr>
              <a:t> cells used for their survival. The idea could corroborate our previous findings when Heat Shock Proteins (HSPs) and APPs were produced as a result after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treatment. </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Therefore, our idea was to apply non-specific anti-inflammatory treatment such an NSAIDs in combination with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 which could reverse described inflammatory reaction. </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On the right figure we see one of the studies, suggesting COX2 (KO) in 4T1 cells, that can alter a few inflammatory protein expression.</a:t>
            </a:r>
            <a:endParaRPr lang="en-GB"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Times New Roman" panose="02020603050405020304" pitchFamily="18" charset="0"/>
              </a:rPr>
              <a:t>Within our studies we have applied Aspirin- non-selective COX and SC236-selective COX2 inhibitors in combination with </a:t>
            </a:r>
            <a:r>
              <a:rPr lang="en-GB" sz="1800" b="0" i="0" u="none" strike="noStrike" dirty="0" err="1">
                <a:solidFill>
                  <a:srgbClr val="000000"/>
                </a:solidFill>
                <a:effectLst/>
                <a:latin typeface="Times New Roman" panose="02020603050405020304" pitchFamily="18" charset="0"/>
              </a:rPr>
              <a:t>mEHT</a:t>
            </a:r>
            <a:r>
              <a:rPr lang="en-GB" sz="1800" b="0" i="0" u="none" strike="noStrike" dirty="0">
                <a:solidFill>
                  <a:srgbClr val="000000"/>
                </a:solidFill>
                <a:effectLst/>
                <a:latin typeface="Times New Roman" panose="02020603050405020304" pitchFamily="18" charset="0"/>
              </a:rPr>
              <a:t>.</a:t>
            </a:r>
            <a:endParaRPr lang="en-GB" sz="1800" b="0" i="0" u="none" strike="noStrike" dirty="0">
              <a:solidFill>
                <a:srgbClr val="000000"/>
              </a:solidFill>
              <a:effectLst/>
              <a:latin typeface="Arial" panose="020B0604020202020204" pitchFamily="34" charset="0"/>
            </a:endParaRPr>
          </a:p>
          <a:p>
            <a:endParaRPr lang="en-GE" dirty="0"/>
          </a:p>
        </p:txBody>
      </p:sp>
      <p:sp>
        <p:nvSpPr>
          <p:cNvPr id="4" name="Date Placeholder 3"/>
          <p:cNvSpPr>
            <a:spLocks noGrp="1"/>
          </p:cNvSpPr>
          <p:nvPr>
            <p:ph type="dt" idx="1"/>
          </p:nvPr>
        </p:nvSpPr>
        <p:spPr/>
        <p:txBody>
          <a:bodyPr/>
          <a:lstStyle/>
          <a:p>
            <a:fld id="{4D77263F-A963-4716-9E0B-336AF0E39782}" type="datetime1">
              <a:rPr lang="hu-HU" smtClean="0"/>
              <a:t>2024. 10. 31.</a:t>
            </a:fld>
            <a:endParaRPr lang="hu-HU"/>
          </a:p>
        </p:txBody>
      </p:sp>
      <p:sp>
        <p:nvSpPr>
          <p:cNvPr id="5" name="Footer Placeholder 4"/>
          <p:cNvSpPr>
            <a:spLocks noGrp="1"/>
          </p:cNvSpPr>
          <p:nvPr>
            <p:ph type="ftr" sz="quarter" idx="4"/>
          </p:nvPr>
        </p:nvSpPr>
        <p:spPr/>
        <p:txBody>
          <a:bodyPr/>
          <a:lstStyle/>
          <a:p>
            <a:r>
              <a:rPr lang="hu-HU"/>
              <a:t>Semmelweis Egyetem | Szervezeti egység neve</a:t>
            </a:r>
          </a:p>
        </p:txBody>
      </p:sp>
    </p:spTree>
    <p:extLst>
      <p:ext uri="{BB962C8B-B14F-4D97-AF65-F5344CB8AC3E}">
        <p14:creationId xmlns:p14="http://schemas.microsoft.com/office/powerpoint/2010/main" val="1146070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ímdia">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Szöveg helye 16"/>
          <p:cNvSpPr>
            <a:spLocks noGrp="1"/>
          </p:cNvSpPr>
          <p:nvPr>
            <p:ph type="body" sz="quarter" idx="13" hasCustomPrompt="1"/>
          </p:nvPr>
        </p:nvSpPr>
        <p:spPr>
          <a:xfrm>
            <a:off x="1524000" y="2458369"/>
            <a:ext cx="9144000" cy="395427"/>
          </a:xfrm>
        </p:spPr>
        <p:txBody>
          <a:bodyPr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2400">
                <a:solidFill>
                  <a:schemeClr val="bg2"/>
                </a:solidFill>
              </a:defRPr>
            </a:lvl1pPr>
          </a:lstStyle>
          <a:p>
            <a:r>
              <a:rPr lang="en-GB" noProof="0" dirty="0"/>
              <a:t>Presentation subtitle</a:t>
            </a:r>
          </a:p>
        </p:txBody>
      </p:sp>
      <p:sp>
        <p:nvSpPr>
          <p:cNvPr id="8" name="Szöveg helye 14"/>
          <p:cNvSpPr>
            <a:spLocks noGrp="1"/>
          </p:cNvSpPr>
          <p:nvPr>
            <p:ph type="body" sz="quarter" idx="12" hasCustomPrompt="1"/>
          </p:nvPr>
        </p:nvSpPr>
        <p:spPr>
          <a:xfrm>
            <a:off x="1524000" y="1346487"/>
            <a:ext cx="9144000" cy="1088842"/>
          </a:xfrm>
        </p:spPr>
        <p:txBody>
          <a:bodyPr anchor="ctr">
            <a:noAutofit/>
          </a:bodyPr>
          <a:lstStyle>
            <a:lvl1pPr marL="0" indent="0" algn="ctr">
              <a:buNone/>
              <a:defRPr sz="6000" baseline="0">
                <a:solidFill>
                  <a:schemeClr val="bg1"/>
                </a:solidFill>
              </a:defRPr>
            </a:lvl1pPr>
          </a:lstStyle>
          <a:p>
            <a:pPr lvl="0"/>
            <a:r>
              <a:rPr lang="en-GB" noProof="0" dirty="0"/>
              <a:t>Presentation title</a:t>
            </a:r>
          </a:p>
        </p:txBody>
      </p:sp>
      <p:sp>
        <p:nvSpPr>
          <p:cNvPr id="15" name="Szöveg helye 14"/>
          <p:cNvSpPr>
            <a:spLocks noGrp="1"/>
          </p:cNvSpPr>
          <p:nvPr>
            <p:ph type="body" sz="quarter" idx="10" hasCustomPrompt="1"/>
          </p:nvPr>
        </p:nvSpPr>
        <p:spPr>
          <a:xfrm>
            <a:off x="1524000" y="3971597"/>
            <a:ext cx="9144000" cy="316208"/>
          </a:xfrm>
        </p:spPr>
        <p:txBody>
          <a:bodyPr anchor="ctr">
            <a:noAutofit/>
          </a:bodyPr>
          <a:lstStyle>
            <a:lvl1pPr marL="0" indent="0" algn="ctr">
              <a:buNone/>
              <a:defRPr sz="2400" baseline="0">
                <a:solidFill>
                  <a:schemeClr val="bg1"/>
                </a:solidFill>
              </a:defRPr>
            </a:lvl1pPr>
          </a:lstStyle>
          <a:p>
            <a:r>
              <a:rPr lang="en-GB" noProof="0" dirty="0" err="1"/>
              <a:t>Dr.</a:t>
            </a:r>
            <a:r>
              <a:rPr lang="en-GB" noProof="0" dirty="0"/>
              <a:t> </a:t>
            </a:r>
            <a:r>
              <a:rPr lang="en-GB" noProof="0" dirty="0" err="1"/>
              <a:t>Mihály</a:t>
            </a:r>
            <a:r>
              <a:rPr lang="en-GB" noProof="0" dirty="0"/>
              <a:t> </a:t>
            </a:r>
            <a:r>
              <a:rPr lang="en-GB" noProof="0" dirty="0" err="1"/>
              <a:t>Minta</a:t>
            </a:r>
            <a:endParaRPr lang="en-GB" noProof="0" dirty="0"/>
          </a:p>
        </p:txBody>
      </p:sp>
      <p:sp>
        <p:nvSpPr>
          <p:cNvPr id="17" name="Szöveg helye 16"/>
          <p:cNvSpPr>
            <a:spLocks noGrp="1"/>
          </p:cNvSpPr>
          <p:nvPr>
            <p:ph type="body" sz="quarter" idx="11" hasCustomPrompt="1"/>
          </p:nvPr>
        </p:nvSpPr>
        <p:spPr>
          <a:xfrm>
            <a:off x="1524000" y="4375943"/>
            <a:ext cx="9144000" cy="704850"/>
          </a:xfr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600" baseline="0">
                <a:solidFill>
                  <a:schemeClr val="bg2"/>
                </a:solidFill>
              </a:defRPr>
            </a:lvl1pPr>
          </a:lstStyle>
          <a:p>
            <a:pPr>
              <a:spcBef>
                <a:spcPts val="300"/>
              </a:spcBef>
            </a:pPr>
            <a:r>
              <a:rPr lang="en-GB" noProof="0" dirty="0"/>
              <a:t>SAMPLE NAME OF DEPARTMENT, </a:t>
            </a:r>
            <a:br>
              <a:rPr lang="en-GB" noProof="0" dirty="0"/>
            </a:br>
            <a:r>
              <a:rPr lang="en-GB" noProof="0" dirty="0"/>
              <a:t>BROKEN INTO TWO LINES IN CASE OF A LONG NAME</a:t>
            </a:r>
          </a:p>
        </p:txBody>
      </p:sp>
      <p:pic>
        <p:nvPicPr>
          <p:cNvPr id="10" name="Kép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5319" y="5779156"/>
            <a:ext cx="2761364" cy="920455"/>
          </a:xfrm>
          <a:prstGeom prst="rect">
            <a:avLst/>
          </a:prstGeom>
        </p:spPr>
      </p:pic>
    </p:spTree>
    <p:extLst>
      <p:ext uri="{BB962C8B-B14F-4D97-AF65-F5344CB8AC3E}">
        <p14:creationId xmlns:p14="http://schemas.microsoft.com/office/powerpoint/2010/main" val="99543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ím és függőleges szöve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Edit sample title</a:t>
            </a:r>
          </a:p>
        </p:txBody>
      </p:sp>
      <p:sp>
        <p:nvSpPr>
          <p:cNvPr id="3" name="Vertical Text Placeholder 2"/>
          <p:cNvSpPr>
            <a:spLocks noGrp="1"/>
          </p:cNvSpPr>
          <p:nvPr>
            <p:ph type="body" orient="vert" idx="1" hasCustomPrompt="1"/>
          </p:nvPr>
        </p:nvSpPr>
        <p:spPr>
          <a:xfrm>
            <a:off x="838200" y="1825625"/>
            <a:ext cx="10515600" cy="4124325"/>
          </a:xfrm>
        </p:spPr>
        <p:txBody>
          <a:bodyPr vert="eaVert"/>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3230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904287" y="368301"/>
            <a:ext cx="2447926" cy="5581650"/>
          </a:xfrm>
        </p:spPr>
        <p:txBody>
          <a:bodyPr vert="eaVert"/>
          <a:lstStyle/>
          <a:p>
            <a:r>
              <a:rPr lang="en-GB" noProof="0" dirty="0"/>
              <a:t>Edit sample title</a:t>
            </a:r>
          </a:p>
        </p:txBody>
      </p:sp>
      <p:sp>
        <p:nvSpPr>
          <p:cNvPr id="3" name="Vertical Text Placeholder 2"/>
          <p:cNvSpPr>
            <a:spLocks noGrp="1"/>
          </p:cNvSpPr>
          <p:nvPr>
            <p:ph type="body" orient="vert" idx="1" hasCustomPrompt="1"/>
          </p:nvPr>
        </p:nvSpPr>
        <p:spPr>
          <a:xfrm>
            <a:off x="838200" y="368302"/>
            <a:ext cx="7734300" cy="5581650"/>
          </a:xfrm>
        </p:spPr>
        <p:txBody>
          <a:bodyPr vert="eaVert"/>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02584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Záródia">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Szöveg helye 14"/>
          <p:cNvSpPr>
            <a:spLocks noGrp="1"/>
          </p:cNvSpPr>
          <p:nvPr>
            <p:ph type="body" sz="quarter" idx="12" hasCustomPrompt="1"/>
          </p:nvPr>
        </p:nvSpPr>
        <p:spPr>
          <a:xfrm>
            <a:off x="1524000" y="2386148"/>
            <a:ext cx="9144000" cy="1123815"/>
          </a:xfrm>
        </p:spPr>
        <p:txBody>
          <a:bodyPr anchor="ctr">
            <a:noAutofit/>
          </a:bodyPr>
          <a:lstStyle>
            <a:lvl1pPr marL="0" indent="0" algn="ctr">
              <a:buNone/>
              <a:defRPr sz="6000" baseline="0">
                <a:solidFill>
                  <a:schemeClr val="bg1"/>
                </a:solidFill>
              </a:defRPr>
            </a:lvl1pPr>
          </a:lstStyle>
          <a:p>
            <a:pPr lvl="0"/>
            <a:r>
              <a:rPr lang="en-GB" noProof="0" dirty="0"/>
              <a:t>Thank you for your attention!</a:t>
            </a:r>
          </a:p>
        </p:txBody>
      </p:sp>
      <p:sp>
        <p:nvSpPr>
          <p:cNvPr id="15" name="Szöveg helye 14"/>
          <p:cNvSpPr>
            <a:spLocks noGrp="1"/>
          </p:cNvSpPr>
          <p:nvPr>
            <p:ph type="body" sz="quarter" idx="10" hasCustomPrompt="1"/>
          </p:nvPr>
        </p:nvSpPr>
        <p:spPr>
          <a:xfrm>
            <a:off x="1524000" y="3683866"/>
            <a:ext cx="9144000" cy="316208"/>
          </a:xfrm>
        </p:spPr>
        <p:txBody>
          <a:bodyPr anchor="ctr">
            <a:noAutofit/>
          </a:bodyPr>
          <a:lstStyle>
            <a:lvl1pPr marL="0" indent="0" algn="ctr">
              <a:buNone/>
              <a:defRPr sz="2400" baseline="0">
                <a:solidFill>
                  <a:schemeClr val="bg2"/>
                </a:solidFill>
              </a:defRPr>
            </a:lvl1pPr>
          </a:lstStyle>
          <a:p>
            <a:r>
              <a:rPr lang="en-GB" noProof="0" dirty="0" err="1"/>
              <a:t>Dr.</a:t>
            </a:r>
            <a:r>
              <a:rPr lang="en-GB" noProof="0" dirty="0"/>
              <a:t> </a:t>
            </a:r>
            <a:r>
              <a:rPr lang="en-GB" noProof="0" dirty="0" err="1"/>
              <a:t>Mihály</a:t>
            </a:r>
            <a:r>
              <a:rPr lang="en-GB" noProof="0" dirty="0"/>
              <a:t> </a:t>
            </a:r>
            <a:r>
              <a:rPr lang="en-GB" noProof="0" dirty="0" err="1"/>
              <a:t>Minta</a:t>
            </a:r>
            <a:endParaRPr lang="en-GB" noProof="0" dirty="0"/>
          </a:p>
        </p:txBody>
      </p:sp>
      <p:pic>
        <p:nvPicPr>
          <p:cNvPr id="5" name="Kép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5319" y="5779156"/>
            <a:ext cx="2761364" cy="920455"/>
          </a:xfrm>
          <a:prstGeom prst="rect">
            <a:avLst/>
          </a:prstGeom>
        </p:spPr>
      </p:pic>
    </p:spTree>
    <p:extLst>
      <p:ext uri="{BB962C8B-B14F-4D97-AF65-F5344CB8AC3E}">
        <p14:creationId xmlns:p14="http://schemas.microsoft.com/office/powerpoint/2010/main" val="377168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GB" noProof="0" dirty="0"/>
              <a:t>Edit sample title</a:t>
            </a:r>
          </a:p>
        </p:txBody>
      </p:sp>
      <p:sp>
        <p:nvSpPr>
          <p:cNvPr id="3" name="Content Placeholder 2"/>
          <p:cNvSpPr>
            <a:spLocks noGrp="1"/>
          </p:cNvSpPr>
          <p:nvPr>
            <p:ph idx="1" hasCustomPrompt="1"/>
          </p:nvPr>
        </p:nvSpPr>
        <p:spPr>
          <a:xfrm>
            <a:off x="838200" y="1825626"/>
            <a:ext cx="10515600" cy="4124324"/>
          </a:xfrm>
        </p:spPr>
        <p:txBody>
          <a:bodyPr/>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24264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zakaszfejlé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808163"/>
            <a:ext cx="10515600" cy="2615166"/>
          </a:xfrm>
        </p:spPr>
        <p:txBody>
          <a:bodyPr anchor="b"/>
          <a:lstStyle>
            <a:lvl1pPr>
              <a:defRPr sz="6000"/>
            </a:lvl1pPr>
          </a:lstStyle>
          <a:p>
            <a:r>
              <a:rPr lang="en-GB" noProof="0" dirty="0"/>
              <a:t>Edit sample title</a:t>
            </a:r>
          </a:p>
        </p:txBody>
      </p:sp>
      <p:sp>
        <p:nvSpPr>
          <p:cNvPr id="3" name="Text Placeholder 2"/>
          <p:cNvSpPr>
            <a:spLocks noGrp="1"/>
          </p:cNvSpPr>
          <p:nvPr>
            <p:ph type="body" idx="1" hasCustomPrompt="1"/>
          </p:nvPr>
        </p:nvSpPr>
        <p:spPr>
          <a:xfrm>
            <a:off x="831850" y="4450317"/>
            <a:ext cx="10515600" cy="149963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Editing sample text</a:t>
            </a:r>
          </a:p>
        </p:txBody>
      </p:sp>
    </p:spTree>
    <p:extLst>
      <p:ext uri="{BB962C8B-B14F-4D97-AF65-F5344CB8AC3E}">
        <p14:creationId xmlns:p14="http://schemas.microsoft.com/office/powerpoint/2010/main" val="236228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artalomrész">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Edit sample title</a:t>
            </a:r>
          </a:p>
        </p:txBody>
      </p:sp>
      <p:sp>
        <p:nvSpPr>
          <p:cNvPr id="3" name="Content Placeholder 2"/>
          <p:cNvSpPr>
            <a:spLocks noGrp="1"/>
          </p:cNvSpPr>
          <p:nvPr>
            <p:ph sz="half" idx="1" hasCustomPrompt="1"/>
          </p:nvPr>
        </p:nvSpPr>
        <p:spPr>
          <a:xfrm>
            <a:off x="838200" y="1808163"/>
            <a:ext cx="5181600" cy="4141787"/>
          </a:xfrm>
        </p:spPr>
        <p:txBody>
          <a:bodyPr/>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hasCustomPrompt="1"/>
          </p:nvPr>
        </p:nvSpPr>
        <p:spPr>
          <a:xfrm>
            <a:off x="6172200" y="1808163"/>
            <a:ext cx="5181600" cy="4141787"/>
          </a:xfrm>
        </p:spPr>
        <p:txBody>
          <a:bodyPr/>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311402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GB" noProof="0" dirty="0"/>
              <a:t>Edit sample title</a:t>
            </a:r>
          </a:p>
        </p:txBody>
      </p:sp>
      <p:sp>
        <p:nvSpPr>
          <p:cNvPr id="3" name="Text Placeholder 2"/>
          <p:cNvSpPr>
            <a:spLocks noGrp="1"/>
          </p:cNvSpPr>
          <p:nvPr>
            <p:ph type="body" idx="1" hasCustomPrompt="1"/>
          </p:nvPr>
        </p:nvSpPr>
        <p:spPr>
          <a:xfrm>
            <a:off x="839788" y="1808163"/>
            <a:ext cx="5157787"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Editing sample text</a:t>
            </a:r>
          </a:p>
        </p:txBody>
      </p:sp>
      <p:sp>
        <p:nvSpPr>
          <p:cNvPr id="4" name="Content Placeholder 3"/>
          <p:cNvSpPr>
            <a:spLocks noGrp="1"/>
          </p:cNvSpPr>
          <p:nvPr>
            <p:ph sz="half" idx="2" hasCustomPrompt="1"/>
          </p:nvPr>
        </p:nvSpPr>
        <p:spPr>
          <a:xfrm>
            <a:off x="839788" y="2505075"/>
            <a:ext cx="5157787" cy="3444876"/>
          </a:xfrm>
        </p:spPr>
        <p:txBody>
          <a:bodyPr/>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hasCustomPrompt="1"/>
          </p:nvPr>
        </p:nvSpPr>
        <p:spPr>
          <a:xfrm>
            <a:off x="6172200" y="1808163"/>
            <a:ext cx="5183188" cy="696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Editing sample text</a:t>
            </a:r>
          </a:p>
        </p:txBody>
      </p:sp>
      <p:sp>
        <p:nvSpPr>
          <p:cNvPr id="6" name="Content Placeholder 5"/>
          <p:cNvSpPr>
            <a:spLocks noGrp="1"/>
          </p:cNvSpPr>
          <p:nvPr>
            <p:ph sz="quarter" idx="4" hasCustomPrompt="1"/>
          </p:nvPr>
        </p:nvSpPr>
        <p:spPr>
          <a:xfrm>
            <a:off x="6172200" y="2505075"/>
            <a:ext cx="5183188" cy="3444875"/>
          </a:xfrm>
        </p:spPr>
        <p:txBody>
          <a:bodyPr/>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62859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sak cí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Edit sample title</a:t>
            </a:r>
          </a:p>
        </p:txBody>
      </p:sp>
    </p:spTree>
    <p:extLst>
      <p:ext uri="{BB962C8B-B14F-4D97-AF65-F5344CB8AC3E}">
        <p14:creationId xmlns:p14="http://schemas.microsoft.com/office/powerpoint/2010/main" val="175828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cxnSp>
        <p:nvCxnSpPr>
          <p:cNvPr id="9" name="Egyenes összekötő 8"/>
          <p:cNvCxnSpPr/>
          <p:nvPr userDrawn="1"/>
        </p:nvCxnSpPr>
        <p:spPr>
          <a:xfrm>
            <a:off x="3299294"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userDrawn="1"/>
        </p:nvCxnSpPr>
        <p:spPr>
          <a:xfrm>
            <a:off x="8906622"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97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rtalomrész képaláíráss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183188" y="368301"/>
            <a:ext cx="6172200" cy="55816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Text Placeholder 3"/>
          <p:cNvSpPr>
            <a:spLocks noGrp="1"/>
          </p:cNvSpPr>
          <p:nvPr>
            <p:ph type="body" sz="half" idx="2" hasCustomPrompt="1"/>
          </p:nvPr>
        </p:nvSpPr>
        <p:spPr>
          <a:xfrm>
            <a:off x="839788" y="1808163"/>
            <a:ext cx="3932237" cy="4141787"/>
          </a:xfrm>
        </p:spPr>
        <p:txBody>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a:t>Editing sample text</a:t>
            </a:r>
          </a:p>
        </p:txBody>
      </p:sp>
      <p:sp>
        <p:nvSpPr>
          <p:cNvPr id="8" name="Title 1"/>
          <p:cNvSpPr>
            <a:spLocks noGrp="1"/>
          </p:cNvSpPr>
          <p:nvPr>
            <p:ph type="title" hasCustomPrompt="1"/>
          </p:nvPr>
        </p:nvSpPr>
        <p:spPr>
          <a:xfrm>
            <a:off x="838200" y="365125"/>
            <a:ext cx="3933825" cy="1325563"/>
          </a:xfrm>
        </p:spPr>
        <p:txBody>
          <a:bodyPr/>
          <a:lstStyle/>
          <a:p>
            <a:r>
              <a:rPr lang="en-GB" noProof="0" dirty="0"/>
              <a:t>Edit sample title</a:t>
            </a:r>
          </a:p>
        </p:txBody>
      </p:sp>
    </p:spTree>
    <p:extLst>
      <p:ext uri="{BB962C8B-B14F-4D97-AF65-F5344CB8AC3E}">
        <p14:creationId xmlns:p14="http://schemas.microsoft.com/office/powerpoint/2010/main" val="308245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5315268" y="0"/>
            <a:ext cx="6876732" cy="6134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insert a picture</a:t>
            </a:r>
          </a:p>
        </p:txBody>
      </p:sp>
      <p:sp>
        <p:nvSpPr>
          <p:cNvPr id="7" name="Text Placeholder 3"/>
          <p:cNvSpPr>
            <a:spLocks noGrp="1"/>
          </p:cNvSpPr>
          <p:nvPr>
            <p:ph type="body" sz="half" idx="2" hasCustomPrompt="1"/>
          </p:nvPr>
        </p:nvSpPr>
        <p:spPr>
          <a:xfrm>
            <a:off x="839788" y="1808163"/>
            <a:ext cx="3932237" cy="4141787"/>
          </a:xfrm>
        </p:spPr>
        <p:txBody>
          <a:bodyPr/>
          <a:lstStyle>
            <a:lvl1pPr marL="285750" indent="-285750">
              <a:buFont typeface="Arial" panose="020B0604020202020204" pitchFamily="34" charset="0"/>
              <a:buChar char="•"/>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dirty="0"/>
              <a:t>Editing sample text</a:t>
            </a:r>
          </a:p>
        </p:txBody>
      </p:sp>
      <p:sp>
        <p:nvSpPr>
          <p:cNvPr id="9" name="Title 1"/>
          <p:cNvSpPr>
            <a:spLocks noGrp="1"/>
          </p:cNvSpPr>
          <p:nvPr>
            <p:ph type="title" hasCustomPrompt="1"/>
          </p:nvPr>
        </p:nvSpPr>
        <p:spPr>
          <a:xfrm>
            <a:off x="838200" y="365125"/>
            <a:ext cx="3933825" cy="1325563"/>
          </a:xfrm>
        </p:spPr>
        <p:txBody>
          <a:bodyPr/>
          <a:lstStyle/>
          <a:p>
            <a:r>
              <a:rPr lang="en-GB" noProof="0" dirty="0"/>
              <a:t>Edit sample title</a:t>
            </a:r>
          </a:p>
        </p:txBody>
      </p:sp>
    </p:spTree>
    <p:extLst>
      <p:ext uri="{BB962C8B-B14F-4D97-AF65-F5344CB8AC3E}">
        <p14:creationId xmlns:p14="http://schemas.microsoft.com/office/powerpoint/2010/main" val="416894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a:t>Edit sample title</a:t>
            </a:r>
          </a:p>
        </p:txBody>
      </p:sp>
      <p:sp>
        <p:nvSpPr>
          <p:cNvPr id="3" name="Text Placeholder 2"/>
          <p:cNvSpPr>
            <a:spLocks noGrp="1"/>
          </p:cNvSpPr>
          <p:nvPr>
            <p:ph type="body" idx="1"/>
          </p:nvPr>
        </p:nvSpPr>
        <p:spPr>
          <a:xfrm>
            <a:off x="838200" y="1825410"/>
            <a:ext cx="10515600" cy="4123613"/>
          </a:xfrm>
          <a:prstGeom prst="rect">
            <a:avLst/>
          </a:prstGeom>
        </p:spPr>
        <p:txBody>
          <a:bodyPr vert="horz" lIns="91440" tIns="45720" rIns="91440" bIns="45720" rtlCol="0">
            <a:normAutofit/>
          </a:bodyPr>
          <a:lstStyle/>
          <a:p>
            <a:pPr lvl="0"/>
            <a:r>
              <a:rPr lang="en-GB" noProof="0" dirty="0"/>
              <a:t>Editing sample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Egyenes összekötő 10"/>
          <p:cNvCxnSpPr/>
          <p:nvPr userDrawn="1"/>
        </p:nvCxnSpPr>
        <p:spPr>
          <a:xfrm>
            <a:off x="3012564" y="6269355"/>
            <a:ext cx="1" cy="45148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Szöveg helye 4"/>
          <p:cNvSpPr txBox="1">
            <a:spLocks/>
          </p:cNvSpPr>
          <p:nvPr userDrawn="1"/>
        </p:nvSpPr>
        <p:spPr>
          <a:xfrm>
            <a:off x="3012564" y="6163978"/>
            <a:ext cx="6173121" cy="68103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200" b="1" noProof="0" dirty="0">
              <a:solidFill>
                <a:schemeClr val="bg2"/>
              </a:solidFill>
            </a:endParaRPr>
          </a:p>
        </p:txBody>
      </p:sp>
      <p:sp>
        <p:nvSpPr>
          <p:cNvPr id="4" name="Téglalap 3"/>
          <p:cNvSpPr/>
          <p:nvPr userDrawn="1"/>
        </p:nvSpPr>
        <p:spPr>
          <a:xfrm>
            <a:off x="0" y="6163978"/>
            <a:ext cx="12192000" cy="7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6" name="Egyenes összekötő 15"/>
          <p:cNvCxnSpPr/>
          <p:nvPr userDrawn="1"/>
        </p:nvCxnSpPr>
        <p:spPr>
          <a:xfrm>
            <a:off x="3299294"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Egyenes összekötő 19"/>
          <p:cNvCxnSpPr/>
          <p:nvPr userDrawn="1"/>
        </p:nvCxnSpPr>
        <p:spPr>
          <a:xfrm>
            <a:off x="8906622" y="6234496"/>
            <a:ext cx="1" cy="540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Szöveg helye 4"/>
          <p:cNvSpPr txBox="1">
            <a:spLocks/>
          </p:cNvSpPr>
          <p:nvPr userDrawn="1"/>
        </p:nvSpPr>
        <p:spPr>
          <a:xfrm>
            <a:off x="3283585" y="6134735"/>
            <a:ext cx="5616575" cy="720000"/>
          </a:xfrm>
          <a:prstGeom prst="rect">
            <a:avLst/>
          </a:prstGeom>
        </p:spPr>
        <p:txBody>
          <a:bodyPr anchor="ctr">
            <a:noAutofit/>
          </a:bodyPr>
          <a:lstStyle>
            <a:lvl1pPr marL="0" indent="0" algn="ctr" defTabSz="914400" rtl="0" eaLnBrk="1" latinLnBrk="0" hangingPunct="1">
              <a:lnSpc>
                <a:spcPct val="90000"/>
              </a:lnSpc>
              <a:spcBef>
                <a:spcPts val="0"/>
              </a:spcBef>
              <a:buFont typeface="Arial" panose="020B0604020202020204" pitchFamily="34" charset="0"/>
              <a:buNone/>
              <a:defRPr sz="1200" b="0" kern="1200" baseline="0">
                <a:solidFill>
                  <a:schemeClr val="bg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noProof="0" dirty="0">
                <a:solidFill>
                  <a:schemeClr val="bg2"/>
                </a:solidFill>
              </a:rPr>
              <a:t>Basic and Translational Medicine</a:t>
            </a:r>
          </a:p>
        </p:txBody>
      </p:sp>
      <p:sp>
        <p:nvSpPr>
          <p:cNvPr id="13" name="Szöveg helye 6"/>
          <p:cNvSpPr txBox="1">
            <a:spLocks/>
          </p:cNvSpPr>
          <p:nvPr userDrawn="1"/>
        </p:nvSpPr>
        <p:spPr>
          <a:xfrm>
            <a:off x="8904288" y="6134735"/>
            <a:ext cx="3287712" cy="720000"/>
          </a:xfrm>
          <a:prstGeom prst="rect">
            <a:avLst/>
          </a:prstGeom>
        </p:spPr>
        <p:txBody>
          <a:bodyPr numCol="1" anchor="ctr">
            <a:noAutofit/>
          </a:bodyPr>
          <a:lstStyle>
            <a:lvl1pPr marL="0" indent="0" algn="ctr" defTabSz="914400" rtl="0" eaLnBrk="1" latinLnBrk="0" hangingPunct="1">
              <a:lnSpc>
                <a:spcPct val="90000"/>
              </a:lnSpc>
              <a:spcBef>
                <a:spcPts val="0"/>
              </a:spcBef>
              <a:buFont typeface="Arial" panose="020B0604020202020204" pitchFamily="34" charset="0"/>
              <a:buNone/>
              <a:defRPr sz="1200" b="0" i="0" kern="120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noProof="0" dirty="0">
                <a:solidFill>
                  <a:schemeClr val="bg2"/>
                </a:solidFill>
              </a:rPr>
              <a:t>Nino Giunashvili</a:t>
            </a:r>
          </a:p>
        </p:txBody>
      </p:sp>
      <p:pic>
        <p:nvPicPr>
          <p:cNvPr id="6" name="Kép 5">
            <a:extLst>
              <a:ext uri="{FF2B5EF4-FFF2-40B4-BE49-F238E27FC236}">
                <a16:creationId xmlns:a16="http://schemas.microsoft.com/office/drawing/2014/main" id="{85ECEDAA-9BB3-914C-9095-CF6BD8E82FD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17437" y="6067942"/>
            <a:ext cx="2516065" cy="838688"/>
          </a:xfrm>
          <a:prstGeom prst="rect">
            <a:avLst/>
          </a:prstGeom>
        </p:spPr>
      </p:pic>
    </p:spTree>
    <p:extLst>
      <p:ext uri="{BB962C8B-B14F-4D97-AF65-F5344CB8AC3E}">
        <p14:creationId xmlns:p14="http://schemas.microsoft.com/office/powerpoint/2010/main" val="20104331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071" userDrawn="1">
          <p15:clr>
            <a:srgbClr val="F26B43"/>
          </p15:clr>
        </p15:guide>
        <p15:guide id="4" pos="5609" userDrawn="1">
          <p15:clr>
            <a:srgbClr val="F26B43"/>
          </p15:clr>
        </p15:guide>
        <p15:guide id="5" orient="horz" pos="3748" userDrawn="1">
          <p15:clr>
            <a:srgbClr val="F26B43"/>
          </p15:clr>
        </p15:guide>
        <p15:guide id="6" orient="horz" pos="1071" userDrawn="1">
          <p15:clr>
            <a:srgbClr val="F26B43"/>
          </p15:clr>
        </p15:guide>
        <p15:guide id="7" pos="347" userDrawn="1">
          <p15:clr>
            <a:srgbClr val="F26B43"/>
          </p15:clr>
        </p15:guide>
        <p15:guide id="8" orient="horz" pos="232" userDrawn="1">
          <p15:clr>
            <a:srgbClr val="F26B43"/>
          </p15:clr>
        </p15:guide>
        <p15:guide id="9" pos="7151" userDrawn="1">
          <p15:clr>
            <a:srgbClr val="F26B43"/>
          </p15:clr>
        </p15:guide>
        <p15:guide id="10" pos="529" userDrawn="1">
          <p15:clr>
            <a:srgbClr val="F26B43"/>
          </p15:clr>
        </p15:guide>
        <p15:guide id="1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https://media.springernature.com/lw685/springer-static/image/art%3A10.1007%2Fs40266-019-00664-x/MediaObjects/40266_2019_664_Fig1_HTML.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5.png"/><Relationship Id="rId18" Type="http://schemas.microsoft.com/office/2007/relationships/hdphoto" Target="../media/hdphoto9.wdp"/><Relationship Id="rId26" Type="http://schemas.openxmlformats.org/officeDocument/2006/relationships/image" Target="../media/image55.jpeg"/><Relationship Id="rId3" Type="http://schemas.openxmlformats.org/officeDocument/2006/relationships/image" Target="../media/image40.png"/><Relationship Id="rId21" Type="http://schemas.openxmlformats.org/officeDocument/2006/relationships/image" Target="../media/image50.jpeg"/><Relationship Id="rId7" Type="http://schemas.openxmlformats.org/officeDocument/2006/relationships/image" Target="../media/image42.png"/><Relationship Id="rId12" Type="http://schemas.microsoft.com/office/2007/relationships/hdphoto" Target="../media/hdphoto6.wdp"/><Relationship Id="rId17" Type="http://schemas.openxmlformats.org/officeDocument/2006/relationships/image" Target="../media/image47.png"/><Relationship Id="rId25" Type="http://schemas.openxmlformats.org/officeDocument/2006/relationships/image" Target="../media/image54.jpeg"/><Relationship Id="rId2" Type="http://schemas.openxmlformats.org/officeDocument/2006/relationships/notesSlide" Target="../notesSlides/notesSlide16.xml"/><Relationship Id="rId16" Type="http://schemas.microsoft.com/office/2007/relationships/hdphoto" Target="../media/hdphoto8.wdp"/><Relationship Id="rId20" Type="http://schemas.openxmlformats.org/officeDocument/2006/relationships/image" Target="../media/image49.jpeg"/><Relationship Id="rId29" Type="http://schemas.openxmlformats.org/officeDocument/2006/relationships/image" Target="../media/image58.jpe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4.png"/><Relationship Id="rId24" Type="http://schemas.openxmlformats.org/officeDocument/2006/relationships/image" Target="../media/image53.jpeg"/><Relationship Id="rId32" Type="http://schemas.openxmlformats.org/officeDocument/2006/relationships/image" Target="../media/image60.emf"/><Relationship Id="rId5" Type="http://schemas.openxmlformats.org/officeDocument/2006/relationships/image" Target="../media/image41.png"/><Relationship Id="rId15" Type="http://schemas.openxmlformats.org/officeDocument/2006/relationships/image" Target="../media/image46.png"/><Relationship Id="rId23" Type="http://schemas.openxmlformats.org/officeDocument/2006/relationships/image" Target="../media/image52.jpeg"/><Relationship Id="rId28" Type="http://schemas.openxmlformats.org/officeDocument/2006/relationships/image" Target="../media/image57.jpeg"/><Relationship Id="rId10" Type="http://schemas.microsoft.com/office/2007/relationships/hdphoto" Target="../media/hdphoto5.wdp"/><Relationship Id="rId19" Type="http://schemas.openxmlformats.org/officeDocument/2006/relationships/image" Target="../media/image48.jpeg"/><Relationship Id="rId31" Type="http://schemas.openxmlformats.org/officeDocument/2006/relationships/oleObject" Target="../embeddings/oleObject1.bin"/><Relationship Id="rId4" Type="http://schemas.microsoft.com/office/2007/relationships/hdphoto" Target="../media/hdphoto2.wdp"/><Relationship Id="rId9" Type="http://schemas.openxmlformats.org/officeDocument/2006/relationships/image" Target="../media/image43.png"/><Relationship Id="rId14" Type="http://schemas.microsoft.com/office/2007/relationships/hdphoto" Target="../media/hdphoto7.wdp"/><Relationship Id="rId22" Type="http://schemas.openxmlformats.org/officeDocument/2006/relationships/image" Target="../media/image51.jpeg"/><Relationship Id="rId27" Type="http://schemas.openxmlformats.org/officeDocument/2006/relationships/image" Target="../media/image56.jpeg"/><Relationship Id="rId30" Type="http://schemas.openxmlformats.org/officeDocument/2006/relationships/image" Target="../media/image59.jpeg"/></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emf"/><Relationship Id="rId7" Type="http://schemas.openxmlformats.org/officeDocument/2006/relationships/image" Target="../media/image69.png"/><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6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5.png"/><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 helye 1"/>
          <p:cNvSpPr>
            <a:spLocks noGrp="1"/>
          </p:cNvSpPr>
          <p:nvPr>
            <p:ph type="body" sz="quarter" idx="13"/>
          </p:nvPr>
        </p:nvSpPr>
        <p:spPr>
          <a:xfrm>
            <a:off x="1674125" y="2557125"/>
            <a:ext cx="9144000" cy="395427"/>
          </a:xfrm>
        </p:spPr>
        <p:txBody>
          <a:bodyPr/>
          <a:lstStyle/>
          <a:p>
            <a:r>
              <a:rPr lang="en-GB" dirty="0"/>
              <a:t>Supervisor: Prof. </a:t>
            </a:r>
            <a:r>
              <a:rPr lang="en-GB" dirty="0" err="1"/>
              <a:t>Péter</a:t>
            </a:r>
            <a:r>
              <a:rPr lang="en-GB" dirty="0"/>
              <a:t> </a:t>
            </a:r>
            <a:r>
              <a:rPr lang="en-GB" dirty="0" err="1"/>
              <a:t>Hamar</a:t>
            </a:r>
            <a:endParaRPr lang="en-GB" dirty="0"/>
          </a:p>
          <a:p>
            <a:r>
              <a:rPr lang="hu-HU" sz="1600" u="sng"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Nino Giunashvili</a:t>
            </a:r>
            <a:r>
              <a:rPr lang="hu-HU"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 Jeremiah Thomas, Csaba Schvarcz, Lea  Danics, Kenan Aloss, Mahak Zahra, Pedro Viana, Enikő Major, </a:t>
            </a:r>
            <a:r>
              <a:rPr lang="en-GB"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Zoltán </a:t>
            </a:r>
            <a:r>
              <a:rPr lang="en-GB" sz="1600" dirty="0" err="1">
                <a:solidFill>
                  <a:srgbClr val="E3D496"/>
                </a:solidFill>
                <a:latin typeface="Montserrat" panose="00000800000000000000" pitchFamily="2" charset="-18"/>
                <a:ea typeface="Calibri" panose="020F0502020204030204" pitchFamily="34" charset="0"/>
                <a:cs typeface="Times New Roman" panose="02020603050405020304" pitchFamily="18" charset="0"/>
              </a:rPr>
              <a:t>Koós</a:t>
            </a:r>
            <a:r>
              <a:rPr lang="en-GB"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 </a:t>
            </a:r>
            <a:r>
              <a:rPr lang="en-GB" sz="1600" dirty="0" err="1">
                <a:solidFill>
                  <a:srgbClr val="E3D496"/>
                </a:solidFill>
                <a:latin typeface="Montserrat" panose="00000800000000000000" pitchFamily="2" charset="-18"/>
                <a:ea typeface="Calibri" panose="020F0502020204030204" pitchFamily="34" charset="0"/>
                <a:cs typeface="Times New Roman" panose="02020603050405020304" pitchFamily="18" charset="0"/>
              </a:rPr>
              <a:t>Dániel</a:t>
            </a:r>
            <a:r>
              <a:rPr lang="en-GB"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 </a:t>
            </a:r>
            <a:r>
              <a:rPr lang="en-GB" sz="1600" dirty="0" err="1">
                <a:solidFill>
                  <a:srgbClr val="E3D496"/>
                </a:solidFill>
                <a:latin typeface="Montserrat" panose="00000800000000000000" pitchFamily="2" charset="-18"/>
                <a:ea typeface="Calibri" panose="020F0502020204030204" pitchFamily="34" charset="0"/>
                <a:cs typeface="Times New Roman" panose="02020603050405020304" pitchFamily="18" charset="0"/>
              </a:rPr>
              <a:t>Bócsi</a:t>
            </a:r>
            <a:r>
              <a:rPr lang="en-GB"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 </a:t>
            </a:r>
            <a:r>
              <a:rPr lang="hu-HU"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Zoltán Benyó</a:t>
            </a:r>
            <a:r>
              <a:rPr lang="en-GB"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rPr>
              <a:t>.</a:t>
            </a:r>
            <a:endParaRPr lang="hu-HU" sz="1600" dirty="0">
              <a:solidFill>
                <a:srgbClr val="E3D496"/>
              </a:solidFill>
              <a:latin typeface="Montserrat" panose="00000800000000000000" pitchFamily="2" charset="-18"/>
              <a:ea typeface="Calibri" panose="020F0502020204030204" pitchFamily="34" charset="0"/>
              <a:cs typeface="Times New Roman" panose="02020603050405020304" pitchFamily="18" charset="0"/>
            </a:endParaRPr>
          </a:p>
          <a:p>
            <a:endParaRPr lang="en-GB" dirty="0"/>
          </a:p>
        </p:txBody>
      </p:sp>
      <p:sp>
        <p:nvSpPr>
          <p:cNvPr id="3" name="Szöveg helye 2"/>
          <p:cNvSpPr>
            <a:spLocks noGrp="1"/>
          </p:cNvSpPr>
          <p:nvPr>
            <p:ph type="body" sz="quarter" idx="12"/>
          </p:nvPr>
        </p:nvSpPr>
        <p:spPr>
          <a:xfrm>
            <a:off x="-1" y="444756"/>
            <a:ext cx="11981329" cy="1479832"/>
          </a:xfrm>
        </p:spPr>
        <p:txBody>
          <a:bodyPr/>
          <a:lstStyle/>
          <a:p>
            <a:r>
              <a:rPr lang="en-GB" sz="3200" dirty="0"/>
              <a:t>SYNERGISTIC EFFECTS OF MODULATED ELECTRO-HYPERTHERMIA AND COX-2 INHIBITION IN TRIPLE-NEGATIVE BREAST CANCER AND MELANOMA MOUSE MODELS</a:t>
            </a:r>
          </a:p>
        </p:txBody>
      </p:sp>
      <p:sp>
        <p:nvSpPr>
          <p:cNvPr id="4" name="Szöveg helye 3"/>
          <p:cNvSpPr>
            <a:spLocks noGrp="1"/>
          </p:cNvSpPr>
          <p:nvPr>
            <p:ph type="body" sz="quarter" idx="10"/>
          </p:nvPr>
        </p:nvSpPr>
        <p:spPr>
          <a:xfrm>
            <a:off x="1403230" y="3429000"/>
            <a:ext cx="9144000" cy="495018"/>
          </a:xfrm>
        </p:spPr>
        <p:txBody>
          <a:bodyPr/>
          <a:lstStyle/>
          <a:p>
            <a:r>
              <a:rPr lang="en-GB" dirty="0"/>
              <a:t>Nino </a:t>
            </a:r>
            <a:r>
              <a:rPr lang="en-GB" dirty="0" err="1"/>
              <a:t>Giunashvili,MD</a:t>
            </a:r>
            <a:r>
              <a:rPr lang="en-GB" dirty="0"/>
              <a:t>, MSc</a:t>
            </a:r>
          </a:p>
          <a:p>
            <a:r>
              <a:rPr lang="en-GB" sz="1800" dirty="0" err="1"/>
              <a:t>nino.giunashvili@phd.semmelweis.hu</a:t>
            </a:r>
            <a:endParaRPr lang="en-GB" sz="1800" dirty="0"/>
          </a:p>
        </p:txBody>
      </p:sp>
      <p:sp>
        <p:nvSpPr>
          <p:cNvPr id="5" name="Szöveg helye 4"/>
          <p:cNvSpPr>
            <a:spLocks noGrp="1"/>
          </p:cNvSpPr>
          <p:nvPr>
            <p:ph type="body" sz="quarter" idx="11"/>
          </p:nvPr>
        </p:nvSpPr>
        <p:spPr/>
        <p:txBody>
          <a:bodyPr/>
          <a:lstStyle/>
          <a:p>
            <a:pPr>
              <a:spcBef>
                <a:spcPts val="300"/>
              </a:spcBef>
            </a:pPr>
            <a:r>
              <a:rPr lang="en-GE" dirty="0"/>
              <a:t>Institute of </a:t>
            </a:r>
            <a:r>
              <a:rPr lang="hu-HU" dirty="0" err="1"/>
              <a:t>Translational</a:t>
            </a:r>
            <a:r>
              <a:rPr lang="hu-HU" dirty="0"/>
              <a:t> </a:t>
            </a:r>
            <a:r>
              <a:rPr lang="hu-HU" dirty="0" err="1"/>
              <a:t>Medicine</a:t>
            </a:r>
            <a:endParaRPr lang="hu-HU" dirty="0"/>
          </a:p>
          <a:p>
            <a:pPr>
              <a:spcBef>
                <a:spcPts val="300"/>
              </a:spcBef>
            </a:pPr>
            <a:r>
              <a:rPr lang="hu-HU"/>
              <a:t>13.08.2024</a:t>
            </a:r>
            <a:endParaRPr lang="hu-HU" dirty="0"/>
          </a:p>
          <a:p>
            <a:pPr>
              <a:spcBef>
                <a:spcPts val="300"/>
              </a:spcBef>
            </a:pPr>
            <a:endParaRPr lang="hu-HU" dirty="0"/>
          </a:p>
        </p:txBody>
      </p:sp>
    </p:spTree>
    <p:extLst>
      <p:ext uri="{BB962C8B-B14F-4D97-AF65-F5344CB8AC3E}">
        <p14:creationId xmlns:p14="http://schemas.microsoft.com/office/powerpoint/2010/main" val="481795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80098F-4F86-E4BC-6A0D-296EF0314A87}"/>
              </a:ext>
            </a:extLst>
          </p:cNvPr>
          <p:cNvGrpSpPr/>
          <p:nvPr/>
        </p:nvGrpSpPr>
        <p:grpSpPr>
          <a:xfrm>
            <a:off x="8262257" y="2462675"/>
            <a:ext cx="3721067" cy="3357912"/>
            <a:chOff x="7996966" y="3654652"/>
            <a:chExt cx="3721067" cy="3357912"/>
          </a:xfrm>
        </p:grpSpPr>
        <p:sp>
          <p:nvSpPr>
            <p:cNvPr id="5" name="TextBox 4">
              <a:extLst>
                <a:ext uri="{FF2B5EF4-FFF2-40B4-BE49-F238E27FC236}">
                  <a16:creationId xmlns:a16="http://schemas.microsoft.com/office/drawing/2014/main" id="{4098731E-26F0-8C3C-D01B-57BBBFC8CED0}"/>
                </a:ext>
              </a:extLst>
            </p:cNvPr>
            <p:cNvSpPr txBox="1"/>
            <p:nvPr/>
          </p:nvSpPr>
          <p:spPr>
            <a:xfrm>
              <a:off x="8698326" y="6612454"/>
              <a:ext cx="2761012" cy="400110"/>
            </a:xfrm>
            <a:prstGeom prst="rect">
              <a:avLst/>
            </a:prstGeom>
            <a:noFill/>
          </p:spPr>
          <p:txBody>
            <a:bodyPr wrap="none" rtlCol="0">
              <a:spAutoFit/>
            </a:bodyPr>
            <a:lstStyle/>
            <a:p>
              <a:r>
                <a:rPr lang="en-US" sz="2000" b="0" i="1" dirty="0" err="1">
                  <a:solidFill>
                    <a:srgbClr val="212121"/>
                  </a:solidFill>
                  <a:effectLst/>
                  <a:latin typeface="BlinkMacSystemFont"/>
                </a:rPr>
                <a:t>Zelenay</a:t>
              </a:r>
              <a:r>
                <a:rPr lang="en-US" sz="2000" b="0" i="1" dirty="0">
                  <a:solidFill>
                    <a:srgbClr val="212121"/>
                  </a:solidFill>
                  <a:effectLst/>
                  <a:latin typeface="BlinkMacSystemFont"/>
                </a:rPr>
                <a:t> S at al.2015. Cell</a:t>
              </a:r>
              <a:endParaRPr lang="en-GB" sz="2000" i="1" dirty="0"/>
            </a:p>
          </p:txBody>
        </p:sp>
        <p:pic>
          <p:nvPicPr>
            <p:cNvPr id="6" name="Picture 5">
              <a:extLst>
                <a:ext uri="{FF2B5EF4-FFF2-40B4-BE49-F238E27FC236}">
                  <a16:creationId xmlns:a16="http://schemas.microsoft.com/office/drawing/2014/main" id="{39E3E6AE-FD76-CC19-C1B6-E029B975FCC9}"/>
                </a:ext>
              </a:extLst>
            </p:cNvPr>
            <p:cNvPicPr>
              <a:picLocks noChangeAspect="1"/>
            </p:cNvPicPr>
            <p:nvPr/>
          </p:nvPicPr>
          <p:blipFill rotWithShape="1">
            <a:blip r:embed="rId3"/>
            <a:srcRect l="-1433" t="1671" r="25768" b="62364"/>
            <a:stretch/>
          </p:blipFill>
          <p:spPr>
            <a:xfrm>
              <a:off x="7996966" y="3654652"/>
              <a:ext cx="3629603" cy="2920917"/>
            </a:xfrm>
            <a:prstGeom prst="rect">
              <a:avLst/>
            </a:prstGeom>
          </p:spPr>
        </p:pic>
        <p:sp>
          <p:nvSpPr>
            <p:cNvPr id="7" name="TextBox 6">
              <a:extLst>
                <a:ext uri="{FF2B5EF4-FFF2-40B4-BE49-F238E27FC236}">
                  <a16:creationId xmlns:a16="http://schemas.microsoft.com/office/drawing/2014/main" id="{C442FD3F-A6AA-33E2-E11E-99697563FE00}"/>
                </a:ext>
              </a:extLst>
            </p:cNvPr>
            <p:cNvSpPr txBox="1"/>
            <p:nvPr/>
          </p:nvSpPr>
          <p:spPr>
            <a:xfrm>
              <a:off x="11187118" y="4909732"/>
              <a:ext cx="530915" cy="369332"/>
            </a:xfrm>
            <a:prstGeom prst="rect">
              <a:avLst/>
            </a:prstGeom>
            <a:noFill/>
          </p:spPr>
          <p:txBody>
            <a:bodyPr wrap="none" rtlCol="0">
              <a:spAutoFit/>
            </a:bodyPr>
            <a:lstStyle/>
            <a:p>
              <a:r>
                <a:rPr lang="en-GB" dirty="0"/>
                <a:t>4T1</a:t>
              </a:r>
            </a:p>
          </p:txBody>
        </p:sp>
      </p:grpSp>
      <p:sp>
        <p:nvSpPr>
          <p:cNvPr id="8" name="Title 3">
            <a:extLst>
              <a:ext uri="{FF2B5EF4-FFF2-40B4-BE49-F238E27FC236}">
                <a16:creationId xmlns:a16="http://schemas.microsoft.com/office/drawing/2014/main" id="{B8B89B74-ADCA-6988-5FD8-8A29481AF520}"/>
              </a:ext>
            </a:extLst>
          </p:cNvPr>
          <p:cNvSpPr txBox="1">
            <a:spLocks/>
          </p:cNvSpPr>
          <p:nvPr/>
        </p:nvSpPr>
        <p:spPr>
          <a:xfrm>
            <a:off x="0" y="0"/>
            <a:ext cx="12192000" cy="480131"/>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800" b="1" dirty="0"/>
              <a:t>Hypothesis</a:t>
            </a:r>
            <a:endParaRPr lang="en-US" sz="2400" b="1" dirty="0"/>
          </a:p>
        </p:txBody>
      </p:sp>
      <p:pic>
        <p:nvPicPr>
          <p:cNvPr id="9" name="Picture 8">
            <a:extLst>
              <a:ext uri="{FF2B5EF4-FFF2-40B4-BE49-F238E27FC236}">
                <a16:creationId xmlns:a16="http://schemas.microsoft.com/office/drawing/2014/main" id="{27C324B9-4B17-B325-3D37-7FC225ED7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0131"/>
            <a:ext cx="8376782" cy="5497628"/>
          </a:xfrm>
          <a:prstGeom prst="rect">
            <a:avLst/>
          </a:prstGeom>
        </p:spPr>
      </p:pic>
      <p:sp>
        <p:nvSpPr>
          <p:cNvPr id="2" name="TextBox 1">
            <a:extLst>
              <a:ext uri="{FF2B5EF4-FFF2-40B4-BE49-F238E27FC236}">
                <a16:creationId xmlns:a16="http://schemas.microsoft.com/office/drawing/2014/main" id="{58B2E958-8B85-A176-6727-E681B9389AB0}"/>
              </a:ext>
            </a:extLst>
          </p:cNvPr>
          <p:cNvSpPr txBox="1"/>
          <p:nvPr/>
        </p:nvSpPr>
        <p:spPr>
          <a:xfrm>
            <a:off x="8523514" y="517016"/>
            <a:ext cx="3929743" cy="1754326"/>
          </a:xfrm>
          <a:prstGeom prst="rect">
            <a:avLst/>
          </a:prstGeom>
          <a:noFill/>
        </p:spPr>
        <p:txBody>
          <a:bodyPr wrap="square" rtlCol="0">
            <a:spAutoFit/>
          </a:bodyPr>
          <a:lstStyle/>
          <a:p>
            <a:r>
              <a:rPr lang="en-GB" sz="1200" dirty="0"/>
              <a:t>Created in </a:t>
            </a:r>
            <a:r>
              <a:rPr lang="en-GB" sz="1200" i="1" dirty="0" err="1"/>
              <a:t>Biorender.com</a:t>
            </a:r>
            <a:endParaRPr lang="en-GB" sz="1200" i="1" dirty="0"/>
          </a:p>
          <a:p>
            <a:r>
              <a:rPr lang="en-GE" sz="1200" dirty="0"/>
              <a:t>Abbreviations:  </a:t>
            </a:r>
          </a:p>
          <a:p>
            <a:r>
              <a:rPr lang="en-GE" sz="1200" dirty="0"/>
              <a:t>IL-1</a:t>
            </a:r>
            <a:r>
              <a:rPr lang="el-GR" sz="1200" dirty="0"/>
              <a:t> β</a:t>
            </a:r>
            <a:r>
              <a:rPr lang="en-US" sz="1200" dirty="0"/>
              <a:t>: Interleukin - 1 betta</a:t>
            </a:r>
          </a:p>
          <a:p>
            <a:r>
              <a:rPr lang="en-US" sz="1200" dirty="0"/>
              <a:t>IL-6: Interleukin -6</a:t>
            </a:r>
          </a:p>
          <a:p>
            <a:r>
              <a:rPr lang="en-US" sz="1200" dirty="0"/>
              <a:t>COX-2: Cyclooxygenase -2</a:t>
            </a:r>
          </a:p>
          <a:p>
            <a:r>
              <a:rPr lang="en-GE" sz="1200" dirty="0"/>
              <a:t>NSAIDs: non-steroid anti-inflammatory drugs</a:t>
            </a:r>
          </a:p>
          <a:p>
            <a:r>
              <a:rPr lang="en-GE" sz="1200" dirty="0"/>
              <a:t>mEHT: modulated electro-hyperthermia</a:t>
            </a:r>
          </a:p>
          <a:p>
            <a:r>
              <a:rPr lang="en-GE" sz="1200" dirty="0"/>
              <a:t>SC236: Selectiv COX-2 inhibitor</a:t>
            </a:r>
          </a:p>
          <a:p>
            <a:r>
              <a:rPr lang="en-GE" sz="1200" dirty="0"/>
              <a:t>Asprin: non-selective anti-inflammatory drug</a:t>
            </a:r>
            <a:endParaRPr lang="en-GE" sz="1000" dirty="0"/>
          </a:p>
        </p:txBody>
      </p:sp>
      <p:sp>
        <p:nvSpPr>
          <p:cNvPr id="3" name="Oval 2">
            <a:extLst>
              <a:ext uri="{FF2B5EF4-FFF2-40B4-BE49-F238E27FC236}">
                <a16:creationId xmlns:a16="http://schemas.microsoft.com/office/drawing/2014/main" id="{FD114396-D6E7-A00E-FA2B-57EABB0E5E5C}"/>
              </a:ext>
            </a:extLst>
          </p:cNvPr>
          <p:cNvSpPr/>
          <p:nvPr/>
        </p:nvSpPr>
        <p:spPr>
          <a:xfrm rot="19670587">
            <a:off x="4850816" y="1072505"/>
            <a:ext cx="3110847" cy="3550937"/>
          </a:xfrm>
          <a:prstGeom prst="ellipse">
            <a:avLst/>
          </a:prstGeom>
          <a:noFill/>
          <a:effectLst>
            <a:outerShdw blurRad="50800" dist="50800" dir="5400000" algn="ctr" rotWithShape="0">
              <a:srgbClr val="000000">
                <a:alpha val="67757"/>
              </a:srgb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E"/>
          </a:p>
        </p:txBody>
      </p:sp>
    </p:spTree>
    <p:extLst>
      <p:ext uri="{BB962C8B-B14F-4D97-AF65-F5344CB8AC3E}">
        <p14:creationId xmlns:p14="http://schemas.microsoft.com/office/powerpoint/2010/main" val="263899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F69A8-9CD6-BFAD-0D2A-F14B36B4F4D4}"/>
              </a:ext>
            </a:extLst>
          </p:cNvPr>
          <p:cNvSpPr txBox="1">
            <a:spLocks/>
          </p:cNvSpPr>
          <p:nvPr/>
        </p:nvSpPr>
        <p:spPr>
          <a:xfrm>
            <a:off x="0" y="0"/>
            <a:ext cx="12192000" cy="480131"/>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800" b="1" dirty="0"/>
              <a:t>NSAIDs – Mechanism of action</a:t>
            </a:r>
            <a:endParaRPr lang="en-US" sz="2400" b="1" dirty="0"/>
          </a:p>
        </p:txBody>
      </p:sp>
      <p:sp>
        <p:nvSpPr>
          <p:cNvPr id="6" name="Rectangle 4">
            <a:extLst>
              <a:ext uri="{FF2B5EF4-FFF2-40B4-BE49-F238E27FC236}">
                <a16:creationId xmlns:a16="http://schemas.microsoft.com/office/drawing/2014/main" id="{53913D4F-74E4-A61E-7D4D-1B5B174FB842}"/>
              </a:ext>
            </a:extLst>
          </p:cNvPr>
          <p:cNvSpPr>
            <a:spLocks noChangeArrowheads="1"/>
          </p:cNvSpPr>
          <p:nvPr/>
        </p:nvSpPr>
        <p:spPr bwMode="auto">
          <a:xfrm>
            <a:off x="3211619" y="869427"/>
            <a:ext cx="131567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E"/>
          </a:p>
        </p:txBody>
      </p:sp>
      <p:pic>
        <p:nvPicPr>
          <p:cNvPr id="1027" name="Picture 1" descr="figure 1">
            <a:extLst>
              <a:ext uri="{FF2B5EF4-FFF2-40B4-BE49-F238E27FC236}">
                <a16:creationId xmlns:a16="http://schemas.microsoft.com/office/drawing/2014/main" id="{DB311769-FE87-3BF7-7D8D-A6221083A0F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306955" y="906785"/>
            <a:ext cx="5253898" cy="41972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7B900A7-5059-2585-4EA9-36493DADABAB}"/>
              </a:ext>
            </a:extLst>
          </p:cNvPr>
          <p:cNvSpPr txBox="1"/>
          <p:nvPr/>
        </p:nvSpPr>
        <p:spPr>
          <a:xfrm>
            <a:off x="6289285" y="5665406"/>
            <a:ext cx="3706464" cy="369332"/>
          </a:xfrm>
          <a:prstGeom prst="rect">
            <a:avLst/>
          </a:prstGeom>
          <a:noFill/>
        </p:spPr>
        <p:txBody>
          <a:bodyPr wrap="none" rtlCol="0">
            <a:spAutoFit/>
          </a:bodyPr>
          <a:lstStyle/>
          <a:p>
            <a:r>
              <a:rPr lang="en-US" sz="1800" i="1" dirty="0">
                <a:effectLst/>
                <a:latin typeface="Calibri" panose="020F0502020204030204" pitchFamily="34" charset="0"/>
                <a:ea typeface="Times New Roman" panose="02020603050405020304" pitchFamily="18" charset="0"/>
              </a:rPr>
              <a:t>Curtis E</a:t>
            </a:r>
            <a:r>
              <a:rPr lang="en-GE" i="1" dirty="0">
                <a:effectLst/>
              </a:rPr>
              <a:t> et al.2019. </a:t>
            </a:r>
            <a:r>
              <a:rPr lang="en-US" sz="1800" i="1" dirty="0">
                <a:effectLst/>
                <a:latin typeface="Calibri" panose="020F0502020204030204" pitchFamily="34" charset="0"/>
                <a:ea typeface="Times New Roman" panose="02020603050405020304" pitchFamily="18" charset="0"/>
              </a:rPr>
              <a:t>Drugs and Aging</a:t>
            </a:r>
            <a:r>
              <a:rPr lang="en-GE" i="1" dirty="0">
                <a:effectLst/>
              </a:rPr>
              <a:t> </a:t>
            </a:r>
            <a:endParaRPr lang="en-GE" i="1" dirty="0"/>
          </a:p>
        </p:txBody>
      </p:sp>
      <p:sp>
        <p:nvSpPr>
          <p:cNvPr id="3" name="TextBox 2">
            <a:extLst>
              <a:ext uri="{FF2B5EF4-FFF2-40B4-BE49-F238E27FC236}">
                <a16:creationId xmlns:a16="http://schemas.microsoft.com/office/drawing/2014/main" id="{B8FBA7D9-2E49-1CBC-9494-B2B63B46747D}"/>
              </a:ext>
            </a:extLst>
          </p:cNvPr>
          <p:cNvSpPr txBox="1"/>
          <p:nvPr/>
        </p:nvSpPr>
        <p:spPr>
          <a:xfrm>
            <a:off x="123852" y="5342241"/>
            <a:ext cx="3925633" cy="646331"/>
          </a:xfrm>
          <a:prstGeom prst="rect">
            <a:avLst/>
          </a:prstGeom>
          <a:noFill/>
        </p:spPr>
        <p:txBody>
          <a:bodyPr wrap="square" rtlCol="0">
            <a:spAutoFit/>
          </a:bodyPr>
          <a:lstStyle/>
          <a:p>
            <a:r>
              <a:rPr lang="en-GE" sz="1200" b="1" dirty="0"/>
              <a:t>Abbreviations:  </a:t>
            </a:r>
          </a:p>
          <a:p>
            <a:r>
              <a:rPr lang="en-US" sz="1200" b="1" dirty="0"/>
              <a:t>COX-2: Cyclooxygenase -2</a:t>
            </a:r>
          </a:p>
          <a:p>
            <a:r>
              <a:rPr lang="en-GE" sz="1200" b="1" dirty="0"/>
              <a:t>NSAIDs: non-steroid anti-inflammatory drugs</a:t>
            </a:r>
          </a:p>
        </p:txBody>
      </p:sp>
      <p:graphicFrame>
        <p:nvGraphicFramePr>
          <p:cNvPr id="7" name="Table 6">
            <a:extLst>
              <a:ext uri="{FF2B5EF4-FFF2-40B4-BE49-F238E27FC236}">
                <a16:creationId xmlns:a16="http://schemas.microsoft.com/office/drawing/2014/main" id="{0C250F35-1AFB-E17C-6D0B-580C6507295C}"/>
              </a:ext>
            </a:extLst>
          </p:cNvPr>
          <p:cNvGraphicFramePr>
            <a:graphicFrameLocks noGrp="1"/>
          </p:cNvGraphicFramePr>
          <p:nvPr>
            <p:extLst>
              <p:ext uri="{D42A27DB-BD31-4B8C-83A1-F6EECF244321}">
                <p14:modId xmlns:p14="http://schemas.microsoft.com/office/powerpoint/2010/main" val="1106847614"/>
              </p:ext>
            </p:extLst>
          </p:nvPr>
        </p:nvGraphicFramePr>
        <p:xfrm>
          <a:off x="123852" y="555382"/>
          <a:ext cx="4484913" cy="1752600"/>
        </p:xfrm>
        <a:graphic>
          <a:graphicData uri="http://schemas.openxmlformats.org/drawingml/2006/table">
            <a:tbl>
              <a:tblPr firstRow="1" bandRow="1">
                <a:tableStyleId>{5C22544A-7EE6-4342-B048-85BDC9FD1C3A}</a:tableStyleId>
              </a:tblPr>
              <a:tblGrid>
                <a:gridCol w="2021813">
                  <a:extLst>
                    <a:ext uri="{9D8B030D-6E8A-4147-A177-3AD203B41FA5}">
                      <a16:colId xmlns:a16="http://schemas.microsoft.com/office/drawing/2014/main" val="3958294905"/>
                    </a:ext>
                  </a:extLst>
                </a:gridCol>
                <a:gridCol w="1222225">
                  <a:extLst>
                    <a:ext uri="{9D8B030D-6E8A-4147-A177-3AD203B41FA5}">
                      <a16:colId xmlns:a16="http://schemas.microsoft.com/office/drawing/2014/main" val="271930988"/>
                    </a:ext>
                  </a:extLst>
                </a:gridCol>
                <a:gridCol w="1240875">
                  <a:extLst>
                    <a:ext uri="{9D8B030D-6E8A-4147-A177-3AD203B41FA5}">
                      <a16:colId xmlns:a16="http://schemas.microsoft.com/office/drawing/2014/main" val="3887085833"/>
                    </a:ext>
                  </a:extLst>
                </a:gridCol>
              </a:tblGrid>
              <a:tr h="370840">
                <a:tc>
                  <a:txBody>
                    <a:bodyPr/>
                    <a:lstStyle/>
                    <a:p>
                      <a:pPr algn="ctr"/>
                      <a:endParaRPr lang="en-GE" b="1" dirty="0">
                        <a:latin typeface="Calibri" panose="020F0502020204030204" pitchFamily="34" charset="0"/>
                        <a:cs typeface="Calibri" panose="020F0502020204030204" pitchFamily="34" charset="0"/>
                      </a:endParaRPr>
                    </a:p>
                  </a:txBody>
                  <a:tcPr/>
                </a:tc>
                <a:tc>
                  <a:txBody>
                    <a:bodyPr/>
                    <a:lstStyle/>
                    <a:p>
                      <a:pPr algn="ctr"/>
                      <a:r>
                        <a:rPr lang="en-GE" b="1" dirty="0">
                          <a:latin typeface="Calibri" panose="020F0502020204030204" pitchFamily="34" charset="0"/>
                          <a:cs typeface="Calibri" panose="020F0502020204030204" pitchFamily="34" charset="0"/>
                        </a:rPr>
                        <a:t>Sham (animals)</a:t>
                      </a:r>
                    </a:p>
                  </a:txBody>
                  <a:tcPr/>
                </a:tc>
                <a:tc>
                  <a:txBody>
                    <a:bodyPr/>
                    <a:lstStyle/>
                    <a:p>
                      <a:pPr algn="ctr"/>
                      <a:r>
                        <a:rPr lang="en-GE" b="1" dirty="0">
                          <a:latin typeface="Calibri" panose="020F0502020204030204" pitchFamily="34" charset="0"/>
                          <a:cs typeface="Calibri" panose="020F0502020204030204" pitchFamily="34" charset="0"/>
                        </a:rPr>
                        <a:t>mEHT (animals)</a:t>
                      </a:r>
                    </a:p>
                  </a:txBody>
                  <a:tcPr/>
                </a:tc>
                <a:extLst>
                  <a:ext uri="{0D108BD9-81ED-4DB2-BD59-A6C34878D82A}">
                    <a16:rowId xmlns:a16="http://schemas.microsoft.com/office/drawing/2014/main" val="1402847167"/>
                  </a:ext>
                </a:extLst>
              </a:tr>
              <a:tr h="370840">
                <a:tc>
                  <a:txBody>
                    <a:bodyPr/>
                    <a:lstStyle/>
                    <a:p>
                      <a:pPr algn="ctr"/>
                      <a:r>
                        <a:rPr lang="en-GE" b="1" dirty="0">
                          <a:latin typeface="Calibri" panose="020F0502020204030204" pitchFamily="34" charset="0"/>
                          <a:cs typeface="Calibri" panose="020F0502020204030204" pitchFamily="34" charset="0"/>
                        </a:rPr>
                        <a:t>Vehicle </a:t>
                      </a:r>
                    </a:p>
                  </a:txBody>
                  <a:tcPr/>
                </a:tc>
                <a:tc>
                  <a:txBody>
                    <a:bodyPr/>
                    <a:lstStyle/>
                    <a:p>
                      <a:pPr algn="ctr"/>
                      <a:r>
                        <a:rPr lang="en-GE" b="1" dirty="0">
                          <a:latin typeface="Calibri" panose="020F0502020204030204" pitchFamily="34" charset="0"/>
                          <a:cs typeface="Calibri" panose="020F0502020204030204" pitchFamily="34" charset="0"/>
                        </a:rPr>
                        <a:t>8 </a:t>
                      </a:r>
                    </a:p>
                  </a:txBody>
                  <a:tcPr/>
                </a:tc>
                <a:tc>
                  <a:txBody>
                    <a:bodyPr/>
                    <a:lstStyle/>
                    <a:p>
                      <a:pPr algn="ctr"/>
                      <a:r>
                        <a:rPr lang="en-GE" b="1" dirty="0">
                          <a:latin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val="4241274992"/>
                  </a:ext>
                </a:extLst>
              </a:tr>
              <a:tr h="370840">
                <a:tc>
                  <a:txBody>
                    <a:bodyPr/>
                    <a:lstStyle/>
                    <a:p>
                      <a:pPr algn="ctr"/>
                      <a:r>
                        <a:rPr lang="en-GE" b="1" dirty="0">
                          <a:latin typeface="Calibri" panose="020F0502020204030204" pitchFamily="34" charset="0"/>
                          <a:cs typeface="Calibri" panose="020F0502020204030204" pitchFamily="34" charset="0"/>
                        </a:rPr>
                        <a:t>Aspirin </a:t>
                      </a:r>
                      <a:r>
                        <a:rPr lang="en-GE" b="1" dirty="0">
                          <a:solidFill>
                            <a:srgbClr val="FF0000"/>
                          </a:solidFill>
                          <a:latin typeface="Calibri" panose="020F0502020204030204" pitchFamily="34" charset="0"/>
                          <a:cs typeface="Calibri" panose="020F0502020204030204" pitchFamily="34" charset="0"/>
                        </a:rPr>
                        <a:t>(100mg/kg)</a:t>
                      </a:r>
                    </a:p>
                  </a:txBody>
                  <a:tcPr/>
                </a:tc>
                <a:tc>
                  <a:txBody>
                    <a:bodyPr/>
                    <a:lstStyle/>
                    <a:p>
                      <a:pPr algn="ctr"/>
                      <a:r>
                        <a:rPr lang="en-GE" b="1" dirty="0">
                          <a:latin typeface="Calibri" panose="020F0502020204030204" pitchFamily="34" charset="0"/>
                          <a:cs typeface="Calibri" panose="020F0502020204030204" pitchFamily="34" charset="0"/>
                        </a:rPr>
                        <a:t>6 </a:t>
                      </a:r>
                    </a:p>
                  </a:txBody>
                  <a:tcPr/>
                </a:tc>
                <a:tc>
                  <a:txBody>
                    <a:bodyPr/>
                    <a:lstStyle/>
                    <a:p>
                      <a:pPr algn="ctr"/>
                      <a:r>
                        <a:rPr lang="en-GE" b="1" dirty="0">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539099156"/>
                  </a:ext>
                </a:extLst>
              </a:tr>
              <a:tr h="370840">
                <a:tc>
                  <a:txBody>
                    <a:bodyPr/>
                    <a:lstStyle/>
                    <a:p>
                      <a:pPr algn="ctr"/>
                      <a:r>
                        <a:rPr lang="en-GE" b="1" dirty="0">
                          <a:latin typeface="Calibri" panose="020F0502020204030204" pitchFamily="34" charset="0"/>
                          <a:cs typeface="Calibri" panose="020F0502020204030204" pitchFamily="34" charset="0"/>
                        </a:rPr>
                        <a:t>SC236 </a:t>
                      </a:r>
                      <a:r>
                        <a:rPr lang="en-GE" b="1" dirty="0">
                          <a:solidFill>
                            <a:srgbClr val="FF0000"/>
                          </a:solidFill>
                          <a:latin typeface="Calibri" panose="020F0502020204030204" pitchFamily="34" charset="0"/>
                          <a:cs typeface="Calibri" panose="020F0502020204030204" pitchFamily="34" charset="0"/>
                        </a:rPr>
                        <a:t>(6mg/kg)</a:t>
                      </a:r>
                    </a:p>
                  </a:txBody>
                  <a:tcPr/>
                </a:tc>
                <a:tc>
                  <a:txBody>
                    <a:bodyPr/>
                    <a:lstStyle/>
                    <a:p>
                      <a:pPr algn="ctr"/>
                      <a:r>
                        <a:rPr lang="en-GE" b="1" dirty="0">
                          <a:latin typeface="Calibri" panose="020F0502020204030204" pitchFamily="34" charset="0"/>
                          <a:cs typeface="Calibri" panose="020F0502020204030204" pitchFamily="34" charset="0"/>
                        </a:rPr>
                        <a:t>6</a:t>
                      </a:r>
                    </a:p>
                  </a:txBody>
                  <a:tcPr/>
                </a:tc>
                <a:tc>
                  <a:txBody>
                    <a:bodyPr/>
                    <a:lstStyle/>
                    <a:p>
                      <a:pPr algn="ctr"/>
                      <a:r>
                        <a:rPr lang="en-GE" b="1" dirty="0">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902981959"/>
                  </a:ext>
                </a:extLst>
              </a:tr>
            </a:tbl>
          </a:graphicData>
        </a:graphic>
      </p:graphicFrame>
    </p:spTree>
    <p:extLst>
      <p:ext uri="{BB962C8B-B14F-4D97-AF65-F5344CB8AC3E}">
        <p14:creationId xmlns:p14="http://schemas.microsoft.com/office/powerpoint/2010/main" val="20744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EEB34-39B8-F14A-BD33-1D02712FAAE1}"/>
              </a:ext>
            </a:extLst>
          </p:cNvPr>
          <p:cNvSpPr txBox="1">
            <a:spLocks/>
          </p:cNvSpPr>
          <p:nvPr/>
        </p:nvSpPr>
        <p:spPr>
          <a:xfrm>
            <a:off x="0" y="-21772"/>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a:t>NSAIDs in cancer </a:t>
            </a:r>
          </a:p>
        </p:txBody>
      </p:sp>
      <p:pic>
        <p:nvPicPr>
          <p:cNvPr id="5" name="Picture 4" descr="Diagram of a cell cycle&#10;&#10;Description automatically generated">
            <a:extLst>
              <a:ext uri="{FF2B5EF4-FFF2-40B4-BE49-F238E27FC236}">
                <a16:creationId xmlns:a16="http://schemas.microsoft.com/office/drawing/2014/main" id="{3B741E84-3761-CA64-C1BE-59C0FCB0328A}"/>
              </a:ext>
            </a:extLst>
          </p:cNvPr>
          <p:cNvPicPr>
            <a:picLocks noChangeAspect="1"/>
          </p:cNvPicPr>
          <p:nvPr/>
        </p:nvPicPr>
        <p:blipFill>
          <a:blip r:embed="rId3"/>
          <a:stretch>
            <a:fillRect/>
          </a:stretch>
        </p:blipFill>
        <p:spPr>
          <a:xfrm>
            <a:off x="2961858" y="685388"/>
            <a:ext cx="6496686" cy="5106557"/>
          </a:xfrm>
          <a:prstGeom prst="rect">
            <a:avLst/>
          </a:prstGeom>
        </p:spPr>
      </p:pic>
    </p:spTree>
    <p:extLst>
      <p:ext uri="{BB962C8B-B14F-4D97-AF65-F5344CB8AC3E}">
        <p14:creationId xmlns:p14="http://schemas.microsoft.com/office/powerpoint/2010/main" val="718404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CE126544-63FB-EE30-EC5B-B3CE57C8FCD3}"/>
              </a:ext>
            </a:extLst>
          </p:cNvPr>
          <p:cNvSpPr txBox="1"/>
          <p:nvPr/>
        </p:nvSpPr>
        <p:spPr>
          <a:xfrm>
            <a:off x="83242" y="899553"/>
            <a:ext cx="2794355" cy="646331"/>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sz="1800" b="1" i="1" dirty="0">
                <a:effectLst/>
                <a:latin typeface="Times New Roman" panose="02020603050405020304" pitchFamily="18" charset="0"/>
                <a:ea typeface="游ゴシック Light" panose="020B0300000000000000" pitchFamily="50" charset="-128"/>
                <a:cs typeface="Times New Roman" panose="02020603050405020304" pitchFamily="18" charset="0"/>
              </a:rPr>
              <a:t>In vivo treatment of TNBC </a:t>
            </a:r>
            <a:endParaRPr lang="en-GB" sz="1800" b="1" dirty="0">
              <a:effectLst/>
              <a:latin typeface="Calibri Light" panose="020F0302020204030204" pitchFamily="34" charset="0"/>
              <a:ea typeface="游ゴシック Light" panose="020B0300000000000000" pitchFamily="50" charset="-128"/>
              <a:cs typeface="Times New Roman" panose="02020603050405020304" pitchFamily="18" charset="0"/>
            </a:endParaRPr>
          </a:p>
          <a:p>
            <a:endParaRPr lang="en-GB" dirty="0"/>
          </a:p>
        </p:txBody>
      </p:sp>
      <p:pic>
        <p:nvPicPr>
          <p:cNvPr id="6" name="Picture 5">
            <a:extLst>
              <a:ext uri="{FF2B5EF4-FFF2-40B4-BE49-F238E27FC236}">
                <a16:creationId xmlns:a16="http://schemas.microsoft.com/office/drawing/2014/main" id="{4542404C-F312-EF6C-C19D-08DA3A5BDF0B}"/>
              </a:ext>
            </a:extLst>
          </p:cNvPr>
          <p:cNvPicPr/>
          <p:nvPr/>
        </p:nvPicPr>
        <p:blipFill>
          <a:blip r:embed="rId3"/>
          <a:stretch>
            <a:fillRect/>
          </a:stretch>
        </p:blipFill>
        <p:spPr>
          <a:xfrm>
            <a:off x="7252930" y="790407"/>
            <a:ext cx="4899314" cy="1538613"/>
          </a:xfrm>
          <a:prstGeom prst="rect">
            <a:avLst/>
          </a:prstGeom>
        </p:spPr>
      </p:pic>
      <p:sp>
        <p:nvSpPr>
          <p:cNvPr id="10" name="Title 3">
            <a:extLst>
              <a:ext uri="{FF2B5EF4-FFF2-40B4-BE49-F238E27FC236}">
                <a16:creationId xmlns:a16="http://schemas.microsoft.com/office/drawing/2014/main" id="{D9A1F50B-F3FE-16F2-DB7F-D159ADF529AC}"/>
              </a:ext>
            </a:extLst>
          </p:cNvPr>
          <p:cNvSpPr txBox="1">
            <a:spLocks/>
          </p:cNvSpPr>
          <p:nvPr/>
        </p:nvSpPr>
        <p:spPr>
          <a:xfrm>
            <a:off x="0" y="-54554"/>
            <a:ext cx="12192000" cy="954107"/>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800" b="1" dirty="0"/>
              <a:t>Results: </a:t>
            </a:r>
            <a:r>
              <a:rPr lang="en-GB" sz="2800" b="1" dirty="0" err="1"/>
              <a:t>mEHT</a:t>
            </a:r>
            <a:r>
              <a:rPr lang="en-GB" sz="2800" b="1" dirty="0"/>
              <a:t> +NSAIDs demonstrated significant </a:t>
            </a:r>
            <a:r>
              <a:rPr lang="en-GB" sz="2800" b="1" dirty="0" err="1"/>
              <a:t>tumor</a:t>
            </a:r>
            <a:r>
              <a:rPr lang="en-GB" sz="2800" b="1" dirty="0"/>
              <a:t> growth  inhibition after 2</a:t>
            </a:r>
            <a:r>
              <a:rPr lang="en-GB" sz="2800" b="1" baseline="30000" dirty="0"/>
              <a:t>nd </a:t>
            </a:r>
            <a:r>
              <a:rPr lang="en-GB" sz="2800" b="1" dirty="0"/>
              <a:t> </a:t>
            </a:r>
            <a:r>
              <a:rPr lang="en-GB" sz="2800" b="1" dirty="0" err="1"/>
              <a:t>mEHT</a:t>
            </a:r>
            <a:r>
              <a:rPr lang="en-GB" sz="2800" b="1" dirty="0"/>
              <a:t> treatment</a:t>
            </a:r>
            <a:endParaRPr lang="en-US" sz="2400" b="1" dirty="0"/>
          </a:p>
        </p:txBody>
      </p:sp>
      <p:sp>
        <p:nvSpPr>
          <p:cNvPr id="11" name="TextBox 10">
            <a:extLst>
              <a:ext uri="{FF2B5EF4-FFF2-40B4-BE49-F238E27FC236}">
                <a16:creationId xmlns:a16="http://schemas.microsoft.com/office/drawing/2014/main" id="{09784865-FA98-CC8B-3AF7-D3831FB05759}"/>
              </a:ext>
            </a:extLst>
          </p:cNvPr>
          <p:cNvSpPr txBox="1"/>
          <p:nvPr/>
        </p:nvSpPr>
        <p:spPr>
          <a:xfrm>
            <a:off x="6930666" y="2665943"/>
            <a:ext cx="4516548" cy="369332"/>
          </a:xfrm>
          <a:prstGeom prst="rect">
            <a:avLst/>
          </a:prstGeom>
          <a:noFill/>
        </p:spPr>
        <p:txBody>
          <a:bodyPr wrap="square" rtlCol="0">
            <a:spAutoFit/>
          </a:bodyPr>
          <a:lstStyle/>
          <a:p>
            <a:r>
              <a:rPr lang="en-GB" sz="1800" b="1" dirty="0"/>
              <a:t>Ultrasound after 3x treatment</a:t>
            </a:r>
          </a:p>
        </p:txBody>
      </p:sp>
      <p:sp>
        <p:nvSpPr>
          <p:cNvPr id="12" name="TextBox 11">
            <a:extLst>
              <a:ext uri="{FF2B5EF4-FFF2-40B4-BE49-F238E27FC236}">
                <a16:creationId xmlns:a16="http://schemas.microsoft.com/office/drawing/2014/main" id="{8FFF7233-6BF5-9F74-9F09-DCE0A1E450D8}"/>
              </a:ext>
            </a:extLst>
          </p:cNvPr>
          <p:cNvSpPr txBox="1"/>
          <p:nvPr/>
        </p:nvSpPr>
        <p:spPr>
          <a:xfrm>
            <a:off x="1125837" y="2659977"/>
            <a:ext cx="4600246" cy="646331"/>
          </a:xfrm>
          <a:prstGeom prst="rect">
            <a:avLst/>
          </a:prstGeom>
          <a:noFill/>
        </p:spPr>
        <p:txBody>
          <a:bodyPr wrap="square" rtlCol="0">
            <a:spAutoFit/>
          </a:bodyPr>
          <a:lstStyle/>
          <a:p>
            <a:r>
              <a:rPr lang="en-GB" sz="1800" b="1" dirty="0"/>
              <a:t>Ultrasound after 2X treatment</a:t>
            </a:r>
          </a:p>
          <a:p>
            <a:endParaRPr lang="en-GB" sz="1800" b="1" dirty="0"/>
          </a:p>
        </p:txBody>
      </p:sp>
      <p:pic>
        <p:nvPicPr>
          <p:cNvPr id="13" name="Picture 12">
            <a:extLst>
              <a:ext uri="{FF2B5EF4-FFF2-40B4-BE49-F238E27FC236}">
                <a16:creationId xmlns:a16="http://schemas.microsoft.com/office/drawing/2014/main" id="{80F46438-7E3A-E613-6740-71F8D5D461CE}"/>
              </a:ext>
            </a:extLst>
          </p:cNvPr>
          <p:cNvPicPr>
            <a:picLocks noChangeAspect="1"/>
          </p:cNvPicPr>
          <p:nvPr/>
        </p:nvPicPr>
        <p:blipFill>
          <a:blip r:embed="rId4"/>
          <a:stretch>
            <a:fillRect/>
          </a:stretch>
        </p:blipFill>
        <p:spPr>
          <a:xfrm>
            <a:off x="7276577" y="2935009"/>
            <a:ext cx="3419669" cy="3034613"/>
          </a:xfrm>
          <a:prstGeom prst="rect">
            <a:avLst/>
          </a:prstGeom>
        </p:spPr>
      </p:pic>
      <p:pic>
        <p:nvPicPr>
          <p:cNvPr id="14" name="Picture 13">
            <a:extLst>
              <a:ext uri="{FF2B5EF4-FFF2-40B4-BE49-F238E27FC236}">
                <a16:creationId xmlns:a16="http://schemas.microsoft.com/office/drawing/2014/main" id="{0054CEFB-A660-4150-F9FF-C7C02420C3AD}"/>
              </a:ext>
            </a:extLst>
          </p:cNvPr>
          <p:cNvPicPr>
            <a:picLocks noChangeAspect="1"/>
          </p:cNvPicPr>
          <p:nvPr/>
        </p:nvPicPr>
        <p:blipFill>
          <a:blip r:embed="rId5"/>
          <a:stretch>
            <a:fillRect/>
          </a:stretch>
        </p:blipFill>
        <p:spPr>
          <a:xfrm>
            <a:off x="1125837" y="3040953"/>
            <a:ext cx="3419670" cy="2972365"/>
          </a:xfrm>
          <a:prstGeom prst="rect">
            <a:avLst/>
          </a:prstGeom>
        </p:spPr>
      </p:pic>
      <p:graphicFrame>
        <p:nvGraphicFramePr>
          <p:cNvPr id="3" name="Table 2">
            <a:extLst>
              <a:ext uri="{FF2B5EF4-FFF2-40B4-BE49-F238E27FC236}">
                <a16:creationId xmlns:a16="http://schemas.microsoft.com/office/drawing/2014/main" id="{83AEA267-A0BA-39FD-044A-11B0B97E369C}"/>
              </a:ext>
            </a:extLst>
          </p:cNvPr>
          <p:cNvGraphicFramePr>
            <a:graphicFrameLocks noGrp="1"/>
          </p:cNvGraphicFramePr>
          <p:nvPr>
            <p:extLst>
              <p:ext uri="{D42A27DB-BD31-4B8C-83A1-F6EECF244321}">
                <p14:modId xmlns:p14="http://schemas.microsoft.com/office/powerpoint/2010/main" val="1123058947"/>
              </p:ext>
            </p:extLst>
          </p:nvPr>
        </p:nvGraphicFramePr>
        <p:xfrm>
          <a:off x="3331029" y="899554"/>
          <a:ext cx="3921900" cy="1432560"/>
        </p:xfrm>
        <a:graphic>
          <a:graphicData uri="http://schemas.openxmlformats.org/drawingml/2006/table">
            <a:tbl>
              <a:tblPr firstRow="1" bandRow="1">
                <a:tableStyleId>{5C22544A-7EE6-4342-B048-85BDC9FD1C3A}</a:tableStyleId>
              </a:tblPr>
              <a:tblGrid>
                <a:gridCol w="1768005">
                  <a:extLst>
                    <a:ext uri="{9D8B030D-6E8A-4147-A177-3AD203B41FA5}">
                      <a16:colId xmlns:a16="http://schemas.microsoft.com/office/drawing/2014/main" val="3958294905"/>
                    </a:ext>
                  </a:extLst>
                </a:gridCol>
                <a:gridCol w="1068793">
                  <a:extLst>
                    <a:ext uri="{9D8B030D-6E8A-4147-A177-3AD203B41FA5}">
                      <a16:colId xmlns:a16="http://schemas.microsoft.com/office/drawing/2014/main" val="271930988"/>
                    </a:ext>
                  </a:extLst>
                </a:gridCol>
                <a:gridCol w="1085102">
                  <a:extLst>
                    <a:ext uri="{9D8B030D-6E8A-4147-A177-3AD203B41FA5}">
                      <a16:colId xmlns:a16="http://schemas.microsoft.com/office/drawing/2014/main" val="3887085833"/>
                    </a:ext>
                  </a:extLst>
                </a:gridCol>
              </a:tblGrid>
              <a:tr h="471950">
                <a:tc>
                  <a:txBody>
                    <a:bodyPr/>
                    <a:lstStyle/>
                    <a:p>
                      <a:endParaRPr lang="en-GE" sz="1400" b="1" dirty="0">
                        <a:latin typeface="Calibri" panose="020F0502020204030204" pitchFamily="34" charset="0"/>
                        <a:cs typeface="Calibri" panose="020F0502020204030204" pitchFamily="34" charset="0"/>
                      </a:endParaRPr>
                    </a:p>
                  </a:txBody>
                  <a:tcPr/>
                </a:tc>
                <a:tc>
                  <a:txBody>
                    <a:bodyPr/>
                    <a:lstStyle/>
                    <a:p>
                      <a:pPr algn="ctr"/>
                      <a:r>
                        <a:rPr lang="en-GE" sz="1400" b="1" dirty="0">
                          <a:latin typeface="Calibri" panose="020F0502020204030204" pitchFamily="34" charset="0"/>
                          <a:cs typeface="Calibri" panose="020F0502020204030204" pitchFamily="34" charset="0"/>
                        </a:rPr>
                        <a:t>Sham (animals)</a:t>
                      </a:r>
                    </a:p>
                  </a:txBody>
                  <a:tcPr/>
                </a:tc>
                <a:tc>
                  <a:txBody>
                    <a:bodyPr/>
                    <a:lstStyle/>
                    <a:p>
                      <a:pPr algn="ctr"/>
                      <a:r>
                        <a:rPr lang="en-GE" sz="1400" b="1" dirty="0">
                          <a:latin typeface="Calibri" panose="020F0502020204030204" pitchFamily="34" charset="0"/>
                          <a:cs typeface="Calibri" panose="020F0502020204030204" pitchFamily="34" charset="0"/>
                        </a:rPr>
                        <a:t>mEHT (animals)</a:t>
                      </a:r>
                    </a:p>
                  </a:txBody>
                  <a:tcPr/>
                </a:tc>
                <a:extLst>
                  <a:ext uri="{0D108BD9-81ED-4DB2-BD59-A6C34878D82A}">
                    <a16:rowId xmlns:a16="http://schemas.microsoft.com/office/drawing/2014/main" val="1402847167"/>
                  </a:ext>
                </a:extLst>
              </a:tr>
              <a:tr h="277618">
                <a:tc>
                  <a:txBody>
                    <a:bodyPr/>
                    <a:lstStyle/>
                    <a:p>
                      <a:pPr algn="ctr"/>
                      <a:r>
                        <a:rPr lang="en-GE" sz="1400" b="1" dirty="0">
                          <a:latin typeface="Calibri" panose="020F0502020204030204" pitchFamily="34" charset="0"/>
                          <a:cs typeface="Calibri" panose="020F0502020204030204" pitchFamily="34" charset="0"/>
                        </a:rPr>
                        <a:t>Vehicle </a:t>
                      </a:r>
                    </a:p>
                  </a:txBody>
                  <a:tcPr/>
                </a:tc>
                <a:tc>
                  <a:txBody>
                    <a:bodyPr/>
                    <a:lstStyle/>
                    <a:p>
                      <a:pPr algn="ctr"/>
                      <a:r>
                        <a:rPr lang="en-GE" sz="1400" b="1" dirty="0">
                          <a:latin typeface="Calibri" panose="020F0502020204030204" pitchFamily="34" charset="0"/>
                          <a:cs typeface="Calibri" panose="020F0502020204030204" pitchFamily="34" charset="0"/>
                        </a:rPr>
                        <a:t>8 </a:t>
                      </a:r>
                    </a:p>
                  </a:txBody>
                  <a:tcPr/>
                </a:tc>
                <a:tc>
                  <a:txBody>
                    <a:bodyPr/>
                    <a:lstStyle/>
                    <a:p>
                      <a:r>
                        <a:rPr lang="en-GE" sz="1400" b="1" dirty="0">
                          <a:latin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val="4241274992"/>
                  </a:ext>
                </a:extLst>
              </a:tr>
              <a:tr h="277618">
                <a:tc>
                  <a:txBody>
                    <a:bodyPr/>
                    <a:lstStyle/>
                    <a:p>
                      <a:pPr algn="ctr"/>
                      <a:r>
                        <a:rPr lang="en-GE" sz="1400" b="1" dirty="0">
                          <a:latin typeface="Calibri" panose="020F0502020204030204" pitchFamily="34" charset="0"/>
                          <a:cs typeface="Calibri" panose="020F0502020204030204" pitchFamily="34" charset="0"/>
                        </a:rPr>
                        <a:t>Aspirin </a:t>
                      </a:r>
                      <a:r>
                        <a:rPr lang="en-GE" sz="1400" b="1" dirty="0">
                          <a:solidFill>
                            <a:srgbClr val="FF0000"/>
                          </a:solidFill>
                          <a:latin typeface="Calibri" panose="020F0502020204030204" pitchFamily="34" charset="0"/>
                          <a:cs typeface="Calibri" panose="020F0502020204030204" pitchFamily="34" charset="0"/>
                        </a:rPr>
                        <a:t>(100mg/kg)</a:t>
                      </a:r>
                    </a:p>
                  </a:txBody>
                  <a:tcPr/>
                </a:tc>
                <a:tc>
                  <a:txBody>
                    <a:bodyPr/>
                    <a:lstStyle/>
                    <a:p>
                      <a:pPr algn="ctr"/>
                      <a:r>
                        <a:rPr lang="en-GE" sz="1400" b="1" dirty="0">
                          <a:latin typeface="Calibri" panose="020F0502020204030204" pitchFamily="34" charset="0"/>
                          <a:cs typeface="Calibri" panose="020F0502020204030204" pitchFamily="34" charset="0"/>
                        </a:rPr>
                        <a:t>6 </a:t>
                      </a:r>
                    </a:p>
                  </a:txBody>
                  <a:tcPr/>
                </a:tc>
                <a:tc>
                  <a:txBody>
                    <a:bodyPr/>
                    <a:lstStyle/>
                    <a:p>
                      <a:r>
                        <a:rPr lang="en-GE" sz="1400" b="1" dirty="0">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539099156"/>
                  </a:ext>
                </a:extLst>
              </a:tr>
              <a:tr h="277618">
                <a:tc>
                  <a:txBody>
                    <a:bodyPr/>
                    <a:lstStyle/>
                    <a:p>
                      <a:pPr algn="ctr"/>
                      <a:r>
                        <a:rPr lang="en-GE" sz="1400" b="1" dirty="0">
                          <a:latin typeface="Calibri" panose="020F0502020204030204" pitchFamily="34" charset="0"/>
                          <a:cs typeface="Calibri" panose="020F0502020204030204" pitchFamily="34" charset="0"/>
                        </a:rPr>
                        <a:t>SC236 </a:t>
                      </a:r>
                      <a:r>
                        <a:rPr lang="en-GE" sz="1400" b="1" dirty="0">
                          <a:solidFill>
                            <a:srgbClr val="FF0000"/>
                          </a:solidFill>
                          <a:latin typeface="Calibri" panose="020F0502020204030204" pitchFamily="34" charset="0"/>
                          <a:cs typeface="Calibri" panose="020F0502020204030204" pitchFamily="34" charset="0"/>
                        </a:rPr>
                        <a:t>(6mg/kg)</a:t>
                      </a:r>
                    </a:p>
                  </a:txBody>
                  <a:tcPr/>
                </a:tc>
                <a:tc>
                  <a:txBody>
                    <a:bodyPr/>
                    <a:lstStyle/>
                    <a:p>
                      <a:pPr algn="ctr"/>
                      <a:r>
                        <a:rPr lang="en-GE" sz="1400" b="1" dirty="0">
                          <a:latin typeface="Calibri" panose="020F0502020204030204" pitchFamily="34" charset="0"/>
                          <a:cs typeface="Calibri" panose="020F0502020204030204" pitchFamily="34" charset="0"/>
                        </a:rPr>
                        <a:t>6</a:t>
                      </a:r>
                    </a:p>
                  </a:txBody>
                  <a:tcPr/>
                </a:tc>
                <a:tc>
                  <a:txBody>
                    <a:bodyPr/>
                    <a:lstStyle/>
                    <a:p>
                      <a:r>
                        <a:rPr lang="en-GE" sz="1400" b="1" dirty="0">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902981959"/>
                  </a:ext>
                </a:extLst>
              </a:tr>
            </a:tbl>
          </a:graphicData>
        </a:graphic>
      </p:graphicFrame>
    </p:spTree>
    <p:extLst>
      <p:ext uri="{BB962C8B-B14F-4D97-AF65-F5344CB8AC3E}">
        <p14:creationId xmlns:p14="http://schemas.microsoft.com/office/powerpoint/2010/main" val="108569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F714FF-BD14-26A4-935B-90BA3EA8520A}"/>
              </a:ext>
            </a:extLst>
          </p:cNvPr>
          <p:cNvPicPr>
            <a:picLocks noChangeAspect="1"/>
          </p:cNvPicPr>
          <p:nvPr/>
        </p:nvPicPr>
        <p:blipFill>
          <a:blip r:embed="rId3"/>
          <a:stretch>
            <a:fillRect/>
          </a:stretch>
        </p:blipFill>
        <p:spPr>
          <a:xfrm>
            <a:off x="6434150" y="1639334"/>
            <a:ext cx="4126245" cy="3266138"/>
          </a:xfrm>
          <a:prstGeom prst="rect">
            <a:avLst/>
          </a:prstGeom>
        </p:spPr>
      </p:pic>
      <p:pic>
        <p:nvPicPr>
          <p:cNvPr id="9" name="Picture 8">
            <a:extLst>
              <a:ext uri="{FF2B5EF4-FFF2-40B4-BE49-F238E27FC236}">
                <a16:creationId xmlns:a16="http://schemas.microsoft.com/office/drawing/2014/main" id="{1C27330B-0AC6-EA80-F793-56A8C6D9AB64}"/>
              </a:ext>
            </a:extLst>
          </p:cNvPr>
          <p:cNvPicPr>
            <a:picLocks noChangeAspect="1"/>
          </p:cNvPicPr>
          <p:nvPr/>
        </p:nvPicPr>
        <p:blipFill rotWithShape="1">
          <a:blip r:embed="rId4"/>
          <a:srcRect t="9819"/>
          <a:stretch/>
        </p:blipFill>
        <p:spPr>
          <a:xfrm>
            <a:off x="1099044" y="1639336"/>
            <a:ext cx="4126244" cy="3266136"/>
          </a:xfrm>
          <a:prstGeom prst="rect">
            <a:avLst/>
          </a:prstGeom>
        </p:spPr>
      </p:pic>
      <p:sp>
        <p:nvSpPr>
          <p:cNvPr id="10" name="TextBox 9">
            <a:extLst>
              <a:ext uri="{FF2B5EF4-FFF2-40B4-BE49-F238E27FC236}">
                <a16:creationId xmlns:a16="http://schemas.microsoft.com/office/drawing/2014/main" id="{81D9ADC6-86F5-474F-E25D-8C02AEE6FDB1}"/>
              </a:ext>
            </a:extLst>
          </p:cNvPr>
          <p:cNvSpPr txBox="1"/>
          <p:nvPr/>
        </p:nvSpPr>
        <p:spPr>
          <a:xfrm>
            <a:off x="1553970" y="1141350"/>
            <a:ext cx="4126243" cy="369332"/>
          </a:xfrm>
          <a:prstGeom prst="rect">
            <a:avLst/>
          </a:prstGeom>
          <a:noFill/>
        </p:spPr>
        <p:txBody>
          <a:bodyPr wrap="square" rtlCol="0">
            <a:spAutoFit/>
          </a:bodyPr>
          <a:lstStyle/>
          <a:p>
            <a:r>
              <a:rPr lang="en-GB" sz="1800" b="1" dirty="0"/>
              <a:t>Ultrasound after 4X treatment  </a:t>
            </a:r>
          </a:p>
        </p:txBody>
      </p:sp>
      <p:sp>
        <p:nvSpPr>
          <p:cNvPr id="11" name="TextBox 10">
            <a:extLst>
              <a:ext uri="{FF2B5EF4-FFF2-40B4-BE49-F238E27FC236}">
                <a16:creationId xmlns:a16="http://schemas.microsoft.com/office/drawing/2014/main" id="{CD6B7216-2A0F-6D40-36D0-75F69D88CE30}"/>
              </a:ext>
            </a:extLst>
          </p:cNvPr>
          <p:cNvSpPr txBox="1"/>
          <p:nvPr/>
        </p:nvSpPr>
        <p:spPr>
          <a:xfrm>
            <a:off x="7772189" y="1141350"/>
            <a:ext cx="2579119" cy="369332"/>
          </a:xfrm>
          <a:prstGeom prst="rect">
            <a:avLst/>
          </a:prstGeom>
          <a:noFill/>
        </p:spPr>
        <p:txBody>
          <a:bodyPr wrap="square" rtlCol="0">
            <a:spAutoFit/>
          </a:bodyPr>
          <a:lstStyle/>
          <a:p>
            <a:r>
              <a:rPr lang="en-GB" sz="1800" b="1" dirty="0" err="1"/>
              <a:t>Tumor</a:t>
            </a:r>
            <a:r>
              <a:rPr lang="en-GB" sz="1800" b="1" dirty="0"/>
              <a:t> weight</a:t>
            </a:r>
          </a:p>
        </p:txBody>
      </p:sp>
      <p:sp>
        <p:nvSpPr>
          <p:cNvPr id="12" name="Title 3">
            <a:extLst>
              <a:ext uri="{FF2B5EF4-FFF2-40B4-BE49-F238E27FC236}">
                <a16:creationId xmlns:a16="http://schemas.microsoft.com/office/drawing/2014/main" id="{9435635E-9F54-60EC-AEBC-7A03E862DFAD}"/>
              </a:ext>
            </a:extLst>
          </p:cNvPr>
          <p:cNvSpPr txBox="1">
            <a:spLocks/>
          </p:cNvSpPr>
          <p:nvPr/>
        </p:nvSpPr>
        <p:spPr>
          <a:xfrm>
            <a:off x="0" y="0"/>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t>Results: SC236 and ASA enhanced </a:t>
            </a:r>
            <a:r>
              <a:rPr lang="en-GB" sz="2400" b="1" dirty="0" err="1"/>
              <a:t>mEHT</a:t>
            </a:r>
            <a:r>
              <a:rPr lang="en-GB" sz="2400" b="1" dirty="0"/>
              <a:t> effect after 4x </a:t>
            </a:r>
            <a:r>
              <a:rPr lang="en-GB" sz="2400" b="1" dirty="0" err="1"/>
              <a:t>mEHT</a:t>
            </a:r>
            <a:r>
              <a:rPr lang="en-GB" sz="2400" b="1" dirty="0"/>
              <a:t> treatment in 4T1 TNBC</a:t>
            </a:r>
            <a:endParaRPr lang="en-US" sz="2400" b="1" dirty="0"/>
          </a:p>
        </p:txBody>
      </p:sp>
    </p:spTree>
    <p:extLst>
      <p:ext uri="{BB962C8B-B14F-4D97-AF65-F5344CB8AC3E}">
        <p14:creationId xmlns:p14="http://schemas.microsoft.com/office/powerpoint/2010/main" val="263869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6914C9-C049-C067-4DD0-34DEA219E662}"/>
              </a:ext>
            </a:extLst>
          </p:cNvPr>
          <p:cNvSpPr txBox="1"/>
          <p:nvPr/>
        </p:nvSpPr>
        <p:spPr>
          <a:xfrm>
            <a:off x="6685403" y="1144755"/>
            <a:ext cx="4750038" cy="369332"/>
          </a:xfrm>
          <a:prstGeom prst="rect">
            <a:avLst/>
          </a:prstGeom>
          <a:noFill/>
        </p:spPr>
        <p:txBody>
          <a:bodyPr wrap="square" rtlCol="0">
            <a:spAutoFit/>
          </a:bodyPr>
          <a:lstStyle/>
          <a:p>
            <a:r>
              <a:rPr lang="en-GB" sz="1800" b="1" dirty="0"/>
              <a:t>Time curve of </a:t>
            </a:r>
            <a:r>
              <a:rPr lang="en-GB" sz="1800" b="1" dirty="0" err="1"/>
              <a:t>tumor</a:t>
            </a:r>
            <a:r>
              <a:rPr lang="en-GB" sz="1800" b="1" dirty="0"/>
              <a:t> volume with US</a:t>
            </a:r>
          </a:p>
        </p:txBody>
      </p:sp>
      <p:pic>
        <p:nvPicPr>
          <p:cNvPr id="5" name="Picture 4">
            <a:extLst>
              <a:ext uri="{FF2B5EF4-FFF2-40B4-BE49-F238E27FC236}">
                <a16:creationId xmlns:a16="http://schemas.microsoft.com/office/drawing/2014/main" id="{CC1053F0-439B-7CF9-12C5-772C58480934}"/>
              </a:ext>
            </a:extLst>
          </p:cNvPr>
          <p:cNvPicPr>
            <a:picLocks noChangeAspect="1"/>
          </p:cNvPicPr>
          <p:nvPr/>
        </p:nvPicPr>
        <p:blipFill>
          <a:blip r:embed="rId3"/>
          <a:stretch>
            <a:fillRect/>
          </a:stretch>
        </p:blipFill>
        <p:spPr>
          <a:xfrm>
            <a:off x="6096000" y="1781652"/>
            <a:ext cx="5798215" cy="3122115"/>
          </a:xfrm>
          <a:prstGeom prst="rect">
            <a:avLst/>
          </a:prstGeom>
        </p:spPr>
      </p:pic>
      <p:pic>
        <p:nvPicPr>
          <p:cNvPr id="6" name="Picture 5">
            <a:extLst>
              <a:ext uri="{FF2B5EF4-FFF2-40B4-BE49-F238E27FC236}">
                <a16:creationId xmlns:a16="http://schemas.microsoft.com/office/drawing/2014/main" id="{0194E96E-28A6-FA88-F399-F4C5EC45F1FA}"/>
              </a:ext>
            </a:extLst>
          </p:cNvPr>
          <p:cNvPicPr>
            <a:picLocks noChangeAspect="1"/>
          </p:cNvPicPr>
          <p:nvPr/>
        </p:nvPicPr>
        <p:blipFill>
          <a:blip r:embed="rId4"/>
          <a:stretch>
            <a:fillRect/>
          </a:stretch>
        </p:blipFill>
        <p:spPr>
          <a:xfrm>
            <a:off x="621675" y="1781652"/>
            <a:ext cx="5176541" cy="3294695"/>
          </a:xfrm>
          <a:prstGeom prst="rect">
            <a:avLst/>
          </a:prstGeom>
        </p:spPr>
      </p:pic>
      <p:sp>
        <p:nvSpPr>
          <p:cNvPr id="9" name="Title 3">
            <a:extLst>
              <a:ext uri="{FF2B5EF4-FFF2-40B4-BE49-F238E27FC236}">
                <a16:creationId xmlns:a16="http://schemas.microsoft.com/office/drawing/2014/main" id="{2A625DE4-5A9B-1418-DE77-6027B9395B35}"/>
              </a:ext>
            </a:extLst>
          </p:cNvPr>
          <p:cNvSpPr txBox="1">
            <a:spLocks/>
          </p:cNvSpPr>
          <p:nvPr/>
        </p:nvSpPr>
        <p:spPr>
          <a:xfrm>
            <a:off x="0" y="3011"/>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t>Results: SC236 and ASA enhanced </a:t>
            </a:r>
            <a:r>
              <a:rPr lang="en-GB" sz="2400" b="1" dirty="0" err="1"/>
              <a:t>mEHT</a:t>
            </a:r>
            <a:r>
              <a:rPr lang="en-GB" sz="2400" b="1" dirty="0"/>
              <a:t> effect in 4T1 TNBC after 4x </a:t>
            </a:r>
            <a:r>
              <a:rPr lang="en-GB" sz="2400" b="1" dirty="0" err="1"/>
              <a:t>mEHT</a:t>
            </a:r>
            <a:r>
              <a:rPr lang="en-GB" sz="2400" b="1" dirty="0"/>
              <a:t> treatment</a:t>
            </a:r>
            <a:endParaRPr lang="en-US" sz="2400" b="1" dirty="0"/>
          </a:p>
        </p:txBody>
      </p:sp>
    </p:spTree>
    <p:extLst>
      <p:ext uri="{BB962C8B-B14F-4D97-AF65-F5344CB8AC3E}">
        <p14:creationId xmlns:p14="http://schemas.microsoft.com/office/powerpoint/2010/main" val="42461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F1BF16-3AD4-636E-0BA8-799C16B5EFC7}"/>
              </a:ext>
            </a:extLst>
          </p:cNvPr>
          <p:cNvSpPr txBox="1">
            <a:spLocks/>
          </p:cNvSpPr>
          <p:nvPr/>
        </p:nvSpPr>
        <p:spPr>
          <a:xfrm>
            <a:off x="0" y="0"/>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latin typeface="+mj-lt"/>
              </a:rPr>
              <a:t>Results: Tolerable dose of NSAIDs</a:t>
            </a:r>
          </a:p>
        </p:txBody>
      </p:sp>
      <p:sp>
        <p:nvSpPr>
          <p:cNvPr id="2" name="TextBox 1">
            <a:extLst>
              <a:ext uri="{FF2B5EF4-FFF2-40B4-BE49-F238E27FC236}">
                <a16:creationId xmlns:a16="http://schemas.microsoft.com/office/drawing/2014/main" id="{8CDE944D-E37A-EF53-394D-3B21443D0B9F}"/>
              </a:ext>
            </a:extLst>
          </p:cNvPr>
          <p:cNvSpPr txBox="1"/>
          <p:nvPr/>
        </p:nvSpPr>
        <p:spPr>
          <a:xfrm>
            <a:off x="2530928" y="744062"/>
            <a:ext cx="1729961" cy="369332"/>
          </a:xfrm>
          <a:prstGeom prst="rect">
            <a:avLst/>
          </a:prstGeom>
          <a:noFill/>
        </p:spPr>
        <p:txBody>
          <a:bodyPr wrap="none" rtlCol="0">
            <a:spAutoFit/>
          </a:bodyPr>
          <a:lstStyle/>
          <a:p>
            <a:r>
              <a:rPr lang="en-GE" b="1" dirty="0"/>
              <a:t>Body weight</a:t>
            </a:r>
          </a:p>
        </p:txBody>
      </p:sp>
      <p:graphicFrame>
        <p:nvGraphicFramePr>
          <p:cNvPr id="7" name="Table 6">
            <a:extLst>
              <a:ext uri="{FF2B5EF4-FFF2-40B4-BE49-F238E27FC236}">
                <a16:creationId xmlns:a16="http://schemas.microsoft.com/office/drawing/2014/main" id="{FBFE3782-261C-362F-36E9-CF3C37A86CF6}"/>
              </a:ext>
            </a:extLst>
          </p:cNvPr>
          <p:cNvGraphicFramePr>
            <a:graphicFrameLocks noGrp="1"/>
          </p:cNvGraphicFramePr>
          <p:nvPr>
            <p:extLst>
              <p:ext uri="{D42A27DB-BD31-4B8C-83A1-F6EECF244321}">
                <p14:modId xmlns:p14="http://schemas.microsoft.com/office/powerpoint/2010/main" val="1248857215"/>
              </p:ext>
            </p:extLst>
          </p:nvPr>
        </p:nvGraphicFramePr>
        <p:xfrm>
          <a:off x="7707087" y="424732"/>
          <a:ext cx="4484913" cy="1752600"/>
        </p:xfrm>
        <a:graphic>
          <a:graphicData uri="http://schemas.openxmlformats.org/drawingml/2006/table">
            <a:tbl>
              <a:tblPr firstRow="1" bandRow="1">
                <a:tableStyleId>{5C22544A-7EE6-4342-B048-85BDC9FD1C3A}</a:tableStyleId>
              </a:tblPr>
              <a:tblGrid>
                <a:gridCol w="2021813">
                  <a:extLst>
                    <a:ext uri="{9D8B030D-6E8A-4147-A177-3AD203B41FA5}">
                      <a16:colId xmlns:a16="http://schemas.microsoft.com/office/drawing/2014/main" val="3958294905"/>
                    </a:ext>
                  </a:extLst>
                </a:gridCol>
                <a:gridCol w="1222225">
                  <a:extLst>
                    <a:ext uri="{9D8B030D-6E8A-4147-A177-3AD203B41FA5}">
                      <a16:colId xmlns:a16="http://schemas.microsoft.com/office/drawing/2014/main" val="271930988"/>
                    </a:ext>
                  </a:extLst>
                </a:gridCol>
                <a:gridCol w="1240875">
                  <a:extLst>
                    <a:ext uri="{9D8B030D-6E8A-4147-A177-3AD203B41FA5}">
                      <a16:colId xmlns:a16="http://schemas.microsoft.com/office/drawing/2014/main" val="3887085833"/>
                    </a:ext>
                  </a:extLst>
                </a:gridCol>
              </a:tblGrid>
              <a:tr h="370840">
                <a:tc>
                  <a:txBody>
                    <a:bodyPr/>
                    <a:lstStyle/>
                    <a:p>
                      <a:pPr algn="ctr"/>
                      <a:endParaRPr lang="en-GE" b="1" dirty="0">
                        <a:latin typeface="Calibri" panose="020F0502020204030204" pitchFamily="34" charset="0"/>
                        <a:cs typeface="Calibri" panose="020F0502020204030204" pitchFamily="34" charset="0"/>
                      </a:endParaRPr>
                    </a:p>
                  </a:txBody>
                  <a:tcPr/>
                </a:tc>
                <a:tc>
                  <a:txBody>
                    <a:bodyPr/>
                    <a:lstStyle/>
                    <a:p>
                      <a:pPr algn="ctr"/>
                      <a:r>
                        <a:rPr lang="en-GE" b="1" dirty="0">
                          <a:latin typeface="Calibri" panose="020F0502020204030204" pitchFamily="34" charset="0"/>
                          <a:cs typeface="Calibri" panose="020F0502020204030204" pitchFamily="34" charset="0"/>
                        </a:rPr>
                        <a:t>Sham (animals)</a:t>
                      </a:r>
                    </a:p>
                  </a:txBody>
                  <a:tcPr/>
                </a:tc>
                <a:tc>
                  <a:txBody>
                    <a:bodyPr/>
                    <a:lstStyle/>
                    <a:p>
                      <a:pPr algn="ctr"/>
                      <a:r>
                        <a:rPr lang="en-GE" b="1" dirty="0">
                          <a:latin typeface="Calibri" panose="020F0502020204030204" pitchFamily="34" charset="0"/>
                          <a:cs typeface="Calibri" panose="020F0502020204030204" pitchFamily="34" charset="0"/>
                        </a:rPr>
                        <a:t>mEHT (animals)</a:t>
                      </a:r>
                    </a:p>
                  </a:txBody>
                  <a:tcPr/>
                </a:tc>
                <a:extLst>
                  <a:ext uri="{0D108BD9-81ED-4DB2-BD59-A6C34878D82A}">
                    <a16:rowId xmlns:a16="http://schemas.microsoft.com/office/drawing/2014/main" val="1402847167"/>
                  </a:ext>
                </a:extLst>
              </a:tr>
              <a:tr h="370840">
                <a:tc>
                  <a:txBody>
                    <a:bodyPr/>
                    <a:lstStyle/>
                    <a:p>
                      <a:pPr algn="ctr"/>
                      <a:r>
                        <a:rPr lang="en-GE" b="1" dirty="0">
                          <a:latin typeface="Calibri" panose="020F0502020204030204" pitchFamily="34" charset="0"/>
                          <a:cs typeface="Calibri" panose="020F0502020204030204" pitchFamily="34" charset="0"/>
                        </a:rPr>
                        <a:t>Vehicle </a:t>
                      </a:r>
                    </a:p>
                  </a:txBody>
                  <a:tcPr/>
                </a:tc>
                <a:tc>
                  <a:txBody>
                    <a:bodyPr/>
                    <a:lstStyle/>
                    <a:p>
                      <a:pPr algn="ctr"/>
                      <a:r>
                        <a:rPr lang="en-GE" b="1" dirty="0">
                          <a:latin typeface="Calibri" panose="020F0502020204030204" pitchFamily="34" charset="0"/>
                          <a:cs typeface="Calibri" panose="020F0502020204030204" pitchFamily="34" charset="0"/>
                        </a:rPr>
                        <a:t>8 </a:t>
                      </a:r>
                    </a:p>
                  </a:txBody>
                  <a:tcPr/>
                </a:tc>
                <a:tc>
                  <a:txBody>
                    <a:bodyPr/>
                    <a:lstStyle/>
                    <a:p>
                      <a:pPr algn="ctr"/>
                      <a:r>
                        <a:rPr lang="en-GE" b="1" dirty="0">
                          <a:latin typeface="Calibri" panose="020F0502020204030204" pitchFamily="34" charset="0"/>
                          <a:cs typeface="Calibri" panose="020F0502020204030204" pitchFamily="34" charset="0"/>
                        </a:rPr>
                        <a:t>8</a:t>
                      </a:r>
                    </a:p>
                  </a:txBody>
                  <a:tcPr/>
                </a:tc>
                <a:extLst>
                  <a:ext uri="{0D108BD9-81ED-4DB2-BD59-A6C34878D82A}">
                    <a16:rowId xmlns:a16="http://schemas.microsoft.com/office/drawing/2014/main" val="4241274992"/>
                  </a:ext>
                </a:extLst>
              </a:tr>
              <a:tr h="370840">
                <a:tc>
                  <a:txBody>
                    <a:bodyPr/>
                    <a:lstStyle/>
                    <a:p>
                      <a:pPr algn="ctr"/>
                      <a:r>
                        <a:rPr lang="en-GE" b="1" dirty="0">
                          <a:latin typeface="Calibri" panose="020F0502020204030204" pitchFamily="34" charset="0"/>
                          <a:cs typeface="Calibri" panose="020F0502020204030204" pitchFamily="34" charset="0"/>
                        </a:rPr>
                        <a:t>Aspirin </a:t>
                      </a:r>
                      <a:r>
                        <a:rPr lang="en-GE" b="1" dirty="0">
                          <a:solidFill>
                            <a:srgbClr val="FF0000"/>
                          </a:solidFill>
                          <a:latin typeface="Calibri" panose="020F0502020204030204" pitchFamily="34" charset="0"/>
                          <a:cs typeface="Calibri" panose="020F0502020204030204" pitchFamily="34" charset="0"/>
                        </a:rPr>
                        <a:t>(100mg/kg)</a:t>
                      </a:r>
                    </a:p>
                  </a:txBody>
                  <a:tcPr/>
                </a:tc>
                <a:tc>
                  <a:txBody>
                    <a:bodyPr/>
                    <a:lstStyle/>
                    <a:p>
                      <a:pPr algn="ctr"/>
                      <a:r>
                        <a:rPr lang="en-GE" b="1" dirty="0">
                          <a:latin typeface="Calibri" panose="020F0502020204030204" pitchFamily="34" charset="0"/>
                          <a:cs typeface="Calibri" panose="020F0502020204030204" pitchFamily="34" charset="0"/>
                        </a:rPr>
                        <a:t>6 </a:t>
                      </a:r>
                    </a:p>
                  </a:txBody>
                  <a:tcPr/>
                </a:tc>
                <a:tc>
                  <a:txBody>
                    <a:bodyPr/>
                    <a:lstStyle/>
                    <a:p>
                      <a:pPr algn="ctr"/>
                      <a:r>
                        <a:rPr lang="en-GE" b="1" dirty="0">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539099156"/>
                  </a:ext>
                </a:extLst>
              </a:tr>
              <a:tr h="370840">
                <a:tc>
                  <a:txBody>
                    <a:bodyPr/>
                    <a:lstStyle/>
                    <a:p>
                      <a:pPr algn="ctr"/>
                      <a:r>
                        <a:rPr lang="en-GE" b="1" dirty="0">
                          <a:latin typeface="Calibri" panose="020F0502020204030204" pitchFamily="34" charset="0"/>
                          <a:cs typeface="Calibri" panose="020F0502020204030204" pitchFamily="34" charset="0"/>
                        </a:rPr>
                        <a:t>SC236 </a:t>
                      </a:r>
                      <a:r>
                        <a:rPr lang="en-GE" b="1" dirty="0">
                          <a:solidFill>
                            <a:srgbClr val="FF0000"/>
                          </a:solidFill>
                          <a:latin typeface="Calibri" panose="020F0502020204030204" pitchFamily="34" charset="0"/>
                          <a:cs typeface="Calibri" panose="020F0502020204030204" pitchFamily="34" charset="0"/>
                        </a:rPr>
                        <a:t>(6mg/kg)</a:t>
                      </a:r>
                    </a:p>
                  </a:txBody>
                  <a:tcPr/>
                </a:tc>
                <a:tc>
                  <a:txBody>
                    <a:bodyPr/>
                    <a:lstStyle/>
                    <a:p>
                      <a:pPr algn="ctr"/>
                      <a:r>
                        <a:rPr lang="en-GE" b="1" dirty="0">
                          <a:latin typeface="Calibri" panose="020F0502020204030204" pitchFamily="34" charset="0"/>
                          <a:cs typeface="Calibri" panose="020F0502020204030204" pitchFamily="34" charset="0"/>
                        </a:rPr>
                        <a:t>6</a:t>
                      </a:r>
                    </a:p>
                  </a:txBody>
                  <a:tcPr/>
                </a:tc>
                <a:tc>
                  <a:txBody>
                    <a:bodyPr/>
                    <a:lstStyle/>
                    <a:p>
                      <a:pPr algn="ctr"/>
                      <a:r>
                        <a:rPr lang="en-GE" b="1" dirty="0">
                          <a:latin typeface="Calibri" panose="020F0502020204030204" pitchFamily="34" charset="0"/>
                          <a:cs typeface="Calibri" panose="020F0502020204030204" pitchFamily="34" charset="0"/>
                        </a:rPr>
                        <a:t>10</a:t>
                      </a:r>
                    </a:p>
                  </a:txBody>
                  <a:tcPr/>
                </a:tc>
                <a:extLst>
                  <a:ext uri="{0D108BD9-81ED-4DB2-BD59-A6C34878D82A}">
                    <a16:rowId xmlns:a16="http://schemas.microsoft.com/office/drawing/2014/main" val="3902981959"/>
                  </a:ext>
                </a:extLst>
              </a:tr>
            </a:tbl>
          </a:graphicData>
        </a:graphic>
      </p:graphicFrame>
      <p:pic>
        <p:nvPicPr>
          <p:cNvPr id="8" name="Picture 7">
            <a:extLst>
              <a:ext uri="{FF2B5EF4-FFF2-40B4-BE49-F238E27FC236}">
                <a16:creationId xmlns:a16="http://schemas.microsoft.com/office/drawing/2014/main" id="{08825E71-8E9B-53C1-030F-D2A03DCD7D8B}"/>
              </a:ext>
            </a:extLst>
          </p:cNvPr>
          <p:cNvPicPr>
            <a:picLocks noChangeAspect="1"/>
          </p:cNvPicPr>
          <p:nvPr/>
        </p:nvPicPr>
        <p:blipFill>
          <a:blip r:embed="rId3"/>
          <a:stretch>
            <a:fillRect/>
          </a:stretch>
        </p:blipFill>
        <p:spPr>
          <a:xfrm>
            <a:off x="919459" y="1432724"/>
            <a:ext cx="5638916" cy="3689983"/>
          </a:xfrm>
          <a:prstGeom prst="rect">
            <a:avLst/>
          </a:prstGeom>
        </p:spPr>
      </p:pic>
    </p:spTree>
    <p:extLst>
      <p:ext uri="{BB962C8B-B14F-4D97-AF65-F5344CB8AC3E}">
        <p14:creationId xmlns:p14="http://schemas.microsoft.com/office/powerpoint/2010/main" val="282428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09CC32B-F2DA-1951-D06C-9F0D21097ED8}"/>
              </a:ext>
            </a:extLst>
          </p:cNvPr>
          <p:cNvSpPr txBox="1">
            <a:spLocks/>
          </p:cNvSpPr>
          <p:nvPr/>
        </p:nvSpPr>
        <p:spPr>
          <a:xfrm>
            <a:off x="0" y="-36337"/>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t>Results: </a:t>
            </a:r>
            <a:r>
              <a:rPr lang="en-GB" sz="2400" b="1" dirty="0" err="1"/>
              <a:t>mEHT</a:t>
            </a:r>
            <a:r>
              <a:rPr lang="en-GB" sz="2400" b="1" dirty="0"/>
              <a:t> induced </a:t>
            </a:r>
            <a:r>
              <a:rPr lang="en-GB" sz="2400" b="1" dirty="0" err="1"/>
              <a:t>tumor</a:t>
            </a:r>
            <a:r>
              <a:rPr lang="en-GB" sz="2400" b="1" dirty="0"/>
              <a:t> tissue destruction was significantly enhanced by SC236</a:t>
            </a:r>
            <a:endParaRPr lang="en-GB" sz="2400" b="1" dirty="0">
              <a:latin typeface="+mj-lt"/>
            </a:endParaRPr>
          </a:p>
        </p:txBody>
      </p:sp>
      <p:grpSp>
        <p:nvGrpSpPr>
          <p:cNvPr id="8" name="Group 7">
            <a:extLst>
              <a:ext uri="{FF2B5EF4-FFF2-40B4-BE49-F238E27FC236}">
                <a16:creationId xmlns:a16="http://schemas.microsoft.com/office/drawing/2014/main" id="{B50F7DBA-8DB9-E350-1FD6-ED0B52AB1C3B}"/>
              </a:ext>
            </a:extLst>
          </p:cNvPr>
          <p:cNvGrpSpPr/>
          <p:nvPr/>
        </p:nvGrpSpPr>
        <p:grpSpPr>
          <a:xfrm>
            <a:off x="8475781" y="719157"/>
            <a:ext cx="2655794" cy="5383325"/>
            <a:chOff x="8627592" y="630139"/>
            <a:chExt cx="2469913" cy="5844038"/>
          </a:xfrm>
        </p:grpSpPr>
        <p:grpSp>
          <p:nvGrpSpPr>
            <p:cNvPr id="9" name="Group 8">
              <a:extLst>
                <a:ext uri="{FF2B5EF4-FFF2-40B4-BE49-F238E27FC236}">
                  <a16:creationId xmlns:a16="http://schemas.microsoft.com/office/drawing/2014/main" id="{7BF2231F-A1E6-B410-4727-E56F9330FEB1}"/>
                </a:ext>
              </a:extLst>
            </p:cNvPr>
            <p:cNvGrpSpPr/>
            <p:nvPr/>
          </p:nvGrpSpPr>
          <p:grpSpPr>
            <a:xfrm>
              <a:off x="8627592" y="815326"/>
              <a:ext cx="2469913" cy="5658851"/>
              <a:chOff x="8597798" y="449657"/>
              <a:chExt cx="2469913" cy="5658851"/>
            </a:xfrm>
          </p:grpSpPr>
          <p:pic>
            <p:nvPicPr>
              <p:cNvPr id="11" name="Picture 10">
                <a:extLst>
                  <a:ext uri="{FF2B5EF4-FFF2-40B4-BE49-F238E27FC236}">
                    <a16:creationId xmlns:a16="http://schemas.microsoft.com/office/drawing/2014/main" id="{67846EDB-B631-ACE9-66AB-ABE9FC88D5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923794" y="449657"/>
                <a:ext cx="1143917" cy="1208393"/>
              </a:xfrm>
              <a:prstGeom prst="rect">
                <a:avLst/>
              </a:prstGeom>
            </p:spPr>
          </p:pic>
          <p:pic>
            <p:nvPicPr>
              <p:cNvPr id="12" name="Picture 11">
                <a:extLst>
                  <a:ext uri="{FF2B5EF4-FFF2-40B4-BE49-F238E27FC236}">
                    <a16:creationId xmlns:a16="http://schemas.microsoft.com/office/drawing/2014/main" id="{AA9A393C-79B4-4D4B-8A5E-AF3F949CD50E}"/>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50000" r="79725"/>
              <a:stretch/>
            </p:blipFill>
            <p:spPr>
              <a:xfrm>
                <a:off x="8597798" y="528620"/>
                <a:ext cx="1033339" cy="1208393"/>
              </a:xfrm>
              <a:prstGeom prst="rect">
                <a:avLst/>
              </a:prstGeom>
            </p:spPr>
          </p:pic>
          <p:pic>
            <p:nvPicPr>
              <p:cNvPr id="13" name="Picture 12">
                <a:extLst>
                  <a:ext uri="{FF2B5EF4-FFF2-40B4-BE49-F238E27FC236}">
                    <a16:creationId xmlns:a16="http://schemas.microsoft.com/office/drawing/2014/main" id="{B708C3D9-1F7D-6157-C72C-CDC1AFB29CB8}"/>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8657130" y="1871476"/>
                <a:ext cx="1090559" cy="1280030"/>
              </a:xfrm>
              <a:prstGeom prst="rect">
                <a:avLst/>
              </a:prstGeom>
            </p:spPr>
          </p:pic>
          <p:pic>
            <p:nvPicPr>
              <p:cNvPr id="14" name="Picture 13">
                <a:extLst>
                  <a:ext uri="{FF2B5EF4-FFF2-40B4-BE49-F238E27FC236}">
                    <a16:creationId xmlns:a16="http://schemas.microsoft.com/office/drawing/2014/main" id="{97A32AFD-4D1F-7A7C-ACCB-6BE5645EDB78}"/>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Lst>
              </a:blip>
              <a:stretch>
                <a:fillRect/>
              </a:stretch>
            </p:blipFill>
            <p:spPr>
              <a:xfrm>
                <a:off x="9941280" y="1739868"/>
                <a:ext cx="1067108" cy="1400315"/>
              </a:xfrm>
              <a:prstGeom prst="rect">
                <a:avLst/>
              </a:prstGeom>
            </p:spPr>
          </p:pic>
          <p:pic>
            <p:nvPicPr>
              <p:cNvPr id="15" name="Picture 14">
                <a:extLst>
                  <a:ext uri="{FF2B5EF4-FFF2-40B4-BE49-F238E27FC236}">
                    <a16:creationId xmlns:a16="http://schemas.microsoft.com/office/drawing/2014/main" id="{43DF6699-78A0-8E9B-796C-23208A9D87FB}"/>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contrast="-40000"/>
                        </a14:imgEffect>
                      </a14:imgLayer>
                    </a14:imgProps>
                  </a:ext>
                </a:extLst>
              </a:blip>
              <a:stretch>
                <a:fillRect/>
              </a:stretch>
            </p:blipFill>
            <p:spPr>
              <a:xfrm>
                <a:off x="8719760" y="3423266"/>
                <a:ext cx="965297" cy="1280030"/>
              </a:xfrm>
              <a:prstGeom prst="rect">
                <a:avLst/>
              </a:prstGeom>
            </p:spPr>
          </p:pic>
          <p:pic>
            <p:nvPicPr>
              <p:cNvPr id="16" name="Picture 15">
                <a:extLst>
                  <a:ext uri="{FF2B5EF4-FFF2-40B4-BE49-F238E27FC236}">
                    <a16:creationId xmlns:a16="http://schemas.microsoft.com/office/drawing/2014/main" id="{752DC6C4-267A-EB28-7696-CC475FFF6ACF}"/>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contrast="-40000"/>
                        </a14:imgEffect>
                      </a14:imgLayer>
                    </a14:imgProps>
                  </a:ext>
                </a:extLst>
              </a:blip>
              <a:stretch>
                <a:fillRect/>
              </a:stretch>
            </p:blipFill>
            <p:spPr>
              <a:xfrm>
                <a:off x="9962198" y="3300252"/>
                <a:ext cx="1025273" cy="1479796"/>
              </a:xfrm>
              <a:prstGeom prst="rect">
                <a:avLst/>
              </a:prstGeom>
            </p:spPr>
          </p:pic>
          <p:pic>
            <p:nvPicPr>
              <p:cNvPr id="17" name="Picture 16">
                <a:extLst>
                  <a:ext uri="{FF2B5EF4-FFF2-40B4-BE49-F238E27FC236}">
                    <a16:creationId xmlns:a16="http://schemas.microsoft.com/office/drawing/2014/main" id="{65280AF5-5177-2C89-9982-10AB3087D862}"/>
                  </a:ext>
                </a:extLst>
              </p:cNvPr>
              <p:cNvPicPr>
                <a:picLocks noChangeAspect="1"/>
              </p:cNvPicPr>
              <p:nvPr/>
            </p:nvPicPr>
            <p:blipFill>
              <a:blip r:embed="rId15">
                <a:extLst>
                  <a:ext uri="{BEBA8EAE-BF5A-486C-A8C5-ECC9F3942E4B}">
                    <a14:imgProps xmlns:a14="http://schemas.microsoft.com/office/drawing/2010/main">
                      <a14:imgLayer r:embed="rId16">
                        <a14:imgEffect>
                          <a14:brightnessContrast contrast="-40000"/>
                        </a14:imgEffect>
                      </a14:imgLayer>
                    </a14:imgProps>
                  </a:ext>
                </a:extLst>
              </a:blip>
              <a:stretch>
                <a:fillRect/>
              </a:stretch>
            </p:blipFill>
            <p:spPr>
              <a:xfrm>
                <a:off x="8869549" y="4885118"/>
                <a:ext cx="791192" cy="1202572"/>
              </a:xfrm>
              <a:prstGeom prst="rect">
                <a:avLst/>
              </a:prstGeom>
            </p:spPr>
          </p:pic>
          <p:pic>
            <p:nvPicPr>
              <p:cNvPr id="18" name="Picture 17">
                <a:extLst>
                  <a:ext uri="{FF2B5EF4-FFF2-40B4-BE49-F238E27FC236}">
                    <a16:creationId xmlns:a16="http://schemas.microsoft.com/office/drawing/2014/main" id="{0961083D-E4DE-D53B-F676-B22CB62C2938}"/>
                  </a:ext>
                </a:extLst>
              </p:cNvPr>
              <p:cNvPicPr>
                <a:picLocks noChangeAspect="1"/>
              </p:cNvPicPr>
              <p:nvPr/>
            </p:nvPicPr>
            <p:blipFill>
              <a:blip r:embed="rId17">
                <a:extLst>
                  <a:ext uri="{BEBA8EAE-BF5A-486C-A8C5-ECC9F3942E4B}">
                    <a14:imgProps xmlns:a14="http://schemas.microsoft.com/office/drawing/2010/main">
                      <a14:imgLayer r:embed="rId18">
                        <a14:imgEffect>
                          <a14:brightnessContrast contrast="-40000"/>
                        </a14:imgEffect>
                      </a14:imgLayer>
                    </a14:imgProps>
                  </a:ext>
                </a:extLst>
              </a:blip>
              <a:stretch>
                <a:fillRect/>
              </a:stretch>
            </p:blipFill>
            <p:spPr>
              <a:xfrm>
                <a:off x="10312293" y="4885118"/>
                <a:ext cx="700659" cy="1223390"/>
              </a:xfrm>
              <a:prstGeom prst="rect">
                <a:avLst/>
              </a:prstGeom>
            </p:spPr>
          </p:pic>
        </p:grpSp>
        <p:sp>
          <p:nvSpPr>
            <p:cNvPr id="10" name="TextBox 9">
              <a:extLst>
                <a:ext uri="{FF2B5EF4-FFF2-40B4-BE49-F238E27FC236}">
                  <a16:creationId xmlns:a16="http://schemas.microsoft.com/office/drawing/2014/main" id="{40CCA1D6-E101-9630-7E79-F60C7E46DD89}"/>
                </a:ext>
              </a:extLst>
            </p:cNvPr>
            <p:cNvSpPr txBox="1"/>
            <p:nvPr/>
          </p:nvSpPr>
          <p:spPr>
            <a:xfrm>
              <a:off x="9554553" y="630139"/>
              <a:ext cx="522900" cy="369332"/>
            </a:xfrm>
            <a:prstGeom prst="rect">
              <a:avLst/>
            </a:prstGeom>
            <a:noFill/>
          </p:spPr>
          <p:txBody>
            <a:bodyPr wrap="none" rtlCol="0">
              <a:spAutoFit/>
            </a:bodyPr>
            <a:lstStyle/>
            <a:p>
              <a:r>
                <a:rPr lang="en-GB" b="1" dirty="0"/>
                <a:t>cC3</a:t>
              </a:r>
            </a:p>
          </p:txBody>
        </p:sp>
      </p:grpSp>
      <p:grpSp>
        <p:nvGrpSpPr>
          <p:cNvPr id="19" name="Group 18">
            <a:extLst>
              <a:ext uri="{FF2B5EF4-FFF2-40B4-BE49-F238E27FC236}">
                <a16:creationId xmlns:a16="http://schemas.microsoft.com/office/drawing/2014/main" id="{2A4FD909-4534-F62A-E02B-253BCAEDED5B}"/>
              </a:ext>
            </a:extLst>
          </p:cNvPr>
          <p:cNvGrpSpPr/>
          <p:nvPr/>
        </p:nvGrpSpPr>
        <p:grpSpPr>
          <a:xfrm>
            <a:off x="95250" y="722847"/>
            <a:ext cx="8288297" cy="5420238"/>
            <a:chOff x="7071" y="410022"/>
            <a:chExt cx="8911999" cy="6096735"/>
          </a:xfrm>
        </p:grpSpPr>
        <p:grpSp>
          <p:nvGrpSpPr>
            <p:cNvPr id="20" name="Group 19">
              <a:extLst>
                <a:ext uri="{FF2B5EF4-FFF2-40B4-BE49-F238E27FC236}">
                  <a16:creationId xmlns:a16="http://schemas.microsoft.com/office/drawing/2014/main" id="{F7A6E78A-9488-9372-8236-6326EED3317A}"/>
                </a:ext>
              </a:extLst>
            </p:cNvPr>
            <p:cNvGrpSpPr/>
            <p:nvPr/>
          </p:nvGrpSpPr>
          <p:grpSpPr>
            <a:xfrm>
              <a:off x="3623953" y="4724965"/>
              <a:ext cx="3708747" cy="1781792"/>
              <a:chOff x="637286" y="343614"/>
              <a:chExt cx="3708747" cy="1781792"/>
            </a:xfrm>
          </p:grpSpPr>
          <p:pic>
            <p:nvPicPr>
              <p:cNvPr id="39" name="Picture 38">
                <a:extLst>
                  <a:ext uri="{FF2B5EF4-FFF2-40B4-BE49-F238E27FC236}">
                    <a16:creationId xmlns:a16="http://schemas.microsoft.com/office/drawing/2014/main" id="{789F03DE-DF1C-646C-EA4D-4E65BA5E6376}"/>
                  </a:ext>
                </a:extLst>
              </p:cNvPr>
              <p:cNvPicPr>
                <a:picLocks noChangeAspect="1"/>
              </p:cNvPicPr>
              <p:nvPr/>
            </p:nvPicPr>
            <p:blipFill rotWithShape="1">
              <a:blip r:embed="rId19" cstate="hqprint">
                <a:extLst>
                  <a:ext uri="{28A0092B-C50C-407E-A947-70E740481C1C}">
                    <a14:useLocalDpi xmlns:a14="http://schemas.microsoft.com/office/drawing/2010/main" val="0"/>
                  </a:ext>
                </a:extLst>
              </a:blip>
              <a:srcRect t="26793" r="75652"/>
              <a:stretch/>
            </p:blipFill>
            <p:spPr>
              <a:xfrm>
                <a:off x="3232850" y="343614"/>
                <a:ext cx="1113183" cy="1772870"/>
              </a:xfrm>
              <a:prstGeom prst="rect">
                <a:avLst/>
              </a:prstGeom>
            </p:spPr>
          </p:pic>
          <p:pic>
            <p:nvPicPr>
              <p:cNvPr id="40" name="Picture 39">
                <a:extLst>
                  <a:ext uri="{FF2B5EF4-FFF2-40B4-BE49-F238E27FC236}">
                    <a16:creationId xmlns:a16="http://schemas.microsoft.com/office/drawing/2014/main" id="{4AD2F46A-5087-DC1D-266F-449300BA3AAC}"/>
                  </a:ext>
                </a:extLst>
              </p:cNvPr>
              <p:cNvPicPr>
                <a:picLocks noChangeAspect="1"/>
              </p:cNvPicPr>
              <p:nvPr/>
            </p:nvPicPr>
            <p:blipFill rotWithShape="1">
              <a:blip r:embed="rId20" cstate="hqprint">
                <a:extLst>
                  <a:ext uri="{28A0092B-C50C-407E-A947-70E740481C1C}">
                    <a14:useLocalDpi xmlns:a14="http://schemas.microsoft.com/office/drawing/2010/main" val="0"/>
                  </a:ext>
                </a:extLst>
              </a:blip>
              <a:srcRect t="26793" r="75652"/>
              <a:stretch/>
            </p:blipFill>
            <p:spPr>
              <a:xfrm>
                <a:off x="637286" y="343614"/>
                <a:ext cx="1113184" cy="1772870"/>
              </a:xfrm>
              <a:prstGeom prst="rect">
                <a:avLst/>
              </a:prstGeom>
            </p:spPr>
          </p:pic>
          <p:pic>
            <p:nvPicPr>
              <p:cNvPr id="41" name="Picture 40">
                <a:extLst>
                  <a:ext uri="{FF2B5EF4-FFF2-40B4-BE49-F238E27FC236}">
                    <a16:creationId xmlns:a16="http://schemas.microsoft.com/office/drawing/2014/main" id="{60099722-07A1-3F7B-A533-B8E79C311BE4}"/>
                  </a:ext>
                </a:extLst>
              </p:cNvPr>
              <p:cNvPicPr>
                <a:picLocks noChangeAspect="1"/>
              </p:cNvPicPr>
              <p:nvPr/>
            </p:nvPicPr>
            <p:blipFill rotWithShape="1">
              <a:blip r:embed="rId21" cstate="hqprint">
                <a:extLst>
                  <a:ext uri="{28A0092B-C50C-407E-A947-70E740481C1C}">
                    <a14:useLocalDpi xmlns:a14="http://schemas.microsoft.com/office/drawing/2010/main" val="0"/>
                  </a:ext>
                </a:extLst>
              </a:blip>
              <a:srcRect t="26793" r="73243"/>
              <a:stretch/>
            </p:blipFill>
            <p:spPr>
              <a:xfrm>
                <a:off x="1910836" y="352536"/>
                <a:ext cx="1223348" cy="1772870"/>
              </a:xfrm>
              <a:prstGeom prst="rect">
                <a:avLst/>
              </a:prstGeom>
            </p:spPr>
          </p:pic>
        </p:grpSp>
        <p:grpSp>
          <p:nvGrpSpPr>
            <p:cNvPr id="21" name="Group 20">
              <a:extLst>
                <a:ext uri="{FF2B5EF4-FFF2-40B4-BE49-F238E27FC236}">
                  <a16:creationId xmlns:a16="http://schemas.microsoft.com/office/drawing/2014/main" id="{48A8C572-A4D7-2B07-CDA1-C0AF8AA1B94E}"/>
                </a:ext>
              </a:extLst>
            </p:cNvPr>
            <p:cNvGrpSpPr/>
            <p:nvPr/>
          </p:nvGrpSpPr>
          <p:grpSpPr>
            <a:xfrm>
              <a:off x="3491438" y="3324564"/>
              <a:ext cx="3902137" cy="1885582"/>
              <a:chOff x="158490" y="3583781"/>
              <a:chExt cx="3902137" cy="1885582"/>
            </a:xfrm>
          </p:grpSpPr>
          <p:pic>
            <p:nvPicPr>
              <p:cNvPr id="36" name="Picture 35">
                <a:extLst>
                  <a:ext uri="{FF2B5EF4-FFF2-40B4-BE49-F238E27FC236}">
                    <a16:creationId xmlns:a16="http://schemas.microsoft.com/office/drawing/2014/main" id="{A953AA11-ED8F-D31F-4DDA-FC21FD4CBE92}"/>
                  </a:ext>
                </a:extLst>
              </p:cNvPr>
              <p:cNvPicPr>
                <a:picLocks noChangeAspect="1"/>
              </p:cNvPicPr>
              <p:nvPr/>
            </p:nvPicPr>
            <p:blipFill rotWithShape="1">
              <a:blip r:embed="rId22" cstate="hqprint">
                <a:extLst>
                  <a:ext uri="{28A0092B-C50C-407E-A947-70E740481C1C}">
                    <a14:useLocalDpi xmlns:a14="http://schemas.microsoft.com/office/drawing/2010/main" val="0"/>
                  </a:ext>
                </a:extLst>
              </a:blip>
              <a:srcRect t="26793" r="75652"/>
              <a:stretch/>
            </p:blipFill>
            <p:spPr>
              <a:xfrm>
                <a:off x="158490" y="3663362"/>
                <a:ext cx="1113183" cy="1772870"/>
              </a:xfrm>
              <a:prstGeom prst="rect">
                <a:avLst/>
              </a:prstGeom>
            </p:spPr>
          </p:pic>
          <p:pic>
            <p:nvPicPr>
              <p:cNvPr id="37" name="Picture 36">
                <a:extLst>
                  <a:ext uri="{FF2B5EF4-FFF2-40B4-BE49-F238E27FC236}">
                    <a16:creationId xmlns:a16="http://schemas.microsoft.com/office/drawing/2014/main" id="{8EEBF54C-9860-4884-5D7E-6490FE13E794}"/>
                  </a:ext>
                </a:extLst>
              </p:cNvPr>
              <p:cNvPicPr>
                <a:picLocks noChangeAspect="1"/>
              </p:cNvPicPr>
              <p:nvPr/>
            </p:nvPicPr>
            <p:blipFill rotWithShape="1">
              <a:blip r:embed="rId23" cstate="hqprint">
                <a:extLst>
                  <a:ext uri="{28A0092B-C50C-407E-A947-70E740481C1C}">
                    <a14:useLocalDpi xmlns:a14="http://schemas.microsoft.com/office/drawing/2010/main" val="0"/>
                  </a:ext>
                </a:extLst>
              </a:blip>
              <a:srcRect t="26699" r="75652"/>
              <a:stretch/>
            </p:blipFill>
            <p:spPr>
              <a:xfrm>
                <a:off x="1450160" y="3694199"/>
                <a:ext cx="1113183" cy="1775164"/>
              </a:xfrm>
              <a:prstGeom prst="rect">
                <a:avLst/>
              </a:prstGeom>
            </p:spPr>
          </p:pic>
          <p:pic>
            <p:nvPicPr>
              <p:cNvPr id="38" name="Picture 37">
                <a:extLst>
                  <a:ext uri="{FF2B5EF4-FFF2-40B4-BE49-F238E27FC236}">
                    <a16:creationId xmlns:a16="http://schemas.microsoft.com/office/drawing/2014/main" id="{E738FEDE-6D9C-1860-CE11-88C4ECD096D7}"/>
                  </a:ext>
                </a:extLst>
              </p:cNvPr>
              <p:cNvPicPr>
                <a:picLocks noChangeAspect="1"/>
              </p:cNvPicPr>
              <p:nvPr/>
            </p:nvPicPr>
            <p:blipFill rotWithShape="1">
              <a:blip r:embed="rId24" cstate="hqprint">
                <a:extLst>
                  <a:ext uri="{28A0092B-C50C-407E-A947-70E740481C1C}">
                    <a14:useLocalDpi xmlns:a14="http://schemas.microsoft.com/office/drawing/2010/main" val="0"/>
                  </a:ext>
                </a:extLst>
              </a:blip>
              <a:srcRect t="26699" r="73243"/>
              <a:stretch/>
            </p:blipFill>
            <p:spPr>
              <a:xfrm>
                <a:off x="2837279" y="3583781"/>
                <a:ext cx="1223348" cy="1775164"/>
              </a:xfrm>
              <a:prstGeom prst="rect">
                <a:avLst/>
              </a:prstGeom>
            </p:spPr>
          </p:pic>
        </p:grpSp>
        <p:grpSp>
          <p:nvGrpSpPr>
            <p:cNvPr id="22" name="Group 21">
              <a:extLst>
                <a:ext uri="{FF2B5EF4-FFF2-40B4-BE49-F238E27FC236}">
                  <a16:creationId xmlns:a16="http://schemas.microsoft.com/office/drawing/2014/main" id="{A06335E0-5055-2EC2-F838-EC5AEDF26DBE}"/>
                </a:ext>
              </a:extLst>
            </p:cNvPr>
            <p:cNvGrpSpPr/>
            <p:nvPr/>
          </p:nvGrpSpPr>
          <p:grpSpPr>
            <a:xfrm>
              <a:off x="3467411" y="1892045"/>
              <a:ext cx="3711655" cy="1993200"/>
              <a:chOff x="-851870" y="2835240"/>
              <a:chExt cx="3711655" cy="1993200"/>
            </a:xfrm>
          </p:grpSpPr>
          <p:pic>
            <p:nvPicPr>
              <p:cNvPr id="33" name="Picture 32">
                <a:extLst>
                  <a:ext uri="{FF2B5EF4-FFF2-40B4-BE49-F238E27FC236}">
                    <a16:creationId xmlns:a16="http://schemas.microsoft.com/office/drawing/2014/main" id="{3553C4A1-8A03-0666-3D78-60C8A05B5481}"/>
                  </a:ext>
                </a:extLst>
              </p:cNvPr>
              <p:cNvPicPr>
                <a:picLocks noChangeAspect="1"/>
              </p:cNvPicPr>
              <p:nvPr/>
            </p:nvPicPr>
            <p:blipFill rotWithShape="1">
              <a:blip r:embed="rId25" cstate="hqprint">
                <a:extLst>
                  <a:ext uri="{28A0092B-C50C-407E-A947-70E740481C1C}">
                    <a14:useLocalDpi xmlns:a14="http://schemas.microsoft.com/office/drawing/2010/main" val="0"/>
                  </a:ext>
                </a:extLst>
              </a:blip>
              <a:srcRect t="26793" r="75652"/>
              <a:stretch/>
            </p:blipFill>
            <p:spPr>
              <a:xfrm>
                <a:off x="343156" y="2835240"/>
                <a:ext cx="1113184" cy="1772870"/>
              </a:xfrm>
              <a:prstGeom prst="rect">
                <a:avLst/>
              </a:prstGeom>
            </p:spPr>
          </p:pic>
          <p:pic>
            <p:nvPicPr>
              <p:cNvPr id="34" name="Picture 33">
                <a:extLst>
                  <a:ext uri="{FF2B5EF4-FFF2-40B4-BE49-F238E27FC236}">
                    <a16:creationId xmlns:a16="http://schemas.microsoft.com/office/drawing/2014/main" id="{081DDB53-893C-260E-43EF-ECE46DEFACC9}"/>
                  </a:ext>
                </a:extLst>
              </p:cNvPr>
              <p:cNvPicPr>
                <a:picLocks noChangeAspect="1"/>
              </p:cNvPicPr>
              <p:nvPr/>
            </p:nvPicPr>
            <p:blipFill rotWithShape="1">
              <a:blip r:embed="rId26" cstate="hqprint">
                <a:extLst>
                  <a:ext uri="{28A0092B-C50C-407E-A947-70E740481C1C}">
                    <a14:useLocalDpi xmlns:a14="http://schemas.microsoft.com/office/drawing/2010/main" val="0"/>
                  </a:ext>
                </a:extLst>
              </a:blip>
              <a:srcRect t="26699" r="75652"/>
              <a:stretch/>
            </p:blipFill>
            <p:spPr>
              <a:xfrm>
                <a:off x="-851870" y="3053276"/>
                <a:ext cx="1113183" cy="1775164"/>
              </a:xfrm>
              <a:prstGeom prst="rect">
                <a:avLst/>
              </a:prstGeom>
            </p:spPr>
          </p:pic>
          <p:pic>
            <p:nvPicPr>
              <p:cNvPr id="35" name="Picture 34">
                <a:extLst>
                  <a:ext uri="{FF2B5EF4-FFF2-40B4-BE49-F238E27FC236}">
                    <a16:creationId xmlns:a16="http://schemas.microsoft.com/office/drawing/2014/main" id="{4B49B046-4F88-0169-32DE-E0D627361BAB}"/>
                  </a:ext>
                </a:extLst>
              </p:cNvPr>
              <p:cNvPicPr>
                <a:picLocks noChangeAspect="1"/>
              </p:cNvPicPr>
              <p:nvPr/>
            </p:nvPicPr>
            <p:blipFill rotWithShape="1">
              <a:blip r:embed="rId27" cstate="hqprint">
                <a:extLst>
                  <a:ext uri="{28A0092B-C50C-407E-A947-70E740481C1C}">
                    <a14:useLocalDpi xmlns:a14="http://schemas.microsoft.com/office/drawing/2010/main" val="0"/>
                  </a:ext>
                </a:extLst>
              </a:blip>
              <a:srcRect t="26793" r="75652"/>
              <a:stretch/>
            </p:blipFill>
            <p:spPr>
              <a:xfrm>
                <a:off x="1746602" y="2873346"/>
                <a:ext cx="1113183" cy="1772870"/>
              </a:xfrm>
              <a:prstGeom prst="rect">
                <a:avLst/>
              </a:prstGeom>
            </p:spPr>
          </p:pic>
        </p:grpSp>
        <p:grpSp>
          <p:nvGrpSpPr>
            <p:cNvPr id="23" name="Group 22">
              <a:extLst>
                <a:ext uri="{FF2B5EF4-FFF2-40B4-BE49-F238E27FC236}">
                  <a16:creationId xmlns:a16="http://schemas.microsoft.com/office/drawing/2014/main" id="{565590D7-180C-17FE-3817-21C4BFDF8296}"/>
                </a:ext>
              </a:extLst>
            </p:cNvPr>
            <p:cNvGrpSpPr/>
            <p:nvPr/>
          </p:nvGrpSpPr>
          <p:grpSpPr>
            <a:xfrm>
              <a:off x="3293371" y="457661"/>
              <a:ext cx="4820823" cy="1876224"/>
              <a:chOff x="6353" y="-61219"/>
              <a:chExt cx="4820823" cy="1876224"/>
            </a:xfrm>
          </p:grpSpPr>
          <p:pic>
            <p:nvPicPr>
              <p:cNvPr id="29" name="Picture 28">
                <a:extLst>
                  <a:ext uri="{FF2B5EF4-FFF2-40B4-BE49-F238E27FC236}">
                    <a16:creationId xmlns:a16="http://schemas.microsoft.com/office/drawing/2014/main" id="{F87AB903-279E-3252-3811-FB5C06319F45}"/>
                  </a:ext>
                </a:extLst>
              </p:cNvPr>
              <p:cNvPicPr>
                <a:picLocks noChangeAspect="1"/>
              </p:cNvPicPr>
              <p:nvPr/>
            </p:nvPicPr>
            <p:blipFill rotWithShape="1">
              <a:blip r:embed="rId28" cstate="hqprint">
                <a:extLst>
                  <a:ext uri="{28A0092B-C50C-407E-A947-70E740481C1C}">
                    <a14:useLocalDpi xmlns:a14="http://schemas.microsoft.com/office/drawing/2010/main" val="0"/>
                  </a:ext>
                </a:extLst>
              </a:blip>
              <a:srcRect l="-823" t="25078" r="77084" b="1621"/>
              <a:stretch/>
            </p:blipFill>
            <p:spPr>
              <a:xfrm>
                <a:off x="2628141" y="-61219"/>
                <a:ext cx="1085341" cy="1775164"/>
              </a:xfrm>
              <a:prstGeom prst="rect">
                <a:avLst/>
              </a:prstGeom>
            </p:spPr>
          </p:pic>
          <p:pic>
            <p:nvPicPr>
              <p:cNvPr id="30" name="Picture 29">
                <a:extLst>
                  <a:ext uri="{FF2B5EF4-FFF2-40B4-BE49-F238E27FC236}">
                    <a16:creationId xmlns:a16="http://schemas.microsoft.com/office/drawing/2014/main" id="{5B136157-9F48-2A82-1626-7185F601C47F}"/>
                  </a:ext>
                </a:extLst>
              </p:cNvPr>
              <p:cNvPicPr>
                <a:picLocks noChangeAspect="1"/>
              </p:cNvPicPr>
              <p:nvPr/>
            </p:nvPicPr>
            <p:blipFill rotWithShape="1">
              <a:blip r:embed="rId29" cstate="hqprint">
                <a:extLst>
                  <a:ext uri="{28A0092B-C50C-407E-A947-70E740481C1C}">
                    <a14:useLocalDpi xmlns:a14="http://schemas.microsoft.com/office/drawing/2010/main" val="0"/>
                  </a:ext>
                </a:extLst>
              </a:blip>
              <a:srcRect t="40442" r="75653" b="1"/>
              <a:stretch/>
            </p:blipFill>
            <p:spPr>
              <a:xfrm>
                <a:off x="6353" y="364799"/>
                <a:ext cx="1113183" cy="1442314"/>
              </a:xfrm>
              <a:prstGeom prst="rect">
                <a:avLst/>
              </a:prstGeom>
            </p:spPr>
          </p:pic>
          <p:pic>
            <p:nvPicPr>
              <p:cNvPr id="31" name="Picture 30">
                <a:extLst>
                  <a:ext uri="{FF2B5EF4-FFF2-40B4-BE49-F238E27FC236}">
                    <a16:creationId xmlns:a16="http://schemas.microsoft.com/office/drawing/2014/main" id="{D6BC7FFD-B9EE-1828-C1F0-9FC6A05A0EFE}"/>
                  </a:ext>
                </a:extLst>
              </p:cNvPr>
              <p:cNvPicPr>
                <a:picLocks noChangeAspect="1"/>
              </p:cNvPicPr>
              <p:nvPr/>
            </p:nvPicPr>
            <p:blipFill rotWithShape="1">
              <a:blip r:embed="rId30" cstate="hqprint">
                <a:extLst>
                  <a:ext uri="{28A0092B-C50C-407E-A947-70E740481C1C}">
                    <a14:useLocalDpi xmlns:a14="http://schemas.microsoft.com/office/drawing/2010/main" val="0"/>
                  </a:ext>
                </a:extLst>
              </a:blip>
              <a:srcRect t="26793" r="75652"/>
              <a:stretch/>
            </p:blipFill>
            <p:spPr>
              <a:xfrm>
                <a:off x="1274303" y="42135"/>
                <a:ext cx="1113183" cy="1772870"/>
              </a:xfrm>
              <a:prstGeom prst="rect">
                <a:avLst/>
              </a:prstGeom>
            </p:spPr>
          </p:pic>
          <p:sp>
            <p:nvSpPr>
              <p:cNvPr id="32" name="TextBox 31">
                <a:extLst>
                  <a:ext uri="{FF2B5EF4-FFF2-40B4-BE49-F238E27FC236}">
                    <a16:creationId xmlns:a16="http://schemas.microsoft.com/office/drawing/2014/main" id="{DAE72D4E-0FB3-1134-8F04-608C4E731C3C}"/>
                  </a:ext>
                </a:extLst>
              </p:cNvPr>
              <p:cNvSpPr txBox="1"/>
              <p:nvPr/>
            </p:nvSpPr>
            <p:spPr>
              <a:xfrm>
                <a:off x="4126344" y="750057"/>
                <a:ext cx="700832" cy="369332"/>
              </a:xfrm>
              <a:prstGeom prst="rect">
                <a:avLst/>
              </a:prstGeom>
              <a:noFill/>
            </p:spPr>
            <p:txBody>
              <a:bodyPr wrap="none" rtlCol="0">
                <a:spAutoFit/>
              </a:bodyPr>
              <a:lstStyle/>
              <a:p>
                <a:r>
                  <a:rPr lang="en-GB" b="1" dirty="0"/>
                  <a:t>sham</a:t>
                </a:r>
              </a:p>
            </p:txBody>
          </p:sp>
        </p:grpSp>
        <p:sp>
          <p:nvSpPr>
            <p:cNvPr id="24" name="TextBox 23">
              <a:extLst>
                <a:ext uri="{FF2B5EF4-FFF2-40B4-BE49-F238E27FC236}">
                  <a16:creationId xmlns:a16="http://schemas.microsoft.com/office/drawing/2014/main" id="{10CBC7D4-229C-407F-F736-3A99B7EE1E0D}"/>
                </a:ext>
              </a:extLst>
            </p:cNvPr>
            <p:cNvSpPr txBox="1"/>
            <p:nvPr/>
          </p:nvSpPr>
          <p:spPr>
            <a:xfrm>
              <a:off x="7144118" y="2817407"/>
              <a:ext cx="1205266" cy="369332"/>
            </a:xfrm>
            <a:prstGeom prst="rect">
              <a:avLst/>
            </a:prstGeom>
            <a:noFill/>
          </p:spPr>
          <p:txBody>
            <a:bodyPr wrap="none" rtlCol="0">
              <a:spAutoFit/>
            </a:bodyPr>
            <a:lstStyle/>
            <a:p>
              <a:r>
                <a:rPr lang="en-GB" b="1" dirty="0" err="1"/>
                <a:t>mEHT+veh</a:t>
              </a:r>
              <a:endParaRPr lang="en-GB" b="1" dirty="0"/>
            </a:p>
          </p:txBody>
        </p:sp>
        <p:sp>
          <p:nvSpPr>
            <p:cNvPr id="25" name="TextBox 24">
              <a:extLst>
                <a:ext uri="{FF2B5EF4-FFF2-40B4-BE49-F238E27FC236}">
                  <a16:creationId xmlns:a16="http://schemas.microsoft.com/office/drawing/2014/main" id="{2C1367B7-35FA-229B-421C-D4703889A109}"/>
                </a:ext>
              </a:extLst>
            </p:cNvPr>
            <p:cNvSpPr txBox="1"/>
            <p:nvPr/>
          </p:nvSpPr>
          <p:spPr>
            <a:xfrm>
              <a:off x="7079891" y="4278478"/>
              <a:ext cx="1839179" cy="415428"/>
            </a:xfrm>
            <a:prstGeom prst="rect">
              <a:avLst/>
            </a:prstGeom>
            <a:noFill/>
          </p:spPr>
          <p:txBody>
            <a:bodyPr wrap="square" rtlCol="0">
              <a:spAutoFit/>
            </a:bodyPr>
            <a:lstStyle/>
            <a:p>
              <a:r>
                <a:rPr lang="en-GB" b="1" dirty="0" err="1"/>
                <a:t>mEHT+ASA</a:t>
              </a:r>
              <a:endParaRPr lang="en-GB" b="1" dirty="0"/>
            </a:p>
          </p:txBody>
        </p:sp>
        <p:sp>
          <p:nvSpPr>
            <p:cNvPr id="26" name="TextBox 25">
              <a:extLst>
                <a:ext uri="{FF2B5EF4-FFF2-40B4-BE49-F238E27FC236}">
                  <a16:creationId xmlns:a16="http://schemas.microsoft.com/office/drawing/2014/main" id="{3C71D632-2CDA-237C-901B-0DB7BAC50BA1}"/>
                </a:ext>
              </a:extLst>
            </p:cNvPr>
            <p:cNvSpPr txBox="1"/>
            <p:nvPr/>
          </p:nvSpPr>
          <p:spPr>
            <a:xfrm>
              <a:off x="7047525" y="5661615"/>
              <a:ext cx="1433406" cy="369332"/>
            </a:xfrm>
            <a:prstGeom prst="rect">
              <a:avLst/>
            </a:prstGeom>
            <a:noFill/>
          </p:spPr>
          <p:txBody>
            <a:bodyPr wrap="none" rtlCol="0">
              <a:spAutoFit/>
            </a:bodyPr>
            <a:lstStyle/>
            <a:p>
              <a:r>
                <a:rPr lang="en-GB" b="1" dirty="0"/>
                <a:t>mEHT+SC236</a:t>
              </a:r>
            </a:p>
          </p:txBody>
        </p:sp>
        <p:graphicFrame>
          <p:nvGraphicFramePr>
            <p:cNvPr id="27" name="Object 26">
              <a:extLst>
                <a:ext uri="{FF2B5EF4-FFF2-40B4-BE49-F238E27FC236}">
                  <a16:creationId xmlns:a16="http://schemas.microsoft.com/office/drawing/2014/main" id="{A5C0E4B3-4916-BB0A-3551-3D43AEC0F31A}"/>
                </a:ext>
              </a:extLst>
            </p:cNvPr>
            <p:cNvGraphicFramePr>
              <a:graphicFrameLocks noChangeAspect="1"/>
            </p:cNvGraphicFramePr>
            <p:nvPr>
              <p:extLst>
                <p:ext uri="{D42A27DB-BD31-4B8C-83A1-F6EECF244321}">
                  <p14:modId xmlns:p14="http://schemas.microsoft.com/office/powerpoint/2010/main" val="3722535272"/>
                </p:ext>
              </p:extLst>
            </p:nvPr>
          </p:nvGraphicFramePr>
          <p:xfrm>
            <a:off x="7071" y="1375449"/>
            <a:ext cx="3260295" cy="3460561"/>
          </p:xfrm>
          <a:graphic>
            <a:graphicData uri="http://schemas.openxmlformats.org/presentationml/2006/ole">
              <mc:AlternateContent xmlns:mc="http://schemas.openxmlformats.org/markup-compatibility/2006">
                <mc:Choice xmlns:v="urn:schemas-microsoft-com:vml" Requires="v">
                  <p:oleObj name="Prism 6" r:id="rId31" imgW="3424170" imgH="3636475" progId="Prism6.Document">
                    <p:embed/>
                  </p:oleObj>
                </mc:Choice>
                <mc:Fallback>
                  <p:oleObj name="Prism 6" r:id="rId31" imgW="3424170" imgH="3636475" progId="Prism6.Document">
                    <p:embed/>
                    <p:pic>
                      <p:nvPicPr>
                        <p:cNvPr id="105" name="Object 104">
                          <a:extLst>
                            <a:ext uri="{FF2B5EF4-FFF2-40B4-BE49-F238E27FC236}">
                              <a16:creationId xmlns:a16="http://schemas.microsoft.com/office/drawing/2014/main" id="{DF0AB927-279B-4A60-A5EF-8231AEC1A193}"/>
                            </a:ext>
                          </a:extLst>
                        </p:cNvPr>
                        <p:cNvPicPr/>
                        <p:nvPr/>
                      </p:nvPicPr>
                      <p:blipFill>
                        <a:blip r:embed="rId32"/>
                        <a:stretch>
                          <a:fillRect/>
                        </a:stretch>
                      </p:blipFill>
                      <p:spPr>
                        <a:xfrm>
                          <a:off x="7071" y="1375449"/>
                          <a:ext cx="3260295" cy="3460561"/>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162CCB71-2185-3137-166B-0823534D59A3}"/>
                </a:ext>
              </a:extLst>
            </p:cNvPr>
            <p:cNvSpPr txBox="1"/>
            <p:nvPr/>
          </p:nvSpPr>
          <p:spPr>
            <a:xfrm>
              <a:off x="3557374" y="410022"/>
              <a:ext cx="3416581" cy="415428"/>
            </a:xfrm>
            <a:prstGeom prst="rect">
              <a:avLst/>
            </a:prstGeom>
            <a:noFill/>
          </p:spPr>
          <p:txBody>
            <a:bodyPr wrap="none" rtlCol="0">
              <a:spAutoFit/>
            </a:bodyPr>
            <a:lstStyle/>
            <a:p>
              <a:r>
                <a:rPr lang="en-GB" b="1" dirty="0" err="1"/>
                <a:t>Tumor</a:t>
              </a:r>
              <a:r>
                <a:rPr lang="en-GB" b="1" dirty="0"/>
                <a:t> Destruction Ratio</a:t>
              </a:r>
            </a:p>
          </p:txBody>
        </p:sp>
      </p:grpSp>
    </p:spTree>
    <p:extLst>
      <p:ext uri="{BB962C8B-B14F-4D97-AF65-F5344CB8AC3E}">
        <p14:creationId xmlns:p14="http://schemas.microsoft.com/office/powerpoint/2010/main" val="216291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402CE5-D189-B084-08F7-E64292DE60F9}"/>
              </a:ext>
            </a:extLst>
          </p:cNvPr>
          <p:cNvSpPr txBox="1">
            <a:spLocks/>
          </p:cNvSpPr>
          <p:nvPr/>
        </p:nvSpPr>
        <p:spPr>
          <a:xfrm>
            <a:off x="0" y="0"/>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latin typeface="+mj-lt"/>
              </a:rPr>
              <a:t>Results: NSAIDs attenuated COX-2 and IL-1</a:t>
            </a:r>
            <a:r>
              <a:rPr lang="el-GR" sz="2400" b="1" dirty="0">
                <a:latin typeface="+mj-lt"/>
              </a:rPr>
              <a:t>β </a:t>
            </a:r>
            <a:r>
              <a:rPr lang="en-GB" sz="2400" b="1" dirty="0">
                <a:latin typeface="+mj-lt"/>
              </a:rPr>
              <a:t>expression </a:t>
            </a:r>
          </a:p>
        </p:txBody>
      </p:sp>
      <p:pic>
        <p:nvPicPr>
          <p:cNvPr id="2" name="Picture 1">
            <a:extLst>
              <a:ext uri="{FF2B5EF4-FFF2-40B4-BE49-F238E27FC236}">
                <a16:creationId xmlns:a16="http://schemas.microsoft.com/office/drawing/2014/main" id="{70F7E776-BA31-CEFC-DD62-C08BA3C2F0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514" r="52426"/>
          <a:stretch/>
        </p:blipFill>
        <p:spPr bwMode="auto">
          <a:xfrm>
            <a:off x="990878" y="2985118"/>
            <a:ext cx="4310557" cy="2792247"/>
          </a:xfrm>
          <a:prstGeom prst="rect">
            <a:avLst/>
          </a:prstGeom>
          <a:noFill/>
        </p:spPr>
      </p:pic>
      <p:pic>
        <p:nvPicPr>
          <p:cNvPr id="3" name="Picture 2">
            <a:extLst>
              <a:ext uri="{FF2B5EF4-FFF2-40B4-BE49-F238E27FC236}">
                <a16:creationId xmlns:a16="http://schemas.microsoft.com/office/drawing/2014/main" id="{34D5D44A-7593-6A60-FD9C-013C7EC65E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94" t="4088" r="9544" b="55752"/>
          <a:stretch/>
        </p:blipFill>
        <p:spPr bwMode="auto">
          <a:xfrm>
            <a:off x="569625" y="467969"/>
            <a:ext cx="4986962" cy="1703731"/>
          </a:xfrm>
          <a:prstGeom prst="rect">
            <a:avLst/>
          </a:prstGeom>
          <a:noFill/>
        </p:spPr>
      </p:pic>
      <p:pic>
        <p:nvPicPr>
          <p:cNvPr id="5" name="Picture 4">
            <a:extLst>
              <a:ext uri="{FF2B5EF4-FFF2-40B4-BE49-F238E27FC236}">
                <a16:creationId xmlns:a16="http://schemas.microsoft.com/office/drawing/2014/main" id="{8E362FF8-4130-EB58-D665-CF2E6FBEB5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000" t="57514" r="6765"/>
          <a:stretch/>
        </p:blipFill>
        <p:spPr bwMode="auto">
          <a:xfrm>
            <a:off x="6890566" y="2985118"/>
            <a:ext cx="3917430" cy="2792247"/>
          </a:xfrm>
          <a:prstGeom prst="rect">
            <a:avLst/>
          </a:prstGeom>
          <a:noFill/>
        </p:spPr>
      </p:pic>
      <p:sp>
        <p:nvSpPr>
          <p:cNvPr id="6" name="TextBox 3">
            <a:extLst>
              <a:ext uri="{FF2B5EF4-FFF2-40B4-BE49-F238E27FC236}">
                <a16:creationId xmlns:a16="http://schemas.microsoft.com/office/drawing/2014/main" id="{836C773E-AFAB-0056-9292-DA8989841B26}"/>
              </a:ext>
            </a:extLst>
          </p:cNvPr>
          <p:cNvSpPr txBox="1"/>
          <p:nvPr/>
        </p:nvSpPr>
        <p:spPr>
          <a:xfrm>
            <a:off x="2983487" y="2632621"/>
            <a:ext cx="718466"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b="1" dirty="0"/>
              <a:t>IL-1</a:t>
            </a:r>
            <a:r>
              <a:rPr lang="el-GR" b="1" dirty="0"/>
              <a:t>β</a:t>
            </a:r>
            <a:endParaRPr lang="en-US" b="1" dirty="0"/>
          </a:p>
        </p:txBody>
      </p:sp>
      <p:sp>
        <p:nvSpPr>
          <p:cNvPr id="7" name="TextBox 3">
            <a:extLst>
              <a:ext uri="{FF2B5EF4-FFF2-40B4-BE49-F238E27FC236}">
                <a16:creationId xmlns:a16="http://schemas.microsoft.com/office/drawing/2014/main" id="{5542DB8D-0745-F48F-AC07-8027A71B1028}"/>
              </a:ext>
            </a:extLst>
          </p:cNvPr>
          <p:cNvSpPr txBox="1"/>
          <p:nvPr/>
        </p:nvSpPr>
        <p:spPr>
          <a:xfrm>
            <a:off x="8490049" y="2632621"/>
            <a:ext cx="941283"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b="1" dirty="0"/>
              <a:t>COX-2</a:t>
            </a:r>
          </a:p>
        </p:txBody>
      </p:sp>
    </p:spTree>
    <p:extLst>
      <p:ext uri="{BB962C8B-B14F-4D97-AF65-F5344CB8AC3E}">
        <p14:creationId xmlns:p14="http://schemas.microsoft.com/office/powerpoint/2010/main" val="23659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A0A67-B00A-EF0A-60F3-3211F293A1BE}"/>
              </a:ext>
            </a:extLst>
          </p:cNvPr>
          <p:cNvSpPr txBox="1">
            <a:spLocks/>
          </p:cNvSpPr>
          <p:nvPr/>
        </p:nvSpPr>
        <p:spPr>
          <a:xfrm>
            <a:off x="0" y="3102"/>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buClr>
                <a:schemeClr val="dk1"/>
              </a:buClr>
              <a:buSzPts val="4000"/>
            </a:pPr>
            <a:r>
              <a:rPr lang="en-US" sz="2400" b="1" i="0" u="none" strike="noStrike" cap="none" dirty="0">
                <a:solidFill>
                  <a:schemeClr val="bg1"/>
                </a:solidFill>
                <a:latin typeface="Calibri" panose="020F0502020204030204" pitchFamily="34" charset="0"/>
                <a:ea typeface="Calibri"/>
                <a:cs typeface="Calibri" panose="020F0502020204030204" pitchFamily="34" charset="0"/>
                <a:sym typeface="Calibri"/>
              </a:rPr>
              <a:t>Results: SC236 regulated extracellular matrix and cell membrane proteins, inhibiting cell proliferation</a:t>
            </a:r>
          </a:p>
        </p:txBody>
      </p:sp>
      <p:pic>
        <p:nvPicPr>
          <p:cNvPr id="13" name="Picture 12">
            <a:extLst>
              <a:ext uri="{FF2B5EF4-FFF2-40B4-BE49-F238E27FC236}">
                <a16:creationId xmlns:a16="http://schemas.microsoft.com/office/drawing/2014/main" id="{742256CC-0DF7-A000-568C-5AC6A0936C31}"/>
              </a:ext>
            </a:extLst>
          </p:cNvPr>
          <p:cNvPicPr>
            <a:picLocks noChangeAspect="1"/>
          </p:cNvPicPr>
          <p:nvPr/>
        </p:nvPicPr>
        <p:blipFill rotWithShape="1">
          <a:blip r:embed="rId2"/>
          <a:srcRect r="49191"/>
          <a:stretch/>
        </p:blipFill>
        <p:spPr>
          <a:xfrm>
            <a:off x="981168" y="1746870"/>
            <a:ext cx="4494496" cy="4014648"/>
          </a:xfrm>
          <a:prstGeom prst="rect">
            <a:avLst/>
          </a:prstGeom>
        </p:spPr>
      </p:pic>
      <p:pic>
        <p:nvPicPr>
          <p:cNvPr id="14" name="Picture 13">
            <a:extLst>
              <a:ext uri="{FF2B5EF4-FFF2-40B4-BE49-F238E27FC236}">
                <a16:creationId xmlns:a16="http://schemas.microsoft.com/office/drawing/2014/main" id="{023B614C-BDBD-F57A-3C3B-CECC2C6E2439}"/>
              </a:ext>
            </a:extLst>
          </p:cNvPr>
          <p:cNvPicPr>
            <a:picLocks noChangeAspect="1"/>
          </p:cNvPicPr>
          <p:nvPr/>
        </p:nvPicPr>
        <p:blipFill>
          <a:blip r:embed="rId3"/>
          <a:stretch>
            <a:fillRect/>
          </a:stretch>
        </p:blipFill>
        <p:spPr>
          <a:xfrm>
            <a:off x="6291794" y="2305629"/>
            <a:ext cx="5268834" cy="3535483"/>
          </a:xfrm>
          <a:prstGeom prst="rect">
            <a:avLst/>
          </a:prstGeom>
        </p:spPr>
      </p:pic>
      <p:pic>
        <p:nvPicPr>
          <p:cNvPr id="2" name="Picture 1">
            <a:extLst>
              <a:ext uri="{FF2B5EF4-FFF2-40B4-BE49-F238E27FC236}">
                <a16:creationId xmlns:a16="http://schemas.microsoft.com/office/drawing/2014/main" id="{0D960139-9BE2-B550-56F8-9CD6E2BE1CEE}"/>
              </a:ext>
            </a:extLst>
          </p:cNvPr>
          <p:cNvPicPr>
            <a:picLocks noChangeAspect="1"/>
          </p:cNvPicPr>
          <p:nvPr/>
        </p:nvPicPr>
        <p:blipFill>
          <a:blip r:embed="rId4"/>
          <a:stretch>
            <a:fillRect/>
          </a:stretch>
        </p:blipFill>
        <p:spPr>
          <a:xfrm>
            <a:off x="539453" y="821260"/>
            <a:ext cx="6176885" cy="989579"/>
          </a:xfrm>
          <a:prstGeom prst="rect">
            <a:avLst/>
          </a:prstGeom>
        </p:spPr>
      </p:pic>
      <p:sp>
        <p:nvSpPr>
          <p:cNvPr id="3" name="TextBox 2">
            <a:extLst>
              <a:ext uri="{FF2B5EF4-FFF2-40B4-BE49-F238E27FC236}">
                <a16:creationId xmlns:a16="http://schemas.microsoft.com/office/drawing/2014/main" id="{00AE272C-168E-A345-EF33-5DB8B55E5AD8}"/>
              </a:ext>
            </a:extLst>
          </p:cNvPr>
          <p:cNvSpPr txBox="1"/>
          <p:nvPr/>
        </p:nvSpPr>
        <p:spPr>
          <a:xfrm>
            <a:off x="6914379" y="817629"/>
            <a:ext cx="3589159" cy="923330"/>
          </a:xfrm>
          <a:prstGeom prst="rect">
            <a:avLst/>
          </a:prstGeom>
          <a:noFill/>
        </p:spPr>
        <p:txBody>
          <a:bodyPr wrap="square" rtlCol="0">
            <a:spAutoFit/>
          </a:bodyPr>
          <a:lstStyle/>
          <a:p>
            <a:r>
              <a:rPr lang="en-GE" b="1" dirty="0"/>
              <a:t>DAVID </a:t>
            </a:r>
            <a:r>
              <a:rPr lang="en-GE" dirty="0"/>
              <a:t>(</a:t>
            </a:r>
            <a:r>
              <a:rPr lang="en-US" sz="1800" dirty="0">
                <a:effectLst/>
                <a:latin typeface="Times New Roman" panose="02020603050405020304" pitchFamily="18" charset="0"/>
                <a:ea typeface="Calibri" panose="020F0502020204030204" pitchFamily="34" charset="0"/>
              </a:rPr>
              <a:t>The Database for Annotation, Visualization, and Integrated Discovery</a:t>
            </a:r>
            <a:r>
              <a:rPr lang="en-GE" sz="1800" dirty="0">
                <a:latin typeface="Times New Roman" panose="02020603050405020304" pitchFamily="18" charset="0"/>
                <a:ea typeface="Calibri" panose="020F0502020204030204" pitchFamily="34" charset="0"/>
              </a:rPr>
              <a:t>)</a:t>
            </a:r>
            <a:endParaRPr lang="en-GE" b="1" dirty="0"/>
          </a:p>
        </p:txBody>
      </p:sp>
    </p:spTree>
    <p:extLst>
      <p:ext uri="{BB962C8B-B14F-4D97-AF65-F5344CB8AC3E}">
        <p14:creationId xmlns:p14="http://schemas.microsoft.com/office/powerpoint/2010/main" val="400289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1B36B7E-F2F5-348F-6A3F-492F15B2F6C7}"/>
              </a:ext>
            </a:extLst>
          </p:cNvPr>
          <p:cNvSpPr txBox="1">
            <a:spLocks noGrp="1"/>
          </p:cNvSpPr>
          <p:nvPr>
            <p:ph type="title"/>
          </p:nvPr>
        </p:nvSpPr>
        <p:spPr>
          <a:xfrm>
            <a:off x="0" y="-10886"/>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chemeClr val="bg1"/>
                </a:solidFill>
              </a:rPr>
              <a:t>Introduction</a:t>
            </a:r>
          </a:p>
        </p:txBody>
      </p:sp>
      <p:sp>
        <p:nvSpPr>
          <p:cNvPr id="10" name="TextBox 6">
            <a:extLst>
              <a:ext uri="{FF2B5EF4-FFF2-40B4-BE49-F238E27FC236}">
                <a16:creationId xmlns:a16="http://schemas.microsoft.com/office/drawing/2014/main" id="{0E4EA10B-A20E-C4E9-5FD4-135295BD1D43}"/>
              </a:ext>
            </a:extLst>
          </p:cNvPr>
          <p:cNvSpPr txBox="1"/>
          <p:nvPr/>
        </p:nvSpPr>
        <p:spPr>
          <a:xfrm>
            <a:off x="1825320" y="896668"/>
            <a:ext cx="5163081" cy="677108"/>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GB" sz="2000" b="1" dirty="0"/>
              <a:t>Triple Negative Breast </a:t>
            </a:r>
            <a:r>
              <a:rPr lang="en-GB" b="1" dirty="0"/>
              <a:t>Cancer</a:t>
            </a:r>
            <a:r>
              <a:rPr lang="en-GB" dirty="0"/>
              <a:t> </a:t>
            </a:r>
            <a:r>
              <a:rPr lang="en-GB" b="1" dirty="0"/>
              <a:t>(TNBC)</a:t>
            </a:r>
          </a:p>
          <a:p>
            <a:r>
              <a:rPr lang="en-GB" dirty="0"/>
              <a:t> 15-20% of all types of breast cancer</a:t>
            </a:r>
            <a:endParaRPr lang="en-GB" sz="2400" dirty="0"/>
          </a:p>
        </p:txBody>
      </p:sp>
      <p:graphicFrame>
        <p:nvGraphicFramePr>
          <p:cNvPr id="11" name="Chart 10">
            <a:extLst>
              <a:ext uri="{FF2B5EF4-FFF2-40B4-BE49-F238E27FC236}">
                <a16:creationId xmlns:a16="http://schemas.microsoft.com/office/drawing/2014/main" id="{BC114B45-77F9-029A-C79E-35F5EBD43F9A}"/>
              </a:ext>
            </a:extLst>
          </p:cNvPr>
          <p:cNvGraphicFramePr/>
          <p:nvPr>
            <p:extLst>
              <p:ext uri="{D42A27DB-BD31-4B8C-83A1-F6EECF244321}">
                <p14:modId xmlns:p14="http://schemas.microsoft.com/office/powerpoint/2010/main" val="2549735209"/>
              </p:ext>
            </p:extLst>
          </p:nvPr>
        </p:nvGraphicFramePr>
        <p:xfrm>
          <a:off x="308351" y="322964"/>
          <a:ext cx="1576113" cy="2227028"/>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a:extLst>
              <a:ext uri="{FF2B5EF4-FFF2-40B4-BE49-F238E27FC236}">
                <a16:creationId xmlns:a16="http://schemas.microsoft.com/office/drawing/2014/main" id="{2EFB55C0-5F67-D6A9-2A51-1A881BDF94A4}"/>
              </a:ext>
            </a:extLst>
          </p:cNvPr>
          <p:cNvGrpSpPr/>
          <p:nvPr/>
        </p:nvGrpSpPr>
        <p:grpSpPr>
          <a:xfrm>
            <a:off x="7456499" y="436569"/>
            <a:ext cx="3834017" cy="2136146"/>
            <a:chOff x="7014256" y="322964"/>
            <a:chExt cx="4348530" cy="2565692"/>
          </a:xfrm>
        </p:grpSpPr>
        <p:pic>
          <p:nvPicPr>
            <p:cNvPr id="4" name="Picture 3">
              <a:extLst>
                <a:ext uri="{FF2B5EF4-FFF2-40B4-BE49-F238E27FC236}">
                  <a16:creationId xmlns:a16="http://schemas.microsoft.com/office/drawing/2014/main" id="{5D293AC8-5DE7-E006-501A-42AACE329CBE}"/>
                </a:ext>
              </a:extLst>
            </p:cNvPr>
            <p:cNvPicPr>
              <a:picLocks noChangeAspect="1"/>
            </p:cNvPicPr>
            <p:nvPr/>
          </p:nvPicPr>
          <p:blipFill rotWithShape="1">
            <a:blip r:embed="rId4"/>
            <a:srcRect l="4088" t="6607" b="8151"/>
            <a:stretch/>
          </p:blipFill>
          <p:spPr>
            <a:xfrm>
              <a:off x="7014256" y="322964"/>
              <a:ext cx="4348530" cy="2565692"/>
            </a:xfrm>
            <a:prstGeom prst="rect">
              <a:avLst/>
            </a:prstGeom>
          </p:spPr>
        </p:pic>
        <p:sp>
          <p:nvSpPr>
            <p:cNvPr id="5" name="TextBox 4">
              <a:extLst>
                <a:ext uri="{FF2B5EF4-FFF2-40B4-BE49-F238E27FC236}">
                  <a16:creationId xmlns:a16="http://schemas.microsoft.com/office/drawing/2014/main" id="{9FCC48FE-98E3-74F6-CA5E-E074B57FDE78}"/>
                </a:ext>
              </a:extLst>
            </p:cNvPr>
            <p:cNvSpPr txBox="1"/>
            <p:nvPr/>
          </p:nvSpPr>
          <p:spPr>
            <a:xfrm>
              <a:off x="10012099" y="1297728"/>
              <a:ext cx="859531" cy="369332"/>
            </a:xfrm>
            <a:prstGeom prst="rect">
              <a:avLst/>
            </a:prstGeom>
            <a:noFill/>
          </p:spPr>
          <p:txBody>
            <a:bodyPr wrap="none" rtlCol="0">
              <a:spAutoFit/>
            </a:bodyPr>
            <a:lstStyle/>
            <a:p>
              <a:r>
                <a:rPr lang="en-GE" b="1" dirty="0"/>
                <a:t>TNBC</a:t>
              </a:r>
            </a:p>
          </p:txBody>
        </p:sp>
        <p:sp>
          <p:nvSpPr>
            <p:cNvPr id="7" name="TextBox 6">
              <a:extLst>
                <a:ext uri="{FF2B5EF4-FFF2-40B4-BE49-F238E27FC236}">
                  <a16:creationId xmlns:a16="http://schemas.microsoft.com/office/drawing/2014/main" id="{71538366-C1D7-EB9F-F593-7191E923B65E}"/>
                </a:ext>
              </a:extLst>
            </p:cNvPr>
            <p:cNvSpPr txBox="1"/>
            <p:nvPr/>
          </p:nvSpPr>
          <p:spPr>
            <a:xfrm>
              <a:off x="7982262" y="1296601"/>
              <a:ext cx="530915" cy="369332"/>
            </a:xfrm>
            <a:prstGeom prst="rect">
              <a:avLst/>
            </a:prstGeom>
            <a:noFill/>
          </p:spPr>
          <p:txBody>
            <a:bodyPr wrap="none" rtlCol="0">
              <a:spAutoFit/>
            </a:bodyPr>
            <a:lstStyle/>
            <a:p>
              <a:r>
                <a:rPr lang="en-GE" b="1" dirty="0"/>
                <a:t>BC</a:t>
              </a:r>
            </a:p>
          </p:txBody>
        </p:sp>
      </p:grpSp>
      <p:sp>
        <p:nvSpPr>
          <p:cNvPr id="8" name="TextBox 7">
            <a:extLst>
              <a:ext uri="{FF2B5EF4-FFF2-40B4-BE49-F238E27FC236}">
                <a16:creationId xmlns:a16="http://schemas.microsoft.com/office/drawing/2014/main" id="{774A9CC4-4809-2AD9-B845-76D022979A22}"/>
              </a:ext>
            </a:extLst>
          </p:cNvPr>
          <p:cNvSpPr txBox="1"/>
          <p:nvPr/>
        </p:nvSpPr>
        <p:spPr>
          <a:xfrm>
            <a:off x="7804030" y="5774348"/>
            <a:ext cx="3486486" cy="369332"/>
          </a:xfrm>
          <a:prstGeom prst="rect">
            <a:avLst/>
          </a:prstGeom>
          <a:noFill/>
        </p:spPr>
        <p:txBody>
          <a:bodyPr wrap="square">
            <a:spAutoFit/>
          </a:bodyPr>
          <a:lstStyle/>
          <a:p>
            <a:r>
              <a:rPr lang="en-GB" b="0" i="1" dirty="0" err="1">
                <a:solidFill>
                  <a:srgbClr val="2E414F"/>
                </a:solidFill>
                <a:effectLst/>
                <a:highlight>
                  <a:srgbClr val="FFFFFF"/>
                </a:highlight>
                <a:latin typeface="Roboto" panose="020F0502020204030204" pitchFamily="34" charset="0"/>
              </a:rPr>
              <a:t>Arrangóiz</a:t>
            </a:r>
            <a:r>
              <a:rPr lang="en-GB" b="0" i="1" dirty="0">
                <a:solidFill>
                  <a:srgbClr val="2E414F"/>
                </a:solidFill>
                <a:effectLst/>
                <a:highlight>
                  <a:srgbClr val="FFFFFF"/>
                </a:highlight>
                <a:latin typeface="Roboto" panose="020F0502020204030204" pitchFamily="34" charset="0"/>
              </a:rPr>
              <a:t>, Rodrigo </a:t>
            </a:r>
            <a:r>
              <a:rPr lang="en-GB" b="0" i="1" dirty="0" err="1">
                <a:solidFill>
                  <a:srgbClr val="2E414F"/>
                </a:solidFill>
                <a:effectLst/>
                <a:highlight>
                  <a:srgbClr val="FFFFFF"/>
                </a:highlight>
                <a:latin typeface="Roboto" panose="020F0502020204030204" pitchFamily="34" charset="0"/>
              </a:rPr>
              <a:t>etx</a:t>
            </a:r>
            <a:r>
              <a:rPr lang="en-GB" b="0" i="1" dirty="0">
                <a:solidFill>
                  <a:srgbClr val="2E414F"/>
                </a:solidFill>
                <a:effectLst/>
                <a:highlight>
                  <a:srgbClr val="FFFFFF"/>
                </a:highlight>
                <a:latin typeface="Roboto" panose="020F0502020204030204" pitchFamily="34" charset="0"/>
              </a:rPr>
              <a:t> al. </a:t>
            </a:r>
            <a:r>
              <a:rPr lang="en-GB" b="0" i="1" dirty="0">
                <a:solidFill>
                  <a:srgbClr val="2E414F"/>
                </a:solidFill>
                <a:effectLst/>
                <a:highlight>
                  <a:srgbClr val="FFFFFF"/>
                </a:highlight>
                <a:latin typeface="Roboto" panose="02000000000000000000" pitchFamily="2" charset="0"/>
              </a:rPr>
              <a:t>2016.</a:t>
            </a:r>
            <a:endParaRPr lang="en-GE" i="1" dirty="0"/>
          </a:p>
        </p:txBody>
      </p:sp>
      <p:pic>
        <p:nvPicPr>
          <p:cNvPr id="1028" name="Picture 4" descr="Melanoma progression">
            <a:extLst>
              <a:ext uri="{FF2B5EF4-FFF2-40B4-BE49-F238E27FC236}">
                <a16:creationId xmlns:a16="http://schemas.microsoft.com/office/drawing/2014/main" id="{F8C57388-6DF0-8422-8EDF-DF5F74EFF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594" y="2595438"/>
            <a:ext cx="5992586" cy="354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6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1" grpId="0">
        <p:bldAsOne/>
      </p:bldGraphic>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F365B8B-5CA3-63DD-7746-AAD43A2D76B3}"/>
              </a:ext>
            </a:extLst>
          </p:cNvPr>
          <p:cNvGraphicFramePr>
            <a:graphicFrameLocks noGrp="1"/>
          </p:cNvGraphicFramePr>
          <p:nvPr>
            <p:extLst>
              <p:ext uri="{D42A27DB-BD31-4B8C-83A1-F6EECF244321}">
                <p14:modId xmlns:p14="http://schemas.microsoft.com/office/powerpoint/2010/main" val="938384794"/>
              </p:ext>
            </p:extLst>
          </p:nvPr>
        </p:nvGraphicFramePr>
        <p:xfrm>
          <a:off x="759502" y="566349"/>
          <a:ext cx="10672995" cy="4539143"/>
        </p:xfrm>
        <a:graphic>
          <a:graphicData uri="http://schemas.openxmlformats.org/drawingml/2006/table">
            <a:tbl>
              <a:tblPr firstRow="1" firstCol="1" bandRow="1">
                <a:tableStyleId>{5C22544A-7EE6-4342-B048-85BDC9FD1C3A}</a:tableStyleId>
              </a:tblPr>
              <a:tblGrid>
                <a:gridCol w="1446284">
                  <a:extLst>
                    <a:ext uri="{9D8B030D-6E8A-4147-A177-3AD203B41FA5}">
                      <a16:colId xmlns:a16="http://schemas.microsoft.com/office/drawing/2014/main" val="1028419030"/>
                    </a:ext>
                  </a:extLst>
                </a:gridCol>
                <a:gridCol w="1338699">
                  <a:extLst>
                    <a:ext uri="{9D8B030D-6E8A-4147-A177-3AD203B41FA5}">
                      <a16:colId xmlns:a16="http://schemas.microsoft.com/office/drawing/2014/main" val="3870909265"/>
                    </a:ext>
                  </a:extLst>
                </a:gridCol>
                <a:gridCol w="915018">
                  <a:extLst>
                    <a:ext uri="{9D8B030D-6E8A-4147-A177-3AD203B41FA5}">
                      <a16:colId xmlns:a16="http://schemas.microsoft.com/office/drawing/2014/main" val="2759980414"/>
                    </a:ext>
                  </a:extLst>
                </a:gridCol>
                <a:gridCol w="912800">
                  <a:extLst>
                    <a:ext uri="{9D8B030D-6E8A-4147-A177-3AD203B41FA5}">
                      <a16:colId xmlns:a16="http://schemas.microsoft.com/office/drawing/2014/main" val="2245593453"/>
                    </a:ext>
                  </a:extLst>
                </a:gridCol>
                <a:gridCol w="912800">
                  <a:extLst>
                    <a:ext uri="{9D8B030D-6E8A-4147-A177-3AD203B41FA5}">
                      <a16:colId xmlns:a16="http://schemas.microsoft.com/office/drawing/2014/main" val="345684681"/>
                    </a:ext>
                  </a:extLst>
                </a:gridCol>
                <a:gridCol w="912800">
                  <a:extLst>
                    <a:ext uri="{9D8B030D-6E8A-4147-A177-3AD203B41FA5}">
                      <a16:colId xmlns:a16="http://schemas.microsoft.com/office/drawing/2014/main" val="955899032"/>
                    </a:ext>
                  </a:extLst>
                </a:gridCol>
                <a:gridCol w="912800">
                  <a:extLst>
                    <a:ext uri="{9D8B030D-6E8A-4147-A177-3AD203B41FA5}">
                      <a16:colId xmlns:a16="http://schemas.microsoft.com/office/drawing/2014/main" val="4255182751"/>
                    </a:ext>
                  </a:extLst>
                </a:gridCol>
                <a:gridCol w="912800">
                  <a:extLst>
                    <a:ext uri="{9D8B030D-6E8A-4147-A177-3AD203B41FA5}">
                      <a16:colId xmlns:a16="http://schemas.microsoft.com/office/drawing/2014/main" val="4223673133"/>
                    </a:ext>
                  </a:extLst>
                </a:gridCol>
                <a:gridCol w="1204497">
                  <a:extLst>
                    <a:ext uri="{9D8B030D-6E8A-4147-A177-3AD203B41FA5}">
                      <a16:colId xmlns:a16="http://schemas.microsoft.com/office/drawing/2014/main" val="2249430020"/>
                    </a:ext>
                  </a:extLst>
                </a:gridCol>
                <a:gridCol w="1204497">
                  <a:extLst>
                    <a:ext uri="{9D8B030D-6E8A-4147-A177-3AD203B41FA5}">
                      <a16:colId xmlns:a16="http://schemas.microsoft.com/office/drawing/2014/main" val="2777587812"/>
                    </a:ext>
                  </a:extLst>
                </a:gridCol>
              </a:tblGrid>
              <a:tr h="695274">
                <a:tc>
                  <a:txBody>
                    <a:bodyPr/>
                    <a:lstStyle/>
                    <a:p>
                      <a:pPr algn="just">
                        <a:lnSpc>
                          <a:spcPct val="150000"/>
                        </a:lnSpc>
                        <a:spcAft>
                          <a:spcPts val="800"/>
                        </a:spcAft>
                      </a:pPr>
                      <a:r>
                        <a:rPr lang="en-US" sz="1200">
                          <a:effectLst/>
                        </a:rPr>
                        <a:t>Group</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effectLst/>
                        </a:rPr>
                        <a:t>RNA</a:t>
                      </a:r>
                      <a:endParaRPr lang="en-GE" sz="1100">
                        <a:effectLst/>
                      </a:endParaRPr>
                    </a:p>
                    <a:p>
                      <a:pPr algn="just">
                        <a:lnSpc>
                          <a:spcPct val="150000"/>
                        </a:lnSpc>
                        <a:spcAft>
                          <a:spcPts val="800"/>
                        </a:spcAft>
                      </a:pPr>
                      <a:r>
                        <a:rPr lang="en-US" sz="1200">
                          <a:effectLst/>
                        </a:rPr>
                        <a:t>count</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4">
                  <a:txBody>
                    <a:bodyPr/>
                    <a:lstStyle/>
                    <a:p>
                      <a:pPr algn="just">
                        <a:lnSpc>
                          <a:spcPct val="150000"/>
                        </a:lnSpc>
                        <a:spcAft>
                          <a:spcPts val="800"/>
                        </a:spcAft>
                      </a:pPr>
                      <a:r>
                        <a:rPr lang="en-US" sz="1200" dirty="0" err="1">
                          <a:effectLst/>
                        </a:rPr>
                        <a:t>mEHT</a:t>
                      </a:r>
                      <a:endParaRPr lang="en-G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E"/>
                    </a:p>
                  </a:txBody>
                  <a:tcPr/>
                </a:tc>
                <a:tc hMerge="1">
                  <a:txBody>
                    <a:bodyPr/>
                    <a:lstStyle/>
                    <a:p>
                      <a:endParaRPr lang="en-GE"/>
                    </a:p>
                  </a:txBody>
                  <a:tcPr/>
                </a:tc>
                <a:tc hMerge="1">
                  <a:txBody>
                    <a:bodyPr/>
                    <a:lstStyle/>
                    <a:p>
                      <a:endParaRPr lang="en-GE"/>
                    </a:p>
                  </a:txBody>
                  <a:tcPr/>
                </a:tc>
                <a:tc gridSpan="4">
                  <a:txBody>
                    <a:bodyPr/>
                    <a:lstStyle/>
                    <a:p>
                      <a:pPr algn="just">
                        <a:lnSpc>
                          <a:spcPct val="150000"/>
                        </a:lnSpc>
                        <a:spcAft>
                          <a:spcPts val="800"/>
                        </a:spcAft>
                      </a:pPr>
                      <a:r>
                        <a:rPr lang="en-US" sz="1200">
                          <a:effectLst/>
                        </a:rPr>
                        <a:t>mEHT+SC236</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E"/>
                    </a:p>
                  </a:txBody>
                  <a:tcPr/>
                </a:tc>
                <a:tc hMerge="1">
                  <a:txBody>
                    <a:bodyPr/>
                    <a:lstStyle/>
                    <a:p>
                      <a:endParaRPr lang="en-GE"/>
                    </a:p>
                  </a:txBody>
                  <a:tcPr/>
                </a:tc>
                <a:tc hMerge="1">
                  <a:txBody>
                    <a:bodyPr/>
                    <a:lstStyle/>
                    <a:p>
                      <a:endParaRPr lang="en-GE"/>
                    </a:p>
                  </a:txBody>
                  <a:tcPr/>
                </a:tc>
                <a:extLst>
                  <a:ext uri="{0D108BD9-81ED-4DB2-BD59-A6C34878D82A}">
                    <a16:rowId xmlns:a16="http://schemas.microsoft.com/office/drawing/2014/main" val="3796639222"/>
                  </a:ext>
                </a:extLst>
              </a:tr>
              <a:tr h="274628">
                <a:tc>
                  <a:txBody>
                    <a:bodyPr/>
                    <a:lstStyle/>
                    <a:p>
                      <a:pPr algn="just">
                        <a:lnSpc>
                          <a:spcPct val="150000"/>
                        </a:lnSpc>
                        <a:spcAft>
                          <a:spcPts val="800"/>
                        </a:spcAft>
                      </a:pPr>
                      <a:r>
                        <a:rPr lang="en-US" sz="1200">
                          <a:effectLst/>
                        </a:rPr>
                        <a:t> </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effectLst/>
                        </a:rPr>
                        <a:t>Genes</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a:effectLst/>
                        </a:rPr>
                        <a:t>#35</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a:effectLst/>
                        </a:rPr>
                        <a:t>#51</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a:effectLst/>
                        </a:rPr>
                        <a:t>#56</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effectLst/>
                        </a:rPr>
                        <a:t>Avg.</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a:effectLst/>
                        </a:rPr>
                        <a:t>#7</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a:effectLst/>
                        </a:rPr>
                        <a:t>#14</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a:effectLst/>
                        </a:rPr>
                        <a:t>#32</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effectLst/>
                        </a:rPr>
                        <a:t>     Avg.</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4662115"/>
                  </a:ext>
                </a:extLst>
              </a:tr>
              <a:tr h="274557">
                <a:tc rowSpan="6">
                  <a:txBody>
                    <a:bodyPr/>
                    <a:lstStyle/>
                    <a:p>
                      <a:pPr algn="just">
                        <a:lnSpc>
                          <a:spcPct val="150000"/>
                        </a:lnSpc>
                        <a:spcAft>
                          <a:spcPts val="800"/>
                        </a:spcAft>
                      </a:pPr>
                      <a:r>
                        <a:rPr lang="en-US" sz="1200">
                          <a:effectLst/>
                        </a:rPr>
                        <a:t>Secreted proteins</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solidFill>
                            <a:srgbClr val="C00000"/>
                          </a:solidFill>
                          <a:effectLst/>
                        </a:rPr>
                        <a:t>Adamts15</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28</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98</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74</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65</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294</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286</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113</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231</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0751745"/>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Cxcl11</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77</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89</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148</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105</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370</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213</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396</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326</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6799207"/>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Efemp1</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51</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118</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150</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106</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940</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562</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325</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609</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3884226"/>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00B050"/>
                          </a:solidFill>
                          <a:effectLst/>
                        </a:rPr>
                        <a:t>Fgfbp1</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355</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224</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155</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00B050"/>
                          </a:solidFill>
                          <a:effectLst/>
                        </a:rPr>
                        <a:t>245</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56</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174</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68</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00B050"/>
                          </a:solidFill>
                          <a:effectLst/>
                        </a:rPr>
                        <a:t>99</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0989826"/>
                  </a:ext>
                </a:extLst>
              </a:tr>
              <a:tr h="274557">
                <a:tc vMerge="1">
                  <a:txBody>
                    <a:bodyPr/>
                    <a:lstStyle/>
                    <a:p>
                      <a:endParaRPr lang="en-GE"/>
                    </a:p>
                  </a:txBody>
                  <a:tcPr/>
                </a:tc>
                <a:tc>
                  <a:txBody>
                    <a:bodyPr/>
                    <a:lstStyle/>
                    <a:p>
                      <a:pPr algn="just">
                        <a:lnSpc>
                          <a:spcPct val="150000"/>
                        </a:lnSpc>
                        <a:spcAft>
                          <a:spcPts val="800"/>
                        </a:spcAft>
                      </a:pPr>
                      <a:r>
                        <a:rPr lang="en-US" sz="1200" b="1" dirty="0" err="1">
                          <a:solidFill>
                            <a:srgbClr val="00B050"/>
                          </a:solidFill>
                          <a:effectLst/>
                        </a:rPr>
                        <a:t>Npnt</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1870</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1714</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817</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00B050"/>
                          </a:solidFill>
                          <a:effectLst/>
                        </a:rPr>
                        <a:t>1467</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499</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610</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762</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00B050"/>
                          </a:solidFill>
                          <a:effectLst/>
                        </a:rPr>
                        <a:t>323</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8803498"/>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00B050"/>
                          </a:solidFill>
                          <a:effectLst/>
                        </a:rPr>
                        <a:t>Stc1</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544</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464</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232</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00B050"/>
                          </a:solidFill>
                          <a:effectLst/>
                        </a:rPr>
                        <a:t>413</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138</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102</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190</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00B050"/>
                          </a:solidFill>
                          <a:effectLst/>
                        </a:rPr>
                        <a:t>143</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88275701"/>
                  </a:ext>
                </a:extLst>
              </a:tr>
              <a:tr h="274557">
                <a:tc rowSpan="7">
                  <a:txBody>
                    <a:bodyPr/>
                    <a:lstStyle/>
                    <a:p>
                      <a:pPr algn="just">
                        <a:lnSpc>
                          <a:spcPct val="150000"/>
                        </a:lnSpc>
                        <a:spcAft>
                          <a:spcPts val="800"/>
                        </a:spcAft>
                      </a:pPr>
                      <a:r>
                        <a:rPr lang="en-US" sz="1200">
                          <a:effectLst/>
                        </a:rPr>
                        <a:t>Membrane proteins</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solidFill>
                            <a:srgbClr val="C00000"/>
                          </a:solidFill>
                          <a:effectLst/>
                        </a:rPr>
                        <a:t>Ackr1</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24</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46</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22</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31</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143</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136</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42</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107</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547842"/>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Tenm2</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3</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19</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19</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14</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47</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87</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35</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56</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5209594"/>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Clec10a</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48</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98</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80</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75</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1239</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1173</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418</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943</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0518221"/>
                  </a:ext>
                </a:extLst>
              </a:tr>
              <a:tr h="274557">
                <a:tc vMerge="1">
                  <a:txBody>
                    <a:bodyPr/>
                    <a:lstStyle/>
                    <a:p>
                      <a:endParaRPr lang="en-GE"/>
                    </a:p>
                  </a:txBody>
                  <a:tcPr/>
                </a:tc>
                <a:tc>
                  <a:txBody>
                    <a:bodyPr/>
                    <a:lstStyle/>
                    <a:p>
                      <a:pPr algn="just">
                        <a:lnSpc>
                          <a:spcPct val="150000"/>
                        </a:lnSpc>
                        <a:spcAft>
                          <a:spcPts val="800"/>
                        </a:spcAft>
                      </a:pPr>
                      <a:r>
                        <a:rPr lang="en-US" sz="1200" b="1" dirty="0" err="1">
                          <a:solidFill>
                            <a:srgbClr val="C00000"/>
                          </a:solidFill>
                          <a:effectLst/>
                        </a:rPr>
                        <a:t>Ednrb</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48</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62</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51</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54</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614</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352</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231</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399</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1230436"/>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Nrxn3</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10</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11</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C00000"/>
                          </a:solidFill>
                          <a:effectLst/>
                        </a:rPr>
                        <a:t>9</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27</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40</a:t>
                      </a:r>
                      <a:endParaRPr lang="en-GE" sz="110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C00000"/>
                          </a:solidFill>
                          <a:effectLst/>
                        </a:rPr>
                        <a:t>22</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C00000"/>
                          </a:solidFill>
                          <a:effectLst/>
                        </a:rPr>
                        <a:t>29</a:t>
                      </a:r>
                      <a:endParaRPr lang="en-GE" sz="11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1256015"/>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00B050"/>
                          </a:solidFill>
                          <a:effectLst/>
                        </a:rPr>
                        <a:t>Ephb6</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75</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51</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52</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a:solidFill>
                            <a:srgbClr val="00B050"/>
                          </a:solidFill>
                          <a:effectLst/>
                        </a:rPr>
                        <a:t>59</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22</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44</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24</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00B050"/>
                          </a:solidFill>
                          <a:effectLst/>
                        </a:rPr>
                        <a:t>30</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5751189"/>
                  </a:ext>
                </a:extLst>
              </a:tr>
              <a:tr h="274557">
                <a:tc vMerge="1">
                  <a:txBody>
                    <a:bodyPr/>
                    <a:lstStyle/>
                    <a:p>
                      <a:endParaRPr lang="en-GE"/>
                    </a:p>
                  </a:txBody>
                  <a:tcPr/>
                </a:tc>
                <a:tc>
                  <a:txBody>
                    <a:bodyPr/>
                    <a:lstStyle/>
                    <a:p>
                      <a:pPr algn="just">
                        <a:lnSpc>
                          <a:spcPct val="150000"/>
                        </a:lnSpc>
                        <a:spcAft>
                          <a:spcPts val="800"/>
                        </a:spcAft>
                      </a:pPr>
                      <a:r>
                        <a:rPr lang="en-US" sz="1200" b="1" dirty="0" err="1">
                          <a:solidFill>
                            <a:srgbClr val="00B050"/>
                          </a:solidFill>
                          <a:effectLst/>
                        </a:rPr>
                        <a:t>Epcam</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3263</a:t>
                      </a:r>
                      <a:endParaRPr lang="en-GE" sz="110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5624</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dirty="0">
                          <a:solidFill>
                            <a:srgbClr val="00B050"/>
                          </a:solidFill>
                          <a:effectLst/>
                        </a:rPr>
                        <a:t>4580</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00B050"/>
                          </a:solidFill>
                          <a:effectLst/>
                        </a:rPr>
                        <a:t>4489</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1832</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a:solidFill>
                            <a:srgbClr val="00B050"/>
                          </a:solidFill>
                          <a:effectLst/>
                        </a:rPr>
                        <a:t>3646</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dirty="0">
                          <a:solidFill>
                            <a:srgbClr val="00B050"/>
                          </a:solidFill>
                          <a:effectLst/>
                        </a:rPr>
                        <a:t>3090</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u="sng" dirty="0">
                          <a:solidFill>
                            <a:srgbClr val="00B050"/>
                          </a:solidFill>
                          <a:effectLst/>
                        </a:rPr>
                        <a:t>2856</a:t>
                      </a:r>
                      <a:endParaRPr lang="en-GE" sz="1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0535138"/>
                  </a:ext>
                </a:extLst>
              </a:tr>
            </a:tbl>
          </a:graphicData>
        </a:graphic>
      </p:graphicFrame>
      <p:sp>
        <p:nvSpPr>
          <p:cNvPr id="7" name="Title 3">
            <a:extLst>
              <a:ext uri="{FF2B5EF4-FFF2-40B4-BE49-F238E27FC236}">
                <a16:creationId xmlns:a16="http://schemas.microsoft.com/office/drawing/2014/main" id="{334F73A3-2487-611C-AE4D-E47DB3B27670}"/>
              </a:ext>
            </a:extLst>
          </p:cNvPr>
          <p:cNvSpPr txBox="1">
            <a:spLocks/>
          </p:cNvSpPr>
          <p:nvPr/>
        </p:nvSpPr>
        <p:spPr>
          <a:xfrm>
            <a:off x="0" y="-166199"/>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buClr>
                <a:schemeClr val="dk1"/>
              </a:buClr>
              <a:buSzPts val="4000"/>
            </a:pPr>
            <a:r>
              <a:rPr lang="en-US" sz="2400" b="1" i="0" u="none" strike="noStrike" cap="none" dirty="0">
                <a:solidFill>
                  <a:schemeClr val="bg1"/>
                </a:solidFill>
                <a:latin typeface="Calibri" panose="020F0502020204030204" pitchFamily="34" charset="0"/>
                <a:ea typeface="Calibri"/>
                <a:cs typeface="Calibri" panose="020F0502020204030204" pitchFamily="34" charset="0"/>
                <a:sym typeface="Calibri"/>
              </a:rPr>
              <a:t>Results: SC236 regulated extracellular matrix and cell membrane proteins, inhibiting cell proliferation</a:t>
            </a:r>
          </a:p>
        </p:txBody>
      </p:sp>
      <p:sp>
        <p:nvSpPr>
          <p:cNvPr id="3" name="TextBox 2">
            <a:extLst>
              <a:ext uri="{FF2B5EF4-FFF2-40B4-BE49-F238E27FC236}">
                <a16:creationId xmlns:a16="http://schemas.microsoft.com/office/drawing/2014/main" id="{2865DA26-535A-C4E7-9E33-E1CB92EE9F0B}"/>
              </a:ext>
            </a:extLst>
          </p:cNvPr>
          <p:cNvSpPr txBox="1"/>
          <p:nvPr/>
        </p:nvSpPr>
        <p:spPr>
          <a:xfrm>
            <a:off x="759502" y="5247109"/>
            <a:ext cx="11136085" cy="707886"/>
          </a:xfrm>
          <a:prstGeom prst="rect">
            <a:avLst/>
          </a:prstGeom>
          <a:noFill/>
        </p:spPr>
        <p:txBody>
          <a:bodyPr wrap="square">
            <a:spAutoFit/>
          </a:bodyPr>
          <a:lstStyle/>
          <a:p>
            <a:r>
              <a:rPr lang="en-US" sz="2000" dirty="0">
                <a:effectLst/>
                <a:latin typeface="Times New Roman" panose="02020603050405020304" pitchFamily="18" charset="0"/>
                <a:ea typeface="Calibri" panose="020F0502020204030204" pitchFamily="34" charset="0"/>
              </a:rPr>
              <a:t>Listed regulated genes are primarily involved in the tumor microenvironment (TME) and are considered prognostic biomarkers in various cancers (</a:t>
            </a:r>
            <a:r>
              <a:rPr lang="en-US" sz="2000" dirty="0">
                <a:solidFill>
                  <a:srgbClr val="C00000"/>
                </a:solidFill>
                <a:effectLst/>
                <a:latin typeface="Times New Roman" panose="02020603050405020304" pitchFamily="18" charset="0"/>
                <a:ea typeface="Calibri" panose="020F0502020204030204" pitchFamily="34" charset="0"/>
              </a:rPr>
              <a:t>red</a:t>
            </a:r>
            <a:r>
              <a:rPr lang="en-US" sz="2000" dirty="0">
                <a:effectLst/>
                <a:latin typeface="Times New Roman" panose="02020603050405020304" pitchFamily="18" charset="0"/>
                <a:ea typeface="Calibri" panose="020F0502020204030204" pitchFamily="34" charset="0"/>
              </a:rPr>
              <a:t>-upregulated, </a:t>
            </a:r>
            <a:r>
              <a:rPr lang="en-US" sz="2000" dirty="0">
                <a:solidFill>
                  <a:srgbClr val="00B050"/>
                </a:solidFill>
                <a:effectLst/>
                <a:latin typeface="Times New Roman" panose="02020603050405020304" pitchFamily="18" charset="0"/>
                <a:ea typeface="Calibri" panose="020F0502020204030204" pitchFamily="34" charset="0"/>
              </a:rPr>
              <a:t>green</a:t>
            </a:r>
            <a:r>
              <a:rPr lang="en-US" sz="2000" dirty="0">
                <a:effectLst/>
                <a:latin typeface="Times New Roman" panose="02020603050405020304" pitchFamily="18" charset="0"/>
                <a:ea typeface="Calibri" panose="020F0502020204030204" pitchFamily="34" charset="0"/>
              </a:rPr>
              <a:t>-downregulated).</a:t>
            </a:r>
            <a:endParaRPr lang="en-GE" sz="2000" dirty="0"/>
          </a:p>
        </p:txBody>
      </p:sp>
    </p:spTree>
    <p:extLst>
      <p:ext uri="{BB962C8B-B14F-4D97-AF65-F5344CB8AC3E}">
        <p14:creationId xmlns:p14="http://schemas.microsoft.com/office/powerpoint/2010/main" val="81972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F365B8B-5CA3-63DD-7746-AAD43A2D76B3}"/>
              </a:ext>
            </a:extLst>
          </p:cNvPr>
          <p:cNvGraphicFramePr>
            <a:graphicFrameLocks noGrp="1"/>
          </p:cNvGraphicFramePr>
          <p:nvPr>
            <p:extLst>
              <p:ext uri="{D42A27DB-BD31-4B8C-83A1-F6EECF244321}">
                <p14:modId xmlns:p14="http://schemas.microsoft.com/office/powerpoint/2010/main" val="4209424326"/>
              </p:ext>
            </p:extLst>
          </p:nvPr>
        </p:nvGraphicFramePr>
        <p:xfrm>
          <a:off x="4425043" y="902667"/>
          <a:ext cx="7429500" cy="5052665"/>
        </p:xfrm>
        <a:graphic>
          <a:graphicData uri="http://schemas.openxmlformats.org/drawingml/2006/table">
            <a:tbl>
              <a:tblPr firstRow="1" firstCol="1" bandRow="1">
                <a:tableStyleId>{5C22544A-7EE6-4342-B048-85BDC9FD1C3A}</a:tableStyleId>
              </a:tblPr>
              <a:tblGrid>
                <a:gridCol w="2450207">
                  <a:extLst>
                    <a:ext uri="{9D8B030D-6E8A-4147-A177-3AD203B41FA5}">
                      <a16:colId xmlns:a16="http://schemas.microsoft.com/office/drawing/2014/main" val="1028419030"/>
                    </a:ext>
                  </a:extLst>
                </a:gridCol>
                <a:gridCol w="1407164">
                  <a:extLst>
                    <a:ext uri="{9D8B030D-6E8A-4147-A177-3AD203B41FA5}">
                      <a16:colId xmlns:a16="http://schemas.microsoft.com/office/drawing/2014/main" val="3870909265"/>
                    </a:ext>
                  </a:extLst>
                </a:gridCol>
                <a:gridCol w="1699183">
                  <a:extLst>
                    <a:ext uri="{9D8B030D-6E8A-4147-A177-3AD203B41FA5}">
                      <a16:colId xmlns:a16="http://schemas.microsoft.com/office/drawing/2014/main" val="955899032"/>
                    </a:ext>
                  </a:extLst>
                </a:gridCol>
                <a:gridCol w="1872946">
                  <a:extLst>
                    <a:ext uri="{9D8B030D-6E8A-4147-A177-3AD203B41FA5}">
                      <a16:colId xmlns:a16="http://schemas.microsoft.com/office/drawing/2014/main" val="2777587812"/>
                    </a:ext>
                  </a:extLst>
                </a:gridCol>
              </a:tblGrid>
              <a:tr h="695274">
                <a:tc>
                  <a:txBody>
                    <a:bodyPr/>
                    <a:lstStyle/>
                    <a:p>
                      <a:pPr algn="just">
                        <a:lnSpc>
                          <a:spcPct val="150000"/>
                        </a:lnSpc>
                        <a:spcAft>
                          <a:spcPts val="800"/>
                        </a:spcAft>
                      </a:pPr>
                      <a:r>
                        <a:rPr lang="en-US" sz="1800" dirty="0">
                          <a:effectLst/>
                        </a:rPr>
                        <a:t>Group</a:t>
                      </a:r>
                      <a:endParaRPr lang="en-G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GB" sz="1800" dirty="0">
                          <a:effectLst/>
                          <a:latin typeface="+mj-lt"/>
                          <a:ea typeface="Calibri" panose="020F0502020204030204" pitchFamily="34" charset="0"/>
                          <a:cs typeface="Arial" panose="020B0604020202020204" pitchFamily="34" charset="0"/>
                        </a:rPr>
                        <a:t>Genes</a:t>
                      </a:r>
                    </a:p>
                    <a:p>
                      <a:pPr algn="just">
                        <a:lnSpc>
                          <a:spcPct val="150000"/>
                        </a:lnSpc>
                        <a:spcAft>
                          <a:spcPts val="800"/>
                        </a:spcAft>
                      </a:pPr>
                      <a:endParaRPr lang="en-G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r>
                        <a:rPr lang="en-GE" dirty="0"/>
                        <a:t>mEHT</a:t>
                      </a:r>
                    </a:p>
                  </a:txBody>
                  <a:tcPr/>
                </a:tc>
                <a:tc>
                  <a:txBody>
                    <a:bodyPr/>
                    <a:lstStyle/>
                    <a:p>
                      <a:r>
                        <a:rPr lang="en-GE" dirty="0"/>
                        <a:t>mEHT+SC236</a:t>
                      </a:r>
                    </a:p>
                  </a:txBody>
                  <a:tcPr/>
                </a:tc>
                <a:extLst>
                  <a:ext uri="{0D108BD9-81ED-4DB2-BD59-A6C34878D82A}">
                    <a16:rowId xmlns:a16="http://schemas.microsoft.com/office/drawing/2014/main" val="3796639222"/>
                  </a:ext>
                </a:extLst>
              </a:tr>
              <a:tr h="274628">
                <a:tc>
                  <a:txBody>
                    <a:bodyPr/>
                    <a:lstStyle/>
                    <a:p>
                      <a:pPr algn="just">
                        <a:lnSpc>
                          <a:spcPct val="150000"/>
                        </a:lnSpc>
                        <a:spcAft>
                          <a:spcPts val="800"/>
                        </a:spcAft>
                      </a:pPr>
                      <a:r>
                        <a:rPr lang="en-US" sz="1200">
                          <a:effectLst/>
                        </a:rPr>
                        <a:t> </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effectLst/>
                        </a:rPr>
                        <a:t>Genes</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effectLst/>
                        </a:rPr>
                        <a:t>RNA count (Avg)</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1200" b="1" dirty="0">
                          <a:effectLst/>
                        </a:rPr>
                        <a:t>     RNA count (Avg)</a:t>
                      </a:r>
                      <a:endParaRPr lang="en-GE" sz="11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800"/>
                        </a:spcAft>
                      </a:pPr>
                      <a:endParaRPr lang="en-GE" sz="11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4662115"/>
                  </a:ext>
                </a:extLst>
              </a:tr>
              <a:tr h="274557">
                <a:tc rowSpan="6">
                  <a:txBody>
                    <a:bodyPr/>
                    <a:lstStyle/>
                    <a:p>
                      <a:pPr algn="just">
                        <a:lnSpc>
                          <a:spcPct val="150000"/>
                        </a:lnSpc>
                        <a:spcAft>
                          <a:spcPts val="800"/>
                        </a:spcAft>
                      </a:pPr>
                      <a:r>
                        <a:rPr lang="en-US" sz="1200">
                          <a:effectLst/>
                        </a:rPr>
                        <a:t>Secreted proteins</a:t>
                      </a:r>
                      <a:endParaRPr lang="en-G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solidFill>
                            <a:srgbClr val="C00000"/>
                          </a:solidFill>
                          <a:effectLst/>
                        </a:rPr>
                        <a:t>Adamts15</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65</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a:solidFill>
                            <a:srgbClr val="C00000"/>
                          </a:solidFill>
                          <a:effectLst/>
                        </a:rPr>
                        <a:t>231</a:t>
                      </a:r>
                      <a:endParaRPr lang="en-GE" sz="11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0751745"/>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Cxcl11</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a:solidFill>
                            <a:srgbClr val="C00000"/>
                          </a:solidFill>
                          <a:effectLst/>
                        </a:rPr>
                        <a:t>105</a:t>
                      </a:r>
                      <a:endParaRPr lang="en-GE" sz="11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a:solidFill>
                            <a:srgbClr val="C00000"/>
                          </a:solidFill>
                          <a:effectLst/>
                        </a:rPr>
                        <a:t>326</a:t>
                      </a:r>
                      <a:endParaRPr lang="en-GE" sz="11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6799207"/>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Efemp1</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106</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609</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93884226"/>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00B050"/>
                          </a:solidFill>
                          <a:effectLst/>
                        </a:rPr>
                        <a:t>Fgfbp1</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a:solidFill>
                            <a:srgbClr val="00B050"/>
                          </a:solidFill>
                          <a:effectLst/>
                        </a:rPr>
                        <a:t>245</a:t>
                      </a:r>
                      <a:endParaRPr lang="en-GE" sz="1100" b="1">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99</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0989826"/>
                  </a:ext>
                </a:extLst>
              </a:tr>
              <a:tr h="274557">
                <a:tc vMerge="1">
                  <a:txBody>
                    <a:bodyPr/>
                    <a:lstStyle/>
                    <a:p>
                      <a:endParaRPr lang="en-GE"/>
                    </a:p>
                  </a:txBody>
                  <a:tcPr/>
                </a:tc>
                <a:tc>
                  <a:txBody>
                    <a:bodyPr/>
                    <a:lstStyle/>
                    <a:p>
                      <a:pPr algn="just">
                        <a:lnSpc>
                          <a:spcPct val="150000"/>
                        </a:lnSpc>
                        <a:spcAft>
                          <a:spcPts val="800"/>
                        </a:spcAft>
                      </a:pPr>
                      <a:r>
                        <a:rPr lang="en-US" sz="1200" b="1" dirty="0" err="1">
                          <a:solidFill>
                            <a:srgbClr val="00B050"/>
                          </a:solidFill>
                          <a:effectLst/>
                        </a:rPr>
                        <a:t>Npnt</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1467</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a:solidFill>
                            <a:srgbClr val="00B050"/>
                          </a:solidFill>
                          <a:effectLst/>
                        </a:rPr>
                        <a:t>323</a:t>
                      </a:r>
                      <a:endParaRPr lang="en-GE" sz="1100" b="1">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28803498"/>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00B050"/>
                          </a:solidFill>
                          <a:effectLst/>
                        </a:rPr>
                        <a:t>Stc1</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413</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143</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88275701"/>
                  </a:ext>
                </a:extLst>
              </a:tr>
              <a:tr h="274557">
                <a:tc rowSpan="7">
                  <a:txBody>
                    <a:bodyPr/>
                    <a:lstStyle/>
                    <a:p>
                      <a:pPr algn="just">
                        <a:lnSpc>
                          <a:spcPct val="150000"/>
                        </a:lnSpc>
                        <a:spcAft>
                          <a:spcPts val="800"/>
                        </a:spcAft>
                      </a:pPr>
                      <a:r>
                        <a:rPr lang="en-US" sz="1200" dirty="0">
                          <a:effectLst/>
                        </a:rPr>
                        <a:t>Membrane proteins</a:t>
                      </a:r>
                      <a:endParaRPr lang="en-GE"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dirty="0">
                          <a:solidFill>
                            <a:srgbClr val="C00000"/>
                          </a:solidFill>
                          <a:effectLst/>
                        </a:rPr>
                        <a:t>Ackr1</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31</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107</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42547842"/>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Tenm2</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14</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a:solidFill>
                            <a:srgbClr val="C00000"/>
                          </a:solidFill>
                          <a:effectLst/>
                        </a:rPr>
                        <a:t>56</a:t>
                      </a:r>
                      <a:endParaRPr lang="en-GE" sz="11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5209594"/>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Clec10a</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75</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a:solidFill>
                            <a:srgbClr val="C00000"/>
                          </a:solidFill>
                          <a:effectLst/>
                        </a:rPr>
                        <a:t>943</a:t>
                      </a:r>
                      <a:endParaRPr lang="en-GE" sz="1100" b="1">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10518221"/>
                  </a:ext>
                </a:extLst>
              </a:tr>
              <a:tr h="274557">
                <a:tc vMerge="1">
                  <a:txBody>
                    <a:bodyPr/>
                    <a:lstStyle/>
                    <a:p>
                      <a:endParaRPr lang="en-GE"/>
                    </a:p>
                  </a:txBody>
                  <a:tcPr/>
                </a:tc>
                <a:tc>
                  <a:txBody>
                    <a:bodyPr/>
                    <a:lstStyle/>
                    <a:p>
                      <a:pPr algn="just">
                        <a:lnSpc>
                          <a:spcPct val="150000"/>
                        </a:lnSpc>
                        <a:spcAft>
                          <a:spcPts val="800"/>
                        </a:spcAft>
                      </a:pPr>
                      <a:r>
                        <a:rPr lang="en-US" sz="1200" b="1" dirty="0" err="1">
                          <a:solidFill>
                            <a:srgbClr val="C00000"/>
                          </a:solidFill>
                          <a:effectLst/>
                        </a:rPr>
                        <a:t>Ednrb</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54</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399</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1230436"/>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C00000"/>
                          </a:solidFill>
                          <a:effectLst/>
                        </a:rPr>
                        <a:t>Nrxn3</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9</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C00000"/>
                          </a:solidFill>
                          <a:effectLst/>
                        </a:rPr>
                        <a:t>29</a:t>
                      </a:r>
                      <a:endParaRPr lang="en-GE" sz="11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1256015"/>
                  </a:ext>
                </a:extLst>
              </a:tr>
              <a:tr h="274557">
                <a:tc vMerge="1">
                  <a:txBody>
                    <a:bodyPr/>
                    <a:lstStyle/>
                    <a:p>
                      <a:endParaRPr lang="en-GE"/>
                    </a:p>
                  </a:txBody>
                  <a:tcPr/>
                </a:tc>
                <a:tc>
                  <a:txBody>
                    <a:bodyPr/>
                    <a:lstStyle/>
                    <a:p>
                      <a:pPr algn="just">
                        <a:lnSpc>
                          <a:spcPct val="150000"/>
                        </a:lnSpc>
                        <a:spcAft>
                          <a:spcPts val="800"/>
                        </a:spcAft>
                      </a:pPr>
                      <a:r>
                        <a:rPr lang="en-US" sz="1200" b="1" dirty="0">
                          <a:solidFill>
                            <a:srgbClr val="00B050"/>
                          </a:solidFill>
                          <a:effectLst/>
                        </a:rPr>
                        <a:t>Ephb6</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59</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30</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5751189"/>
                  </a:ext>
                </a:extLst>
              </a:tr>
              <a:tr h="274557">
                <a:tc vMerge="1">
                  <a:txBody>
                    <a:bodyPr/>
                    <a:lstStyle/>
                    <a:p>
                      <a:endParaRPr lang="en-GE"/>
                    </a:p>
                  </a:txBody>
                  <a:tcPr/>
                </a:tc>
                <a:tc>
                  <a:txBody>
                    <a:bodyPr/>
                    <a:lstStyle/>
                    <a:p>
                      <a:pPr algn="just">
                        <a:lnSpc>
                          <a:spcPct val="150000"/>
                        </a:lnSpc>
                        <a:spcAft>
                          <a:spcPts val="800"/>
                        </a:spcAft>
                      </a:pPr>
                      <a:r>
                        <a:rPr lang="en-US" sz="1200" b="1" dirty="0" err="1">
                          <a:solidFill>
                            <a:srgbClr val="00B050"/>
                          </a:solidFill>
                          <a:effectLst/>
                        </a:rPr>
                        <a:t>Epcam</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4489</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US" sz="1200" b="1" u="sng" dirty="0">
                          <a:solidFill>
                            <a:srgbClr val="00B050"/>
                          </a:solidFill>
                          <a:effectLst/>
                        </a:rPr>
                        <a:t>2856</a:t>
                      </a:r>
                      <a:endParaRPr lang="en-GE" sz="11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20535138"/>
                  </a:ext>
                </a:extLst>
              </a:tr>
            </a:tbl>
          </a:graphicData>
        </a:graphic>
      </p:graphicFrame>
      <p:sp>
        <p:nvSpPr>
          <p:cNvPr id="7" name="Title 3">
            <a:extLst>
              <a:ext uri="{FF2B5EF4-FFF2-40B4-BE49-F238E27FC236}">
                <a16:creationId xmlns:a16="http://schemas.microsoft.com/office/drawing/2014/main" id="{334F73A3-2487-611C-AE4D-E47DB3B27670}"/>
              </a:ext>
            </a:extLst>
          </p:cNvPr>
          <p:cNvSpPr txBox="1">
            <a:spLocks/>
          </p:cNvSpPr>
          <p:nvPr/>
        </p:nvSpPr>
        <p:spPr>
          <a:xfrm>
            <a:off x="0" y="0"/>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buClr>
                <a:schemeClr val="dk1"/>
              </a:buClr>
              <a:buSzPts val="4000"/>
            </a:pPr>
            <a:r>
              <a:rPr lang="en-US" sz="2400" b="1" i="0" u="none" strike="noStrike" cap="none" dirty="0">
                <a:solidFill>
                  <a:schemeClr val="bg1"/>
                </a:solidFill>
                <a:latin typeface="Calibri" panose="020F0502020204030204" pitchFamily="34" charset="0"/>
                <a:ea typeface="Calibri"/>
                <a:cs typeface="Calibri" panose="020F0502020204030204" pitchFamily="34" charset="0"/>
                <a:sym typeface="Calibri"/>
              </a:rPr>
              <a:t>Results: SC236 regulated extracellular matrix and cell membrane proteins, inhibiting cell proliferation</a:t>
            </a:r>
          </a:p>
        </p:txBody>
      </p:sp>
      <p:sp>
        <p:nvSpPr>
          <p:cNvPr id="3" name="TextBox 2">
            <a:extLst>
              <a:ext uri="{FF2B5EF4-FFF2-40B4-BE49-F238E27FC236}">
                <a16:creationId xmlns:a16="http://schemas.microsoft.com/office/drawing/2014/main" id="{2865DA26-535A-C4E7-9E33-E1CB92EE9F0B}"/>
              </a:ext>
            </a:extLst>
          </p:cNvPr>
          <p:cNvSpPr txBox="1"/>
          <p:nvPr/>
        </p:nvSpPr>
        <p:spPr>
          <a:xfrm>
            <a:off x="0" y="1077685"/>
            <a:ext cx="4147457" cy="3785652"/>
          </a:xfrm>
          <a:prstGeom prst="rect">
            <a:avLst/>
          </a:prstGeom>
          <a:noFill/>
        </p:spPr>
        <p:txBody>
          <a:bodyPr wrap="square">
            <a:spAutoFit/>
          </a:bodyPr>
          <a:lstStyle/>
          <a:p>
            <a:pPr marL="342900" indent="-34290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Listed regulated genes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modulate the extracellular matrix and cell membrane function in the TME leading to the inhibition of cancer cell proliferation</a:t>
            </a:r>
            <a:r>
              <a:rPr lang="en-US" sz="2000" dirty="0">
                <a:effectLst/>
                <a:latin typeface="Times New Roman" panose="02020603050405020304" pitchFamily="18" charset="0"/>
                <a:ea typeface="Calibri" panose="020F0502020204030204" pitchFamily="34" charset="0"/>
              </a:rPr>
              <a:t> </a:t>
            </a:r>
          </a:p>
          <a:p>
            <a:endParaRPr lang="en-US" sz="2000"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They considered prognostic biomarkers in various cancers</a:t>
            </a:r>
          </a:p>
          <a:p>
            <a:endParaRPr lang="en-US" sz="2000" dirty="0">
              <a:latin typeface="Times New Roman" panose="02020603050405020304" pitchFamily="18" charset="0"/>
              <a:ea typeface="Calibri" panose="020F0502020204030204" pitchFamily="34" charset="0"/>
            </a:endParaRPr>
          </a:p>
          <a:p>
            <a:endParaRPr lang="en-US" sz="2000" dirty="0">
              <a:effectLst/>
              <a:latin typeface="Times New Roman" panose="02020603050405020304" pitchFamily="18" charset="0"/>
              <a:ea typeface="Calibri" panose="020F0502020204030204" pitchFamily="34" charset="0"/>
            </a:endParaRPr>
          </a:p>
          <a:p>
            <a:r>
              <a:rPr lang="en-US" sz="2000" dirty="0">
                <a:solidFill>
                  <a:srgbClr val="C00000"/>
                </a:solidFill>
                <a:effectLst/>
                <a:latin typeface="Times New Roman" panose="02020603050405020304" pitchFamily="18" charset="0"/>
                <a:ea typeface="Calibri" panose="020F0502020204030204" pitchFamily="34" charset="0"/>
              </a:rPr>
              <a:t>      red</a:t>
            </a:r>
            <a:r>
              <a:rPr lang="en-US" sz="2000" dirty="0">
                <a:effectLst/>
                <a:latin typeface="Times New Roman" panose="02020603050405020304" pitchFamily="18" charset="0"/>
                <a:ea typeface="Calibri" panose="020F0502020204030204" pitchFamily="34" charset="0"/>
              </a:rPr>
              <a:t>-upregulated</a:t>
            </a:r>
          </a:p>
          <a:p>
            <a:r>
              <a:rPr lang="en-US" sz="2000" dirty="0">
                <a:solidFill>
                  <a:srgbClr val="00B050"/>
                </a:solidFill>
                <a:effectLst/>
                <a:latin typeface="Times New Roman" panose="02020603050405020304" pitchFamily="18" charset="0"/>
                <a:ea typeface="Calibri" panose="020F0502020204030204" pitchFamily="34" charset="0"/>
              </a:rPr>
              <a:t>      green</a:t>
            </a:r>
            <a:r>
              <a:rPr lang="en-US" sz="2000" dirty="0">
                <a:effectLst/>
                <a:latin typeface="Times New Roman" panose="02020603050405020304" pitchFamily="18" charset="0"/>
                <a:ea typeface="Calibri" panose="020F0502020204030204" pitchFamily="34" charset="0"/>
              </a:rPr>
              <a:t>-downregulated</a:t>
            </a:r>
            <a:endParaRPr lang="en-GE" sz="2000" dirty="0"/>
          </a:p>
        </p:txBody>
      </p:sp>
    </p:spTree>
    <p:extLst>
      <p:ext uri="{BB962C8B-B14F-4D97-AF65-F5344CB8AC3E}">
        <p14:creationId xmlns:p14="http://schemas.microsoft.com/office/powerpoint/2010/main" val="404500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962C1-36C0-99DE-0ABB-0A681D1B4B6A}"/>
              </a:ext>
            </a:extLst>
          </p:cNvPr>
          <p:cNvSpPr txBox="1">
            <a:spLocks/>
          </p:cNvSpPr>
          <p:nvPr/>
        </p:nvSpPr>
        <p:spPr>
          <a:xfrm>
            <a:off x="0" y="54892"/>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t>Results: </a:t>
            </a:r>
            <a:r>
              <a:rPr lang="en-GB" sz="2400" b="1" dirty="0" err="1"/>
              <a:t>mEHT</a:t>
            </a:r>
            <a:r>
              <a:rPr lang="en-GB" sz="2400" b="1" dirty="0"/>
              <a:t> +ASA diminished lung nodules </a:t>
            </a:r>
            <a:r>
              <a:rPr lang="hu-HU" sz="2400" b="1" dirty="0"/>
              <a:t>of</a:t>
            </a:r>
            <a:r>
              <a:rPr lang="en-GB" sz="2400" b="1" dirty="0"/>
              <a:t> B16F10 melanoma </a:t>
            </a:r>
            <a:r>
              <a:rPr lang="hu-HU" sz="2400" b="1" dirty="0"/>
              <a:t>cell line</a:t>
            </a:r>
            <a:endParaRPr lang="en-GB" sz="2400" b="1" dirty="0">
              <a:latin typeface="+mj-lt"/>
            </a:endParaRPr>
          </a:p>
        </p:txBody>
      </p:sp>
      <p:graphicFrame>
        <p:nvGraphicFramePr>
          <p:cNvPr id="2" name="Object 1">
            <a:extLst>
              <a:ext uri="{FF2B5EF4-FFF2-40B4-BE49-F238E27FC236}">
                <a16:creationId xmlns:a16="http://schemas.microsoft.com/office/drawing/2014/main" id="{213894F1-B354-2F69-FAA8-8DCBF0331CC1}"/>
              </a:ext>
            </a:extLst>
          </p:cNvPr>
          <p:cNvGraphicFramePr>
            <a:graphicFrameLocks noChangeAspect="1"/>
          </p:cNvGraphicFramePr>
          <p:nvPr>
            <p:extLst>
              <p:ext uri="{D42A27DB-BD31-4B8C-83A1-F6EECF244321}">
                <p14:modId xmlns:p14="http://schemas.microsoft.com/office/powerpoint/2010/main" val="2648619424"/>
              </p:ext>
            </p:extLst>
          </p:nvPr>
        </p:nvGraphicFramePr>
        <p:xfrm>
          <a:off x="399036" y="2837920"/>
          <a:ext cx="3378670" cy="3382079"/>
        </p:xfrm>
        <a:graphic>
          <a:graphicData uri="http://schemas.openxmlformats.org/presentationml/2006/ole">
            <mc:AlternateContent xmlns:mc="http://schemas.openxmlformats.org/markup-compatibility/2006">
              <mc:Choice xmlns:v="urn:schemas-microsoft-com:vml" Requires="v">
                <p:oleObj name="Prism 6" r:id="rId2" imgW="3146866" imgH="3149907" progId="Prism6.Document">
                  <p:embed/>
                </p:oleObj>
              </mc:Choice>
              <mc:Fallback>
                <p:oleObj name="Prism 6" r:id="rId2" imgW="3146866" imgH="3149907" progId="Prism6.Document">
                  <p:embed/>
                  <p:pic>
                    <p:nvPicPr>
                      <p:cNvPr id="10" name="Object 9">
                        <a:extLst>
                          <a:ext uri="{FF2B5EF4-FFF2-40B4-BE49-F238E27FC236}">
                            <a16:creationId xmlns:a16="http://schemas.microsoft.com/office/drawing/2014/main" id="{B18BE415-2177-1451-5E6E-26B02EBBF559}"/>
                          </a:ext>
                        </a:extLst>
                      </p:cNvPr>
                      <p:cNvPicPr/>
                      <p:nvPr/>
                    </p:nvPicPr>
                    <p:blipFill>
                      <a:blip r:embed="rId3"/>
                      <a:stretch>
                        <a:fillRect/>
                      </a:stretch>
                    </p:blipFill>
                    <p:spPr>
                      <a:xfrm>
                        <a:off x="399036" y="2837920"/>
                        <a:ext cx="3378670" cy="3382079"/>
                      </a:xfrm>
                      <a:prstGeom prst="rect">
                        <a:avLst/>
                      </a:prstGeom>
                    </p:spPr>
                  </p:pic>
                </p:oleObj>
              </mc:Fallback>
            </mc:AlternateContent>
          </a:graphicData>
        </a:graphic>
      </p:graphicFrame>
      <p:pic>
        <p:nvPicPr>
          <p:cNvPr id="3" name="Picture 40">
            <a:extLst>
              <a:ext uri="{FF2B5EF4-FFF2-40B4-BE49-F238E27FC236}">
                <a16:creationId xmlns:a16="http://schemas.microsoft.com/office/drawing/2014/main" id="{1F886C9A-C030-3F4D-CD01-B1C9D32BC407}"/>
              </a:ext>
            </a:extLst>
          </p:cNvPr>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619862" y="3028526"/>
            <a:ext cx="2131966" cy="2329946"/>
          </a:xfrm>
          <a:prstGeom prst="rect">
            <a:avLst/>
          </a:prstGeom>
          <a:noFill/>
          <a:ln>
            <a:noFill/>
          </a:ln>
          <a:effectLst>
            <a:outerShdw algn="ctr" rotWithShape="0">
              <a:srgbClr val="000000">
                <a:alpha val="4313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a:extLst>
              <a:ext uri="{FF2B5EF4-FFF2-40B4-BE49-F238E27FC236}">
                <a16:creationId xmlns:a16="http://schemas.microsoft.com/office/drawing/2014/main" id="{C8E000E1-E759-23E5-62E2-A0ECAA11C5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5837" y="2939055"/>
            <a:ext cx="2131355" cy="232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3">
            <a:extLst>
              <a:ext uri="{FF2B5EF4-FFF2-40B4-BE49-F238E27FC236}">
                <a16:creationId xmlns:a16="http://schemas.microsoft.com/office/drawing/2014/main" id="{9DFCAC9B-8B51-90BF-016D-884493BF82D8}"/>
              </a:ext>
            </a:extLst>
          </p:cNvPr>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9821417" y="2832185"/>
            <a:ext cx="2131966" cy="232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FB4416B-9D25-9490-5F39-D51C8BDAB683}"/>
              </a:ext>
            </a:extLst>
          </p:cNvPr>
          <p:cNvSpPr txBox="1"/>
          <p:nvPr/>
        </p:nvSpPr>
        <p:spPr>
          <a:xfrm>
            <a:off x="5158310" y="2430088"/>
            <a:ext cx="6681499" cy="369332"/>
          </a:xfrm>
          <a:prstGeom prst="rect">
            <a:avLst/>
          </a:prstGeom>
          <a:noFill/>
        </p:spPr>
        <p:txBody>
          <a:bodyPr wrap="square" rtlCol="0">
            <a:spAutoFit/>
          </a:bodyPr>
          <a:lstStyle/>
          <a:p>
            <a:r>
              <a:rPr lang="hu-HU" b="1" dirty="0" err="1"/>
              <a:t>Sham</a:t>
            </a:r>
            <a:r>
              <a:rPr lang="hu-HU" b="1" dirty="0"/>
              <a:t>                             </a:t>
            </a:r>
            <a:r>
              <a:rPr lang="hu-HU" b="1" dirty="0" err="1"/>
              <a:t>mEHT</a:t>
            </a:r>
            <a:r>
              <a:rPr lang="hu-HU" b="1" dirty="0"/>
              <a:t>                          </a:t>
            </a:r>
            <a:r>
              <a:rPr lang="hu-HU" b="1" dirty="0" err="1"/>
              <a:t>mEHT+ASA</a:t>
            </a:r>
            <a:endParaRPr lang="en-GB" b="1" dirty="0"/>
          </a:p>
        </p:txBody>
      </p:sp>
      <p:pic>
        <p:nvPicPr>
          <p:cNvPr id="8" name="Picture 7">
            <a:extLst>
              <a:ext uri="{FF2B5EF4-FFF2-40B4-BE49-F238E27FC236}">
                <a16:creationId xmlns:a16="http://schemas.microsoft.com/office/drawing/2014/main" id="{354CA7BD-3BC7-0DD4-0FC9-FB5CC915F986}"/>
              </a:ext>
            </a:extLst>
          </p:cNvPr>
          <p:cNvPicPr>
            <a:picLocks noChangeAspect="1"/>
          </p:cNvPicPr>
          <p:nvPr/>
        </p:nvPicPr>
        <p:blipFill rotWithShape="1">
          <a:blip r:embed="rId7"/>
          <a:srcRect t="7454"/>
          <a:stretch/>
        </p:blipFill>
        <p:spPr>
          <a:xfrm>
            <a:off x="47874" y="572189"/>
            <a:ext cx="5008477" cy="2126098"/>
          </a:xfrm>
          <a:prstGeom prst="rect">
            <a:avLst/>
          </a:prstGeom>
        </p:spPr>
      </p:pic>
      <p:grpSp>
        <p:nvGrpSpPr>
          <p:cNvPr id="9" name="Group 8">
            <a:extLst>
              <a:ext uri="{FF2B5EF4-FFF2-40B4-BE49-F238E27FC236}">
                <a16:creationId xmlns:a16="http://schemas.microsoft.com/office/drawing/2014/main" id="{C6422214-1498-BFFB-11F3-B695E150FF8A}"/>
              </a:ext>
            </a:extLst>
          </p:cNvPr>
          <p:cNvGrpSpPr/>
          <p:nvPr/>
        </p:nvGrpSpPr>
        <p:grpSpPr>
          <a:xfrm>
            <a:off x="11126486" y="5132259"/>
            <a:ext cx="758541" cy="369332"/>
            <a:chOff x="12625876" y="10647304"/>
            <a:chExt cx="758541" cy="369332"/>
          </a:xfrm>
        </p:grpSpPr>
        <p:cxnSp>
          <p:nvCxnSpPr>
            <p:cNvPr id="10" name="Straight Connector 9">
              <a:extLst>
                <a:ext uri="{FF2B5EF4-FFF2-40B4-BE49-F238E27FC236}">
                  <a16:creationId xmlns:a16="http://schemas.microsoft.com/office/drawing/2014/main" id="{5D62EDC4-C4A8-4C2D-5425-511BBB1CB605}"/>
                </a:ext>
              </a:extLst>
            </p:cNvPr>
            <p:cNvCxnSpPr>
              <a:cxnSpLocks/>
            </p:cNvCxnSpPr>
            <p:nvPr/>
          </p:nvCxnSpPr>
          <p:spPr>
            <a:xfrm flipH="1">
              <a:off x="12788348" y="10675472"/>
              <a:ext cx="291548"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0C423CC-A847-A35F-3A9D-AE253ADC8B1B}"/>
                </a:ext>
              </a:extLst>
            </p:cNvPr>
            <p:cNvSpPr txBox="1"/>
            <p:nvPr/>
          </p:nvSpPr>
          <p:spPr>
            <a:xfrm>
              <a:off x="12625876" y="10647304"/>
              <a:ext cx="758541" cy="369332"/>
            </a:xfrm>
            <a:prstGeom prst="rect">
              <a:avLst/>
            </a:prstGeom>
            <a:noFill/>
          </p:spPr>
          <p:txBody>
            <a:bodyPr wrap="none" rtlCol="0">
              <a:spAutoFit/>
            </a:bodyPr>
            <a:lstStyle/>
            <a:p>
              <a:r>
                <a:rPr lang="en-GE" sz="1800" dirty="0"/>
                <a:t>1mm</a:t>
              </a:r>
            </a:p>
          </p:txBody>
        </p:sp>
      </p:grpSp>
      <p:sp>
        <p:nvSpPr>
          <p:cNvPr id="12" name="TextBox 11">
            <a:extLst>
              <a:ext uri="{FF2B5EF4-FFF2-40B4-BE49-F238E27FC236}">
                <a16:creationId xmlns:a16="http://schemas.microsoft.com/office/drawing/2014/main" id="{AD436561-5F24-21A4-B289-9B836B939129}"/>
              </a:ext>
            </a:extLst>
          </p:cNvPr>
          <p:cNvSpPr txBox="1"/>
          <p:nvPr/>
        </p:nvSpPr>
        <p:spPr>
          <a:xfrm>
            <a:off x="687854" y="2647519"/>
            <a:ext cx="3215945" cy="369332"/>
          </a:xfrm>
          <a:prstGeom prst="rect">
            <a:avLst/>
          </a:prstGeom>
          <a:noFill/>
        </p:spPr>
        <p:txBody>
          <a:bodyPr wrap="none" rtlCol="0">
            <a:spAutoFit/>
          </a:bodyPr>
          <a:lstStyle/>
          <a:p>
            <a:r>
              <a:rPr lang="en-GE" b="1" dirty="0"/>
              <a:t>No.of melanoma nodules</a:t>
            </a:r>
          </a:p>
        </p:txBody>
      </p:sp>
    </p:spTree>
    <p:extLst>
      <p:ext uri="{BB962C8B-B14F-4D97-AF65-F5344CB8AC3E}">
        <p14:creationId xmlns:p14="http://schemas.microsoft.com/office/powerpoint/2010/main" val="3203002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AF8B4A9-FF64-2C3F-BC0C-A9337ACD45C6}"/>
              </a:ext>
            </a:extLst>
          </p:cNvPr>
          <p:cNvGraphicFramePr>
            <a:graphicFrameLocks noChangeAspect="1"/>
          </p:cNvGraphicFramePr>
          <p:nvPr>
            <p:extLst>
              <p:ext uri="{D42A27DB-BD31-4B8C-83A1-F6EECF244321}">
                <p14:modId xmlns:p14="http://schemas.microsoft.com/office/powerpoint/2010/main" val="3212770374"/>
              </p:ext>
            </p:extLst>
          </p:nvPr>
        </p:nvGraphicFramePr>
        <p:xfrm>
          <a:off x="238566" y="2181495"/>
          <a:ext cx="3969153" cy="3584654"/>
        </p:xfrm>
        <a:graphic>
          <a:graphicData uri="http://schemas.openxmlformats.org/presentationml/2006/ole">
            <mc:AlternateContent xmlns:mc="http://schemas.openxmlformats.org/markup-compatibility/2006">
              <mc:Choice xmlns:v="urn:schemas-microsoft-com:vml" Requires="v">
                <p:oleObj name="Prism 6" r:id="rId3" imgW="3146866" imgH="2841976" progId="Prism6.Document">
                  <p:embed/>
                </p:oleObj>
              </mc:Choice>
              <mc:Fallback>
                <p:oleObj name="Prism 6" r:id="rId3" imgW="3146866" imgH="2841976" progId="Prism6.Document">
                  <p:embed/>
                  <p:pic>
                    <p:nvPicPr>
                      <p:cNvPr id="5" name="Object 4">
                        <a:extLst>
                          <a:ext uri="{FF2B5EF4-FFF2-40B4-BE49-F238E27FC236}">
                            <a16:creationId xmlns:a16="http://schemas.microsoft.com/office/drawing/2014/main" id="{E2BD7EBD-BC31-0D37-64D6-2838F9172788}"/>
                          </a:ext>
                        </a:extLst>
                      </p:cNvPr>
                      <p:cNvPicPr/>
                      <p:nvPr/>
                    </p:nvPicPr>
                    <p:blipFill>
                      <a:blip r:embed="rId4"/>
                      <a:stretch>
                        <a:fillRect/>
                      </a:stretch>
                    </p:blipFill>
                    <p:spPr>
                      <a:xfrm>
                        <a:off x="238566" y="2181495"/>
                        <a:ext cx="3969153" cy="3584654"/>
                      </a:xfrm>
                      <a:prstGeom prst="rect">
                        <a:avLst/>
                      </a:prstGeom>
                    </p:spPr>
                  </p:pic>
                </p:oleObj>
              </mc:Fallback>
            </mc:AlternateContent>
          </a:graphicData>
        </a:graphic>
      </p:graphicFrame>
      <p:pic>
        <p:nvPicPr>
          <p:cNvPr id="3" name="Picture 44">
            <a:extLst>
              <a:ext uri="{FF2B5EF4-FFF2-40B4-BE49-F238E27FC236}">
                <a16:creationId xmlns:a16="http://schemas.microsoft.com/office/drawing/2014/main" id="{8C64BBDA-121C-0AAA-BD31-238D70777B8C}"/>
              </a:ext>
            </a:extLst>
          </p:cNvPr>
          <p:cNvPicPr preferRelativeResize="0">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5378370" y="2937083"/>
            <a:ext cx="2406548" cy="25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
            <a:extLst>
              <a:ext uri="{FF2B5EF4-FFF2-40B4-BE49-F238E27FC236}">
                <a16:creationId xmlns:a16="http://schemas.microsoft.com/office/drawing/2014/main" id="{031AFC77-CECA-4993-2B9E-610C87B739D3}"/>
              </a:ext>
            </a:extLst>
          </p:cNvPr>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8495307" y="2969775"/>
            <a:ext cx="2562450" cy="256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A257803-8B9F-658C-0856-A8C61C61EA56}"/>
              </a:ext>
            </a:extLst>
          </p:cNvPr>
          <p:cNvSpPr txBox="1"/>
          <p:nvPr/>
        </p:nvSpPr>
        <p:spPr>
          <a:xfrm>
            <a:off x="6096000" y="2391519"/>
            <a:ext cx="4681928" cy="369332"/>
          </a:xfrm>
          <a:prstGeom prst="rect">
            <a:avLst/>
          </a:prstGeom>
          <a:noFill/>
        </p:spPr>
        <p:txBody>
          <a:bodyPr wrap="square" rtlCol="0">
            <a:spAutoFit/>
          </a:bodyPr>
          <a:lstStyle/>
          <a:p>
            <a:r>
              <a:rPr lang="hu-HU" b="1" dirty="0" err="1"/>
              <a:t>Sham</a:t>
            </a:r>
            <a:r>
              <a:rPr lang="hu-HU" b="1" dirty="0"/>
              <a:t>       </a:t>
            </a:r>
            <a:r>
              <a:rPr lang="en-GB" b="1" dirty="0"/>
              <a:t>                           </a:t>
            </a:r>
            <a:r>
              <a:rPr lang="hu-HU" b="1" dirty="0"/>
              <a:t>        ASA</a:t>
            </a:r>
            <a:endParaRPr lang="en-GB" b="1" dirty="0"/>
          </a:p>
        </p:txBody>
      </p:sp>
      <p:pic>
        <p:nvPicPr>
          <p:cNvPr id="7" name="Picture 6">
            <a:extLst>
              <a:ext uri="{FF2B5EF4-FFF2-40B4-BE49-F238E27FC236}">
                <a16:creationId xmlns:a16="http://schemas.microsoft.com/office/drawing/2014/main" id="{B60422A6-FBB7-597C-FA64-A0810EC8E851}"/>
              </a:ext>
            </a:extLst>
          </p:cNvPr>
          <p:cNvPicPr>
            <a:picLocks noChangeAspect="1"/>
          </p:cNvPicPr>
          <p:nvPr/>
        </p:nvPicPr>
        <p:blipFill>
          <a:blip r:embed="rId7"/>
          <a:stretch>
            <a:fillRect/>
          </a:stretch>
        </p:blipFill>
        <p:spPr>
          <a:xfrm>
            <a:off x="1243932" y="424732"/>
            <a:ext cx="4572252" cy="2097245"/>
          </a:xfrm>
          <a:prstGeom prst="rect">
            <a:avLst/>
          </a:prstGeom>
        </p:spPr>
      </p:pic>
      <p:grpSp>
        <p:nvGrpSpPr>
          <p:cNvPr id="8" name="Group 7">
            <a:extLst>
              <a:ext uri="{FF2B5EF4-FFF2-40B4-BE49-F238E27FC236}">
                <a16:creationId xmlns:a16="http://schemas.microsoft.com/office/drawing/2014/main" id="{62172364-7755-CCDA-0AAF-4FDDD065FEC0}"/>
              </a:ext>
            </a:extLst>
          </p:cNvPr>
          <p:cNvGrpSpPr/>
          <p:nvPr/>
        </p:nvGrpSpPr>
        <p:grpSpPr>
          <a:xfrm>
            <a:off x="9958473" y="5396817"/>
            <a:ext cx="758541" cy="369332"/>
            <a:chOff x="12538424" y="10599378"/>
            <a:chExt cx="758541" cy="369332"/>
          </a:xfrm>
        </p:grpSpPr>
        <p:cxnSp>
          <p:nvCxnSpPr>
            <p:cNvPr id="9" name="Straight Connector 8">
              <a:extLst>
                <a:ext uri="{FF2B5EF4-FFF2-40B4-BE49-F238E27FC236}">
                  <a16:creationId xmlns:a16="http://schemas.microsoft.com/office/drawing/2014/main" id="{37E8B08C-5255-A11C-5D68-0E176C09A043}"/>
                </a:ext>
              </a:extLst>
            </p:cNvPr>
            <p:cNvCxnSpPr>
              <a:cxnSpLocks/>
            </p:cNvCxnSpPr>
            <p:nvPr/>
          </p:nvCxnSpPr>
          <p:spPr>
            <a:xfrm flipH="1">
              <a:off x="12788348" y="10675472"/>
              <a:ext cx="291548" cy="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F774D2-9361-3B84-8C8E-1883398DED65}"/>
                </a:ext>
              </a:extLst>
            </p:cNvPr>
            <p:cNvSpPr txBox="1"/>
            <p:nvPr/>
          </p:nvSpPr>
          <p:spPr>
            <a:xfrm>
              <a:off x="12538424" y="10599378"/>
              <a:ext cx="758541" cy="369332"/>
            </a:xfrm>
            <a:prstGeom prst="rect">
              <a:avLst/>
            </a:prstGeom>
            <a:noFill/>
          </p:spPr>
          <p:txBody>
            <a:bodyPr wrap="none" rtlCol="0">
              <a:spAutoFit/>
            </a:bodyPr>
            <a:lstStyle/>
            <a:p>
              <a:r>
                <a:rPr lang="en-GE" sz="1800" dirty="0"/>
                <a:t>1mm</a:t>
              </a:r>
            </a:p>
          </p:txBody>
        </p:sp>
      </p:grpSp>
      <p:sp>
        <p:nvSpPr>
          <p:cNvPr id="4" name="Title 3">
            <a:extLst>
              <a:ext uri="{FF2B5EF4-FFF2-40B4-BE49-F238E27FC236}">
                <a16:creationId xmlns:a16="http://schemas.microsoft.com/office/drawing/2014/main" id="{EC37AEE3-7686-91D0-D64B-2B10B246720F}"/>
              </a:ext>
            </a:extLst>
          </p:cNvPr>
          <p:cNvSpPr txBox="1">
            <a:spLocks/>
          </p:cNvSpPr>
          <p:nvPr/>
        </p:nvSpPr>
        <p:spPr>
          <a:xfrm>
            <a:off x="0" y="0"/>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t>Results: ASA alone did not diminish </a:t>
            </a:r>
            <a:r>
              <a:rPr lang="hu-HU" sz="2400" b="1" dirty="0" err="1"/>
              <a:t>the</a:t>
            </a:r>
            <a:r>
              <a:rPr lang="en-GB" sz="2400" b="1" dirty="0"/>
              <a:t> lung nodules </a:t>
            </a:r>
            <a:r>
              <a:rPr lang="hu-HU" sz="2400" b="1" dirty="0"/>
              <a:t>of</a:t>
            </a:r>
            <a:r>
              <a:rPr lang="en-GB" sz="2400" b="1" dirty="0"/>
              <a:t> B16F10 melanoma</a:t>
            </a:r>
            <a:endParaRPr lang="en-GB" sz="2400" b="1" dirty="0">
              <a:latin typeface="+mj-lt"/>
            </a:endParaRPr>
          </a:p>
        </p:txBody>
      </p:sp>
    </p:spTree>
    <p:extLst>
      <p:ext uri="{BB962C8B-B14F-4D97-AF65-F5344CB8AC3E}">
        <p14:creationId xmlns:p14="http://schemas.microsoft.com/office/powerpoint/2010/main" val="3910843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53BD58-6367-DDBE-1609-FCA722AE5A73}"/>
              </a:ext>
            </a:extLst>
          </p:cNvPr>
          <p:cNvSpPr txBox="1">
            <a:spLocks/>
          </p:cNvSpPr>
          <p:nvPr/>
        </p:nvSpPr>
        <p:spPr>
          <a:xfrm>
            <a:off x="0" y="-66783"/>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t>Conclusion</a:t>
            </a:r>
            <a:endParaRPr lang="en-GB" sz="2400" b="1" dirty="0">
              <a:latin typeface="+mj-lt"/>
            </a:endParaRPr>
          </a:p>
        </p:txBody>
      </p:sp>
      <p:sp>
        <p:nvSpPr>
          <p:cNvPr id="5" name="TextBox 4">
            <a:extLst>
              <a:ext uri="{FF2B5EF4-FFF2-40B4-BE49-F238E27FC236}">
                <a16:creationId xmlns:a16="http://schemas.microsoft.com/office/drawing/2014/main" id="{BE750CEE-F263-5FDB-91FC-246F01BD9C78}"/>
              </a:ext>
            </a:extLst>
          </p:cNvPr>
          <p:cNvSpPr txBox="1"/>
          <p:nvPr/>
        </p:nvSpPr>
        <p:spPr>
          <a:xfrm>
            <a:off x="457200" y="803004"/>
            <a:ext cx="11381013" cy="4294574"/>
          </a:xfrm>
          <a:prstGeom prst="rect">
            <a:avLst/>
          </a:prstGeom>
          <a:noFill/>
        </p:spPr>
        <p:txBody>
          <a:bodyPr wrap="square">
            <a:spAutoFit/>
          </a:bodyPr>
          <a:lstStyle/>
          <a:p>
            <a:pPr marL="342900" lvl="0" indent="-342900" algn="just">
              <a:lnSpc>
                <a:spcPct val="150000"/>
              </a:lnSpc>
              <a:buFont typeface="Symbol" pitchFamily="2" charset="2"/>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mEHT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treatment stimulated the </a:t>
            </a:r>
            <a:r>
              <a:rPr lang="en-US" sz="2000" dirty="0">
                <a:latin typeface="Times New Roman" panose="02020603050405020304" pitchFamily="18" charset="0"/>
                <a:ea typeface="Calibri" panose="020F0502020204030204" pitchFamily="34" charset="0"/>
                <a:cs typeface="Times New Roman" panose="02020603050405020304" pitchFamily="18" charset="0"/>
              </a:rPr>
              <a:t>local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expression of proinflammatory cytokines IL-1β, IL-6, and COX-2 in 4T1 TNBC. </a:t>
            </a:r>
            <a:endParaRPr lang="en-GE"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Our animal study investigating the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mEHT+Aspirin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mEHT+selCOXIB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combination therapy demonstrated a synergistic inhibition of tumor growth in  4T1 TNBC, although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SelCOXIBs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were more effective. </a:t>
            </a:r>
            <a:endParaRPr lang="en-GE"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NSAIDs attenuated the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mEHT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-induced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IL-1β and COX-2 mRNA </a:t>
            </a:r>
            <a:r>
              <a:rPr lang="en-US" sz="2000" dirty="0">
                <a:latin typeface="Times New Roman" panose="02020603050405020304" pitchFamily="18" charset="0"/>
                <a:ea typeface="Calibri" panose="020F0502020204030204" pitchFamily="34" charset="0"/>
                <a:cs typeface="Times New Roman" panose="02020603050405020304" pitchFamily="18" charset="0"/>
              </a:rPr>
              <a:t>expression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E"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itchFamily="2"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Selective COX-2 inhibitors may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modulate the extracellular matrix and cell membrane function in the TME leading to the inhibition of cancer cell proliferation.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spcAft>
                <a:spcPts val="800"/>
              </a:spcAft>
              <a:buFont typeface="Symbol" pitchFamily="2" charset="2"/>
              <a:buChar char=""/>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mEHT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Aspirin demonstrated synergistic lung nodule inhibition in the B16F10 melanoma mouse model. </a:t>
            </a:r>
            <a:endParaRPr lang="en-GE"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530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B6797D-0481-23F5-7AFB-4AA5E179AEBC}"/>
              </a:ext>
            </a:extLst>
          </p:cNvPr>
          <p:cNvSpPr txBox="1">
            <a:spLocks/>
          </p:cNvSpPr>
          <p:nvPr/>
        </p:nvSpPr>
        <p:spPr>
          <a:xfrm>
            <a:off x="0" y="-66783"/>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latin typeface="+mj-lt"/>
              </a:rPr>
              <a:t>Summary</a:t>
            </a:r>
          </a:p>
        </p:txBody>
      </p:sp>
      <p:pic>
        <p:nvPicPr>
          <p:cNvPr id="5" name="Content Placeholder 4">
            <a:extLst>
              <a:ext uri="{FF2B5EF4-FFF2-40B4-BE49-F238E27FC236}">
                <a16:creationId xmlns:a16="http://schemas.microsoft.com/office/drawing/2014/main" id="{920F37C7-842B-B40B-4C45-87FB2521CB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8029" y="735914"/>
            <a:ext cx="6744934" cy="4427291"/>
          </a:xfrm>
          <a:prstGeom prst="rect">
            <a:avLst/>
          </a:prstGeom>
        </p:spPr>
      </p:pic>
      <p:sp>
        <p:nvSpPr>
          <p:cNvPr id="2" name="TextBox 1">
            <a:extLst>
              <a:ext uri="{FF2B5EF4-FFF2-40B4-BE49-F238E27FC236}">
                <a16:creationId xmlns:a16="http://schemas.microsoft.com/office/drawing/2014/main" id="{6C361492-485E-F8FE-8C92-FEDCB7FE2C77}"/>
              </a:ext>
            </a:extLst>
          </p:cNvPr>
          <p:cNvSpPr txBox="1"/>
          <p:nvPr/>
        </p:nvSpPr>
        <p:spPr>
          <a:xfrm>
            <a:off x="8932963" y="3719083"/>
            <a:ext cx="3345198" cy="2308324"/>
          </a:xfrm>
          <a:prstGeom prst="rect">
            <a:avLst/>
          </a:prstGeom>
          <a:noFill/>
        </p:spPr>
        <p:txBody>
          <a:bodyPr wrap="square" rtlCol="0">
            <a:spAutoFit/>
          </a:bodyPr>
          <a:lstStyle/>
          <a:p>
            <a:r>
              <a:rPr lang="en-GB" sz="1200" b="1" dirty="0"/>
              <a:t>Created in </a:t>
            </a:r>
            <a:r>
              <a:rPr lang="en-GB" sz="1200" b="1" i="1" dirty="0" err="1"/>
              <a:t>Biorender.com</a:t>
            </a:r>
            <a:endParaRPr lang="en-GB" sz="1200" b="1" i="1" dirty="0"/>
          </a:p>
          <a:p>
            <a:r>
              <a:rPr lang="en-GE" sz="1200" b="1" dirty="0"/>
              <a:t>Abbreviations:  </a:t>
            </a:r>
          </a:p>
          <a:p>
            <a:r>
              <a:rPr lang="en-GE" sz="1200" b="1" dirty="0"/>
              <a:t>IL-1</a:t>
            </a:r>
            <a:r>
              <a:rPr lang="el-GR" sz="1200" b="1" dirty="0"/>
              <a:t> β</a:t>
            </a:r>
            <a:r>
              <a:rPr lang="en-US" sz="1200" b="1" dirty="0"/>
              <a:t>: Interleukin - 1 betta</a:t>
            </a:r>
          </a:p>
          <a:p>
            <a:r>
              <a:rPr lang="en-US" sz="1200" b="1" dirty="0"/>
              <a:t>IL-6: Interleukin -6</a:t>
            </a:r>
          </a:p>
          <a:p>
            <a:r>
              <a:rPr lang="en-US" sz="1200" b="1" dirty="0"/>
              <a:t>COX-2: Cyclooxygenase -2</a:t>
            </a:r>
          </a:p>
          <a:p>
            <a:r>
              <a:rPr lang="en-GE" sz="1200" b="1" dirty="0"/>
              <a:t>NSAIDs: non-steroid anti-inflammatory drugs</a:t>
            </a:r>
          </a:p>
          <a:p>
            <a:r>
              <a:rPr lang="en-GE" sz="1200" b="1" dirty="0"/>
              <a:t>mEHT: modulated electro-hyperthermia</a:t>
            </a:r>
          </a:p>
          <a:p>
            <a:r>
              <a:rPr lang="en-GE" sz="1200" b="1" dirty="0"/>
              <a:t>SC236: Selectiv COX-2 inhibitor</a:t>
            </a:r>
          </a:p>
          <a:p>
            <a:r>
              <a:rPr lang="en-GE" sz="1200" b="1" dirty="0"/>
              <a:t>Aspirin: non-selective anti-inflammatory drug</a:t>
            </a:r>
          </a:p>
        </p:txBody>
      </p:sp>
    </p:spTree>
    <p:extLst>
      <p:ext uri="{BB962C8B-B14F-4D97-AF65-F5344CB8AC3E}">
        <p14:creationId xmlns:p14="http://schemas.microsoft.com/office/powerpoint/2010/main" val="2561372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half" idx="2"/>
          </p:nvPr>
        </p:nvSpPr>
        <p:spPr>
          <a:xfrm>
            <a:off x="839788" y="944381"/>
            <a:ext cx="3932237" cy="5005570"/>
          </a:xfrm>
        </p:spPr>
        <p:txBody>
          <a:bodyPr/>
          <a:lstStyle/>
          <a:p>
            <a:r>
              <a:rPr lang="en-GE" sz="1800" dirty="0">
                <a:effectLst/>
                <a:latin typeface="Times New Roman" panose="02020603050405020304" pitchFamily="18" charset="0"/>
                <a:ea typeface="Calibri" panose="020F0502020204030204" pitchFamily="34" charset="0"/>
              </a:rPr>
              <a:t>Professor Peter Hamar </a:t>
            </a:r>
            <a:r>
              <a:rPr lang="hu-HU" sz="1800" dirty="0">
                <a:effectLst/>
                <a:latin typeface="Times New Roman" panose="02020603050405020304" pitchFamily="18" charset="0"/>
                <a:ea typeface="Calibri" panose="020F0502020204030204" pitchFamily="34" charset="0"/>
              </a:rPr>
              <a:t>– PhD </a:t>
            </a:r>
            <a:r>
              <a:rPr lang="hu-HU" sz="1800" dirty="0" err="1">
                <a:effectLst/>
                <a:latin typeface="Times New Roman" panose="02020603050405020304" pitchFamily="18" charset="0"/>
                <a:ea typeface="Calibri" panose="020F0502020204030204" pitchFamily="34" charset="0"/>
              </a:rPr>
              <a:t>supervisor</a:t>
            </a:r>
            <a:endParaRPr lang="hu-HU" sz="1800" dirty="0">
              <a:effectLst/>
              <a:latin typeface="Times New Roman" panose="02020603050405020304" pitchFamily="18" charset="0"/>
              <a:ea typeface="Calibri" panose="020F0502020204030204" pitchFamily="34" charset="0"/>
            </a:endParaRPr>
          </a:p>
          <a:p>
            <a:r>
              <a:rPr lang="en-GE" sz="1800" dirty="0">
                <a:effectLst/>
                <a:latin typeface="Times New Roman" panose="02020603050405020304" pitchFamily="18" charset="0"/>
                <a:ea typeface="Calibri" panose="020F0502020204030204" pitchFamily="34" charset="0"/>
              </a:rPr>
              <a:t>Professor Zoltan Benyo </a:t>
            </a:r>
          </a:p>
          <a:p>
            <a:r>
              <a:rPr lang="en-GE" sz="1800" dirty="0">
                <a:effectLst/>
                <a:latin typeface="Times New Roman" panose="02020603050405020304" pitchFamily="18" charset="0"/>
                <a:ea typeface="Calibri" panose="020F0502020204030204" pitchFamily="34" charset="0"/>
              </a:rPr>
              <a:t>Reviewers and commit</a:t>
            </a:r>
            <a:r>
              <a:rPr lang="en-GB" sz="1800" dirty="0">
                <a:effectLst/>
                <a:latin typeface="Times New Roman" panose="02020603050405020304" pitchFamily="18" charset="0"/>
                <a:ea typeface="Calibri" panose="020F0502020204030204" pitchFamily="34" charset="0"/>
              </a:rPr>
              <a:t>t</a:t>
            </a:r>
            <a:r>
              <a:rPr lang="en-GE" sz="1800" dirty="0">
                <a:effectLst/>
                <a:latin typeface="Times New Roman" panose="02020603050405020304" pitchFamily="18" charset="0"/>
                <a:ea typeface="Calibri" panose="020F0502020204030204" pitchFamily="34" charset="0"/>
              </a:rPr>
              <a:t>ee members</a:t>
            </a:r>
          </a:p>
          <a:p>
            <a:r>
              <a:rPr lang="en-GE" sz="1800" dirty="0">
                <a:effectLst/>
                <a:latin typeface="Times New Roman" panose="02020603050405020304" pitchFamily="18" charset="0"/>
                <a:ea typeface="Calibri" panose="020F0502020204030204" pitchFamily="34" charset="0"/>
              </a:rPr>
              <a:t>My colleagues - Jeremiah Mbuotidem Thomas, Csaba Andras Schvarcz, Pedro Henrique Leroy Viana, Kenan Aloss, Syeda Mahak Zahra Bokhari, Zoltan Koos, Daniel Bocsi, Tamas Vancsik, Lea Danics, Eniko Major, Andrea Balogh. </a:t>
            </a:r>
          </a:p>
          <a:p>
            <a:r>
              <a:rPr lang="en-GE" sz="1800" dirty="0">
                <a:latin typeface="Times New Roman" panose="02020603050405020304" pitchFamily="18" charset="0"/>
                <a:ea typeface="Calibri" panose="020F0502020204030204" pitchFamily="34" charset="0"/>
              </a:rPr>
              <a:t>To my family, grandparents and friends.</a:t>
            </a:r>
            <a:endParaRPr lang="en-GE" sz="1800" dirty="0">
              <a:effectLst/>
              <a:latin typeface="Calibri" panose="020F0502020204030204" pitchFamily="34" charset="0"/>
              <a:ea typeface="Calibri" panose="020F0502020204030204" pitchFamily="34" charset="0"/>
            </a:endParaRPr>
          </a:p>
          <a:p>
            <a:endParaRPr lang="en-GE" sz="1800" dirty="0">
              <a:effectLst/>
              <a:latin typeface="Times New Roman" panose="02020603050405020304" pitchFamily="18" charset="0"/>
              <a:ea typeface="Calibri" panose="020F0502020204030204" pitchFamily="34" charset="0"/>
            </a:endParaRPr>
          </a:p>
          <a:p>
            <a:endParaRPr lang="hu-HU" sz="1800" dirty="0">
              <a:effectLst/>
              <a:latin typeface="Times New Roman" panose="02020603050405020304" pitchFamily="18" charset="0"/>
              <a:ea typeface="Calibri" panose="020F0502020204030204" pitchFamily="34" charset="0"/>
            </a:endParaRPr>
          </a:p>
          <a:p>
            <a:endParaRPr lang="hu-HU" dirty="0"/>
          </a:p>
        </p:txBody>
      </p:sp>
      <p:sp>
        <p:nvSpPr>
          <p:cNvPr id="4" name="Cím 3"/>
          <p:cNvSpPr>
            <a:spLocks noGrp="1"/>
          </p:cNvSpPr>
          <p:nvPr>
            <p:ph type="title"/>
          </p:nvPr>
        </p:nvSpPr>
        <p:spPr>
          <a:xfrm>
            <a:off x="239844" y="293452"/>
            <a:ext cx="5075424" cy="614597"/>
          </a:xfrm>
        </p:spPr>
        <p:txBody>
          <a:bodyPr>
            <a:normAutofit fontScale="90000"/>
          </a:bodyPr>
          <a:lstStyle/>
          <a:p>
            <a:r>
              <a:rPr lang="hu-HU" dirty="0" err="1"/>
              <a:t>Acknowledgment</a:t>
            </a:r>
            <a:endParaRPr lang="hu-HU" dirty="0"/>
          </a:p>
        </p:txBody>
      </p:sp>
      <p:pic>
        <p:nvPicPr>
          <p:cNvPr id="5" name="Kép helye 6"/>
          <p:cNvPicPr>
            <a:picLocks noGrp="1" noChangeAspect="1"/>
          </p:cNvPicPr>
          <p:nvPr>
            <p:ph type="pic" idx="1"/>
          </p:nvPr>
        </p:nvPicPr>
        <p:blipFill>
          <a:blip r:embed="rId3">
            <a:extLst>
              <a:ext uri="{28A0092B-C50C-407E-A947-70E740481C1C}">
                <a14:useLocalDpi xmlns:a14="http://schemas.microsoft.com/office/drawing/2010/main" val="0"/>
              </a:ext>
            </a:extLst>
          </a:blip>
          <a:srcRect l="12629" r="12629"/>
          <a:stretch>
            <a:fillRect/>
          </a:stretch>
        </p:blipFill>
        <p:spPr/>
      </p:pic>
    </p:spTree>
    <p:extLst>
      <p:ext uri="{BB962C8B-B14F-4D97-AF65-F5344CB8AC3E}">
        <p14:creationId xmlns:p14="http://schemas.microsoft.com/office/powerpoint/2010/main" val="1932900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 helye 6"/>
          <p:cNvSpPr>
            <a:spLocks noGrp="1"/>
          </p:cNvSpPr>
          <p:nvPr>
            <p:ph type="body" sz="quarter" idx="12"/>
          </p:nvPr>
        </p:nvSpPr>
        <p:spPr>
          <a:xfrm>
            <a:off x="1664677" y="2018667"/>
            <a:ext cx="9144000" cy="1123815"/>
          </a:xfrm>
        </p:spPr>
        <p:txBody>
          <a:bodyPr/>
          <a:lstStyle/>
          <a:p>
            <a:r>
              <a:rPr lang="en-GB" dirty="0"/>
              <a:t>Thank you for your attention!</a:t>
            </a:r>
          </a:p>
        </p:txBody>
      </p:sp>
      <p:sp>
        <p:nvSpPr>
          <p:cNvPr id="6" name="Szöveg helye 5"/>
          <p:cNvSpPr>
            <a:spLocks noGrp="1"/>
          </p:cNvSpPr>
          <p:nvPr>
            <p:ph type="body" sz="quarter" idx="10"/>
          </p:nvPr>
        </p:nvSpPr>
        <p:spPr/>
        <p:txBody>
          <a:bodyPr/>
          <a:lstStyle/>
          <a:p>
            <a:r>
              <a:rPr lang="en-GB" dirty="0"/>
              <a:t>Nino Giunashvili</a:t>
            </a:r>
          </a:p>
        </p:txBody>
      </p:sp>
    </p:spTree>
    <p:extLst>
      <p:ext uri="{BB962C8B-B14F-4D97-AF65-F5344CB8AC3E}">
        <p14:creationId xmlns:p14="http://schemas.microsoft.com/office/powerpoint/2010/main" val="204161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261C29C-6524-8B1D-B635-ADC67BE4A283}"/>
              </a:ext>
            </a:extLst>
          </p:cNvPr>
          <p:cNvGraphicFramePr>
            <a:graphicFrameLocks noGrp="1"/>
          </p:cNvGraphicFramePr>
          <p:nvPr>
            <p:extLst>
              <p:ext uri="{D42A27DB-BD31-4B8C-83A1-F6EECF244321}">
                <p14:modId xmlns:p14="http://schemas.microsoft.com/office/powerpoint/2010/main" val="1754085311"/>
              </p:ext>
            </p:extLst>
          </p:nvPr>
        </p:nvGraphicFramePr>
        <p:xfrm>
          <a:off x="583238" y="188233"/>
          <a:ext cx="10028882" cy="6725355"/>
        </p:xfrm>
        <a:graphic>
          <a:graphicData uri="http://schemas.openxmlformats.org/drawingml/2006/table">
            <a:tbl>
              <a:tblPr>
                <a:tableStyleId>{5C22544A-7EE6-4342-B048-85BDC9FD1C3A}</a:tableStyleId>
              </a:tblPr>
              <a:tblGrid>
                <a:gridCol w="1937927">
                  <a:extLst>
                    <a:ext uri="{9D8B030D-6E8A-4147-A177-3AD203B41FA5}">
                      <a16:colId xmlns:a16="http://schemas.microsoft.com/office/drawing/2014/main" val="3357050846"/>
                    </a:ext>
                  </a:extLst>
                </a:gridCol>
                <a:gridCol w="1663039">
                  <a:extLst>
                    <a:ext uri="{9D8B030D-6E8A-4147-A177-3AD203B41FA5}">
                      <a16:colId xmlns:a16="http://schemas.microsoft.com/office/drawing/2014/main" val="3121870139"/>
                    </a:ext>
                  </a:extLst>
                </a:gridCol>
                <a:gridCol w="2688836">
                  <a:extLst>
                    <a:ext uri="{9D8B030D-6E8A-4147-A177-3AD203B41FA5}">
                      <a16:colId xmlns:a16="http://schemas.microsoft.com/office/drawing/2014/main" val="2946531938"/>
                    </a:ext>
                  </a:extLst>
                </a:gridCol>
                <a:gridCol w="3016018">
                  <a:extLst>
                    <a:ext uri="{9D8B030D-6E8A-4147-A177-3AD203B41FA5}">
                      <a16:colId xmlns:a16="http://schemas.microsoft.com/office/drawing/2014/main" val="1653674702"/>
                    </a:ext>
                  </a:extLst>
                </a:gridCol>
                <a:gridCol w="723062">
                  <a:extLst>
                    <a:ext uri="{9D8B030D-6E8A-4147-A177-3AD203B41FA5}">
                      <a16:colId xmlns:a16="http://schemas.microsoft.com/office/drawing/2014/main" val="4170564420"/>
                    </a:ext>
                  </a:extLst>
                </a:gridCol>
              </a:tblGrid>
              <a:tr h="74758">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1" dirty="0">
                          <a:effectLst/>
                        </a:rPr>
                        <a:t>Combination</a:t>
                      </a:r>
                      <a:endParaRPr lang="en-G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1" dirty="0">
                          <a:effectLst/>
                        </a:rPr>
                        <a:t>Cancer type</a:t>
                      </a:r>
                      <a:endParaRPr lang="en-G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1" dirty="0">
                          <a:effectLst/>
                        </a:rPr>
                        <a:t>Effect(s)</a:t>
                      </a:r>
                      <a:endParaRPr lang="en-G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1" dirty="0">
                          <a:effectLst/>
                        </a:rPr>
                        <a:t>Mechanism/</a:t>
                      </a:r>
                      <a:r>
                        <a:rPr lang="en-GB" sz="1200" b="1" dirty="0" err="1">
                          <a:effectLst/>
                        </a:rPr>
                        <a:t>Signaling</a:t>
                      </a:r>
                      <a:r>
                        <a:rPr lang="en-GB" sz="1200" b="1" dirty="0">
                          <a:effectLst/>
                        </a:rPr>
                        <a:t> pathway</a:t>
                      </a:r>
                      <a:endParaRPr lang="en-G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b="1" dirty="0">
                          <a:effectLst/>
                        </a:rPr>
                        <a:t>References</a:t>
                      </a:r>
                      <a:endParaRPr lang="en-GE"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333151889"/>
                  </a:ext>
                </a:extLst>
              </a:tr>
              <a:tr h="402606">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Celecoxib and cyclophosphamide</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Breast cancer</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Anti-angiogenic</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Decrease VEGF</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(78)</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3824861626"/>
                  </a:ext>
                </a:extLst>
              </a:tr>
              <a:tr h="210731">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5-FU</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Squamous cell carcinoma</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Inhibit proliferation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Inhibit AKT pathway</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(79)</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1047191392"/>
                  </a:ext>
                </a:extLst>
              </a:tr>
              <a:tr h="413465">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Celecoxib and </a:t>
                      </a:r>
                      <a:r>
                        <a:rPr lang="en-GB" sz="1200" dirty="0" err="1">
                          <a:effectLst/>
                        </a:rPr>
                        <a:t>epirubicin</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Novikoff hepatoma</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Reduce proliferating</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Suppress CD44, CD133 and</a:t>
                      </a:r>
                      <a:endParaRPr lang="en-GE" sz="1200">
                        <a:effectLst/>
                      </a:endParaRP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MDR-1 expression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(80)</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212742770"/>
                  </a:ext>
                </a:extLst>
              </a:tr>
              <a:tr h="210731">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doxorubicin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Human skin cancer</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Enhance apoptosis</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Inhibit AKT pathway</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(81)</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640633538"/>
                  </a:ext>
                </a:extLst>
              </a:tr>
              <a:tr h="210731">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curcumin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HCC</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Inhibit angiogenesis</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200">
                          <a:effectLst/>
                        </a:rPr>
                        <a:t>Inhibit Akt, NF-kB, and PGE2</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de-DE" sz="1200" dirty="0">
                          <a:effectLst/>
                        </a:rPr>
                        <a:t>(84)</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3171074160"/>
                  </a:ext>
                </a:extLst>
              </a:tr>
              <a:tr h="210731">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err="1">
                          <a:effectLst/>
                        </a:rPr>
                        <a:t>Tolfenamic</a:t>
                      </a:r>
                      <a:r>
                        <a:rPr lang="en-GB" sz="1200" dirty="0">
                          <a:effectLst/>
                        </a:rPr>
                        <a:t> acid and cisplatin</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Breast cancer</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Induce apoptosis</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Increasing P-53</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(85)</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3665844830"/>
                  </a:ext>
                </a:extLst>
              </a:tr>
              <a:tr h="413465">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erlotinib</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NSLC</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Enhance apoptosis and radio-sensitivity</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Inhibit EGFR and PIK/AKT</a:t>
                      </a:r>
                      <a:endParaRPr lang="en-GE" sz="1200">
                        <a:effectLst/>
                      </a:endParaRP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pathway</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(86)</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2986694336"/>
                  </a:ext>
                </a:extLst>
              </a:tr>
              <a:tr h="616104">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gefitinib</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Prostate cancer</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Enhance apoptosis/reduce tumor proliferation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Increased caspase 3 cleavage/ decreases in BCL-2 and</a:t>
                      </a:r>
                      <a:endParaRPr lang="en-GE" sz="1200">
                        <a:effectLst/>
                      </a:endParaRP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ABCB1 expression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(88)</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3038350821"/>
                  </a:ext>
                </a:extLst>
              </a:tr>
              <a:tr h="210731">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vandetanib</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Osteosarcoma</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Promote apoptosis</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Inducing ERK phosphorylation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(89)</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3386839546"/>
                  </a:ext>
                </a:extLst>
              </a:tr>
              <a:tr h="210731">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imatinib</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Colon cancer</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Inhibit proliferation</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Increase Caspase-3 activity</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(89)</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1293027988"/>
                  </a:ext>
                </a:extLst>
              </a:tr>
              <a:tr h="413465">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sunitinib</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Renal cancer</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Immunomodulation/ Alleviate tumor progress</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Inhibit GM-CSF and STAT3 expression/Alleviating</a:t>
                      </a:r>
                      <a:endParaRPr lang="en-GE" sz="1200" dirty="0">
                        <a:effectLst/>
                      </a:endParaRPr>
                    </a:p>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MDSCs</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(90)</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2584906377"/>
                  </a:ext>
                </a:extLst>
              </a:tr>
              <a:tr h="402606">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Celecoxib and sildenafil</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Ovarian cancer</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Induce apoptosis/Increased platinum sensitivity</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a:effectLst/>
                        </a:rPr>
                        <a:t>Reduce chaperone proteins</a:t>
                      </a:r>
                      <a:endParaRPr lang="en-G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tc>
                  <a:txBody>
                    <a:bodyPr/>
                    <a:lstStyle/>
                    <a:p>
                      <a:pPr>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200" dirty="0">
                          <a:effectLst/>
                        </a:rPr>
                        <a:t>(91)</a:t>
                      </a:r>
                      <a:endParaRPr lang="en-G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506" marR="17506" marT="0" marB="0"/>
                </a:tc>
                <a:extLst>
                  <a:ext uri="{0D108BD9-81ED-4DB2-BD59-A6C34878D82A}">
                    <a16:rowId xmlns:a16="http://schemas.microsoft.com/office/drawing/2014/main" val="3508078797"/>
                  </a:ext>
                </a:extLst>
              </a:tr>
            </a:tbl>
          </a:graphicData>
        </a:graphic>
      </p:graphicFrame>
      <p:sp>
        <p:nvSpPr>
          <p:cNvPr id="6" name="Title 5">
            <a:extLst>
              <a:ext uri="{FF2B5EF4-FFF2-40B4-BE49-F238E27FC236}">
                <a16:creationId xmlns:a16="http://schemas.microsoft.com/office/drawing/2014/main" id="{52F2C30C-3A03-D9EF-8466-6C3AE92CDA70}"/>
              </a:ext>
            </a:extLst>
          </p:cNvPr>
          <p:cNvSpPr>
            <a:spLocks noGrp="1"/>
          </p:cNvSpPr>
          <p:nvPr>
            <p:ph type="title"/>
          </p:nvPr>
        </p:nvSpPr>
        <p:spPr>
          <a:xfrm>
            <a:off x="725478" y="14878"/>
            <a:ext cx="10515600" cy="173355"/>
          </a:xfrm>
        </p:spPr>
        <p:txBody>
          <a:bodyPr>
            <a:normAutofit fontScale="90000"/>
          </a:bodyPr>
          <a:lstStyle/>
          <a:p>
            <a:r>
              <a:rPr lang="en-US" sz="1800" dirty="0">
                <a:solidFill>
                  <a:srgbClr val="FF0000"/>
                </a:solidFill>
                <a:effectLst/>
                <a:latin typeface="Times New Roman" panose="02020603050405020304" pitchFamily="18" charset="0"/>
                <a:ea typeface="ヒラギノ角ゴ Pro W3"/>
                <a:cs typeface="Times New Roman" panose="02020603050405020304" pitchFamily="18" charset="0"/>
              </a:rPr>
              <a:t>summary of combination treatments of COX inhibitors and possible synergistic mechanisms of action</a:t>
            </a:r>
            <a:endParaRPr lang="en-GE" dirty="0"/>
          </a:p>
        </p:txBody>
      </p:sp>
    </p:spTree>
    <p:extLst>
      <p:ext uri="{BB962C8B-B14F-4D97-AF65-F5344CB8AC3E}">
        <p14:creationId xmlns:p14="http://schemas.microsoft.com/office/powerpoint/2010/main" val="99961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8364-F47B-2CA0-1B56-13A3BDA7ED88}"/>
              </a:ext>
            </a:extLst>
          </p:cNvPr>
          <p:cNvSpPr>
            <a:spLocks noGrp="1"/>
          </p:cNvSpPr>
          <p:nvPr>
            <p:ph type="title"/>
          </p:nvPr>
        </p:nvSpPr>
        <p:spPr>
          <a:xfrm>
            <a:off x="838200" y="365125"/>
            <a:ext cx="10515600" cy="610439"/>
          </a:xfrm>
        </p:spPr>
        <p:txBody>
          <a:bodyPr>
            <a:normAutofit fontScale="90000"/>
          </a:bodyPr>
          <a:lstStyle/>
          <a:p>
            <a:r>
              <a:rPr lang="en-GE" dirty="0"/>
              <a:t>Proliferation – after mEHT in TNBC </a:t>
            </a:r>
          </a:p>
        </p:txBody>
      </p:sp>
      <p:pic>
        <p:nvPicPr>
          <p:cNvPr id="4" name="Picture 3" descr="A screenshot of a white background&#10;&#10;Description automatically generated">
            <a:extLst>
              <a:ext uri="{FF2B5EF4-FFF2-40B4-BE49-F238E27FC236}">
                <a16:creationId xmlns:a16="http://schemas.microsoft.com/office/drawing/2014/main" id="{E14A7089-7585-23DF-13EC-A52F97ADDD14}"/>
              </a:ext>
            </a:extLst>
          </p:cNvPr>
          <p:cNvPicPr>
            <a:picLocks noChangeAspect="1"/>
          </p:cNvPicPr>
          <p:nvPr/>
        </p:nvPicPr>
        <p:blipFill>
          <a:blip r:embed="rId2"/>
          <a:stretch>
            <a:fillRect/>
          </a:stretch>
        </p:blipFill>
        <p:spPr>
          <a:xfrm>
            <a:off x="2804800" y="975564"/>
            <a:ext cx="6306543" cy="5131322"/>
          </a:xfrm>
          <a:prstGeom prst="rect">
            <a:avLst/>
          </a:prstGeom>
        </p:spPr>
      </p:pic>
    </p:spTree>
    <p:extLst>
      <p:ext uri="{BB962C8B-B14F-4D97-AF65-F5344CB8AC3E}">
        <p14:creationId xmlns:p14="http://schemas.microsoft.com/office/powerpoint/2010/main" val="131334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3F7D77-CF92-3C83-A0BB-F0F430902F56}"/>
              </a:ext>
            </a:extLst>
          </p:cNvPr>
          <p:cNvGrpSpPr/>
          <p:nvPr/>
        </p:nvGrpSpPr>
        <p:grpSpPr>
          <a:xfrm>
            <a:off x="667064" y="2220897"/>
            <a:ext cx="5428936" cy="2416206"/>
            <a:chOff x="6378336" y="643982"/>
            <a:chExt cx="5763821" cy="2772231"/>
          </a:xfrm>
        </p:grpSpPr>
        <p:pic>
          <p:nvPicPr>
            <p:cNvPr id="5" name="Picture 4">
              <a:extLst>
                <a:ext uri="{FF2B5EF4-FFF2-40B4-BE49-F238E27FC236}">
                  <a16:creationId xmlns:a16="http://schemas.microsoft.com/office/drawing/2014/main" id="{5BFABC60-D572-720A-5727-30A6385E89FD}"/>
                </a:ext>
              </a:extLst>
            </p:cNvPr>
            <p:cNvPicPr>
              <a:picLocks noChangeAspect="1"/>
            </p:cNvPicPr>
            <p:nvPr/>
          </p:nvPicPr>
          <p:blipFill>
            <a:blip r:embed="rId3"/>
            <a:stretch>
              <a:fillRect/>
            </a:stretch>
          </p:blipFill>
          <p:spPr>
            <a:xfrm>
              <a:off x="6378336" y="643982"/>
              <a:ext cx="5763821" cy="22270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1099E75C-1FB4-7130-D69B-0F59950CBFA9}"/>
                </a:ext>
              </a:extLst>
            </p:cNvPr>
            <p:cNvSpPr txBox="1"/>
            <p:nvPr/>
          </p:nvSpPr>
          <p:spPr>
            <a:xfrm>
              <a:off x="10359290" y="3046881"/>
              <a:ext cx="1653914" cy="369332"/>
            </a:xfrm>
            <a:prstGeom prst="rect">
              <a:avLst/>
            </a:prstGeom>
            <a:noFill/>
          </p:spPr>
          <p:txBody>
            <a:bodyPr wrap="none" rtlCol="0">
              <a:spAutoFit/>
            </a:bodyPr>
            <a:lstStyle/>
            <a:p>
              <a:r>
                <a:rPr lang="en-US" i="1" dirty="0"/>
                <a:t>Szasz et al.2019</a:t>
              </a:r>
              <a:endParaRPr lang="en-GB" i="1" dirty="0"/>
            </a:p>
          </p:txBody>
        </p:sp>
      </p:grpSp>
      <p:pic>
        <p:nvPicPr>
          <p:cNvPr id="7" name="Picture 6" descr="A diagram of a cell&#10;&#10;Description automatically generated">
            <a:extLst>
              <a:ext uri="{FF2B5EF4-FFF2-40B4-BE49-F238E27FC236}">
                <a16:creationId xmlns:a16="http://schemas.microsoft.com/office/drawing/2014/main" id="{1B3F2B14-A5EC-10D4-90BC-C6D9235801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7706" y="1404165"/>
            <a:ext cx="3751019" cy="3465226"/>
          </a:xfrm>
          <a:prstGeom prst="rect">
            <a:avLst/>
          </a:prstGeom>
        </p:spPr>
      </p:pic>
      <p:sp>
        <p:nvSpPr>
          <p:cNvPr id="9" name="TextBox 8">
            <a:extLst>
              <a:ext uri="{FF2B5EF4-FFF2-40B4-BE49-F238E27FC236}">
                <a16:creationId xmlns:a16="http://schemas.microsoft.com/office/drawing/2014/main" id="{AA692BC1-BBAF-4483-EB41-D6BB2F47D91C}"/>
              </a:ext>
            </a:extLst>
          </p:cNvPr>
          <p:cNvSpPr txBox="1"/>
          <p:nvPr/>
        </p:nvSpPr>
        <p:spPr>
          <a:xfrm>
            <a:off x="9618860" y="4869391"/>
            <a:ext cx="2573140" cy="369332"/>
          </a:xfrm>
          <a:prstGeom prst="rect">
            <a:avLst/>
          </a:prstGeom>
          <a:noFill/>
        </p:spPr>
        <p:txBody>
          <a:bodyPr wrap="none" rtlCol="0">
            <a:spAutoFit/>
          </a:bodyPr>
          <a:lstStyle/>
          <a:p>
            <a:r>
              <a:rPr lang="en-GE" i="1" dirty="0"/>
              <a:t>www.Biorender.com</a:t>
            </a:r>
          </a:p>
        </p:txBody>
      </p:sp>
      <p:sp>
        <p:nvSpPr>
          <p:cNvPr id="10" name="Title 3">
            <a:extLst>
              <a:ext uri="{FF2B5EF4-FFF2-40B4-BE49-F238E27FC236}">
                <a16:creationId xmlns:a16="http://schemas.microsoft.com/office/drawing/2014/main" id="{5480BDEA-3F4C-1BB1-E5E6-3DA37F7FC3F8}"/>
              </a:ext>
            </a:extLst>
          </p:cNvPr>
          <p:cNvSpPr txBox="1">
            <a:spLocks noGrp="1"/>
          </p:cNvSpPr>
          <p:nvPr>
            <p:ph type="title"/>
          </p:nvPr>
        </p:nvSpPr>
        <p:spPr>
          <a:xfrm>
            <a:off x="0" y="28076"/>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chemeClr val="bg1"/>
                </a:solidFill>
              </a:rPr>
              <a:t>Introduction</a:t>
            </a:r>
            <a:br>
              <a:rPr lang="en-US" sz="2400" b="1" dirty="0">
                <a:solidFill>
                  <a:schemeClr val="bg1"/>
                </a:solidFill>
              </a:rPr>
            </a:br>
            <a:r>
              <a:rPr lang="en-GB" sz="2400" b="1" dirty="0">
                <a:solidFill>
                  <a:schemeClr val="bg1"/>
                </a:solidFill>
              </a:rPr>
              <a:t>Modulated electro-hyperthermia (</a:t>
            </a:r>
            <a:r>
              <a:rPr lang="en-GB" sz="2400" b="1" dirty="0" err="1">
                <a:solidFill>
                  <a:schemeClr val="bg1"/>
                </a:solidFill>
              </a:rPr>
              <a:t>mEHT</a:t>
            </a:r>
            <a:r>
              <a:rPr lang="en-GB" sz="2400" b="1" dirty="0">
                <a:solidFill>
                  <a:schemeClr val="bg1"/>
                </a:solidFill>
              </a:rPr>
              <a:t>)</a:t>
            </a:r>
            <a:endParaRPr lang="en-US" sz="2400" b="1" dirty="0">
              <a:solidFill>
                <a:schemeClr val="bg1"/>
              </a:solidFill>
            </a:endParaRPr>
          </a:p>
        </p:txBody>
      </p:sp>
    </p:spTree>
    <p:extLst>
      <p:ext uri="{BB962C8B-B14F-4D97-AF65-F5344CB8AC3E}">
        <p14:creationId xmlns:p14="http://schemas.microsoft.com/office/powerpoint/2010/main" val="1131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4FC92-0049-0C72-11F0-5F973A9B4731}"/>
              </a:ext>
            </a:extLst>
          </p:cNvPr>
          <p:cNvSpPr>
            <a:spLocks noGrp="1"/>
          </p:cNvSpPr>
          <p:nvPr>
            <p:ph type="title"/>
          </p:nvPr>
        </p:nvSpPr>
        <p:spPr>
          <a:xfrm>
            <a:off x="838200" y="365125"/>
            <a:ext cx="10515600" cy="542925"/>
          </a:xfrm>
        </p:spPr>
        <p:txBody>
          <a:bodyPr>
            <a:normAutofit fontScale="90000"/>
          </a:bodyPr>
          <a:lstStyle/>
          <a:p>
            <a:pPr algn="ctr"/>
            <a:r>
              <a:rPr lang="en-GE" dirty="0"/>
              <a:t>Spleen weight</a:t>
            </a:r>
          </a:p>
        </p:txBody>
      </p:sp>
      <p:pic>
        <p:nvPicPr>
          <p:cNvPr id="1026" name="Picture 2">
            <a:extLst>
              <a:ext uri="{FF2B5EF4-FFF2-40B4-BE49-F238E27FC236}">
                <a16:creationId xmlns:a16="http://schemas.microsoft.com/office/drawing/2014/main" id="{EB1D6F3D-D04C-7A01-14B9-716A88ACD4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16"/>
          <a:stretch/>
        </p:blipFill>
        <p:spPr bwMode="auto">
          <a:xfrm>
            <a:off x="3480262" y="1143001"/>
            <a:ext cx="4680169" cy="420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43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patient's tissue&#10;&#10;Description automatically generated with medium confidence">
            <a:extLst>
              <a:ext uri="{FF2B5EF4-FFF2-40B4-BE49-F238E27FC236}">
                <a16:creationId xmlns:a16="http://schemas.microsoft.com/office/drawing/2014/main" id="{44BBBAAC-26D2-6524-BA06-377E20B7D8EE}"/>
              </a:ext>
            </a:extLst>
          </p:cNvPr>
          <p:cNvPicPr>
            <a:picLocks noChangeAspect="1"/>
          </p:cNvPicPr>
          <p:nvPr/>
        </p:nvPicPr>
        <p:blipFill>
          <a:blip r:embed="rId2"/>
          <a:stretch>
            <a:fillRect/>
          </a:stretch>
        </p:blipFill>
        <p:spPr>
          <a:xfrm>
            <a:off x="3286556" y="149796"/>
            <a:ext cx="5618888" cy="5989259"/>
          </a:xfrm>
          <a:prstGeom prst="rect">
            <a:avLst/>
          </a:prstGeom>
        </p:spPr>
      </p:pic>
    </p:spTree>
    <p:extLst>
      <p:ext uri="{BB962C8B-B14F-4D97-AF65-F5344CB8AC3E}">
        <p14:creationId xmlns:p14="http://schemas.microsoft.com/office/powerpoint/2010/main" val="14036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26D6248-16FF-84A6-A508-6FC660F0D393}"/>
              </a:ext>
            </a:extLst>
          </p:cNvPr>
          <p:cNvGrpSpPr/>
          <p:nvPr/>
        </p:nvGrpSpPr>
        <p:grpSpPr>
          <a:xfrm>
            <a:off x="6410049" y="1042719"/>
            <a:ext cx="4485685" cy="4480136"/>
            <a:chOff x="235531" y="920150"/>
            <a:chExt cx="4269358" cy="5114337"/>
          </a:xfrm>
        </p:grpSpPr>
        <p:pic>
          <p:nvPicPr>
            <p:cNvPr id="20" name="Picture 19">
              <a:extLst>
                <a:ext uri="{FF2B5EF4-FFF2-40B4-BE49-F238E27FC236}">
                  <a16:creationId xmlns:a16="http://schemas.microsoft.com/office/drawing/2014/main" id="{4E57479B-829B-9FC8-26FD-DD4639E7BB5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444"/>
                      </a14:imgEffect>
                      <a14:imgEffect>
                        <a14:saturation sat="400000"/>
                      </a14:imgEffect>
                    </a14:imgLayer>
                  </a14:imgProps>
                </a:ext>
              </a:extLst>
            </a:blip>
            <a:srcRect r="78730"/>
            <a:stretch/>
          </p:blipFill>
          <p:spPr>
            <a:xfrm>
              <a:off x="1918531" y="1476576"/>
              <a:ext cx="2586358" cy="4024398"/>
            </a:xfrm>
            <a:prstGeom prst="rect">
              <a:avLst/>
            </a:prstGeom>
            <a:ln>
              <a:solidFill>
                <a:schemeClr val="tx1"/>
              </a:solidFill>
            </a:ln>
          </p:spPr>
        </p:pic>
        <p:sp>
          <p:nvSpPr>
            <p:cNvPr id="21" name="TextBox 3">
              <a:extLst>
                <a:ext uri="{FF2B5EF4-FFF2-40B4-BE49-F238E27FC236}">
                  <a16:creationId xmlns:a16="http://schemas.microsoft.com/office/drawing/2014/main" id="{89ABBC38-4E41-231C-31BF-EAD82023B0C0}"/>
                </a:ext>
              </a:extLst>
            </p:cNvPr>
            <p:cNvSpPr txBox="1"/>
            <p:nvPr/>
          </p:nvSpPr>
          <p:spPr>
            <a:xfrm>
              <a:off x="325059" y="5665155"/>
              <a:ext cx="2327881" cy="369332"/>
            </a:xfrm>
            <a:prstGeom prst="rect">
              <a:avLst/>
            </a:prstGeom>
            <a:noFill/>
          </p:spPr>
          <p:txBody>
            <a:bodyPr wrap="none" rtlCol="0">
              <a:spAutoFit/>
            </a:bodyPr>
            <a:lstStyle/>
            <a:p>
              <a:r>
                <a:rPr lang="en-GB" b="0" i="1" dirty="0" err="1">
                  <a:effectLst/>
                  <a:latin typeface="Arial" panose="020B0604020202020204" pitchFamily="34" charset="0"/>
                </a:rPr>
                <a:t>Schvarcz</a:t>
              </a:r>
              <a:r>
                <a:rPr lang="en-GB" b="0" i="1" dirty="0">
                  <a:effectLst/>
                  <a:latin typeface="Arial" panose="020B0604020202020204" pitchFamily="34" charset="0"/>
                </a:rPr>
                <a:t> et al. 2021</a:t>
              </a:r>
              <a:r>
                <a:rPr lang="en-US" i="1" dirty="0"/>
                <a:t> </a:t>
              </a:r>
              <a:endParaRPr lang="en-GB" i="1" dirty="0"/>
            </a:p>
          </p:txBody>
        </p:sp>
        <p:sp>
          <p:nvSpPr>
            <p:cNvPr id="22" name="TextBox 4">
              <a:extLst>
                <a:ext uri="{FF2B5EF4-FFF2-40B4-BE49-F238E27FC236}">
                  <a16:creationId xmlns:a16="http://schemas.microsoft.com/office/drawing/2014/main" id="{43868B96-813F-47B5-9D05-1393731C3E03}"/>
                </a:ext>
              </a:extLst>
            </p:cNvPr>
            <p:cNvSpPr txBox="1"/>
            <p:nvPr/>
          </p:nvSpPr>
          <p:spPr>
            <a:xfrm>
              <a:off x="240222" y="920150"/>
              <a:ext cx="2486771" cy="400110"/>
            </a:xfrm>
            <a:prstGeom prst="rect">
              <a:avLst/>
            </a:prstGeom>
            <a:noFill/>
          </p:spPr>
          <p:txBody>
            <a:bodyPr wrap="none" rtlCol="0">
              <a:spAutoFit/>
            </a:bodyPr>
            <a:lstStyle/>
            <a:p>
              <a:r>
                <a:rPr lang="en-US" sz="2000" b="1" dirty="0"/>
                <a:t>Acute Phase Proteins </a:t>
              </a:r>
              <a:endParaRPr lang="en-GB" sz="2000" b="1" dirty="0"/>
            </a:p>
          </p:txBody>
        </p:sp>
        <p:sp>
          <p:nvSpPr>
            <p:cNvPr id="23" name="Left Brace 22">
              <a:extLst>
                <a:ext uri="{FF2B5EF4-FFF2-40B4-BE49-F238E27FC236}">
                  <a16:creationId xmlns:a16="http://schemas.microsoft.com/office/drawing/2014/main" id="{DEA3D593-C3D5-6F12-314C-7DEE34C9DCE2}"/>
                </a:ext>
              </a:extLst>
            </p:cNvPr>
            <p:cNvSpPr/>
            <p:nvPr/>
          </p:nvSpPr>
          <p:spPr>
            <a:xfrm rot="10800000" flipH="1">
              <a:off x="1816231" y="2349828"/>
              <a:ext cx="45719" cy="54635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GB"/>
            </a:p>
          </p:txBody>
        </p:sp>
        <p:sp>
          <p:nvSpPr>
            <p:cNvPr id="24" name="Left Brace 23">
              <a:extLst>
                <a:ext uri="{FF2B5EF4-FFF2-40B4-BE49-F238E27FC236}">
                  <a16:creationId xmlns:a16="http://schemas.microsoft.com/office/drawing/2014/main" id="{ECAD8853-FBDE-F569-9187-859612B52FBF}"/>
                </a:ext>
              </a:extLst>
            </p:cNvPr>
            <p:cNvSpPr/>
            <p:nvPr/>
          </p:nvSpPr>
          <p:spPr>
            <a:xfrm rot="10800000" flipH="1">
              <a:off x="1826287" y="2960308"/>
              <a:ext cx="45720" cy="132036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GB"/>
            </a:p>
          </p:txBody>
        </p:sp>
        <p:sp>
          <p:nvSpPr>
            <p:cNvPr id="25" name="Left Brace 24">
              <a:extLst>
                <a:ext uri="{FF2B5EF4-FFF2-40B4-BE49-F238E27FC236}">
                  <a16:creationId xmlns:a16="http://schemas.microsoft.com/office/drawing/2014/main" id="{7F108271-1FBB-0894-EEF8-DF2B524F6B99}"/>
                </a:ext>
              </a:extLst>
            </p:cNvPr>
            <p:cNvSpPr/>
            <p:nvPr/>
          </p:nvSpPr>
          <p:spPr>
            <a:xfrm rot="10800000" flipH="1">
              <a:off x="1815663" y="4365641"/>
              <a:ext cx="68579" cy="113052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GB"/>
            </a:p>
          </p:txBody>
        </p:sp>
        <p:sp>
          <p:nvSpPr>
            <p:cNvPr id="26" name="TextBox 8">
              <a:extLst>
                <a:ext uri="{FF2B5EF4-FFF2-40B4-BE49-F238E27FC236}">
                  <a16:creationId xmlns:a16="http://schemas.microsoft.com/office/drawing/2014/main" id="{F6C0E153-F551-9462-EEBB-8968D14FE988}"/>
                </a:ext>
              </a:extLst>
            </p:cNvPr>
            <p:cNvSpPr txBox="1"/>
            <p:nvPr/>
          </p:nvSpPr>
          <p:spPr>
            <a:xfrm>
              <a:off x="892423" y="3042073"/>
              <a:ext cx="915724" cy="351345"/>
            </a:xfrm>
            <a:prstGeom prst="rect">
              <a:avLst/>
            </a:prstGeom>
            <a:noFill/>
          </p:spPr>
          <p:txBody>
            <a:bodyPr wrap="none" rtlCol="0">
              <a:spAutoFit/>
            </a:bodyPr>
            <a:lstStyle/>
            <a:p>
              <a:r>
                <a:rPr lang="en-GB" sz="1400" dirty="0"/>
                <a:t>SERPINs</a:t>
              </a:r>
              <a:endParaRPr lang="en-GB" dirty="0"/>
            </a:p>
          </p:txBody>
        </p:sp>
        <p:sp>
          <p:nvSpPr>
            <p:cNvPr id="27" name="TextBox 9">
              <a:extLst>
                <a:ext uri="{FF2B5EF4-FFF2-40B4-BE49-F238E27FC236}">
                  <a16:creationId xmlns:a16="http://schemas.microsoft.com/office/drawing/2014/main" id="{35192BDA-F49A-412A-2720-C791F83DBABC}"/>
                </a:ext>
              </a:extLst>
            </p:cNvPr>
            <p:cNvSpPr txBox="1"/>
            <p:nvPr/>
          </p:nvSpPr>
          <p:spPr>
            <a:xfrm>
              <a:off x="399097" y="3589181"/>
              <a:ext cx="1391741" cy="351345"/>
            </a:xfrm>
            <a:prstGeom prst="rect">
              <a:avLst/>
            </a:prstGeom>
            <a:noFill/>
          </p:spPr>
          <p:txBody>
            <a:bodyPr wrap="none" rtlCol="0">
              <a:spAutoFit/>
            </a:bodyPr>
            <a:lstStyle/>
            <a:p>
              <a:r>
                <a:rPr lang="en-GB" sz="1400" dirty="0"/>
                <a:t>FIBRINOGENs</a:t>
              </a:r>
              <a:endParaRPr lang="en-GB" dirty="0"/>
            </a:p>
          </p:txBody>
        </p:sp>
        <p:sp>
          <p:nvSpPr>
            <p:cNvPr id="28" name="TextBox 10">
              <a:extLst>
                <a:ext uri="{FF2B5EF4-FFF2-40B4-BE49-F238E27FC236}">
                  <a16:creationId xmlns:a16="http://schemas.microsoft.com/office/drawing/2014/main" id="{76D91887-E913-005D-AD21-B0D5CC894860}"/>
                </a:ext>
              </a:extLst>
            </p:cNvPr>
            <p:cNvSpPr txBox="1"/>
            <p:nvPr/>
          </p:nvSpPr>
          <p:spPr>
            <a:xfrm>
              <a:off x="279276" y="3996898"/>
              <a:ext cx="1495488" cy="351345"/>
            </a:xfrm>
            <a:prstGeom prst="rect">
              <a:avLst/>
            </a:prstGeom>
            <a:noFill/>
          </p:spPr>
          <p:txBody>
            <a:bodyPr wrap="none" rtlCol="0">
              <a:spAutoFit/>
            </a:bodyPr>
            <a:lstStyle/>
            <a:p>
              <a:r>
                <a:rPr lang="en-GB" sz="1400" dirty="0"/>
                <a:t>HAPTOGLOBIN</a:t>
              </a:r>
              <a:endParaRPr lang="en-GB" dirty="0"/>
            </a:p>
          </p:txBody>
        </p:sp>
        <p:sp>
          <p:nvSpPr>
            <p:cNvPr id="29" name="TextBox 11">
              <a:extLst>
                <a:ext uri="{FF2B5EF4-FFF2-40B4-BE49-F238E27FC236}">
                  <a16:creationId xmlns:a16="http://schemas.microsoft.com/office/drawing/2014/main" id="{B6582673-CEA5-2AA7-77FE-625010BBD15E}"/>
                </a:ext>
              </a:extLst>
            </p:cNvPr>
            <p:cNvSpPr txBox="1"/>
            <p:nvPr/>
          </p:nvSpPr>
          <p:spPr>
            <a:xfrm>
              <a:off x="1255722" y="2455578"/>
              <a:ext cx="519042" cy="35134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solidFill>
                    <a:prstClr val="black"/>
                  </a:solidFill>
                  <a:effectLst/>
                  <a:uLnTx/>
                  <a:uFillTx/>
                  <a:latin typeface="Calibri" panose="020F0502020204030204"/>
                  <a:ea typeface="+mn-ea"/>
                  <a:cs typeface="+mn-cs"/>
                </a:rPr>
                <a:t>ITIHs</a:t>
              </a: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12">
              <a:extLst>
                <a:ext uri="{FF2B5EF4-FFF2-40B4-BE49-F238E27FC236}">
                  <a16:creationId xmlns:a16="http://schemas.microsoft.com/office/drawing/2014/main" id="{6A94E57A-8D35-D888-9DF2-529E429B08C2}"/>
                </a:ext>
              </a:extLst>
            </p:cNvPr>
            <p:cNvSpPr txBox="1"/>
            <p:nvPr/>
          </p:nvSpPr>
          <p:spPr>
            <a:xfrm>
              <a:off x="235531" y="4567820"/>
              <a:ext cx="1906896" cy="597286"/>
            </a:xfrm>
            <a:prstGeom prst="rect">
              <a:avLst/>
            </a:prstGeom>
            <a:noFill/>
          </p:spPr>
          <p:txBody>
            <a:bodyPr wrap="square" rtlCol="0">
              <a:spAutoFit/>
            </a:bodyPr>
            <a:lstStyle/>
            <a:p>
              <a:r>
                <a:rPr lang="en-GB" sz="1400" dirty="0"/>
                <a:t>COMPLEMENT</a:t>
              </a:r>
            </a:p>
            <a:p>
              <a:r>
                <a:rPr lang="en-GB" sz="1400" dirty="0"/>
                <a:t>SYST. PROTEINS</a:t>
              </a:r>
            </a:p>
          </p:txBody>
        </p:sp>
      </p:grpSp>
      <p:sp>
        <p:nvSpPr>
          <p:cNvPr id="6" name="Title 3">
            <a:extLst>
              <a:ext uri="{FF2B5EF4-FFF2-40B4-BE49-F238E27FC236}">
                <a16:creationId xmlns:a16="http://schemas.microsoft.com/office/drawing/2014/main" id="{FDA8E7A0-4552-B3E1-1A27-21D61FB8EEDD}"/>
              </a:ext>
            </a:extLst>
          </p:cNvPr>
          <p:cNvSpPr txBox="1">
            <a:spLocks/>
          </p:cNvSpPr>
          <p:nvPr/>
        </p:nvSpPr>
        <p:spPr>
          <a:xfrm>
            <a:off x="0" y="19374"/>
            <a:ext cx="12192000" cy="830997"/>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hu-HU" sz="2400" b="1" dirty="0" err="1"/>
              <a:t>Introduction</a:t>
            </a:r>
            <a:endParaRPr lang="hu-HU" sz="2400" b="1" dirty="0"/>
          </a:p>
          <a:p>
            <a:pPr algn="ctr"/>
            <a:r>
              <a:rPr lang="hu-HU" sz="2400" b="1" dirty="0"/>
              <a:t> </a:t>
            </a:r>
            <a:r>
              <a:rPr lang="hu-HU" sz="1600" b="1" dirty="0" err="1"/>
              <a:t>mEHT-induced</a:t>
            </a:r>
            <a:r>
              <a:rPr lang="hu-HU" sz="1600" b="1" dirty="0"/>
              <a:t> local </a:t>
            </a:r>
            <a:r>
              <a:rPr lang="hu-HU" sz="1600" b="1" dirty="0" err="1"/>
              <a:t>acute</a:t>
            </a:r>
            <a:r>
              <a:rPr lang="hu-HU" sz="1600" b="1" dirty="0"/>
              <a:t> </a:t>
            </a:r>
            <a:r>
              <a:rPr lang="hu-HU" sz="1600" b="1" dirty="0" err="1"/>
              <a:t>phase</a:t>
            </a:r>
            <a:r>
              <a:rPr lang="hu-HU" sz="1600" b="1" dirty="0"/>
              <a:t> </a:t>
            </a:r>
            <a:r>
              <a:rPr lang="hu-HU" sz="1600" b="1" dirty="0" err="1"/>
              <a:t>reaction</a:t>
            </a:r>
            <a:r>
              <a:rPr lang="hu-HU" sz="1600" b="1" dirty="0"/>
              <a:t> in 4T1 TNBC</a:t>
            </a:r>
            <a:endParaRPr lang="hu-HU" sz="2400" b="1" dirty="0"/>
          </a:p>
        </p:txBody>
      </p:sp>
      <p:grpSp>
        <p:nvGrpSpPr>
          <p:cNvPr id="7" name="Group 6">
            <a:extLst>
              <a:ext uri="{FF2B5EF4-FFF2-40B4-BE49-F238E27FC236}">
                <a16:creationId xmlns:a16="http://schemas.microsoft.com/office/drawing/2014/main" id="{BBCA1AED-9242-3C5A-2644-5EEA1171B5AD}"/>
              </a:ext>
            </a:extLst>
          </p:cNvPr>
          <p:cNvGrpSpPr/>
          <p:nvPr/>
        </p:nvGrpSpPr>
        <p:grpSpPr>
          <a:xfrm>
            <a:off x="687504" y="2269294"/>
            <a:ext cx="4754695" cy="2055423"/>
            <a:chOff x="3665801" y="568083"/>
            <a:chExt cx="3441809" cy="1479368"/>
          </a:xfrm>
        </p:grpSpPr>
        <p:grpSp>
          <p:nvGrpSpPr>
            <p:cNvPr id="8" name="Group 7">
              <a:extLst>
                <a:ext uri="{FF2B5EF4-FFF2-40B4-BE49-F238E27FC236}">
                  <a16:creationId xmlns:a16="http://schemas.microsoft.com/office/drawing/2014/main" id="{18259BD9-CC28-A332-5CBA-9129DFADC63E}"/>
                </a:ext>
              </a:extLst>
            </p:cNvPr>
            <p:cNvGrpSpPr/>
            <p:nvPr/>
          </p:nvGrpSpPr>
          <p:grpSpPr>
            <a:xfrm>
              <a:off x="3665801" y="568083"/>
              <a:ext cx="3441809" cy="1152533"/>
              <a:chOff x="4150240" y="475460"/>
              <a:chExt cx="3441809" cy="1152533"/>
            </a:xfrm>
          </p:grpSpPr>
          <p:pic>
            <p:nvPicPr>
              <p:cNvPr id="10" name="Picture 9">
                <a:extLst>
                  <a:ext uri="{FF2B5EF4-FFF2-40B4-BE49-F238E27FC236}">
                    <a16:creationId xmlns:a16="http://schemas.microsoft.com/office/drawing/2014/main" id="{08482336-6E44-BAF8-135B-027362EB7DDF}"/>
                  </a:ext>
                </a:extLst>
              </p:cNvPr>
              <p:cNvPicPr>
                <a:picLocks noChangeAspect="1"/>
              </p:cNvPicPr>
              <p:nvPr/>
            </p:nvPicPr>
            <p:blipFill>
              <a:blip r:embed="rId5"/>
              <a:stretch>
                <a:fillRect/>
              </a:stretch>
            </p:blipFill>
            <p:spPr>
              <a:xfrm>
                <a:off x="4150240" y="475460"/>
                <a:ext cx="3441809" cy="1152533"/>
              </a:xfrm>
              <a:prstGeom prst="rect">
                <a:avLst/>
              </a:prstGeom>
            </p:spPr>
          </p:pic>
          <p:sp>
            <p:nvSpPr>
              <p:cNvPr id="11" name="TextBox 27">
                <a:extLst>
                  <a:ext uri="{FF2B5EF4-FFF2-40B4-BE49-F238E27FC236}">
                    <a16:creationId xmlns:a16="http://schemas.microsoft.com/office/drawing/2014/main" id="{4726E24D-2132-3BC4-75E8-072B62A56301}"/>
                  </a:ext>
                </a:extLst>
              </p:cNvPr>
              <p:cNvSpPr txBox="1"/>
              <p:nvPr/>
            </p:nvSpPr>
            <p:spPr>
              <a:xfrm rot="16200000">
                <a:off x="4356078" y="949968"/>
                <a:ext cx="401072" cy="369332"/>
              </a:xfrm>
              <a:prstGeom prst="rect">
                <a:avLst/>
              </a:prstGeom>
              <a:noFill/>
            </p:spPr>
            <p:txBody>
              <a:bodyPr wrap="none" rtlCol="0">
                <a:spAutoFit/>
              </a:bodyPr>
              <a:lstStyle/>
              <a:p>
                <a:r>
                  <a:rPr lang="en-GB" dirty="0"/>
                  <a:t>3x</a:t>
                </a:r>
              </a:p>
            </p:txBody>
          </p:sp>
        </p:grpSp>
        <p:sp>
          <p:nvSpPr>
            <p:cNvPr id="9" name="TextBox 25">
              <a:extLst>
                <a:ext uri="{FF2B5EF4-FFF2-40B4-BE49-F238E27FC236}">
                  <a16:creationId xmlns:a16="http://schemas.microsoft.com/office/drawing/2014/main" id="{461CE173-0563-5D33-D9C6-DD06E6AEEF19}"/>
                </a:ext>
              </a:extLst>
            </p:cNvPr>
            <p:cNvSpPr txBox="1"/>
            <p:nvPr/>
          </p:nvSpPr>
          <p:spPr>
            <a:xfrm>
              <a:off x="4292301" y="1678119"/>
              <a:ext cx="2327881" cy="369332"/>
            </a:xfrm>
            <a:prstGeom prst="rect">
              <a:avLst/>
            </a:prstGeom>
            <a:noFill/>
          </p:spPr>
          <p:txBody>
            <a:bodyPr wrap="none" rtlCol="0">
              <a:spAutoFit/>
            </a:bodyPr>
            <a:lstStyle/>
            <a:p>
              <a:r>
                <a:rPr lang="en-GB" b="0" i="1" dirty="0" err="1">
                  <a:effectLst/>
                  <a:latin typeface="Arial" panose="020B0604020202020204" pitchFamily="34" charset="0"/>
                </a:rPr>
                <a:t>Schvarcz</a:t>
              </a:r>
              <a:r>
                <a:rPr lang="en-GB" b="0" i="1" dirty="0">
                  <a:effectLst/>
                  <a:latin typeface="Arial" panose="020B0604020202020204" pitchFamily="34" charset="0"/>
                </a:rPr>
                <a:t> et al. 2021</a:t>
              </a:r>
              <a:r>
                <a:rPr lang="en-US" i="1" dirty="0"/>
                <a:t> </a:t>
              </a:r>
              <a:endParaRPr lang="en-GB" i="1" dirty="0"/>
            </a:p>
          </p:txBody>
        </p:sp>
      </p:grpSp>
    </p:spTree>
    <p:extLst>
      <p:ext uri="{BB962C8B-B14F-4D97-AF65-F5344CB8AC3E}">
        <p14:creationId xmlns:p14="http://schemas.microsoft.com/office/powerpoint/2010/main" val="10834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E8C48-7934-7B3B-F24F-102D6135308C}"/>
              </a:ext>
            </a:extLst>
          </p:cNvPr>
          <p:cNvSpPr txBox="1">
            <a:spLocks noGrp="1"/>
          </p:cNvSpPr>
          <p:nvPr/>
        </p:nvSpPr>
        <p:spPr>
          <a:xfrm>
            <a:off x="0" y="51501"/>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400" b="1" dirty="0"/>
              <a:t>Methods</a:t>
            </a:r>
          </a:p>
        </p:txBody>
      </p:sp>
      <p:grpSp>
        <p:nvGrpSpPr>
          <p:cNvPr id="5" name="Group 4">
            <a:extLst>
              <a:ext uri="{FF2B5EF4-FFF2-40B4-BE49-F238E27FC236}">
                <a16:creationId xmlns:a16="http://schemas.microsoft.com/office/drawing/2014/main" id="{E2AE9048-E06E-0722-AAC3-670D8A098708}"/>
              </a:ext>
            </a:extLst>
          </p:cNvPr>
          <p:cNvGrpSpPr/>
          <p:nvPr/>
        </p:nvGrpSpPr>
        <p:grpSpPr>
          <a:xfrm>
            <a:off x="1958172" y="3188632"/>
            <a:ext cx="5005157" cy="2945003"/>
            <a:chOff x="291384" y="3808063"/>
            <a:chExt cx="5418334" cy="2890205"/>
          </a:xfrm>
        </p:grpSpPr>
        <p:pic>
          <p:nvPicPr>
            <p:cNvPr id="7" name="Picture 6">
              <a:extLst>
                <a:ext uri="{FF2B5EF4-FFF2-40B4-BE49-F238E27FC236}">
                  <a16:creationId xmlns:a16="http://schemas.microsoft.com/office/drawing/2014/main" id="{1A2E473D-CE6F-42BF-3FE1-547D7E4FBF38}"/>
                </a:ext>
              </a:extLst>
            </p:cNvPr>
            <p:cNvPicPr>
              <a:picLocks noChangeAspect="1"/>
            </p:cNvPicPr>
            <p:nvPr/>
          </p:nvPicPr>
          <p:blipFill rotWithShape="1">
            <a:blip r:embed="rId3"/>
            <a:srcRect l="10595"/>
            <a:stretch/>
          </p:blipFill>
          <p:spPr>
            <a:xfrm>
              <a:off x="291384" y="3808063"/>
              <a:ext cx="5418334" cy="2520873"/>
            </a:xfrm>
            <a:prstGeom prst="rect">
              <a:avLst/>
            </a:prstGeom>
          </p:spPr>
        </p:pic>
        <p:sp>
          <p:nvSpPr>
            <p:cNvPr id="8" name="TextBox 4">
              <a:extLst>
                <a:ext uri="{FF2B5EF4-FFF2-40B4-BE49-F238E27FC236}">
                  <a16:creationId xmlns:a16="http://schemas.microsoft.com/office/drawing/2014/main" id="{4B1E1C5F-D2E2-7791-54F3-0A9B124C7424}"/>
                </a:ext>
              </a:extLst>
            </p:cNvPr>
            <p:cNvSpPr txBox="1"/>
            <p:nvPr/>
          </p:nvSpPr>
          <p:spPr>
            <a:xfrm>
              <a:off x="291384" y="6328936"/>
              <a:ext cx="2082173" cy="369332"/>
            </a:xfrm>
            <a:prstGeom prst="rect">
              <a:avLst/>
            </a:prstGeom>
            <a:noFill/>
          </p:spPr>
          <p:txBody>
            <a:bodyPr wrap="none" rtlCol="0">
              <a:spAutoFit/>
            </a:bodyPr>
            <a:lstStyle/>
            <a:p>
              <a:r>
                <a:rPr lang="en-GB" b="0" i="1" dirty="0" err="1">
                  <a:effectLst/>
                </a:rPr>
                <a:t>Schvarcz</a:t>
              </a:r>
              <a:r>
                <a:rPr lang="en-GB" b="0" i="1" dirty="0">
                  <a:effectLst/>
                </a:rPr>
                <a:t> et al. 2021</a:t>
              </a:r>
              <a:r>
                <a:rPr lang="en-US" i="1" dirty="0"/>
                <a:t> </a:t>
              </a:r>
              <a:endParaRPr lang="en-GB" i="1" dirty="0"/>
            </a:p>
          </p:txBody>
        </p:sp>
      </p:grpSp>
      <p:pic>
        <p:nvPicPr>
          <p:cNvPr id="1029" name="Picture 5" descr="Original Png Clip Art File White Mouse Svg Images Downloading - Balb C Mice  Png - Free Transparent PNG Download - PNGkey">
            <a:extLst>
              <a:ext uri="{FF2B5EF4-FFF2-40B4-BE49-F238E27FC236}">
                <a16:creationId xmlns:a16="http://schemas.microsoft.com/office/drawing/2014/main" id="{08FA76B6-F991-042C-14B4-283484CC6E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602" y="1123983"/>
            <a:ext cx="2349294" cy="193387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Tumor Illustrations and Stock Art. 12,493 Tumor illustration graphics and  vector EPS clip art available to search from thousands of royalty free  clipart providers.">
            <a:extLst>
              <a:ext uri="{FF2B5EF4-FFF2-40B4-BE49-F238E27FC236}">
                <a16:creationId xmlns:a16="http://schemas.microsoft.com/office/drawing/2014/main" id="{5F689099-5414-E1DD-4C0D-82D4FF9727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329"/>
          <a:stretch/>
        </p:blipFill>
        <p:spPr bwMode="auto">
          <a:xfrm flipH="1">
            <a:off x="6307687" y="1860930"/>
            <a:ext cx="1357166" cy="12630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2E500FEC-C7EA-89CC-4CB9-3CE9F6AFC1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7912" y="1942934"/>
            <a:ext cx="1377762" cy="7942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Counter Gene Expression Analysis Overview - YouTube">
            <a:extLst>
              <a:ext uri="{FF2B5EF4-FFF2-40B4-BE49-F238E27FC236}">
                <a16:creationId xmlns:a16="http://schemas.microsoft.com/office/drawing/2014/main" id="{0631B395-CD97-B913-A05E-5550D3796FE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705" t="35701" r="23155" b="22015"/>
          <a:stretch/>
        </p:blipFill>
        <p:spPr bwMode="auto">
          <a:xfrm>
            <a:off x="8186897" y="2980009"/>
            <a:ext cx="2381597" cy="7360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deal Surgical Ultrasound Machine, Continuous Wave, Micro Array(MHz) at Rs  295000 in Chennai">
            <a:extLst>
              <a:ext uri="{FF2B5EF4-FFF2-40B4-BE49-F238E27FC236}">
                <a16:creationId xmlns:a16="http://schemas.microsoft.com/office/drawing/2014/main" id="{64E85CC0-6E58-397F-0E86-5EE651C478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5643" y="518419"/>
            <a:ext cx="1490847" cy="14908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ronic Digital Caliper, Plastic Vernier Caliper, Caliper Measuring Tool  with Inch/Millimeter Conversion, Extra Large LCD Screen, 0-6 Inch/0-150 mm,  Auto Off Featured Micrometer Ruler : Amazon.in: Industrial &amp; Scientific">
            <a:extLst>
              <a:ext uri="{FF2B5EF4-FFF2-40B4-BE49-F238E27FC236}">
                <a16:creationId xmlns:a16="http://schemas.microsoft.com/office/drawing/2014/main" id="{AFA7BE7B-822B-7AEB-BC97-C443CD266E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1170" y="877974"/>
            <a:ext cx="1045874" cy="103123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6,700+ Antibody Illustrations, Royalty-Free Vector Graphics &amp; Clip Art -  iStock | Immune system, Antigen, Dna">
            <a:extLst>
              <a:ext uri="{FF2B5EF4-FFF2-40B4-BE49-F238E27FC236}">
                <a16:creationId xmlns:a16="http://schemas.microsoft.com/office/drawing/2014/main" id="{0650598F-A66C-FC46-B1FF-4F34EAD8774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8242" t="9797" r="38451" b="56018"/>
          <a:stretch/>
        </p:blipFill>
        <p:spPr bwMode="auto">
          <a:xfrm rot="17104008">
            <a:off x="8835457" y="1225564"/>
            <a:ext cx="632795" cy="6551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descr="6,700+ Antibody Illustrations, Royalty-Free Vector Graphics &amp; Clip Art -  iStock | Immune system, Antigen, Dna">
            <a:extLst>
              <a:ext uri="{FF2B5EF4-FFF2-40B4-BE49-F238E27FC236}">
                <a16:creationId xmlns:a16="http://schemas.microsoft.com/office/drawing/2014/main" id="{816A49FC-A387-76E4-C3D6-408E3890C26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8242" t="9797" r="38451" b="56018"/>
          <a:stretch/>
        </p:blipFill>
        <p:spPr bwMode="auto">
          <a:xfrm rot="8910439">
            <a:off x="9276372" y="1661745"/>
            <a:ext cx="632795" cy="6551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6,700+ Antibody Illustrations, Royalty-Free Vector Graphics &amp; Clip Art -  iStock | Immune system, Antigen, Dna">
            <a:extLst>
              <a:ext uri="{FF2B5EF4-FFF2-40B4-BE49-F238E27FC236}">
                <a16:creationId xmlns:a16="http://schemas.microsoft.com/office/drawing/2014/main" id="{03E9D6B5-2552-350F-D1A0-AAE10900D9A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8242" t="9797" r="38451" b="56018"/>
          <a:stretch/>
        </p:blipFill>
        <p:spPr bwMode="auto">
          <a:xfrm>
            <a:off x="9346111" y="1003300"/>
            <a:ext cx="632795" cy="65514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5E4DCF9-13C3-8B4C-07E0-7D9C26F89BA1}"/>
              </a:ext>
            </a:extLst>
          </p:cNvPr>
          <p:cNvSpPr txBox="1"/>
          <p:nvPr/>
        </p:nvSpPr>
        <p:spPr>
          <a:xfrm>
            <a:off x="9246483" y="554386"/>
            <a:ext cx="607859" cy="369332"/>
          </a:xfrm>
          <a:prstGeom prst="rect">
            <a:avLst/>
          </a:prstGeom>
          <a:noFill/>
        </p:spPr>
        <p:txBody>
          <a:bodyPr wrap="none" rtlCol="0">
            <a:spAutoFit/>
          </a:bodyPr>
          <a:lstStyle/>
          <a:p>
            <a:r>
              <a:rPr lang="en-GE" dirty="0"/>
              <a:t>IHC</a:t>
            </a:r>
          </a:p>
        </p:txBody>
      </p:sp>
      <p:sp>
        <p:nvSpPr>
          <p:cNvPr id="15" name="Lightning Bolt 14">
            <a:extLst>
              <a:ext uri="{FF2B5EF4-FFF2-40B4-BE49-F238E27FC236}">
                <a16:creationId xmlns:a16="http://schemas.microsoft.com/office/drawing/2014/main" id="{B771FA30-BF2A-5D90-A8E9-F219CEBC5187}"/>
              </a:ext>
            </a:extLst>
          </p:cNvPr>
          <p:cNvSpPr/>
          <p:nvPr/>
        </p:nvSpPr>
        <p:spPr>
          <a:xfrm rot="4858361">
            <a:off x="4622938" y="671118"/>
            <a:ext cx="604061" cy="733304"/>
          </a:xfrm>
          <a:prstGeom prst="lightningBol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E"/>
          </a:p>
        </p:txBody>
      </p:sp>
      <p:sp>
        <p:nvSpPr>
          <p:cNvPr id="16" name="TextBox 15">
            <a:extLst>
              <a:ext uri="{FF2B5EF4-FFF2-40B4-BE49-F238E27FC236}">
                <a16:creationId xmlns:a16="http://schemas.microsoft.com/office/drawing/2014/main" id="{44762708-2F63-79DD-C0EB-281098A2BD77}"/>
              </a:ext>
            </a:extLst>
          </p:cNvPr>
          <p:cNvSpPr txBox="1"/>
          <p:nvPr/>
        </p:nvSpPr>
        <p:spPr>
          <a:xfrm>
            <a:off x="2962604" y="643814"/>
            <a:ext cx="896399" cy="646331"/>
          </a:xfrm>
          <a:prstGeom prst="rect">
            <a:avLst/>
          </a:prstGeom>
          <a:noFill/>
        </p:spPr>
        <p:txBody>
          <a:bodyPr wrap="none" rtlCol="0">
            <a:spAutoFit/>
          </a:bodyPr>
          <a:lstStyle/>
          <a:p>
            <a:pPr algn="ctr"/>
            <a:r>
              <a:rPr lang="en-GE" dirty="0">
                <a:solidFill>
                  <a:srgbClr val="FF0000"/>
                </a:solidFill>
              </a:rPr>
              <a:t>SC236</a:t>
            </a:r>
          </a:p>
          <a:p>
            <a:pPr algn="ctr"/>
            <a:r>
              <a:rPr lang="en-GE" dirty="0">
                <a:solidFill>
                  <a:srgbClr val="FF0000"/>
                </a:solidFill>
              </a:rPr>
              <a:t>ASA</a:t>
            </a:r>
          </a:p>
        </p:txBody>
      </p:sp>
      <p:sp>
        <p:nvSpPr>
          <p:cNvPr id="17" name="TextBox 16">
            <a:extLst>
              <a:ext uri="{FF2B5EF4-FFF2-40B4-BE49-F238E27FC236}">
                <a16:creationId xmlns:a16="http://schemas.microsoft.com/office/drawing/2014/main" id="{DD1B0E66-F0D4-7D6E-726D-AD0116B1E5DF}"/>
              </a:ext>
            </a:extLst>
          </p:cNvPr>
          <p:cNvSpPr txBox="1"/>
          <p:nvPr/>
        </p:nvSpPr>
        <p:spPr>
          <a:xfrm>
            <a:off x="3767754" y="800121"/>
            <a:ext cx="298393" cy="369332"/>
          </a:xfrm>
          <a:prstGeom prst="rect">
            <a:avLst/>
          </a:prstGeom>
          <a:noFill/>
        </p:spPr>
        <p:txBody>
          <a:bodyPr wrap="square" rtlCol="0">
            <a:spAutoFit/>
          </a:bodyPr>
          <a:lstStyle/>
          <a:p>
            <a:r>
              <a:rPr lang="en-GE" dirty="0">
                <a:solidFill>
                  <a:srgbClr val="FF0000"/>
                </a:solidFill>
              </a:rPr>
              <a:t>+</a:t>
            </a:r>
          </a:p>
        </p:txBody>
      </p:sp>
      <p:sp>
        <p:nvSpPr>
          <p:cNvPr id="18" name="TextBox 17">
            <a:extLst>
              <a:ext uri="{FF2B5EF4-FFF2-40B4-BE49-F238E27FC236}">
                <a16:creationId xmlns:a16="http://schemas.microsoft.com/office/drawing/2014/main" id="{C3A19367-2FE4-0BE5-EB9C-7943423A8CB4}"/>
              </a:ext>
            </a:extLst>
          </p:cNvPr>
          <p:cNvSpPr txBox="1"/>
          <p:nvPr/>
        </p:nvSpPr>
        <p:spPr>
          <a:xfrm>
            <a:off x="3981006" y="796071"/>
            <a:ext cx="904415" cy="369332"/>
          </a:xfrm>
          <a:prstGeom prst="rect">
            <a:avLst/>
          </a:prstGeom>
          <a:noFill/>
        </p:spPr>
        <p:txBody>
          <a:bodyPr wrap="none" rtlCol="0">
            <a:spAutoFit/>
          </a:bodyPr>
          <a:lstStyle/>
          <a:p>
            <a:r>
              <a:rPr lang="en-GE" dirty="0">
                <a:solidFill>
                  <a:srgbClr val="FF0000"/>
                </a:solidFill>
              </a:rPr>
              <a:t>mEHT</a:t>
            </a:r>
          </a:p>
        </p:txBody>
      </p:sp>
      <p:pic>
        <p:nvPicPr>
          <p:cNvPr id="20" name="Graphic 19" descr="Arrow Right with solid fill">
            <a:extLst>
              <a:ext uri="{FF2B5EF4-FFF2-40B4-BE49-F238E27FC236}">
                <a16:creationId xmlns:a16="http://schemas.microsoft.com/office/drawing/2014/main" id="{E93AFE5D-E9B1-660D-118B-C7D604844B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124712" y="1977301"/>
            <a:ext cx="914400" cy="914400"/>
          </a:xfrm>
          <a:prstGeom prst="rect">
            <a:avLst/>
          </a:prstGeom>
        </p:spPr>
      </p:pic>
      <p:pic>
        <p:nvPicPr>
          <p:cNvPr id="21" name="Graphic 20" descr="Arrow Right with solid fill">
            <a:extLst>
              <a:ext uri="{FF2B5EF4-FFF2-40B4-BE49-F238E27FC236}">
                <a16:creationId xmlns:a16="http://schemas.microsoft.com/office/drawing/2014/main" id="{F4526786-A230-FEDB-9D23-A0BB96C10B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683904" y="1961853"/>
            <a:ext cx="914400" cy="914400"/>
          </a:xfrm>
          <a:prstGeom prst="rect">
            <a:avLst/>
          </a:prstGeom>
        </p:spPr>
      </p:pic>
      <p:pic>
        <p:nvPicPr>
          <p:cNvPr id="22" name="Graphic 21" descr="Arrow Right with solid fill">
            <a:extLst>
              <a:ext uri="{FF2B5EF4-FFF2-40B4-BE49-F238E27FC236}">
                <a16:creationId xmlns:a16="http://schemas.microsoft.com/office/drawing/2014/main" id="{5CCAE855-1B6C-F273-80CC-57CDDB9FE6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820620">
            <a:off x="7787311" y="2189089"/>
            <a:ext cx="914400" cy="914400"/>
          </a:xfrm>
          <a:prstGeom prst="rect">
            <a:avLst/>
          </a:prstGeom>
        </p:spPr>
      </p:pic>
      <p:sp>
        <p:nvSpPr>
          <p:cNvPr id="23" name="TextBox 22">
            <a:extLst>
              <a:ext uri="{FF2B5EF4-FFF2-40B4-BE49-F238E27FC236}">
                <a16:creationId xmlns:a16="http://schemas.microsoft.com/office/drawing/2014/main" id="{C1C1D26B-6011-B9E6-CD73-1E5BC2399F63}"/>
              </a:ext>
            </a:extLst>
          </p:cNvPr>
          <p:cNvSpPr txBox="1"/>
          <p:nvPr/>
        </p:nvSpPr>
        <p:spPr>
          <a:xfrm>
            <a:off x="8851220" y="2283870"/>
            <a:ext cx="1483098" cy="646331"/>
          </a:xfrm>
          <a:prstGeom prst="rect">
            <a:avLst/>
          </a:prstGeom>
          <a:noFill/>
        </p:spPr>
        <p:txBody>
          <a:bodyPr wrap="none" rtlCol="0">
            <a:spAutoFit/>
          </a:bodyPr>
          <a:lstStyle/>
          <a:p>
            <a:pPr algn="ctr"/>
            <a:r>
              <a:rPr lang="en-GE" dirty="0"/>
              <a:t>RT-PCR</a:t>
            </a:r>
          </a:p>
          <a:p>
            <a:pPr algn="ctr"/>
            <a:r>
              <a:rPr lang="en-GE" dirty="0"/>
              <a:t>Nanostring</a:t>
            </a:r>
          </a:p>
        </p:txBody>
      </p:sp>
      <p:sp>
        <p:nvSpPr>
          <p:cNvPr id="26" name="TextBox 25">
            <a:extLst>
              <a:ext uri="{FF2B5EF4-FFF2-40B4-BE49-F238E27FC236}">
                <a16:creationId xmlns:a16="http://schemas.microsoft.com/office/drawing/2014/main" id="{CF802FB4-B14A-1873-A188-891BBD4FC7C7}"/>
              </a:ext>
            </a:extLst>
          </p:cNvPr>
          <p:cNvSpPr txBox="1"/>
          <p:nvPr/>
        </p:nvSpPr>
        <p:spPr>
          <a:xfrm>
            <a:off x="1560970" y="1330970"/>
            <a:ext cx="965329" cy="646331"/>
          </a:xfrm>
          <a:prstGeom prst="rect">
            <a:avLst/>
          </a:prstGeom>
          <a:noFill/>
        </p:spPr>
        <p:txBody>
          <a:bodyPr wrap="none" rtlCol="0">
            <a:spAutoFit/>
          </a:bodyPr>
          <a:lstStyle/>
          <a:p>
            <a:pPr algn="ctr"/>
            <a:r>
              <a:rPr lang="en-GE" dirty="0"/>
              <a:t>4T1</a:t>
            </a:r>
          </a:p>
          <a:p>
            <a:pPr algn="ctr"/>
            <a:r>
              <a:rPr lang="en-GE" dirty="0"/>
              <a:t>B16F10</a:t>
            </a:r>
          </a:p>
        </p:txBody>
      </p:sp>
      <p:pic>
        <p:nvPicPr>
          <p:cNvPr id="27" name="Graphic 26" descr="Arrow Right with solid fill">
            <a:extLst>
              <a:ext uri="{FF2B5EF4-FFF2-40B4-BE49-F238E27FC236}">
                <a16:creationId xmlns:a16="http://schemas.microsoft.com/office/drawing/2014/main" id="{FB916896-7CE1-9807-FAE5-84C1F54BC2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9734653">
            <a:off x="7785236" y="1563549"/>
            <a:ext cx="914400" cy="914400"/>
          </a:xfrm>
          <a:prstGeom prst="rect">
            <a:avLst/>
          </a:prstGeom>
        </p:spPr>
      </p:pic>
      <p:sp>
        <p:nvSpPr>
          <p:cNvPr id="28" name="TextBox 27">
            <a:extLst>
              <a:ext uri="{FF2B5EF4-FFF2-40B4-BE49-F238E27FC236}">
                <a16:creationId xmlns:a16="http://schemas.microsoft.com/office/drawing/2014/main" id="{4A4A3794-7899-6C9E-BE32-FDDBAFCA9FDA}"/>
              </a:ext>
            </a:extLst>
          </p:cNvPr>
          <p:cNvSpPr txBox="1"/>
          <p:nvPr/>
        </p:nvSpPr>
        <p:spPr>
          <a:xfrm>
            <a:off x="3223587" y="3158494"/>
            <a:ext cx="2419252" cy="369332"/>
          </a:xfrm>
          <a:prstGeom prst="rect">
            <a:avLst/>
          </a:prstGeom>
          <a:noFill/>
        </p:spPr>
        <p:txBody>
          <a:bodyPr wrap="none" rtlCol="0">
            <a:spAutoFit/>
          </a:bodyPr>
          <a:lstStyle/>
          <a:p>
            <a:r>
              <a:rPr lang="en-GE" dirty="0"/>
              <a:t>mEHT in vivo setup</a:t>
            </a:r>
          </a:p>
        </p:txBody>
      </p:sp>
      <p:sp>
        <p:nvSpPr>
          <p:cNvPr id="3" name="TextBox 2">
            <a:extLst>
              <a:ext uri="{FF2B5EF4-FFF2-40B4-BE49-F238E27FC236}">
                <a16:creationId xmlns:a16="http://schemas.microsoft.com/office/drawing/2014/main" id="{3D246720-D083-FFB9-02FC-78AE788D82FB}"/>
              </a:ext>
            </a:extLst>
          </p:cNvPr>
          <p:cNvSpPr txBox="1"/>
          <p:nvPr/>
        </p:nvSpPr>
        <p:spPr>
          <a:xfrm>
            <a:off x="8242436" y="4520989"/>
            <a:ext cx="3966985" cy="1600438"/>
          </a:xfrm>
          <a:prstGeom prst="rect">
            <a:avLst/>
          </a:prstGeom>
          <a:noFill/>
        </p:spPr>
        <p:txBody>
          <a:bodyPr wrap="square" rtlCol="0">
            <a:spAutoFit/>
          </a:bodyPr>
          <a:lstStyle/>
          <a:p>
            <a:r>
              <a:rPr lang="en-GE" sz="1400" dirty="0"/>
              <a:t>Abbreviations:  </a:t>
            </a:r>
          </a:p>
          <a:p>
            <a:r>
              <a:rPr lang="en-GE" sz="1400" dirty="0"/>
              <a:t>mEHT: modulated electro-hyperthermia</a:t>
            </a:r>
          </a:p>
          <a:p>
            <a:r>
              <a:rPr lang="en-GE" sz="1400" dirty="0"/>
              <a:t>IHC: Immune histochemistry</a:t>
            </a:r>
          </a:p>
          <a:p>
            <a:r>
              <a:rPr lang="en-GE" sz="1400" dirty="0"/>
              <a:t>ASA: Aspirin</a:t>
            </a:r>
          </a:p>
          <a:p>
            <a:r>
              <a:rPr lang="en-GE" sz="1400" dirty="0"/>
              <a:t>SC236: Selcoxib</a:t>
            </a:r>
          </a:p>
          <a:p>
            <a:r>
              <a:rPr lang="en-GE" sz="1400" dirty="0"/>
              <a:t>RT-PCR: Real-Time </a:t>
            </a:r>
            <a:r>
              <a:rPr lang="en-GB" sz="1400" dirty="0"/>
              <a:t>polymerase</a:t>
            </a:r>
            <a:r>
              <a:rPr lang="en-GE" sz="1400" dirty="0"/>
              <a:t> chain reaction</a:t>
            </a:r>
            <a:endParaRPr lang="en-GE" sz="1200" dirty="0"/>
          </a:p>
        </p:txBody>
      </p:sp>
    </p:spTree>
    <p:extLst>
      <p:ext uri="{BB962C8B-B14F-4D97-AF65-F5344CB8AC3E}">
        <p14:creationId xmlns:p14="http://schemas.microsoft.com/office/powerpoint/2010/main" val="33004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P spid="17" grpId="0"/>
      <p:bldP spid="18" grpId="0"/>
      <p:bldP spid="23" grpId="0"/>
      <p:bldP spid="26"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CC68CFE-55EE-FCE6-1B43-1AA151295364}"/>
              </a:ext>
            </a:extLst>
          </p:cNvPr>
          <p:cNvPicPr>
            <a:picLocks noGrp="1" noRot="1" noChangeAspect="1" noMove="1" noResize="1" noEditPoints="1" noAdjustHandles="1" noChangeArrowheads="1" noChangeShapeType="1" noCrop="1"/>
          </p:cNvPicPr>
          <p:nvPr/>
        </p:nvPicPr>
        <p:blipFill>
          <a:blip r:embed="rId3"/>
          <a:stretch>
            <a:fillRect/>
          </a:stretch>
        </p:blipFill>
        <p:spPr>
          <a:xfrm>
            <a:off x="3674598" y="4132036"/>
            <a:ext cx="4700010" cy="1956739"/>
          </a:xfrm>
          <a:prstGeom prst="rect">
            <a:avLst/>
          </a:prstGeom>
        </p:spPr>
      </p:pic>
      <p:sp>
        <p:nvSpPr>
          <p:cNvPr id="4" name="Title 3">
            <a:extLst>
              <a:ext uri="{FF2B5EF4-FFF2-40B4-BE49-F238E27FC236}">
                <a16:creationId xmlns:a16="http://schemas.microsoft.com/office/drawing/2014/main" id="{23C06D44-E062-4430-962A-6941921B210C}"/>
              </a:ext>
            </a:extLst>
          </p:cNvPr>
          <p:cNvSpPr txBox="1">
            <a:spLocks/>
          </p:cNvSpPr>
          <p:nvPr/>
        </p:nvSpPr>
        <p:spPr>
          <a:xfrm>
            <a:off x="0" y="65248"/>
            <a:ext cx="12192000" cy="8125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800" b="1" dirty="0"/>
              <a:t>Results</a:t>
            </a:r>
          </a:p>
          <a:p>
            <a:pPr algn="ctr"/>
            <a:r>
              <a:rPr lang="en-GB" sz="2400" b="1" dirty="0" err="1"/>
              <a:t>mEHT</a:t>
            </a:r>
            <a:r>
              <a:rPr lang="en-GB" sz="2400" b="1" dirty="0"/>
              <a:t> induces inflammatory cytokines: IL-1</a:t>
            </a:r>
            <a:r>
              <a:rPr lang="el-GR" sz="2400" b="1" dirty="0"/>
              <a:t>β</a:t>
            </a:r>
            <a:r>
              <a:rPr lang="en-US" sz="2400" b="1" dirty="0"/>
              <a:t> and </a:t>
            </a:r>
            <a:r>
              <a:rPr lang="en-GB" sz="2400" b="1" dirty="0"/>
              <a:t>IL-6 mRNA expression </a:t>
            </a:r>
            <a:endParaRPr lang="en-US" sz="2400" b="1" dirty="0"/>
          </a:p>
        </p:txBody>
      </p:sp>
      <p:sp>
        <p:nvSpPr>
          <p:cNvPr id="7" name="TextBox 3">
            <a:extLst>
              <a:ext uri="{FF2B5EF4-FFF2-40B4-BE49-F238E27FC236}">
                <a16:creationId xmlns:a16="http://schemas.microsoft.com/office/drawing/2014/main" id="{4FE12934-ECDC-546A-E1AF-5A01FAD908BB}"/>
              </a:ext>
            </a:extLst>
          </p:cNvPr>
          <p:cNvSpPr txBox="1"/>
          <p:nvPr/>
        </p:nvSpPr>
        <p:spPr>
          <a:xfrm>
            <a:off x="9132764" y="974011"/>
            <a:ext cx="718466"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b="1" dirty="0"/>
              <a:t>IL-1</a:t>
            </a:r>
            <a:r>
              <a:rPr lang="el-GR" b="1" dirty="0"/>
              <a:t>β</a:t>
            </a:r>
            <a:endParaRPr lang="en-US" b="1" dirty="0"/>
          </a:p>
        </p:txBody>
      </p:sp>
      <p:sp>
        <p:nvSpPr>
          <p:cNvPr id="8" name="TextBox 4">
            <a:extLst>
              <a:ext uri="{FF2B5EF4-FFF2-40B4-BE49-F238E27FC236}">
                <a16:creationId xmlns:a16="http://schemas.microsoft.com/office/drawing/2014/main" id="{C393DC55-26F9-77F3-EB3A-13D72A302E43}"/>
              </a:ext>
            </a:extLst>
          </p:cNvPr>
          <p:cNvSpPr txBox="1"/>
          <p:nvPr/>
        </p:nvSpPr>
        <p:spPr>
          <a:xfrm>
            <a:off x="2700003" y="954646"/>
            <a:ext cx="636713" cy="369332"/>
          </a:xfrm>
          <a:prstGeom prst="rect">
            <a:avLst/>
          </a:prstGeom>
          <a:noFill/>
        </p:spPr>
        <p:style>
          <a:lnRef idx="0">
            <a:scrgbClr r="0" g="0" b="0"/>
          </a:lnRef>
          <a:fillRef idx="0">
            <a:scrgbClr r="0" g="0" b="0"/>
          </a:fillRef>
          <a:effectRef idx="0">
            <a:scrgbClr r="0" g="0" b="0"/>
          </a:effectRef>
          <a:fontRef idx="major"/>
        </p:style>
        <p:txBody>
          <a:bodyPr wrap="non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en-US" b="1" dirty="0"/>
              <a:t>IL-6</a:t>
            </a:r>
          </a:p>
        </p:txBody>
      </p:sp>
      <p:grpSp>
        <p:nvGrpSpPr>
          <p:cNvPr id="9" name="Group 8">
            <a:extLst>
              <a:ext uri="{FF2B5EF4-FFF2-40B4-BE49-F238E27FC236}">
                <a16:creationId xmlns:a16="http://schemas.microsoft.com/office/drawing/2014/main" id="{3A262524-94FD-0081-5073-3C5E17CDF043}"/>
              </a:ext>
            </a:extLst>
          </p:cNvPr>
          <p:cNvGrpSpPr/>
          <p:nvPr/>
        </p:nvGrpSpPr>
        <p:grpSpPr>
          <a:xfrm>
            <a:off x="4333709" y="1782773"/>
            <a:ext cx="2935275" cy="1254394"/>
            <a:chOff x="4598781" y="2186247"/>
            <a:chExt cx="1876348" cy="792000"/>
          </a:xfrm>
        </p:grpSpPr>
        <p:sp>
          <p:nvSpPr>
            <p:cNvPr id="11" name="Explosion: 14 Points 31">
              <a:extLst>
                <a:ext uri="{FF2B5EF4-FFF2-40B4-BE49-F238E27FC236}">
                  <a16:creationId xmlns:a16="http://schemas.microsoft.com/office/drawing/2014/main" id="{AF6D4222-BF4E-F4DC-2DCF-3B5311092ABE}"/>
                </a:ext>
              </a:extLst>
            </p:cNvPr>
            <p:cNvSpPr/>
            <p:nvPr/>
          </p:nvSpPr>
          <p:spPr>
            <a:xfrm rot="796358">
              <a:off x="5010178" y="2186247"/>
              <a:ext cx="1116000" cy="792000"/>
            </a:xfrm>
            <a:prstGeom prst="irregularSeal2">
              <a:avLst/>
            </a:prstGeom>
            <a:ln/>
          </p:spPr>
          <p:style>
            <a:lnRef idx="0">
              <a:schemeClr val="accent2"/>
            </a:lnRef>
            <a:fillRef idx="3">
              <a:schemeClr val="accent2"/>
            </a:fillRef>
            <a:effectRef idx="3">
              <a:schemeClr val="accent2"/>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2" name="TextBox 7">
              <a:extLst>
                <a:ext uri="{FF2B5EF4-FFF2-40B4-BE49-F238E27FC236}">
                  <a16:creationId xmlns:a16="http://schemas.microsoft.com/office/drawing/2014/main" id="{DD62511E-6B46-CBF4-F5C9-FC65400F7954}"/>
                </a:ext>
              </a:extLst>
            </p:cNvPr>
            <p:cNvSpPr txBox="1"/>
            <p:nvPr/>
          </p:nvSpPr>
          <p:spPr>
            <a:xfrm>
              <a:off x="5170923" y="2436504"/>
              <a:ext cx="760536" cy="291486"/>
            </a:xfrm>
            <a:prstGeom prst="rect">
              <a:avLst/>
            </a:prstGeom>
            <a:noFill/>
          </p:spPr>
          <p:txBody>
            <a:bodyPr wrap="none" rtlCol="0">
              <a:spAutoFit/>
            </a:bodyPr>
            <a:lstStyle/>
            <a:p>
              <a:r>
                <a:rPr lang="en-GB" sz="2400" b="1" dirty="0"/>
                <a:t>COX-2</a:t>
              </a:r>
            </a:p>
          </p:txBody>
        </p:sp>
        <p:cxnSp>
          <p:nvCxnSpPr>
            <p:cNvPr id="13" name="Straight Arrow Connector 12">
              <a:extLst>
                <a:ext uri="{FF2B5EF4-FFF2-40B4-BE49-F238E27FC236}">
                  <a16:creationId xmlns:a16="http://schemas.microsoft.com/office/drawing/2014/main" id="{89DDA3FD-70AA-6BEB-A920-47B26618ED58}"/>
                </a:ext>
              </a:extLst>
            </p:cNvPr>
            <p:cNvCxnSpPr>
              <a:cxnSpLocks/>
            </p:cNvCxnSpPr>
            <p:nvPr/>
          </p:nvCxnSpPr>
          <p:spPr>
            <a:xfrm flipH="1" flipV="1">
              <a:off x="4598781" y="2278420"/>
              <a:ext cx="392039" cy="1261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B19D91E9-1648-8343-CFE8-0A89AF4220BB}"/>
                </a:ext>
              </a:extLst>
            </p:cNvPr>
            <p:cNvCxnSpPr>
              <a:cxnSpLocks/>
            </p:cNvCxnSpPr>
            <p:nvPr/>
          </p:nvCxnSpPr>
          <p:spPr>
            <a:xfrm>
              <a:off x="4598781" y="2341498"/>
              <a:ext cx="356946" cy="1027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C33973EF-BF69-1E24-ED95-CF3149D49430}"/>
                </a:ext>
              </a:extLst>
            </p:cNvPr>
            <p:cNvCxnSpPr>
              <a:cxnSpLocks/>
            </p:cNvCxnSpPr>
            <p:nvPr/>
          </p:nvCxnSpPr>
          <p:spPr>
            <a:xfrm flipH="1">
              <a:off x="6060064" y="2329743"/>
              <a:ext cx="401208" cy="517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6E4D7743-7BE6-57F4-BADD-96B733EAA478}"/>
                </a:ext>
              </a:extLst>
            </p:cNvPr>
            <p:cNvCxnSpPr>
              <a:cxnSpLocks/>
            </p:cNvCxnSpPr>
            <p:nvPr/>
          </p:nvCxnSpPr>
          <p:spPr>
            <a:xfrm flipV="1">
              <a:off x="6126512" y="2426882"/>
              <a:ext cx="348617" cy="1732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pic>
        <p:nvPicPr>
          <p:cNvPr id="18" name="Picture 17">
            <a:extLst>
              <a:ext uri="{FF2B5EF4-FFF2-40B4-BE49-F238E27FC236}">
                <a16:creationId xmlns:a16="http://schemas.microsoft.com/office/drawing/2014/main" id="{188A4A3F-E3E1-2DD6-5CF3-9FE45232E726}"/>
              </a:ext>
            </a:extLst>
          </p:cNvPr>
          <p:cNvPicPr>
            <a:picLocks noChangeAspect="1"/>
          </p:cNvPicPr>
          <p:nvPr/>
        </p:nvPicPr>
        <p:blipFill>
          <a:blip r:embed="rId4"/>
          <a:stretch>
            <a:fillRect/>
          </a:stretch>
        </p:blipFill>
        <p:spPr>
          <a:xfrm>
            <a:off x="7454041" y="1215463"/>
            <a:ext cx="3851763" cy="3208044"/>
          </a:xfrm>
          <a:prstGeom prst="rect">
            <a:avLst/>
          </a:prstGeom>
        </p:spPr>
      </p:pic>
      <p:pic>
        <p:nvPicPr>
          <p:cNvPr id="19" name="Picture 18">
            <a:extLst>
              <a:ext uri="{FF2B5EF4-FFF2-40B4-BE49-F238E27FC236}">
                <a16:creationId xmlns:a16="http://schemas.microsoft.com/office/drawing/2014/main" id="{ED98C9BF-63AB-5499-6040-C6EA301672DD}"/>
              </a:ext>
            </a:extLst>
          </p:cNvPr>
          <p:cNvPicPr>
            <a:picLocks noChangeAspect="1"/>
          </p:cNvPicPr>
          <p:nvPr/>
        </p:nvPicPr>
        <p:blipFill>
          <a:blip r:embed="rId5"/>
          <a:stretch>
            <a:fillRect/>
          </a:stretch>
        </p:blipFill>
        <p:spPr>
          <a:xfrm>
            <a:off x="835808" y="1158666"/>
            <a:ext cx="3830657" cy="3208043"/>
          </a:xfrm>
          <a:prstGeom prst="rect">
            <a:avLst/>
          </a:prstGeom>
        </p:spPr>
      </p:pic>
      <p:sp>
        <p:nvSpPr>
          <p:cNvPr id="20" name="TextBox 19">
            <a:extLst>
              <a:ext uri="{FF2B5EF4-FFF2-40B4-BE49-F238E27FC236}">
                <a16:creationId xmlns:a16="http://schemas.microsoft.com/office/drawing/2014/main" id="{0BD82472-519F-11B8-B253-7C4923C41740}"/>
              </a:ext>
            </a:extLst>
          </p:cNvPr>
          <p:cNvSpPr txBox="1"/>
          <p:nvPr/>
        </p:nvSpPr>
        <p:spPr>
          <a:xfrm>
            <a:off x="2067074" y="4166654"/>
            <a:ext cx="951286" cy="400110"/>
          </a:xfrm>
          <a:prstGeom prst="rect">
            <a:avLst/>
          </a:prstGeom>
          <a:noFill/>
        </p:spPr>
        <p:txBody>
          <a:bodyPr wrap="none" rtlCol="0">
            <a:spAutoFit/>
          </a:bodyPr>
          <a:lstStyle/>
          <a:p>
            <a:r>
              <a:rPr lang="en-GB" sz="2000" b="1" dirty="0"/>
              <a:t>Groups</a:t>
            </a:r>
          </a:p>
        </p:txBody>
      </p:sp>
      <p:sp>
        <p:nvSpPr>
          <p:cNvPr id="21" name="TextBox 20">
            <a:extLst>
              <a:ext uri="{FF2B5EF4-FFF2-40B4-BE49-F238E27FC236}">
                <a16:creationId xmlns:a16="http://schemas.microsoft.com/office/drawing/2014/main" id="{8DB3A446-BBD9-A0AA-92CB-F62D46D5A73D}"/>
              </a:ext>
            </a:extLst>
          </p:cNvPr>
          <p:cNvSpPr txBox="1"/>
          <p:nvPr/>
        </p:nvSpPr>
        <p:spPr>
          <a:xfrm>
            <a:off x="9222637" y="4223452"/>
            <a:ext cx="951286" cy="400110"/>
          </a:xfrm>
          <a:prstGeom prst="rect">
            <a:avLst/>
          </a:prstGeom>
          <a:noFill/>
        </p:spPr>
        <p:txBody>
          <a:bodyPr wrap="none" rtlCol="0">
            <a:spAutoFit/>
          </a:bodyPr>
          <a:lstStyle/>
          <a:p>
            <a:r>
              <a:rPr lang="en-GB" sz="2000" b="1" dirty="0"/>
              <a:t>Groups</a:t>
            </a:r>
          </a:p>
        </p:txBody>
      </p:sp>
      <p:sp>
        <p:nvSpPr>
          <p:cNvPr id="22" name="TextBox 21">
            <a:extLst>
              <a:ext uri="{FF2B5EF4-FFF2-40B4-BE49-F238E27FC236}">
                <a16:creationId xmlns:a16="http://schemas.microsoft.com/office/drawing/2014/main" id="{56AE2822-C934-C407-B54E-205721837409}"/>
              </a:ext>
            </a:extLst>
          </p:cNvPr>
          <p:cNvSpPr txBox="1"/>
          <p:nvPr/>
        </p:nvSpPr>
        <p:spPr>
          <a:xfrm>
            <a:off x="7621935" y="4919411"/>
            <a:ext cx="539315" cy="307777"/>
          </a:xfrm>
          <a:prstGeom prst="rect">
            <a:avLst/>
          </a:prstGeom>
          <a:noFill/>
        </p:spPr>
        <p:txBody>
          <a:bodyPr wrap="none" rtlCol="0">
            <a:spAutoFit/>
          </a:bodyPr>
          <a:lstStyle/>
          <a:p>
            <a:r>
              <a:rPr lang="en-GE" sz="1400" b="1" dirty="0"/>
              <a:t>Days</a:t>
            </a:r>
          </a:p>
        </p:txBody>
      </p:sp>
    </p:spTree>
    <p:extLst>
      <p:ext uri="{BB962C8B-B14F-4D97-AF65-F5344CB8AC3E}">
        <p14:creationId xmlns:p14="http://schemas.microsoft.com/office/powerpoint/2010/main" val="24154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0E50A174-BA5B-40E3-2CBB-82BFD9E6B0B1}"/>
              </a:ext>
            </a:extLst>
          </p:cNvPr>
          <p:cNvSpPr txBox="1">
            <a:spLocks/>
          </p:cNvSpPr>
          <p:nvPr/>
        </p:nvSpPr>
        <p:spPr>
          <a:xfrm>
            <a:off x="0" y="64162"/>
            <a:ext cx="12192000" cy="757130"/>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a:t>Results: </a:t>
            </a:r>
            <a:r>
              <a:rPr lang="en-GB" sz="2400" b="1" dirty="0" err="1"/>
              <a:t>mEHT</a:t>
            </a:r>
            <a:r>
              <a:rPr lang="en-GB" sz="2400" b="1" dirty="0"/>
              <a:t> monotherapy induces COX-2 mRNA expression in 4T1 TNBC model </a:t>
            </a:r>
            <a:endParaRPr lang="en-US" sz="2000" b="1" dirty="0"/>
          </a:p>
        </p:txBody>
      </p:sp>
      <p:pic>
        <p:nvPicPr>
          <p:cNvPr id="12" name="Picture 11">
            <a:extLst>
              <a:ext uri="{FF2B5EF4-FFF2-40B4-BE49-F238E27FC236}">
                <a16:creationId xmlns:a16="http://schemas.microsoft.com/office/drawing/2014/main" id="{7A077C56-6A46-E400-D60B-CEC32E6219B9}"/>
              </a:ext>
            </a:extLst>
          </p:cNvPr>
          <p:cNvPicPr>
            <a:picLocks noChangeAspect="1"/>
          </p:cNvPicPr>
          <p:nvPr/>
        </p:nvPicPr>
        <p:blipFill>
          <a:blip r:embed="rId3"/>
          <a:stretch>
            <a:fillRect/>
          </a:stretch>
        </p:blipFill>
        <p:spPr>
          <a:xfrm>
            <a:off x="5870801" y="1179674"/>
            <a:ext cx="3606313" cy="3045331"/>
          </a:xfrm>
          <a:prstGeom prst="rect">
            <a:avLst/>
          </a:prstGeom>
        </p:spPr>
      </p:pic>
      <p:pic>
        <p:nvPicPr>
          <p:cNvPr id="13" name="Picture 12">
            <a:extLst>
              <a:ext uri="{FF2B5EF4-FFF2-40B4-BE49-F238E27FC236}">
                <a16:creationId xmlns:a16="http://schemas.microsoft.com/office/drawing/2014/main" id="{863E0513-1A4F-F6A1-1EAC-0928B58EC5D8}"/>
              </a:ext>
            </a:extLst>
          </p:cNvPr>
          <p:cNvPicPr>
            <a:picLocks noChangeAspect="1"/>
          </p:cNvPicPr>
          <p:nvPr/>
        </p:nvPicPr>
        <p:blipFill>
          <a:blip r:embed="rId4"/>
          <a:stretch>
            <a:fillRect/>
          </a:stretch>
        </p:blipFill>
        <p:spPr>
          <a:xfrm>
            <a:off x="671266" y="1074092"/>
            <a:ext cx="3830656" cy="3234776"/>
          </a:xfrm>
          <a:prstGeom prst="rect">
            <a:avLst/>
          </a:prstGeom>
        </p:spPr>
      </p:pic>
      <p:sp>
        <p:nvSpPr>
          <p:cNvPr id="15" name="TextBox 14">
            <a:extLst>
              <a:ext uri="{FF2B5EF4-FFF2-40B4-BE49-F238E27FC236}">
                <a16:creationId xmlns:a16="http://schemas.microsoft.com/office/drawing/2014/main" id="{ED22A43F-5ACF-4537-D7AA-B0D769EBFB02}"/>
              </a:ext>
            </a:extLst>
          </p:cNvPr>
          <p:cNvSpPr txBox="1"/>
          <p:nvPr/>
        </p:nvSpPr>
        <p:spPr>
          <a:xfrm>
            <a:off x="7292940" y="4050328"/>
            <a:ext cx="951286" cy="400110"/>
          </a:xfrm>
          <a:prstGeom prst="rect">
            <a:avLst/>
          </a:prstGeom>
          <a:noFill/>
        </p:spPr>
        <p:txBody>
          <a:bodyPr wrap="none" rtlCol="0">
            <a:spAutoFit/>
          </a:bodyPr>
          <a:lstStyle/>
          <a:p>
            <a:r>
              <a:rPr lang="en-GB" sz="2000" b="1" dirty="0"/>
              <a:t>Groups</a:t>
            </a:r>
          </a:p>
        </p:txBody>
      </p:sp>
      <p:pic>
        <p:nvPicPr>
          <p:cNvPr id="16" name="Picture 15">
            <a:extLst>
              <a:ext uri="{FF2B5EF4-FFF2-40B4-BE49-F238E27FC236}">
                <a16:creationId xmlns:a16="http://schemas.microsoft.com/office/drawing/2014/main" id="{188116B2-371B-1906-9A03-16BF8157FD42}"/>
              </a:ext>
            </a:extLst>
          </p:cNvPr>
          <p:cNvPicPr>
            <a:picLocks noChangeAspect="1"/>
          </p:cNvPicPr>
          <p:nvPr/>
        </p:nvPicPr>
        <p:blipFill rotWithShape="1">
          <a:blip r:embed="rId5"/>
          <a:srcRect b="9946"/>
          <a:stretch/>
        </p:blipFill>
        <p:spPr>
          <a:xfrm>
            <a:off x="5661931" y="4561668"/>
            <a:ext cx="5164590" cy="1530868"/>
          </a:xfrm>
          <a:prstGeom prst="rect">
            <a:avLst/>
          </a:prstGeom>
        </p:spPr>
      </p:pic>
      <p:pic>
        <p:nvPicPr>
          <p:cNvPr id="17" name="Picture 16">
            <a:extLst>
              <a:ext uri="{FF2B5EF4-FFF2-40B4-BE49-F238E27FC236}">
                <a16:creationId xmlns:a16="http://schemas.microsoft.com/office/drawing/2014/main" id="{2C3D36EB-4A1F-8458-C5C6-538AFDD280CD}"/>
              </a:ext>
            </a:extLst>
          </p:cNvPr>
          <p:cNvPicPr>
            <a:picLocks noChangeAspect="1"/>
          </p:cNvPicPr>
          <p:nvPr/>
        </p:nvPicPr>
        <p:blipFill rotWithShape="1">
          <a:blip r:embed="rId6"/>
          <a:srcRect b="12462"/>
          <a:stretch/>
        </p:blipFill>
        <p:spPr>
          <a:xfrm>
            <a:off x="376969" y="4250383"/>
            <a:ext cx="5164590" cy="1882195"/>
          </a:xfrm>
          <a:prstGeom prst="rect">
            <a:avLst/>
          </a:prstGeom>
        </p:spPr>
      </p:pic>
      <p:sp>
        <p:nvSpPr>
          <p:cNvPr id="18" name="TextBox 17">
            <a:extLst>
              <a:ext uri="{FF2B5EF4-FFF2-40B4-BE49-F238E27FC236}">
                <a16:creationId xmlns:a16="http://schemas.microsoft.com/office/drawing/2014/main" id="{7256D14F-F196-31EA-D549-BF1B03E2128A}"/>
              </a:ext>
            </a:extLst>
          </p:cNvPr>
          <p:cNvSpPr txBox="1"/>
          <p:nvPr/>
        </p:nvSpPr>
        <p:spPr>
          <a:xfrm>
            <a:off x="7370790" y="1372408"/>
            <a:ext cx="830677" cy="369332"/>
          </a:xfrm>
          <a:prstGeom prst="rect">
            <a:avLst/>
          </a:prstGeom>
          <a:noFill/>
        </p:spPr>
        <p:txBody>
          <a:bodyPr wrap="none" rtlCol="0">
            <a:spAutoFit/>
          </a:bodyPr>
          <a:lstStyle/>
          <a:p>
            <a:r>
              <a:rPr lang="hu-HU" sz="1800" dirty="0"/>
              <a:t>p</a:t>
            </a:r>
            <a:r>
              <a:rPr lang="en-GB" sz="1800" dirty="0"/>
              <a:t>=0.06</a:t>
            </a:r>
          </a:p>
        </p:txBody>
      </p:sp>
      <p:sp>
        <p:nvSpPr>
          <p:cNvPr id="2" name="TextBox 1">
            <a:extLst>
              <a:ext uri="{FF2B5EF4-FFF2-40B4-BE49-F238E27FC236}">
                <a16:creationId xmlns:a16="http://schemas.microsoft.com/office/drawing/2014/main" id="{6AA6B580-1770-1101-5202-DC1DE0487AF6}"/>
              </a:ext>
            </a:extLst>
          </p:cNvPr>
          <p:cNvSpPr txBox="1"/>
          <p:nvPr/>
        </p:nvSpPr>
        <p:spPr>
          <a:xfrm>
            <a:off x="1477102" y="889426"/>
            <a:ext cx="2585964" cy="369332"/>
          </a:xfrm>
          <a:prstGeom prst="rect">
            <a:avLst/>
          </a:prstGeom>
          <a:noFill/>
        </p:spPr>
        <p:txBody>
          <a:bodyPr wrap="none" rtlCol="0">
            <a:spAutoFit/>
          </a:bodyPr>
          <a:lstStyle/>
          <a:p>
            <a:r>
              <a:rPr lang="en-GE" b="1" dirty="0"/>
              <a:t>COX-2 time kinetics</a:t>
            </a:r>
          </a:p>
        </p:txBody>
      </p:sp>
      <p:sp>
        <p:nvSpPr>
          <p:cNvPr id="3" name="TextBox 2">
            <a:extLst>
              <a:ext uri="{FF2B5EF4-FFF2-40B4-BE49-F238E27FC236}">
                <a16:creationId xmlns:a16="http://schemas.microsoft.com/office/drawing/2014/main" id="{88542B0B-D65A-7736-CE99-89EA65D3E981}"/>
              </a:ext>
            </a:extLst>
          </p:cNvPr>
          <p:cNvSpPr txBox="1"/>
          <p:nvPr/>
        </p:nvSpPr>
        <p:spPr>
          <a:xfrm>
            <a:off x="6993454" y="889426"/>
            <a:ext cx="1771639" cy="369332"/>
          </a:xfrm>
          <a:prstGeom prst="rect">
            <a:avLst/>
          </a:prstGeom>
          <a:noFill/>
        </p:spPr>
        <p:txBody>
          <a:bodyPr wrap="none" rtlCol="0">
            <a:spAutoFit/>
          </a:bodyPr>
          <a:lstStyle/>
          <a:p>
            <a:r>
              <a:rPr lang="en-GE" b="1" dirty="0"/>
              <a:t>COX-2 at 96h</a:t>
            </a:r>
          </a:p>
        </p:txBody>
      </p:sp>
      <p:sp>
        <p:nvSpPr>
          <p:cNvPr id="14" name="TextBox 13">
            <a:extLst>
              <a:ext uri="{FF2B5EF4-FFF2-40B4-BE49-F238E27FC236}">
                <a16:creationId xmlns:a16="http://schemas.microsoft.com/office/drawing/2014/main" id="{DB2A7456-8D83-23AF-8F7F-92EA49AC0E0C}"/>
              </a:ext>
            </a:extLst>
          </p:cNvPr>
          <p:cNvSpPr txBox="1"/>
          <p:nvPr/>
        </p:nvSpPr>
        <p:spPr>
          <a:xfrm>
            <a:off x="2127073" y="4063628"/>
            <a:ext cx="951286" cy="400110"/>
          </a:xfrm>
          <a:prstGeom prst="rect">
            <a:avLst/>
          </a:prstGeom>
          <a:noFill/>
        </p:spPr>
        <p:txBody>
          <a:bodyPr wrap="none" rtlCol="0">
            <a:spAutoFit/>
          </a:bodyPr>
          <a:lstStyle/>
          <a:p>
            <a:r>
              <a:rPr lang="en-GB" sz="2000" b="1" dirty="0"/>
              <a:t>Groups</a:t>
            </a:r>
          </a:p>
        </p:txBody>
      </p:sp>
    </p:spTree>
    <p:extLst>
      <p:ext uri="{BB962C8B-B14F-4D97-AF65-F5344CB8AC3E}">
        <p14:creationId xmlns:p14="http://schemas.microsoft.com/office/powerpoint/2010/main" val="35084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P spid="2" grpId="0"/>
      <p:bldP spid="3" grpId="0"/>
      <p:bldP spid="3" grpId="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A746C05-EAA0-90E2-0913-2CDE070B0106}"/>
              </a:ext>
            </a:extLst>
          </p:cNvPr>
          <p:cNvSpPr txBox="1">
            <a:spLocks/>
          </p:cNvSpPr>
          <p:nvPr/>
        </p:nvSpPr>
        <p:spPr>
          <a:xfrm>
            <a:off x="0" y="0"/>
            <a:ext cx="12192000" cy="424732"/>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400" b="1" dirty="0" err="1"/>
              <a:t>mEHT</a:t>
            </a:r>
            <a:r>
              <a:rPr lang="en-GB" sz="2400" b="1" dirty="0"/>
              <a:t> regulates endothelial marker CD105 expression in TNBC </a:t>
            </a:r>
          </a:p>
        </p:txBody>
      </p:sp>
      <p:pic>
        <p:nvPicPr>
          <p:cNvPr id="7" name="Picture 6" descr="A screenshot of a video game&#10;&#10;Description automatically generated">
            <a:extLst>
              <a:ext uri="{FF2B5EF4-FFF2-40B4-BE49-F238E27FC236}">
                <a16:creationId xmlns:a16="http://schemas.microsoft.com/office/drawing/2014/main" id="{598C986F-087F-45A4-C744-2911F401EE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62" t="38011" b="34396"/>
          <a:stretch/>
        </p:blipFill>
        <p:spPr bwMode="auto">
          <a:xfrm>
            <a:off x="3659868" y="1560321"/>
            <a:ext cx="3677104" cy="3269897"/>
          </a:xfrm>
          <a:prstGeom prst="rect">
            <a:avLst/>
          </a:prstGeom>
          <a:noFill/>
        </p:spPr>
      </p:pic>
    </p:spTree>
    <p:extLst>
      <p:ext uri="{BB962C8B-B14F-4D97-AF65-F5344CB8AC3E}">
        <p14:creationId xmlns:p14="http://schemas.microsoft.com/office/powerpoint/2010/main" val="901167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C7EE0-DADB-9402-CFFF-45D1AAF061D1}"/>
              </a:ext>
            </a:extLst>
          </p:cNvPr>
          <p:cNvSpPr txBox="1">
            <a:spLocks/>
          </p:cNvSpPr>
          <p:nvPr/>
        </p:nvSpPr>
        <p:spPr>
          <a:xfrm>
            <a:off x="0" y="0"/>
            <a:ext cx="12192000" cy="480131"/>
          </a:xfrm>
          <a:prstGeom prst="rect">
            <a:avLst/>
          </a:prstGeom>
          <a:solidFill>
            <a:schemeClr val="tx1">
              <a:lumMod val="65000"/>
              <a:lumOff val="35000"/>
            </a:schemeClr>
          </a:solidFill>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2800" b="1" dirty="0"/>
              <a:t>Role of the COX-2 and cytokines in cancer </a:t>
            </a:r>
            <a:endParaRPr lang="en-US" sz="2400" b="1" dirty="0"/>
          </a:p>
        </p:txBody>
      </p:sp>
      <p:pic>
        <p:nvPicPr>
          <p:cNvPr id="2" name="Picture 1" descr="A diagram of a cell&#10;&#10;Description automatically generated">
            <a:extLst>
              <a:ext uri="{FF2B5EF4-FFF2-40B4-BE49-F238E27FC236}">
                <a16:creationId xmlns:a16="http://schemas.microsoft.com/office/drawing/2014/main" id="{9EB029F4-34BF-866F-BCC9-C7C82EE54A38}"/>
              </a:ext>
            </a:extLst>
          </p:cNvPr>
          <p:cNvPicPr>
            <a:picLocks noChangeAspect="1"/>
          </p:cNvPicPr>
          <p:nvPr/>
        </p:nvPicPr>
        <p:blipFill>
          <a:blip r:embed="rId3"/>
          <a:stretch>
            <a:fillRect/>
          </a:stretch>
        </p:blipFill>
        <p:spPr>
          <a:xfrm>
            <a:off x="3323860" y="607526"/>
            <a:ext cx="5544279" cy="5342424"/>
          </a:xfrm>
          <a:prstGeom prst="rect">
            <a:avLst/>
          </a:prstGeom>
        </p:spPr>
      </p:pic>
      <p:sp>
        <p:nvSpPr>
          <p:cNvPr id="6" name="TextBox 5">
            <a:extLst>
              <a:ext uri="{FF2B5EF4-FFF2-40B4-BE49-F238E27FC236}">
                <a16:creationId xmlns:a16="http://schemas.microsoft.com/office/drawing/2014/main" id="{B7A01D74-8C86-DF84-516A-4CD8728113CB}"/>
              </a:ext>
            </a:extLst>
          </p:cNvPr>
          <p:cNvSpPr txBox="1"/>
          <p:nvPr/>
        </p:nvSpPr>
        <p:spPr>
          <a:xfrm>
            <a:off x="0" y="3234264"/>
            <a:ext cx="3345198" cy="3016210"/>
          </a:xfrm>
          <a:prstGeom prst="rect">
            <a:avLst/>
          </a:prstGeom>
          <a:noFill/>
        </p:spPr>
        <p:txBody>
          <a:bodyPr wrap="square" rtlCol="0">
            <a:spAutoFit/>
          </a:bodyPr>
          <a:lstStyle/>
          <a:p>
            <a:r>
              <a:rPr lang="en-GB" sz="1200" dirty="0"/>
              <a:t>Created in </a:t>
            </a:r>
            <a:r>
              <a:rPr lang="en-GB" sz="1200" i="1" dirty="0" err="1"/>
              <a:t>Biorender.com</a:t>
            </a:r>
            <a:endParaRPr lang="en-GB" sz="1200" i="1" dirty="0"/>
          </a:p>
          <a:p>
            <a:r>
              <a:rPr lang="en-GE" sz="1200" dirty="0"/>
              <a:t>Abbreviations:  </a:t>
            </a:r>
          </a:p>
          <a:p>
            <a:r>
              <a:rPr lang="en-GE" sz="1200" dirty="0"/>
              <a:t>IL-1</a:t>
            </a:r>
            <a:r>
              <a:rPr lang="el-GR" sz="1200" dirty="0"/>
              <a:t> β</a:t>
            </a:r>
            <a:r>
              <a:rPr lang="en-US" sz="1200" dirty="0"/>
              <a:t>: Interleukin - 1 betta</a:t>
            </a:r>
          </a:p>
          <a:p>
            <a:r>
              <a:rPr lang="en-US" sz="1200" dirty="0"/>
              <a:t>IL-6: Interleukin -6</a:t>
            </a:r>
          </a:p>
          <a:p>
            <a:r>
              <a:rPr lang="en-US" sz="1200" dirty="0"/>
              <a:t>COX-2: Cyclooxygenase -2</a:t>
            </a:r>
          </a:p>
          <a:p>
            <a:r>
              <a:rPr lang="en-US" sz="1200" dirty="0"/>
              <a:t>PGE2: prostaglandin E2</a:t>
            </a:r>
          </a:p>
          <a:p>
            <a:r>
              <a:rPr lang="en-US" sz="1200" dirty="0"/>
              <a:t>MAPK: Mitogen-activated protein kinase </a:t>
            </a:r>
          </a:p>
          <a:p>
            <a:r>
              <a:rPr lang="en-US" sz="1200" dirty="0" err="1"/>
              <a:t>mTOR:Mammalian</a:t>
            </a:r>
            <a:r>
              <a:rPr lang="en-US" sz="1200" dirty="0"/>
              <a:t> target of rapamycin </a:t>
            </a:r>
          </a:p>
          <a:p>
            <a:r>
              <a:rPr lang="en-US" sz="1200" dirty="0" err="1"/>
              <a:t>NF-kB:Nuclear</a:t>
            </a:r>
            <a:r>
              <a:rPr lang="en-US" sz="1200" dirty="0"/>
              <a:t> factor kappa B </a:t>
            </a:r>
          </a:p>
          <a:p>
            <a:r>
              <a:rPr lang="en-US" sz="1200" dirty="0"/>
              <a:t>BCL-2: B cell lymphoma 2</a:t>
            </a:r>
          </a:p>
          <a:p>
            <a:r>
              <a:rPr lang="en-US" sz="1200" dirty="0"/>
              <a:t>MMP: matrix metalloproteinases </a:t>
            </a:r>
          </a:p>
          <a:p>
            <a:r>
              <a:rPr lang="en-US" sz="1200" dirty="0"/>
              <a:t>VEGF: Vascular growth factor </a:t>
            </a:r>
          </a:p>
          <a:p>
            <a:r>
              <a:rPr lang="en-US" sz="1200" dirty="0"/>
              <a:t>TAM: Tumor activating macrophages</a:t>
            </a:r>
          </a:p>
          <a:p>
            <a:r>
              <a:rPr lang="en-US" sz="1200" dirty="0"/>
              <a:t>MDSC: </a:t>
            </a:r>
            <a:r>
              <a:rPr lang="en-US" sz="1200" dirty="0" err="1"/>
              <a:t>Myeloyed</a:t>
            </a:r>
            <a:r>
              <a:rPr lang="en-US" sz="1200" dirty="0"/>
              <a:t> derived suppressor cells</a:t>
            </a:r>
          </a:p>
          <a:p>
            <a:r>
              <a:rPr lang="en-US" sz="1200" dirty="0"/>
              <a:t>Treg: T regulatory cells</a:t>
            </a:r>
          </a:p>
          <a:p>
            <a:endParaRPr lang="en-GE" sz="1000" b="1" dirty="0"/>
          </a:p>
        </p:txBody>
      </p:sp>
    </p:spTree>
    <p:extLst>
      <p:ext uri="{BB962C8B-B14F-4D97-AF65-F5344CB8AC3E}">
        <p14:creationId xmlns:p14="http://schemas.microsoft.com/office/powerpoint/2010/main" val="358655927"/>
      </p:ext>
    </p:extLst>
  </p:cSld>
  <p:clrMapOvr>
    <a:masterClrMapping/>
  </p:clrMapOvr>
</p:sld>
</file>

<file path=ppt/theme/theme1.xml><?xml version="1.0" encoding="utf-8"?>
<a:theme xmlns:a="http://schemas.openxmlformats.org/drawingml/2006/main" name="Office-téma">
  <a:themeElements>
    <a:clrScheme name="Semmelweis Egyetem">
      <a:dk1>
        <a:srgbClr val="242F62"/>
      </a:dk1>
      <a:lt1>
        <a:sysClr val="window" lastClr="FFFFFF"/>
      </a:lt1>
      <a:dk2>
        <a:srgbClr val="242F62"/>
      </a:dk2>
      <a:lt2>
        <a:srgbClr val="E3D496"/>
      </a:lt2>
      <a:accent1>
        <a:srgbClr val="B3A16E"/>
      </a:accent1>
      <a:accent2>
        <a:srgbClr val="E3D496"/>
      </a:accent2>
      <a:accent3>
        <a:srgbClr val="B3A16E"/>
      </a:accent3>
      <a:accent4>
        <a:srgbClr val="E3D496"/>
      </a:accent4>
      <a:accent5>
        <a:srgbClr val="B3A16E"/>
      </a:accent5>
      <a:accent6>
        <a:srgbClr val="E3D496"/>
      </a:accent6>
      <a:hlink>
        <a:srgbClr val="B3A16E"/>
      </a:hlink>
      <a:folHlink>
        <a:srgbClr val="B3A16E"/>
      </a:folHlink>
    </a:clrScheme>
    <a:fontScheme name="Long reformation">
      <a:majorFont>
        <a:latin typeface="Montserrat"/>
        <a:ea typeface=""/>
        <a:cs typeface=""/>
      </a:majorFont>
      <a:minorFont>
        <a:latin typeface="Montserrat"/>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1" id="{DDB0DDBD-6287-4501-BD40-D641BDBF5C6F}" vid="{15285A77-5A02-4D46-8F1F-1AC551FF6B67}"/>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HUN_PPT_sablon_1108</Template>
  <TotalTime>14475</TotalTime>
  <Words>3011</Words>
  <Application>Microsoft Macintosh PowerPoint</Application>
  <PresentationFormat>Widescreen</PresentationFormat>
  <Paragraphs>554</Paragraphs>
  <Slides>31</Slides>
  <Notes>21</Notes>
  <HiddenSlides>6</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2" baseType="lpstr">
      <vt:lpstr>Arial</vt:lpstr>
      <vt:lpstr>BlinkMacSystemFont</vt:lpstr>
      <vt:lpstr>Calibri</vt:lpstr>
      <vt:lpstr>Calibri Light</vt:lpstr>
      <vt:lpstr>Georgia</vt:lpstr>
      <vt:lpstr>Montserrat</vt:lpstr>
      <vt:lpstr>Roboto</vt:lpstr>
      <vt:lpstr>Symbol</vt:lpstr>
      <vt:lpstr>Times New Roman</vt:lpstr>
      <vt:lpstr>Office-téma</vt:lpstr>
      <vt:lpstr>Prism 6</vt:lpstr>
      <vt:lpstr>PowerPoint Presentation</vt:lpstr>
      <vt:lpstr>Introduction</vt:lpstr>
      <vt:lpstr>Introduction Modulated electro-hyperthermia (mEHT)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vt:lpstr>
      <vt:lpstr>PowerPoint Presentation</vt:lpstr>
      <vt:lpstr>summary of combination treatments of COX inhibitors and possible synergistic mechanisms of action</vt:lpstr>
      <vt:lpstr>Proliferation – after mEHT in TNBC </vt:lpstr>
      <vt:lpstr>Spleen weight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címe</dc:title>
  <dc:creator>Pátrovics András Rodrigó</dc:creator>
  <cp:lastModifiedBy>Nino Giunashvili</cp:lastModifiedBy>
  <cp:revision>107</cp:revision>
  <dcterms:created xsi:type="dcterms:W3CDTF">2021-11-08T12:50:52Z</dcterms:created>
  <dcterms:modified xsi:type="dcterms:W3CDTF">2024-10-31T15:14:30Z</dcterms:modified>
</cp:coreProperties>
</file>