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6"/>
  </p:handoutMasterIdLst>
  <p:sldIdLst>
    <p:sldId id="301" r:id="rId2"/>
    <p:sldId id="423" r:id="rId3"/>
    <p:sldId id="417" r:id="rId4"/>
    <p:sldId id="418" r:id="rId5"/>
    <p:sldId id="419" r:id="rId6"/>
    <p:sldId id="422" r:id="rId7"/>
    <p:sldId id="306" r:id="rId8"/>
    <p:sldId id="317" r:id="rId9"/>
    <p:sldId id="335" r:id="rId10"/>
    <p:sldId id="344" r:id="rId11"/>
    <p:sldId id="376" r:id="rId12"/>
    <p:sldId id="392" r:id="rId13"/>
    <p:sldId id="401" r:id="rId14"/>
    <p:sldId id="416" r:id="rId15"/>
  </p:sldIdLst>
  <p:sldSz cx="9144000" cy="6858000" type="screen4x3"/>
  <p:notesSz cx="6797675" cy="9928225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505E3EF-67EA-436B-97B2-0124C06EBD24}" styleName="Közepesen sötét stílus 4 – 3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444" autoAdjust="0"/>
    <p:restoredTop sz="94894" autoAdjust="0"/>
  </p:normalViewPr>
  <p:slideViewPr>
    <p:cSldViewPr>
      <p:cViewPr>
        <p:scale>
          <a:sx n="80" d="100"/>
          <a:sy n="80" d="100"/>
        </p:scale>
        <p:origin x="-85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1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0F471-04A0-4B14-B033-2709FD8F06D8}" type="datetimeFigureOut">
              <a:rPr lang="hu-HU" smtClean="0"/>
              <a:pPr/>
              <a:t>2013.04.17.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F542C-FA55-408C-9462-0E7407DECA1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098467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6737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7637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4822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0305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712968" cy="648072"/>
          </a:xfrm>
        </p:spPr>
        <p:txBody>
          <a:bodyPr anchor="t"/>
          <a:lstStyle>
            <a:lvl1pPr algn="l">
              <a:def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712968" cy="1324743"/>
          </a:xfrm>
        </p:spPr>
        <p:txBody>
          <a:bodyPr/>
          <a:lstStyle>
            <a:lvl1pPr marL="0" indent="0">
              <a:buNone/>
              <a:defRPr sz="22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0" indent="0">
              <a:spcBef>
                <a:spcPts val="0"/>
              </a:spcBef>
              <a:buNone/>
              <a:defRPr sz="1800" b="1">
                <a:latin typeface="Arial" pitchFamily="34" charset="0"/>
                <a:cs typeface="Arial" pitchFamily="34" charset="0"/>
              </a:defRPr>
            </a:lvl2pPr>
            <a:lvl3pPr marL="0" indent="0">
              <a:spcBef>
                <a:spcPts val="0"/>
              </a:spcBef>
              <a:buNone/>
              <a:defRPr sz="1600" i="1">
                <a:latin typeface="Arial" pitchFamily="34" charset="0"/>
                <a:cs typeface="Arial" pitchFamily="34" charset="0"/>
              </a:defRPr>
            </a:lvl3pPr>
            <a:lvl4pPr marL="0" indent="0">
              <a:spcBef>
                <a:spcPts val="0"/>
              </a:spcBef>
              <a:buNone/>
              <a:defRPr lang="en-US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spcBef>
                <a:spcPts val="0"/>
              </a:spcBef>
              <a:buNone/>
              <a:defRPr lang="hu-HU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79512" y="2924944"/>
            <a:ext cx="8712968" cy="1324743"/>
          </a:xfrm>
        </p:spPr>
        <p:txBody>
          <a:bodyPr/>
          <a:lstStyle>
            <a:lvl1pPr marL="0" indent="0">
              <a:buNone/>
              <a:defRPr lang="hu-HU" sz="2200" b="1" kern="1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spcBef>
                <a:spcPts val="0"/>
              </a:spcBef>
              <a:buNone/>
              <a:defRPr sz="1800" b="1">
                <a:latin typeface="Arial" pitchFamily="34" charset="0"/>
                <a:cs typeface="Arial" pitchFamily="34" charset="0"/>
              </a:defRPr>
            </a:lvl2pPr>
            <a:lvl3pPr marL="0" indent="0">
              <a:spcBef>
                <a:spcPts val="0"/>
              </a:spcBef>
              <a:buNone/>
              <a:defRPr sz="1600" i="1">
                <a:latin typeface="Arial" pitchFamily="34" charset="0"/>
                <a:cs typeface="Arial" pitchFamily="34" charset="0"/>
              </a:defRPr>
            </a:lvl3pPr>
            <a:lvl4pPr marL="0" indent="0">
              <a:spcBef>
                <a:spcPts val="0"/>
              </a:spcBef>
              <a:buNone/>
              <a:defRPr lang="en-US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spcBef>
                <a:spcPts val="0"/>
              </a:spcBef>
              <a:buNone/>
              <a:defRPr lang="hu-HU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lv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179512" y="4653136"/>
            <a:ext cx="8712968" cy="1324743"/>
          </a:xfrm>
        </p:spPr>
        <p:txBody>
          <a:bodyPr/>
          <a:lstStyle>
            <a:lvl1pPr marL="0" indent="0">
              <a:buNone/>
              <a:defRPr lang="hu-HU" sz="2200" b="1" kern="1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spcBef>
                <a:spcPts val="0"/>
              </a:spcBef>
              <a:buNone/>
              <a:defRPr sz="1800" b="1">
                <a:latin typeface="Arial" pitchFamily="34" charset="0"/>
                <a:cs typeface="Arial" pitchFamily="34" charset="0"/>
              </a:defRPr>
            </a:lvl2pPr>
            <a:lvl3pPr marL="0" indent="0">
              <a:spcBef>
                <a:spcPts val="0"/>
              </a:spcBef>
              <a:buNone/>
              <a:defRPr sz="1600" i="1">
                <a:latin typeface="Arial" pitchFamily="34" charset="0"/>
                <a:cs typeface="Arial" pitchFamily="34" charset="0"/>
              </a:defRPr>
            </a:lvl3pPr>
            <a:lvl4pPr marL="0" indent="0">
              <a:spcBef>
                <a:spcPts val="0"/>
              </a:spcBef>
              <a:buNone/>
              <a:defRPr lang="en-US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spcBef>
                <a:spcPts val="0"/>
              </a:spcBef>
              <a:buNone/>
              <a:defRPr lang="hu-HU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lv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</p:txBody>
      </p:sp>
    </p:spTree>
    <p:extLst>
      <p:ext uri="{BB962C8B-B14F-4D97-AF65-F5344CB8AC3E}">
        <p14:creationId xmlns:p14="http://schemas.microsoft.com/office/powerpoint/2010/main" val="9671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648072"/>
          </a:xfrm>
        </p:spPr>
        <p:txBody>
          <a:bodyPr anchor="t"/>
          <a:lstStyle>
            <a:lvl1pPr algn="l">
              <a:def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712968" cy="1080120"/>
          </a:xfrm>
        </p:spPr>
        <p:txBody>
          <a:bodyPr/>
          <a:lstStyle>
            <a:lvl1pPr marL="0" indent="0">
              <a:buNone/>
              <a:defRPr sz="22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0" indent="0">
              <a:spcBef>
                <a:spcPts val="0"/>
              </a:spcBef>
              <a:buNone/>
              <a:defRPr sz="1800" b="1">
                <a:latin typeface="Arial" pitchFamily="34" charset="0"/>
                <a:cs typeface="Arial" pitchFamily="34" charset="0"/>
              </a:defRPr>
            </a:lvl2pPr>
            <a:lvl3pPr marL="0" indent="0">
              <a:spcBef>
                <a:spcPts val="0"/>
              </a:spcBef>
              <a:buNone/>
              <a:defRPr sz="1600" i="1">
                <a:latin typeface="Arial" pitchFamily="34" charset="0"/>
                <a:cs typeface="Arial" pitchFamily="34" charset="0"/>
              </a:defRPr>
            </a:lvl3pPr>
            <a:lvl4pPr marL="0" indent="0">
              <a:spcBef>
                <a:spcPts val="0"/>
              </a:spcBef>
              <a:buNone/>
              <a:defRPr lang="en-US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spcBef>
                <a:spcPts val="0"/>
              </a:spcBef>
              <a:buNone/>
              <a:defRPr lang="hu-HU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79512" y="2060848"/>
            <a:ext cx="8712968" cy="1324743"/>
          </a:xfrm>
        </p:spPr>
        <p:txBody>
          <a:bodyPr/>
          <a:lstStyle>
            <a:lvl1pPr marL="0" indent="0">
              <a:buNone/>
              <a:defRPr lang="hu-HU" sz="2200" b="1" kern="1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spcBef>
                <a:spcPts val="0"/>
              </a:spcBef>
              <a:buNone/>
              <a:defRPr sz="1800" b="1">
                <a:latin typeface="Arial" pitchFamily="34" charset="0"/>
                <a:cs typeface="Arial" pitchFamily="34" charset="0"/>
              </a:defRPr>
            </a:lvl2pPr>
            <a:lvl3pPr marL="0" indent="0">
              <a:spcBef>
                <a:spcPts val="0"/>
              </a:spcBef>
              <a:buNone/>
              <a:defRPr sz="1600" i="1">
                <a:latin typeface="Arial" pitchFamily="34" charset="0"/>
                <a:cs typeface="Arial" pitchFamily="34" charset="0"/>
              </a:defRPr>
            </a:lvl3pPr>
            <a:lvl4pPr marL="0" indent="0">
              <a:spcBef>
                <a:spcPts val="0"/>
              </a:spcBef>
              <a:buNone/>
              <a:defRPr lang="en-US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spcBef>
                <a:spcPts val="0"/>
              </a:spcBef>
              <a:buNone/>
              <a:defRPr lang="hu-HU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lv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179512" y="3472409"/>
            <a:ext cx="8712968" cy="1324743"/>
          </a:xfrm>
        </p:spPr>
        <p:txBody>
          <a:bodyPr/>
          <a:lstStyle>
            <a:lvl1pPr marL="0" indent="0">
              <a:buNone/>
              <a:defRPr lang="hu-HU" sz="2200" b="1" kern="1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spcBef>
                <a:spcPts val="0"/>
              </a:spcBef>
              <a:buNone/>
              <a:defRPr sz="1800" b="1">
                <a:latin typeface="Arial" pitchFamily="34" charset="0"/>
                <a:cs typeface="Arial" pitchFamily="34" charset="0"/>
              </a:defRPr>
            </a:lvl2pPr>
            <a:lvl3pPr marL="0" indent="0">
              <a:spcBef>
                <a:spcPts val="0"/>
              </a:spcBef>
              <a:buNone/>
              <a:defRPr sz="1600" i="1">
                <a:latin typeface="Arial" pitchFamily="34" charset="0"/>
                <a:cs typeface="Arial" pitchFamily="34" charset="0"/>
              </a:defRPr>
            </a:lvl3pPr>
            <a:lvl4pPr marL="0" indent="0">
              <a:spcBef>
                <a:spcPts val="0"/>
              </a:spcBef>
              <a:buNone/>
              <a:defRPr lang="en-US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spcBef>
                <a:spcPts val="0"/>
              </a:spcBef>
              <a:buNone/>
              <a:defRPr lang="hu-HU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lv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179512" y="4912569"/>
            <a:ext cx="8712968" cy="1324743"/>
          </a:xfrm>
        </p:spPr>
        <p:txBody>
          <a:bodyPr/>
          <a:lstStyle>
            <a:lvl1pPr marL="0" indent="0">
              <a:buNone/>
              <a:defRPr lang="hu-HU" sz="2200" b="1" kern="1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spcBef>
                <a:spcPts val="0"/>
              </a:spcBef>
              <a:buNone/>
              <a:defRPr sz="1800" b="1">
                <a:latin typeface="Arial" pitchFamily="34" charset="0"/>
                <a:cs typeface="Arial" pitchFamily="34" charset="0"/>
              </a:defRPr>
            </a:lvl2pPr>
            <a:lvl3pPr marL="0" indent="0">
              <a:spcBef>
                <a:spcPts val="0"/>
              </a:spcBef>
              <a:buNone/>
              <a:defRPr sz="1600" i="1">
                <a:latin typeface="Arial" pitchFamily="34" charset="0"/>
                <a:cs typeface="Arial" pitchFamily="34" charset="0"/>
              </a:defRPr>
            </a:lvl3pPr>
            <a:lvl4pPr marL="0" indent="0">
              <a:spcBef>
                <a:spcPts val="0"/>
              </a:spcBef>
              <a:buNone/>
              <a:defRPr lang="en-US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spcBef>
                <a:spcPts val="0"/>
              </a:spcBef>
              <a:buNone/>
              <a:defRPr lang="hu-HU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lv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</p:txBody>
      </p:sp>
    </p:spTree>
    <p:extLst>
      <p:ext uri="{BB962C8B-B14F-4D97-AF65-F5344CB8AC3E}">
        <p14:creationId xmlns:p14="http://schemas.microsoft.com/office/powerpoint/2010/main" val="283890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3387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616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1003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67997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0727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2617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hu-H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 smtClean="0"/>
          </a:p>
        </p:txBody>
      </p:sp>
      <p:pic>
        <p:nvPicPr>
          <p:cNvPr id="1028" name="Content Placeholder 10" descr="Infoblokk2_ESZA_egyes.jp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25" y="5937250"/>
            <a:ext cx="2160588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Content Placeholder 8" descr="USZT_logo_cmyk.jp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6162158"/>
            <a:ext cx="191452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4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23203" r="50002" b="23215"/>
          <a:stretch>
            <a:fillRect/>
          </a:stretch>
        </p:blipFill>
        <p:spPr bwMode="auto">
          <a:xfrm>
            <a:off x="179388" y="6089650"/>
            <a:ext cx="1382712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92" b="15324"/>
          <a:stretch>
            <a:fillRect/>
          </a:stretch>
        </p:blipFill>
        <p:spPr bwMode="auto">
          <a:xfrm>
            <a:off x="0" y="1330325"/>
            <a:ext cx="9144000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" t="18703" b="23962"/>
          <a:stretch>
            <a:fillRect/>
          </a:stretch>
        </p:blipFill>
        <p:spPr bwMode="auto">
          <a:xfrm>
            <a:off x="0" y="0"/>
            <a:ext cx="9144000" cy="580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2" descr="M:\MKI képek\épületek és karok\rektori2011\homlokzat_sztefelira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17" b="11159"/>
          <a:stretch>
            <a:fillRect/>
          </a:stretch>
        </p:blipFill>
        <p:spPr bwMode="auto">
          <a:xfrm>
            <a:off x="0" y="0"/>
            <a:ext cx="9144000" cy="256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églalap 12"/>
          <p:cNvSpPr>
            <a:spLocks noChangeArrowheads="1"/>
          </p:cNvSpPr>
          <p:nvPr/>
        </p:nvSpPr>
        <p:spPr bwMode="auto">
          <a:xfrm>
            <a:off x="0" y="260648"/>
            <a:ext cx="9144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hu-HU" sz="2800" b="1" dirty="0">
                <a:solidFill>
                  <a:schemeClr val="bg1"/>
                </a:solidFill>
                <a:latin typeface="Calibri" pitchFamily="34" charset="0"/>
              </a:rPr>
              <a:t>XXXI. Országos Tudományos Diákköri Konferencia </a:t>
            </a:r>
          </a:p>
          <a:p>
            <a:r>
              <a:rPr lang="hu-HU" sz="2800" b="1" dirty="0">
                <a:solidFill>
                  <a:schemeClr val="bg1"/>
                </a:solidFill>
                <a:latin typeface="Calibri" pitchFamily="34" charset="0"/>
              </a:rPr>
              <a:t>Orvos és Egészségtudományi  Szekció</a:t>
            </a:r>
          </a:p>
          <a:p>
            <a:r>
              <a:rPr lang="hu-HU" sz="2800" b="1" dirty="0">
                <a:solidFill>
                  <a:schemeClr val="bg1"/>
                </a:solidFill>
                <a:latin typeface="Calibri" pitchFamily="34" charset="0"/>
              </a:rPr>
              <a:t>2013. Április 2-5.</a:t>
            </a:r>
            <a:endParaRPr lang="hu-HU" sz="2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467544" y="3068960"/>
            <a:ext cx="83529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- Kvótarendszer (orvostudományi szekciókban) a helyi TDK</a:t>
            </a:r>
            <a:br>
              <a:rPr lang="hu-HU" sz="2000" b="1" dirty="0" smtClean="0"/>
            </a:br>
            <a:r>
              <a:rPr lang="hu-HU" sz="2000" b="1" dirty="0" smtClean="0"/>
              <a:t>   konferencián elhangzott előadások (776 db) száma alapján</a:t>
            </a:r>
          </a:p>
          <a:p>
            <a:r>
              <a:rPr lang="hu-HU" sz="2000" b="1" dirty="0" smtClean="0"/>
              <a:t>- 66 tagozatban 453 előadás</a:t>
            </a:r>
          </a:p>
          <a:p>
            <a:pPr>
              <a:buFontTx/>
              <a:buChar char="-"/>
            </a:pPr>
            <a:r>
              <a:rPr lang="hu-HU" sz="2000" b="1" dirty="0" smtClean="0"/>
              <a:t> Semmelweis Egyetem: </a:t>
            </a:r>
            <a:br>
              <a:rPr lang="hu-HU" sz="2000" b="1" dirty="0" smtClean="0"/>
            </a:br>
            <a:r>
              <a:rPr lang="hu-HU" sz="2000" b="1" dirty="0" smtClean="0"/>
              <a:t>   137 előadás Orvos- Fogorvos- és Gyógyszerésztudomány</a:t>
            </a:r>
            <a:br>
              <a:rPr lang="hu-HU" sz="2000" b="1" dirty="0" smtClean="0"/>
            </a:br>
            <a:r>
              <a:rPr lang="hu-HU" sz="2000" b="1" dirty="0" smtClean="0"/>
              <a:t>   15 előadás ETK</a:t>
            </a:r>
          </a:p>
          <a:p>
            <a:pPr>
              <a:buFontTx/>
              <a:buChar char="-"/>
            </a:pPr>
            <a:r>
              <a:rPr lang="hu-HU" sz="2000" b="1" dirty="0" smtClean="0"/>
              <a:t> 2009-ben 42 + 15 kvótája volt a  Semmelweis Egyetemnek</a:t>
            </a:r>
            <a:br>
              <a:rPr lang="hu-HU" sz="2000" b="1" dirty="0" smtClean="0"/>
            </a:br>
            <a:r>
              <a:rPr lang="hu-HU" sz="2000" b="1" dirty="0" smtClean="0"/>
              <a:t>    </a:t>
            </a:r>
          </a:p>
          <a:p>
            <a:r>
              <a:rPr lang="hu-HU" sz="2000" b="1" dirty="0" smtClean="0"/>
              <a:t>     </a:t>
            </a:r>
            <a:endParaRPr lang="hu-H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332656"/>
            <a:ext cx="8712968" cy="1080120"/>
          </a:xfrm>
        </p:spPr>
        <p:txBody>
          <a:bodyPr/>
          <a:lstStyle/>
          <a:p>
            <a:r>
              <a:rPr lang="hu-HU" dirty="0" smtClean="0"/>
              <a:t>I. díj: </a:t>
            </a:r>
            <a:r>
              <a:rPr lang="hu-HU" dirty="0" err="1"/>
              <a:t>Brauswetter</a:t>
            </a:r>
            <a:r>
              <a:rPr lang="hu-HU" dirty="0"/>
              <a:t> Diána SE ÁOK </a:t>
            </a:r>
            <a:endParaRPr lang="hu-HU" b="0" dirty="0"/>
          </a:p>
          <a:p>
            <a:pPr lvl="1"/>
            <a:r>
              <a:rPr lang="hu-HU" dirty="0"/>
              <a:t>SE ÁOK Orvosi Vegytani, Molekuláris Biológiai és </a:t>
            </a:r>
            <a:r>
              <a:rPr lang="hu-HU" dirty="0" err="1"/>
              <a:t>Patobiokémiai</a:t>
            </a:r>
            <a:r>
              <a:rPr lang="hu-HU" dirty="0"/>
              <a:t> Intézet </a:t>
            </a:r>
            <a:endParaRPr lang="hu-HU" b="0" dirty="0"/>
          </a:p>
          <a:p>
            <a:pPr lvl="2"/>
            <a:r>
              <a:rPr lang="hu-HU" b="0" dirty="0"/>
              <a:t>A FABP2 gén polimorfizmusainak vizsgálata 2-es típusú diabetes </a:t>
            </a:r>
            <a:r>
              <a:rPr lang="hu-HU" b="0" dirty="0" smtClean="0"/>
              <a:t>mellitusban</a:t>
            </a:r>
          </a:p>
          <a:p>
            <a:pPr lvl="1"/>
            <a:r>
              <a:rPr lang="hu-HU" dirty="0" smtClean="0"/>
              <a:t>Témavezetők: </a:t>
            </a:r>
            <a:r>
              <a:rPr lang="hu-HU" dirty="0"/>
              <a:t>Dr. Sasvári-Székely Mária, Dr. Rónai </a:t>
            </a:r>
            <a:r>
              <a:rPr lang="hu-HU" dirty="0" smtClean="0"/>
              <a:t>Zsolt</a:t>
            </a:r>
            <a:endParaRPr lang="hu-HU" dirty="0"/>
          </a:p>
        </p:txBody>
      </p:sp>
      <p:sp>
        <p:nvSpPr>
          <p:cNvPr id="11" name="Tartalom helye 2"/>
          <p:cNvSpPr>
            <a:spLocks noGrp="1"/>
          </p:cNvSpPr>
          <p:nvPr>
            <p:ph idx="10"/>
          </p:nvPr>
        </p:nvSpPr>
        <p:spPr>
          <a:xfrm>
            <a:off x="179512" y="1772816"/>
            <a:ext cx="8712968" cy="1324743"/>
          </a:xfrm>
        </p:spPr>
        <p:txBody>
          <a:bodyPr/>
          <a:lstStyle/>
          <a:p>
            <a:r>
              <a:rPr lang="hu-HU" dirty="0" smtClean="0"/>
              <a:t>I. díj: </a:t>
            </a:r>
            <a:r>
              <a:rPr lang="hu-HU" dirty="0" err="1"/>
              <a:t>Kolossváry</a:t>
            </a:r>
            <a:r>
              <a:rPr lang="hu-HU" dirty="0"/>
              <a:t> Márton SE ÁOK </a:t>
            </a:r>
            <a:endParaRPr lang="hu-HU" b="0" dirty="0"/>
          </a:p>
          <a:p>
            <a:pPr lvl="1"/>
            <a:r>
              <a:rPr lang="hu-HU" dirty="0"/>
              <a:t>SE MR Kutatóközpont </a:t>
            </a:r>
            <a:endParaRPr lang="hu-HU" b="0" dirty="0"/>
          </a:p>
          <a:p>
            <a:pPr lvl="2"/>
            <a:r>
              <a:rPr lang="hu-HU" b="0" dirty="0" err="1"/>
              <a:t>Újszülöttkori</a:t>
            </a:r>
            <a:r>
              <a:rPr lang="hu-HU" b="0" dirty="0"/>
              <a:t> </a:t>
            </a:r>
            <a:r>
              <a:rPr lang="hu-HU" b="0" dirty="0" err="1"/>
              <a:t>encephalopathia</a:t>
            </a:r>
            <a:r>
              <a:rPr lang="hu-HU" b="0" dirty="0"/>
              <a:t> és MR képalkotás: látható-e a két éves </a:t>
            </a:r>
            <a:r>
              <a:rPr lang="hu-HU" b="0" dirty="0" err="1"/>
              <a:t>fejlődésneurológiai</a:t>
            </a:r>
            <a:r>
              <a:rPr lang="hu-HU" b="0" dirty="0"/>
              <a:t> kimenetel az első élethét diffúziós paramétereiben</a:t>
            </a:r>
            <a:r>
              <a:rPr lang="hu-HU" b="0" dirty="0" smtClean="0"/>
              <a:t>?</a:t>
            </a:r>
          </a:p>
          <a:p>
            <a:pPr lvl="1"/>
            <a:r>
              <a:rPr lang="hu-HU" dirty="0" smtClean="0"/>
              <a:t>Témavezetők: </a:t>
            </a:r>
            <a:r>
              <a:rPr lang="hu-HU" dirty="0"/>
              <a:t>Dr. Kozák Lajos Rudolf, Dr. Szabó Miklós </a:t>
            </a:r>
          </a:p>
        </p:txBody>
      </p:sp>
      <p:sp>
        <p:nvSpPr>
          <p:cNvPr id="12" name="Tartalom helye 2"/>
          <p:cNvSpPr txBox="1">
            <a:spLocks/>
          </p:cNvSpPr>
          <p:nvPr/>
        </p:nvSpPr>
        <p:spPr bwMode="auto">
          <a:xfrm>
            <a:off x="179512" y="3256385"/>
            <a:ext cx="8712968" cy="132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hu-HU" sz="22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I. díj: Radics Péter SE ÁOK </a:t>
            </a:r>
            <a:endParaRPr kumimoji="0" lang="hu-HU" sz="2200" b="0" i="0" u="none" strike="noStrike" kern="1200" cap="none" spc="0" normalizeH="0" baseline="0" noProof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 ÁOK Neurológiai Klinika </a:t>
            </a:r>
            <a:endParaRPr kumimoji="0" lang="hu-HU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hu-HU" sz="16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 mély agyi stimuláció hatékonyságának vizsgálata Parkinson-kórban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Témavezetők: Dr. Tamás Gertrúd, Dr. Erőss Loránd </a:t>
            </a: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Tartalom helye 2"/>
          <p:cNvSpPr>
            <a:spLocks noGrp="1"/>
          </p:cNvSpPr>
          <p:nvPr>
            <p:ph idx="1"/>
          </p:nvPr>
        </p:nvSpPr>
        <p:spPr>
          <a:xfrm>
            <a:off x="179512" y="4653136"/>
            <a:ext cx="8712968" cy="1324743"/>
          </a:xfrm>
        </p:spPr>
        <p:txBody>
          <a:bodyPr/>
          <a:lstStyle/>
          <a:p>
            <a:r>
              <a:rPr lang="hu-HU" dirty="0" smtClean="0"/>
              <a:t>I. díj: </a:t>
            </a:r>
            <a:r>
              <a:rPr lang="sv-SE" dirty="0"/>
              <a:t>Szabó Bálint Gergely, Kis Ibolya SE ÁOK </a:t>
            </a:r>
            <a:endParaRPr lang="sv-SE" b="0" dirty="0"/>
          </a:p>
          <a:p>
            <a:pPr lvl="1"/>
            <a:r>
              <a:rPr lang="pt-BR" dirty="0"/>
              <a:t>SE ÁOK II. sz. Patológiai Intézet </a:t>
            </a:r>
            <a:endParaRPr lang="pt-BR" b="0" dirty="0"/>
          </a:p>
          <a:p>
            <a:pPr lvl="2"/>
            <a:r>
              <a:rPr lang="hu-HU" b="0" dirty="0"/>
              <a:t>Az </a:t>
            </a:r>
            <a:r>
              <a:rPr lang="hu-HU" b="0" dirty="0" err="1"/>
              <a:t>angiostatin</a:t>
            </a:r>
            <a:r>
              <a:rPr lang="hu-HU" b="0" dirty="0"/>
              <a:t> felhasználási lehetőségei a </a:t>
            </a:r>
            <a:r>
              <a:rPr lang="hu-HU" b="0" dirty="0" err="1"/>
              <a:t>tumorellenes</a:t>
            </a:r>
            <a:r>
              <a:rPr lang="hu-HU" b="0" dirty="0"/>
              <a:t> </a:t>
            </a:r>
            <a:r>
              <a:rPr lang="hu-HU" b="0" dirty="0" smtClean="0"/>
              <a:t>terápiában</a:t>
            </a:r>
          </a:p>
          <a:p>
            <a:pPr lvl="1"/>
            <a:r>
              <a:rPr lang="hu-HU" dirty="0" smtClean="0"/>
              <a:t>Témavezetők: </a:t>
            </a:r>
            <a:r>
              <a:rPr lang="hu-HU" dirty="0"/>
              <a:t>Dr. Tímár József, Dr. Szilák László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179512" y="692696"/>
            <a:ext cx="8712968" cy="1080120"/>
          </a:xfrm>
        </p:spPr>
        <p:txBody>
          <a:bodyPr/>
          <a:lstStyle/>
          <a:p>
            <a:r>
              <a:rPr lang="hu-HU" dirty="0" smtClean="0"/>
              <a:t>I. díj: </a:t>
            </a:r>
            <a:r>
              <a:rPr lang="hu-HU" dirty="0" err="1"/>
              <a:t>Rókusz</a:t>
            </a:r>
            <a:r>
              <a:rPr lang="hu-HU" dirty="0"/>
              <a:t> András SE ÁOK </a:t>
            </a:r>
            <a:endParaRPr lang="hu-HU" b="0" dirty="0"/>
          </a:p>
          <a:p>
            <a:pPr lvl="1"/>
            <a:r>
              <a:rPr lang="hu-HU" dirty="0"/>
              <a:t>SE I. sz. Patológiai és Kísérleti Rákkutató Intézet </a:t>
            </a:r>
            <a:endParaRPr lang="hu-HU" b="0" dirty="0"/>
          </a:p>
          <a:p>
            <a:pPr lvl="2"/>
            <a:r>
              <a:rPr lang="hu-HU" b="0" dirty="0"/>
              <a:t>A patkány máj regenerációja felgyorsítható a </a:t>
            </a:r>
            <a:r>
              <a:rPr lang="hu-HU" b="0" dirty="0" err="1"/>
              <a:t>progenitorsejtkompartment</a:t>
            </a:r>
            <a:r>
              <a:rPr lang="hu-HU" b="0" dirty="0"/>
              <a:t> </a:t>
            </a:r>
            <a:r>
              <a:rPr lang="hu-HU" b="0" dirty="0" smtClean="0"/>
              <a:t>kiterjesztésével</a:t>
            </a:r>
          </a:p>
          <a:p>
            <a:pPr lvl="1"/>
            <a:r>
              <a:rPr lang="hu-HU" dirty="0" smtClean="0"/>
              <a:t>Témavezető</a:t>
            </a:r>
            <a:r>
              <a:rPr lang="hu-HU" dirty="0"/>
              <a:t>: Dr. Nagy Péter</a:t>
            </a:r>
            <a:endParaRPr lang="hu-HU" b="0" dirty="0"/>
          </a:p>
        </p:txBody>
      </p:sp>
      <p:sp>
        <p:nvSpPr>
          <p:cNvPr id="13" name="Tartalom helye 12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14" name="Tartalom helye 5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hu-HU" dirty="0" smtClean="0"/>
              <a:t>I. díj: </a:t>
            </a:r>
            <a:r>
              <a:rPr lang="fi-FI" dirty="0"/>
              <a:t>Birtalan Ede, Kellermayer Dalma SE ÁOK </a:t>
            </a:r>
            <a:endParaRPr lang="fi-FI" b="0" dirty="0"/>
          </a:p>
          <a:p>
            <a:pPr lvl="1"/>
            <a:r>
              <a:rPr lang="hu-HU" dirty="0"/>
              <a:t>SE ÁOK Kardiológiai Központ, Kardiológiai Tanszék </a:t>
            </a:r>
            <a:endParaRPr lang="hu-HU" b="0" dirty="0"/>
          </a:p>
          <a:p>
            <a:pPr lvl="2"/>
            <a:r>
              <a:rPr lang="hu-HU" b="0" dirty="0"/>
              <a:t>A sportszív részletes </a:t>
            </a:r>
            <a:r>
              <a:rPr lang="hu-HU" b="0" dirty="0" err="1"/>
              <a:t>hemodinamikai</a:t>
            </a:r>
            <a:r>
              <a:rPr lang="hu-HU" b="0" dirty="0"/>
              <a:t> jellemzése balkamrai nyomás-térfogat analízis segítségével </a:t>
            </a:r>
            <a:r>
              <a:rPr lang="hu-HU" b="0" dirty="0" smtClean="0"/>
              <a:t>patkánymodellben</a:t>
            </a:r>
          </a:p>
          <a:p>
            <a:pPr lvl="1"/>
            <a:r>
              <a:rPr lang="hu-HU" dirty="0" smtClean="0"/>
              <a:t>Témavezető: Dr</a:t>
            </a:r>
            <a:r>
              <a:rPr lang="hu-HU" dirty="0"/>
              <a:t>. </a:t>
            </a:r>
            <a:r>
              <a:rPr lang="hu-HU" dirty="0" err="1"/>
              <a:t>Radovits</a:t>
            </a:r>
            <a:r>
              <a:rPr lang="hu-HU" dirty="0"/>
              <a:t> Tamás </a:t>
            </a:r>
          </a:p>
        </p:txBody>
      </p:sp>
      <p:sp>
        <p:nvSpPr>
          <p:cNvPr id="15" name="Tartalom helye 2"/>
          <p:cNvSpPr txBox="1">
            <a:spLocks/>
          </p:cNvSpPr>
          <p:nvPr/>
        </p:nvSpPr>
        <p:spPr bwMode="auto">
          <a:xfrm>
            <a:off x="179512" y="3501008"/>
            <a:ext cx="8712968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hu-H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I. díj: </a:t>
            </a:r>
            <a:r>
              <a:rPr kumimoji="0" lang="hu-HU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Odler</a:t>
            </a:r>
            <a:r>
              <a:rPr kumimoji="0" lang="hu-H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Balázs, Szabó Katalin SE ÁOK </a:t>
            </a:r>
            <a:endParaRPr kumimoji="0" lang="hu-HU" sz="22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 ÁOK Pulmonológiai Klinika </a:t>
            </a:r>
            <a:endParaRPr kumimoji="0" lang="hu-H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hu-HU" sz="1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Hypoxia</a:t>
            </a:r>
            <a:r>
              <a:rPr kumimoji="0" lang="hu-HU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és dohányfüst extraktum (CSE) hatása az alveoláris </a:t>
            </a:r>
            <a:r>
              <a:rPr kumimoji="0" lang="hu-HU" sz="1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epithelsejt</a:t>
            </a:r>
            <a:r>
              <a:rPr kumimoji="0" lang="hu-HU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hu-HU" sz="1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hypoxia</a:t>
            </a:r>
            <a:r>
              <a:rPr kumimoji="0" lang="hu-HU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indukálta faktor 1</a:t>
            </a:r>
            <a:r>
              <a:rPr kumimoji="0" lang="el-GR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α (</a:t>
            </a:r>
            <a:r>
              <a:rPr kumimoji="0" lang="hu-HU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HIF-1</a:t>
            </a:r>
            <a:r>
              <a:rPr kumimoji="0" lang="el-GR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α) </a:t>
            </a:r>
            <a:r>
              <a:rPr kumimoji="0" lang="hu-HU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és </a:t>
            </a:r>
            <a:r>
              <a:rPr kumimoji="0" lang="hu-HU" sz="1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hősokkfehérje</a:t>
            </a:r>
            <a:r>
              <a:rPr kumimoji="0" lang="hu-HU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(HSP) 72 rendszerére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Témavezetők: </a:t>
            </a:r>
            <a:r>
              <a:rPr kumimoji="0" 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Dr. Müller Veronika, Dr. </a:t>
            </a:r>
            <a:r>
              <a:rPr kumimoji="0" lang="de-DE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Szabó</a:t>
            </a:r>
            <a:r>
              <a:rPr kumimoji="0" 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Attila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I. díj: </a:t>
            </a:r>
            <a:r>
              <a:rPr lang="hu-HU" dirty="0" err="1" smtClean="0"/>
              <a:t>Trimmel</a:t>
            </a:r>
            <a:r>
              <a:rPr lang="hu-HU" dirty="0" smtClean="0"/>
              <a:t> </a:t>
            </a:r>
            <a:r>
              <a:rPr lang="hu-HU" dirty="0"/>
              <a:t>Bálint SE FOK </a:t>
            </a:r>
            <a:endParaRPr lang="hu-HU" b="0" dirty="0"/>
          </a:p>
          <a:p>
            <a:pPr lvl="1"/>
            <a:r>
              <a:rPr lang="hu-HU" dirty="0"/>
              <a:t>SE FOK </a:t>
            </a:r>
            <a:r>
              <a:rPr lang="hu-HU" dirty="0" err="1"/>
              <a:t>Orálbiológiai</a:t>
            </a:r>
            <a:r>
              <a:rPr lang="hu-HU" dirty="0"/>
              <a:t> Tanszék </a:t>
            </a:r>
            <a:endParaRPr lang="hu-HU" b="0" dirty="0"/>
          </a:p>
          <a:p>
            <a:pPr lvl="2"/>
            <a:r>
              <a:rPr lang="hu-HU" b="0" dirty="0"/>
              <a:t>Funkcionális, kétdimenziós </a:t>
            </a:r>
            <a:r>
              <a:rPr lang="hu-HU" b="0" dirty="0" err="1"/>
              <a:t>epithelium</a:t>
            </a:r>
            <a:r>
              <a:rPr lang="hu-HU" b="0" dirty="0"/>
              <a:t> létrehozása izolált emberi </a:t>
            </a:r>
            <a:r>
              <a:rPr lang="hu-HU" b="0" dirty="0" err="1"/>
              <a:t>submandibuláris</a:t>
            </a:r>
            <a:r>
              <a:rPr lang="hu-HU" b="0" dirty="0"/>
              <a:t> </a:t>
            </a:r>
            <a:r>
              <a:rPr lang="hu-HU" b="0" dirty="0" smtClean="0"/>
              <a:t>nyálmirigysejtekből</a:t>
            </a:r>
          </a:p>
          <a:p>
            <a:pPr lvl="1"/>
            <a:r>
              <a:rPr lang="hu-HU" dirty="0" smtClean="0"/>
              <a:t>Témavezetők: </a:t>
            </a:r>
            <a:r>
              <a:rPr lang="hu-HU" dirty="0"/>
              <a:t>Dr. Földes Anna, Dr. Varga Gábor </a:t>
            </a:r>
          </a:p>
        </p:txBody>
      </p:sp>
      <p:sp>
        <p:nvSpPr>
          <p:cNvPr id="6" name="Title 5"/>
          <p:cNvSpPr txBox="1">
            <a:spLocks/>
          </p:cNvSpPr>
          <p:nvPr/>
        </p:nvSpPr>
        <p:spPr bwMode="auto">
          <a:xfrm>
            <a:off x="251520" y="302791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FOGORVOSTUDOMÁNYI TAGOZATOK</a:t>
            </a:r>
            <a:endParaRPr kumimoji="0" lang="hu-H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Title 5"/>
          <p:cNvSpPr txBox="1">
            <a:spLocks/>
          </p:cNvSpPr>
          <p:nvPr/>
        </p:nvSpPr>
        <p:spPr bwMode="auto">
          <a:xfrm>
            <a:off x="179512" y="2895079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GYÓGYSZERTUDOMÁNYI TAGOZATOK</a:t>
            </a:r>
            <a:endParaRPr kumimoji="0" lang="hu-H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Tartalom helye 2"/>
          <p:cNvSpPr>
            <a:spLocks noGrp="1"/>
          </p:cNvSpPr>
          <p:nvPr>
            <p:ph idx="11"/>
          </p:nvPr>
        </p:nvSpPr>
        <p:spPr>
          <a:xfrm>
            <a:off x="179512" y="3573016"/>
            <a:ext cx="8712968" cy="1324743"/>
          </a:xfrm>
        </p:spPr>
        <p:txBody>
          <a:bodyPr/>
          <a:lstStyle/>
          <a:p>
            <a:r>
              <a:rPr lang="hu-HU" dirty="0" smtClean="0"/>
              <a:t>I. díj: </a:t>
            </a:r>
            <a:r>
              <a:rPr lang="hu-HU" dirty="0"/>
              <a:t>Balogh Réka SE GYTK </a:t>
            </a:r>
            <a:endParaRPr lang="hu-HU" b="0" dirty="0"/>
          </a:p>
          <a:p>
            <a:pPr lvl="1"/>
            <a:r>
              <a:rPr lang="hu-HU" dirty="0"/>
              <a:t>SE GYTK </a:t>
            </a:r>
            <a:endParaRPr lang="hu-HU" b="0" dirty="0"/>
          </a:p>
          <a:p>
            <a:pPr lvl="2"/>
            <a:r>
              <a:rPr lang="hu-HU" b="0" dirty="0"/>
              <a:t>Nem-konjugált </a:t>
            </a:r>
            <a:r>
              <a:rPr lang="hu-HU" b="0" dirty="0" err="1"/>
              <a:t>szacharidok</a:t>
            </a:r>
            <a:r>
              <a:rPr lang="hu-HU" b="0" dirty="0"/>
              <a:t> szerkezetjellemzése és meghatározása </a:t>
            </a:r>
            <a:r>
              <a:rPr lang="hu-HU" b="0" dirty="0" smtClean="0"/>
              <a:t>anyatejből</a:t>
            </a:r>
          </a:p>
          <a:p>
            <a:pPr lvl="1"/>
            <a:r>
              <a:rPr lang="hu-HU" dirty="0" smtClean="0"/>
              <a:t>Témavezető: </a:t>
            </a:r>
            <a:r>
              <a:rPr lang="hu-HU" dirty="0"/>
              <a:t>Dr. Béni Szabolcs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72158"/>
            <a:ext cx="8712968" cy="1324743"/>
          </a:xfrm>
        </p:spPr>
        <p:txBody>
          <a:bodyPr/>
          <a:lstStyle/>
          <a:p>
            <a:r>
              <a:rPr lang="hu-HU" dirty="0" smtClean="0"/>
              <a:t>I. díj: </a:t>
            </a:r>
            <a:r>
              <a:rPr lang="fi-FI" dirty="0" smtClean="0"/>
              <a:t>Karóczi </a:t>
            </a:r>
            <a:r>
              <a:rPr lang="fi-FI" dirty="0"/>
              <a:t>Csilla Kata, Korpos Ágnes SE ETK </a:t>
            </a:r>
            <a:endParaRPr lang="fi-FI" b="0" dirty="0"/>
          </a:p>
          <a:p>
            <a:pPr lvl="1"/>
            <a:r>
              <a:rPr lang="hu-HU" dirty="0"/>
              <a:t>SE ETK </a:t>
            </a:r>
            <a:endParaRPr lang="hu-HU" b="0" dirty="0"/>
          </a:p>
          <a:p>
            <a:pPr lvl="2"/>
            <a:r>
              <a:rPr lang="hu-HU" b="0" dirty="0"/>
              <a:t>Mozgásprogram hatása </a:t>
            </a:r>
            <a:r>
              <a:rPr lang="hu-HU" b="0" dirty="0" err="1"/>
              <a:t>demens</a:t>
            </a:r>
            <a:r>
              <a:rPr lang="hu-HU" b="0" dirty="0"/>
              <a:t> idősek egyensúlyának </a:t>
            </a:r>
            <a:r>
              <a:rPr lang="hu-HU" b="0" dirty="0" smtClean="0"/>
              <a:t>fejlesztésében</a:t>
            </a:r>
          </a:p>
          <a:p>
            <a:pPr lvl="1"/>
            <a:r>
              <a:rPr lang="hu-HU" dirty="0" smtClean="0"/>
              <a:t>Témavezetők: Dr. Kovács Éva, Jónásné </a:t>
            </a:r>
            <a:r>
              <a:rPr lang="hu-HU" dirty="0" err="1" smtClean="0"/>
              <a:t>Sztruhár</a:t>
            </a:r>
            <a:r>
              <a:rPr lang="hu-HU" dirty="0" smtClean="0"/>
              <a:t> Izabella </a:t>
            </a:r>
            <a:endParaRPr lang="hu-HU" b="0" dirty="0"/>
          </a:p>
        </p:txBody>
      </p:sp>
      <p:sp>
        <p:nvSpPr>
          <p:cNvPr id="6" name="Title 5"/>
          <p:cNvSpPr txBox="1">
            <a:spLocks/>
          </p:cNvSpPr>
          <p:nvPr/>
        </p:nvSpPr>
        <p:spPr bwMode="auto">
          <a:xfrm>
            <a:off x="685800" y="1024086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EGÉSZSÉGTUDOMÁNYI TAGOZATOK</a:t>
            </a:r>
            <a:endParaRPr kumimoji="0" lang="hu-H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179388" y="3040930"/>
            <a:ext cx="8713787" cy="1900238"/>
          </a:xfrm>
        </p:spPr>
        <p:txBody>
          <a:bodyPr/>
          <a:lstStyle/>
          <a:p>
            <a:r>
              <a:rPr lang="hu-HU" dirty="0" smtClean="0"/>
              <a:t>I. díj: </a:t>
            </a:r>
            <a:r>
              <a:rPr lang="hu-HU" dirty="0" err="1" smtClean="0"/>
              <a:t>Sydó</a:t>
            </a:r>
            <a:r>
              <a:rPr lang="hu-HU" dirty="0" smtClean="0"/>
              <a:t> </a:t>
            </a:r>
            <a:r>
              <a:rPr lang="hu-HU" dirty="0"/>
              <a:t>Nóra SE ÁOK </a:t>
            </a:r>
            <a:endParaRPr lang="hu-HU" b="0" dirty="0"/>
          </a:p>
          <a:p>
            <a:pPr lvl="1"/>
            <a:r>
              <a:rPr lang="hu-HU" dirty="0"/>
              <a:t>SE ÁOK Városmajori Szív-és Érgyógyászati Klinika </a:t>
            </a:r>
            <a:endParaRPr lang="hu-HU" b="0" dirty="0"/>
          </a:p>
          <a:p>
            <a:pPr lvl="2"/>
            <a:r>
              <a:rPr lang="hu-HU" b="0" dirty="0"/>
              <a:t>Fiziológiás és patológiás sportolói EKG eltérések elemzése a képalkotó vizsgálatok </a:t>
            </a:r>
            <a:r>
              <a:rPr lang="hu-HU" b="0" dirty="0" smtClean="0"/>
              <a:t>tükrében</a:t>
            </a:r>
          </a:p>
          <a:p>
            <a:pPr lvl="1"/>
            <a:r>
              <a:rPr lang="hu-HU" dirty="0" smtClean="0"/>
              <a:t>Témavezetők: Dr. Kiss Orsolya, Dr. </a:t>
            </a:r>
            <a:r>
              <a:rPr lang="hu-HU" dirty="0" err="1" smtClean="0"/>
              <a:t>Merkely</a:t>
            </a:r>
            <a:r>
              <a:rPr lang="hu-HU" dirty="0" smtClean="0"/>
              <a:t> Béla </a:t>
            </a:r>
            <a:endParaRPr lang="hu-HU" b="0" dirty="0"/>
          </a:p>
        </p:txBody>
      </p:sp>
    </p:spTree>
    <p:extLst>
      <p:ext uri="{BB962C8B-B14F-4D97-AF65-F5344CB8AC3E}">
        <p14:creationId xmlns:p14="http://schemas.microsoft.com/office/powerpoint/2010/main" val="122275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 l="39689" t="30240" r="43774" b="37841"/>
          <a:stretch>
            <a:fillRect/>
          </a:stretch>
        </p:blipFill>
        <p:spPr bwMode="auto">
          <a:xfrm>
            <a:off x="6623720" y="1844824"/>
            <a:ext cx="252028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hu-H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 </a:t>
            </a:r>
            <a:r>
              <a:rPr lang="hu-H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Scientia Aranyérem díj</a:t>
            </a:r>
            <a:endParaRPr lang="hu-HU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908720"/>
            <a:ext cx="793335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/>
              <a:t>Minden első helyezett jogosult pályázni</a:t>
            </a:r>
            <a:br>
              <a:rPr lang="hu-HU" sz="2800" b="1" dirty="0" smtClean="0"/>
            </a:br>
            <a:r>
              <a:rPr lang="hu-H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 Scientia Aranyérem díjra</a:t>
            </a:r>
          </a:p>
          <a:p>
            <a:pPr algn="ctr"/>
            <a:r>
              <a:rPr lang="hu-HU" sz="2800" b="1" dirty="0" smtClean="0"/>
              <a:t>A pályázat benyújtási határideje:</a:t>
            </a:r>
          </a:p>
          <a:p>
            <a:pPr algn="ctr"/>
            <a:r>
              <a:rPr lang="hu-HU" sz="2800" b="1" dirty="0" smtClean="0"/>
              <a:t>2013. május 6.</a:t>
            </a:r>
          </a:p>
          <a:p>
            <a:pPr algn="ctr"/>
            <a:endParaRPr lang="hu-HU" sz="2800" b="1" dirty="0" smtClean="0"/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 </a:t>
            </a:r>
            <a:r>
              <a:rPr lang="hu-HU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Scientia</a:t>
            </a:r>
            <a:r>
              <a:rPr lang="hu-H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Aranyérmesek Különdíja</a:t>
            </a:r>
            <a:endParaRPr lang="hu-HU" dirty="0" smtClean="0"/>
          </a:p>
          <a:p>
            <a:r>
              <a:rPr lang="hu-HU" sz="2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Németh Balázs Tamás  </a:t>
            </a:r>
            <a:r>
              <a:rPr lang="hu-HU" dirty="0" smtClean="0"/>
              <a:t>két 1. díjat és egy II. díjat szerzett</a:t>
            </a:r>
          </a:p>
          <a:p>
            <a:r>
              <a:rPr lang="hu-HU" dirty="0" smtClean="0"/>
              <a:t>SE ÁOK Kardiológiai Központ </a:t>
            </a:r>
          </a:p>
          <a:p>
            <a:r>
              <a:rPr lang="hu-HU" dirty="0" smtClean="0"/>
              <a:t>Témavezető: Dr. </a:t>
            </a:r>
            <a:r>
              <a:rPr lang="hu-HU" dirty="0" err="1" smtClean="0"/>
              <a:t>Radovits</a:t>
            </a:r>
            <a:r>
              <a:rPr lang="hu-HU" dirty="0" smtClean="0"/>
              <a:t> Tamás 	</a:t>
            </a:r>
          </a:p>
          <a:p>
            <a:pPr algn="ctr"/>
            <a:endParaRPr lang="hu-HU" sz="2800" b="1" dirty="0" smtClean="0"/>
          </a:p>
          <a:p>
            <a:pPr algn="ctr"/>
            <a:endParaRPr lang="hu-HU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6387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/>
        </p:nvGraphicFramePr>
        <p:xfrm>
          <a:off x="395537" y="2125604"/>
          <a:ext cx="8496942" cy="2959580"/>
        </p:xfrm>
        <a:graphic>
          <a:graphicData uri="http://schemas.openxmlformats.org/drawingml/2006/table">
            <a:tbl>
              <a:tblPr/>
              <a:tblGrid>
                <a:gridCol w="2664295"/>
                <a:gridCol w="2448272"/>
                <a:gridCol w="3384375"/>
              </a:tblGrid>
              <a:tr h="3565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Dr. </a:t>
                      </a:r>
                      <a:r>
                        <a:rPr lang="hu-HU" sz="1600" b="1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Bánhegyi</a:t>
                      </a:r>
                      <a:r>
                        <a:rPr lang="hu-HU" sz="16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Gábor</a:t>
                      </a:r>
                      <a:endParaRPr lang="hu-H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Dr. Langer Róbert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Dr. Takácsné </a:t>
                      </a:r>
                      <a:r>
                        <a:rPr lang="hu-HU" sz="16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Dr. Novák Krisztina</a:t>
                      </a:r>
                      <a:endParaRPr lang="hu-H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5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Dr. Harsányi László</a:t>
                      </a:r>
                      <a:endParaRPr lang="hu-H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Dr. </a:t>
                      </a:r>
                      <a:r>
                        <a:rPr lang="hu-HU" sz="1600" b="1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Merkely</a:t>
                      </a:r>
                      <a:r>
                        <a:rPr lang="hu-HU" sz="16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Béla </a:t>
                      </a:r>
                      <a:endParaRPr lang="hu-H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Dr. Tímár József</a:t>
                      </a:r>
                      <a:endParaRPr lang="hu-H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5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Dr. </a:t>
                      </a:r>
                      <a:r>
                        <a:rPr lang="hu-HU" sz="1600" b="1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Hartyánszky</a:t>
                      </a:r>
                      <a:r>
                        <a:rPr lang="hu-HU" sz="16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hu-HU" sz="16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István </a:t>
                      </a:r>
                      <a:r>
                        <a:rPr lang="hu-HU" sz="1600" b="1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ifj.</a:t>
                      </a:r>
                      <a:endParaRPr lang="hu-H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Dr. Nemeskéri Ágnes</a:t>
                      </a:r>
                      <a:endParaRPr lang="hu-H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Dr. Varga Gábor</a:t>
                      </a:r>
                      <a:endParaRPr lang="hu-H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5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Dr. Káldi Krisztina 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Dr. Prohászka Zoltán</a:t>
                      </a:r>
                      <a:endParaRPr lang="hu-H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Dr. Várnai Péter</a:t>
                      </a:r>
                      <a:endParaRPr lang="hu-H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5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Dr. Kellermayer Miklós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Dr. </a:t>
                      </a:r>
                      <a:r>
                        <a:rPr lang="hu-HU" sz="1600" b="1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Romics</a:t>
                      </a:r>
                      <a:r>
                        <a:rPr lang="hu-HU" sz="16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Imre</a:t>
                      </a:r>
                      <a:endParaRPr lang="hu-H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Dr. Vásárhelyi Barna</a:t>
                      </a:r>
                      <a:endParaRPr lang="hu-H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5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Dr. Kiss András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Dr. Sótonyi Péter ifj.</a:t>
                      </a:r>
                      <a:endParaRPr lang="hu-H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Dr. </a:t>
                      </a:r>
                      <a:r>
                        <a:rPr lang="hu-HU" sz="1600" b="1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Zelles</a:t>
                      </a:r>
                      <a:r>
                        <a:rPr lang="hu-HU" sz="16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Tivadar</a:t>
                      </a:r>
                      <a:endParaRPr lang="hu-H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0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Dr. Krenács Tibor  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Dr. Szabó Attila</a:t>
                      </a:r>
                      <a:endParaRPr lang="hu-H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600" dirty="0">
                        <a:solidFill>
                          <a:srgbClr val="000000"/>
                        </a:solidFill>
                        <a:latin typeface="Times-Roman"/>
                        <a:ea typeface="Calibri"/>
                        <a:cs typeface="Times-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0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Dr. Kupcsulik Péter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Dr. Szalai Csaba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600" dirty="0">
                        <a:solidFill>
                          <a:srgbClr val="000000"/>
                        </a:solidFill>
                        <a:latin typeface="Times-Roman"/>
                        <a:ea typeface="Calibri"/>
                        <a:cs typeface="Times-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765934" y="733927"/>
            <a:ext cx="743549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-Roman"/>
              </a:rPr>
              <a:t>Semmelweis</a:t>
            </a: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-Roman"/>
              </a:rPr>
              <a:t> Egyetem TDT által delegált zsűritagok:</a:t>
            </a:r>
            <a:endParaRPr kumimoji="0" lang="hu-H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5"/>
          <p:cNvSpPr txBox="1">
            <a:spLocks/>
          </p:cNvSpPr>
          <p:nvPr/>
        </p:nvSpPr>
        <p:spPr bwMode="auto">
          <a:xfrm>
            <a:off x="616024" y="230783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ELMÉLETI- ÉS KLINIKAI ORVOSTUDOMÁNYI TAGOZATOK </a:t>
            </a:r>
            <a:endParaRPr kumimoji="0" lang="hu-H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10" name="Tábláza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9364899"/>
              </p:ext>
            </p:extLst>
          </p:nvPr>
        </p:nvGraphicFramePr>
        <p:xfrm>
          <a:off x="971600" y="1700808"/>
          <a:ext cx="6912767" cy="3909201"/>
        </p:xfrm>
        <a:graphic>
          <a:graphicData uri="http://schemas.openxmlformats.org/drawingml/2006/table">
            <a:tbl>
              <a:tblPr/>
              <a:tblGrid>
                <a:gridCol w="1812859"/>
                <a:gridCol w="1274977"/>
                <a:gridCol w="1274977"/>
                <a:gridCol w="1274977"/>
                <a:gridCol w="1274977"/>
              </a:tblGrid>
              <a:tr h="324036">
                <a:tc gridSpan="5"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ELMÉLETI- ÉS KLINIKAI ORVOSTUDOMÁNYI TAGOZATOK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2403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Intézmény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Díj (db)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24036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I.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III.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ETDK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KDOSZ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PPKE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ctr" fontAlgn="b"/>
                      <a:r>
                        <a:rPr lang="hu-HU" sz="2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SZTE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Összesen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</a:tr>
              <a:tr h="324036">
                <a:tc gridSpan="5"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*Az Anatómia tagozatban nem osztottak ki I. díjat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/>
          </p:cNvSpPr>
          <p:nvPr/>
        </p:nvSpPr>
        <p:spPr bwMode="auto">
          <a:xfrm>
            <a:off x="251520" y="518815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FOGORVOSTUDOMÁNYI TAGOZATOK</a:t>
            </a:r>
            <a:endParaRPr kumimoji="0" lang="hu-H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5766546"/>
              </p:ext>
            </p:extLst>
          </p:nvPr>
        </p:nvGraphicFramePr>
        <p:xfrm>
          <a:off x="755576" y="1772816"/>
          <a:ext cx="7344815" cy="3528392"/>
        </p:xfrm>
        <a:graphic>
          <a:graphicData uri="http://schemas.openxmlformats.org/drawingml/2006/table">
            <a:tbl>
              <a:tblPr/>
              <a:tblGrid>
                <a:gridCol w="2290319"/>
                <a:gridCol w="1263624"/>
                <a:gridCol w="1263624"/>
                <a:gridCol w="1263624"/>
                <a:gridCol w="1263624"/>
              </a:tblGrid>
              <a:tr h="441049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FOGORVOSTUDOMÁNYI TAGOZATOK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44104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Intézmény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Díj (db)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441049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I.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III.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</a:tr>
              <a:tr h="441049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DE-FOK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1049">
                <a:tc>
                  <a:txBody>
                    <a:bodyPr/>
                    <a:lstStyle/>
                    <a:p>
                      <a:pPr algn="ctr" fontAlgn="b"/>
                      <a:r>
                        <a:rPr lang="hu-HU" sz="2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SE-FOK</a:t>
                      </a:r>
                      <a:endParaRPr lang="hu-HU" sz="22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1049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PTE-FOK</a:t>
                      </a:r>
                      <a:endParaRPr lang="hu-HU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1049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SZTE-FOK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1049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Összesen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046185"/>
              </p:ext>
            </p:extLst>
          </p:nvPr>
        </p:nvGraphicFramePr>
        <p:xfrm>
          <a:off x="1187624" y="1268762"/>
          <a:ext cx="6567637" cy="4392486"/>
        </p:xfrm>
        <a:graphic>
          <a:graphicData uri="http://schemas.openxmlformats.org/drawingml/2006/table">
            <a:tbl>
              <a:tblPr/>
              <a:tblGrid>
                <a:gridCol w="2047973"/>
                <a:gridCol w="1129916"/>
                <a:gridCol w="1129916"/>
                <a:gridCol w="1129916"/>
                <a:gridCol w="1129916"/>
              </a:tblGrid>
              <a:tr h="488054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GYÓGYSZERTUDOMÁNYI TAGOZATOK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488054">
                <a:tc rowSpan="2"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Intézmény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Díj (db)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488054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I.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III.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</a:tr>
              <a:tr h="488054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DE-GYTK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8054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DE-TTK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8054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SE-GYTK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8054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SZTE-GYTK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8054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SE-ÁOK SE-GYTK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8054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Összesen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</a:tr>
            </a:tbl>
          </a:graphicData>
        </a:graphic>
      </p:graphicFrame>
      <p:sp>
        <p:nvSpPr>
          <p:cNvPr id="7" name="Title 5"/>
          <p:cNvSpPr txBox="1">
            <a:spLocks/>
          </p:cNvSpPr>
          <p:nvPr/>
        </p:nvSpPr>
        <p:spPr bwMode="auto">
          <a:xfrm>
            <a:off x="179512" y="332656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GYÓGYSZERTUDOMÁNYI TAGOZATOK</a:t>
            </a:r>
            <a:endParaRPr kumimoji="0" lang="hu-H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2808128"/>
              </p:ext>
            </p:extLst>
          </p:nvPr>
        </p:nvGraphicFramePr>
        <p:xfrm>
          <a:off x="1187624" y="1340768"/>
          <a:ext cx="6567635" cy="4137250"/>
        </p:xfrm>
        <a:graphic>
          <a:graphicData uri="http://schemas.openxmlformats.org/drawingml/2006/table">
            <a:tbl>
              <a:tblPr/>
              <a:tblGrid>
                <a:gridCol w="2047971"/>
                <a:gridCol w="1129916"/>
                <a:gridCol w="1129916"/>
                <a:gridCol w="1129916"/>
                <a:gridCol w="1129916"/>
              </a:tblGrid>
              <a:tr h="413725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EGÉSZSÉGTUDOMÁNYI TAGOZATOK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41372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Intézmény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Díj (db)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413725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I.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III.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</a:tr>
              <a:tr h="413725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DE-TTK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3725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3725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3725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 ÁOK/ETK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3725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SZE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3725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SZTE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3725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Összesen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</a:tr>
            </a:tbl>
          </a:graphicData>
        </a:graphic>
      </p:graphicFrame>
      <p:sp>
        <p:nvSpPr>
          <p:cNvPr id="3" name="Title 5"/>
          <p:cNvSpPr txBox="1">
            <a:spLocks/>
          </p:cNvSpPr>
          <p:nvPr/>
        </p:nvSpPr>
        <p:spPr bwMode="auto">
          <a:xfrm>
            <a:off x="685800" y="374799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EGÉSZSÉGTUDOMÁNYI TAGOZATOK</a:t>
            </a:r>
            <a:endParaRPr kumimoji="0" lang="hu-H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880121"/>
            <a:ext cx="8712968" cy="1324743"/>
          </a:xfrm>
        </p:spPr>
        <p:txBody>
          <a:bodyPr/>
          <a:lstStyle/>
          <a:p>
            <a:r>
              <a:rPr lang="hu-HU" dirty="0" smtClean="0"/>
              <a:t>I. díj: Czigány </a:t>
            </a:r>
            <a:r>
              <a:rPr lang="hu-HU" dirty="0"/>
              <a:t>Zoltán, </a:t>
            </a:r>
            <a:r>
              <a:rPr lang="hu-HU" dirty="0" err="1"/>
              <a:t>Bulhardt</a:t>
            </a:r>
            <a:r>
              <a:rPr lang="hu-HU" dirty="0"/>
              <a:t> Orsolya SE ÁOK </a:t>
            </a:r>
            <a:endParaRPr lang="hu-HU" b="0" dirty="0"/>
          </a:p>
          <a:p>
            <a:pPr lvl="1"/>
            <a:r>
              <a:rPr lang="pl-PL" dirty="0"/>
              <a:t>SE ÁOK I. sz. Sebészeti Klinika </a:t>
            </a:r>
            <a:endParaRPr lang="pl-PL" b="0" dirty="0"/>
          </a:p>
          <a:p>
            <a:pPr lvl="2"/>
            <a:r>
              <a:rPr lang="hu-HU" b="0" dirty="0"/>
              <a:t>A máj </a:t>
            </a:r>
            <a:r>
              <a:rPr lang="hu-HU" b="0" dirty="0" err="1"/>
              <a:t>ischaemia-toleranciájának</a:t>
            </a:r>
            <a:r>
              <a:rPr lang="hu-HU" b="0" dirty="0"/>
              <a:t> növelése alsó végtagi </a:t>
            </a:r>
            <a:r>
              <a:rPr lang="hu-HU" b="0" dirty="0" err="1"/>
              <a:t>conditionálással</a:t>
            </a:r>
            <a:r>
              <a:rPr lang="hu-HU" b="0" dirty="0"/>
              <a:t>: </a:t>
            </a:r>
            <a:r>
              <a:rPr lang="hu-HU" b="0" dirty="0" err="1"/>
              <a:t>Perconditionálás</a:t>
            </a:r>
            <a:r>
              <a:rPr lang="hu-HU" b="0" dirty="0" smtClean="0"/>
              <a:t>.</a:t>
            </a:r>
          </a:p>
          <a:p>
            <a:pPr lvl="4"/>
            <a:r>
              <a:rPr lang="hu-HU" b="1" dirty="0" smtClean="0"/>
              <a:t>Témavezető: Dr</a:t>
            </a:r>
            <a:r>
              <a:rPr lang="hu-HU" b="1" dirty="0"/>
              <a:t>. Szijártó Attila </a:t>
            </a:r>
          </a:p>
        </p:txBody>
      </p:sp>
      <p:sp>
        <p:nvSpPr>
          <p:cNvPr id="6" name="Title 5"/>
          <p:cNvSpPr txBox="1">
            <a:spLocks/>
          </p:cNvSpPr>
          <p:nvPr/>
        </p:nvSpPr>
        <p:spPr bwMode="auto">
          <a:xfrm>
            <a:off x="539552" y="-57249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ELMÉLETI- ÉS KLINIKAI ORVOSTUDOMÁNYI TAGOZATOK </a:t>
            </a:r>
            <a:endParaRPr kumimoji="0" lang="hu-H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179512" y="2132856"/>
            <a:ext cx="8713787" cy="1323975"/>
          </a:xfrm>
        </p:spPr>
        <p:txBody>
          <a:bodyPr/>
          <a:lstStyle/>
          <a:p>
            <a:r>
              <a:rPr lang="hu-HU" dirty="0" smtClean="0"/>
              <a:t>I. díj: Pósfai </a:t>
            </a:r>
            <a:r>
              <a:rPr lang="hu-HU" dirty="0"/>
              <a:t>Balázs SE ÁOK </a:t>
            </a:r>
            <a:endParaRPr lang="hu-HU" b="0" dirty="0"/>
          </a:p>
          <a:p>
            <a:pPr lvl="1"/>
            <a:r>
              <a:rPr lang="hu-HU" dirty="0"/>
              <a:t>MTA Kísérleti Orvostudományi Kutatóintézet, Celluláris és Hálózat </a:t>
            </a:r>
            <a:r>
              <a:rPr lang="hu-HU" dirty="0" err="1"/>
              <a:t>Neurobiológia</a:t>
            </a:r>
            <a:r>
              <a:rPr lang="hu-HU" dirty="0"/>
              <a:t> Osztály, Agykéreg Kutatócsoport </a:t>
            </a:r>
            <a:endParaRPr lang="hu-HU" b="0" dirty="0"/>
          </a:p>
          <a:p>
            <a:pPr lvl="2"/>
            <a:r>
              <a:rPr lang="hu-HU" b="0" dirty="0" err="1"/>
              <a:t>Ultrastrukturális</a:t>
            </a:r>
            <a:r>
              <a:rPr lang="hu-HU" b="0" dirty="0"/>
              <a:t> változások G72 gént kifejező szkizofrénia-modell állat </a:t>
            </a:r>
            <a:r>
              <a:rPr lang="hu-HU" b="0" dirty="0" err="1"/>
              <a:t>hippokampuszában</a:t>
            </a:r>
            <a:r>
              <a:rPr lang="hu-HU" b="0" dirty="0"/>
              <a:t> </a:t>
            </a:r>
            <a:endParaRPr lang="hu-HU" b="0" dirty="0" smtClean="0"/>
          </a:p>
          <a:p>
            <a:pPr lvl="4"/>
            <a:r>
              <a:rPr lang="hu-HU" b="1" dirty="0" smtClean="0"/>
              <a:t>Témavezető: Dr</a:t>
            </a:r>
            <a:r>
              <a:rPr lang="hu-HU" b="1" dirty="0"/>
              <a:t>. Nyiri </a:t>
            </a:r>
            <a:r>
              <a:rPr lang="hu-HU" b="1" dirty="0" smtClean="0"/>
              <a:t>Gábor</a:t>
            </a:r>
            <a:endParaRPr lang="hu-HU" b="1" dirty="0"/>
          </a:p>
          <a:p>
            <a:endParaRPr lang="hu-HU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179512" y="3645024"/>
            <a:ext cx="8712968" cy="132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hu-H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I. díj: </a:t>
            </a:r>
            <a:r>
              <a:rPr kumimoji="0" lang="es-E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Daher Tamás, Stánicz Gábor SE ÁOK </a:t>
            </a:r>
            <a:endParaRPr kumimoji="0" lang="es-E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 ÁOK I. sz. Patológiai és Kísérleti Rákkutató Intézet </a:t>
            </a:r>
            <a:endParaRPr kumimoji="0" lang="hu-H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hu-HU" sz="1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Glivec</a:t>
            </a:r>
            <a:r>
              <a:rPr kumimoji="0" lang="hu-HU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hatása a máj ovális sejtes regenerációjára patkányban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Témavezető: Dr. Nagy Péter </a:t>
            </a: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179388" y="4869160"/>
            <a:ext cx="8713787" cy="1323975"/>
          </a:xfrm>
        </p:spPr>
        <p:txBody>
          <a:bodyPr/>
          <a:lstStyle/>
          <a:p>
            <a:r>
              <a:rPr lang="hu-HU" dirty="0" smtClean="0"/>
              <a:t>I. díj: </a:t>
            </a:r>
            <a:r>
              <a:rPr lang="hu-HU" dirty="0"/>
              <a:t>Németh Balázs Tamás, </a:t>
            </a:r>
            <a:r>
              <a:rPr lang="hu-HU" dirty="0" err="1"/>
              <a:t>Birtalan</a:t>
            </a:r>
            <a:r>
              <a:rPr lang="hu-HU" dirty="0"/>
              <a:t> Ede SE ÁOK </a:t>
            </a:r>
            <a:endParaRPr lang="hu-HU" b="0" dirty="0"/>
          </a:p>
          <a:p>
            <a:pPr lvl="1"/>
            <a:r>
              <a:rPr lang="hu-HU" dirty="0"/>
              <a:t>SE ÁOK Kardiológiai Központ </a:t>
            </a:r>
            <a:endParaRPr lang="hu-HU" b="0" dirty="0"/>
          </a:p>
          <a:p>
            <a:pPr lvl="2"/>
            <a:r>
              <a:rPr lang="hu-HU" b="0" dirty="0"/>
              <a:t>A </a:t>
            </a:r>
            <a:r>
              <a:rPr lang="hu-HU" b="0" dirty="0" err="1"/>
              <a:t>szolubilis</a:t>
            </a:r>
            <a:r>
              <a:rPr lang="hu-HU" b="0" dirty="0"/>
              <a:t> </a:t>
            </a:r>
            <a:r>
              <a:rPr lang="hu-HU" b="0" dirty="0" err="1"/>
              <a:t>guanilát-cikláz</a:t>
            </a:r>
            <a:r>
              <a:rPr lang="hu-HU" b="0" dirty="0"/>
              <a:t> gyógyszeres aktiválásának hatásai diabéteszes </a:t>
            </a:r>
            <a:r>
              <a:rPr lang="hu-HU" b="0" dirty="0" err="1"/>
              <a:t>kardiomiopáthiában</a:t>
            </a:r>
            <a:r>
              <a:rPr lang="hu-HU" b="0" dirty="0"/>
              <a:t> </a:t>
            </a:r>
            <a:endParaRPr lang="hu-HU" b="0" dirty="0" smtClean="0"/>
          </a:p>
          <a:p>
            <a:pPr lvl="1"/>
            <a:r>
              <a:rPr lang="hu-HU" dirty="0" smtClean="0"/>
              <a:t>Témavezető: Dr</a:t>
            </a:r>
            <a:r>
              <a:rPr lang="hu-HU" dirty="0"/>
              <a:t>. </a:t>
            </a:r>
            <a:r>
              <a:rPr lang="hu-HU" dirty="0" err="1"/>
              <a:t>Radovits</a:t>
            </a:r>
            <a:r>
              <a:rPr lang="hu-HU" dirty="0"/>
              <a:t> Tamás 	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281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79512" y="548680"/>
            <a:ext cx="8712968" cy="1324743"/>
          </a:xfrm>
        </p:spPr>
        <p:txBody>
          <a:bodyPr/>
          <a:lstStyle/>
          <a:p>
            <a:r>
              <a:rPr lang="hu-HU" dirty="0" smtClean="0"/>
              <a:t>I. díj: </a:t>
            </a:r>
            <a:r>
              <a:rPr lang="pt-BR" dirty="0"/>
              <a:t>Szarvas Gábor Zsombor SE ÁOK </a:t>
            </a:r>
            <a:endParaRPr lang="pt-BR" b="0" dirty="0"/>
          </a:p>
          <a:p>
            <a:pPr lvl="1"/>
            <a:r>
              <a:rPr lang="hu-HU" dirty="0"/>
              <a:t>SE ÁOK Élettani Intézet </a:t>
            </a:r>
            <a:endParaRPr lang="hu-HU" b="0" dirty="0"/>
          </a:p>
          <a:p>
            <a:pPr lvl="2"/>
            <a:r>
              <a:rPr lang="hu-HU" b="0" dirty="0" err="1"/>
              <a:t>Neutrofil</a:t>
            </a:r>
            <a:r>
              <a:rPr lang="hu-HU" b="0" dirty="0"/>
              <a:t> </a:t>
            </a:r>
            <a:r>
              <a:rPr lang="hu-HU" b="0" dirty="0" err="1"/>
              <a:t>granulociták</a:t>
            </a:r>
            <a:r>
              <a:rPr lang="hu-HU" b="0" dirty="0"/>
              <a:t> </a:t>
            </a:r>
            <a:r>
              <a:rPr lang="hu-HU" b="0" dirty="0" err="1"/>
              <a:t>szuperoxid-termelõ</a:t>
            </a:r>
            <a:r>
              <a:rPr lang="hu-HU" b="0" dirty="0"/>
              <a:t> komplexére ható </a:t>
            </a:r>
            <a:r>
              <a:rPr lang="hu-HU" b="0" dirty="0" err="1"/>
              <a:t>gtpáz</a:t>
            </a:r>
            <a:r>
              <a:rPr lang="hu-HU" b="0" dirty="0"/>
              <a:t> aktiváló proteinek (GAP) </a:t>
            </a:r>
            <a:r>
              <a:rPr lang="hu-HU" b="0" dirty="0" smtClean="0"/>
              <a:t>vizsgálata</a:t>
            </a:r>
          </a:p>
          <a:p>
            <a:pPr lvl="1"/>
            <a:r>
              <a:rPr lang="hu-HU" dirty="0" smtClean="0"/>
              <a:t>Témavezetők: </a:t>
            </a:r>
            <a:r>
              <a:rPr lang="hu-HU" dirty="0"/>
              <a:t>Dr. Lőrincz M. Ákos, Dr. Ligeti Erzsébet </a:t>
            </a:r>
          </a:p>
        </p:txBody>
      </p:sp>
      <p:sp>
        <p:nvSpPr>
          <p:cNvPr id="13" name="Content Placeholder 6"/>
          <p:cNvSpPr>
            <a:spLocks noGrp="1"/>
          </p:cNvSpPr>
          <p:nvPr>
            <p:ph idx="10"/>
          </p:nvPr>
        </p:nvSpPr>
        <p:spPr>
          <a:xfrm>
            <a:off x="179512" y="2132856"/>
            <a:ext cx="8712968" cy="1324743"/>
          </a:xfrm>
        </p:spPr>
        <p:txBody>
          <a:bodyPr/>
          <a:lstStyle/>
          <a:p>
            <a:r>
              <a:rPr lang="hu-HU" dirty="0" smtClean="0"/>
              <a:t>I. díj: </a:t>
            </a:r>
            <a:r>
              <a:rPr lang="hu-HU" dirty="0" err="1"/>
              <a:t>Sütöri</a:t>
            </a:r>
            <a:r>
              <a:rPr lang="hu-HU" dirty="0"/>
              <a:t> Dávid SE ÁOK </a:t>
            </a:r>
            <a:endParaRPr lang="hu-HU" b="0" dirty="0"/>
          </a:p>
          <a:p>
            <a:pPr lvl="1"/>
            <a:r>
              <a:rPr lang="hu-HU" dirty="0"/>
              <a:t>SE ÁOK </a:t>
            </a:r>
            <a:endParaRPr lang="hu-HU" b="0" dirty="0"/>
          </a:p>
          <a:p>
            <a:pPr lvl="2"/>
            <a:r>
              <a:rPr lang="hu-HU" b="0" dirty="0"/>
              <a:t>HLS </a:t>
            </a:r>
            <a:r>
              <a:rPr lang="hu-HU" b="0" dirty="0" err="1"/>
              <a:t>disztrakciós</a:t>
            </a:r>
            <a:r>
              <a:rPr lang="hu-HU" b="0" dirty="0"/>
              <a:t> csavar alkalmazása a sarokcsont </a:t>
            </a:r>
            <a:r>
              <a:rPr lang="hu-HU" b="0" dirty="0" smtClean="0"/>
              <a:t>sebészetében</a:t>
            </a:r>
          </a:p>
          <a:p>
            <a:pPr lvl="1"/>
            <a:r>
              <a:rPr lang="hu-HU" dirty="0" smtClean="0"/>
              <a:t>Témavezető: Dr</a:t>
            </a:r>
            <a:r>
              <a:rPr lang="hu-HU" dirty="0"/>
              <a:t>. Kádas István </a:t>
            </a:r>
          </a:p>
        </p:txBody>
      </p:sp>
      <p:sp>
        <p:nvSpPr>
          <p:cNvPr id="14" name="Tartalom helye 5"/>
          <p:cNvSpPr>
            <a:spLocks noGrp="1"/>
          </p:cNvSpPr>
          <p:nvPr>
            <p:ph idx="11"/>
          </p:nvPr>
        </p:nvSpPr>
        <p:spPr>
          <a:xfrm>
            <a:off x="179512" y="3356992"/>
            <a:ext cx="8712968" cy="1324743"/>
          </a:xfrm>
        </p:spPr>
        <p:txBody>
          <a:bodyPr/>
          <a:lstStyle/>
          <a:p>
            <a:r>
              <a:rPr lang="hu-HU" dirty="0" smtClean="0"/>
              <a:t>I. díj: </a:t>
            </a:r>
            <a:r>
              <a:rPr lang="hu-HU" dirty="0"/>
              <a:t>Benke Kálmán, </a:t>
            </a:r>
            <a:r>
              <a:rPr lang="hu-HU" dirty="0" err="1"/>
              <a:t>Ágg</a:t>
            </a:r>
            <a:r>
              <a:rPr lang="hu-HU" dirty="0"/>
              <a:t> Bence Károly SE ÁOK </a:t>
            </a:r>
            <a:endParaRPr lang="hu-HU" b="0" dirty="0"/>
          </a:p>
          <a:p>
            <a:pPr lvl="1"/>
            <a:r>
              <a:rPr lang="hu-HU" dirty="0"/>
              <a:t>Városmajori Szív- és Érgyógyászati Klinika </a:t>
            </a:r>
            <a:endParaRPr lang="hu-HU" b="0" dirty="0"/>
          </a:p>
          <a:p>
            <a:pPr lvl="2"/>
            <a:r>
              <a:rPr lang="hu-HU" b="0" dirty="0"/>
              <a:t>Szike és pipetta: Az </a:t>
            </a:r>
            <a:r>
              <a:rPr lang="hu-HU" b="0" dirty="0" err="1"/>
              <a:t>aortadisszekció</a:t>
            </a:r>
            <a:r>
              <a:rPr lang="hu-HU" b="0" dirty="0"/>
              <a:t> </a:t>
            </a:r>
            <a:r>
              <a:rPr lang="hu-HU" b="0" dirty="0" err="1"/>
              <a:t>prediktorai</a:t>
            </a:r>
            <a:r>
              <a:rPr lang="hu-HU" b="0" dirty="0"/>
              <a:t> </a:t>
            </a:r>
            <a:r>
              <a:rPr lang="hu-HU" b="0" dirty="0" smtClean="0"/>
              <a:t>Marfan-szindrómában</a:t>
            </a:r>
          </a:p>
          <a:p>
            <a:pPr lvl="1"/>
            <a:r>
              <a:rPr lang="hu-HU" dirty="0" smtClean="0"/>
              <a:t>Témavezető: Dr</a:t>
            </a:r>
            <a:r>
              <a:rPr lang="hu-HU" dirty="0"/>
              <a:t>. Szabolcs </a:t>
            </a:r>
            <a:r>
              <a:rPr lang="hu-HU" dirty="0" smtClean="0"/>
              <a:t>Zoltán</a:t>
            </a:r>
            <a:endParaRPr lang="hu-HU" dirty="0"/>
          </a:p>
        </p:txBody>
      </p:sp>
      <p:sp>
        <p:nvSpPr>
          <p:cNvPr id="15" name="Tartalom helye 6"/>
          <p:cNvSpPr txBox="1">
            <a:spLocks/>
          </p:cNvSpPr>
          <p:nvPr/>
        </p:nvSpPr>
        <p:spPr bwMode="auto">
          <a:xfrm>
            <a:off x="179512" y="4552529"/>
            <a:ext cx="8712968" cy="132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hu-HU" sz="22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I. díj: Vilinovszki Olivér SE ÁOK </a:t>
            </a:r>
            <a:endParaRPr kumimoji="0" lang="hu-HU" sz="2200" b="0" i="0" u="none" strike="noStrike" kern="1200" cap="none" spc="0" normalizeH="0" baseline="0" noProof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 ÁOK Élettani Intézet </a:t>
            </a:r>
            <a:endParaRPr kumimoji="0" lang="hu-HU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hu-HU" sz="16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 Syk vérlemezke-specifikus hiányának hatása a kísérletes autoimmun artritiszre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Témavezetők: Dr. Németh Tamás, Dr. Mócsai Attila </a:t>
            </a: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22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332656"/>
            <a:ext cx="8712968" cy="1324743"/>
          </a:xfrm>
        </p:spPr>
        <p:txBody>
          <a:bodyPr/>
          <a:lstStyle/>
          <a:p>
            <a:r>
              <a:rPr lang="hu-HU" dirty="0" smtClean="0"/>
              <a:t>I. díj: </a:t>
            </a:r>
            <a:r>
              <a:rPr lang="hu-HU" dirty="0"/>
              <a:t>Bartos Balázs SE ÁOK </a:t>
            </a:r>
            <a:endParaRPr lang="hu-HU" b="0" dirty="0"/>
          </a:p>
          <a:p>
            <a:pPr lvl="1"/>
            <a:r>
              <a:rPr lang="hu-HU" dirty="0"/>
              <a:t>SE ÁOK Élettani Intézet </a:t>
            </a:r>
            <a:endParaRPr lang="hu-HU" b="0" dirty="0"/>
          </a:p>
          <a:p>
            <a:pPr lvl="2"/>
            <a:r>
              <a:rPr lang="hu-HU" b="0" dirty="0"/>
              <a:t>A p190RhoGAP szerepének vizsgálata </a:t>
            </a:r>
            <a:r>
              <a:rPr lang="hu-HU" b="0" dirty="0" err="1"/>
              <a:t>Rac</a:t>
            </a:r>
            <a:r>
              <a:rPr lang="hu-HU" b="0" dirty="0"/>
              <a:t>, illetve </a:t>
            </a:r>
            <a:r>
              <a:rPr lang="hu-HU" b="0" dirty="0" err="1"/>
              <a:t>Rho</a:t>
            </a:r>
            <a:r>
              <a:rPr lang="hu-HU" b="0" dirty="0"/>
              <a:t> kis G fehérjékhez köthető sejtfunkciók </a:t>
            </a:r>
            <a:r>
              <a:rPr lang="hu-HU" b="0" dirty="0" smtClean="0"/>
              <a:t>szabályozásában</a:t>
            </a:r>
          </a:p>
          <a:p>
            <a:pPr lvl="1"/>
            <a:r>
              <a:rPr lang="hu-HU" dirty="0" smtClean="0"/>
              <a:t>Témavezetők: </a:t>
            </a:r>
            <a:r>
              <a:rPr lang="hu-HU" dirty="0"/>
              <a:t>Dr. Lévay Magdolna, Dr. Ligeti Erzsébet </a:t>
            </a:r>
          </a:p>
        </p:txBody>
      </p:sp>
      <p:sp>
        <p:nvSpPr>
          <p:cNvPr id="9" name="Tartalom helye 2"/>
          <p:cNvSpPr>
            <a:spLocks noGrp="1"/>
          </p:cNvSpPr>
          <p:nvPr>
            <p:ph idx="10"/>
          </p:nvPr>
        </p:nvSpPr>
        <p:spPr>
          <a:xfrm>
            <a:off x="179512" y="1816225"/>
            <a:ext cx="8712968" cy="1324743"/>
          </a:xfrm>
        </p:spPr>
        <p:txBody>
          <a:bodyPr/>
          <a:lstStyle/>
          <a:p>
            <a:r>
              <a:rPr lang="hu-HU" dirty="0" smtClean="0"/>
              <a:t>I. díj: </a:t>
            </a:r>
            <a:r>
              <a:rPr lang="hu-HU" dirty="0"/>
              <a:t>Veres-Székely Apor BME VBK </a:t>
            </a:r>
            <a:endParaRPr lang="hu-HU" b="0" dirty="0"/>
          </a:p>
          <a:p>
            <a:pPr lvl="1"/>
            <a:r>
              <a:rPr lang="nb-NO" dirty="0"/>
              <a:t>SE ÁOK I. sz. Gyermekgyógyászati Klinika </a:t>
            </a:r>
            <a:endParaRPr lang="nb-NO" b="0" dirty="0"/>
          </a:p>
          <a:p>
            <a:pPr lvl="2"/>
            <a:r>
              <a:rPr lang="hu-HU" b="0" dirty="0"/>
              <a:t>SMAD 2 és 3 aktiválódása gyulladásos </a:t>
            </a:r>
            <a:r>
              <a:rPr lang="hu-HU" b="0" dirty="0" smtClean="0"/>
              <a:t>bélbetegségben</a:t>
            </a:r>
          </a:p>
          <a:p>
            <a:pPr lvl="1"/>
            <a:r>
              <a:rPr lang="hu-HU" dirty="0" smtClean="0"/>
              <a:t>Témavezetők: </a:t>
            </a:r>
            <a:r>
              <a:rPr lang="hu-HU" dirty="0"/>
              <a:t>Dr. </a:t>
            </a:r>
            <a:r>
              <a:rPr lang="hu-HU" dirty="0" err="1"/>
              <a:t>Vannay</a:t>
            </a:r>
            <a:r>
              <a:rPr lang="hu-HU" dirty="0"/>
              <a:t> Ádám, Dr. Molnár Kriszta </a:t>
            </a:r>
          </a:p>
        </p:txBody>
      </p:sp>
      <p:sp>
        <p:nvSpPr>
          <p:cNvPr id="10" name="Tartalom helye 2"/>
          <p:cNvSpPr txBox="1">
            <a:spLocks/>
          </p:cNvSpPr>
          <p:nvPr/>
        </p:nvSpPr>
        <p:spPr bwMode="auto">
          <a:xfrm>
            <a:off x="179512" y="3040361"/>
            <a:ext cx="8712968" cy="132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hu-HU" sz="22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I. díj: Váradi Zsófia SE ÁOK </a:t>
            </a:r>
            <a:endParaRPr kumimoji="0" lang="hu-HU" sz="2200" b="0" i="0" u="none" strike="noStrike" kern="1200" cap="none" spc="0" normalizeH="0" baseline="0" noProof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 ÁOK II. sz. Gyermekgyógyászati Klinika </a:t>
            </a:r>
            <a:endParaRPr kumimoji="0" lang="hu-HU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 ÁOK I. sz. Patológiai és Kísérleti Rákkutató Intézet </a:t>
            </a:r>
            <a:endParaRPr kumimoji="0" lang="hu-HU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hu-HU" sz="16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mTOR aktivitás és rapamycin-érzékenység vizsgálata gyermekkori akut limfoblasztos leukémiában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Témavezetők: Dr. Csóka Monika, Dr. Sebestyén Anna </a:t>
            </a: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Tartalom helye 2"/>
          <p:cNvSpPr>
            <a:spLocks noGrp="1"/>
          </p:cNvSpPr>
          <p:nvPr>
            <p:ph idx="11"/>
          </p:nvPr>
        </p:nvSpPr>
        <p:spPr>
          <a:xfrm>
            <a:off x="179512" y="4768553"/>
            <a:ext cx="8712968" cy="1324743"/>
          </a:xfrm>
        </p:spPr>
        <p:txBody>
          <a:bodyPr/>
          <a:lstStyle/>
          <a:p>
            <a:r>
              <a:rPr lang="hu-HU" dirty="0" smtClean="0"/>
              <a:t>I. díj: </a:t>
            </a:r>
            <a:r>
              <a:rPr lang="pt-BR" dirty="0"/>
              <a:t>Vámos Boglárka SE ÁOK, Toró Ildikó SE GYTK </a:t>
            </a:r>
            <a:endParaRPr lang="pt-BR" b="0" dirty="0"/>
          </a:p>
          <a:p>
            <a:pPr lvl="1"/>
            <a:r>
              <a:rPr lang="hu-HU" dirty="0"/>
              <a:t>SE ÁOK Klinikai Kísérleti Kutató- és Humán Élettani Intézet </a:t>
            </a:r>
            <a:endParaRPr lang="hu-HU" b="0" dirty="0"/>
          </a:p>
          <a:p>
            <a:pPr lvl="2"/>
            <a:r>
              <a:rPr lang="hu-HU" b="0" dirty="0"/>
              <a:t>Csontosodás javítása endogén őssejtek </a:t>
            </a:r>
            <a:r>
              <a:rPr lang="hu-HU" b="0" dirty="0" smtClean="0"/>
              <a:t>bevonásával</a:t>
            </a:r>
          </a:p>
          <a:p>
            <a:pPr lvl="1"/>
            <a:r>
              <a:rPr lang="hu-HU" dirty="0" smtClean="0"/>
              <a:t>Témavezetők: </a:t>
            </a:r>
            <a:r>
              <a:rPr lang="hu-HU" dirty="0"/>
              <a:t>Dr. Lacza Zsombor, Dr. </a:t>
            </a:r>
            <a:r>
              <a:rPr lang="hu-HU" dirty="0" err="1"/>
              <a:t>Horváthy</a:t>
            </a:r>
            <a:r>
              <a:rPr lang="hu-HU" dirty="0"/>
              <a:t> Dénes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5344</TotalTime>
  <Words>1161</Words>
  <Application>Microsoft Office PowerPoint</Application>
  <PresentationFormat>Diavetítés a képernyőre (4:3 oldalarány)</PresentationFormat>
  <Paragraphs>306</Paragraphs>
  <Slides>14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5" baseType="lpstr">
      <vt:lpstr>Office Theme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Pro Scientia Aranyérem díj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SZTE Kutatóegyetemi Kiválósági Központ tudásbázisának  kiszélesítése és hosszú távú szakmai fenntarthatóságának megalapozása  a kiváló tudományos utánpótlás biztosításával”</dc:title>
  <dc:creator>Gergő</dc:creator>
  <cp:lastModifiedBy>tothszilvia</cp:lastModifiedBy>
  <cp:revision>690</cp:revision>
  <cp:lastPrinted>2013-04-05T08:01:38Z</cp:lastPrinted>
  <dcterms:created xsi:type="dcterms:W3CDTF">2012-04-12T12:06:00Z</dcterms:created>
  <dcterms:modified xsi:type="dcterms:W3CDTF">2013-04-17T20:15:41Z</dcterms:modified>
</cp:coreProperties>
</file>