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56" r:id="rId4"/>
    <p:sldId id="275" r:id="rId5"/>
    <p:sldId id="281" r:id="rId6"/>
    <p:sldId id="260" r:id="rId7"/>
    <p:sldId id="269" r:id="rId8"/>
    <p:sldId id="293" r:id="rId9"/>
    <p:sldId id="294" r:id="rId10"/>
    <p:sldId id="262" r:id="rId11"/>
    <p:sldId id="267" r:id="rId12"/>
    <p:sldId id="274" r:id="rId13"/>
    <p:sldId id="295" r:id="rId14"/>
    <p:sldId id="264" r:id="rId15"/>
    <p:sldId id="265" r:id="rId16"/>
    <p:sldId id="266" r:id="rId17"/>
    <p:sldId id="296" r:id="rId18"/>
    <p:sldId id="268" r:id="rId19"/>
    <p:sldId id="270" r:id="rId20"/>
    <p:sldId id="298" r:id="rId21"/>
    <p:sldId id="263" r:id="rId22"/>
    <p:sldId id="297" r:id="rId23"/>
    <p:sldId id="257" r:id="rId24"/>
    <p:sldId id="258" r:id="rId25"/>
    <p:sldId id="299" r:id="rId26"/>
    <p:sldId id="277" r:id="rId27"/>
    <p:sldId id="278" r:id="rId28"/>
    <p:sldId id="279" r:id="rId29"/>
    <p:sldId id="300" r:id="rId30"/>
    <p:sldId id="271" r:id="rId31"/>
    <p:sldId id="272" r:id="rId32"/>
    <p:sldId id="273" r:id="rId33"/>
    <p:sldId id="301" r:id="rId34"/>
    <p:sldId id="283" r:id="rId35"/>
    <p:sldId id="285" r:id="rId36"/>
    <p:sldId id="287" r:id="rId37"/>
    <p:sldId id="288" r:id="rId38"/>
    <p:sldId id="292" r:id="rId39"/>
    <p:sldId id="276" r:id="rId4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CC"/>
    <a:srgbClr val="33CC33"/>
    <a:srgbClr val="99FFCC"/>
    <a:srgbClr val="FFCCFF"/>
    <a:srgbClr val="FFFFCC"/>
    <a:srgbClr val="33CCFF"/>
    <a:srgbClr val="C0C0C0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9" autoAdjust="0"/>
  </p:normalViewPr>
  <p:slideViewPr>
    <p:cSldViewPr snapToGrid="0">
      <p:cViewPr>
        <p:scale>
          <a:sx n="100" d="100"/>
          <a:sy n="100" d="100"/>
        </p:scale>
        <p:origin x="52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8DE9AB-DC11-4033-AF21-8C2930EE7AD1}" type="datetimeFigureOut">
              <a:rPr lang="hu-HU"/>
              <a:pPr>
                <a:defRPr/>
              </a:pPr>
              <a:t>2011.11.15.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D486AAE-FE37-4575-84E0-F685D52AE0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191AA3-9814-41E8-9F51-1C19C6B8384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899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AAD22D-AC7B-4267-BB0F-1C30778F89E9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34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7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44E73E-A222-4E97-937A-683EEF5ABED0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4995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DC4297-27A4-4F2A-BC90-903700D85BD2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Az albuminnal bevont csontfelületen jelentősen több humán mezenhimális őssejt tapad meg mint a bevonat nélküli, illetve a fibronektinnel vagy kollgénnel bevont csonton. Meglepő módon az albumin hatása még 18 nappal később is érvényesül, azaz nemcsak a sejtek megtapadását, hanem proliferációját is fokozni képes hosszútávon. Ez a megfigyelés azért is különösen érdekes, mert a csont struktúrfehérjéi, azza a fibronektin vagy a kollgén I jóval kevésbé hat, mint a vérfehérje szérum albumin. Mivel a szérum (bovin vagy humán) jól ismert összetevője az őssejt tenyésztő médiumoknak, a bevonat formájában való hatása is valószínűleg ebben keresendő. 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EBF860-62CD-4237-B88D-B30000E07858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Patkány combcsont álízület modellbe való beépítés után 4 héttel az albuminnal bevont csont graftok a törés konszolidációját érik el, míg a bevonat nélküli graftok szekvesztrálódnak. Mivel a humán liofilizált csont allograft és a humán albumin is egyaránt engedélyezett készítmény, ezért etikai engedély mellett a humán tesztelésre is sor kerülhet. 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1EBB3-7DC5-42FB-B359-9A4239EEA667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Nagyízületi protézis műtétek után aszeptikus lazulás esetén gyakran igen jelentős csonthiányok alakulnak ki, amelyek pótlása szükséges egy új protézis stabil megtartásához. A hiány pótlására 10 betegnél albuminnal bevont struktúrális allograftot használtunk. A graft beültetése nem járt semmilyen észrevehető különbséggel a hagyományos allograftokhoz képest, korai graft-erdetű szövődmény nem alakult ki. Fél évvel a beültetés után több esetben jelentős callus formálódott, spect képen pedig erőteljes osteoblast aktivitást figyeltünk meg. Kísérleteink alapján megalapozott egy kontrollált klinikai vizsgálat megkezdése, amely az alapkutatási eredmények alapján fejlesztett őssejt-proliferációt fokozó csontgraft hatását vizsgálja. 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562682-474A-4168-95D3-2FE690C4CA44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0D8679-A62D-48C4-9CE5-6F4DAD63F177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92908F-37F3-45D5-BB15-9FF0EAD5BE07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F9FF55-B586-41DD-9CF7-6939D21FFB21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B44BEE-3AB3-4BF4-BDB0-F8EF4DC8C98C}" type="slidenum">
              <a:rPr lang="en-US" sz="1200">
                <a:latin typeface="Calibri" pitchFamily="34" charset="0"/>
              </a:rPr>
              <a:pPr algn="r"/>
              <a:t>32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EC3DA2-9D88-404F-B1E9-87961F0A3639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858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2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6CD64-5125-4135-BD67-9B6541C30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1052513"/>
            <a:ext cx="8497888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8353425" cy="4786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1500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323850" y="1773238"/>
            <a:ext cx="842486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1" r:id="rId3"/>
    <p:sldLayoutId id="2147483677" r:id="rId4"/>
    <p:sldLayoutId id="2147483678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FD9D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CFD9DD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zöveg helye 2"/>
          <p:cNvSpPr>
            <a:spLocks noGrp="1"/>
          </p:cNvSpPr>
          <p:nvPr>
            <p:ph type="body" idx="1"/>
          </p:nvPr>
        </p:nvSpPr>
        <p:spPr bwMode="auto">
          <a:xfrm>
            <a:off x="395288" y="1052513"/>
            <a:ext cx="835342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jpe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mmelweis-egyetem.hu/hirek/2011/10/28/magyarorszagtol-szingapurig-az-mri-atyjae-iden-a-semmelweis-budapest-award/sba-5231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w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Modern Orvostudományi Technológiák a Semmelweis Egyetemen</a:t>
            </a:r>
          </a:p>
        </p:txBody>
      </p:sp>
      <p:sp>
        <p:nvSpPr>
          <p:cNvPr id="13314" name="Alcím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185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400" smtClean="0"/>
              <a:t>Diagnosztikai modul</a:t>
            </a:r>
          </a:p>
          <a:p>
            <a:pPr eaLnBrk="1" hangingPunct="1"/>
            <a:r>
              <a:rPr lang="hu-HU" sz="2400" smtClean="0"/>
              <a:t>Képalkotó Eljárások</a:t>
            </a:r>
          </a:p>
          <a:p>
            <a:pPr eaLnBrk="1" hangingPunct="1"/>
            <a:r>
              <a:rPr lang="hu-HU" sz="2400" b="1" smtClean="0"/>
              <a:t>Dr. Szél Ágoston</a:t>
            </a:r>
          </a:p>
          <a:p>
            <a:pPr eaLnBrk="1" hangingPunct="1"/>
            <a:r>
              <a:rPr lang="hu-HU" sz="2000" smtClean="0"/>
              <a:t>2011. november 15.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solidFill>
                  <a:srgbClr val="CFD9DD"/>
                </a:solidFill>
              </a:rPr>
              <a:t>Zöld csapok fejlődése in vivo (őssejt)</a:t>
            </a: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4788" y="1881188"/>
            <a:ext cx="29702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D:\Dokumentumok\Phd\Kepek\In-vitro\Rat\-Se-T3\kicsi_rat_d2_iv1_-Se-T3_wm_polygr_20x_0-46m_1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4787900" y="3935413"/>
            <a:ext cx="296068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D:\Dokumentumok\Phd\Kepek\In-vitro\Rat\-Se+T3\kicsi_rat_d2_iv1_-Se+T3_wm_polygr_40x_0-23m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57325" y="3933825"/>
            <a:ext cx="29686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4" descr="D:\Dokumentumok\Phd\Kepek\In-vitro\Rat\+Se-T3\kicsi_rat_d2_iv1_+Se-T3_wm_polygr_40x_0-23m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1881188"/>
            <a:ext cx="296068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Szövegdoboz 14"/>
          <p:cNvSpPr txBox="1">
            <a:spLocks noChangeArrowheads="1"/>
          </p:cNvSpPr>
          <p:nvPr/>
        </p:nvSpPr>
        <p:spPr bwMode="auto">
          <a:xfrm>
            <a:off x="7019925" y="5465763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20</a:t>
            </a:r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39945" name="Text Box 11"/>
          <p:cNvSpPr txBox="1">
            <a:spLocks noChangeArrowheads="1"/>
          </p:cNvSpPr>
          <p:nvPr/>
        </p:nvSpPr>
        <p:spPr bwMode="auto">
          <a:xfrm>
            <a:off x="7740650" y="1916113"/>
            <a:ext cx="122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Times New Roman" pitchFamily="18" charset="0"/>
              </a:rPr>
              <a:t>Ab-5405</a:t>
            </a:r>
            <a:endParaRPr lang="en-US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39946" name="Picture 7" descr="D:\Dokumentumok\Phd\Kepek\In-vitro\Rat\+Se+T3\bar_1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5719763"/>
            <a:ext cx="50323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Text Box 15"/>
          <p:cNvSpPr txBox="1">
            <a:spLocks noChangeArrowheads="1"/>
          </p:cNvSpPr>
          <p:nvPr/>
        </p:nvSpPr>
        <p:spPr bwMode="auto">
          <a:xfrm>
            <a:off x="395288" y="1989138"/>
            <a:ext cx="1009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D1 Iv13</a:t>
            </a:r>
            <a:endParaRPr lang="en-US" b="1" u="sng" baseline="-25000">
              <a:latin typeface="Times New Roman" pitchFamily="18" charset="0"/>
            </a:endParaRP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96188" y="3486150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 </a:t>
            </a:r>
            <a:r>
              <a:rPr lang="en-US" b="1" u="sng">
                <a:latin typeface="Times New Roman" pitchFamily="18" charset="0"/>
              </a:rPr>
              <a:t>+Se</a:t>
            </a:r>
            <a:r>
              <a:rPr lang="en-US" b="1">
                <a:latin typeface="Times New Roman" pitchFamily="18" charset="0"/>
              </a:rPr>
              <a:t> -T</a:t>
            </a:r>
            <a:r>
              <a:rPr lang="en-US" b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39949" name="Text Box 17"/>
          <p:cNvSpPr txBox="1">
            <a:spLocks noChangeArrowheads="1"/>
          </p:cNvSpPr>
          <p:nvPr/>
        </p:nvSpPr>
        <p:spPr bwMode="auto">
          <a:xfrm>
            <a:off x="323850" y="54816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 -Se </a:t>
            </a:r>
            <a:r>
              <a:rPr lang="en-US" b="1" u="sng">
                <a:latin typeface="Times New Roman" pitchFamily="18" charset="0"/>
              </a:rPr>
              <a:t>+T</a:t>
            </a:r>
            <a:r>
              <a:rPr lang="en-US" b="1" u="sng" baseline="-25000">
                <a:latin typeface="Times New Roman" pitchFamily="18" charset="0"/>
              </a:rPr>
              <a:t>3</a:t>
            </a:r>
          </a:p>
        </p:txBody>
      </p:sp>
      <p:sp>
        <p:nvSpPr>
          <p:cNvPr id="39950" name="Text Box 18"/>
          <p:cNvSpPr txBox="1">
            <a:spLocks noChangeArrowheads="1"/>
          </p:cNvSpPr>
          <p:nvPr/>
        </p:nvSpPr>
        <p:spPr bwMode="auto">
          <a:xfrm>
            <a:off x="7524750" y="5548313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 -Se -T</a:t>
            </a:r>
            <a:r>
              <a:rPr lang="en-US" b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395288" y="349408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>
                <a:latin typeface="Times New Roman" pitchFamily="18" charset="0"/>
              </a:rPr>
              <a:t>+Se</a:t>
            </a:r>
            <a:r>
              <a:rPr lang="en-US" b="1">
                <a:latin typeface="Times New Roman" pitchFamily="18" charset="0"/>
              </a:rPr>
              <a:t> </a:t>
            </a:r>
            <a:r>
              <a:rPr lang="en-US" b="1" u="sng">
                <a:latin typeface="Times New Roman" pitchFamily="18" charset="0"/>
              </a:rPr>
              <a:t>+T</a:t>
            </a:r>
            <a:r>
              <a:rPr lang="en-US" b="1" u="sng" baseline="-25000">
                <a:latin typeface="Times New Roman" pitchFamily="18" charset="0"/>
              </a:rPr>
              <a:t>3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3924300" y="3429000"/>
          <a:ext cx="1439863" cy="947738"/>
        </p:xfrm>
        <a:graphic>
          <a:graphicData uri="http://schemas.openxmlformats.org/presentationml/2006/ole">
            <p:oleObj spid="_x0000_s39938" name="Image" r:id="rId9" imgW="4742857" imgH="3123810" progId="Photoshop.Image.7">
              <p:embed/>
            </p:oleObj>
          </a:graphicData>
        </a:graphic>
      </p:graphicFrame>
      <p:sp>
        <p:nvSpPr>
          <p:cNvPr id="39952" name="Oval 5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9953" name="Rectangle 21"/>
          <p:cNvSpPr>
            <a:spLocks noChangeArrowheads="1"/>
          </p:cNvSpPr>
          <p:nvPr/>
        </p:nvSpPr>
        <p:spPr bwMode="auto">
          <a:xfrm rot="-5400000">
            <a:off x="7473950" y="4324350"/>
            <a:ext cx="269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Humánmorfológiai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47106" name="Text Box 33"/>
          <p:cNvSpPr txBox="1">
            <a:spLocks noChangeArrowheads="1"/>
          </p:cNvSpPr>
          <p:nvPr/>
        </p:nvSpPr>
        <p:spPr bwMode="auto">
          <a:xfrm>
            <a:off x="3549650" y="3268663"/>
            <a:ext cx="2087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Őssejt </a:t>
            </a:r>
            <a:r>
              <a:rPr lang="hu-HU"/>
              <a:t>– </a:t>
            </a:r>
            <a:r>
              <a:rPr lang="hu-HU" sz="2400">
                <a:latin typeface="Calibri" pitchFamily="34" charset="0"/>
              </a:rPr>
              <a:t>klinikum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47107" name="Oval 5"/>
          <p:cNvSpPr>
            <a:spLocks noChangeArrowheads="1"/>
          </p:cNvSpPr>
          <p:nvPr/>
        </p:nvSpPr>
        <p:spPr bwMode="auto">
          <a:xfrm>
            <a:off x="7081838" y="1135063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7108" name="Oval 9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Albumin növeli az őssejtek proliferációját</a:t>
            </a:r>
          </a:p>
        </p:txBody>
      </p:sp>
      <p:pic>
        <p:nvPicPr>
          <p:cNvPr id="4813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76400"/>
            <a:ext cx="651192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Oval 9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8132" name="Rectangle 21"/>
          <p:cNvSpPr>
            <a:spLocks noChangeArrowheads="1"/>
          </p:cNvSpPr>
          <p:nvPr/>
        </p:nvSpPr>
        <p:spPr bwMode="auto">
          <a:xfrm rot="-5400000">
            <a:off x="7586663" y="4495800"/>
            <a:ext cx="2370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 Élettani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Álízület gyógyítása albuminos csonttal</a:t>
            </a:r>
          </a:p>
        </p:txBody>
      </p:sp>
      <p:grpSp>
        <p:nvGrpSpPr>
          <p:cNvPr id="50178" name="Group 7"/>
          <p:cNvGrpSpPr>
            <a:grpSpLocks/>
          </p:cNvGrpSpPr>
          <p:nvPr/>
        </p:nvGrpSpPr>
        <p:grpSpPr bwMode="auto">
          <a:xfrm>
            <a:off x="1935163" y="1752600"/>
            <a:ext cx="2274887" cy="4065588"/>
            <a:chOff x="0" y="0"/>
            <a:chExt cx="3409" cy="4092"/>
          </a:xfrm>
        </p:grpSpPr>
        <p:grpSp>
          <p:nvGrpSpPr>
            <p:cNvPr id="50188" name="Group 5"/>
            <p:cNvGrpSpPr>
              <a:grpSpLocks/>
            </p:cNvGrpSpPr>
            <p:nvPr/>
          </p:nvGrpSpPr>
          <p:grpSpPr bwMode="auto">
            <a:xfrm>
              <a:off x="540" y="0"/>
              <a:ext cx="2869" cy="4092"/>
              <a:chOff x="0" y="0"/>
              <a:chExt cx="2869" cy="4092"/>
            </a:xfrm>
          </p:grpSpPr>
          <p:pic>
            <p:nvPicPr>
              <p:cNvPr id="50190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491" t="22859" b="22823"/>
              <a:stretch>
                <a:fillRect/>
              </a:stretch>
            </p:blipFill>
            <p:spPr bwMode="auto">
              <a:xfrm>
                <a:off x="0" y="0"/>
                <a:ext cx="2868" cy="1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5019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l="1610" t="13728" b="31932"/>
              <a:stretch>
                <a:fillRect/>
              </a:stretch>
            </p:blipFill>
            <p:spPr bwMode="auto">
              <a:xfrm>
                <a:off x="0" y="2772"/>
                <a:ext cx="2869" cy="13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5019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 t="22806" b="22667"/>
              <a:stretch>
                <a:fillRect/>
              </a:stretch>
            </p:blipFill>
            <p:spPr bwMode="auto">
              <a:xfrm>
                <a:off x="0" y="1388"/>
                <a:ext cx="2869" cy="1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50189" name="Rectangle 6"/>
            <p:cNvSpPr>
              <a:spLocks/>
            </p:cNvSpPr>
            <p:nvPr/>
          </p:nvSpPr>
          <p:spPr bwMode="auto">
            <a:xfrm rot="-5400000">
              <a:off x="-916" y="1588"/>
              <a:ext cx="2111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hu-HU">
                  <a:cs typeface="Arial" charset="0"/>
                  <a:sym typeface="Arial" charset="0"/>
                </a:rPr>
                <a:t>Bevonat nélkül</a:t>
              </a:r>
              <a:endParaRPr lang="en-US">
                <a:cs typeface="Arial" charset="0"/>
                <a:sym typeface="Arial" charset="0"/>
              </a:endParaRPr>
            </a:p>
          </p:txBody>
        </p:sp>
      </p:grpSp>
      <p:grpSp>
        <p:nvGrpSpPr>
          <p:cNvPr id="50179" name="Group 12"/>
          <p:cNvGrpSpPr>
            <a:grpSpLocks/>
          </p:cNvGrpSpPr>
          <p:nvPr/>
        </p:nvGrpSpPr>
        <p:grpSpPr bwMode="auto">
          <a:xfrm>
            <a:off x="4906963" y="1752600"/>
            <a:ext cx="2328862" cy="4060825"/>
            <a:chOff x="0" y="0"/>
            <a:chExt cx="3492" cy="4088"/>
          </a:xfrm>
        </p:grpSpPr>
        <p:pic>
          <p:nvPicPr>
            <p:cNvPr id="50184" name="Picture 8"/>
            <p:cNvPicPr>
              <a:picLocks noChangeAspect="1" noChangeArrowheads="1"/>
            </p:cNvPicPr>
            <p:nvPr/>
          </p:nvPicPr>
          <p:blipFill>
            <a:blip r:embed="rId6"/>
            <a:srcRect t="23030" r="3488" b="24384"/>
            <a:stretch>
              <a:fillRect/>
            </a:stretch>
          </p:blipFill>
          <p:spPr bwMode="auto">
            <a:xfrm>
              <a:off x="16" y="0"/>
              <a:ext cx="2888" cy="13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0185" name="Picture 9"/>
            <p:cNvPicPr>
              <a:picLocks noChangeAspect="1" noChangeArrowheads="1"/>
            </p:cNvPicPr>
            <p:nvPr/>
          </p:nvPicPr>
          <p:blipFill>
            <a:blip r:embed="rId7"/>
            <a:srcRect t="22865" b="22649"/>
            <a:stretch>
              <a:fillRect/>
            </a:stretch>
          </p:blipFill>
          <p:spPr bwMode="auto">
            <a:xfrm>
              <a:off x="0" y="2776"/>
              <a:ext cx="2888" cy="13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0186" name="Picture 10"/>
            <p:cNvPicPr>
              <a:picLocks noChangeAspect="1" noChangeArrowheads="1"/>
            </p:cNvPicPr>
            <p:nvPr/>
          </p:nvPicPr>
          <p:blipFill>
            <a:blip r:embed="rId8"/>
            <a:srcRect l="1956" t="23856" r="1796" b="23665"/>
            <a:stretch>
              <a:fillRect/>
            </a:stretch>
          </p:blipFill>
          <p:spPr bwMode="auto">
            <a:xfrm>
              <a:off x="16" y="1392"/>
              <a:ext cx="2872" cy="1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0187" name="Rectangle 11"/>
            <p:cNvSpPr>
              <a:spLocks/>
            </p:cNvSpPr>
            <p:nvPr/>
          </p:nvSpPr>
          <p:spPr bwMode="auto">
            <a:xfrm rot="5400000">
              <a:off x="2296" y="2014"/>
              <a:ext cx="2112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hu-HU">
                  <a:cs typeface="Arial" charset="0"/>
                  <a:sym typeface="Arial" charset="0"/>
                </a:rPr>
                <a:t>A</a:t>
              </a:r>
              <a:r>
                <a:rPr lang="en-US">
                  <a:cs typeface="Arial" charset="0"/>
                  <a:sym typeface="Arial" charset="0"/>
                </a:rPr>
                <a:t>lbumin </a:t>
              </a:r>
              <a:r>
                <a:rPr lang="hu-HU">
                  <a:cs typeface="Arial" charset="0"/>
                  <a:sym typeface="Arial" charset="0"/>
                </a:rPr>
                <a:t>bevonattal</a:t>
              </a:r>
              <a:endParaRPr lang="en-US">
                <a:cs typeface="Arial" charset="0"/>
                <a:sym typeface="Arial" charset="0"/>
              </a:endParaRPr>
            </a:p>
          </p:txBody>
        </p:sp>
      </p:grpSp>
      <p:sp>
        <p:nvSpPr>
          <p:cNvPr id="50180" name="Oval 9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0181" name="Text Box 15"/>
          <p:cNvSpPr txBox="1">
            <a:spLocks noChangeArrowheads="1"/>
          </p:cNvSpPr>
          <p:nvPr/>
        </p:nvSpPr>
        <p:spPr bwMode="auto">
          <a:xfrm>
            <a:off x="438150" y="1847850"/>
            <a:ext cx="1371600" cy="11906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Csonthiány pótlása albuminos allografttal</a:t>
            </a:r>
            <a:endParaRPr lang="de-DE"/>
          </a:p>
        </p:txBody>
      </p:sp>
      <p:sp>
        <p:nvSpPr>
          <p:cNvPr id="50182" name="Text Box 16"/>
          <p:cNvSpPr txBox="1">
            <a:spLocks noChangeArrowheads="1"/>
          </p:cNvSpPr>
          <p:nvPr/>
        </p:nvSpPr>
        <p:spPr bwMode="auto">
          <a:xfrm>
            <a:off x="7458075" y="4114800"/>
            <a:ext cx="1571625" cy="1739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Őssejt-proliferáció: osteoblast aktivitás, callus képződés</a:t>
            </a:r>
            <a:endParaRPr lang="de-DE"/>
          </a:p>
        </p:txBody>
      </p:sp>
      <p:sp>
        <p:nvSpPr>
          <p:cNvPr id="50183" name="Rectangle 21"/>
          <p:cNvSpPr>
            <a:spLocks noChangeArrowheads="1"/>
          </p:cNvSpPr>
          <p:nvPr/>
        </p:nvSpPr>
        <p:spPr bwMode="auto">
          <a:xfrm rot="-5400000">
            <a:off x="-509587" y="4438650"/>
            <a:ext cx="2370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 Élettani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0113" y="3716338"/>
            <a:ext cx="2390775" cy="166211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113" y="1871663"/>
            <a:ext cx="2414587" cy="16716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71663"/>
            <a:ext cx="2897187" cy="35131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6"/>
          <a:srcRect l="2776" r="49985"/>
          <a:stretch>
            <a:fillRect/>
          </a:stretch>
        </p:blipFill>
        <p:spPr bwMode="auto">
          <a:xfrm>
            <a:off x="5954713" y="1871663"/>
            <a:ext cx="2895600" cy="35131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52229" name="Rectangle 6"/>
          <p:cNvSpPr>
            <a:spLocks/>
          </p:cNvSpPr>
          <p:nvPr/>
        </p:nvSpPr>
        <p:spPr bwMode="auto">
          <a:xfrm>
            <a:off x="468313" y="5529263"/>
            <a:ext cx="13874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9" bIns="0">
            <a:spAutoFit/>
          </a:bodyPr>
          <a:lstStyle/>
          <a:p>
            <a:pPr marL="57150"/>
            <a:r>
              <a:rPr lang="hu-HU">
                <a:latin typeface="Calibri" pitchFamily="34" charset="0"/>
                <a:ea typeface="Geneva CE"/>
                <a:cs typeface="Geneva CE"/>
              </a:rPr>
              <a:t>előtt</a:t>
            </a:r>
            <a:endParaRPr lang="en-US">
              <a:latin typeface="Calibri" pitchFamily="34" charset="0"/>
              <a:ea typeface="Geneva CE"/>
              <a:cs typeface="Geneva CE"/>
            </a:endParaRPr>
          </a:p>
        </p:txBody>
      </p:sp>
      <p:sp>
        <p:nvSpPr>
          <p:cNvPr id="52230" name="Rectangle 7"/>
          <p:cNvSpPr>
            <a:spLocks/>
          </p:cNvSpPr>
          <p:nvPr/>
        </p:nvSpPr>
        <p:spPr bwMode="auto">
          <a:xfrm>
            <a:off x="3440113" y="5529263"/>
            <a:ext cx="142557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9" bIns="0">
            <a:spAutoFit/>
          </a:bodyPr>
          <a:lstStyle/>
          <a:p>
            <a:pPr marL="57150"/>
            <a:r>
              <a:rPr lang="hu-HU">
                <a:latin typeface="Calibri" pitchFamily="34" charset="0"/>
                <a:ea typeface="Geneva CE"/>
                <a:cs typeface="Geneva CE"/>
              </a:rPr>
              <a:t>alatt</a:t>
            </a:r>
            <a:endParaRPr lang="en-US">
              <a:latin typeface="Calibri" pitchFamily="34" charset="0"/>
              <a:ea typeface="Geneva CE"/>
              <a:cs typeface="Geneva CE"/>
            </a:endParaRPr>
          </a:p>
        </p:txBody>
      </p:sp>
      <p:sp>
        <p:nvSpPr>
          <p:cNvPr id="52231" name="Rectangle 8"/>
          <p:cNvSpPr>
            <a:spLocks/>
          </p:cNvSpPr>
          <p:nvPr/>
        </p:nvSpPr>
        <p:spPr bwMode="auto">
          <a:xfrm>
            <a:off x="5954713" y="5529263"/>
            <a:ext cx="1139825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9" bIns="0">
            <a:spAutoFit/>
          </a:bodyPr>
          <a:lstStyle/>
          <a:p>
            <a:pPr marL="57150"/>
            <a:r>
              <a:rPr lang="hu-HU">
                <a:latin typeface="Calibri" pitchFamily="34" charset="0"/>
                <a:ea typeface="Geneva CE"/>
                <a:cs typeface="Geneva CE"/>
              </a:rPr>
              <a:t>után</a:t>
            </a:r>
            <a:endParaRPr lang="en-US">
              <a:latin typeface="Calibri" pitchFamily="34" charset="0"/>
              <a:ea typeface="Geneva CE"/>
              <a:cs typeface="Geneva CE"/>
            </a:endParaRPr>
          </a:p>
        </p:txBody>
      </p:sp>
      <p:sp>
        <p:nvSpPr>
          <p:cNvPr id="52232" name="Oval 9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2233" name="Cím 1"/>
          <p:cNvSpPr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600">
                <a:solidFill>
                  <a:srgbClr val="CFD9DD"/>
                </a:solidFill>
                <a:latin typeface="Calibri" pitchFamily="34" charset="0"/>
              </a:rPr>
              <a:t>Nagyízületi protézis műtét </a:t>
            </a:r>
          </a:p>
        </p:txBody>
      </p:sp>
      <p:sp>
        <p:nvSpPr>
          <p:cNvPr id="52234" name="Rectangle 21"/>
          <p:cNvSpPr>
            <a:spLocks noChangeArrowheads="1"/>
          </p:cNvSpPr>
          <p:nvPr/>
        </p:nvSpPr>
        <p:spPr bwMode="auto">
          <a:xfrm>
            <a:off x="6738938" y="5676900"/>
            <a:ext cx="2370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 Élettani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54274" name="Text Box 33"/>
          <p:cNvSpPr txBox="1">
            <a:spLocks noChangeArrowheads="1"/>
          </p:cNvSpPr>
          <p:nvPr/>
        </p:nvSpPr>
        <p:spPr bwMode="auto">
          <a:xfrm>
            <a:off x="3549650" y="3268663"/>
            <a:ext cx="2087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Élő szövet </a:t>
            </a:r>
            <a:r>
              <a:rPr lang="hu-HU"/>
              <a:t>– </a:t>
            </a:r>
            <a:r>
              <a:rPr lang="hu-HU" sz="2400">
                <a:latin typeface="Calibri" pitchFamily="34" charset="0"/>
              </a:rPr>
              <a:t>klinikum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54275" name="Oval 9"/>
          <p:cNvSpPr>
            <a:spLocks noChangeArrowheads="1"/>
          </p:cNvSpPr>
          <p:nvPr/>
        </p:nvSpPr>
        <p:spPr bwMode="auto">
          <a:xfrm>
            <a:off x="7110413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4276" name="Oval 11"/>
          <p:cNvSpPr>
            <a:spLocks noChangeArrowheads="1"/>
          </p:cNvSpPr>
          <p:nvPr/>
        </p:nvSpPr>
        <p:spPr bwMode="auto">
          <a:xfrm>
            <a:off x="8142288" y="1106488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Vesekutatás és két-foton mikroszkópia</a:t>
            </a:r>
            <a:endParaRPr lang="de-DE" smtClean="0">
              <a:solidFill>
                <a:srgbClr val="CFD9DD"/>
              </a:solidFill>
            </a:endParaRPr>
          </a:p>
        </p:txBody>
      </p:sp>
      <p:sp>
        <p:nvSpPr>
          <p:cNvPr id="55298" name="Tartalom helye 2"/>
          <p:cNvSpPr>
            <a:spLocks noGrp="1"/>
          </p:cNvSpPr>
          <p:nvPr>
            <p:ph idx="1"/>
          </p:nvPr>
        </p:nvSpPr>
        <p:spPr>
          <a:xfrm>
            <a:off x="755650" y="2060575"/>
            <a:ext cx="7848600" cy="3673475"/>
          </a:xfrm>
        </p:spPr>
        <p:txBody>
          <a:bodyPr/>
          <a:lstStyle/>
          <a:p>
            <a:r>
              <a:rPr lang="hu-HU" sz="2400" smtClean="0"/>
              <a:t>A renin-angiotenzin központi szerepet játszik a vizsgált kórfolyamatokban (pl. vesefibrózis). </a:t>
            </a:r>
          </a:p>
          <a:p>
            <a:endParaRPr lang="hu-HU" sz="2400" smtClean="0"/>
          </a:p>
          <a:p>
            <a:r>
              <a:rPr lang="hu-HU" sz="2400" smtClean="0"/>
              <a:t>Új potenciális terápia a hypoxiás károsodás mérséklésére (</a:t>
            </a:r>
            <a:r>
              <a:rPr lang="hu-HU" sz="2400" i="1" smtClean="0"/>
              <a:t>sigma-1 receptor</a:t>
            </a:r>
            <a:r>
              <a:rPr lang="hu-HU" sz="2400" smtClean="0"/>
              <a:t> agonista fluvoxamin). </a:t>
            </a:r>
          </a:p>
          <a:p>
            <a:endParaRPr lang="hu-HU" sz="2400" smtClean="0"/>
          </a:p>
          <a:p>
            <a:r>
              <a:rPr lang="hu-HU" sz="2400" smtClean="0"/>
              <a:t>A graduális és posztgraduális oktatásba bekerült a két-foton metodika (valós idejű betekintés az élő szövetekbe).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 rot="-5400000">
            <a:off x="7529513" y="2100263"/>
            <a:ext cx="914400" cy="1600200"/>
          </a:xfrm>
          <a:prstGeom prst="irregularSeal2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5672138" y="5543550"/>
            <a:ext cx="333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I. sz. Gyermekgyógyászati Klinika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  <p:sp>
        <p:nvSpPr>
          <p:cNvPr id="55301" name="Oval 9"/>
          <p:cNvSpPr>
            <a:spLocks noChangeArrowheads="1"/>
          </p:cNvSpPr>
          <p:nvPr/>
        </p:nvSpPr>
        <p:spPr bwMode="auto">
          <a:xfrm>
            <a:off x="8129588" y="1125538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5302" name="Oval 11"/>
          <p:cNvSpPr>
            <a:spLocks noChangeArrowheads="1"/>
          </p:cNvSpPr>
          <p:nvPr/>
        </p:nvSpPr>
        <p:spPr bwMode="auto">
          <a:xfrm>
            <a:off x="7485063" y="1135063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ím 1"/>
          <p:cNvSpPr txBox="1">
            <a:spLocks/>
          </p:cNvSpPr>
          <p:nvPr/>
        </p:nvSpPr>
        <p:spPr bwMode="auto">
          <a:xfrm>
            <a:off x="249238" y="1006475"/>
            <a:ext cx="9291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hu-HU" sz="3600">
                <a:solidFill>
                  <a:srgbClr val="CFD9DD"/>
                </a:solidFill>
                <a:latin typeface="Calibri" pitchFamily="34" charset="0"/>
              </a:rPr>
              <a:t>Immunoszuppresszáns-hatás (RAS)</a:t>
            </a:r>
          </a:p>
        </p:txBody>
      </p:sp>
      <p:sp>
        <p:nvSpPr>
          <p:cNvPr id="56322" name="Text Box 12"/>
          <p:cNvSpPr txBox="1">
            <a:spLocks noChangeArrowheads="1"/>
          </p:cNvSpPr>
          <p:nvPr/>
        </p:nvSpPr>
        <p:spPr bwMode="auto">
          <a:xfrm>
            <a:off x="1681163" y="5337175"/>
            <a:ext cx="1841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800">
              <a:solidFill>
                <a:srgbClr val="66CCFF"/>
              </a:solidFill>
              <a:latin typeface="Calibri" pitchFamily="34" charset="0"/>
            </a:endParaRPr>
          </a:p>
        </p:txBody>
      </p:sp>
      <p:sp>
        <p:nvSpPr>
          <p:cNvPr id="56323" name="Line 18"/>
          <p:cNvSpPr>
            <a:spLocks noChangeShapeType="1"/>
          </p:cNvSpPr>
          <p:nvPr/>
        </p:nvSpPr>
        <p:spPr bwMode="auto">
          <a:xfrm>
            <a:off x="3703638" y="3011488"/>
            <a:ext cx="311150" cy="241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6324" name="Line 19"/>
          <p:cNvSpPr>
            <a:spLocks noChangeShapeType="1"/>
          </p:cNvSpPr>
          <p:nvPr/>
        </p:nvSpPr>
        <p:spPr bwMode="auto">
          <a:xfrm>
            <a:off x="5737225" y="2835275"/>
            <a:ext cx="311150" cy="241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6325" name="Line 20"/>
          <p:cNvSpPr>
            <a:spLocks noChangeShapeType="1"/>
          </p:cNvSpPr>
          <p:nvPr/>
        </p:nvSpPr>
        <p:spPr bwMode="auto">
          <a:xfrm>
            <a:off x="2209800" y="4716463"/>
            <a:ext cx="311150" cy="241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6326" name="Line 21"/>
          <p:cNvSpPr>
            <a:spLocks noChangeShapeType="1"/>
          </p:cNvSpPr>
          <p:nvPr/>
        </p:nvSpPr>
        <p:spPr bwMode="auto">
          <a:xfrm>
            <a:off x="3278188" y="4410075"/>
            <a:ext cx="311150" cy="2397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6327" name="Line 22"/>
          <p:cNvSpPr>
            <a:spLocks noChangeShapeType="1"/>
          </p:cNvSpPr>
          <p:nvPr/>
        </p:nvSpPr>
        <p:spPr bwMode="auto">
          <a:xfrm>
            <a:off x="5270500" y="4235450"/>
            <a:ext cx="311150" cy="241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56328" name="Picture 2" descr="E:\itthoni labor\multifoton\meresek\export\immunosupp\2011_08_18_cont3\glom_merged.tif"/>
          <p:cNvPicPr>
            <a:picLocks noChangeAspect="1" noChangeArrowheads="1"/>
          </p:cNvPicPr>
          <p:nvPr/>
        </p:nvPicPr>
        <p:blipFill>
          <a:blip r:embed="rId2">
            <a:lum bright="20000" contrast="40000"/>
          </a:blip>
          <a:srcRect l="12122" t="11562" r="18182" b="12682"/>
          <a:stretch>
            <a:fillRect/>
          </a:stretch>
        </p:blipFill>
        <p:spPr bwMode="auto">
          <a:xfrm>
            <a:off x="1830388" y="2303463"/>
            <a:ext cx="133032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9" name="Picture 4" descr="E:\itthoni labor\multifoton\meresek\export\immunosupp\2011_09_03_tac4\glom_merged.tif"/>
          <p:cNvPicPr>
            <a:picLocks noChangeAspect="1" noChangeArrowheads="1"/>
          </p:cNvPicPr>
          <p:nvPr/>
        </p:nvPicPr>
        <p:blipFill>
          <a:blip r:embed="rId3"/>
          <a:srcRect l="17162" t="20595" r="36499" b="33066"/>
          <a:stretch>
            <a:fillRect/>
          </a:stretch>
        </p:blipFill>
        <p:spPr bwMode="auto">
          <a:xfrm>
            <a:off x="3441700" y="2306638"/>
            <a:ext cx="133032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30" name="Picture 3" descr="E:\itthoni labor\multifoton\meresek\export\immunosupp\2011_08_31_cya3\glom_merged.tif"/>
          <p:cNvPicPr>
            <a:picLocks noChangeAspect="1" noChangeArrowheads="1"/>
          </p:cNvPicPr>
          <p:nvPr/>
        </p:nvPicPr>
        <p:blipFill>
          <a:blip r:embed="rId4">
            <a:lum bright="20000" contrast="30000"/>
          </a:blip>
          <a:srcRect l="29250" t="25594" r="23216" b="30530"/>
          <a:stretch>
            <a:fillRect/>
          </a:stretch>
        </p:blipFill>
        <p:spPr bwMode="auto">
          <a:xfrm>
            <a:off x="5067300" y="2312988"/>
            <a:ext cx="1330325" cy="1443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31" name="Picture 3" descr="E:\itthoni labor\multifoton\meresek\export\immunosupp\2011_08_18_cont3\ccd_II_merged.tif"/>
          <p:cNvPicPr>
            <a:picLocks noChangeAspect="1" noChangeArrowheads="1"/>
          </p:cNvPicPr>
          <p:nvPr/>
        </p:nvPicPr>
        <p:blipFill>
          <a:blip r:embed="rId5"/>
          <a:srcRect l="24120" t="21713" r="18472"/>
          <a:stretch>
            <a:fillRect/>
          </a:stretch>
        </p:blipFill>
        <p:spPr bwMode="auto">
          <a:xfrm>
            <a:off x="1830388" y="3946525"/>
            <a:ext cx="133032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32" name="Picture 5" descr="E:\itthoni labor\multifoton\meresek\export\immunosupp\2011_08_31_tac3\ccd_II_merged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4875" y="3946525"/>
            <a:ext cx="1325563" cy="1435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33" name="Picture 4" descr="E:\itthoni labor\multifoton\meresek\export\immunosupp\2001_06_29_cya\Composite (RGB) gyonyoru.tif"/>
          <p:cNvPicPr>
            <a:picLocks noChangeAspect="1" noChangeArrowheads="1"/>
          </p:cNvPicPr>
          <p:nvPr/>
        </p:nvPicPr>
        <p:blipFill>
          <a:blip r:embed="rId7"/>
          <a:srcRect l="10435" t="16046" r="16446" b="10794"/>
          <a:stretch>
            <a:fillRect/>
          </a:stretch>
        </p:blipFill>
        <p:spPr bwMode="auto">
          <a:xfrm>
            <a:off x="5070475" y="3946525"/>
            <a:ext cx="1330325" cy="1441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34" name="Szövegdoboz 11"/>
          <p:cNvSpPr txBox="1">
            <a:spLocks noChangeArrowheads="1"/>
          </p:cNvSpPr>
          <p:nvPr/>
        </p:nvSpPr>
        <p:spPr bwMode="auto">
          <a:xfrm>
            <a:off x="2214563" y="2090738"/>
            <a:ext cx="4937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800">
                <a:solidFill>
                  <a:srgbClr val="000000"/>
                </a:solidFill>
              </a:rPr>
              <a:t>kontrol</a:t>
            </a:r>
          </a:p>
        </p:txBody>
      </p:sp>
      <p:sp>
        <p:nvSpPr>
          <p:cNvPr id="56335" name="Szövegdoboz 11"/>
          <p:cNvSpPr txBox="1">
            <a:spLocks noChangeArrowheads="1"/>
          </p:cNvSpPr>
          <p:nvPr/>
        </p:nvSpPr>
        <p:spPr bwMode="auto">
          <a:xfrm>
            <a:off x="3949700" y="2125663"/>
            <a:ext cx="355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800">
                <a:solidFill>
                  <a:srgbClr val="000000"/>
                </a:solidFill>
              </a:rPr>
              <a:t>Tac</a:t>
            </a:r>
          </a:p>
        </p:txBody>
      </p:sp>
      <p:sp>
        <p:nvSpPr>
          <p:cNvPr id="56336" name="Szövegdoboz 11"/>
          <p:cNvSpPr txBox="1">
            <a:spLocks noChangeArrowheads="1"/>
          </p:cNvSpPr>
          <p:nvPr/>
        </p:nvSpPr>
        <p:spPr bwMode="auto">
          <a:xfrm>
            <a:off x="5553075" y="2127250"/>
            <a:ext cx="377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800">
                <a:solidFill>
                  <a:srgbClr val="000000"/>
                </a:solidFill>
              </a:rPr>
              <a:t>CyA</a:t>
            </a:r>
          </a:p>
        </p:txBody>
      </p:sp>
      <p:sp>
        <p:nvSpPr>
          <p:cNvPr id="9" name="Szövegdoboz 11"/>
          <p:cNvSpPr txBox="1">
            <a:spLocks noChangeArrowheads="1"/>
          </p:cNvSpPr>
          <p:nvPr/>
        </p:nvSpPr>
        <p:spPr bwMode="auto">
          <a:xfrm>
            <a:off x="1541933" y="2889535"/>
            <a:ext cx="383597" cy="21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800" dirty="0">
                <a:solidFill>
                  <a:srgbClr val="000000"/>
                </a:solidFill>
              </a:rPr>
              <a:t>JGA</a:t>
            </a:r>
          </a:p>
        </p:txBody>
      </p:sp>
      <p:sp>
        <p:nvSpPr>
          <p:cNvPr id="10" name="Szövegdoboz 11"/>
          <p:cNvSpPr txBox="1">
            <a:spLocks noChangeArrowheads="1"/>
          </p:cNvSpPr>
          <p:nvPr/>
        </p:nvSpPr>
        <p:spPr bwMode="auto">
          <a:xfrm>
            <a:off x="1260560" y="4594608"/>
            <a:ext cx="875465" cy="21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800" dirty="0">
                <a:solidFill>
                  <a:srgbClr val="000000"/>
                </a:solidFill>
              </a:rPr>
              <a:t>Gyűjtőcsatorna</a:t>
            </a:r>
          </a:p>
        </p:txBody>
      </p:sp>
      <p:sp>
        <p:nvSpPr>
          <p:cNvPr id="56339" name="Szövegdoboz 24"/>
          <p:cNvSpPr txBox="1">
            <a:spLocks noChangeArrowheads="1"/>
          </p:cNvSpPr>
          <p:nvPr/>
        </p:nvSpPr>
        <p:spPr bwMode="auto">
          <a:xfrm>
            <a:off x="323850" y="35004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FF0000"/>
                </a:solidFill>
              </a:rPr>
              <a:t>ér</a:t>
            </a:r>
          </a:p>
        </p:txBody>
      </p:sp>
      <p:sp>
        <p:nvSpPr>
          <p:cNvPr id="56340" name="Szövegdoboz 25"/>
          <p:cNvSpPr txBox="1">
            <a:spLocks noChangeArrowheads="1"/>
          </p:cNvSpPr>
          <p:nvPr/>
        </p:nvSpPr>
        <p:spPr bwMode="auto">
          <a:xfrm>
            <a:off x="323850" y="4003675"/>
            <a:ext cx="115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00B050"/>
                </a:solidFill>
              </a:rPr>
              <a:t>renin</a:t>
            </a:r>
          </a:p>
        </p:txBody>
      </p:sp>
      <p:sp>
        <p:nvSpPr>
          <p:cNvPr id="56341" name="Szövegdoboz 26"/>
          <p:cNvSpPr txBox="1">
            <a:spLocks noChangeArrowheads="1"/>
          </p:cNvSpPr>
          <p:nvPr/>
        </p:nvSpPr>
        <p:spPr bwMode="auto">
          <a:xfrm>
            <a:off x="323850" y="4508500"/>
            <a:ext cx="952500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tubulus</a:t>
            </a:r>
          </a:p>
        </p:txBody>
      </p:sp>
      <p:sp>
        <p:nvSpPr>
          <p:cNvPr id="56342" name="Szövegdoboz 27"/>
          <p:cNvSpPr txBox="1">
            <a:spLocks noChangeArrowheads="1"/>
          </p:cNvSpPr>
          <p:nvPr/>
        </p:nvSpPr>
        <p:spPr bwMode="auto">
          <a:xfrm>
            <a:off x="323850" y="5013325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chemeClr val="tx2"/>
                </a:solidFill>
              </a:rPr>
              <a:t>sejtmag</a:t>
            </a:r>
          </a:p>
        </p:txBody>
      </p:sp>
      <p:sp>
        <p:nvSpPr>
          <p:cNvPr id="56343" name="Szövegdoboz 28"/>
          <p:cNvSpPr txBox="1">
            <a:spLocks noChangeArrowheads="1"/>
          </p:cNvSpPr>
          <p:nvPr/>
        </p:nvSpPr>
        <p:spPr bwMode="auto">
          <a:xfrm>
            <a:off x="6580188" y="35004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FF0000"/>
                </a:solidFill>
              </a:rPr>
              <a:t>rhodamin</a:t>
            </a:r>
          </a:p>
        </p:txBody>
      </p:sp>
      <p:sp>
        <p:nvSpPr>
          <p:cNvPr id="56344" name="Szövegdoboz 29"/>
          <p:cNvSpPr txBox="1">
            <a:spLocks noChangeArrowheads="1"/>
          </p:cNvSpPr>
          <p:nvPr/>
        </p:nvSpPr>
        <p:spPr bwMode="auto">
          <a:xfrm>
            <a:off x="6580188" y="4003675"/>
            <a:ext cx="115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00B050"/>
                </a:solidFill>
              </a:rPr>
              <a:t>quinacrin</a:t>
            </a:r>
          </a:p>
        </p:txBody>
      </p:sp>
      <p:sp>
        <p:nvSpPr>
          <p:cNvPr id="56345" name="Szövegdoboz 30"/>
          <p:cNvSpPr txBox="1">
            <a:spLocks noChangeArrowheads="1"/>
          </p:cNvSpPr>
          <p:nvPr/>
        </p:nvSpPr>
        <p:spPr bwMode="auto">
          <a:xfrm>
            <a:off x="6580188" y="4508500"/>
            <a:ext cx="1579562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Lucifer yellow</a:t>
            </a:r>
          </a:p>
        </p:txBody>
      </p:sp>
      <p:sp>
        <p:nvSpPr>
          <p:cNvPr id="56346" name="Szövegdoboz 31"/>
          <p:cNvSpPr txBox="1">
            <a:spLocks noChangeArrowheads="1"/>
          </p:cNvSpPr>
          <p:nvPr/>
        </p:nvSpPr>
        <p:spPr bwMode="auto">
          <a:xfrm>
            <a:off x="6580188" y="5013325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chemeClr val="tx2"/>
                </a:solidFill>
              </a:rPr>
              <a:t>Hoechst</a:t>
            </a:r>
          </a:p>
        </p:txBody>
      </p:sp>
      <p:sp>
        <p:nvSpPr>
          <p:cNvPr id="56347" name="Szövegdoboz 32"/>
          <p:cNvSpPr txBox="1">
            <a:spLocks noChangeArrowheads="1"/>
          </p:cNvSpPr>
          <p:nvPr/>
        </p:nvSpPr>
        <p:spPr bwMode="auto">
          <a:xfrm>
            <a:off x="1908175" y="1966913"/>
            <a:ext cx="1150938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>
                <a:solidFill>
                  <a:schemeClr val="tx2"/>
                </a:solidFill>
                <a:latin typeface="Calibri" pitchFamily="34" charset="0"/>
              </a:rPr>
              <a:t>kontrol</a:t>
            </a:r>
          </a:p>
        </p:txBody>
      </p:sp>
      <p:sp>
        <p:nvSpPr>
          <p:cNvPr id="56348" name="Szövegdoboz 33"/>
          <p:cNvSpPr txBox="1">
            <a:spLocks noChangeArrowheads="1"/>
          </p:cNvSpPr>
          <p:nvPr/>
        </p:nvSpPr>
        <p:spPr bwMode="auto">
          <a:xfrm>
            <a:off x="3419475" y="1966913"/>
            <a:ext cx="1368425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>
                <a:solidFill>
                  <a:schemeClr val="tx2"/>
                </a:solidFill>
                <a:latin typeface="Calibri" pitchFamily="34" charset="0"/>
              </a:rPr>
              <a:t>Tacrolimus</a:t>
            </a:r>
          </a:p>
        </p:txBody>
      </p:sp>
      <p:sp>
        <p:nvSpPr>
          <p:cNvPr id="56349" name="Szövegdoboz 34"/>
          <p:cNvSpPr txBox="1">
            <a:spLocks noChangeArrowheads="1"/>
          </p:cNvSpPr>
          <p:nvPr/>
        </p:nvSpPr>
        <p:spPr bwMode="auto">
          <a:xfrm>
            <a:off x="4932363" y="1966913"/>
            <a:ext cx="1727200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>
                <a:solidFill>
                  <a:schemeClr val="tx2"/>
                </a:solidFill>
                <a:latin typeface="Calibri" pitchFamily="34" charset="0"/>
              </a:rPr>
              <a:t>Cyclosporin A</a:t>
            </a:r>
          </a:p>
        </p:txBody>
      </p:sp>
      <p:cxnSp>
        <p:nvCxnSpPr>
          <p:cNvPr id="37" name="Egyenes összekötő nyíllal 36"/>
          <p:cNvCxnSpPr/>
          <p:nvPr/>
        </p:nvCxnSpPr>
        <p:spPr>
          <a:xfrm flipV="1">
            <a:off x="1187450" y="3355975"/>
            <a:ext cx="0" cy="93662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02413" y="2014538"/>
            <a:ext cx="2406650" cy="1343025"/>
          </a:xfrm>
          <a:prstGeom prst="rect">
            <a:avLst/>
          </a:prstGeom>
          <a:noFill/>
          <a:ln w="9360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56352" name="Oval 11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6353" name="Rectangle 36"/>
          <p:cNvSpPr>
            <a:spLocks noChangeArrowheads="1"/>
          </p:cNvSpPr>
          <p:nvPr/>
        </p:nvSpPr>
        <p:spPr bwMode="auto">
          <a:xfrm>
            <a:off x="1562100" y="2614613"/>
            <a:ext cx="215900" cy="2663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6354" name="Text Box 37"/>
          <p:cNvSpPr txBox="1">
            <a:spLocks noChangeArrowheads="1"/>
          </p:cNvSpPr>
          <p:nvPr/>
        </p:nvSpPr>
        <p:spPr bwMode="auto">
          <a:xfrm rot="-5400000">
            <a:off x="1062038" y="2871787"/>
            <a:ext cx="1123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latin typeface="Calibri" pitchFamily="34" charset="0"/>
              </a:rPr>
              <a:t>JGA</a:t>
            </a:r>
            <a:endParaRPr lang="de-DE" sz="2000" b="1">
              <a:latin typeface="Calibri" pitchFamily="34" charset="0"/>
            </a:endParaRPr>
          </a:p>
        </p:txBody>
      </p:sp>
      <p:sp>
        <p:nvSpPr>
          <p:cNvPr id="56355" name="Text Box 38"/>
          <p:cNvSpPr txBox="1">
            <a:spLocks noChangeArrowheads="1"/>
          </p:cNvSpPr>
          <p:nvPr/>
        </p:nvSpPr>
        <p:spPr bwMode="auto">
          <a:xfrm rot="-5400000">
            <a:off x="663575" y="4451350"/>
            <a:ext cx="187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latin typeface="Calibri" pitchFamily="34" charset="0"/>
              </a:rPr>
              <a:t>gyűjtőcsatorna</a:t>
            </a:r>
            <a:endParaRPr lang="de-DE" sz="2000" b="1">
              <a:latin typeface="Calibri" pitchFamily="34" charset="0"/>
            </a:endParaRPr>
          </a:p>
        </p:txBody>
      </p:sp>
      <p:sp>
        <p:nvSpPr>
          <p:cNvPr id="56356" name="Rectangle 21"/>
          <p:cNvSpPr>
            <a:spLocks noChangeArrowheads="1"/>
          </p:cNvSpPr>
          <p:nvPr/>
        </p:nvSpPr>
        <p:spPr bwMode="auto">
          <a:xfrm>
            <a:off x="5808663" y="5619750"/>
            <a:ext cx="333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I. sz. Gyermekgyógyászati Klinika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57346" name="Text Box 33"/>
          <p:cNvSpPr txBox="1">
            <a:spLocks noChangeArrowheads="1"/>
          </p:cNvSpPr>
          <p:nvPr/>
        </p:nvSpPr>
        <p:spPr bwMode="auto">
          <a:xfrm>
            <a:off x="3673475" y="3268663"/>
            <a:ext cx="1697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Szövetek </a:t>
            </a:r>
            <a:r>
              <a:rPr lang="hu-HU">
                <a:latin typeface="Calibri" pitchFamily="34" charset="0"/>
              </a:rPr>
              <a:t>– </a:t>
            </a:r>
            <a:r>
              <a:rPr lang="hu-HU" sz="2400">
                <a:latin typeface="Calibri" pitchFamily="34" charset="0"/>
              </a:rPr>
              <a:t>szervek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57347" name="Oval 5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7348" name="Oval 11"/>
          <p:cNvSpPr>
            <a:spLocks noChangeArrowheads="1"/>
          </p:cNvSpPr>
          <p:nvPr/>
        </p:nvSpPr>
        <p:spPr bwMode="auto">
          <a:xfrm>
            <a:off x="7123113" y="1125538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Klinikai anatómia</a:t>
            </a:r>
            <a:endParaRPr lang="de-DE" smtClean="0">
              <a:solidFill>
                <a:srgbClr val="CFD9DD"/>
              </a:solidFill>
            </a:endParaRPr>
          </a:p>
        </p:txBody>
      </p:sp>
      <p:pic>
        <p:nvPicPr>
          <p:cNvPr id="2052" name="Kép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793875"/>
            <a:ext cx="215741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onsai p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395663"/>
            <a:ext cx="237648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9"/>
          <p:cNvGrpSpPr>
            <a:grpSpLocks/>
          </p:cNvGrpSpPr>
          <p:nvPr/>
        </p:nvGrpSpPr>
        <p:grpSpPr bwMode="auto">
          <a:xfrm>
            <a:off x="5459413" y="3500438"/>
            <a:ext cx="3433762" cy="2232025"/>
            <a:chOff x="4422" y="2504"/>
            <a:chExt cx="1225" cy="990"/>
          </a:xfrm>
        </p:grpSpPr>
        <p:graphicFrame>
          <p:nvGraphicFramePr>
            <p:cNvPr id="2050" name="Object 65"/>
            <p:cNvGraphicFramePr>
              <a:graphicFrameLocks noChangeAspect="1"/>
            </p:cNvGraphicFramePr>
            <p:nvPr/>
          </p:nvGraphicFramePr>
          <p:xfrm>
            <a:off x="4422" y="2504"/>
            <a:ext cx="1225" cy="990"/>
          </p:xfrm>
          <a:graphic>
            <a:graphicData uri="http://schemas.openxmlformats.org/presentationml/2006/ole">
              <p:oleObj spid="_x0000_s2050" name="Image" r:id="rId5" imgW="10692063" imgH="7377778" progId="">
                <p:embed/>
              </p:oleObj>
            </a:graphicData>
          </a:graphic>
        </p:graphicFrame>
        <p:sp>
          <p:nvSpPr>
            <p:cNvPr id="2063" name="Rectangle 18"/>
            <p:cNvSpPr>
              <a:spLocks noChangeArrowheads="1"/>
            </p:cNvSpPr>
            <p:nvPr/>
          </p:nvSpPr>
          <p:spPr bwMode="auto">
            <a:xfrm>
              <a:off x="4422" y="3339"/>
              <a:ext cx="182" cy="136"/>
            </a:xfrm>
            <a:prstGeom prst="rect">
              <a:avLst/>
            </a:prstGeom>
            <a:solidFill>
              <a:srgbClr val="E8E2C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055" name="Picture 13" descr="biliary_c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1812925"/>
            <a:ext cx="24479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Szövegdoboz 18"/>
          <p:cNvSpPr txBox="1">
            <a:spLocks noChangeArrowheads="1"/>
          </p:cNvSpPr>
          <p:nvPr/>
        </p:nvSpPr>
        <p:spPr bwMode="auto">
          <a:xfrm>
            <a:off x="395288" y="3860800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Szimulációs tréning</a:t>
            </a:r>
          </a:p>
        </p:txBody>
      </p:sp>
      <p:sp>
        <p:nvSpPr>
          <p:cNvPr id="2057" name="Szövegdoboz 19"/>
          <p:cNvSpPr txBox="1">
            <a:spLocks noChangeArrowheads="1"/>
          </p:cNvSpPr>
          <p:nvPr/>
        </p:nvSpPr>
        <p:spPr bwMode="auto">
          <a:xfrm>
            <a:off x="6659563" y="1844675"/>
            <a:ext cx="1800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3D anatómia, korróziós módszer (400 minta, transzplantáció)</a:t>
            </a:r>
          </a:p>
        </p:txBody>
      </p:sp>
      <p:sp>
        <p:nvSpPr>
          <p:cNvPr id="2058" name="Szövegdoboz 20"/>
          <p:cNvSpPr txBox="1">
            <a:spLocks noChangeArrowheads="1"/>
          </p:cNvSpPr>
          <p:nvPr/>
        </p:nvSpPr>
        <p:spPr bwMode="auto">
          <a:xfrm>
            <a:off x="395288" y="4752975"/>
            <a:ext cx="1800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400"/>
              <a:t>Pancreas-fej vérellátás</a:t>
            </a:r>
          </a:p>
        </p:txBody>
      </p:sp>
      <p:sp>
        <p:nvSpPr>
          <p:cNvPr id="2059" name="Szövegdoboz 21"/>
          <p:cNvSpPr txBox="1">
            <a:spLocks noChangeArrowheads="1"/>
          </p:cNvSpPr>
          <p:nvPr/>
        </p:nvSpPr>
        <p:spPr bwMode="auto">
          <a:xfrm>
            <a:off x="7380288" y="2924175"/>
            <a:ext cx="1512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Coronaria-anasztomózisok</a:t>
            </a:r>
          </a:p>
        </p:txBody>
      </p:sp>
      <p:pic>
        <p:nvPicPr>
          <p:cNvPr id="2060" name="Picture 14" descr="glomerulus_cast_ki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5229225"/>
            <a:ext cx="1152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Oval 5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62" name="Rectangle 21"/>
          <p:cNvSpPr>
            <a:spLocks noChangeArrowheads="1"/>
          </p:cNvSpPr>
          <p:nvPr/>
        </p:nvSpPr>
        <p:spPr bwMode="auto">
          <a:xfrm>
            <a:off x="280988" y="5676900"/>
            <a:ext cx="2690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Humánmorfológiai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900113" y="2384425"/>
            <a:ext cx="7272337" cy="284480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ÁOK Humánmorf. és Fejlődésbiol. Int.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</a:t>
            </a: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Szél Ágoston</a:t>
            </a:r>
            <a:endParaRPr lang="hu-HU" b="1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ÁOK Biofizikai és Sugárbiol. Int.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</a:t>
            </a: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Kellermayer Miklós </a:t>
            </a: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GYTK Gyógyszerészi Kémiai Int.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Noszál Béla </a:t>
            </a: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SE MR Kutatóközpont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Rudas Gábor 	</a:t>
            </a:r>
            <a:endParaRPr lang="hu-HU" b="1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ÁOK I. sz. Gyermekgyógyászati Klinika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Szabó Attila </a:t>
            </a:r>
            <a:endParaRPr lang="hu-HU" b="1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FOK Arc- Állcsont- Szájseb. és Fog. Klin.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Barabás József </a:t>
            </a:r>
            <a:endParaRPr lang="hu-HU" b="1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ÁOK Humán Élettani Int.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Lacza Zsombor</a:t>
            </a:r>
          </a:p>
          <a:p>
            <a:pPr marL="342900" indent="-342900">
              <a:lnSpc>
                <a:spcPct val="125000"/>
              </a:lnSpc>
            </a:pP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ÁOK Nukleáris Medicina Tanszék </a:t>
            </a:r>
            <a:r>
              <a:rPr lang="hu-HU" b="1">
                <a:solidFill>
                  <a:srgbClr val="FF3300"/>
                </a:solidFill>
                <a:latin typeface="Calibri" pitchFamily="34" charset="0"/>
              </a:rPr>
              <a:t>- Szilvási István</a:t>
            </a:r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338" name="Picture 9" descr="skelogo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287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A modul rész-projektjei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6315075" y="2708275"/>
            <a:ext cx="879475" cy="51435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7235825" y="2349500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7235825" y="3068638"/>
            <a:ext cx="879475" cy="5143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GYTK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300788" y="3419475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6315075" y="4786313"/>
            <a:ext cx="879475" cy="5143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7235825" y="4437063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315075" y="4076700"/>
            <a:ext cx="881063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7235825" y="3716338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60418" name="Text Box 33"/>
          <p:cNvSpPr txBox="1">
            <a:spLocks noChangeArrowheads="1"/>
          </p:cNvSpPr>
          <p:nvPr/>
        </p:nvSpPr>
        <p:spPr bwMode="auto">
          <a:xfrm>
            <a:off x="3673475" y="3268663"/>
            <a:ext cx="1697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Szervek </a:t>
            </a:r>
            <a:r>
              <a:rPr lang="hu-HU">
                <a:latin typeface="Calibri" pitchFamily="34" charset="0"/>
              </a:rPr>
              <a:t>– </a:t>
            </a:r>
            <a:r>
              <a:rPr lang="hu-HU" sz="2400">
                <a:latin typeface="Calibri" pitchFamily="34" charset="0"/>
              </a:rPr>
              <a:t>egész test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60419" name="Oval 8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0420" name="Oval 5"/>
          <p:cNvSpPr>
            <a:spLocks noChangeArrowheads="1"/>
          </p:cNvSpPr>
          <p:nvPr/>
        </p:nvSpPr>
        <p:spPr bwMode="auto">
          <a:xfrm>
            <a:off x="7107238" y="1122363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Somatostatin-receptor (SPECT/CT)</a:t>
            </a:r>
            <a:endParaRPr lang="de-DE" smtClean="0">
              <a:solidFill>
                <a:srgbClr val="CFD9DD"/>
              </a:solidFill>
            </a:endParaRPr>
          </a:p>
        </p:txBody>
      </p:sp>
      <p:pic>
        <p:nvPicPr>
          <p:cNvPr id="61442" name="Picture 4" descr="mpx-hepatic-met-Tektrotyd-24hr-SPECT-C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7825" y="1773238"/>
            <a:ext cx="5418138" cy="4214812"/>
          </a:xfrm>
        </p:spPr>
      </p:pic>
      <p:sp>
        <p:nvSpPr>
          <p:cNvPr id="61443" name="Text Box 34"/>
          <p:cNvSpPr txBox="1">
            <a:spLocks noChangeArrowheads="1"/>
          </p:cNvSpPr>
          <p:nvPr/>
        </p:nvSpPr>
        <p:spPr bwMode="auto">
          <a:xfrm>
            <a:off x="5886450" y="2039938"/>
            <a:ext cx="3057525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Neuroendokrin tumor máj-metasztázisai (somatostatin-receptor szcintigráfia)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61445" name="Picture 3" descr="DSCF07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716338"/>
            <a:ext cx="30607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NET-mpx-m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1073150"/>
            <a:ext cx="6911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Oval 8"/>
          <p:cNvSpPr>
            <a:spLocks noChangeArrowheads="1"/>
          </p:cNvSpPr>
          <p:nvPr/>
        </p:nvSpPr>
        <p:spPr bwMode="auto">
          <a:xfrm>
            <a:off x="8101013" y="981075"/>
            <a:ext cx="879475" cy="514350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2467" name="Rectangle 21"/>
          <p:cNvSpPr>
            <a:spLocks noChangeArrowheads="1"/>
          </p:cNvSpPr>
          <p:nvPr/>
        </p:nvSpPr>
        <p:spPr bwMode="auto">
          <a:xfrm rot="-5400000">
            <a:off x="7433469" y="4267994"/>
            <a:ext cx="2720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Nukleáris Medicina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63490" name="Text Box 33"/>
          <p:cNvSpPr txBox="1">
            <a:spLocks noChangeArrowheads="1"/>
          </p:cNvSpPr>
          <p:nvPr/>
        </p:nvSpPr>
        <p:spPr bwMode="auto">
          <a:xfrm>
            <a:off x="3673475" y="3268663"/>
            <a:ext cx="1992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Lokalizáció </a:t>
            </a:r>
            <a:r>
              <a:rPr lang="hu-HU">
                <a:latin typeface="Calibri" pitchFamily="34" charset="0"/>
              </a:rPr>
              <a:t>– </a:t>
            </a:r>
            <a:r>
              <a:rPr lang="hu-HU" sz="2400">
                <a:latin typeface="Calibri" pitchFamily="34" charset="0"/>
              </a:rPr>
              <a:t>rekonstrukció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63491" name="Oval 8"/>
          <p:cNvSpPr>
            <a:spLocks noChangeArrowheads="1"/>
          </p:cNvSpPr>
          <p:nvPr/>
        </p:nvSpPr>
        <p:spPr bwMode="auto">
          <a:xfrm>
            <a:off x="7138988" y="1106488"/>
            <a:ext cx="879475" cy="514350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3492" name="Oval 10"/>
          <p:cNvSpPr>
            <a:spLocks noChangeArrowheads="1"/>
          </p:cNvSpPr>
          <p:nvPr/>
        </p:nvSpPr>
        <p:spPr bwMode="auto">
          <a:xfrm>
            <a:off x="8101013" y="1096963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ím 1"/>
          <p:cNvSpPr>
            <a:spLocks/>
          </p:cNvSpPr>
          <p:nvPr/>
        </p:nvSpPr>
        <p:spPr bwMode="auto">
          <a:xfrm>
            <a:off x="323850" y="1057275"/>
            <a:ext cx="6045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hu-HU" sz="3600">
                <a:solidFill>
                  <a:srgbClr val="CFD9DD"/>
                </a:solidFill>
                <a:latin typeface="Calibri" pitchFamily="34" charset="0"/>
              </a:rPr>
              <a:t>CranioViewer</a:t>
            </a:r>
          </a:p>
        </p:txBody>
      </p:sp>
      <p:pic>
        <p:nvPicPr>
          <p:cNvPr id="64514" name="Picture 3" descr="szemekesceph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844675"/>
            <a:ext cx="3832225" cy="4105275"/>
          </a:xfrm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4500563" y="1989138"/>
            <a:ext cx="4103687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A Cranio-Viewer software olyan 3D kefalometriai program, amely támogatja 3D adatállományok craniometriai értékelését és orthodonciai, illetve maxillofaciális morfológiai diagnózis felállítását.</a:t>
            </a:r>
          </a:p>
          <a:p>
            <a:pPr>
              <a:spcBef>
                <a:spcPct val="50000"/>
              </a:spcBef>
            </a:pPr>
            <a:r>
              <a:rPr lang="hu-HU"/>
              <a:t>Ugyanakkor hiányzott a csontos szemüreg elemzésére szolgáló modul.</a:t>
            </a:r>
            <a:endParaRPr lang="de-DE"/>
          </a:p>
        </p:txBody>
      </p:sp>
      <p:sp>
        <p:nvSpPr>
          <p:cNvPr id="64516" name="Oval 10"/>
          <p:cNvSpPr>
            <a:spLocks noChangeArrowheads="1"/>
          </p:cNvSpPr>
          <p:nvPr/>
        </p:nvSpPr>
        <p:spPr bwMode="auto">
          <a:xfrm>
            <a:off x="8101013" y="1125538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4517" name="Rectangle 21"/>
          <p:cNvSpPr>
            <a:spLocks noChangeArrowheads="1"/>
          </p:cNvSpPr>
          <p:nvPr/>
        </p:nvSpPr>
        <p:spPr bwMode="auto">
          <a:xfrm>
            <a:off x="4533900" y="56388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Arc-Állcsont-Szájsebészeti és Fogászati Klinika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ím 1"/>
          <p:cNvSpPr>
            <a:spLocks/>
          </p:cNvSpPr>
          <p:nvPr/>
        </p:nvSpPr>
        <p:spPr bwMode="auto">
          <a:xfrm>
            <a:off x="323850" y="1052513"/>
            <a:ext cx="6045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hu-HU" sz="3600">
                <a:solidFill>
                  <a:srgbClr val="CFD9DD"/>
                </a:solidFill>
                <a:latin typeface="Calibri" pitchFamily="34" charset="0"/>
              </a:rPr>
              <a:t>CranioViewer</a:t>
            </a:r>
          </a:p>
        </p:txBody>
      </p:sp>
      <p:sp>
        <p:nvSpPr>
          <p:cNvPr id="65538" name="Rectangle 3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de-DE" smtClean="0"/>
          </a:p>
        </p:txBody>
      </p:sp>
      <p:grpSp>
        <p:nvGrpSpPr>
          <p:cNvPr id="65539" name="Group 4"/>
          <p:cNvGrpSpPr>
            <a:grpSpLocks/>
          </p:cNvGrpSpPr>
          <p:nvPr/>
        </p:nvGrpSpPr>
        <p:grpSpPr bwMode="auto">
          <a:xfrm>
            <a:off x="466725" y="1916113"/>
            <a:ext cx="8137525" cy="3887787"/>
            <a:chOff x="265" y="527"/>
            <a:chExt cx="5518" cy="3175"/>
          </a:xfrm>
        </p:grpSpPr>
        <p:pic>
          <p:nvPicPr>
            <p:cNvPr id="65541" name="Picture 5" descr="rekonstruált szemür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5" y="527"/>
              <a:ext cx="2690" cy="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 descr="3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2" y="527"/>
              <a:ext cx="3221" cy="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40" name="Oval 10"/>
          <p:cNvSpPr>
            <a:spLocks noChangeArrowheads="1"/>
          </p:cNvSpPr>
          <p:nvPr/>
        </p:nvSpPr>
        <p:spPr bwMode="auto">
          <a:xfrm>
            <a:off x="8101013" y="1125538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ím 1"/>
          <p:cNvSpPr>
            <a:spLocks/>
          </p:cNvSpPr>
          <p:nvPr/>
        </p:nvSpPr>
        <p:spPr bwMode="auto">
          <a:xfrm>
            <a:off x="250825" y="1057275"/>
            <a:ext cx="6045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hu-HU" sz="3600">
                <a:solidFill>
                  <a:srgbClr val="CFD9DD"/>
                </a:solidFill>
                <a:latin typeface="Calibri" pitchFamily="34" charset="0"/>
              </a:rPr>
              <a:t>CranioViewer</a:t>
            </a:r>
          </a:p>
        </p:txBody>
      </p:sp>
      <p:pic>
        <p:nvPicPr>
          <p:cNvPr id="66562" name="Picture 3" descr="szemvetités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844675"/>
            <a:ext cx="3475037" cy="4105275"/>
          </a:xfrm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4067175" y="2006600"/>
            <a:ext cx="482441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A szemüreg-modul fejlesztésének lényege a sérült csontos szemüreg rekonstruálása az épen maradt ellenoldali szemüreg tükrözésének segítségével. Mindkét szemüreg volumetrikus adatállományát digitalizálni kellett. A digitalizált állományokat egymásra helyezzük és elhatároljuk az ép és a sérült területet. </a:t>
            </a:r>
          </a:p>
          <a:p>
            <a:pPr>
              <a:spcBef>
                <a:spcPct val="50000"/>
              </a:spcBef>
            </a:pPr>
            <a:r>
              <a:rPr lang="hu-HU"/>
              <a:t>Az ép szemüregnek a sérült szemüreg sérült részére kerülő felületével tudjuk modellezni a rekonstrukciót. </a:t>
            </a:r>
            <a:endParaRPr lang="de-DE"/>
          </a:p>
        </p:txBody>
      </p:sp>
      <p:sp>
        <p:nvSpPr>
          <p:cNvPr id="66564" name="Oval 10"/>
          <p:cNvSpPr>
            <a:spLocks noChangeArrowheads="1"/>
          </p:cNvSpPr>
          <p:nvPr/>
        </p:nvSpPr>
        <p:spPr bwMode="auto">
          <a:xfrm>
            <a:off x="8101013" y="1125538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6565" name="Rectangle 21"/>
          <p:cNvSpPr>
            <a:spLocks noChangeArrowheads="1"/>
          </p:cNvSpPr>
          <p:nvPr/>
        </p:nvSpPr>
        <p:spPr bwMode="auto">
          <a:xfrm>
            <a:off x="4533900" y="56388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Arc-Állcsont-Szájsebészeti és Fogászati Klinika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67586" name="Text Box 33"/>
          <p:cNvSpPr txBox="1">
            <a:spLocks noChangeArrowheads="1"/>
          </p:cNvSpPr>
          <p:nvPr/>
        </p:nvSpPr>
        <p:spPr bwMode="auto">
          <a:xfrm>
            <a:off x="3673475" y="3268663"/>
            <a:ext cx="1992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Leképezés </a:t>
            </a:r>
            <a:r>
              <a:rPr lang="hu-HU">
                <a:latin typeface="Calibri" pitchFamily="34" charset="0"/>
              </a:rPr>
              <a:t>– </a:t>
            </a:r>
            <a:r>
              <a:rPr lang="hu-HU" sz="2400">
                <a:latin typeface="Calibri" pitchFamily="34" charset="0"/>
              </a:rPr>
              <a:t>diagnosztika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67587" name="Oval 10"/>
          <p:cNvSpPr>
            <a:spLocks noChangeArrowheads="1"/>
          </p:cNvSpPr>
          <p:nvPr/>
        </p:nvSpPr>
        <p:spPr bwMode="auto">
          <a:xfrm>
            <a:off x="7158038" y="1106488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8101013" y="1096963"/>
            <a:ext cx="879475" cy="5143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"Intelligens" diagnosztikumok</a:t>
            </a:r>
            <a:endParaRPr lang="hu-HU" dirty="0"/>
          </a:p>
        </p:txBody>
      </p:sp>
      <p:sp>
        <p:nvSpPr>
          <p:cNvPr id="68610" name="Tartalom helye 2"/>
          <p:cNvSpPr>
            <a:spLocks noGrp="1"/>
          </p:cNvSpPr>
          <p:nvPr>
            <p:ph idx="1"/>
          </p:nvPr>
        </p:nvSpPr>
        <p:spPr>
          <a:xfrm>
            <a:off x="304800" y="1728788"/>
            <a:ext cx="5105400" cy="42148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hu-HU" sz="2400" b="1" smtClean="0"/>
              <a:t>Multimodális kontrasztanyag</a:t>
            </a:r>
          </a:p>
          <a:p>
            <a:r>
              <a:rPr lang="hu-HU" sz="2400" smtClean="0"/>
              <a:t>Cél:  </a:t>
            </a:r>
            <a:br>
              <a:rPr lang="hu-HU" sz="2400" smtClean="0"/>
            </a:br>
            <a:r>
              <a:rPr lang="hu-HU" sz="1800" smtClean="0"/>
              <a:t>- Többféle képalkotó  módszerrel történő vizsgálat lehetősége.</a:t>
            </a:r>
            <a:br>
              <a:rPr lang="hu-HU" sz="1800" smtClean="0"/>
            </a:br>
            <a:r>
              <a:rPr lang="hu-HU" sz="1800" smtClean="0"/>
              <a:t>- Anatómiai szerkezeten túl a lokális kvalitás és funkció kimutatása.</a:t>
            </a:r>
          </a:p>
          <a:p>
            <a:r>
              <a:rPr lang="hu-HU" sz="2400" smtClean="0"/>
              <a:t>Szintézis:</a:t>
            </a:r>
            <a:br>
              <a:rPr lang="hu-HU" sz="2400" smtClean="0"/>
            </a:br>
            <a:r>
              <a:rPr lang="hu-HU" sz="1800" smtClean="0"/>
              <a:t>- Berlini-kék nanorészecske</a:t>
            </a:r>
            <a:br>
              <a:rPr lang="hu-HU" sz="1800" smtClean="0"/>
            </a:br>
            <a:r>
              <a:rPr lang="hu-HU" sz="1800" smtClean="0"/>
              <a:t>- A kristályrácsba radioaktív vagy mágneses anyag vihető: multiplex modalitás. </a:t>
            </a:r>
            <a:br>
              <a:rPr lang="hu-HU" sz="1800" smtClean="0"/>
            </a:br>
            <a:r>
              <a:rPr lang="hu-HU" sz="1800" smtClean="0"/>
              <a:t>- Méret hangolása pH-val vagy hőmérséklettel: lokális fizikai funkció (pl. filtráció) mérése.</a:t>
            </a:r>
          </a:p>
        </p:txBody>
      </p:sp>
      <p:pic>
        <p:nvPicPr>
          <p:cNvPr id="6861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62650" y="3916363"/>
            <a:ext cx="26225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2" descr="E:\!!OLD_C\Windows.old\Users\mdomokos\Documents\CROmed_Marketing_Startup\Jakus_Arth\TcHSA_20100803\TcHSA_20100803\BSA\BSA_TcHSA_al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962150"/>
            <a:ext cx="31892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11"/>
          <p:cNvSpPr>
            <a:spLocks noChangeArrowheads="1"/>
          </p:cNvSpPr>
          <p:nvPr/>
        </p:nvSpPr>
        <p:spPr bwMode="auto">
          <a:xfrm>
            <a:off x="5508625" y="3357563"/>
            <a:ext cx="3376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nanoSPECT/CT felvétel </a:t>
            </a:r>
            <a:r>
              <a:rPr lang="hu-HU" sz="1200" baseline="30000"/>
              <a:t>99m</a:t>
            </a:r>
            <a:r>
              <a:rPr lang="hu-HU" sz="1200"/>
              <a:t>Tc-HMPAO kezelés</a:t>
            </a:r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7708900" y="5168900"/>
            <a:ext cx="6477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 dirty="0">
                <a:solidFill>
                  <a:srgbClr val="E9178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izotóp</a:t>
            </a:r>
            <a:endParaRPr lang="en-US" sz="1400" b="1">
              <a:solidFill>
                <a:srgbClr val="E9178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943850" y="4946650"/>
            <a:ext cx="381000" cy="152400"/>
          </a:xfrm>
          <a:prstGeom prst="straightConnector1">
            <a:avLst/>
          </a:prstGeom>
          <a:ln>
            <a:solidFill>
              <a:srgbClr val="E9178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7581107" y="4812506"/>
            <a:ext cx="508000" cy="293687"/>
          </a:xfrm>
          <a:prstGeom prst="straightConnector1">
            <a:avLst/>
          </a:prstGeom>
          <a:ln>
            <a:solidFill>
              <a:srgbClr val="E9178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7" name="TextBox 20"/>
          <p:cNvSpPr txBox="1">
            <a:spLocks noChangeArrowheads="1"/>
          </p:cNvSpPr>
          <p:nvPr/>
        </p:nvSpPr>
        <p:spPr bwMode="auto">
          <a:xfrm>
            <a:off x="5810250" y="5121275"/>
            <a:ext cx="16383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/>
              <a:t>Berlini-kék kristály </a:t>
            </a:r>
          </a:p>
          <a:p>
            <a:pPr algn="ctr"/>
            <a:r>
              <a:rPr lang="hu-HU" sz="1000"/>
              <a:t>Fe</a:t>
            </a:r>
            <a:r>
              <a:rPr lang="hu-HU" sz="1000" baseline="-25000"/>
              <a:t>4</a:t>
            </a:r>
            <a:r>
              <a:rPr lang="hu-HU" sz="1000"/>
              <a:t>[Fe(CN)</a:t>
            </a:r>
            <a:r>
              <a:rPr lang="hu-HU" sz="1000" baseline="-25000"/>
              <a:t>6</a:t>
            </a:r>
            <a:r>
              <a:rPr lang="hu-HU" sz="1000"/>
              <a:t>]</a:t>
            </a:r>
            <a:r>
              <a:rPr lang="hu-HU" sz="1000" baseline="-25000"/>
              <a:t>3</a:t>
            </a:r>
            <a:endParaRPr lang="en-US" sz="1000" baseline="-25000"/>
          </a:p>
        </p:txBody>
      </p:sp>
      <p:sp>
        <p:nvSpPr>
          <p:cNvPr id="68618" name="Oval 4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8619" name="Rectangle 21"/>
          <p:cNvSpPr>
            <a:spLocks noChangeArrowheads="1"/>
          </p:cNvSpPr>
          <p:nvPr/>
        </p:nvSpPr>
        <p:spPr bwMode="auto">
          <a:xfrm>
            <a:off x="5019675" y="5638800"/>
            <a:ext cx="407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Biofizikai és Sugárbiológiai Intézet, NIVIC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"Intelligens" diagnosztikumok</a:t>
            </a:r>
            <a:endParaRPr lang="hu-HU" dirty="0"/>
          </a:p>
        </p:txBody>
      </p:sp>
      <p:sp>
        <p:nvSpPr>
          <p:cNvPr id="70658" name="Tartalom helye 2"/>
          <p:cNvSpPr>
            <a:spLocks noGrp="1"/>
          </p:cNvSpPr>
          <p:nvPr>
            <p:ph idx="1"/>
          </p:nvPr>
        </p:nvSpPr>
        <p:spPr>
          <a:xfrm>
            <a:off x="304800" y="1728788"/>
            <a:ext cx="4775200" cy="4214812"/>
          </a:xfrm>
        </p:spPr>
        <p:txBody>
          <a:bodyPr/>
          <a:lstStyle/>
          <a:p>
            <a:pPr>
              <a:spcAft>
                <a:spcPts val="1200"/>
              </a:spcAft>
              <a:buFont typeface="Arial" charset="0"/>
              <a:buNone/>
            </a:pPr>
            <a:r>
              <a:rPr lang="hu-HU" sz="2400" b="1" smtClean="0"/>
              <a:t>Minőségellenőrzés</a:t>
            </a:r>
            <a:endParaRPr lang="hu-HU" sz="2400" smtClean="0"/>
          </a:p>
          <a:p>
            <a:r>
              <a:rPr lang="hu-HU" sz="2400" smtClean="0"/>
              <a:t>Egyedi partikulum-analízis atomerőmikroszkóppal (AFM).</a:t>
            </a:r>
          </a:p>
          <a:p>
            <a:r>
              <a:rPr lang="hu-HU" sz="2400" b="1" i="1" smtClean="0"/>
              <a:t>Méret </a:t>
            </a:r>
            <a:r>
              <a:rPr lang="hu-HU" sz="2400" smtClean="0"/>
              <a:t>változtatható 20-200 nm között.</a:t>
            </a:r>
          </a:p>
          <a:p>
            <a:r>
              <a:rPr lang="hu-HU" sz="2400" b="1" i="1" smtClean="0"/>
              <a:t>Alak </a:t>
            </a:r>
            <a:r>
              <a:rPr lang="hu-HU" sz="2400" smtClean="0"/>
              <a:t>hangolható (szferoid vs. ovoid) hőmérséklet változatásával.  </a:t>
            </a:r>
            <a:endParaRPr lang="hu-HU" sz="1800" smtClean="0"/>
          </a:p>
        </p:txBody>
      </p:sp>
      <p:pic>
        <p:nvPicPr>
          <p:cNvPr id="70659" name="Picture 11"/>
          <p:cNvPicPr>
            <a:picLocks noChangeAspect="1" noChangeArrowheads="1"/>
          </p:cNvPicPr>
          <p:nvPr/>
        </p:nvPicPr>
        <p:blipFill>
          <a:blip r:embed="rId3"/>
          <a:srcRect l="5811" t="12798" r="15250"/>
          <a:stretch>
            <a:fillRect/>
          </a:stretch>
        </p:blipFill>
        <p:spPr bwMode="auto">
          <a:xfrm>
            <a:off x="5892800" y="1809750"/>
            <a:ext cx="25971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16"/>
          <p:cNvPicPr>
            <a:picLocks noChangeAspect="1" noChangeArrowheads="1"/>
          </p:cNvPicPr>
          <p:nvPr/>
        </p:nvPicPr>
        <p:blipFill>
          <a:blip r:embed="rId4"/>
          <a:srcRect l="8549" t="18840" r="18597" b="8333"/>
          <a:stretch>
            <a:fillRect/>
          </a:stretch>
        </p:blipFill>
        <p:spPr bwMode="auto">
          <a:xfrm>
            <a:off x="5676900" y="3994150"/>
            <a:ext cx="30337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15"/>
          <p:cNvSpPr>
            <a:spLocks noChangeArrowheads="1"/>
          </p:cNvSpPr>
          <p:nvPr/>
        </p:nvSpPr>
        <p:spPr bwMode="auto">
          <a:xfrm>
            <a:off x="5132388" y="3033713"/>
            <a:ext cx="722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40 ˚C</a:t>
            </a:r>
            <a:endParaRPr lang="en-US" sz="2000"/>
          </a:p>
        </p:txBody>
      </p:sp>
      <p:sp>
        <p:nvSpPr>
          <p:cNvPr id="70662" name="Rectangle 17"/>
          <p:cNvSpPr>
            <a:spLocks noChangeArrowheads="1"/>
          </p:cNvSpPr>
          <p:nvPr/>
        </p:nvSpPr>
        <p:spPr bwMode="auto">
          <a:xfrm>
            <a:off x="5106988" y="5008563"/>
            <a:ext cx="722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50 ˚C</a:t>
            </a:r>
            <a:endParaRPr lang="en-US" sz="2000"/>
          </a:p>
        </p:txBody>
      </p:sp>
      <p:sp>
        <p:nvSpPr>
          <p:cNvPr id="70663" name="Oval 4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70664" name="Rectangle 21"/>
          <p:cNvSpPr>
            <a:spLocks noChangeArrowheads="1"/>
          </p:cNvSpPr>
          <p:nvPr/>
        </p:nvSpPr>
        <p:spPr bwMode="auto">
          <a:xfrm>
            <a:off x="5019675" y="5638800"/>
            <a:ext cx="407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Biofizikai és Sugárbiológiai Intézet, NIVIC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9" descr="skelogo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287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2" name="Group 13"/>
          <p:cNvGrpSpPr>
            <a:grpSpLocks/>
          </p:cNvGrpSpPr>
          <p:nvPr/>
        </p:nvGrpSpPr>
        <p:grpSpPr bwMode="auto">
          <a:xfrm>
            <a:off x="468313" y="1844675"/>
            <a:ext cx="2808287" cy="2016125"/>
            <a:chOff x="295" y="1253"/>
            <a:chExt cx="1769" cy="1270"/>
          </a:xfrm>
        </p:grpSpPr>
        <p:sp>
          <p:nvSpPr>
            <p:cNvPr id="15376" name="Oval 10"/>
            <p:cNvSpPr>
              <a:spLocks noChangeArrowheads="1"/>
            </p:cNvSpPr>
            <p:nvPr/>
          </p:nvSpPr>
          <p:spPr bwMode="auto">
            <a:xfrm>
              <a:off x="295" y="1253"/>
              <a:ext cx="1769" cy="127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>
                <a:solidFill>
                  <a:schemeClr val="tx2"/>
                </a:solidFill>
              </a:endParaRPr>
            </a:p>
          </p:txBody>
        </p:sp>
        <p:sp>
          <p:nvSpPr>
            <p:cNvPr id="15377" name="Text Box 6"/>
            <p:cNvSpPr txBox="1">
              <a:spLocks noChangeArrowheads="1"/>
            </p:cNvSpPr>
            <p:nvPr/>
          </p:nvSpPr>
          <p:spPr bwMode="auto">
            <a:xfrm>
              <a:off x="431" y="1389"/>
              <a:ext cx="1542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Molekula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Sejt – szövet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Szerv – szervrendszer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Emberi test</a:t>
              </a:r>
              <a:endParaRPr lang="de-DE" b="1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grpSp>
        <p:nvGrpSpPr>
          <p:cNvPr id="15363" name="Group 15"/>
          <p:cNvGrpSpPr>
            <a:grpSpLocks/>
          </p:cNvGrpSpPr>
          <p:nvPr/>
        </p:nvGrpSpPr>
        <p:grpSpPr bwMode="auto">
          <a:xfrm>
            <a:off x="4211638" y="1771650"/>
            <a:ext cx="3313112" cy="2089150"/>
            <a:chOff x="3334" y="1162"/>
            <a:chExt cx="2087" cy="1316"/>
          </a:xfrm>
        </p:grpSpPr>
        <p:sp>
          <p:nvSpPr>
            <p:cNvPr id="15374" name="Oval 11"/>
            <p:cNvSpPr>
              <a:spLocks noChangeArrowheads="1"/>
            </p:cNvSpPr>
            <p:nvPr/>
          </p:nvSpPr>
          <p:spPr bwMode="auto">
            <a:xfrm>
              <a:off x="3334" y="1162"/>
              <a:ext cx="2087" cy="131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75" name="Text Box 7"/>
            <p:cNvSpPr txBox="1">
              <a:spLocks noChangeArrowheads="1"/>
            </p:cNvSpPr>
            <p:nvPr/>
          </p:nvSpPr>
          <p:spPr bwMode="auto">
            <a:xfrm>
              <a:off x="3651" y="1298"/>
              <a:ext cx="1497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Alapkutatás (bench)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Klinikai kutatás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Gyógyszerkutatás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Betegellátás (bedside)</a:t>
              </a:r>
              <a:endParaRPr lang="de-DE" b="1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grpSp>
        <p:nvGrpSpPr>
          <p:cNvPr id="15364" name="Group 14"/>
          <p:cNvGrpSpPr>
            <a:grpSpLocks/>
          </p:cNvGrpSpPr>
          <p:nvPr/>
        </p:nvGrpSpPr>
        <p:grpSpPr bwMode="auto">
          <a:xfrm>
            <a:off x="827088" y="3933825"/>
            <a:ext cx="3167062" cy="2016125"/>
            <a:chOff x="1701" y="2478"/>
            <a:chExt cx="1995" cy="1270"/>
          </a:xfrm>
        </p:grpSpPr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1701" y="2478"/>
              <a:ext cx="1995" cy="1270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73" name="Text Box 8"/>
            <p:cNvSpPr txBox="1">
              <a:spLocks noChangeArrowheads="1"/>
            </p:cNvSpPr>
            <p:nvPr/>
          </p:nvSpPr>
          <p:spPr bwMode="auto">
            <a:xfrm>
              <a:off x="2018" y="2568"/>
              <a:ext cx="1451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Összetétel (MRS)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Lokalizáció (MRI)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Leképezés (imaging)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(kóros) Funkció (fMRI)</a:t>
              </a:r>
              <a:endParaRPr lang="de-DE" b="1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grpSp>
        <p:nvGrpSpPr>
          <p:cNvPr id="15365" name="Group 17"/>
          <p:cNvGrpSpPr>
            <a:grpSpLocks/>
          </p:cNvGrpSpPr>
          <p:nvPr/>
        </p:nvGrpSpPr>
        <p:grpSpPr bwMode="auto">
          <a:xfrm>
            <a:off x="3708400" y="3860800"/>
            <a:ext cx="1439863" cy="431800"/>
            <a:chOff x="2245" y="2024"/>
            <a:chExt cx="907" cy="272"/>
          </a:xfrm>
        </p:grpSpPr>
        <p:sp>
          <p:nvSpPr>
            <p:cNvPr id="15370" name="Oval 16"/>
            <p:cNvSpPr>
              <a:spLocks noChangeArrowheads="1"/>
            </p:cNvSpPr>
            <p:nvPr/>
          </p:nvSpPr>
          <p:spPr bwMode="auto">
            <a:xfrm>
              <a:off x="2245" y="2024"/>
              <a:ext cx="907" cy="27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71" name="Text Box 9"/>
            <p:cNvSpPr txBox="1">
              <a:spLocks noChangeArrowheads="1"/>
            </p:cNvSpPr>
            <p:nvPr/>
          </p:nvSpPr>
          <p:spPr bwMode="auto">
            <a:xfrm>
              <a:off x="2336" y="2024"/>
              <a:ext cx="7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rgbClr val="FFFFFF"/>
                  </a:solidFill>
                  <a:latin typeface="Calibri" pitchFamily="34" charset="0"/>
                </a:rPr>
                <a:t>Oktatás</a:t>
              </a:r>
              <a:endParaRPr lang="de-DE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064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A vizsgálati megközelítések szintjei</a:t>
            </a:r>
            <a:endParaRPr lang="en-US" sz="3200">
              <a:solidFill>
                <a:srgbClr val="CFD9DD"/>
              </a:solidFill>
              <a:latin typeface="Calibri" pitchFamily="34" charset="0"/>
            </a:endParaRPr>
          </a:p>
        </p:txBody>
      </p:sp>
      <p:grpSp>
        <p:nvGrpSpPr>
          <p:cNvPr id="15379" name="Group 19"/>
          <p:cNvGrpSpPr>
            <a:grpSpLocks/>
          </p:cNvGrpSpPr>
          <p:nvPr/>
        </p:nvGrpSpPr>
        <p:grpSpPr bwMode="auto">
          <a:xfrm>
            <a:off x="5219700" y="3860800"/>
            <a:ext cx="3744913" cy="2016125"/>
            <a:chOff x="3288" y="2432"/>
            <a:chExt cx="2359" cy="1270"/>
          </a:xfrm>
        </p:grpSpPr>
        <p:sp>
          <p:nvSpPr>
            <p:cNvPr id="15368" name="Oval 20"/>
            <p:cNvSpPr>
              <a:spLocks noChangeArrowheads="1"/>
            </p:cNvSpPr>
            <p:nvPr/>
          </p:nvSpPr>
          <p:spPr bwMode="auto">
            <a:xfrm>
              <a:off x="3288" y="2432"/>
              <a:ext cx="2359" cy="1270"/>
            </a:xfrm>
            <a:prstGeom prst="ellipse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5369" name="Text Box 19"/>
            <p:cNvSpPr txBox="1">
              <a:spLocks noChangeArrowheads="1"/>
            </p:cNvSpPr>
            <p:nvPr/>
          </p:nvSpPr>
          <p:spPr bwMode="auto">
            <a:xfrm>
              <a:off x="3606" y="2568"/>
              <a:ext cx="1859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Kémia </a:t>
              </a:r>
              <a:r>
                <a:rPr lang="hu-HU" b="1">
                  <a:solidFill>
                    <a:schemeClr val="tx2"/>
                  </a:solidFill>
                </a:rPr>
                <a:t>–</a:t>
              </a: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 biokémia </a:t>
              </a:r>
              <a:r>
                <a:rPr lang="hu-HU" b="1">
                  <a:solidFill>
                    <a:schemeClr val="tx2"/>
                  </a:solidFill>
                </a:rPr>
                <a:t>–</a:t>
              </a: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 genetika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Morfológia </a:t>
              </a:r>
              <a:r>
                <a:rPr lang="hu-HU" b="1">
                  <a:solidFill>
                    <a:schemeClr val="tx2"/>
                  </a:solidFill>
                </a:rPr>
                <a:t>–</a:t>
              </a: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 biológia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Élettan </a:t>
              </a:r>
              <a:r>
                <a:rPr lang="hu-HU" b="1">
                  <a:solidFill>
                    <a:schemeClr val="tx2"/>
                  </a:solidFill>
                </a:rPr>
                <a:t>–</a:t>
              </a: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 kórélettan</a:t>
              </a:r>
            </a:p>
            <a:p>
              <a:pPr algn="ctr">
                <a:spcBef>
                  <a:spcPct val="50000"/>
                </a:spcBef>
              </a:pP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Patológia </a:t>
              </a:r>
              <a:r>
                <a:rPr lang="hu-HU" b="1">
                  <a:solidFill>
                    <a:schemeClr val="tx2"/>
                  </a:solidFill>
                </a:rPr>
                <a:t>–</a:t>
              </a:r>
              <a:r>
                <a:rPr lang="hu-HU" b="1">
                  <a:solidFill>
                    <a:schemeClr val="tx2"/>
                  </a:solidFill>
                  <a:latin typeface="Calibri" pitchFamily="34" charset="0"/>
                </a:rPr>
                <a:t> belgyógyászat </a:t>
              </a:r>
              <a:endParaRPr lang="de-DE" b="1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sp>
        <p:nvSpPr>
          <p:cNvPr id="2" name="Line 19"/>
          <p:cNvSpPr>
            <a:spLocks noChangeShapeType="1"/>
          </p:cNvSpPr>
          <p:nvPr/>
        </p:nvSpPr>
        <p:spPr bwMode="auto">
          <a:xfrm flipH="1" flipV="1">
            <a:off x="2714625" y="3286125"/>
            <a:ext cx="1304925" cy="571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 flipV="1">
            <a:off x="4819650" y="3619500"/>
            <a:ext cx="838200" cy="238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4933950" y="4267200"/>
            <a:ext cx="1076325" cy="771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>
            <a:off x="3400425" y="4333875"/>
            <a:ext cx="942975" cy="6286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380" grpId="0" animBg="1"/>
      <p:bldP spid="15381" grpId="0" animBg="1"/>
      <p:bldP spid="1538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"Intelligens" diagnosztikumok</a:t>
            </a:r>
            <a:endParaRPr lang="hu-HU" dirty="0"/>
          </a:p>
        </p:txBody>
      </p:sp>
      <p:sp>
        <p:nvSpPr>
          <p:cNvPr id="72706" name="Tartalom helye 2"/>
          <p:cNvSpPr>
            <a:spLocks noGrp="1"/>
          </p:cNvSpPr>
          <p:nvPr>
            <p:ph idx="1"/>
          </p:nvPr>
        </p:nvSpPr>
        <p:spPr>
          <a:xfrm>
            <a:off x="304800" y="1728788"/>
            <a:ext cx="4775200" cy="3776662"/>
          </a:xfrm>
        </p:spPr>
        <p:txBody>
          <a:bodyPr/>
          <a:lstStyle/>
          <a:p>
            <a:pPr>
              <a:spcAft>
                <a:spcPts val="1200"/>
              </a:spcAft>
              <a:buFont typeface="Arial" charset="0"/>
              <a:buNone/>
            </a:pPr>
            <a:r>
              <a:rPr lang="hu-HU" sz="2400" b="1" smtClean="0"/>
              <a:t>Alkalmazás</a:t>
            </a:r>
            <a:endParaRPr lang="hu-HU" sz="2400" smtClean="0"/>
          </a:p>
          <a:p>
            <a:r>
              <a:rPr lang="hu-HU" sz="2400" b="1" smtClean="0"/>
              <a:t>MRI</a:t>
            </a:r>
            <a:r>
              <a:rPr lang="hu-HU" sz="2400" smtClean="0"/>
              <a:t>-ben nanorészecske koncentrációjával arányos T2-súlyozott jel: multimodális kontraszt lehetősége.</a:t>
            </a:r>
            <a:br>
              <a:rPr lang="hu-HU" sz="2400" smtClean="0"/>
            </a:br>
            <a:endParaRPr lang="hu-HU" sz="2400" smtClean="0"/>
          </a:p>
          <a:p>
            <a:r>
              <a:rPr lang="hu-HU" sz="2400" smtClean="0"/>
              <a:t>Lokális trauma okozta </a:t>
            </a:r>
            <a:r>
              <a:rPr lang="hu-HU" sz="2400" b="1" smtClean="0"/>
              <a:t>véragy-gát sérülés</a:t>
            </a:r>
            <a:r>
              <a:rPr lang="hu-HU" sz="2400" smtClean="0"/>
              <a:t> kimutatható: 60 nm-es részecskék filtrálódnak. </a:t>
            </a:r>
            <a:endParaRPr lang="hu-HU" sz="1800" smtClean="0"/>
          </a:p>
        </p:txBody>
      </p:sp>
      <p:pic>
        <p:nvPicPr>
          <p:cNvPr id="72707" name="Picture 7"/>
          <p:cNvPicPr>
            <a:picLocks noChangeAspect="1" noChangeArrowheads="1"/>
          </p:cNvPicPr>
          <p:nvPr/>
        </p:nvPicPr>
        <p:blipFill>
          <a:blip r:embed="rId3"/>
          <a:srcRect l="53706" t="56004" r="7245" b="7372"/>
          <a:stretch>
            <a:fillRect/>
          </a:stretch>
        </p:blipFill>
        <p:spPr bwMode="auto">
          <a:xfrm>
            <a:off x="5099050" y="1987550"/>
            <a:ext cx="1701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10"/>
          <p:cNvPicPr>
            <a:picLocks noChangeAspect="1"/>
          </p:cNvPicPr>
          <p:nvPr/>
        </p:nvPicPr>
        <p:blipFill>
          <a:blip r:embed="rId4"/>
          <a:srcRect l="61916" t="18268" r="6581" b="27481"/>
          <a:stretch>
            <a:fillRect/>
          </a:stretch>
        </p:blipFill>
        <p:spPr bwMode="auto">
          <a:xfrm>
            <a:off x="5105400" y="3714750"/>
            <a:ext cx="23304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11"/>
          <p:cNvSpPr>
            <a:spLocks noChangeArrowheads="1"/>
          </p:cNvSpPr>
          <p:nvPr/>
        </p:nvSpPr>
        <p:spPr bwMode="auto">
          <a:xfrm>
            <a:off x="6796088" y="2060575"/>
            <a:ext cx="21510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Nanorészecske koncentrációjával arányosan változó effektív Fe koncentráció –</a:t>
            </a:r>
          </a:p>
          <a:p>
            <a:r>
              <a:rPr lang="hu-HU" sz="1400"/>
              <a:t>MRI T2 kontraszt</a:t>
            </a:r>
            <a:endParaRPr lang="en-US" sz="1400"/>
          </a:p>
        </p:txBody>
      </p:sp>
      <p:sp>
        <p:nvSpPr>
          <p:cNvPr id="72710" name="Rectangle 14"/>
          <p:cNvSpPr>
            <a:spLocks noChangeArrowheads="1"/>
          </p:cNvSpPr>
          <p:nvPr/>
        </p:nvSpPr>
        <p:spPr bwMode="auto">
          <a:xfrm>
            <a:off x="5500688" y="3175000"/>
            <a:ext cx="746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solidFill>
                  <a:schemeClr val="bg1"/>
                </a:solidFill>
              </a:rPr>
              <a:t>0.04 mM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2711" name="Rectangle 16"/>
          <p:cNvSpPr>
            <a:spLocks noChangeArrowheads="1"/>
          </p:cNvSpPr>
          <p:nvPr/>
        </p:nvSpPr>
        <p:spPr bwMode="auto">
          <a:xfrm>
            <a:off x="5191125" y="2044700"/>
            <a:ext cx="668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solidFill>
                  <a:srgbClr val="EBEFF1"/>
                </a:solidFill>
              </a:rPr>
              <a:t>0.1 mM</a:t>
            </a:r>
            <a:endParaRPr lang="en-US" sz="1200">
              <a:solidFill>
                <a:srgbClr val="EBEFF1"/>
              </a:solidFill>
            </a:endParaRPr>
          </a:p>
        </p:txBody>
      </p:sp>
      <p:sp>
        <p:nvSpPr>
          <p:cNvPr id="72712" name="Rectangle 18"/>
          <p:cNvSpPr>
            <a:spLocks noChangeArrowheads="1"/>
          </p:cNvSpPr>
          <p:nvPr/>
        </p:nvSpPr>
        <p:spPr bwMode="auto">
          <a:xfrm>
            <a:off x="6065838" y="2292350"/>
            <a:ext cx="668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solidFill>
                  <a:srgbClr val="EBEFF1"/>
                </a:solidFill>
              </a:rPr>
              <a:t>0.6 mM</a:t>
            </a:r>
            <a:endParaRPr lang="en-US" sz="1200">
              <a:solidFill>
                <a:srgbClr val="EBEFF1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2079421">
            <a:off x="6089650" y="4248150"/>
            <a:ext cx="730250" cy="400050"/>
          </a:xfrm>
          <a:prstGeom prst="leftArrow">
            <a:avLst/>
          </a:prstGeom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/>
              <a:t>trauma</a:t>
            </a:r>
          </a:p>
        </p:txBody>
      </p:sp>
      <p:sp>
        <p:nvSpPr>
          <p:cNvPr id="72714" name="Rectangle 20"/>
          <p:cNvSpPr>
            <a:spLocks noChangeArrowheads="1"/>
          </p:cNvSpPr>
          <p:nvPr/>
        </p:nvSpPr>
        <p:spPr bwMode="auto">
          <a:xfrm>
            <a:off x="7524750" y="3716338"/>
            <a:ext cx="1489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Agyszövetbe kijutott </a:t>
            </a:r>
            <a:r>
              <a:rPr lang="hu-HU" sz="1400" baseline="30000"/>
              <a:t>201</a:t>
            </a:r>
            <a:r>
              <a:rPr lang="hu-HU" sz="1400"/>
              <a:t>Tl-jelölt 60 nm-es nanorészecskék</a:t>
            </a:r>
          </a:p>
          <a:p>
            <a:r>
              <a:rPr lang="hu-HU" sz="1400"/>
              <a:t>– nanoSPECT/CT felvétel</a:t>
            </a:r>
            <a:endParaRPr lang="en-US" sz="1400"/>
          </a:p>
        </p:txBody>
      </p:sp>
      <p:sp>
        <p:nvSpPr>
          <p:cNvPr id="72715" name="Rectangle 21"/>
          <p:cNvSpPr>
            <a:spLocks noChangeArrowheads="1"/>
          </p:cNvSpPr>
          <p:nvPr/>
        </p:nvSpPr>
        <p:spPr bwMode="auto">
          <a:xfrm>
            <a:off x="5019675" y="5638800"/>
            <a:ext cx="407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Biofizikai és Sugárbiológiai Intézet, NIVIC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  <p:sp>
        <p:nvSpPr>
          <p:cNvPr id="72716" name="Oval 4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74754" name="Text Box 33"/>
          <p:cNvSpPr txBox="1">
            <a:spLocks noChangeArrowheads="1"/>
          </p:cNvSpPr>
          <p:nvPr/>
        </p:nvSpPr>
        <p:spPr bwMode="auto">
          <a:xfrm>
            <a:off x="3673475" y="3268663"/>
            <a:ext cx="1858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Technika </a:t>
            </a:r>
            <a:r>
              <a:rPr lang="hu-HU">
                <a:latin typeface="Calibri" pitchFamily="34" charset="0"/>
              </a:rPr>
              <a:t>– </a:t>
            </a:r>
            <a:r>
              <a:rPr lang="hu-HU" sz="2400">
                <a:latin typeface="Calibri" pitchFamily="34" charset="0"/>
              </a:rPr>
              <a:t>funkció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74755" name="Oval 4"/>
          <p:cNvSpPr>
            <a:spLocks noChangeArrowheads="1"/>
          </p:cNvSpPr>
          <p:nvPr/>
        </p:nvSpPr>
        <p:spPr bwMode="auto">
          <a:xfrm>
            <a:off x="7148513" y="1116013"/>
            <a:ext cx="879475" cy="5143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74756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MR képalkotás </a:t>
            </a:r>
            <a:r>
              <a:rPr lang="hu-HU" smtClean="0"/>
              <a:t>(a</a:t>
            </a:r>
            <a:r>
              <a:rPr lang="en-US" smtClean="0"/>
              <a:t>tomok és molekulák</a:t>
            </a:r>
            <a:r>
              <a:rPr lang="hu-HU" smtClean="0"/>
              <a:t>)</a:t>
            </a:r>
          </a:p>
        </p:txBody>
      </p:sp>
      <p:sp>
        <p:nvSpPr>
          <p:cNvPr id="75778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Erős külső mágneses térbe helyezett protonok reagálnak rádiófrekvenciás energiaközlésre, azaz gerjesztésre.</a:t>
            </a:r>
          </a:p>
          <a:p>
            <a:endParaRPr lang="en-US" sz="2400" smtClean="0"/>
          </a:p>
          <a:p>
            <a:r>
              <a:rPr lang="hu-HU" sz="2400" smtClean="0"/>
              <a:t>A</a:t>
            </a:r>
            <a:r>
              <a:rPr lang="en-US" sz="2400" smtClean="0"/>
              <a:t>z anyagszerkezet, a szöveti struktúra és a funkció </a:t>
            </a:r>
            <a:r>
              <a:rPr lang="hu-HU" sz="2400" smtClean="0"/>
              <a:t>jól </a:t>
            </a:r>
            <a:r>
              <a:rPr lang="en-US" sz="2400" smtClean="0"/>
              <a:t>vizsgálható </a:t>
            </a:r>
            <a:r>
              <a:rPr lang="hu-HU" sz="2400" smtClean="0"/>
              <a:t>így</a:t>
            </a:r>
            <a:r>
              <a:rPr lang="en-US" sz="2400" smtClean="0"/>
              <a:t>.</a:t>
            </a:r>
            <a:endParaRPr lang="hu-HU" sz="2400" smtClean="0"/>
          </a:p>
          <a:p>
            <a:pPr>
              <a:buFont typeface="Arial" charset="0"/>
              <a:buNone/>
            </a:pPr>
            <a:r>
              <a:rPr lang="hu-HU" sz="2400" smtClean="0"/>
              <a:t>	</a:t>
            </a:r>
          </a:p>
          <a:p>
            <a:pPr>
              <a:buFontTx/>
              <a:buChar char="•"/>
            </a:pPr>
            <a:r>
              <a:rPr lang="en-US" sz="2400" smtClean="0"/>
              <a:t>Hidrogén – általános MR </a:t>
            </a:r>
            <a:r>
              <a:rPr lang="hu-HU" sz="2400" smtClean="0"/>
              <a:t>k</a:t>
            </a:r>
            <a:r>
              <a:rPr lang="en-US" sz="2400" smtClean="0"/>
              <a:t>épalkotás</a:t>
            </a:r>
            <a:r>
              <a:rPr lang="hu-HU" sz="2400" smtClean="0"/>
              <a:t>,</a:t>
            </a:r>
            <a:endParaRPr lang="en-US" sz="2400" smtClean="0"/>
          </a:p>
          <a:p>
            <a:pPr>
              <a:buFontTx/>
              <a:buChar char="•"/>
            </a:pPr>
            <a:r>
              <a:rPr lang="en-US" sz="2400" smtClean="0"/>
              <a:t>Oxigén és hemoglobin – funkcionális MR képalkotás</a:t>
            </a:r>
            <a:r>
              <a:rPr lang="hu-HU" sz="2400" smtClean="0"/>
              <a:t>,</a:t>
            </a:r>
            <a:endParaRPr lang="en-US" sz="2400" smtClean="0"/>
          </a:p>
          <a:p>
            <a:pPr>
              <a:buFontTx/>
              <a:buChar char="•"/>
            </a:pPr>
            <a:r>
              <a:rPr lang="en-US" sz="2400" smtClean="0"/>
              <a:t>Víz – diffúzió-súlyozott és diffúziós tenzor képalkotás</a:t>
            </a:r>
            <a:r>
              <a:rPr lang="hu-HU" sz="2400" smtClean="0"/>
              <a:t>,</a:t>
            </a:r>
            <a:endParaRPr lang="en-US" sz="2400" smtClean="0"/>
          </a:p>
          <a:p>
            <a:pPr>
              <a:buFontTx/>
              <a:buChar char="•"/>
            </a:pPr>
            <a:r>
              <a:rPr lang="en-US" sz="2400" smtClean="0"/>
              <a:t>Hidrogén és foszfor –</a:t>
            </a:r>
            <a:r>
              <a:rPr lang="hu-HU" sz="2400" smtClean="0"/>
              <a:t> </a:t>
            </a:r>
            <a:r>
              <a:rPr lang="en-US" sz="2400" smtClean="0"/>
              <a:t>MR spektroszkópia</a:t>
            </a:r>
            <a:r>
              <a:rPr lang="hu-HU" sz="2400" smtClean="0"/>
              <a:t>.</a:t>
            </a:r>
          </a:p>
        </p:txBody>
      </p:sp>
      <p:sp>
        <p:nvSpPr>
          <p:cNvPr id="75779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5780" name="Rectangle 21"/>
          <p:cNvSpPr>
            <a:spLocks noChangeArrowheads="1"/>
          </p:cNvSpPr>
          <p:nvPr/>
        </p:nvSpPr>
        <p:spPr bwMode="auto">
          <a:xfrm>
            <a:off x="7686675" y="5543550"/>
            <a:ext cx="1343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MR Központ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Funkcionális MR (fMR/fMRI)</a:t>
            </a:r>
            <a:endParaRPr lang="hu-HU" smtClean="0"/>
          </a:p>
        </p:txBody>
      </p:sp>
      <p:sp>
        <p:nvSpPr>
          <p:cNvPr id="77826" name="Tartalom helye 2"/>
          <p:cNvSpPr>
            <a:spLocks noGrp="1"/>
          </p:cNvSpPr>
          <p:nvPr>
            <p:ph idx="4294967295"/>
          </p:nvPr>
        </p:nvSpPr>
        <p:spPr>
          <a:xfrm>
            <a:off x="323850" y="1773238"/>
            <a:ext cx="4248150" cy="4103687"/>
          </a:xfrm>
        </p:spPr>
        <p:txBody>
          <a:bodyPr/>
          <a:lstStyle/>
          <a:p>
            <a:r>
              <a:rPr lang="hu-HU" sz="2400" smtClean="0"/>
              <a:t>Az agyi vér oxigéntartalmának változásából az idegi aktivitás mértékére lehet következtetni</a:t>
            </a:r>
          </a:p>
          <a:p>
            <a:endParaRPr lang="hu-HU" sz="2400" smtClean="0"/>
          </a:p>
          <a:p>
            <a:r>
              <a:rPr lang="hu-HU" sz="2400" smtClean="0"/>
              <a:t>Funkcionális térképezés (brain mapping)</a:t>
            </a:r>
          </a:p>
          <a:p>
            <a:r>
              <a:rPr lang="hu-HU" sz="2400" smtClean="0"/>
              <a:t>Kognitív funkciók kutatása</a:t>
            </a:r>
          </a:p>
          <a:p>
            <a:r>
              <a:rPr lang="hu-HU" sz="2400" smtClean="0"/>
              <a:t>Kapcsolati hálózatok térképezése</a:t>
            </a:r>
          </a:p>
          <a:p>
            <a:endParaRPr lang="hu-HU" sz="2400" smtClean="0"/>
          </a:p>
          <a:p>
            <a:endParaRPr lang="hu-HU" sz="2400" smtClean="0"/>
          </a:p>
        </p:txBody>
      </p:sp>
      <p:pic>
        <p:nvPicPr>
          <p:cNvPr id="77827" name="Kép 3" descr="NJ-konyv_KozakLR_abra_3_lo-r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736725"/>
            <a:ext cx="341312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Szövegdoboz 4"/>
          <p:cNvSpPr txBox="1">
            <a:spLocks noChangeArrowheads="1"/>
          </p:cNvSpPr>
          <p:nvPr/>
        </p:nvSpPr>
        <p:spPr bwMode="auto">
          <a:xfrm rot="-5400000">
            <a:off x="6854825" y="3609975"/>
            <a:ext cx="39084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Calibri" pitchFamily="34" charset="0"/>
              </a:rPr>
              <a:t>Kozák LR: Funkcionális mágneses rezonancia (fMR) képalkotás, </a:t>
            </a:r>
          </a:p>
          <a:p>
            <a:r>
              <a:rPr lang="en-US" sz="1100">
                <a:latin typeface="Calibri" pitchFamily="34" charset="0"/>
              </a:rPr>
              <a:t>in Németh J, szerk: Szemészeti diagnosztikus képalkotó eljárások</a:t>
            </a:r>
          </a:p>
          <a:p>
            <a:r>
              <a:rPr lang="en-US" sz="1100">
                <a:latin typeface="Calibri" pitchFamily="34" charset="0"/>
              </a:rPr>
              <a:t> Semmelweis Kiadó, 2011</a:t>
            </a:r>
          </a:p>
        </p:txBody>
      </p:sp>
      <p:sp>
        <p:nvSpPr>
          <p:cNvPr id="77829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7830" name="Rectangle 21"/>
          <p:cNvSpPr>
            <a:spLocks noChangeArrowheads="1"/>
          </p:cNvSpPr>
          <p:nvPr/>
        </p:nvSpPr>
        <p:spPr bwMode="auto">
          <a:xfrm>
            <a:off x="3752850" y="5600700"/>
            <a:ext cx="1343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MR Központ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Fiziológia és pathológia</a:t>
            </a:r>
            <a:endParaRPr lang="hu-HU" smtClean="0"/>
          </a:p>
        </p:txBody>
      </p:sp>
      <p:sp>
        <p:nvSpPr>
          <p:cNvPr id="79874" name="Tartalom helye 2"/>
          <p:cNvSpPr>
            <a:spLocks noGrp="1"/>
          </p:cNvSpPr>
          <p:nvPr>
            <p:ph idx="4294967295"/>
          </p:nvPr>
        </p:nvSpPr>
        <p:spPr>
          <a:xfrm>
            <a:off x="323850" y="1773238"/>
            <a:ext cx="4248150" cy="421481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hu-HU" sz="2200" smtClean="0"/>
              <a:t>Kutatásaink célja MR képalkotás alapú </a:t>
            </a:r>
            <a:r>
              <a:rPr lang="hu-HU" sz="2200" b="1" smtClean="0"/>
              <a:t>biomarkerek</a:t>
            </a:r>
            <a:r>
              <a:rPr lang="hu-HU" sz="2200" smtClean="0"/>
              <a:t> kidolgozása: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hu-HU" sz="2000" smtClean="0"/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agytumorok,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epilepsziák,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csecsemőkori hypoxiás-ischaemiás állapotok,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lymphomák,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figyelemzavarok,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dementiák,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autizmus, </a:t>
            </a:r>
          </a:p>
          <a:p>
            <a:pPr marL="0" indent="0">
              <a:lnSpc>
                <a:spcPct val="80000"/>
              </a:lnSpc>
            </a:pPr>
            <a:r>
              <a:rPr lang="hu-HU" sz="2200" smtClean="0"/>
              <a:t> transzszexualitás, stb.</a:t>
            </a:r>
            <a:endParaRPr lang="hu-HU" sz="2000" smtClean="0"/>
          </a:p>
        </p:txBody>
      </p:sp>
      <p:pic>
        <p:nvPicPr>
          <p:cNvPr id="79875" name="Kép 8" descr="dti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736725"/>
            <a:ext cx="33401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9877" name="Rectangle 21"/>
          <p:cNvSpPr>
            <a:spLocks noChangeArrowheads="1"/>
          </p:cNvSpPr>
          <p:nvPr/>
        </p:nvSpPr>
        <p:spPr bwMode="auto">
          <a:xfrm>
            <a:off x="3790950" y="5562600"/>
            <a:ext cx="1343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MR Központ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Fiziológia és pathológia</a:t>
            </a:r>
            <a:endParaRPr lang="hu-HU" smtClean="0"/>
          </a:p>
        </p:txBody>
      </p:sp>
      <p:sp>
        <p:nvSpPr>
          <p:cNvPr id="81922" name="Tartalom helye 2"/>
          <p:cNvSpPr>
            <a:spLocks noGrp="1"/>
          </p:cNvSpPr>
          <p:nvPr>
            <p:ph idx="4294967295"/>
          </p:nvPr>
        </p:nvSpPr>
        <p:spPr>
          <a:xfrm>
            <a:off x="323850" y="1773238"/>
            <a:ext cx="4248150" cy="421481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hu-HU" sz="2400" smtClean="0"/>
              <a:t>Kutatásaink célja MR képalkotás alapú </a:t>
            </a:r>
            <a:r>
              <a:rPr lang="hu-HU" sz="2400" b="1" smtClean="0"/>
              <a:t>biomarkerek</a:t>
            </a:r>
            <a:r>
              <a:rPr lang="hu-HU" sz="2400" smtClean="0"/>
              <a:t> kidolgozása: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hu-HU" sz="2200" smtClean="0"/>
          </a:p>
          <a:p>
            <a:pPr marL="0" indent="0">
              <a:lnSpc>
                <a:spcPct val="80000"/>
              </a:lnSpc>
            </a:pPr>
            <a:r>
              <a:rPr lang="hu-HU" sz="2400" smtClean="0"/>
              <a:t> Agytumorok, epilepsziák, csecsemőkori hypoxiás-ischaemiás állapotok, lymphomák, figyelemzavarok, dementiák, autizmus, transzszexualitás, stb. </a:t>
            </a:r>
          </a:p>
          <a:p>
            <a:pPr marL="0" indent="0">
              <a:lnSpc>
                <a:spcPct val="80000"/>
              </a:lnSpc>
            </a:pPr>
            <a:r>
              <a:rPr lang="hu-HU" sz="2400" smtClean="0"/>
              <a:t> A biomarkereket az egészséges állapothoz viszonyítva lehet értelmezni</a:t>
            </a:r>
          </a:p>
          <a:p>
            <a:pPr marL="0" indent="0">
              <a:lnSpc>
                <a:spcPct val="80000"/>
              </a:lnSpc>
            </a:pPr>
            <a:endParaRPr lang="hu-HU" sz="2200" smtClean="0"/>
          </a:p>
        </p:txBody>
      </p:sp>
      <p:pic>
        <p:nvPicPr>
          <p:cNvPr id="81923" name="Kép 12" descr="DTI_fiber_bundles_in_the_brain_al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76475"/>
            <a:ext cx="39973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Szövegdoboz 5"/>
          <p:cNvSpPr txBox="1">
            <a:spLocks noChangeArrowheads="1"/>
          </p:cNvSpPr>
          <p:nvPr/>
        </p:nvSpPr>
        <p:spPr bwMode="auto">
          <a:xfrm>
            <a:off x="7092950" y="4292600"/>
            <a:ext cx="15843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Calibri" pitchFamily="34" charset="0"/>
              </a:rPr>
              <a:t>“Biomedical Imaging” Oktatási Anyag</a:t>
            </a:r>
          </a:p>
          <a:p>
            <a:r>
              <a:rPr lang="en-US" sz="1100">
                <a:latin typeface="Calibri" pitchFamily="34" charset="0"/>
              </a:rPr>
              <a:t>PPKE, SE, Dialog Campus Konzorcium </a:t>
            </a:r>
          </a:p>
          <a:p>
            <a:r>
              <a:rPr lang="en-US" sz="1100">
                <a:latin typeface="Calibri" pitchFamily="34" charset="0"/>
              </a:rPr>
              <a:t>TÁMOP</a:t>
            </a:r>
            <a:r>
              <a:rPr lang="hu-HU" sz="1100">
                <a:latin typeface="Calibri" pitchFamily="34" charset="0"/>
              </a:rPr>
              <a:t> – 4.1.2-08/2/A/KMR-2009-0006 </a:t>
            </a:r>
            <a:endParaRPr lang="en-US" sz="1100">
              <a:latin typeface="Calibri" pitchFamily="34" charset="0"/>
            </a:endParaRPr>
          </a:p>
        </p:txBody>
      </p:sp>
      <p:sp>
        <p:nvSpPr>
          <p:cNvPr id="81925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1926" name="Rectangle 21"/>
          <p:cNvSpPr>
            <a:spLocks noChangeArrowheads="1"/>
          </p:cNvSpPr>
          <p:nvPr/>
        </p:nvSpPr>
        <p:spPr bwMode="auto">
          <a:xfrm>
            <a:off x="7686675" y="5543550"/>
            <a:ext cx="1343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MR Központ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Neonatalis HIE</a:t>
            </a:r>
            <a:endParaRPr lang="hu-HU" smtClean="0"/>
          </a:p>
        </p:txBody>
      </p:sp>
      <p:sp>
        <p:nvSpPr>
          <p:cNvPr id="83970" name="Tartalom helye 2"/>
          <p:cNvSpPr>
            <a:spLocks noGrp="1"/>
          </p:cNvSpPr>
          <p:nvPr>
            <p:ph idx="4294967295"/>
          </p:nvPr>
        </p:nvSpPr>
        <p:spPr>
          <a:xfrm>
            <a:off x="323850" y="1773238"/>
            <a:ext cx="4248150" cy="4214812"/>
          </a:xfrm>
        </p:spPr>
        <p:txBody>
          <a:bodyPr/>
          <a:lstStyle/>
          <a:p>
            <a:r>
              <a:rPr lang="hu-HU" sz="2400" smtClean="0"/>
              <a:t>Érett újszülöttek leggyakoribb betegsége a születés közben elszenvedett agykárosodás</a:t>
            </a:r>
          </a:p>
          <a:p>
            <a:r>
              <a:rPr lang="hu-HU" sz="2400" smtClean="0"/>
              <a:t>Diffúziós mérések, 18 hónapos outcome értékek</a:t>
            </a:r>
          </a:p>
          <a:p>
            <a:r>
              <a:rPr lang="hu-HU" sz="2400" smtClean="0"/>
              <a:t>Az MR eltérések jellegzetes “evolúción” esnek át, a citotoxikus oedema vándorol</a:t>
            </a:r>
          </a:p>
          <a:p>
            <a:r>
              <a:rPr lang="hu-HU" sz="2400" smtClean="0"/>
              <a:t>A károsodás mintázata meghatározza a kimenetelt.</a:t>
            </a:r>
            <a:endParaRPr lang="hu-HU" sz="2000" smtClean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73238"/>
            <a:ext cx="3875087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Szövegdoboz 10"/>
          <p:cNvSpPr txBox="1">
            <a:spLocks noChangeArrowheads="1"/>
          </p:cNvSpPr>
          <p:nvPr/>
        </p:nvSpPr>
        <p:spPr bwMode="auto">
          <a:xfrm>
            <a:off x="6156325" y="1835150"/>
            <a:ext cx="42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9h</a:t>
            </a:r>
          </a:p>
        </p:txBody>
      </p:sp>
      <p:sp>
        <p:nvSpPr>
          <p:cNvPr id="83973" name="Szövegdoboz 11"/>
          <p:cNvSpPr txBox="1">
            <a:spLocks noChangeArrowheads="1"/>
          </p:cNvSpPr>
          <p:nvPr/>
        </p:nvSpPr>
        <p:spPr bwMode="auto">
          <a:xfrm>
            <a:off x="8101013" y="1835150"/>
            <a:ext cx="539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64h</a:t>
            </a:r>
          </a:p>
        </p:txBody>
      </p:sp>
      <p:sp>
        <p:nvSpPr>
          <p:cNvPr id="83974" name="Szövegdoboz 12"/>
          <p:cNvSpPr txBox="1">
            <a:spLocks noChangeArrowheads="1"/>
          </p:cNvSpPr>
          <p:nvPr/>
        </p:nvSpPr>
        <p:spPr bwMode="auto">
          <a:xfrm>
            <a:off x="5867400" y="38608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135h</a:t>
            </a:r>
          </a:p>
        </p:txBody>
      </p:sp>
      <p:sp>
        <p:nvSpPr>
          <p:cNvPr id="83975" name="Szövegdoboz 13"/>
          <p:cNvSpPr txBox="1">
            <a:spLocks noChangeArrowheads="1"/>
          </p:cNvSpPr>
          <p:nvPr/>
        </p:nvSpPr>
        <p:spPr bwMode="auto">
          <a:xfrm>
            <a:off x="7658100" y="38608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135h</a:t>
            </a:r>
          </a:p>
        </p:txBody>
      </p:sp>
      <p:sp>
        <p:nvSpPr>
          <p:cNvPr id="15" name="Háromszög 14"/>
          <p:cNvSpPr/>
          <p:nvPr/>
        </p:nvSpPr>
        <p:spPr>
          <a:xfrm rot="6900000">
            <a:off x="7076281" y="2783682"/>
            <a:ext cx="144463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Háromszög 15"/>
          <p:cNvSpPr/>
          <p:nvPr/>
        </p:nvSpPr>
        <p:spPr>
          <a:xfrm rot="14700000" flipH="1">
            <a:off x="8012906" y="2850357"/>
            <a:ext cx="144463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Háromszög 16"/>
          <p:cNvSpPr/>
          <p:nvPr/>
        </p:nvSpPr>
        <p:spPr>
          <a:xfrm rot="6900000">
            <a:off x="5276057" y="4944269"/>
            <a:ext cx="144462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Háromszög 18"/>
          <p:cNvSpPr/>
          <p:nvPr/>
        </p:nvSpPr>
        <p:spPr>
          <a:xfrm rot="6900000">
            <a:off x="6716712" y="5087938"/>
            <a:ext cx="142875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Háromszög 19"/>
          <p:cNvSpPr/>
          <p:nvPr/>
        </p:nvSpPr>
        <p:spPr>
          <a:xfrm rot="14700000" flipH="1">
            <a:off x="7940675" y="5010151"/>
            <a:ext cx="142875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981" name="Oval 7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3982" name="Rectangle 21"/>
          <p:cNvSpPr>
            <a:spLocks noChangeArrowheads="1"/>
          </p:cNvSpPr>
          <p:nvPr/>
        </p:nvSpPr>
        <p:spPr bwMode="auto">
          <a:xfrm rot="-5400000">
            <a:off x="8143081" y="5068095"/>
            <a:ext cx="1343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MR Központ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064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Egységek (témák) kapcsolódásai</a:t>
            </a:r>
            <a:endParaRPr lang="en-US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86018" name="Oval 4"/>
          <p:cNvSpPr>
            <a:spLocks noChangeArrowheads="1"/>
          </p:cNvSpPr>
          <p:nvPr/>
        </p:nvSpPr>
        <p:spPr bwMode="auto">
          <a:xfrm>
            <a:off x="4340225" y="1916113"/>
            <a:ext cx="879475" cy="51435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FIZ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6019" name="Oval 5"/>
          <p:cNvSpPr>
            <a:spLocks noChangeArrowheads="1"/>
          </p:cNvSpPr>
          <p:nvPr/>
        </p:nvSpPr>
        <p:spPr bwMode="auto">
          <a:xfrm>
            <a:off x="2195513" y="3635375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6020" name="Oval 6"/>
          <p:cNvSpPr>
            <a:spLocks noChangeArrowheads="1"/>
          </p:cNvSpPr>
          <p:nvPr/>
        </p:nvSpPr>
        <p:spPr bwMode="auto">
          <a:xfrm>
            <a:off x="4340225" y="5348288"/>
            <a:ext cx="879475" cy="5143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GYTK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1" name="Oval 7"/>
          <p:cNvSpPr>
            <a:spLocks noChangeArrowheads="1"/>
          </p:cNvSpPr>
          <p:nvPr/>
        </p:nvSpPr>
        <p:spPr bwMode="auto">
          <a:xfrm>
            <a:off x="5659438" y="4662488"/>
            <a:ext cx="879475" cy="5143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MR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2" name="Oval 8"/>
          <p:cNvSpPr>
            <a:spLocks noChangeArrowheads="1"/>
          </p:cNvSpPr>
          <p:nvPr/>
        </p:nvSpPr>
        <p:spPr bwMode="auto">
          <a:xfrm>
            <a:off x="2967038" y="4714875"/>
            <a:ext cx="879475" cy="514350"/>
          </a:xfrm>
          <a:prstGeom prst="ellipse">
            <a:avLst/>
          </a:prstGeom>
          <a:solidFill>
            <a:srgbClr val="FF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NMT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86023" name="Oval 9"/>
          <p:cNvSpPr>
            <a:spLocks noChangeArrowheads="1"/>
          </p:cNvSpPr>
          <p:nvPr/>
        </p:nvSpPr>
        <p:spPr bwMode="auto">
          <a:xfrm>
            <a:off x="3021013" y="2603500"/>
            <a:ext cx="879475" cy="51435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KIK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4" name="Oval 10"/>
          <p:cNvSpPr>
            <a:spLocks noChangeArrowheads="1"/>
          </p:cNvSpPr>
          <p:nvPr/>
        </p:nvSpPr>
        <p:spPr bwMode="auto">
          <a:xfrm>
            <a:off x="6443663" y="3644900"/>
            <a:ext cx="881062" cy="514350"/>
          </a:xfrm>
          <a:prstGeom prst="ellipse">
            <a:avLst/>
          </a:prstGeom>
          <a:solidFill>
            <a:srgbClr val="66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FOK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86025" name="Oval 11"/>
          <p:cNvSpPr>
            <a:spLocks noChangeArrowheads="1"/>
          </p:cNvSpPr>
          <p:nvPr/>
        </p:nvSpPr>
        <p:spPr bwMode="auto">
          <a:xfrm>
            <a:off x="5651500" y="2708275"/>
            <a:ext cx="879475" cy="514350"/>
          </a:xfrm>
          <a:prstGeom prst="ellipse">
            <a:avLst/>
          </a:prstGeom>
          <a:solidFill>
            <a:srgbClr val="FF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GYER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6" name="Line 12"/>
          <p:cNvSpPr>
            <a:spLocks noChangeShapeType="1"/>
          </p:cNvSpPr>
          <p:nvPr/>
        </p:nvSpPr>
        <p:spPr bwMode="auto">
          <a:xfrm>
            <a:off x="4779963" y="2546350"/>
            <a:ext cx="0" cy="2743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27" name="Line 14"/>
          <p:cNvSpPr>
            <a:spLocks noChangeShapeType="1"/>
          </p:cNvSpPr>
          <p:nvPr/>
        </p:nvSpPr>
        <p:spPr bwMode="auto">
          <a:xfrm flipH="1">
            <a:off x="5275263" y="5157788"/>
            <a:ext cx="520700" cy="4048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28" name="Line 16"/>
          <p:cNvSpPr>
            <a:spLocks noChangeShapeType="1"/>
          </p:cNvSpPr>
          <p:nvPr/>
        </p:nvSpPr>
        <p:spPr bwMode="auto">
          <a:xfrm>
            <a:off x="2800350" y="4205288"/>
            <a:ext cx="330200" cy="5143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29" name="Line 18"/>
          <p:cNvSpPr>
            <a:spLocks noChangeShapeType="1"/>
          </p:cNvSpPr>
          <p:nvPr/>
        </p:nvSpPr>
        <p:spPr bwMode="auto">
          <a:xfrm flipH="1">
            <a:off x="3924300" y="2946400"/>
            <a:ext cx="170338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0" name="Line 21"/>
          <p:cNvSpPr>
            <a:spLocks noChangeShapeType="1"/>
          </p:cNvSpPr>
          <p:nvPr/>
        </p:nvSpPr>
        <p:spPr bwMode="auto">
          <a:xfrm>
            <a:off x="3900488" y="4941888"/>
            <a:ext cx="1704975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1" name="Line 26"/>
          <p:cNvSpPr>
            <a:spLocks noChangeShapeType="1"/>
          </p:cNvSpPr>
          <p:nvPr/>
        </p:nvSpPr>
        <p:spPr bwMode="auto">
          <a:xfrm flipV="1">
            <a:off x="2800350" y="3117850"/>
            <a:ext cx="439738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2" name="Line 27"/>
          <p:cNvSpPr>
            <a:spLocks noChangeShapeType="1"/>
          </p:cNvSpPr>
          <p:nvPr/>
        </p:nvSpPr>
        <p:spPr bwMode="auto">
          <a:xfrm>
            <a:off x="3735388" y="5229225"/>
            <a:ext cx="549275" cy="2857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3" name="Line 28"/>
          <p:cNvSpPr>
            <a:spLocks noChangeShapeType="1"/>
          </p:cNvSpPr>
          <p:nvPr/>
        </p:nvSpPr>
        <p:spPr bwMode="auto">
          <a:xfrm flipV="1">
            <a:off x="3844925" y="2317750"/>
            <a:ext cx="550863" cy="3429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4" name="Line 29"/>
          <p:cNvSpPr>
            <a:spLocks noChangeShapeType="1"/>
          </p:cNvSpPr>
          <p:nvPr/>
        </p:nvSpPr>
        <p:spPr bwMode="auto">
          <a:xfrm>
            <a:off x="5246688" y="2308225"/>
            <a:ext cx="549275" cy="400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5" name="Line 30"/>
          <p:cNvSpPr>
            <a:spLocks noChangeShapeType="1"/>
          </p:cNvSpPr>
          <p:nvPr/>
        </p:nvSpPr>
        <p:spPr bwMode="auto">
          <a:xfrm flipV="1">
            <a:off x="6375400" y="4205288"/>
            <a:ext cx="328613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6036" name="Line 31"/>
          <p:cNvSpPr>
            <a:spLocks noChangeShapeType="1"/>
          </p:cNvSpPr>
          <p:nvPr/>
        </p:nvSpPr>
        <p:spPr bwMode="auto">
          <a:xfrm>
            <a:off x="6429375" y="3175000"/>
            <a:ext cx="3302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86037" name="Picture 39" descr="skelogo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429000"/>
            <a:ext cx="17287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8" name="Text Box 23"/>
          <p:cNvSpPr txBox="1">
            <a:spLocks noChangeArrowheads="1"/>
          </p:cNvSpPr>
          <p:nvPr/>
        </p:nvSpPr>
        <p:spPr bwMode="auto">
          <a:xfrm>
            <a:off x="6011863" y="5373688"/>
            <a:ext cx="2951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Calibri" pitchFamily="34" charset="0"/>
              </a:rPr>
              <a:t>Hálózat = fenntarthatóság</a:t>
            </a:r>
            <a:endParaRPr lang="de-DE" sz="2000" b="1">
              <a:latin typeface="Calibri" pitchFamily="34" charset="0"/>
            </a:endParaRPr>
          </a:p>
        </p:txBody>
      </p:sp>
      <p:sp>
        <p:nvSpPr>
          <p:cNvPr id="86039" name="Text Box 24"/>
          <p:cNvSpPr txBox="1">
            <a:spLocks noChangeArrowheads="1"/>
          </p:cNvSpPr>
          <p:nvPr/>
        </p:nvSpPr>
        <p:spPr bwMode="auto">
          <a:xfrm>
            <a:off x="539750" y="1989138"/>
            <a:ext cx="30241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Calibri" pitchFamily="34" charset="0"/>
              </a:rPr>
              <a:t>Hozzáadott érték = </a:t>
            </a:r>
          </a:p>
          <a:p>
            <a:pPr>
              <a:spcBef>
                <a:spcPct val="50000"/>
              </a:spcBef>
            </a:pPr>
            <a:r>
              <a:rPr lang="hu-HU" sz="2000" b="1">
                <a:latin typeface="Calibri" pitchFamily="34" charset="0"/>
              </a:rPr>
              <a:t>Hálózat + oktatás</a:t>
            </a:r>
            <a:endParaRPr lang="de-DE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179388" y="3873500"/>
            <a:ext cx="48974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Jeremy K. Nicholson, Semmelweis Budapest Award, 2010 (</a:t>
            </a:r>
            <a:r>
              <a:rPr lang="hu-HU" sz="2000" i="1">
                <a:solidFill>
                  <a:schemeClr val="tx2"/>
                </a:solidFill>
                <a:latin typeface="Calibri" pitchFamily="34" charset="0"/>
              </a:rPr>
              <a:t>MRS, tömegspektrometria + metabonomika</a:t>
            </a:r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)      </a:t>
            </a:r>
          </a:p>
        </p:txBody>
      </p:sp>
      <p:pic>
        <p:nvPicPr>
          <p:cNvPr id="16386" name="Picture 5" descr="IMG_3066 másolata"/>
          <p:cNvPicPr>
            <a:picLocks noChangeAspect="1" noChangeArrowheads="1"/>
          </p:cNvPicPr>
          <p:nvPr/>
        </p:nvPicPr>
        <p:blipFill>
          <a:blip r:embed="rId2"/>
          <a:srcRect t="9717" r="1682" b="15216"/>
          <a:stretch>
            <a:fillRect/>
          </a:stretch>
        </p:blipFill>
        <p:spPr bwMode="auto">
          <a:xfrm>
            <a:off x="250825" y="1123950"/>
            <a:ext cx="489743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 descr="SBA-523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0763" y="1557338"/>
            <a:ext cx="27924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132138" y="4860925"/>
            <a:ext cx="29527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Sir George Radda, Semmelweis Budapest Award, 2011 (</a:t>
            </a:r>
            <a:r>
              <a:rPr lang="hu-HU" sz="2000" i="1">
                <a:solidFill>
                  <a:schemeClr val="tx2"/>
                </a:solidFill>
                <a:latin typeface="Calibri" pitchFamily="34" charset="0"/>
              </a:rPr>
              <a:t>in vivo MRI</a:t>
            </a:r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7013575" y="2914650"/>
            <a:ext cx="0" cy="24765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38917" name="Picture 6" descr="malet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2200" y="1557338"/>
            <a:ext cx="14414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392238" y="2293938"/>
          <a:ext cx="1257300" cy="919162"/>
        </p:xfrm>
        <a:graphic>
          <a:graphicData uri="http://schemas.openxmlformats.org/presentationml/2006/ole">
            <p:oleObj spid="_x0000_s38914" name="ClipArt" r:id="rId4" imgW="2075400" imgH="1466640" progId="">
              <p:embed/>
            </p:oleObj>
          </a:graphicData>
        </a:graphic>
      </p:graphicFrame>
      <p:sp>
        <p:nvSpPr>
          <p:cNvPr id="38918" name="Text Box 8"/>
          <p:cNvSpPr txBox="1">
            <a:spLocks noChangeArrowheads="1"/>
          </p:cNvSpPr>
          <p:nvPr/>
        </p:nvSpPr>
        <p:spPr bwMode="auto">
          <a:xfrm rot="17022">
            <a:off x="2168525" y="1984375"/>
            <a:ext cx="1255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sz="1600" b="1">
                <a:solidFill>
                  <a:srgbClr val="FF0000"/>
                </a:solidFill>
                <a:latin typeface="Calibri" pitchFamily="34" charset="0"/>
              </a:rPr>
              <a:t>atékonyság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 rot="-24928">
            <a:off x="2443163" y="2816225"/>
            <a:ext cx="892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sz="1600" b="1">
                <a:solidFill>
                  <a:srgbClr val="FF0000"/>
                </a:solidFill>
                <a:latin typeface="Calibri" pitchFamily="34" charset="0"/>
              </a:rPr>
              <a:t>oxicitás</a:t>
            </a:r>
          </a:p>
        </p:txBody>
      </p:sp>
      <p:pic>
        <p:nvPicPr>
          <p:cNvPr id="38920" name="Picture 10" descr="kidne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4125" y="3162300"/>
            <a:ext cx="1069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Line 11"/>
          <p:cNvSpPr>
            <a:spLocks noChangeShapeType="1"/>
          </p:cNvSpPr>
          <p:nvPr/>
        </p:nvSpPr>
        <p:spPr bwMode="auto">
          <a:xfrm>
            <a:off x="5195888" y="2667000"/>
            <a:ext cx="1736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auto">
          <a:xfrm>
            <a:off x="6932613" y="2667000"/>
            <a:ext cx="0" cy="495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23" name="AutoShape 13"/>
          <p:cNvSpPr>
            <a:spLocks noChangeArrowheads="1"/>
          </p:cNvSpPr>
          <p:nvPr/>
        </p:nvSpPr>
        <p:spPr bwMode="auto">
          <a:xfrm>
            <a:off x="3998913" y="2673350"/>
            <a:ext cx="814387" cy="795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chemeClr val="bg2">
              <a:alpha val="50195"/>
            </a:schemeClr>
          </a:solidFill>
          <a:ln w="9525">
            <a:solidFill>
              <a:srgbClr val="F5F8B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24" name="Line 14"/>
          <p:cNvSpPr>
            <a:spLocks noChangeShapeType="1"/>
          </p:cNvSpPr>
          <p:nvPr/>
        </p:nvSpPr>
        <p:spPr bwMode="auto">
          <a:xfrm>
            <a:off x="5137150" y="2914650"/>
            <a:ext cx="1735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5195888" y="2276475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solidFill>
                  <a:srgbClr val="0000FF"/>
                </a:solidFill>
                <a:latin typeface="Calibri" pitchFamily="34" charset="0"/>
              </a:rPr>
              <a:t>e</a:t>
            </a:r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redeti molekulák</a:t>
            </a:r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auto">
          <a:xfrm>
            <a:off x="5219700" y="2914650"/>
            <a:ext cx="1604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solidFill>
                  <a:srgbClr val="0000FF"/>
                </a:solidFill>
                <a:latin typeface="Calibri" pitchFamily="34" charset="0"/>
              </a:rPr>
              <a:t>b</a:t>
            </a:r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omlástermékek</a:t>
            </a:r>
            <a:endParaRPr lang="en-US" sz="16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8927" name="Oval 17"/>
          <p:cNvSpPr>
            <a:spLocks noChangeArrowheads="1"/>
          </p:cNvSpPr>
          <p:nvPr/>
        </p:nvSpPr>
        <p:spPr bwMode="auto">
          <a:xfrm>
            <a:off x="6865938" y="4864100"/>
            <a:ext cx="58737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28" name="Oval 18"/>
          <p:cNvSpPr>
            <a:spLocks noChangeArrowheads="1"/>
          </p:cNvSpPr>
          <p:nvPr/>
        </p:nvSpPr>
        <p:spPr bwMode="auto">
          <a:xfrm>
            <a:off x="6865938" y="5006975"/>
            <a:ext cx="58737" cy="1127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29" name="Oval 19"/>
          <p:cNvSpPr>
            <a:spLocks noChangeArrowheads="1"/>
          </p:cNvSpPr>
          <p:nvPr/>
        </p:nvSpPr>
        <p:spPr bwMode="auto">
          <a:xfrm>
            <a:off x="6865938" y="5148263"/>
            <a:ext cx="58737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30" name="Oval 20"/>
          <p:cNvSpPr>
            <a:spLocks noChangeArrowheads="1"/>
          </p:cNvSpPr>
          <p:nvPr/>
        </p:nvSpPr>
        <p:spPr bwMode="auto">
          <a:xfrm>
            <a:off x="6865938" y="5300663"/>
            <a:ext cx="58737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31" name="Oval 21"/>
          <p:cNvSpPr>
            <a:spLocks noChangeArrowheads="1"/>
          </p:cNvSpPr>
          <p:nvPr/>
        </p:nvSpPr>
        <p:spPr bwMode="auto">
          <a:xfrm>
            <a:off x="6870700" y="5449888"/>
            <a:ext cx="58738" cy="1127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32" name="Oval 22"/>
          <p:cNvSpPr>
            <a:spLocks noChangeArrowheads="1"/>
          </p:cNvSpPr>
          <p:nvPr/>
        </p:nvSpPr>
        <p:spPr bwMode="auto">
          <a:xfrm>
            <a:off x="6870700" y="5591175"/>
            <a:ext cx="58738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33" name="AutoShape 23"/>
          <p:cNvSpPr>
            <a:spLocks noChangeArrowheads="1"/>
          </p:cNvSpPr>
          <p:nvPr/>
        </p:nvSpPr>
        <p:spPr bwMode="auto">
          <a:xfrm rot="10800000">
            <a:off x="4956175" y="5268913"/>
            <a:ext cx="1497013" cy="3111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998913" y="4340225"/>
          <a:ext cx="801687" cy="1270000"/>
        </p:xfrm>
        <a:graphic>
          <a:graphicData uri="http://schemas.openxmlformats.org/presentationml/2006/ole">
            <p:oleObj spid="_x0000_s38915" name="ClipArt" r:id="rId6" imgW="1218960" imgH="1867680" progId="">
              <p:embed/>
            </p:oleObj>
          </a:graphicData>
        </a:graphic>
      </p:graphicFrame>
      <p:sp>
        <p:nvSpPr>
          <p:cNvPr id="38934" name="AutoShape 25"/>
          <p:cNvSpPr>
            <a:spLocks noChangeArrowheads="1"/>
          </p:cNvSpPr>
          <p:nvPr/>
        </p:nvSpPr>
        <p:spPr bwMode="auto">
          <a:xfrm flipH="1">
            <a:off x="2681288" y="3286125"/>
            <a:ext cx="1077912" cy="2232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428 h 21600"/>
              <a:gd name="T20" fmla="*/ 18085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757" y="0"/>
                </a:moveTo>
                <a:lnTo>
                  <a:pt x="11914" y="4074"/>
                </a:lnTo>
                <a:lnTo>
                  <a:pt x="15429" y="4074"/>
                </a:lnTo>
                <a:lnTo>
                  <a:pt x="15429" y="18428"/>
                </a:lnTo>
                <a:lnTo>
                  <a:pt x="0" y="18428"/>
                </a:lnTo>
                <a:lnTo>
                  <a:pt x="0" y="21600"/>
                </a:lnTo>
                <a:lnTo>
                  <a:pt x="18085" y="21600"/>
                </a:lnTo>
                <a:lnTo>
                  <a:pt x="18085" y="4074"/>
                </a:lnTo>
                <a:lnTo>
                  <a:pt x="21600" y="407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35" name="AutoShape 26"/>
          <p:cNvSpPr>
            <a:spLocks noChangeArrowheads="1"/>
          </p:cNvSpPr>
          <p:nvPr/>
        </p:nvSpPr>
        <p:spPr bwMode="auto">
          <a:xfrm rot="10800000" flipH="1">
            <a:off x="2533650" y="2481263"/>
            <a:ext cx="1255713" cy="3095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36" name="Rectangle 27"/>
          <p:cNvSpPr>
            <a:spLocks noChangeArrowheads="1"/>
          </p:cNvSpPr>
          <p:nvPr/>
        </p:nvSpPr>
        <p:spPr bwMode="auto">
          <a:xfrm>
            <a:off x="3579813" y="5643563"/>
            <a:ext cx="1808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émiai </a:t>
            </a:r>
            <a:r>
              <a:rPr lang="hu-HU" sz="1600" b="1">
                <a:solidFill>
                  <a:srgbClr val="0000FF"/>
                </a:solidFill>
                <a:latin typeface="Calibri" pitchFamily="34" charset="0"/>
              </a:rPr>
              <a:t>u</a:t>
            </a:r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jjlenyomat</a:t>
            </a:r>
          </a:p>
        </p:txBody>
      </p:sp>
      <p:pic>
        <p:nvPicPr>
          <p:cNvPr id="38937" name="Picture 30" descr="cosy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3286125"/>
            <a:ext cx="218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8" name="Text Box 34"/>
          <p:cNvSpPr txBox="1">
            <a:spLocks noChangeArrowheads="1"/>
          </p:cNvSpPr>
          <p:nvPr/>
        </p:nvSpPr>
        <p:spPr bwMode="auto">
          <a:xfrm>
            <a:off x="7451725" y="1844675"/>
            <a:ext cx="15843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2000" b="1">
                <a:solidFill>
                  <a:schemeClr val="tx2"/>
                </a:solidFill>
                <a:latin typeface="Calibri" pitchFamily="34" charset="0"/>
              </a:rPr>
              <a:t>diagnosztikai cél:</a:t>
            </a:r>
            <a:r>
              <a:rPr lang="hu-HU" sz="2000">
                <a:solidFill>
                  <a:schemeClr val="tx2"/>
                </a:solidFill>
                <a:latin typeface="Calibri" pitchFamily="34" charset="0"/>
              </a:rPr>
              <a:t> vizelet, vér, liquor, magzat-víz, nyál, ondó-folyadék vizsgálata</a:t>
            </a:r>
          </a:p>
        </p:txBody>
      </p:sp>
      <p:sp>
        <p:nvSpPr>
          <p:cNvPr id="38939" name="Picture 35" descr="URINE_~1"/>
          <p:cNvSpPr>
            <a:spLocks noChangeAspect="1" noChangeArrowheads="1"/>
          </p:cNvSpPr>
          <p:nvPr/>
        </p:nvSpPr>
        <p:spPr bwMode="auto">
          <a:xfrm>
            <a:off x="7129463" y="4508500"/>
            <a:ext cx="197961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38940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4508500"/>
            <a:ext cx="20510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ím 1"/>
          <p:cNvSpPr txBox="1">
            <a:spLocks/>
          </p:cNvSpPr>
          <p:nvPr/>
        </p:nvSpPr>
        <p:spPr>
          <a:xfrm>
            <a:off x="250825" y="1052513"/>
            <a:ext cx="8001000" cy="6429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CFD9DD"/>
                </a:solidFill>
                <a:latin typeface="+mj-lt"/>
                <a:ea typeface="+mj-ea"/>
                <a:cs typeface="+mj-cs"/>
              </a:rPr>
              <a:t>Kismolekula-összetétel vizsgálata</a:t>
            </a:r>
            <a:endParaRPr lang="de-DE" sz="3200" dirty="0">
              <a:solidFill>
                <a:srgbClr val="CFD9D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42" name="Szövegdoboz 31"/>
          <p:cNvSpPr txBox="1">
            <a:spLocks noChangeArrowheads="1"/>
          </p:cNvSpPr>
          <p:nvPr/>
        </p:nvSpPr>
        <p:spPr bwMode="auto">
          <a:xfrm>
            <a:off x="468313" y="1916113"/>
            <a:ext cx="2159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2"/>
                </a:solidFill>
              </a:rPr>
              <a:t>ex vivo NMR, metabonomika</a:t>
            </a:r>
            <a:endParaRPr lang="hu-HU"/>
          </a:p>
        </p:txBody>
      </p:sp>
      <p:sp>
        <p:nvSpPr>
          <p:cNvPr id="38943" name="Oval 6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GYTK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944" name="Rectangle 21"/>
          <p:cNvSpPr>
            <a:spLocks noChangeArrowheads="1"/>
          </p:cNvSpPr>
          <p:nvPr/>
        </p:nvSpPr>
        <p:spPr bwMode="auto">
          <a:xfrm>
            <a:off x="280988" y="5629275"/>
            <a:ext cx="292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Gyógyszerészi Kémiai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ím 1"/>
          <p:cNvSpPr txBox="1">
            <a:spLocks/>
          </p:cNvSpPr>
          <p:nvPr/>
        </p:nvSpPr>
        <p:spPr>
          <a:xfrm>
            <a:off x="250825" y="1052513"/>
            <a:ext cx="8001000" cy="6429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CFD9DD"/>
                </a:solidFill>
                <a:latin typeface="+mj-lt"/>
                <a:ea typeface="+mj-ea"/>
                <a:cs typeface="+mj-cs"/>
              </a:rPr>
              <a:t>Kismolekula-összetétel vizsgálata</a:t>
            </a:r>
            <a:endParaRPr lang="de-DE" sz="3200" dirty="0">
              <a:solidFill>
                <a:srgbClr val="CFD9D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058" name="Oval 6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GYTK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5059" name="Text Box 32"/>
          <p:cNvSpPr txBox="1">
            <a:spLocks noChangeArrowheads="1"/>
          </p:cNvSpPr>
          <p:nvPr/>
        </p:nvSpPr>
        <p:spPr bwMode="auto">
          <a:xfrm>
            <a:off x="468313" y="2678113"/>
            <a:ext cx="84963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hu-HU">
                <a:latin typeface="Calibri" pitchFamily="34" charset="0"/>
              </a:rPr>
              <a:t> Noninvazív, nondestruktív </a:t>
            </a:r>
            <a:r>
              <a:rPr lang="hu-HU" b="1">
                <a:latin typeface="Calibri" pitchFamily="34" charset="0"/>
              </a:rPr>
              <a:t>in vivo pH mérés</a:t>
            </a:r>
            <a:r>
              <a:rPr lang="hu-HU">
                <a:latin typeface="Calibri" pitchFamily="34" charset="0"/>
              </a:rPr>
              <a:t> (NMR technikával, elektród nélkül, a teljes pH tartományban, torzításmentes formában).</a:t>
            </a:r>
          </a:p>
          <a:p>
            <a:pPr>
              <a:buFontTx/>
              <a:buChar char="•"/>
            </a:pPr>
            <a:r>
              <a:rPr lang="hu-HU" b="1">
                <a:latin typeface="Calibri" pitchFamily="34" charset="0"/>
              </a:rPr>
              <a:t> Arginin</a:t>
            </a:r>
            <a:r>
              <a:rPr lang="hu-HU">
                <a:latin typeface="Calibri" pitchFamily="34" charset="0"/>
              </a:rPr>
              <a:t> (esszenciális aminosav) és </a:t>
            </a:r>
            <a:r>
              <a:rPr lang="hu-HU" b="1">
                <a:latin typeface="Calibri" pitchFamily="34" charset="0"/>
              </a:rPr>
              <a:t>ornitin</a:t>
            </a:r>
            <a:r>
              <a:rPr lang="hu-HU">
                <a:latin typeface="Calibri" pitchFamily="34" charset="0"/>
              </a:rPr>
              <a:t> (az ureaciklus kulcsmolekulája) szubmolekuláris kötődési tulajdonságainak NMR alapú jellemzése.</a:t>
            </a:r>
          </a:p>
          <a:p>
            <a:pPr>
              <a:buFontTx/>
              <a:buChar char="•"/>
            </a:pPr>
            <a:r>
              <a:rPr lang="hu-HU">
                <a:latin typeface="Calibri" pitchFamily="34" charset="0"/>
              </a:rPr>
              <a:t> A bio- és gyógyszermolekulák </a:t>
            </a:r>
            <a:r>
              <a:rPr lang="hu-HU" b="1">
                <a:latin typeface="Calibri" pitchFamily="34" charset="0"/>
              </a:rPr>
              <a:t>membránpenetrációjában</a:t>
            </a:r>
            <a:r>
              <a:rPr lang="hu-HU">
                <a:latin typeface="Calibri" pitchFamily="34" charset="0"/>
              </a:rPr>
              <a:t> résztvevő ikerionos és töltésmentes, rövid élettartamú protonáltsági izomerek szerepének </a:t>
            </a:r>
            <a:r>
              <a:rPr lang="hu-HU" b="1">
                <a:latin typeface="Calibri" pitchFamily="34" charset="0"/>
              </a:rPr>
              <a:t>kvantifikálása</a:t>
            </a:r>
            <a:r>
              <a:rPr lang="hu-HU">
                <a:latin typeface="Calibri" pitchFamily="34" charset="0"/>
              </a:rPr>
              <a:t>.</a:t>
            </a:r>
          </a:p>
          <a:p>
            <a:pPr>
              <a:buFontTx/>
              <a:buChar char="•"/>
            </a:pPr>
            <a:r>
              <a:rPr lang="hu-HU">
                <a:latin typeface="Calibri" pitchFamily="34" charset="0"/>
              </a:rPr>
              <a:t> A </a:t>
            </a:r>
            <a:r>
              <a:rPr lang="hu-HU" b="1">
                <a:latin typeface="Calibri" pitchFamily="34" charset="0"/>
              </a:rPr>
              <a:t>sztreptomicin</a:t>
            </a:r>
            <a:r>
              <a:rPr lang="hu-HU">
                <a:latin typeface="Calibri" pitchFamily="34" charset="0"/>
              </a:rPr>
              <a:t> (aminoglikozid antibiotikum) bázikus csoportjainak elektród nélküli NMR-pH titráláson alapuló </a:t>
            </a:r>
            <a:r>
              <a:rPr lang="hu-HU" b="1">
                <a:latin typeface="Calibri" pitchFamily="34" charset="0"/>
              </a:rPr>
              <a:t>mikrospeciációja</a:t>
            </a:r>
            <a:r>
              <a:rPr lang="hu-HU">
                <a:latin typeface="Calibri" pitchFamily="34" charset="0"/>
              </a:rPr>
              <a:t>.</a:t>
            </a:r>
          </a:p>
          <a:p>
            <a:pPr>
              <a:buFontTx/>
              <a:buChar char="•"/>
            </a:pPr>
            <a:r>
              <a:rPr lang="hu-HU">
                <a:latin typeface="Calibri" pitchFamily="34" charset="0"/>
              </a:rPr>
              <a:t> A </a:t>
            </a:r>
            <a:r>
              <a:rPr lang="hu-HU" b="1">
                <a:latin typeface="Calibri" pitchFamily="34" charset="0"/>
              </a:rPr>
              <a:t>morfin</a:t>
            </a:r>
            <a:r>
              <a:rPr lang="hu-HU">
                <a:latin typeface="Calibri" pitchFamily="34" charset="0"/>
              </a:rPr>
              <a:t> eltérően protonált részecskéinek vizes és lipoid fázis közti megoszlását és membránpenetrációját jellemző mikroszkopikus </a:t>
            </a:r>
            <a:r>
              <a:rPr lang="hu-HU" b="1">
                <a:latin typeface="Calibri" pitchFamily="34" charset="0"/>
              </a:rPr>
              <a:t>megoszlási hányadosok</a:t>
            </a:r>
            <a:r>
              <a:rPr lang="hu-HU">
                <a:latin typeface="Calibri" pitchFamily="34" charset="0"/>
              </a:rPr>
              <a:t> meghatározása.</a:t>
            </a:r>
            <a:endParaRPr lang="de-DE">
              <a:latin typeface="Calibri" pitchFamily="34" charset="0"/>
            </a:endParaRPr>
          </a:p>
        </p:txBody>
      </p:sp>
      <p:sp>
        <p:nvSpPr>
          <p:cNvPr id="45060" name="Text Box 33"/>
          <p:cNvSpPr txBox="1">
            <a:spLocks noChangeArrowheads="1"/>
          </p:cNvSpPr>
          <p:nvPr/>
        </p:nvSpPr>
        <p:spPr bwMode="auto">
          <a:xfrm>
            <a:off x="396875" y="1916113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/>
              <a:t>Eredmények</a:t>
            </a:r>
            <a:endParaRPr lang="de-DE" sz="2400"/>
          </a:p>
        </p:txBody>
      </p:sp>
      <p:sp>
        <p:nvSpPr>
          <p:cNvPr id="45061" name="Rectangle 21"/>
          <p:cNvSpPr>
            <a:spLocks noChangeArrowheads="1"/>
          </p:cNvSpPr>
          <p:nvPr/>
        </p:nvSpPr>
        <p:spPr bwMode="auto">
          <a:xfrm>
            <a:off x="6234113" y="5667375"/>
            <a:ext cx="292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Gyógyszerészi Kémiai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ím 1"/>
          <p:cNvSpPr txBox="1">
            <a:spLocks/>
          </p:cNvSpPr>
          <p:nvPr/>
        </p:nvSpPr>
        <p:spPr bwMode="auto">
          <a:xfrm>
            <a:off x="250825" y="10525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3200">
                <a:solidFill>
                  <a:srgbClr val="CFD9DD"/>
                </a:solidFill>
                <a:latin typeface="Calibri" pitchFamily="34" charset="0"/>
              </a:rPr>
              <a:t>Intermezzo</a:t>
            </a:r>
            <a:endParaRPr lang="de-DE" sz="3200">
              <a:solidFill>
                <a:srgbClr val="CFD9DD"/>
              </a:solidFill>
              <a:latin typeface="Calibri" pitchFamily="34" charset="0"/>
            </a:endParaRPr>
          </a:p>
        </p:txBody>
      </p:sp>
      <p:sp>
        <p:nvSpPr>
          <p:cNvPr id="40962" name="Oval 6"/>
          <p:cNvSpPr>
            <a:spLocks noChangeArrowheads="1"/>
          </p:cNvSpPr>
          <p:nvPr/>
        </p:nvSpPr>
        <p:spPr bwMode="auto">
          <a:xfrm>
            <a:off x="7005638" y="1096963"/>
            <a:ext cx="879475" cy="5143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000000"/>
                </a:solidFill>
              </a:rPr>
              <a:t>GYTK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0963" name="Text Box 33"/>
          <p:cNvSpPr txBox="1">
            <a:spLocks noChangeArrowheads="1"/>
          </p:cNvSpPr>
          <p:nvPr/>
        </p:nvSpPr>
        <p:spPr bwMode="auto">
          <a:xfrm>
            <a:off x="3549650" y="3268663"/>
            <a:ext cx="2087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Calibri" pitchFamily="34" charset="0"/>
              </a:rPr>
              <a:t>Molekula – sejt, szövet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40964" name="Oval 5"/>
          <p:cNvSpPr>
            <a:spLocks noChangeArrowheads="1"/>
          </p:cNvSpPr>
          <p:nvPr/>
        </p:nvSpPr>
        <p:spPr bwMode="auto">
          <a:xfrm>
            <a:off x="8101013" y="10874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CFD9DD"/>
                </a:solidFill>
              </a:rPr>
              <a:t>Mesothel transzdifferenciáció (TGFß)</a:t>
            </a:r>
            <a:endParaRPr lang="de-DE" smtClean="0">
              <a:solidFill>
                <a:srgbClr val="CFD9DD"/>
              </a:solidFill>
            </a:endParaRPr>
          </a:p>
        </p:txBody>
      </p:sp>
      <p:pic>
        <p:nvPicPr>
          <p:cNvPr id="41986" name="Kép 0" descr="félév besz támop.jpg"/>
          <p:cNvPicPr>
            <a:picLocks noChangeAspect="1" noChangeArrowheads="1"/>
          </p:cNvPicPr>
          <p:nvPr/>
        </p:nvPicPr>
        <p:blipFill>
          <a:blip r:embed="rId2"/>
          <a:srcRect r="856" b="57727"/>
          <a:stretch>
            <a:fillRect/>
          </a:stretch>
        </p:blipFill>
        <p:spPr bwMode="auto">
          <a:xfrm>
            <a:off x="1476375" y="1727200"/>
            <a:ext cx="6911975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zövegdoboz 5"/>
          <p:cNvSpPr txBox="1">
            <a:spLocks noChangeArrowheads="1"/>
          </p:cNvSpPr>
          <p:nvPr/>
        </p:nvSpPr>
        <p:spPr bwMode="auto">
          <a:xfrm>
            <a:off x="323850" y="2689225"/>
            <a:ext cx="1223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B050"/>
                </a:solidFill>
              </a:rPr>
              <a:t>citokeratin</a:t>
            </a:r>
          </a:p>
        </p:txBody>
      </p:sp>
      <p:sp>
        <p:nvSpPr>
          <p:cNvPr id="41988" name="Szövegdoboz 6"/>
          <p:cNvSpPr txBox="1">
            <a:spLocks noChangeArrowheads="1"/>
          </p:cNvSpPr>
          <p:nvPr/>
        </p:nvSpPr>
        <p:spPr bwMode="auto">
          <a:xfrm>
            <a:off x="387350" y="3049588"/>
            <a:ext cx="1089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chemeClr val="accent2"/>
                </a:solidFill>
              </a:rPr>
              <a:t>mesothel</a:t>
            </a:r>
          </a:p>
        </p:txBody>
      </p:sp>
      <p:sp>
        <p:nvSpPr>
          <p:cNvPr id="41989" name="Szövegdoboz 7"/>
          <p:cNvSpPr txBox="1">
            <a:spLocks noChangeArrowheads="1"/>
          </p:cNvSpPr>
          <p:nvPr/>
        </p:nvSpPr>
        <p:spPr bwMode="auto">
          <a:xfrm>
            <a:off x="7812088" y="2708275"/>
            <a:ext cx="1150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B050"/>
                </a:solidFill>
              </a:rPr>
              <a:t>vimentin</a:t>
            </a:r>
          </a:p>
        </p:txBody>
      </p:sp>
      <p:sp>
        <p:nvSpPr>
          <p:cNvPr id="41990" name="Szövegdoboz 8"/>
          <p:cNvSpPr txBox="1">
            <a:spLocks noChangeArrowheads="1"/>
          </p:cNvSpPr>
          <p:nvPr/>
        </p:nvSpPr>
        <p:spPr bwMode="auto">
          <a:xfrm>
            <a:off x="7885113" y="3068638"/>
            <a:ext cx="108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chemeClr val="accent2"/>
                </a:solidFill>
              </a:rPr>
              <a:t>mesothel</a:t>
            </a:r>
          </a:p>
        </p:txBody>
      </p:sp>
      <p:sp>
        <p:nvSpPr>
          <p:cNvPr id="41991" name="Szövegdoboz 9"/>
          <p:cNvSpPr txBox="1">
            <a:spLocks noChangeArrowheads="1"/>
          </p:cNvSpPr>
          <p:nvPr/>
        </p:nvSpPr>
        <p:spPr bwMode="auto">
          <a:xfrm>
            <a:off x="323850" y="4867275"/>
            <a:ext cx="1223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B050"/>
                </a:solidFill>
              </a:rPr>
              <a:t>caveolin-1</a:t>
            </a:r>
          </a:p>
        </p:txBody>
      </p:sp>
      <p:sp>
        <p:nvSpPr>
          <p:cNvPr id="41992" name="Szövegdoboz 10"/>
          <p:cNvSpPr txBox="1">
            <a:spLocks noChangeArrowheads="1"/>
          </p:cNvSpPr>
          <p:nvPr/>
        </p:nvSpPr>
        <p:spPr bwMode="auto">
          <a:xfrm>
            <a:off x="7813675" y="4708525"/>
            <a:ext cx="1150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B050"/>
                </a:solidFill>
              </a:rPr>
              <a:t>TGFß-R </a:t>
            </a:r>
            <a:r>
              <a:rPr lang="hu-HU" sz="1400" b="1"/>
              <a:t>+</a:t>
            </a:r>
          </a:p>
        </p:txBody>
      </p:sp>
      <p:sp>
        <p:nvSpPr>
          <p:cNvPr id="41993" name="Szövegdoboz 11"/>
          <p:cNvSpPr txBox="1">
            <a:spLocks noChangeArrowheads="1"/>
          </p:cNvSpPr>
          <p:nvPr/>
        </p:nvSpPr>
        <p:spPr bwMode="auto">
          <a:xfrm>
            <a:off x="7848600" y="5013325"/>
            <a:ext cx="1260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chemeClr val="accent2"/>
                </a:solidFill>
              </a:rPr>
              <a:t>endoszóma</a:t>
            </a:r>
          </a:p>
        </p:txBody>
      </p:sp>
      <p:sp>
        <p:nvSpPr>
          <p:cNvPr id="41994" name="Oval 5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1995" name="Szövegdoboz 6"/>
          <p:cNvSpPr txBox="1">
            <a:spLocks noChangeArrowheads="1"/>
          </p:cNvSpPr>
          <p:nvPr/>
        </p:nvSpPr>
        <p:spPr bwMode="auto">
          <a:xfrm>
            <a:off x="314325" y="3552825"/>
            <a:ext cx="108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chemeClr val="accent1"/>
                </a:solidFill>
              </a:rPr>
              <a:t>sejtmag</a:t>
            </a:r>
          </a:p>
        </p:txBody>
      </p:sp>
      <p:sp>
        <p:nvSpPr>
          <p:cNvPr id="41996" name="Szövegdoboz 6"/>
          <p:cNvSpPr txBox="1">
            <a:spLocks noChangeArrowheads="1"/>
          </p:cNvSpPr>
          <p:nvPr/>
        </p:nvSpPr>
        <p:spPr bwMode="auto">
          <a:xfrm>
            <a:off x="323850" y="3762375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chemeClr val="accent1"/>
                </a:solidFill>
              </a:rPr>
              <a:t>(DAPI)</a:t>
            </a:r>
          </a:p>
        </p:txBody>
      </p:sp>
      <p:sp>
        <p:nvSpPr>
          <p:cNvPr id="41997" name="Line 14"/>
          <p:cNvSpPr>
            <a:spLocks noChangeShapeType="1"/>
          </p:cNvSpPr>
          <p:nvPr/>
        </p:nvSpPr>
        <p:spPr bwMode="auto">
          <a:xfrm>
            <a:off x="395288" y="2636838"/>
            <a:ext cx="0" cy="431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1998" name="Line 15"/>
          <p:cNvSpPr>
            <a:spLocks noChangeShapeType="1"/>
          </p:cNvSpPr>
          <p:nvPr/>
        </p:nvSpPr>
        <p:spPr bwMode="auto">
          <a:xfrm>
            <a:off x="8893175" y="2636838"/>
            <a:ext cx="0" cy="431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1999" name="Line 16"/>
          <p:cNvSpPr>
            <a:spLocks noChangeShapeType="1"/>
          </p:cNvSpPr>
          <p:nvPr/>
        </p:nvSpPr>
        <p:spPr bwMode="auto">
          <a:xfrm>
            <a:off x="395288" y="4795838"/>
            <a:ext cx="0" cy="431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2000" name="Szövegdoboz 11"/>
          <p:cNvSpPr txBox="1">
            <a:spLocks noChangeArrowheads="1"/>
          </p:cNvSpPr>
          <p:nvPr/>
        </p:nvSpPr>
        <p:spPr bwMode="auto">
          <a:xfrm>
            <a:off x="7797800" y="5381625"/>
            <a:ext cx="1355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 b="1" i="1"/>
              <a:t>kolokalizáció</a:t>
            </a:r>
          </a:p>
        </p:txBody>
      </p:sp>
      <p:sp>
        <p:nvSpPr>
          <p:cNvPr id="42001" name="Szövegdoboz 11"/>
          <p:cNvSpPr txBox="1">
            <a:spLocks noChangeArrowheads="1"/>
          </p:cNvSpPr>
          <p:nvPr/>
        </p:nvSpPr>
        <p:spPr bwMode="auto">
          <a:xfrm>
            <a:off x="241300" y="5235575"/>
            <a:ext cx="1355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 b="1" i="1"/>
              <a:t>internalizáció</a:t>
            </a:r>
          </a:p>
        </p:txBody>
      </p:sp>
      <p:sp>
        <p:nvSpPr>
          <p:cNvPr id="42002" name="Text Box 19"/>
          <p:cNvSpPr txBox="1">
            <a:spLocks noChangeArrowheads="1"/>
          </p:cNvSpPr>
          <p:nvPr/>
        </p:nvSpPr>
        <p:spPr bwMode="auto">
          <a:xfrm>
            <a:off x="419100" y="188595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latin typeface="Calibri" pitchFamily="34" charset="0"/>
              </a:rPr>
              <a:t>(hám)</a:t>
            </a:r>
            <a:endParaRPr lang="de-DE" sz="2000">
              <a:latin typeface="Calibri" pitchFamily="34" charset="0"/>
            </a:endParaRPr>
          </a:p>
        </p:txBody>
      </p:sp>
      <p:sp>
        <p:nvSpPr>
          <p:cNvPr id="42003" name="Text Box 20"/>
          <p:cNvSpPr txBox="1">
            <a:spLocks noChangeArrowheads="1"/>
          </p:cNvSpPr>
          <p:nvPr/>
        </p:nvSpPr>
        <p:spPr bwMode="auto">
          <a:xfrm>
            <a:off x="7820025" y="1895475"/>
            <a:ext cx="1323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latin typeface="Calibri" pitchFamily="34" charset="0"/>
              </a:rPr>
              <a:t>(ktsz - makrofág)</a:t>
            </a:r>
            <a:endParaRPr lang="de-DE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1" descr="C:\Users\Arnold\Pictures\2011-03-21 rat_trbeta2\rat_trbeta2_kesz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789363"/>
            <a:ext cx="35671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Cím 1"/>
          <p:cNvSpPr>
            <a:spLocks noGrp="1"/>
          </p:cNvSpPr>
          <p:nvPr>
            <p:ph type="title"/>
          </p:nvPr>
        </p:nvSpPr>
        <p:spPr>
          <a:xfrm>
            <a:off x="250825" y="1052513"/>
            <a:ext cx="8785225" cy="642937"/>
          </a:xfrm>
        </p:spPr>
        <p:txBody>
          <a:bodyPr/>
          <a:lstStyle/>
          <a:p>
            <a:pPr eaLnBrk="1" hangingPunct="1"/>
            <a:r>
              <a:rPr lang="hu-HU" sz="3200" smtClean="0">
                <a:solidFill>
                  <a:srgbClr val="CFD9DD"/>
                </a:solidFill>
              </a:rPr>
              <a:t>Retinális csapok fejlődése (TRß2, neurotrophin)</a:t>
            </a:r>
            <a:endParaRPr lang="de-DE" sz="3200" smtClean="0">
              <a:solidFill>
                <a:srgbClr val="CFD9DD"/>
              </a:solidFill>
            </a:endParaRPr>
          </a:p>
        </p:txBody>
      </p:sp>
      <p:pic>
        <p:nvPicPr>
          <p:cNvPr id="43011" name="Picture 2" descr="C:\TrkB\Cos_TrkB\Adult-cos-trkb.t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863" y="4652963"/>
            <a:ext cx="26098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C:\TrkB\Cos_TrkB\P13-COS-TrkB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0575" y="4652963"/>
            <a:ext cx="26098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C:\TrkB\Cos_TrkB\P10-cos-trkb.tif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8" y="4652963"/>
            <a:ext cx="26098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C:\sejt\SD_E19_trbeta2_40c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773238"/>
            <a:ext cx="1582737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C:\sejt\SD_p2_Trbeta2_40xc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1773238"/>
            <a:ext cx="15843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9" descr="C:\sejt\SD_p8_Trbeta2_40xc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1773238"/>
            <a:ext cx="15843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0" descr="C:\sejt\SD_p14_Trbeta2_40xc_c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92950" y="1773238"/>
            <a:ext cx="158273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2" descr="C:\Trbeta2\SD_E21_trbeta2_40c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24075" y="1773238"/>
            <a:ext cx="158273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Oval 5"/>
          <p:cNvSpPr>
            <a:spLocks noChangeArrowheads="1"/>
          </p:cNvSpPr>
          <p:nvPr/>
        </p:nvSpPr>
        <p:spPr bwMode="auto">
          <a:xfrm>
            <a:off x="8101013" y="1125538"/>
            <a:ext cx="879475" cy="51435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FFFF"/>
                </a:solidFill>
              </a:rPr>
              <a:t>HUM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3020" name="Rectangle 21"/>
          <p:cNvSpPr>
            <a:spLocks noChangeArrowheads="1"/>
          </p:cNvSpPr>
          <p:nvPr/>
        </p:nvSpPr>
        <p:spPr bwMode="auto">
          <a:xfrm>
            <a:off x="6254750" y="4219575"/>
            <a:ext cx="269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CC00CC"/>
                </a:solidFill>
                <a:latin typeface="Calibri" pitchFamily="34" charset="0"/>
              </a:rPr>
              <a:t>Humánmorfológiai Intézet</a:t>
            </a:r>
            <a:endParaRPr lang="en-US" b="1" i="1">
              <a:solidFill>
                <a:srgbClr val="CC00CC"/>
              </a:solidFill>
              <a:latin typeface="Calibri" pitchFamily="34" charset="0"/>
            </a:endParaRPr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390525" y="3714750"/>
            <a:ext cx="1819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latin typeface="Calibri" pitchFamily="34" charset="0"/>
              </a:rPr>
              <a:t>TRß2 receptor</a:t>
            </a:r>
            <a:endParaRPr lang="de-DE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">
  <a:themeElements>
    <a:clrScheme name="TF1 séma">
      <a:dk1>
        <a:srgbClr val="26506E"/>
      </a:dk1>
      <a:lt1>
        <a:srgbClr val="EBEFF1"/>
      </a:lt1>
      <a:dk2>
        <a:srgbClr val="0B3A5C"/>
      </a:dk2>
      <a:lt2>
        <a:srgbClr val="E7EBED"/>
      </a:lt2>
      <a:accent1>
        <a:srgbClr val="007ED5"/>
      </a:accent1>
      <a:accent2>
        <a:srgbClr val="DA261E"/>
      </a:accent2>
      <a:accent3>
        <a:srgbClr val="F3B11B"/>
      </a:accent3>
      <a:accent4>
        <a:srgbClr val="B07E54"/>
      </a:accent4>
      <a:accent5>
        <a:srgbClr val="4BACC6"/>
      </a:accent5>
      <a:accent6>
        <a:srgbClr val="F79646"/>
      </a:accent6>
      <a:hlink>
        <a:srgbClr val="00206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TF1 séma">
      <a:dk1>
        <a:srgbClr val="26506E"/>
      </a:dk1>
      <a:lt1>
        <a:srgbClr val="EBEFF1"/>
      </a:lt1>
      <a:dk2>
        <a:srgbClr val="0B3A5C"/>
      </a:dk2>
      <a:lt2>
        <a:srgbClr val="E7EBED"/>
      </a:lt2>
      <a:accent1>
        <a:srgbClr val="007ED5"/>
      </a:accent1>
      <a:accent2>
        <a:srgbClr val="DA261E"/>
      </a:accent2>
      <a:accent3>
        <a:srgbClr val="F3B11B"/>
      </a:accent3>
      <a:accent4>
        <a:srgbClr val="B07E54"/>
      </a:accent4>
      <a:accent5>
        <a:srgbClr val="4BACC6"/>
      </a:accent5>
      <a:accent6>
        <a:srgbClr val="F79646"/>
      </a:accent6>
      <a:hlink>
        <a:srgbClr val="00206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gyéni tervezés">
  <a:themeElements>
    <a:clrScheme name="TF1 séma">
      <a:dk1>
        <a:srgbClr val="26506E"/>
      </a:dk1>
      <a:lt1>
        <a:srgbClr val="EBEFF1"/>
      </a:lt1>
      <a:dk2>
        <a:srgbClr val="0B3A5C"/>
      </a:dk2>
      <a:lt2>
        <a:srgbClr val="E7EBED"/>
      </a:lt2>
      <a:accent1>
        <a:srgbClr val="007ED5"/>
      </a:accent1>
      <a:accent2>
        <a:srgbClr val="DA261E"/>
      </a:accent2>
      <a:accent3>
        <a:srgbClr val="F3B11B"/>
      </a:accent3>
      <a:accent4>
        <a:srgbClr val="B07E54"/>
      </a:accent4>
      <a:accent5>
        <a:srgbClr val="4BACC6"/>
      </a:accent5>
      <a:accent6>
        <a:srgbClr val="F79646"/>
      </a:accent6>
      <a:hlink>
        <a:srgbClr val="00206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</Template>
  <TotalTime>944</TotalTime>
  <Words>1177</Words>
  <Application>Microsoft Office PowerPoint</Application>
  <PresentationFormat>On-screen Show (4:3)</PresentationFormat>
  <Paragraphs>306</Paragraphs>
  <Slides>37</Slides>
  <Notes>12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Tervezősablon</vt:lpstr>
      </vt:variant>
      <vt:variant>
        <vt:i4>4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37</vt:i4>
      </vt:variant>
    </vt:vector>
  </HeadingPairs>
  <TitlesOfParts>
    <vt:vector size="48" baseType="lpstr">
      <vt:lpstr>Arial</vt:lpstr>
      <vt:lpstr>Calibri</vt:lpstr>
      <vt:lpstr>Symbol</vt:lpstr>
      <vt:lpstr>Times New Roman</vt:lpstr>
      <vt:lpstr>Geneva CE</vt:lpstr>
      <vt:lpstr>ske</vt:lpstr>
      <vt:lpstr>Egyéni tervezés</vt:lpstr>
      <vt:lpstr>1_Egyéni tervezés</vt:lpstr>
      <vt:lpstr>Egyéni tervezés</vt:lpstr>
      <vt:lpstr>ClipArt</vt:lpstr>
      <vt:lpstr>Image</vt:lpstr>
      <vt:lpstr>Modern Orvostudományi Technológiák a Semmelweis Egyetemen</vt:lpstr>
      <vt:lpstr>2. dia</vt:lpstr>
      <vt:lpstr>3. dia</vt:lpstr>
      <vt:lpstr>4. dia</vt:lpstr>
      <vt:lpstr>5. dia</vt:lpstr>
      <vt:lpstr>6. dia</vt:lpstr>
      <vt:lpstr>7. dia</vt:lpstr>
      <vt:lpstr>Mesothel transzdifferenciáció (TGFß)</vt:lpstr>
      <vt:lpstr>Retinális csapok fejlődése (TRß2, neurotrophin)</vt:lpstr>
      <vt:lpstr>Zöld csapok fejlődése in vivo (őssejt)</vt:lpstr>
      <vt:lpstr>11. dia</vt:lpstr>
      <vt:lpstr>Albumin növeli az őssejtek proliferációját</vt:lpstr>
      <vt:lpstr>Álízület gyógyítása albuminos csonttal</vt:lpstr>
      <vt:lpstr>14. dia</vt:lpstr>
      <vt:lpstr>15. dia</vt:lpstr>
      <vt:lpstr>Vesekutatás és két-foton mikroszkópia</vt:lpstr>
      <vt:lpstr>17. dia</vt:lpstr>
      <vt:lpstr>18. dia</vt:lpstr>
      <vt:lpstr>Klinikai anatómia</vt:lpstr>
      <vt:lpstr>20. dia</vt:lpstr>
      <vt:lpstr>Somatostatin-receptor (SPECT/CT)</vt:lpstr>
      <vt:lpstr>22. dia</vt:lpstr>
      <vt:lpstr>23. dia</vt:lpstr>
      <vt:lpstr>24. dia</vt:lpstr>
      <vt:lpstr>25. dia</vt:lpstr>
      <vt:lpstr>26. dia</vt:lpstr>
      <vt:lpstr>27. dia</vt:lpstr>
      <vt:lpstr>"Intelligens" diagnosztikumok</vt:lpstr>
      <vt:lpstr>"Intelligens" diagnosztikumok</vt:lpstr>
      <vt:lpstr>"Intelligens" diagnosztikumok</vt:lpstr>
      <vt:lpstr>31. dia</vt:lpstr>
      <vt:lpstr>MR képalkotás (atomok és molekulák)</vt:lpstr>
      <vt:lpstr>Funkcionális MR (fMR/fMRI)</vt:lpstr>
      <vt:lpstr>Fiziológia és pathológia</vt:lpstr>
      <vt:lpstr>Fiziológia és pathológia</vt:lpstr>
      <vt:lpstr>Neonatalis HIE</vt:lpstr>
      <vt:lpstr>37.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Orvostudományi Technológiák a Semmelweis Egyetemen</dc:title>
  <dc:creator>Hegedűs Eszter</dc:creator>
  <cp:lastModifiedBy>Humánmorfológiai Intézet</cp:lastModifiedBy>
  <cp:revision>91</cp:revision>
  <dcterms:created xsi:type="dcterms:W3CDTF">2011-11-02T11:51:20Z</dcterms:created>
  <dcterms:modified xsi:type="dcterms:W3CDTF">2011-11-15T09:18:25Z</dcterms:modified>
</cp:coreProperties>
</file>