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embeddings/oleObject3.bin" ContentType="application/vnd.openxmlformats-officedocument.oleObject"/>
  <Override PartName="/ppt/tableStyles.xml" ContentType="application/vnd.openxmlformats-officedocument.presentationml.tableStyles+xml"/>
  <Default Extension="emf" ContentType="image/x-emf"/>
  <Override PartName="/ppt/embeddings/oleObject1.bin" ContentType="application/vnd.openxmlformats-officedocument.oleObject"/>
  <Override PartName="/ppt/slides/slide7.xml" ContentType="application/vnd.openxmlformats-officedocument.presentationml.slide+xml"/>
  <Override PartName="/ppt/slides/slide18.xml" ContentType="application/vnd.openxmlformats-officedocument.presentationml.slide+xml"/>
  <Override PartName="/ppt/theme/theme4.xml" ContentType="application/vnd.openxmlformats-officedocument.theme+xml"/>
  <Override PartName="/ppt/slideMasters/slideMaster3.xml" ContentType="application/vnd.openxmlformats-officedocument.presentationml.slideMaster+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Default Extension="wmf" ContentType="image/x-wmf"/>
  <Override PartName="/ppt/slideMasters/slideMaster1.xml" ContentType="application/vnd.openxmlformats-officedocument.presentationml.slideMaster+xml"/>
  <Default Extension="pict" ContentType="image/pict"/>
  <Override PartName="/ppt/slides/slide3.xml" ContentType="application/vnd.openxmlformats-officedocument.presentationml.slide+xml"/>
  <Override PartName="/docProps/core.xml" ContentType="application/vnd.openxmlformats-package.core-properties+xml"/>
  <Override PartName="/ppt/slides/slide14.xml" ContentType="application/vnd.openxmlformats-officedocument.presentationml.slide+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embeddings/oleObject2.bin" ContentType="application/vnd.openxmlformats-officedocument.oleObject"/>
  <Default Extension="vml" ContentType="application/vnd.openxmlformats-officedocument.vmlDrawing"/>
  <Override PartName="/ppt/slides/slide6.xml" ContentType="application/vnd.openxmlformats-officedocument.presentationml.slide+xml"/>
  <Default Extension="xls" ContentType="application/vnd.ms-excel"/>
  <Override PartName="/ppt/slides/slide17.xml" ContentType="application/vnd.openxmlformats-officedocument.presentationml.slide+xml"/>
  <Override PartName="/ppt/theme/theme3.xml" ContentType="application/vnd.openxmlformats-officedocument.theme+xml"/>
  <Override PartName="/ppt/notesMasters/notesMaster1.xml" ContentType="application/vnd.openxmlformats-officedocument.presentationml.notesMaster+xml"/>
  <Override PartName="/ppt/slideMasters/slideMaster2.xml" ContentType="application/vnd.openxmlformats-officedocument.presentationml.slideMaster+xml"/>
  <Default Extension="gif" ContentType="image/gif"/>
  <Override PartName="/ppt/slides/slide4.xml" ContentType="application/vnd.openxmlformats-officedocument.presentationml.slide+xml"/>
  <Default Extension="pdf" ContentType="application/pdf"/>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60" r:id="rId2"/>
    <p:sldMasterId id="2147483672" r:id="rId3"/>
  </p:sldMasterIdLst>
  <p:notesMasterIdLst>
    <p:notesMasterId r:id="rId24"/>
  </p:notesMasterIdLst>
  <p:sldIdLst>
    <p:sldId id="256" r:id="rId4"/>
    <p:sldId id="294" r:id="rId5"/>
    <p:sldId id="293" r:id="rId6"/>
    <p:sldId id="295" r:id="rId7"/>
    <p:sldId id="259" r:id="rId8"/>
    <p:sldId id="262" r:id="rId9"/>
    <p:sldId id="297" r:id="rId10"/>
    <p:sldId id="263" r:id="rId11"/>
    <p:sldId id="298" r:id="rId12"/>
    <p:sldId id="264" r:id="rId13"/>
    <p:sldId id="296" r:id="rId14"/>
    <p:sldId id="265" r:id="rId15"/>
    <p:sldId id="299" r:id="rId16"/>
    <p:sldId id="266" r:id="rId17"/>
    <p:sldId id="267" r:id="rId18"/>
    <p:sldId id="300" r:id="rId19"/>
    <p:sldId id="302" r:id="rId20"/>
    <p:sldId id="268" r:id="rId21"/>
    <p:sldId id="301" r:id="rId22"/>
    <p:sldId id="269" r:id="rId23"/>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000000"/>
    <a:srgbClr val="FFFFFF"/>
    <a:srgbClr val="F8FCFF"/>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03" autoAdjust="0"/>
    <p:restoredTop sz="94700" autoAdjust="0"/>
  </p:normalViewPr>
  <p:slideViewPr>
    <p:cSldViewPr>
      <p:cViewPr>
        <p:scale>
          <a:sx n="110" d="100"/>
          <a:sy n="110" d="100"/>
        </p:scale>
        <p:origin x="-2304" y="-1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04B9D2-E204-5242-B9D9-34B149ADCF3E}" type="datetimeFigureOut">
              <a:rPr lang="en-US"/>
              <a:pPr/>
              <a:t>11/15/11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FAA7A5-38DB-B544-A7A6-BF268FB84B45}" type="slidenum">
              <a:rPr/>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dirty="0"/>
          </a:p>
        </p:txBody>
      </p:sp>
      <p:sp>
        <p:nvSpPr>
          <p:cNvPr id="3" name="Alcím 2"/>
          <p:cNvSpPr>
            <a:spLocks noGrp="1"/>
          </p:cNvSpPr>
          <p:nvPr>
            <p:ph type="subTitle" idx="1"/>
          </p:nvPr>
        </p:nvSpPr>
        <p:spPr>
          <a:xfrm>
            <a:off x="1371600" y="3886200"/>
            <a:ext cx="6400800" cy="1185874"/>
          </a:xfrm>
          <a:prstGeom prst="rect">
            <a:avLst/>
          </a:prstGeom>
        </p:spPr>
        <p:txBody>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lvl1pPr>
              <a:defRPr sz="3600">
                <a:solidFill>
                  <a:schemeClr val="bg1">
                    <a:lumMod val="90000"/>
                  </a:schemeClr>
                </a:solidFill>
              </a:defRPr>
            </a:lvl1pPr>
          </a:lstStyle>
          <a:p>
            <a:r>
              <a:rPr lang="hu-HU" dirty="0" smtClean="0"/>
              <a:t>Mintacím szerkesztése</a:t>
            </a:r>
            <a:endParaRPr lang="hu-HU" dirty="0"/>
          </a:p>
        </p:txBody>
      </p:sp>
      <p:sp>
        <p:nvSpPr>
          <p:cNvPr id="3" name="Tartalom helye 2"/>
          <p:cNvSpPr>
            <a:spLocks noGrp="1"/>
          </p:cNvSpPr>
          <p:nvPr>
            <p:ph idx="1"/>
          </p:nvPr>
        </p:nvSpPr>
        <p:spPr/>
        <p:txBody>
          <a:bodyPr/>
          <a:lstStyle>
            <a:lvl1pPr>
              <a:defRPr sz="2800">
                <a:solidFill>
                  <a:schemeClr val="tx2"/>
                </a:solidFill>
              </a:defRPr>
            </a:lvl1pPr>
            <a:lvl2pPr>
              <a:defRPr sz="2400">
                <a:solidFill>
                  <a:schemeClr val="tx2"/>
                </a:solidFill>
              </a:defRPr>
            </a:lvl2pPr>
            <a:lvl3pPr>
              <a:defRPr sz="2200">
                <a:solidFill>
                  <a:schemeClr val="tx2"/>
                </a:solidFill>
              </a:defRPr>
            </a:lvl3pPr>
            <a:lvl4pPr>
              <a:defRPr>
                <a:solidFill>
                  <a:schemeClr val="tx2"/>
                </a:solidFill>
              </a:defRPr>
            </a:lvl4pPr>
            <a:lvl5pPr>
              <a:defRPr sz="1800">
                <a:solidFill>
                  <a:schemeClr val="tx2"/>
                </a:solidFill>
              </a:defRPr>
            </a:lvl5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ím és tartalom">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3.xml"/><Relationship Id="rId3"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1500174"/>
            <a:ext cx="8229600" cy="1143000"/>
          </a:xfrm>
          <a:prstGeom prst="rect">
            <a:avLst/>
          </a:prstGeom>
        </p:spPr>
        <p:txBody>
          <a:bodyPr vert="horz" lIns="91440" tIns="45720" rIns="91440" bIns="45720" rtlCol="0" anchor="ctr">
            <a:normAutofit/>
          </a:bodyPr>
          <a:lstStyle/>
          <a:p>
            <a:r>
              <a:rPr lang="hu-HU" dirty="0" smtClean="0"/>
              <a:t>Mintacím szerkesztése</a:t>
            </a:r>
            <a:endParaRPr lang="hu-HU" dirty="0"/>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36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251520" y="1052736"/>
            <a:ext cx="8001056" cy="642942"/>
          </a:xfrm>
          <a:prstGeom prst="rect">
            <a:avLst/>
          </a:prstGeom>
        </p:spPr>
        <p:txBody>
          <a:bodyPr vert="horz" lIns="91440" tIns="45720" rIns="91440" bIns="45720" rtlCol="0" anchor="ctr">
            <a:normAutofit/>
          </a:bodyPr>
          <a:lstStyle/>
          <a:p>
            <a:r>
              <a:rPr lang="hu-HU" dirty="0" smtClean="0"/>
              <a:t>Mintacím szerkesztése</a:t>
            </a:r>
            <a:endParaRPr lang="hu-HU" dirty="0"/>
          </a:p>
        </p:txBody>
      </p:sp>
      <p:sp>
        <p:nvSpPr>
          <p:cNvPr id="3" name="Szöveg helye 2"/>
          <p:cNvSpPr>
            <a:spLocks noGrp="1"/>
          </p:cNvSpPr>
          <p:nvPr>
            <p:ph type="body" idx="1"/>
          </p:nvPr>
        </p:nvSpPr>
        <p:spPr>
          <a:xfrm>
            <a:off x="323528" y="1772816"/>
            <a:ext cx="8424936" cy="4214842"/>
          </a:xfrm>
          <a:prstGeom prst="rect">
            <a:avLst/>
          </a:prstGeom>
        </p:spPr>
        <p:txBody>
          <a:bodyPr vert="horz" lIns="91440" tIns="45720" rIns="91440" bIns="45720" rtlCol="0">
            <a:normAutofit/>
          </a:body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spcBef>
          <a:spcPct val="0"/>
        </a:spcBef>
        <a:buNone/>
        <a:defRPr sz="3600" kern="1200">
          <a:solidFill>
            <a:schemeClr val="bg1">
              <a:lumMod val="9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395536" y="1052736"/>
            <a:ext cx="8352928" cy="4786346"/>
          </a:xfrm>
          <a:prstGeom prst="rect">
            <a:avLst/>
          </a:prstGeom>
        </p:spPr>
        <p:txBody>
          <a:bodyPr vert="horz" lIns="91440" tIns="45720" rIns="91440" bIns="45720" rtlCol="0">
            <a:normAutofit/>
          </a:body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Tree>
  </p:cSld>
  <p:clrMap bg1="lt1" tx1="dk1" bg2="lt2" tx2="dk2" accent1="accent1" accent2="accent2" accent3="accent3" accent4="accent4" accent5="accent5" accent6="accent6" hlink="hlink" folHlink="folHlink"/>
  <p:sldLayoutIdLst>
    <p:sldLayoutId id="214748367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df"/><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oleObject" Target="!OLE_LINK1" TargetMode="External"/><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oleObject" Target="../embeddings/Microsoft_Excel_97_-_2004_Worksheet1.xls"/><Relationship Id="rId8" Type="http://schemas.openxmlformats.org/officeDocument/2006/relationships/image" Target="../media/image53.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oleObject" Target="../embeddings/oleObject3.bin"/><Relationship Id="rId5" Type="http://schemas.openxmlformats.org/officeDocument/2006/relationships/image" Target="../media/image56.pn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video" Target="file://localhost/Volumes/PUBLIC/00_TAMOP_111115/0323animatedBearing.gif" TargetMode="External"/><Relationship Id="rId4" Type="http://schemas.openxmlformats.org/officeDocument/2006/relationships/slideLayout" Target="../slideLayouts/slideLayout2.xm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video" Target="file://localhost/Volumes/PUBLIC/00_TAMOP_111115/C60_Buckyball.gif" TargetMode="External"/><Relationship Id="rId2" Type="http://schemas.openxmlformats.org/officeDocument/2006/relationships/video" Target="file://localhost/Volumes/PUBLIC/00_TAMOP_111115/Kohlenstoffnanoroehre_Animation.gi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3.jpe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jpeg"/><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gif"/><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Modern Orvostudományi Technológiák a Semmelweis Egyetemen</a:t>
            </a:r>
            <a:endParaRPr lang="hu-HU" dirty="0"/>
          </a:p>
        </p:txBody>
      </p:sp>
      <p:sp>
        <p:nvSpPr>
          <p:cNvPr id="3" name="Alcím 2"/>
          <p:cNvSpPr>
            <a:spLocks noGrp="1"/>
          </p:cNvSpPr>
          <p:nvPr>
            <p:ph type="subTitle" idx="1"/>
          </p:nvPr>
        </p:nvSpPr>
        <p:spPr>
          <a:xfrm>
            <a:off x="1371600" y="3886200"/>
            <a:ext cx="6400800" cy="1828800"/>
          </a:xfrm>
        </p:spPr>
        <p:txBody>
          <a:bodyPr/>
          <a:lstStyle/>
          <a:p>
            <a:r>
              <a:rPr lang="hu-HU" sz="2400" dirty="0" smtClean="0"/>
              <a:t>Technológia modul</a:t>
            </a:r>
          </a:p>
          <a:p>
            <a:r>
              <a:rPr lang="hu-HU" sz="2400" dirty="0" smtClean="0"/>
              <a:t>Nanotechnológiától a mesterséges szövetig</a:t>
            </a:r>
          </a:p>
          <a:p>
            <a:r>
              <a:rPr lang="hu-HU" sz="2400" b="1" dirty="0" smtClean="0"/>
              <a:t>Dr. Kellermayer Miklós</a:t>
            </a:r>
          </a:p>
          <a:p>
            <a:r>
              <a:rPr lang="hu-HU" sz="2000" dirty="0" smtClean="0"/>
              <a:t>2011. november 15.</a:t>
            </a:r>
            <a:endParaRPr lang="hu-HU"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DDSC</a:t>
            </a:r>
          </a:p>
        </p:txBody>
      </p:sp>
      <p:sp>
        <p:nvSpPr>
          <p:cNvPr id="3" name="Tartalom helye 2"/>
          <p:cNvSpPr>
            <a:spLocks noGrp="1"/>
          </p:cNvSpPr>
          <p:nvPr>
            <p:ph idx="1"/>
          </p:nvPr>
        </p:nvSpPr>
        <p:spPr/>
        <p:txBody>
          <a:bodyPr/>
          <a:lstStyle/>
          <a:p>
            <a:r>
              <a:rPr lang="hu-HU"/>
              <a:t>Gyógyszerkutatás és gyógyszerbiztonság </a:t>
            </a:r>
          </a:p>
        </p:txBody>
      </p:sp>
      <p:grpSp>
        <p:nvGrpSpPr>
          <p:cNvPr id="62" name="Group 61"/>
          <p:cNvGrpSpPr/>
          <p:nvPr/>
        </p:nvGrpSpPr>
        <p:grpSpPr>
          <a:xfrm>
            <a:off x="457200" y="2511373"/>
            <a:ext cx="7967170" cy="1984427"/>
            <a:chOff x="346364" y="2468418"/>
            <a:chExt cx="7967170" cy="1984427"/>
          </a:xfrm>
        </p:grpSpPr>
        <p:grpSp>
          <p:nvGrpSpPr>
            <p:cNvPr id="6" name="Group 5"/>
            <p:cNvGrpSpPr/>
            <p:nvPr/>
          </p:nvGrpSpPr>
          <p:grpSpPr>
            <a:xfrm>
              <a:off x="979055" y="2787073"/>
              <a:ext cx="7309408" cy="1665772"/>
              <a:chOff x="184150" y="798513"/>
              <a:chExt cx="8707438" cy="1984375"/>
            </a:xfrm>
          </p:grpSpPr>
          <p:sp>
            <p:nvSpPr>
              <p:cNvPr id="7" name="Oval 2"/>
              <p:cNvSpPr>
                <a:spLocks noChangeArrowheads="1"/>
              </p:cNvSpPr>
              <p:nvPr/>
            </p:nvSpPr>
            <p:spPr bwMode="auto">
              <a:xfrm>
                <a:off x="660400" y="1436688"/>
                <a:ext cx="641350" cy="381000"/>
              </a:xfrm>
              <a:prstGeom prst="ellipse">
                <a:avLst/>
              </a:prstGeom>
              <a:solidFill>
                <a:schemeClr val="accent2"/>
              </a:solidFill>
              <a:ln w="25400">
                <a:solidFill>
                  <a:schemeClr val="accent2"/>
                </a:solidFill>
                <a:round/>
                <a:headEnd/>
                <a:tailEnd/>
              </a:ln>
            </p:spPr>
            <p:txBody>
              <a:bodyPr wrap="none" anchor="ctr">
                <a:prstTxWarp prst="textNoShape">
                  <a:avLst/>
                </a:prstTxWarp>
              </a:bodyPr>
              <a:lstStyle/>
              <a:p>
                <a:pPr algn="ctr"/>
                <a:endParaRPr lang="hu-HU" sz="1200" b="1">
                  <a:solidFill>
                    <a:schemeClr val="bg1"/>
                  </a:solidFill>
                  <a:latin typeface="Times New Roman" charset="0"/>
                </a:endParaRPr>
              </a:p>
            </p:txBody>
          </p:sp>
          <p:sp>
            <p:nvSpPr>
              <p:cNvPr id="8" name="Oval 3"/>
              <p:cNvSpPr>
                <a:spLocks noChangeArrowheads="1"/>
              </p:cNvSpPr>
              <p:nvPr/>
            </p:nvSpPr>
            <p:spPr bwMode="auto">
              <a:xfrm>
                <a:off x="2978150" y="941388"/>
                <a:ext cx="844550" cy="831850"/>
              </a:xfrm>
              <a:prstGeom prst="ellipse">
                <a:avLst/>
              </a:prstGeom>
              <a:solidFill>
                <a:schemeClr val="accent2"/>
              </a:solidFill>
              <a:ln w="25400">
                <a:solidFill>
                  <a:schemeClr val="accent2"/>
                </a:solidFill>
                <a:round/>
                <a:headEnd/>
                <a:tailEnd/>
              </a:ln>
            </p:spPr>
            <p:txBody>
              <a:bodyPr wrap="none" anchor="ctr">
                <a:prstTxWarp prst="textNoShape">
                  <a:avLst/>
                </a:prstTxWarp>
              </a:bodyPr>
              <a:lstStyle/>
              <a:p>
                <a:pPr algn="ctr"/>
                <a:endParaRPr lang="hu-HU" sz="1200" b="1">
                  <a:solidFill>
                    <a:schemeClr val="bg1"/>
                  </a:solidFill>
                  <a:latin typeface="Times New Roman" charset="0"/>
                </a:endParaRPr>
              </a:p>
            </p:txBody>
          </p:sp>
          <p:grpSp>
            <p:nvGrpSpPr>
              <p:cNvPr id="9" name="Group 8"/>
              <p:cNvGrpSpPr>
                <a:grpSpLocks/>
              </p:cNvGrpSpPr>
              <p:nvPr/>
            </p:nvGrpSpPr>
            <p:grpSpPr bwMode="auto">
              <a:xfrm>
                <a:off x="617538" y="963613"/>
                <a:ext cx="711200" cy="711200"/>
                <a:chOff x="429" y="94"/>
                <a:chExt cx="448" cy="448"/>
              </a:xfrm>
            </p:grpSpPr>
            <p:sp>
              <p:nvSpPr>
                <p:cNvPr id="54" name="Oval 5"/>
                <p:cNvSpPr>
                  <a:spLocks noChangeArrowheads="1"/>
                </p:cNvSpPr>
                <p:nvPr/>
              </p:nvSpPr>
              <p:spPr bwMode="auto">
                <a:xfrm>
                  <a:off x="429" y="94"/>
                  <a:ext cx="448" cy="448"/>
                </a:xfrm>
                <a:prstGeom prst="ellipse">
                  <a:avLst/>
                </a:prstGeom>
                <a:solidFill>
                  <a:srgbClr val="E1BDBD"/>
                </a:solidFill>
                <a:ln w="9525">
                  <a:solidFill>
                    <a:schemeClr val="tx1"/>
                  </a:solidFill>
                  <a:round/>
                  <a:headEnd/>
                  <a:tailEnd/>
                </a:ln>
              </p:spPr>
              <p:txBody>
                <a:bodyPr wrap="none" anchor="ctr">
                  <a:prstTxWarp prst="textNoShape">
                    <a:avLst/>
                  </a:prstTxWarp>
                </a:bodyPr>
                <a:lstStyle/>
                <a:p>
                  <a:endParaRPr lang="en-US"/>
                </a:p>
              </p:txBody>
            </p:sp>
            <p:sp>
              <p:nvSpPr>
                <p:cNvPr id="55" name="Oval 6"/>
                <p:cNvSpPr>
                  <a:spLocks noChangeArrowheads="1"/>
                </p:cNvSpPr>
                <p:nvPr/>
              </p:nvSpPr>
              <p:spPr bwMode="auto">
                <a:xfrm>
                  <a:off x="475" y="120"/>
                  <a:ext cx="356" cy="356"/>
                </a:xfrm>
                <a:prstGeom prst="ellipse">
                  <a:avLst/>
                </a:prstGeom>
                <a:gradFill rotWithShape="1">
                  <a:gsLst>
                    <a:gs pos="0">
                      <a:schemeClr val="bg1"/>
                    </a:gs>
                    <a:gs pos="100000">
                      <a:srgbClr val="A89C70"/>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grpSp>
          <p:grpSp>
            <p:nvGrpSpPr>
              <p:cNvPr id="10" name="Group 7"/>
              <p:cNvGrpSpPr>
                <a:grpSpLocks/>
              </p:cNvGrpSpPr>
              <p:nvPr/>
            </p:nvGrpSpPr>
            <p:grpSpPr bwMode="auto">
              <a:xfrm>
                <a:off x="1803400" y="963613"/>
                <a:ext cx="711200" cy="711200"/>
                <a:chOff x="1136" y="430"/>
                <a:chExt cx="448" cy="448"/>
              </a:xfrm>
            </p:grpSpPr>
            <p:sp>
              <p:nvSpPr>
                <p:cNvPr id="52" name="Oval 8"/>
                <p:cNvSpPr>
                  <a:spLocks noChangeArrowheads="1"/>
                </p:cNvSpPr>
                <p:nvPr/>
              </p:nvSpPr>
              <p:spPr bwMode="auto">
                <a:xfrm rot="5400000">
                  <a:off x="1136" y="430"/>
                  <a:ext cx="448" cy="448"/>
                </a:xfrm>
                <a:prstGeom prst="ellipse">
                  <a:avLst/>
                </a:prstGeom>
                <a:solidFill>
                  <a:srgbClr val="E1BDBD"/>
                </a:solidFill>
                <a:ln w="9525">
                  <a:solidFill>
                    <a:schemeClr val="tx1"/>
                  </a:solidFill>
                  <a:round/>
                  <a:headEnd/>
                  <a:tailEnd/>
                </a:ln>
              </p:spPr>
              <p:txBody>
                <a:bodyPr wrap="none" anchor="ctr">
                  <a:prstTxWarp prst="textNoShape">
                    <a:avLst/>
                  </a:prstTxWarp>
                </a:bodyPr>
                <a:lstStyle/>
                <a:p>
                  <a:endParaRPr lang="en-US"/>
                </a:p>
              </p:txBody>
            </p:sp>
            <p:sp>
              <p:nvSpPr>
                <p:cNvPr id="53" name="Oval 9"/>
                <p:cNvSpPr>
                  <a:spLocks noChangeArrowheads="1"/>
                </p:cNvSpPr>
                <p:nvPr/>
              </p:nvSpPr>
              <p:spPr bwMode="auto">
                <a:xfrm rot="5400000">
                  <a:off x="1180" y="483"/>
                  <a:ext cx="356" cy="356"/>
                </a:xfrm>
                <a:prstGeom prst="ellipse">
                  <a:avLst/>
                </a:prstGeom>
                <a:gradFill rotWithShape="1">
                  <a:gsLst>
                    <a:gs pos="0">
                      <a:schemeClr val="bg1"/>
                    </a:gs>
                    <a:gs pos="100000">
                      <a:srgbClr val="A89C70"/>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grpSp>
          <p:grpSp>
            <p:nvGrpSpPr>
              <p:cNvPr id="11" name="Group 10"/>
              <p:cNvGrpSpPr>
                <a:grpSpLocks/>
              </p:cNvGrpSpPr>
              <p:nvPr/>
            </p:nvGrpSpPr>
            <p:grpSpPr bwMode="auto">
              <a:xfrm rot="6739466">
                <a:off x="3041650" y="1004888"/>
                <a:ext cx="711200" cy="711200"/>
                <a:chOff x="429" y="94"/>
                <a:chExt cx="448" cy="448"/>
              </a:xfrm>
            </p:grpSpPr>
            <p:sp>
              <p:nvSpPr>
                <p:cNvPr id="50" name="Oval 11"/>
                <p:cNvSpPr>
                  <a:spLocks noChangeArrowheads="1"/>
                </p:cNvSpPr>
                <p:nvPr/>
              </p:nvSpPr>
              <p:spPr bwMode="auto">
                <a:xfrm>
                  <a:off x="429" y="94"/>
                  <a:ext cx="448" cy="448"/>
                </a:xfrm>
                <a:prstGeom prst="ellipse">
                  <a:avLst/>
                </a:prstGeom>
                <a:solidFill>
                  <a:srgbClr val="E1BDBD"/>
                </a:solidFill>
                <a:ln w="9525">
                  <a:solidFill>
                    <a:schemeClr val="tx1"/>
                  </a:solidFill>
                  <a:round/>
                  <a:headEnd/>
                  <a:tailEnd/>
                </a:ln>
              </p:spPr>
              <p:txBody>
                <a:bodyPr wrap="none" anchor="ctr">
                  <a:prstTxWarp prst="textNoShape">
                    <a:avLst/>
                  </a:prstTxWarp>
                </a:bodyPr>
                <a:lstStyle/>
                <a:p>
                  <a:endParaRPr lang="en-US"/>
                </a:p>
              </p:txBody>
            </p:sp>
            <p:sp>
              <p:nvSpPr>
                <p:cNvPr id="51" name="Oval 12"/>
                <p:cNvSpPr>
                  <a:spLocks noChangeArrowheads="1"/>
                </p:cNvSpPr>
                <p:nvPr/>
              </p:nvSpPr>
              <p:spPr bwMode="auto">
                <a:xfrm>
                  <a:off x="475" y="120"/>
                  <a:ext cx="356" cy="356"/>
                </a:xfrm>
                <a:prstGeom prst="ellipse">
                  <a:avLst/>
                </a:prstGeom>
                <a:gradFill rotWithShape="1">
                  <a:gsLst>
                    <a:gs pos="0">
                      <a:schemeClr val="bg1"/>
                    </a:gs>
                    <a:gs pos="100000">
                      <a:srgbClr val="A89C70"/>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grpSp>
          <p:grpSp>
            <p:nvGrpSpPr>
              <p:cNvPr id="12" name="Group 13"/>
              <p:cNvGrpSpPr>
                <a:grpSpLocks/>
              </p:cNvGrpSpPr>
              <p:nvPr/>
            </p:nvGrpSpPr>
            <p:grpSpPr bwMode="auto">
              <a:xfrm rot="5400000">
                <a:off x="4711700" y="1125538"/>
                <a:ext cx="469900" cy="711200"/>
                <a:chOff x="429" y="94"/>
                <a:chExt cx="448" cy="448"/>
              </a:xfrm>
            </p:grpSpPr>
            <p:sp>
              <p:nvSpPr>
                <p:cNvPr id="48" name="Oval 14"/>
                <p:cNvSpPr>
                  <a:spLocks noChangeArrowheads="1"/>
                </p:cNvSpPr>
                <p:nvPr/>
              </p:nvSpPr>
              <p:spPr bwMode="auto">
                <a:xfrm>
                  <a:off x="429" y="94"/>
                  <a:ext cx="448" cy="448"/>
                </a:xfrm>
                <a:prstGeom prst="ellipse">
                  <a:avLst/>
                </a:prstGeom>
                <a:solidFill>
                  <a:srgbClr val="E1BDBD"/>
                </a:solidFill>
                <a:ln w="9525">
                  <a:solidFill>
                    <a:schemeClr val="tx1"/>
                  </a:solidFill>
                  <a:round/>
                  <a:headEnd/>
                  <a:tailEnd/>
                </a:ln>
              </p:spPr>
              <p:txBody>
                <a:bodyPr wrap="none" anchor="ctr">
                  <a:prstTxWarp prst="textNoShape">
                    <a:avLst/>
                  </a:prstTxWarp>
                </a:bodyPr>
                <a:lstStyle/>
                <a:p>
                  <a:endParaRPr lang="en-US"/>
                </a:p>
              </p:txBody>
            </p:sp>
            <p:sp>
              <p:nvSpPr>
                <p:cNvPr id="49" name="Oval 15"/>
                <p:cNvSpPr>
                  <a:spLocks noChangeArrowheads="1"/>
                </p:cNvSpPr>
                <p:nvPr/>
              </p:nvSpPr>
              <p:spPr bwMode="auto">
                <a:xfrm>
                  <a:off x="475" y="120"/>
                  <a:ext cx="356" cy="356"/>
                </a:xfrm>
                <a:prstGeom prst="ellipse">
                  <a:avLst/>
                </a:prstGeom>
                <a:gradFill rotWithShape="1">
                  <a:gsLst>
                    <a:gs pos="0">
                      <a:schemeClr val="bg1"/>
                    </a:gs>
                    <a:gs pos="100000">
                      <a:srgbClr val="A89C70"/>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grpSp>
          <p:grpSp>
            <p:nvGrpSpPr>
              <p:cNvPr id="13" name="Group 16"/>
              <p:cNvGrpSpPr>
                <a:grpSpLocks/>
              </p:cNvGrpSpPr>
              <p:nvPr/>
            </p:nvGrpSpPr>
            <p:grpSpPr bwMode="auto">
              <a:xfrm>
                <a:off x="6219825" y="1247775"/>
                <a:ext cx="731838" cy="998538"/>
                <a:chOff x="3918" y="609"/>
                <a:chExt cx="461" cy="629"/>
              </a:xfrm>
            </p:grpSpPr>
            <p:sp>
              <p:nvSpPr>
                <p:cNvPr id="46" name="Freeform 17"/>
                <p:cNvSpPr>
                  <a:spLocks/>
                </p:cNvSpPr>
                <p:nvPr/>
              </p:nvSpPr>
              <p:spPr bwMode="auto">
                <a:xfrm>
                  <a:off x="3918" y="609"/>
                  <a:ext cx="461" cy="629"/>
                </a:xfrm>
                <a:custGeom>
                  <a:avLst/>
                  <a:gdLst>
                    <a:gd name="T0" fmla="*/ 160 w 461"/>
                    <a:gd name="T1" fmla="*/ 519 h 629"/>
                    <a:gd name="T2" fmla="*/ 218 w 461"/>
                    <a:gd name="T3" fmla="*/ 424 h 629"/>
                    <a:gd name="T4" fmla="*/ 213 w 461"/>
                    <a:gd name="T5" fmla="*/ 308 h 629"/>
                    <a:gd name="T6" fmla="*/ 55 w 461"/>
                    <a:gd name="T7" fmla="*/ 269 h 629"/>
                    <a:gd name="T8" fmla="*/ 7 w 461"/>
                    <a:gd name="T9" fmla="*/ 134 h 629"/>
                    <a:gd name="T10" fmla="*/ 100 w 461"/>
                    <a:gd name="T11" fmla="*/ 29 h 629"/>
                    <a:gd name="T12" fmla="*/ 272 w 461"/>
                    <a:gd name="T13" fmla="*/ 6 h 629"/>
                    <a:gd name="T14" fmla="*/ 412 w 461"/>
                    <a:gd name="T15" fmla="*/ 63 h 629"/>
                    <a:gd name="T16" fmla="*/ 458 w 461"/>
                    <a:gd name="T17" fmla="*/ 165 h 629"/>
                    <a:gd name="T18" fmla="*/ 428 w 461"/>
                    <a:gd name="T19" fmla="*/ 276 h 629"/>
                    <a:gd name="T20" fmla="*/ 304 w 461"/>
                    <a:gd name="T21" fmla="*/ 323 h 629"/>
                    <a:gd name="T22" fmla="*/ 304 w 461"/>
                    <a:gd name="T23" fmla="*/ 428 h 629"/>
                    <a:gd name="T24" fmla="*/ 376 w 461"/>
                    <a:gd name="T25" fmla="*/ 510 h 629"/>
                    <a:gd name="T26" fmla="*/ 328 w 461"/>
                    <a:gd name="T27" fmla="*/ 605 h 629"/>
                    <a:gd name="T28" fmla="*/ 208 w 461"/>
                    <a:gd name="T29" fmla="*/ 615 h 629"/>
                    <a:gd name="T30" fmla="*/ 160 w 461"/>
                    <a:gd name="T31" fmla="*/ 519 h 6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1"/>
                    <a:gd name="T49" fmla="*/ 0 h 629"/>
                    <a:gd name="T50" fmla="*/ 461 w 461"/>
                    <a:gd name="T51" fmla="*/ 629 h 6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1" h="629">
                      <a:moveTo>
                        <a:pt x="160" y="519"/>
                      </a:moveTo>
                      <a:cubicBezTo>
                        <a:pt x="162" y="487"/>
                        <a:pt x="209" y="459"/>
                        <a:pt x="218" y="424"/>
                      </a:cubicBezTo>
                      <a:cubicBezTo>
                        <a:pt x="227" y="389"/>
                        <a:pt x="240" y="334"/>
                        <a:pt x="213" y="308"/>
                      </a:cubicBezTo>
                      <a:cubicBezTo>
                        <a:pt x="186" y="282"/>
                        <a:pt x="89" y="298"/>
                        <a:pt x="55" y="269"/>
                      </a:cubicBezTo>
                      <a:cubicBezTo>
                        <a:pt x="21" y="240"/>
                        <a:pt x="0" y="174"/>
                        <a:pt x="7" y="134"/>
                      </a:cubicBezTo>
                      <a:cubicBezTo>
                        <a:pt x="14" y="94"/>
                        <a:pt x="56" y="50"/>
                        <a:pt x="100" y="29"/>
                      </a:cubicBezTo>
                      <a:cubicBezTo>
                        <a:pt x="144" y="8"/>
                        <a:pt x="220" y="0"/>
                        <a:pt x="272" y="6"/>
                      </a:cubicBezTo>
                      <a:cubicBezTo>
                        <a:pt x="324" y="12"/>
                        <a:pt x="381" y="36"/>
                        <a:pt x="412" y="63"/>
                      </a:cubicBezTo>
                      <a:cubicBezTo>
                        <a:pt x="443" y="90"/>
                        <a:pt x="455" y="130"/>
                        <a:pt x="458" y="165"/>
                      </a:cubicBezTo>
                      <a:cubicBezTo>
                        <a:pt x="461" y="200"/>
                        <a:pt x="454" y="250"/>
                        <a:pt x="428" y="276"/>
                      </a:cubicBezTo>
                      <a:cubicBezTo>
                        <a:pt x="402" y="302"/>
                        <a:pt x="325" y="298"/>
                        <a:pt x="304" y="323"/>
                      </a:cubicBezTo>
                      <a:cubicBezTo>
                        <a:pt x="283" y="348"/>
                        <a:pt x="292" y="397"/>
                        <a:pt x="304" y="428"/>
                      </a:cubicBezTo>
                      <a:cubicBezTo>
                        <a:pt x="316" y="459"/>
                        <a:pt x="372" y="481"/>
                        <a:pt x="376" y="510"/>
                      </a:cubicBezTo>
                      <a:cubicBezTo>
                        <a:pt x="380" y="539"/>
                        <a:pt x="356" y="588"/>
                        <a:pt x="328" y="605"/>
                      </a:cubicBezTo>
                      <a:cubicBezTo>
                        <a:pt x="300" y="622"/>
                        <a:pt x="236" y="629"/>
                        <a:pt x="208" y="615"/>
                      </a:cubicBezTo>
                      <a:cubicBezTo>
                        <a:pt x="180" y="601"/>
                        <a:pt x="158" y="551"/>
                        <a:pt x="160" y="519"/>
                      </a:cubicBezTo>
                      <a:close/>
                    </a:path>
                  </a:pathLst>
                </a:custGeom>
                <a:solidFill>
                  <a:srgbClr val="E1BDBD"/>
                </a:solidFill>
                <a:ln w="9525">
                  <a:solidFill>
                    <a:schemeClr val="tx1"/>
                  </a:solidFill>
                  <a:round/>
                  <a:headEnd/>
                  <a:tailEnd/>
                </a:ln>
              </p:spPr>
              <p:txBody>
                <a:bodyPr>
                  <a:prstTxWarp prst="textNoShape">
                    <a:avLst/>
                  </a:prstTxWarp>
                </a:bodyPr>
                <a:lstStyle/>
                <a:p>
                  <a:endParaRPr lang="en-US"/>
                </a:p>
              </p:txBody>
            </p:sp>
            <p:sp>
              <p:nvSpPr>
                <p:cNvPr id="47" name="Freeform 18"/>
                <p:cNvSpPr>
                  <a:spLocks/>
                </p:cNvSpPr>
                <p:nvPr/>
              </p:nvSpPr>
              <p:spPr bwMode="auto">
                <a:xfrm>
                  <a:off x="4034" y="688"/>
                  <a:ext cx="255" cy="454"/>
                </a:xfrm>
                <a:custGeom>
                  <a:avLst/>
                  <a:gdLst>
                    <a:gd name="T0" fmla="*/ 122 w 255"/>
                    <a:gd name="T1" fmla="*/ 363 h 454"/>
                    <a:gd name="T2" fmla="*/ 132 w 255"/>
                    <a:gd name="T3" fmla="*/ 278 h 454"/>
                    <a:gd name="T4" fmla="*/ 110 w 255"/>
                    <a:gd name="T5" fmla="*/ 217 h 454"/>
                    <a:gd name="T6" fmla="*/ 13 w 255"/>
                    <a:gd name="T7" fmla="*/ 139 h 454"/>
                    <a:gd name="T8" fmla="*/ 31 w 255"/>
                    <a:gd name="T9" fmla="*/ 34 h 454"/>
                    <a:gd name="T10" fmla="*/ 145 w 255"/>
                    <a:gd name="T11" fmla="*/ 3 h 454"/>
                    <a:gd name="T12" fmla="*/ 239 w 255"/>
                    <a:gd name="T13" fmla="*/ 52 h 454"/>
                    <a:gd name="T14" fmla="*/ 239 w 255"/>
                    <a:gd name="T15" fmla="*/ 154 h 454"/>
                    <a:gd name="T16" fmla="*/ 170 w 255"/>
                    <a:gd name="T17" fmla="*/ 233 h 454"/>
                    <a:gd name="T18" fmla="*/ 156 w 255"/>
                    <a:gd name="T19" fmla="*/ 356 h 454"/>
                    <a:gd name="T20" fmla="*/ 171 w 255"/>
                    <a:gd name="T21" fmla="*/ 429 h 454"/>
                    <a:gd name="T22" fmla="*/ 138 w 255"/>
                    <a:gd name="T23" fmla="*/ 454 h 454"/>
                    <a:gd name="T24" fmla="*/ 110 w 255"/>
                    <a:gd name="T25" fmla="*/ 426 h 454"/>
                    <a:gd name="T26" fmla="*/ 122 w 255"/>
                    <a:gd name="T27" fmla="*/ 363 h 4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5"/>
                    <a:gd name="T43" fmla="*/ 0 h 454"/>
                    <a:gd name="T44" fmla="*/ 255 w 255"/>
                    <a:gd name="T45" fmla="*/ 454 h 4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5" h="454">
                      <a:moveTo>
                        <a:pt x="122" y="363"/>
                      </a:moveTo>
                      <a:cubicBezTo>
                        <a:pt x="126" y="338"/>
                        <a:pt x="134" y="302"/>
                        <a:pt x="132" y="278"/>
                      </a:cubicBezTo>
                      <a:cubicBezTo>
                        <a:pt x="130" y="254"/>
                        <a:pt x="130" y="240"/>
                        <a:pt x="110" y="217"/>
                      </a:cubicBezTo>
                      <a:cubicBezTo>
                        <a:pt x="90" y="194"/>
                        <a:pt x="26" y="169"/>
                        <a:pt x="13" y="139"/>
                      </a:cubicBezTo>
                      <a:cubicBezTo>
                        <a:pt x="0" y="109"/>
                        <a:pt x="9" y="57"/>
                        <a:pt x="31" y="34"/>
                      </a:cubicBezTo>
                      <a:cubicBezTo>
                        <a:pt x="53" y="11"/>
                        <a:pt x="110" y="0"/>
                        <a:pt x="145" y="3"/>
                      </a:cubicBezTo>
                      <a:cubicBezTo>
                        <a:pt x="180" y="6"/>
                        <a:pt x="223" y="27"/>
                        <a:pt x="239" y="52"/>
                      </a:cubicBezTo>
                      <a:cubicBezTo>
                        <a:pt x="255" y="77"/>
                        <a:pt x="250" y="124"/>
                        <a:pt x="239" y="154"/>
                      </a:cubicBezTo>
                      <a:cubicBezTo>
                        <a:pt x="228" y="184"/>
                        <a:pt x="184" y="199"/>
                        <a:pt x="170" y="233"/>
                      </a:cubicBezTo>
                      <a:cubicBezTo>
                        <a:pt x="156" y="267"/>
                        <a:pt x="156" y="323"/>
                        <a:pt x="156" y="356"/>
                      </a:cubicBezTo>
                      <a:cubicBezTo>
                        <a:pt x="156" y="389"/>
                        <a:pt x="174" y="413"/>
                        <a:pt x="171" y="429"/>
                      </a:cubicBezTo>
                      <a:cubicBezTo>
                        <a:pt x="168" y="445"/>
                        <a:pt x="148" y="454"/>
                        <a:pt x="138" y="454"/>
                      </a:cubicBezTo>
                      <a:cubicBezTo>
                        <a:pt x="128" y="454"/>
                        <a:pt x="113" y="441"/>
                        <a:pt x="110" y="426"/>
                      </a:cubicBezTo>
                      <a:cubicBezTo>
                        <a:pt x="107" y="411"/>
                        <a:pt x="120" y="376"/>
                        <a:pt x="122" y="363"/>
                      </a:cubicBezTo>
                      <a:close/>
                    </a:path>
                  </a:pathLst>
                </a:custGeom>
                <a:gradFill rotWithShape="1">
                  <a:gsLst>
                    <a:gs pos="0">
                      <a:schemeClr val="bg1"/>
                    </a:gs>
                    <a:gs pos="100000">
                      <a:srgbClr val="A89C70"/>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grpSp>
          <p:grpSp>
            <p:nvGrpSpPr>
              <p:cNvPr id="14" name="Group 19"/>
              <p:cNvGrpSpPr>
                <a:grpSpLocks/>
              </p:cNvGrpSpPr>
              <p:nvPr/>
            </p:nvGrpSpPr>
            <p:grpSpPr bwMode="auto">
              <a:xfrm>
                <a:off x="184150" y="1674806"/>
                <a:ext cx="8697913" cy="398460"/>
                <a:chOff x="116" y="878"/>
                <a:chExt cx="5479" cy="251"/>
              </a:xfrm>
            </p:grpSpPr>
            <p:grpSp>
              <p:nvGrpSpPr>
                <p:cNvPr id="20" name="Group 20"/>
                <p:cNvGrpSpPr>
                  <a:grpSpLocks/>
                </p:cNvGrpSpPr>
                <p:nvPr/>
              </p:nvGrpSpPr>
              <p:grpSpPr bwMode="auto">
                <a:xfrm>
                  <a:off x="116" y="878"/>
                  <a:ext cx="5479" cy="187"/>
                  <a:chOff x="156" y="542"/>
                  <a:chExt cx="5479" cy="187"/>
                </a:xfrm>
              </p:grpSpPr>
              <p:sp>
                <p:nvSpPr>
                  <p:cNvPr id="34" name="Freeform 21"/>
                  <p:cNvSpPr>
                    <a:spLocks/>
                  </p:cNvSpPr>
                  <p:nvPr/>
                </p:nvSpPr>
                <p:spPr bwMode="auto">
                  <a:xfrm>
                    <a:off x="1089" y="543"/>
                    <a:ext cx="535" cy="173"/>
                  </a:xfrm>
                  <a:custGeom>
                    <a:avLst/>
                    <a:gdLst>
                      <a:gd name="T0" fmla="*/ 5 w 1564"/>
                      <a:gd name="T1" fmla="*/ 1 h 431"/>
                      <a:gd name="T2" fmla="*/ 19 w 1564"/>
                      <a:gd name="T3" fmla="*/ 1 h 431"/>
                      <a:gd name="T4" fmla="*/ 21 w 1564"/>
                      <a:gd name="T5" fmla="*/ 6 h 431"/>
                      <a:gd name="T6" fmla="*/ 18 w 1564"/>
                      <a:gd name="T7" fmla="*/ 10 h 431"/>
                      <a:gd name="T8" fmla="*/ 8 w 1564"/>
                      <a:gd name="T9" fmla="*/ 10 h 431"/>
                      <a:gd name="T10" fmla="*/ 1 w 1564"/>
                      <a:gd name="T11" fmla="*/ 10 h 431"/>
                      <a:gd name="T12" fmla="*/ 1 w 1564"/>
                      <a:gd name="T13" fmla="*/ 2 h 431"/>
                      <a:gd name="T14" fmla="*/ 5 w 1564"/>
                      <a:gd name="T15" fmla="*/ 1 h 431"/>
                      <a:gd name="T16" fmla="*/ 0 60000 65536"/>
                      <a:gd name="T17" fmla="*/ 0 60000 65536"/>
                      <a:gd name="T18" fmla="*/ 0 60000 65536"/>
                      <a:gd name="T19" fmla="*/ 0 60000 65536"/>
                      <a:gd name="T20" fmla="*/ 0 60000 65536"/>
                      <a:gd name="T21" fmla="*/ 0 60000 65536"/>
                      <a:gd name="T22" fmla="*/ 0 60000 65536"/>
                      <a:gd name="T23" fmla="*/ 0 60000 65536"/>
                      <a:gd name="T24" fmla="*/ 0 w 1564"/>
                      <a:gd name="T25" fmla="*/ 0 h 431"/>
                      <a:gd name="T26" fmla="*/ 1564 w 1564"/>
                      <a:gd name="T27" fmla="*/ 431 h 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4" h="431">
                        <a:moveTo>
                          <a:pt x="378" y="22"/>
                        </a:moveTo>
                        <a:cubicBezTo>
                          <a:pt x="592" y="14"/>
                          <a:pt x="1184" y="0"/>
                          <a:pt x="1374" y="34"/>
                        </a:cubicBezTo>
                        <a:cubicBezTo>
                          <a:pt x="1564" y="68"/>
                          <a:pt x="1520" y="165"/>
                          <a:pt x="1518" y="226"/>
                        </a:cubicBezTo>
                        <a:cubicBezTo>
                          <a:pt x="1516" y="287"/>
                          <a:pt x="1522" y="369"/>
                          <a:pt x="1362" y="400"/>
                        </a:cubicBezTo>
                        <a:cubicBezTo>
                          <a:pt x="1202" y="431"/>
                          <a:pt x="772" y="418"/>
                          <a:pt x="558" y="412"/>
                        </a:cubicBezTo>
                        <a:cubicBezTo>
                          <a:pt x="344" y="406"/>
                          <a:pt x="156" y="419"/>
                          <a:pt x="78" y="364"/>
                        </a:cubicBezTo>
                        <a:cubicBezTo>
                          <a:pt x="0" y="309"/>
                          <a:pt x="40" y="139"/>
                          <a:pt x="90" y="82"/>
                        </a:cubicBezTo>
                        <a:cubicBezTo>
                          <a:pt x="140" y="25"/>
                          <a:pt x="318" y="34"/>
                          <a:pt x="378" y="22"/>
                        </a:cubicBezTo>
                        <a:close/>
                      </a:path>
                    </a:pathLst>
                  </a:custGeom>
                  <a:gradFill rotWithShape="1">
                    <a:gsLst>
                      <a:gs pos="0">
                        <a:schemeClr val="bg1"/>
                      </a:gs>
                      <a:gs pos="100000">
                        <a:srgbClr val="D8D4C6"/>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grpSp>
                <p:nvGrpSpPr>
                  <p:cNvPr id="35" name="Group 22"/>
                  <p:cNvGrpSpPr>
                    <a:grpSpLocks/>
                  </p:cNvGrpSpPr>
                  <p:nvPr/>
                </p:nvGrpSpPr>
                <p:grpSpPr bwMode="auto">
                  <a:xfrm>
                    <a:off x="156" y="542"/>
                    <a:ext cx="974" cy="173"/>
                    <a:chOff x="256" y="276"/>
                    <a:chExt cx="862" cy="221"/>
                  </a:xfrm>
                </p:grpSpPr>
                <p:sp>
                  <p:nvSpPr>
                    <p:cNvPr id="44" name="Freeform 23"/>
                    <p:cNvSpPr>
                      <a:spLocks/>
                    </p:cNvSpPr>
                    <p:nvPr/>
                  </p:nvSpPr>
                  <p:spPr bwMode="auto">
                    <a:xfrm>
                      <a:off x="256" y="276"/>
                      <a:ext cx="862" cy="221"/>
                    </a:xfrm>
                    <a:custGeom>
                      <a:avLst/>
                      <a:gdLst>
                        <a:gd name="T0" fmla="*/ 35 w 1564"/>
                        <a:gd name="T1" fmla="*/ 2 h 431"/>
                        <a:gd name="T2" fmla="*/ 127 w 1564"/>
                        <a:gd name="T3" fmla="*/ 3 h 431"/>
                        <a:gd name="T4" fmla="*/ 140 w 1564"/>
                        <a:gd name="T5" fmla="*/ 15 h 431"/>
                        <a:gd name="T6" fmla="*/ 126 w 1564"/>
                        <a:gd name="T7" fmla="*/ 28 h 431"/>
                        <a:gd name="T8" fmla="*/ 52 w 1564"/>
                        <a:gd name="T9" fmla="*/ 28 h 431"/>
                        <a:gd name="T10" fmla="*/ 7 w 1564"/>
                        <a:gd name="T11" fmla="*/ 25 h 431"/>
                        <a:gd name="T12" fmla="*/ 8 w 1564"/>
                        <a:gd name="T13" fmla="*/ 6 h 431"/>
                        <a:gd name="T14" fmla="*/ 35 w 1564"/>
                        <a:gd name="T15" fmla="*/ 2 h 431"/>
                        <a:gd name="T16" fmla="*/ 0 60000 65536"/>
                        <a:gd name="T17" fmla="*/ 0 60000 65536"/>
                        <a:gd name="T18" fmla="*/ 0 60000 65536"/>
                        <a:gd name="T19" fmla="*/ 0 60000 65536"/>
                        <a:gd name="T20" fmla="*/ 0 60000 65536"/>
                        <a:gd name="T21" fmla="*/ 0 60000 65536"/>
                        <a:gd name="T22" fmla="*/ 0 60000 65536"/>
                        <a:gd name="T23" fmla="*/ 0 60000 65536"/>
                        <a:gd name="T24" fmla="*/ 0 w 1564"/>
                        <a:gd name="T25" fmla="*/ 0 h 431"/>
                        <a:gd name="T26" fmla="*/ 1564 w 1564"/>
                        <a:gd name="T27" fmla="*/ 431 h 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4" h="431">
                          <a:moveTo>
                            <a:pt x="378" y="22"/>
                          </a:moveTo>
                          <a:cubicBezTo>
                            <a:pt x="592" y="14"/>
                            <a:pt x="1184" y="0"/>
                            <a:pt x="1374" y="34"/>
                          </a:cubicBezTo>
                          <a:cubicBezTo>
                            <a:pt x="1564" y="68"/>
                            <a:pt x="1520" y="165"/>
                            <a:pt x="1518" y="226"/>
                          </a:cubicBezTo>
                          <a:cubicBezTo>
                            <a:pt x="1516" y="287"/>
                            <a:pt x="1522" y="369"/>
                            <a:pt x="1362" y="400"/>
                          </a:cubicBezTo>
                          <a:cubicBezTo>
                            <a:pt x="1202" y="431"/>
                            <a:pt x="772" y="418"/>
                            <a:pt x="558" y="412"/>
                          </a:cubicBezTo>
                          <a:cubicBezTo>
                            <a:pt x="344" y="406"/>
                            <a:pt x="156" y="419"/>
                            <a:pt x="78" y="364"/>
                          </a:cubicBezTo>
                          <a:cubicBezTo>
                            <a:pt x="0" y="309"/>
                            <a:pt x="40" y="139"/>
                            <a:pt x="90" y="82"/>
                          </a:cubicBezTo>
                          <a:cubicBezTo>
                            <a:pt x="140" y="25"/>
                            <a:pt x="318" y="34"/>
                            <a:pt x="378" y="22"/>
                          </a:cubicBezTo>
                          <a:close/>
                        </a:path>
                      </a:pathLst>
                    </a:custGeom>
                    <a:gradFill rotWithShape="1">
                      <a:gsLst>
                        <a:gs pos="0">
                          <a:schemeClr val="bg1"/>
                        </a:gs>
                        <a:gs pos="100000">
                          <a:srgbClr val="D8D4C6"/>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sp>
                  <p:nvSpPr>
                    <p:cNvPr id="45" name="Freeform 24"/>
                    <p:cNvSpPr>
                      <a:spLocks/>
                    </p:cNvSpPr>
                    <p:nvPr/>
                  </p:nvSpPr>
                  <p:spPr bwMode="auto">
                    <a:xfrm>
                      <a:off x="658" y="279"/>
                      <a:ext cx="38" cy="209"/>
                    </a:xfrm>
                    <a:custGeom>
                      <a:avLst/>
                      <a:gdLst>
                        <a:gd name="T0" fmla="*/ 20 w 38"/>
                        <a:gd name="T1" fmla="*/ 0 h 182"/>
                        <a:gd name="T2" fmla="*/ 2 w 38"/>
                        <a:gd name="T3" fmla="*/ 125 h 182"/>
                        <a:gd name="T4" fmla="*/ 35 w 38"/>
                        <a:gd name="T5" fmla="*/ 192 h 182"/>
                        <a:gd name="T6" fmla="*/ 20 w 38"/>
                        <a:gd name="T7" fmla="*/ 317 h 182"/>
                        <a:gd name="T8" fmla="*/ 0 60000 65536"/>
                        <a:gd name="T9" fmla="*/ 0 60000 65536"/>
                        <a:gd name="T10" fmla="*/ 0 60000 65536"/>
                        <a:gd name="T11" fmla="*/ 0 60000 65536"/>
                        <a:gd name="T12" fmla="*/ 0 w 38"/>
                        <a:gd name="T13" fmla="*/ 0 h 182"/>
                        <a:gd name="T14" fmla="*/ 38 w 38"/>
                        <a:gd name="T15" fmla="*/ 182 h 182"/>
                      </a:gdLst>
                      <a:ahLst/>
                      <a:cxnLst>
                        <a:cxn ang="T8">
                          <a:pos x="T0" y="T1"/>
                        </a:cxn>
                        <a:cxn ang="T9">
                          <a:pos x="T2" y="T3"/>
                        </a:cxn>
                        <a:cxn ang="T10">
                          <a:pos x="T4" y="T5"/>
                        </a:cxn>
                        <a:cxn ang="T11">
                          <a:pos x="T6" y="T7"/>
                        </a:cxn>
                      </a:cxnLst>
                      <a:rect l="T12" t="T13" r="T14" b="T15"/>
                      <a:pathLst>
                        <a:path w="38" h="182">
                          <a:moveTo>
                            <a:pt x="20" y="0"/>
                          </a:moveTo>
                          <a:cubicBezTo>
                            <a:pt x="17" y="12"/>
                            <a:pt x="0" y="54"/>
                            <a:pt x="2" y="72"/>
                          </a:cubicBezTo>
                          <a:cubicBezTo>
                            <a:pt x="4" y="90"/>
                            <a:pt x="32" y="92"/>
                            <a:pt x="35" y="110"/>
                          </a:cubicBezTo>
                          <a:cubicBezTo>
                            <a:pt x="38" y="128"/>
                            <a:pt x="23" y="167"/>
                            <a:pt x="20" y="182"/>
                          </a:cubicBezTo>
                        </a:path>
                      </a:pathLst>
                    </a:custGeom>
                    <a:gradFill rotWithShape="1">
                      <a:gsLst>
                        <a:gs pos="0">
                          <a:schemeClr val="bg1"/>
                        </a:gs>
                        <a:gs pos="100000">
                          <a:srgbClr val="D8D4C6"/>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grpSp>
              <p:sp>
                <p:nvSpPr>
                  <p:cNvPr id="36" name="Freeform 25"/>
                  <p:cNvSpPr>
                    <a:spLocks/>
                  </p:cNvSpPr>
                  <p:nvPr/>
                </p:nvSpPr>
                <p:spPr bwMode="auto">
                  <a:xfrm>
                    <a:off x="1599" y="548"/>
                    <a:ext cx="581" cy="173"/>
                  </a:xfrm>
                  <a:custGeom>
                    <a:avLst/>
                    <a:gdLst>
                      <a:gd name="T0" fmla="*/ 7 w 1564"/>
                      <a:gd name="T1" fmla="*/ 1 h 431"/>
                      <a:gd name="T2" fmla="*/ 26 w 1564"/>
                      <a:gd name="T3" fmla="*/ 1 h 431"/>
                      <a:gd name="T4" fmla="*/ 29 w 1564"/>
                      <a:gd name="T5" fmla="*/ 6 h 431"/>
                      <a:gd name="T6" fmla="*/ 26 w 1564"/>
                      <a:gd name="T7" fmla="*/ 10 h 431"/>
                      <a:gd name="T8" fmla="*/ 11 w 1564"/>
                      <a:gd name="T9" fmla="*/ 10 h 431"/>
                      <a:gd name="T10" fmla="*/ 1 w 1564"/>
                      <a:gd name="T11" fmla="*/ 10 h 431"/>
                      <a:gd name="T12" fmla="*/ 1 w 1564"/>
                      <a:gd name="T13" fmla="*/ 2 h 431"/>
                      <a:gd name="T14" fmla="*/ 7 w 1564"/>
                      <a:gd name="T15" fmla="*/ 1 h 431"/>
                      <a:gd name="T16" fmla="*/ 0 60000 65536"/>
                      <a:gd name="T17" fmla="*/ 0 60000 65536"/>
                      <a:gd name="T18" fmla="*/ 0 60000 65536"/>
                      <a:gd name="T19" fmla="*/ 0 60000 65536"/>
                      <a:gd name="T20" fmla="*/ 0 60000 65536"/>
                      <a:gd name="T21" fmla="*/ 0 60000 65536"/>
                      <a:gd name="T22" fmla="*/ 0 60000 65536"/>
                      <a:gd name="T23" fmla="*/ 0 60000 65536"/>
                      <a:gd name="T24" fmla="*/ 0 w 1564"/>
                      <a:gd name="T25" fmla="*/ 0 h 431"/>
                      <a:gd name="T26" fmla="*/ 1564 w 1564"/>
                      <a:gd name="T27" fmla="*/ 431 h 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4" h="431">
                        <a:moveTo>
                          <a:pt x="378" y="22"/>
                        </a:moveTo>
                        <a:cubicBezTo>
                          <a:pt x="592" y="14"/>
                          <a:pt x="1184" y="0"/>
                          <a:pt x="1374" y="34"/>
                        </a:cubicBezTo>
                        <a:cubicBezTo>
                          <a:pt x="1564" y="68"/>
                          <a:pt x="1520" y="165"/>
                          <a:pt x="1518" y="226"/>
                        </a:cubicBezTo>
                        <a:cubicBezTo>
                          <a:pt x="1516" y="287"/>
                          <a:pt x="1522" y="369"/>
                          <a:pt x="1362" y="400"/>
                        </a:cubicBezTo>
                        <a:cubicBezTo>
                          <a:pt x="1202" y="431"/>
                          <a:pt x="772" y="418"/>
                          <a:pt x="558" y="412"/>
                        </a:cubicBezTo>
                        <a:cubicBezTo>
                          <a:pt x="344" y="406"/>
                          <a:pt x="156" y="419"/>
                          <a:pt x="78" y="364"/>
                        </a:cubicBezTo>
                        <a:cubicBezTo>
                          <a:pt x="0" y="309"/>
                          <a:pt x="40" y="139"/>
                          <a:pt x="90" y="82"/>
                        </a:cubicBezTo>
                        <a:cubicBezTo>
                          <a:pt x="140" y="25"/>
                          <a:pt x="318" y="34"/>
                          <a:pt x="378" y="22"/>
                        </a:cubicBezTo>
                        <a:close/>
                      </a:path>
                    </a:pathLst>
                  </a:custGeom>
                  <a:gradFill rotWithShape="1">
                    <a:gsLst>
                      <a:gs pos="0">
                        <a:schemeClr val="bg1"/>
                      </a:gs>
                      <a:gs pos="100000">
                        <a:srgbClr val="D8D4C6"/>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sp>
                <p:nvSpPr>
                  <p:cNvPr id="37" name="Freeform 26"/>
                  <p:cNvSpPr>
                    <a:spLocks/>
                  </p:cNvSpPr>
                  <p:nvPr/>
                </p:nvSpPr>
                <p:spPr bwMode="auto">
                  <a:xfrm>
                    <a:off x="2147" y="550"/>
                    <a:ext cx="535" cy="173"/>
                  </a:xfrm>
                  <a:custGeom>
                    <a:avLst/>
                    <a:gdLst>
                      <a:gd name="T0" fmla="*/ 5 w 1564"/>
                      <a:gd name="T1" fmla="*/ 1 h 431"/>
                      <a:gd name="T2" fmla="*/ 19 w 1564"/>
                      <a:gd name="T3" fmla="*/ 1 h 431"/>
                      <a:gd name="T4" fmla="*/ 21 w 1564"/>
                      <a:gd name="T5" fmla="*/ 6 h 431"/>
                      <a:gd name="T6" fmla="*/ 18 w 1564"/>
                      <a:gd name="T7" fmla="*/ 10 h 431"/>
                      <a:gd name="T8" fmla="*/ 8 w 1564"/>
                      <a:gd name="T9" fmla="*/ 10 h 431"/>
                      <a:gd name="T10" fmla="*/ 1 w 1564"/>
                      <a:gd name="T11" fmla="*/ 10 h 431"/>
                      <a:gd name="T12" fmla="*/ 1 w 1564"/>
                      <a:gd name="T13" fmla="*/ 2 h 431"/>
                      <a:gd name="T14" fmla="*/ 5 w 1564"/>
                      <a:gd name="T15" fmla="*/ 1 h 431"/>
                      <a:gd name="T16" fmla="*/ 0 60000 65536"/>
                      <a:gd name="T17" fmla="*/ 0 60000 65536"/>
                      <a:gd name="T18" fmla="*/ 0 60000 65536"/>
                      <a:gd name="T19" fmla="*/ 0 60000 65536"/>
                      <a:gd name="T20" fmla="*/ 0 60000 65536"/>
                      <a:gd name="T21" fmla="*/ 0 60000 65536"/>
                      <a:gd name="T22" fmla="*/ 0 60000 65536"/>
                      <a:gd name="T23" fmla="*/ 0 60000 65536"/>
                      <a:gd name="T24" fmla="*/ 0 w 1564"/>
                      <a:gd name="T25" fmla="*/ 0 h 431"/>
                      <a:gd name="T26" fmla="*/ 1564 w 1564"/>
                      <a:gd name="T27" fmla="*/ 431 h 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4" h="431">
                        <a:moveTo>
                          <a:pt x="378" y="22"/>
                        </a:moveTo>
                        <a:cubicBezTo>
                          <a:pt x="592" y="14"/>
                          <a:pt x="1184" y="0"/>
                          <a:pt x="1374" y="34"/>
                        </a:cubicBezTo>
                        <a:cubicBezTo>
                          <a:pt x="1564" y="68"/>
                          <a:pt x="1520" y="165"/>
                          <a:pt x="1518" y="226"/>
                        </a:cubicBezTo>
                        <a:cubicBezTo>
                          <a:pt x="1516" y="287"/>
                          <a:pt x="1522" y="369"/>
                          <a:pt x="1362" y="400"/>
                        </a:cubicBezTo>
                        <a:cubicBezTo>
                          <a:pt x="1202" y="431"/>
                          <a:pt x="772" y="418"/>
                          <a:pt x="558" y="412"/>
                        </a:cubicBezTo>
                        <a:cubicBezTo>
                          <a:pt x="344" y="406"/>
                          <a:pt x="156" y="419"/>
                          <a:pt x="78" y="364"/>
                        </a:cubicBezTo>
                        <a:cubicBezTo>
                          <a:pt x="0" y="309"/>
                          <a:pt x="40" y="139"/>
                          <a:pt x="90" y="82"/>
                        </a:cubicBezTo>
                        <a:cubicBezTo>
                          <a:pt x="140" y="25"/>
                          <a:pt x="318" y="34"/>
                          <a:pt x="378" y="22"/>
                        </a:cubicBezTo>
                        <a:close/>
                      </a:path>
                    </a:pathLst>
                  </a:custGeom>
                  <a:gradFill rotWithShape="1">
                    <a:gsLst>
                      <a:gs pos="0">
                        <a:schemeClr val="bg1"/>
                      </a:gs>
                      <a:gs pos="100000">
                        <a:srgbClr val="D8D4C6"/>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sp>
                <p:nvSpPr>
                  <p:cNvPr id="38" name="Freeform 27"/>
                  <p:cNvSpPr>
                    <a:spLocks/>
                  </p:cNvSpPr>
                  <p:nvPr/>
                </p:nvSpPr>
                <p:spPr bwMode="auto">
                  <a:xfrm>
                    <a:off x="2650" y="548"/>
                    <a:ext cx="535" cy="173"/>
                  </a:xfrm>
                  <a:custGeom>
                    <a:avLst/>
                    <a:gdLst>
                      <a:gd name="T0" fmla="*/ 5 w 1564"/>
                      <a:gd name="T1" fmla="*/ 1 h 431"/>
                      <a:gd name="T2" fmla="*/ 19 w 1564"/>
                      <a:gd name="T3" fmla="*/ 1 h 431"/>
                      <a:gd name="T4" fmla="*/ 21 w 1564"/>
                      <a:gd name="T5" fmla="*/ 6 h 431"/>
                      <a:gd name="T6" fmla="*/ 18 w 1564"/>
                      <a:gd name="T7" fmla="*/ 10 h 431"/>
                      <a:gd name="T8" fmla="*/ 8 w 1564"/>
                      <a:gd name="T9" fmla="*/ 10 h 431"/>
                      <a:gd name="T10" fmla="*/ 1 w 1564"/>
                      <a:gd name="T11" fmla="*/ 10 h 431"/>
                      <a:gd name="T12" fmla="*/ 1 w 1564"/>
                      <a:gd name="T13" fmla="*/ 2 h 431"/>
                      <a:gd name="T14" fmla="*/ 5 w 1564"/>
                      <a:gd name="T15" fmla="*/ 1 h 431"/>
                      <a:gd name="T16" fmla="*/ 0 60000 65536"/>
                      <a:gd name="T17" fmla="*/ 0 60000 65536"/>
                      <a:gd name="T18" fmla="*/ 0 60000 65536"/>
                      <a:gd name="T19" fmla="*/ 0 60000 65536"/>
                      <a:gd name="T20" fmla="*/ 0 60000 65536"/>
                      <a:gd name="T21" fmla="*/ 0 60000 65536"/>
                      <a:gd name="T22" fmla="*/ 0 60000 65536"/>
                      <a:gd name="T23" fmla="*/ 0 60000 65536"/>
                      <a:gd name="T24" fmla="*/ 0 w 1564"/>
                      <a:gd name="T25" fmla="*/ 0 h 431"/>
                      <a:gd name="T26" fmla="*/ 1564 w 1564"/>
                      <a:gd name="T27" fmla="*/ 431 h 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4" h="431">
                        <a:moveTo>
                          <a:pt x="378" y="22"/>
                        </a:moveTo>
                        <a:cubicBezTo>
                          <a:pt x="592" y="14"/>
                          <a:pt x="1184" y="0"/>
                          <a:pt x="1374" y="34"/>
                        </a:cubicBezTo>
                        <a:cubicBezTo>
                          <a:pt x="1564" y="68"/>
                          <a:pt x="1520" y="165"/>
                          <a:pt x="1518" y="226"/>
                        </a:cubicBezTo>
                        <a:cubicBezTo>
                          <a:pt x="1516" y="287"/>
                          <a:pt x="1522" y="369"/>
                          <a:pt x="1362" y="400"/>
                        </a:cubicBezTo>
                        <a:cubicBezTo>
                          <a:pt x="1202" y="431"/>
                          <a:pt x="772" y="418"/>
                          <a:pt x="558" y="412"/>
                        </a:cubicBezTo>
                        <a:cubicBezTo>
                          <a:pt x="344" y="406"/>
                          <a:pt x="156" y="419"/>
                          <a:pt x="78" y="364"/>
                        </a:cubicBezTo>
                        <a:cubicBezTo>
                          <a:pt x="0" y="309"/>
                          <a:pt x="40" y="139"/>
                          <a:pt x="90" y="82"/>
                        </a:cubicBezTo>
                        <a:cubicBezTo>
                          <a:pt x="140" y="25"/>
                          <a:pt x="318" y="34"/>
                          <a:pt x="378" y="22"/>
                        </a:cubicBezTo>
                        <a:close/>
                      </a:path>
                    </a:pathLst>
                  </a:custGeom>
                  <a:gradFill rotWithShape="1">
                    <a:gsLst>
                      <a:gs pos="0">
                        <a:schemeClr val="bg1"/>
                      </a:gs>
                      <a:gs pos="100000">
                        <a:srgbClr val="D8D4C6"/>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sp>
                <p:nvSpPr>
                  <p:cNvPr id="39" name="Freeform 28"/>
                  <p:cNvSpPr>
                    <a:spLocks/>
                  </p:cNvSpPr>
                  <p:nvPr/>
                </p:nvSpPr>
                <p:spPr bwMode="auto">
                  <a:xfrm>
                    <a:off x="3156" y="548"/>
                    <a:ext cx="535" cy="173"/>
                  </a:xfrm>
                  <a:custGeom>
                    <a:avLst/>
                    <a:gdLst>
                      <a:gd name="T0" fmla="*/ 5 w 1564"/>
                      <a:gd name="T1" fmla="*/ 1 h 431"/>
                      <a:gd name="T2" fmla="*/ 19 w 1564"/>
                      <a:gd name="T3" fmla="*/ 1 h 431"/>
                      <a:gd name="T4" fmla="*/ 21 w 1564"/>
                      <a:gd name="T5" fmla="*/ 6 h 431"/>
                      <a:gd name="T6" fmla="*/ 18 w 1564"/>
                      <a:gd name="T7" fmla="*/ 10 h 431"/>
                      <a:gd name="T8" fmla="*/ 8 w 1564"/>
                      <a:gd name="T9" fmla="*/ 10 h 431"/>
                      <a:gd name="T10" fmla="*/ 1 w 1564"/>
                      <a:gd name="T11" fmla="*/ 10 h 431"/>
                      <a:gd name="T12" fmla="*/ 1 w 1564"/>
                      <a:gd name="T13" fmla="*/ 2 h 431"/>
                      <a:gd name="T14" fmla="*/ 5 w 1564"/>
                      <a:gd name="T15" fmla="*/ 1 h 431"/>
                      <a:gd name="T16" fmla="*/ 0 60000 65536"/>
                      <a:gd name="T17" fmla="*/ 0 60000 65536"/>
                      <a:gd name="T18" fmla="*/ 0 60000 65536"/>
                      <a:gd name="T19" fmla="*/ 0 60000 65536"/>
                      <a:gd name="T20" fmla="*/ 0 60000 65536"/>
                      <a:gd name="T21" fmla="*/ 0 60000 65536"/>
                      <a:gd name="T22" fmla="*/ 0 60000 65536"/>
                      <a:gd name="T23" fmla="*/ 0 60000 65536"/>
                      <a:gd name="T24" fmla="*/ 0 w 1564"/>
                      <a:gd name="T25" fmla="*/ 0 h 431"/>
                      <a:gd name="T26" fmla="*/ 1564 w 1564"/>
                      <a:gd name="T27" fmla="*/ 431 h 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4" h="431">
                        <a:moveTo>
                          <a:pt x="378" y="22"/>
                        </a:moveTo>
                        <a:cubicBezTo>
                          <a:pt x="592" y="14"/>
                          <a:pt x="1184" y="0"/>
                          <a:pt x="1374" y="34"/>
                        </a:cubicBezTo>
                        <a:cubicBezTo>
                          <a:pt x="1564" y="68"/>
                          <a:pt x="1520" y="165"/>
                          <a:pt x="1518" y="226"/>
                        </a:cubicBezTo>
                        <a:cubicBezTo>
                          <a:pt x="1516" y="287"/>
                          <a:pt x="1522" y="369"/>
                          <a:pt x="1362" y="400"/>
                        </a:cubicBezTo>
                        <a:cubicBezTo>
                          <a:pt x="1202" y="431"/>
                          <a:pt x="772" y="418"/>
                          <a:pt x="558" y="412"/>
                        </a:cubicBezTo>
                        <a:cubicBezTo>
                          <a:pt x="344" y="406"/>
                          <a:pt x="156" y="419"/>
                          <a:pt x="78" y="364"/>
                        </a:cubicBezTo>
                        <a:cubicBezTo>
                          <a:pt x="0" y="309"/>
                          <a:pt x="40" y="139"/>
                          <a:pt x="90" y="82"/>
                        </a:cubicBezTo>
                        <a:cubicBezTo>
                          <a:pt x="140" y="25"/>
                          <a:pt x="318" y="34"/>
                          <a:pt x="378" y="22"/>
                        </a:cubicBezTo>
                        <a:close/>
                      </a:path>
                    </a:pathLst>
                  </a:custGeom>
                  <a:gradFill rotWithShape="1">
                    <a:gsLst>
                      <a:gs pos="0">
                        <a:schemeClr val="bg1"/>
                      </a:gs>
                      <a:gs pos="100000">
                        <a:srgbClr val="D8D4C6"/>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sp>
                <p:nvSpPr>
                  <p:cNvPr id="40" name="Freeform 29"/>
                  <p:cNvSpPr>
                    <a:spLocks/>
                  </p:cNvSpPr>
                  <p:nvPr/>
                </p:nvSpPr>
                <p:spPr bwMode="auto">
                  <a:xfrm>
                    <a:off x="4224" y="553"/>
                    <a:ext cx="535" cy="173"/>
                  </a:xfrm>
                  <a:custGeom>
                    <a:avLst/>
                    <a:gdLst>
                      <a:gd name="T0" fmla="*/ 5 w 1564"/>
                      <a:gd name="T1" fmla="*/ 1 h 431"/>
                      <a:gd name="T2" fmla="*/ 19 w 1564"/>
                      <a:gd name="T3" fmla="*/ 1 h 431"/>
                      <a:gd name="T4" fmla="*/ 21 w 1564"/>
                      <a:gd name="T5" fmla="*/ 6 h 431"/>
                      <a:gd name="T6" fmla="*/ 18 w 1564"/>
                      <a:gd name="T7" fmla="*/ 10 h 431"/>
                      <a:gd name="T8" fmla="*/ 8 w 1564"/>
                      <a:gd name="T9" fmla="*/ 10 h 431"/>
                      <a:gd name="T10" fmla="*/ 1 w 1564"/>
                      <a:gd name="T11" fmla="*/ 10 h 431"/>
                      <a:gd name="T12" fmla="*/ 1 w 1564"/>
                      <a:gd name="T13" fmla="*/ 2 h 431"/>
                      <a:gd name="T14" fmla="*/ 5 w 1564"/>
                      <a:gd name="T15" fmla="*/ 1 h 431"/>
                      <a:gd name="T16" fmla="*/ 0 60000 65536"/>
                      <a:gd name="T17" fmla="*/ 0 60000 65536"/>
                      <a:gd name="T18" fmla="*/ 0 60000 65536"/>
                      <a:gd name="T19" fmla="*/ 0 60000 65536"/>
                      <a:gd name="T20" fmla="*/ 0 60000 65536"/>
                      <a:gd name="T21" fmla="*/ 0 60000 65536"/>
                      <a:gd name="T22" fmla="*/ 0 60000 65536"/>
                      <a:gd name="T23" fmla="*/ 0 60000 65536"/>
                      <a:gd name="T24" fmla="*/ 0 w 1564"/>
                      <a:gd name="T25" fmla="*/ 0 h 431"/>
                      <a:gd name="T26" fmla="*/ 1564 w 1564"/>
                      <a:gd name="T27" fmla="*/ 431 h 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4" h="431">
                        <a:moveTo>
                          <a:pt x="378" y="22"/>
                        </a:moveTo>
                        <a:cubicBezTo>
                          <a:pt x="592" y="14"/>
                          <a:pt x="1184" y="0"/>
                          <a:pt x="1374" y="34"/>
                        </a:cubicBezTo>
                        <a:cubicBezTo>
                          <a:pt x="1564" y="68"/>
                          <a:pt x="1520" y="165"/>
                          <a:pt x="1518" y="226"/>
                        </a:cubicBezTo>
                        <a:cubicBezTo>
                          <a:pt x="1516" y="287"/>
                          <a:pt x="1522" y="369"/>
                          <a:pt x="1362" y="400"/>
                        </a:cubicBezTo>
                        <a:cubicBezTo>
                          <a:pt x="1202" y="431"/>
                          <a:pt x="772" y="418"/>
                          <a:pt x="558" y="412"/>
                        </a:cubicBezTo>
                        <a:cubicBezTo>
                          <a:pt x="344" y="406"/>
                          <a:pt x="156" y="419"/>
                          <a:pt x="78" y="364"/>
                        </a:cubicBezTo>
                        <a:cubicBezTo>
                          <a:pt x="0" y="309"/>
                          <a:pt x="40" y="139"/>
                          <a:pt x="90" y="82"/>
                        </a:cubicBezTo>
                        <a:cubicBezTo>
                          <a:pt x="140" y="25"/>
                          <a:pt x="318" y="34"/>
                          <a:pt x="378" y="22"/>
                        </a:cubicBezTo>
                        <a:close/>
                      </a:path>
                    </a:pathLst>
                  </a:custGeom>
                  <a:gradFill rotWithShape="1">
                    <a:gsLst>
                      <a:gs pos="0">
                        <a:schemeClr val="bg1"/>
                      </a:gs>
                      <a:gs pos="100000">
                        <a:srgbClr val="D8D4C6"/>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sp>
                <p:nvSpPr>
                  <p:cNvPr id="41" name="Freeform 30"/>
                  <p:cNvSpPr>
                    <a:spLocks/>
                  </p:cNvSpPr>
                  <p:nvPr/>
                </p:nvSpPr>
                <p:spPr bwMode="auto">
                  <a:xfrm>
                    <a:off x="3668" y="549"/>
                    <a:ext cx="535" cy="173"/>
                  </a:xfrm>
                  <a:custGeom>
                    <a:avLst/>
                    <a:gdLst>
                      <a:gd name="T0" fmla="*/ 5 w 1564"/>
                      <a:gd name="T1" fmla="*/ 1 h 431"/>
                      <a:gd name="T2" fmla="*/ 19 w 1564"/>
                      <a:gd name="T3" fmla="*/ 1 h 431"/>
                      <a:gd name="T4" fmla="*/ 21 w 1564"/>
                      <a:gd name="T5" fmla="*/ 6 h 431"/>
                      <a:gd name="T6" fmla="*/ 18 w 1564"/>
                      <a:gd name="T7" fmla="*/ 10 h 431"/>
                      <a:gd name="T8" fmla="*/ 8 w 1564"/>
                      <a:gd name="T9" fmla="*/ 10 h 431"/>
                      <a:gd name="T10" fmla="*/ 1 w 1564"/>
                      <a:gd name="T11" fmla="*/ 10 h 431"/>
                      <a:gd name="T12" fmla="*/ 1 w 1564"/>
                      <a:gd name="T13" fmla="*/ 2 h 431"/>
                      <a:gd name="T14" fmla="*/ 5 w 1564"/>
                      <a:gd name="T15" fmla="*/ 1 h 431"/>
                      <a:gd name="T16" fmla="*/ 0 60000 65536"/>
                      <a:gd name="T17" fmla="*/ 0 60000 65536"/>
                      <a:gd name="T18" fmla="*/ 0 60000 65536"/>
                      <a:gd name="T19" fmla="*/ 0 60000 65536"/>
                      <a:gd name="T20" fmla="*/ 0 60000 65536"/>
                      <a:gd name="T21" fmla="*/ 0 60000 65536"/>
                      <a:gd name="T22" fmla="*/ 0 60000 65536"/>
                      <a:gd name="T23" fmla="*/ 0 60000 65536"/>
                      <a:gd name="T24" fmla="*/ 0 w 1564"/>
                      <a:gd name="T25" fmla="*/ 0 h 431"/>
                      <a:gd name="T26" fmla="*/ 1564 w 1564"/>
                      <a:gd name="T27" fmla="*/ 431 h 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4" h="431">
                        <a:moveTo>
                          <a:pt x="378" y="22"/>
                        </a:moveTo>
                        <a:cubicBezTo>
                          <a:pt x="592" y="14"/>
                          <a:pt x="1184" y="0"/>
                          <a:pt x="1374" y="34"/>
                        </a:cubicBezTo>
                        <a:cubicBezTo>
                          <a:pt x="1564" y="68"/>
                          <a:pt x="1520" y="165"/>
                          <a:pt x="1518" y="226"/>
                        </a:cubicBezTo>
                        <a:cubicBezTo>
                          <a:pt x="1516" y="287"/>
                          <a:pt x="1522" y="369"/>
                          <a:pt x="1362" y="400"/>
                        </a:cubicBezTo>
                        <a:cubicBezTo>
                          <a:pt x="1202" y="431"/>
                          <a:pt x="772" y="418"/>
                          <a:pt x="558" y="412"/>
                        </a:cubicBezTo>
                        <a:cubicBezTo>
                          <a:pt x="344" y="406"/>
                          <a:pt x="156" y="419"/>
                          <a:pt x="78" y="364"/>
                        </a:cubicBezTo>
                        <a:cubicBezTo>
                          <a:pt x="0" y="309"/>
                          <a:pt x="40" y="139"/>
                          <a:pt x="90" y="82"/>
                        </a:cubicBezTo>
                        <a:cubicBezTo>
                          <a:pt x="140" y="25"/>
                          <a:pt x="318" y="34"/>
                          <a:pt x="378" y="22"/>
                        </a:cubicBezTo>
                        <a:close/>
                      </a:path>
                    </a:pathLst>
                  </a:custGeom>
                  <a:gradFill rotWithShape="1">
                    <a:gsLst>
                      <a:gs pos="0">
                        <a:schemeClr val="bg1"/>
                      </a:gs>
                      <a:gs pos="100000">
                        <a:srgbClr val="D8D4C6"/>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sp>
                <p:nvSpPr>
                  <p:cNvPr id="42" name="Freeform 31"/>
                  <p:cNvSpPr>
                    <a:spLocks/>
                  </p:cNvSpPr>
                  <p:nvPr/>
                </p:nvSpPr>
                <p:spPr bwMode="auto">
                  <a:xfrm>
                    <a:off x="4728" y="555"/>
                    <a:ext cx="535" cy="173"/>
                  </a:xfrm>
                  <a:custGeom>
                    <a:avLst/>
                    <a:gdLst>
                      <a:gd name="T0" fmla="*/ 5 w 1564"/>
                      <a:gd name="T1" fmla="*/ 1 h 431"/>
                      <a:gd name="T2" fmla="*/ 19 w 1564"/>
                      <a:gd name="T3" fmla="*/ 1 h 431"/>
                      <a:gd name="T4" fmla="*/ 21 w 1564"/>
                      <a:gd name="T5" fmla="*/ 6 h 431"/>
                      <a:gd name="T6" fmla="*/ 18 w 1564"/>
                      <a:gd name="T7" fmla="*/ 10 h 431"/>
                      <a:gd name="T8" fmla="*/ 8 w 1564"/>
                      <a:gd name="T9" fmla="*/ 10 h 431"/>
                      <a:gd name="T10" fmla="*/ 1 w 1564"/>
                      <a:gd name="T11" fmla="*/ 10 h 431"/>
                      <a:gd name="T12" fmla="*/ 1 w 1564"/>
                      <a:gd name="T13" fmla="*/ 2 h 431"/>
                      <a:gd name="T14" fmla="*/ 5 w 1564"/>
                      <a:gd name="T15" fmla="*/ 1 h 431"/>
                      <a:gd name="T16" fmla="*/ 0 60000 65536"/>
                      <a:gd name="T17" fmla="*/ 0 60000 65536"/>
                      <a:gd name="T18" fmla="*/ 0 60000 65536"/>
                      <a:gd name="T19" fmla="*/ 0 60000 65536"/>
                      <a:gd name="T20" fmla="*/ 0 60000 65536"/>
                      <a:gd name="T21" fmla="*/ 0 60000 65536"/>
                      <a:gd name="T22" fmla="*/ 0 60000 65536"/>
                      <a:gd name="T23" fmla="*/ 0 60000 65536"/>
                      <a:gd name="T24" fmla="*/ 0 w 1564"/>
                      <a:gd name="T25" fmla="*/ 0 h 431"/>
                      <a:gd name="T26" fmla="*/ 1564 w 1564"/>
                      <a:gd name="T27" fmla="*/ 431 h 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4" h="431">
                        <a:moveTo>
                          <a:pt x="378" y="22"/>
                        </a:moveTo>
                        <a:cubicBezTo>
                          <a:pt x="592" y="14"/>
                          <a:pt x="1184" y="0"/>
                          <a:pt x="1374" y="34"/>
                        </a:cubicBezTo>
                        <a:cubicBezTo>
                          <a:pt x="1564" y="68"/>
                          <a:pt x="1520" y="165"/>
                          <a:pt x="1518" y="226"/>
                        </a:cubicBezTo>
                        <a:cubicBezTo>
                          <a:pt x="1516" y="287"/>
                          <a:pt x="1522" y="369"/>
                          <a:pt x="1362" y="400"/>
                        </a:cubicBezTo>
                        <a:cubicBezTo>
                          <a:pt x="1202" y="431"/>
                          <a:pt x="772" y="418"/>
                          <a:pt x="558" y="412"/>
                        </a:cubicBezTo>
                        <a:cubicBezTo>
                          <a:pt x="344" y="406"/>
                          <a:pt x="156" y="419"/>
                          <a:pt x="78" y="364"/>
                        </a:cubicBezTo>
                        <a:cubicBezTo>
                          <a:pt x="0" y="309"/>
                          <a:pt x="40" y="139"/>
                          <a:pt x="90" y="82"/>
                        </a:cubicBezTo>
                        <a:cubicBezTo>
                          <a:pt x="140" y="25"/>
                          <a:pt x="318" y="34"/>
                          <a:pt x="378" y="22"/>
                        </a:cubicBezTo>
                        <a:close/>
                      </a:path>
                    </a:pathLst>
                  </a:custGeom>
                  <a:gradFill rotWithShape="1">
                    <a:gsLst>
                      <a:gs pos="0">
                        <a:schemeClr val="bg1"/>
                      </a:gs>
                      <a:gs pos="100000">
                        <a:srgbClr val="D8D4C6"/>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sp>
                <p:nvSpPr>
                  <p:cNvPr id="43" name="Freeform 32"/>
                  <p:cNvSpPr>
                    <a:spLocks/>
                  </p:cNvSpPr>
                  <p:nvPr/>
                </p:nvSpPr>
                <p:spPr bwMode="auto">
                  <a:xfrm>
                    <a:off x="5230" y="556"/>
                    <a:ext cx="405" cy="173"/>
                  </a:xfrm>
                  <a:custGeom>
                    <a:avLst/>
                    <a:gdLst>
                      <a:gd name="T0" fmla="*/ 2 w 1564"/>
                      <a:gd name="T1" fmla="*/ 1 h 431"/>
                      <a:gd name="T2" fmla="*/ 6 w 1564"/>
                      <a:gd name="T3" fmla="*/ 1 h 431"/>
                      <a:gd name="T4" fmla="*/ 7 w 1564"/>
                      <a:gd name="T5" fmla="*/ 6 h 431"/>
                      <a:gd name="T6" fmla="*/ 6 w 1564"/>
                      <a:gd name="T7" fmla="*/ 10 h 431"/>
                      <a:gd name="T8" fmla="*/ 3 w 1564"/>
                      <a:gd name="T9" fmla="*/ 10 h 431"/>
                      <a:gd name="T10" fmla="*/ 0 w 1564"/>
                      <a:gd name="T11" fmla="*/ 10 h 431"/>
                      <a:gd name="T12" fmla="*/ 1 w 1564"/>
                      <a:gd name="T13" fmla="*/ 2 h 431"/>
                      <a:gd name="T14" fmla="*/ 2 w 1564"/>
                      <a:gd name="T15" fmla="*/ 1 h 431"/>
                      <a:gd name="T16" fmla="*/ 0 60000 65536"/>
                      <a:gd name="T17" fmla="*/ 0 60000 65536"/>
                      <a:gd name="T18" fmla="*/ 0 60000 65536"/>
                      <a:gd name="T19" fmla="*/ 0 60000 65536"/>
                      <a:gd name="T20" fmla="*/ 0 60000 65536"/>
                      <a:gd name="T21" fmla="*/ 0 60000 65536"/>
                      <a:gd name="T22" fmla="*/ 0 60000 65536"/>
                      <a:gd name="T23" fmla="*/ 0 60000 65536"/>
                      <a:gd name="T24" fmla="*/ 0 w 1564"/>
                      <a:gd name="T25" fmla="*/ 0 h 431"/>
                      <a:gd name="T26" fmla="*/ 1564 w 1564"/>
                      <a:gd name="T27" fmla="*/ 431 h 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4" h="431">
                        <a:moveTo>
                          <a:pt x="378" y="22"/>
                        </a:moveTo>
                        <a:cubicBezTo>
                          <a:pt x="592" y="14"/>
                          <a:pt x="1184" y="0"/>
                          <a:pt x="1374" y="34"/>
                        </a:cubicBezTo>
                        <a:cubicBezTo>
                          <a:pt x="1564" y="68"/>
                          <a:pt x="1520" y="165"/>
                          <a:pt x="1518" y="226"/>
                        </a:cubicBezTo>
                        <a:cubicBezTo>
                          <a:pt x="1516" y="287"/>
                          <a:pt x="1522" y="369"/>
                          <a:pt x="1362" y="400"/>
                        </a:cubicBezTo>
                        <a:cubicBezTo>
                          <a:pt x="1202" y="431"/>
                          <a:pt x="772" y="418"/>
                          <a:pt x="558" y="412"/>
                        </a:cubicBezTo>
                        <a:cubicBezTo>
                          <a:pt x="344" y="406"/>
                          <a:pt x="156" y="419"/>
                          <a:pt x="78" y="364"/>
                        </a:cubicBezTo>
                        <a:cubicBezTo>
                          <a:pt x="0" y="309"/>
                          <a:pt x="40" y="139"/>
                          <a:pt x="90" y="82"/>
                        </a:cubicBezTo>
                        <a:cubicBezTo>
                          <a:pt x="140" y="25"/>
                          <a:pt x="318" y="34"/>
                          <a:pt x="378" y="22"/>
                        </a:cubicBezTo>
                        <a:close/>
                      </a:path>
                    </a:pathLst>
                  </a:custGeom>
                  <a:gradFill rotWithShape="1">
                    <a:gsLst>
                      <a:gs pos="0">
                        <a:schemeClr val="bg1"/>
                      </a:gs>
                      <a:gs pos="100000">
                        <a:srgbClr val="D8D4C6"/>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grpSp>
            <p:sp>
              <p:nvSpPr>
                <p:cNvPr id="21" name="Freeform 33"/>
                <p:cNvSpPr>
                  <a:spLocks/>
                </p:cNvSpPr>
                <p:nvPr/>
              </p:nvSpPr>
              <p:spPr bwMode="auto">
                <a:xfrm>
                  <a:off x="158" y="1087"/>
                  <a:ext cx="3882" cy="1"/>
                </a:xfrm>
                <a:custGeom>
                  <a:avLst/>
                  <a:gdLst>
                    <a:gd name="T0" fmla="*/ 0 w 3882"/>
                    <a:gd name="T1" fmla="*/ 0 h 1"/>
                    <a:gd name="T2" fmla="*/ 3882 w 3882"/>
                    <a:gd name="T3" fmla="*/ 1 h 1"/>
                    <a:gd name="T4" fmla="*/ 0 60000 65536"/>
                    <a:gd name="T5" fmla="*/ 0 60000 65536"/>
                    <a:gd name="T6" fmla="*/ 0 w 3882"/>
                    <a:gd name="T7" fmla="*/ 0 h 1"/>
                    <a:gd name="T8" fmla="*/ 3882 w 3882"/>
                    <a:gd name="T9" fmla="*/ 1 h 1"/>
                  </a:gdLst>
                  <a:ahLst/>
                  <a:cxnLst>
                    <a:cxn ang="T4">
                      <a:pos x="T0" y="T1"/>
                    </a:cxn>
                    <a:cxn ang="T5">
                      <a:pos x="T2" y="T3"/>
                    </a:cxn>
                  </a:cxnLst>
                  <a:rect l="T6" t="T7" r="T8" b="T9"/>
                  <a:pathLst>
                    <a:path w="3882" h="1">
                      <a:moveTo>
                        <a:pt x="0" y="0"/>
                      </a:moveTo>
                      <a:lnTo>
                        <a:pt x="3882" y="1"/>
                      </a:lnTo>
                    </a:path>
                  </a:pathLst>
                </a:custGeom>
                <a:noFill/>
                <a:ln w="28575">
                  <a:solidFill>
                    <a:schemeClr val="accent1"/>
                  </a:solidFill>
                  <a:round/>
                  <a:headEnd/>
                  <a:tailEnd/>
                </a:ln>
              </p:spPr>
              <p:txBody>
                <a:bodyPr>
                  <a:prstTxWarp prst="textNoShape">
                    <a:avLst/>
                  </a:prstTxWarp>
                </a:bodyPr>
                <a:lstStyle/>
                <a:p>
                  <a:endParaRPr lang="en-US"/>
                </a:p>
              </p:txBody>
            </p:sp>
            <p:sp>
              <p:nvSpPr>
                <p:cNvPr id="22" name="Oval 34"/>
                <p:cNvSpPr>
                  <a:spLocks noChangeArrowheads="1"/>
                </p:cNvSpPr>
                <p:nvPr/>
              </p:nvSpPr>
              <p:spPr bwMode="auto">
                <a:xfrm>
                  <a:off x="1243" y="937"/>
                  <a:ext cx="181" cy="45"/>
                </a:xfrm>
                <a:prstGeom prst="ellipse">
                  <a:avLst/>
                </a:prstGeom>
                <a:solidFill>
                  <a:srgbClr val="A89C70"/>
                </a:solidFill>
                <a:ln w="9525">
                  <a:solidFill>
                    <a:schemeClr val="tx1"/>
                  </a:solidFill>
                  <a:round/>
                  <a:headEnd/>
                  <a:tailEnd/>
                </a:ln>
              </p:spPr>
              <p:txBody>
                <a:bodyPr wrap="none" anchor="ctr">
                  <a:prstTxWarp prst="textNoShape">
                    <a:avLst/>
                  </a:prstTxWarp>
                </a:bodyPr>
                <a:lstStyle/>
                <a:p>
                  <a:endParaRPr lang="en-US"/>
                </a:p>
              </p:txBody>
            </p:sp>
            <p:sp>
              <p:nvSpPr>
                <p:cNvPr id="23" name="Oval 35"/>
                <p:cNvSpPr>
                  <a:spLocks noChangeArrowheads="1"/>
                </p:cNvSpPr>
                <p:nvPr/>
              </p:nvSpPr>
              <p:spPr bwMode="auto">
                <a:xfrm>
                  <a:off x="1770" y="944"/>
                  <a:ext cx="181" cy="45"/>
                </a:xfrm>
                <a:prstGeom prst="ellipse">
                  <a:avLst/>
                </a:prstGeom>
                <a:solidFill>
                  <a:srgbClr val="A89C70"/>
                </a:solidFill>
                <a:ln w="9525">
                  <a:solidFill>
                    <a:schemeClr val="tx1"/>
                  </a:solidFill>
                  <a:round/>
                  <a:headEnd/>
                  <a:tailEnd/>
                </a:ln>
              </p:spPr>
              <p:txBody>
                <a:bodyPr wrap="none" anchor="ctr">
                  <a:prstTxWarp prst="textNoShape">
                    <a:avLst/>
                  </a:prstTxWarp>
                </a:bodyPr>
                <a:lstStyle/>
                <a:p>
                  <a:endParaRPr lang="en-US"/>
                </a:p>
              </p:txBody>
            </p:sp>
            <p:sp>
              <p:nvSpPr>
                <p:cNvPr id="24" name="Oval 36"/>
                <p:cNvSpPr>
                  <a:spLocks noChangeArrowheads="1"/>
                </p:cNvSpPr>
                <p:nvPr/>
              </p:nvSpPr>
              <p:spPr bwMode="auto">
                <a:xfrm>
                  <a:off x="715" y="928"/>
                  <a:ext cx="181" cy="45"/>
                </a:xfrm>
                <a:prstGeom prst="ellipse">
                  <a:avLst/>
                </a:prstGeom>
                <a:solidFill>
                  <a:srgbClr val="A89C70"/>
                </a:solidFill>
                <a:ln w="9525">
                  <a:solidFill>
                    <a:schemeClr val="tx1"/>
                  </a:solidFill>
                  <a:round/>
                  <a:headEnd/>
                  <a:tailEnd/>
                </a:ln>
              </p:spPr>
              <p:txBody>
                <a:bodyPr wrap="none" anchor="ctr">
                  <a:prstTxWarp prst="textNoShape">
                    <a:avLst/>
                  </a:prstTxWarp>
                </a:bodyPr>
                <a:lstStyle/>
                <a:p>
                  <a:endParaRPr lang="en-US"/>
                </a:p>
              </p:txBody>
            </p:sp>
            <p:sp>
              <p:nvSpPr>
                <p:cNvPr id="25" name="Oval 37"/>
                <p:cNvSpPr>
                  <a:spLocks noChangeArrowheads="1"/>
                </p:cNvSpPr>
                <p:nvPr/>
              </p:nvSpPr>
              <p:spPr bwMode="auto">
                <a:xfrm>
                  <a:off x="284" y="931"/>
                  <a:ext cx="181" cy="45"/>
                </a:xfrm>
                <a:prstGeom prst="ellipse">
                  <a:avLst/>
                </a:prstGeom>
                <a:solidFill>
                  <a:srgbClr val="A89C70"/>
                </a:solidFill>
                <a:ln w="9525">
                  <a:solidFill>
                    <a:schemeClr val="tx1"/>
                  </a:solidFill>
                  <a:round/>
                  <a:headEnd/>
                  <a:tailEnd/>
                </a:ln>
              </p:spPr>
              <p:txBody>
                <a:bodyPr wrap="none" anchor="ctr">
                  <a:prstTxWarp prst="textNoShape">
                    <a:avLst/>
                  </a:prstTxWarp>
                </a:bodyPr>
                <a:lstStyle/>
                <a:p>
                  <a:endParaRPr lang="en-US"/>
                </a:p>
              </p:txBody>
            </p:sp>
            <p:sp>
              <p:nvSpPr>
                <p:cNvPr id="26" name="Oval 38"/>
                <p:cNvSpPr>
                  <a:spLocks noChangeArrowheads="1"/>
                </p:cNvSpPr>
                <p:nvPr/>
              </p:nvSpPr>
              <p:spPr bwMode="auto">
                <a:xfrm>
                  <a:off x="2296" y="955"/>
                  <a:ext cx="181" cy="45"/>
                </a:xfrm>
                <a:prstGeom prst="ellipse">
                  <a:avLst/>
                </a:prstGeom>
                <a:solidFill>
                  <a:srgbClr val="A89C70"/>
                </a:solidFill>
                <a:ln w="9525">
                  <a:solidFill>
                    <a:schemeClr val="tx1"/>
                  </a:solidFill>
                  <a:round/>
                  <a:headEnd/>
                  <a:tailEnd/>
                </a:ln>
              </p:spPr>
              <p:txBody>
                <a:bodyPr wrap="none" anchor="ctr">
                  <a:prstTxWarp prst="textNoShape">
                    <a:avLst/>
                  </a:prstTxWarp>
                </a:bodyPr>
                <a:lstStyle/>
                <a:p>
                  <a:endParaRPr lang="en-US"/>
                </a:p>
              </p:txBody>
            </p:sp>
            <p:sp>
              <p:nvSpPr>
                <p:cNvPr id="27" name="Oval 39"/>
                <p:cNvSpPr>
                  <a:spLocks noChangeArrowheads="1"/>
                </p:cNvSpPr>
                <p:nvPr/>
              </p:nvSpPr>
              <p:spPr bwMode="auto">
                <a:xfrm>
                  <a:off x="2795" y="955"/>
                  <a:ext cx="181" cy="45"/>
                </a:xfrm>
                <a:prstGeom prst="ellipse">
                  <a:avLst/>
                </a:prstGeom>
                <a:solidFill>
                  <a:srgbClr val="A89C70"/>
                </a:solidFill>
                <a:ln w="9525">
                  <a:solidFill>
                    <a:schemeClr val="tx1"/>
                  </a:solidFill>
                  <a:round/>
                  <a:headEnd/>
                  <a:tailEnd/>
                </a:ln>
              </p:spPr>
              <p:txBody>
                <a:bodyPr wrap="none" anchor="ctr">
                  <a:prstTxWarp prst="textNoShape">
                    <a:avLst/>
                  </a:prstTxWarp>
                </a:bodyPr>
                <a:lstStyle/>
                <a:p>
                  <a:endParaRPr lang="en-US"/>
                </a:p>
              </p:txBody>
            </p:sp>
            <p:sp>
              <p:nvSpPr>
                <p:cNvPr id="28" name="Oval 40"/>
                <p:cNvSpPr>
                  <a:spLocks noChangeArrowheads="1"/>
                </p:cNvSpPr>
                <p:nvPr/>
              </p:nvSpPr>
              <p:spPr bwMode="auto">
                <a:xfrm>
                  <a:off x="3315" y="955"/>
                  <a:ext cx="181" cy="45"/>
                </a:xfrm>
                <a:prstGeom prst="ellipse">
                  <a:avLst/>
                </a:prstGeom>
                <a:solidFill>
                  <a:srgbClr val="A89C70"/>
                </a:solidFill>
                <a:ln w="9525">
                  <a:solidFill>
                    <a:schemeClr val="tx1"/>
                  </a:solidFill>
                  <a:round/>
                  <a:headEnd/>
                  <a:tailEnd/>
                </a:ln>
              </p:spPr>
              <p:txBody>
                <a:bodyPr wrap="none" anchor="ctr">
                  <a:prstTxWarp prst="textNoShape">
                    <a:avLst/>
                  </a:prstTxWarp>
                </a:bodyPr>
                <a:lstStyle/>
                <a:p>
                  <a:endParaRPr lang="en-US"/>
                </a:p>
              </p:txBody>
            </p:sp>
            <p:sp>
              <p:nvSpPr>
                <p:cNvPr id="29" name="Oval 41"/>
                <p:cNvSpPr>
                  <a:spLocks noChangeArrowheads="1"/>
                </p:cNvSpPr>
                <p:nvPr/>
              </p:nvSpPr>
              <p:spPr bwMode="auto">
                <a:xfrm>
                  <a:off x="3827" y="939"/>
                  <a:ext cx="181" cy="45"/>
                </a:xfrm>
                <a:prstGeom prst="ellipse">
                  <a:avLst/>
                </a:prstGeom>
                <a:solidFill>
                  <a:srgbClr val="A89C70"/>
                </a:solidFill>
                <a:ln w="9525">
                  <a:solidFill>
                    <a:schemeClr val="tx1"/>
                  </a:solidFill>
                  <a:round/>
                  <a:headEnd/>
                  <a:tailEnd/>
                </a:ln>
              </p:spPr>
              <p:txBody>
                <a:bodyPr wrap="none" anchor="ctr">
                  <a:prstTxWarp prst="textNoShape">
                    <a:avLst/>
                  </a:prstTxWarp>
                </a:bodyPr>
                <a:lstStyle/>
                <a:p>
                  <a:endParaRPr lang="en-US"/>
                </a:p>
              </p:txBody>
            </p:sp>
            <p:sp>
              <p:nvSpPr>
                <p:cNvPr id="30" name="Oval 42"/>
                <p:cNvSpPr>
                  <a:spLocks noChangeArrowheads="1"/>
                </p:cNvSpPr>
                <p:nvPr/>
              </p:nvSpPr>
              <p:spPr bwMode="auto">
                <a:xfrm>
                  <a:off x="4355" y="939"/>
                  <a:ext cx="181" cy="45"/>
                </a:xfrm>
                <a:prstGeom prst="ellipse">
                  <a:avLst/>
                </a:prstGeom>
                <a:solidFill>
                  <a:srgbClr val="A89C70"/>
                </a:solidFill>
                <a:ln w="9525">
                  <a:solidFill>
                    <a:schemeClr val="tx1"/>
                  </a:solidFill>
                  <a:round/>
                  <a:headEnd/>
                  <a:tailEnd/>
                </a:ln>
              </p:spPr>
              <p:txBody>
                <a:bodyPr wrap="none" anchor="ctr">
                  <a:prstTxWarp prst="textNoShape">
                    <a:avLst/>
                  </a:prstTxWarp>
                </a:bodyPr>
                <a:lstStyle/>
                <a:p>
                  <a:endParaRPr lang="en-US"/>
                </a:p>
              </p:txBody>
            </p:sp>
            <p:sp>
              <p:nvSpPr>
                <p:cNvPr id="31" name="Oval 43"/>
                <p:cNvSpPr>
                  <a:spLocks noChangeArrowheads="1"/>
                </p:cNvSpPr>
                <p:nvPr/>
              </p:nvSpPr>
              <p:spPr bwMode="auto">
                <a:xfrm>
                  <a:off x="4867" y="955"/>
                  <a:ext cx="181" cy="45"/>
                </a:xfrm>
                <a:prstGeom prst="ellipse">
                  <a:avLst/>
                </a:prstGeom>
                <a:solidFill>
                  <a:srgbClr val="A89C70"/>
                </a:solidFill>
                <a:ln w="9525">
                  <a:solidFill>
                    <a:schemeClr val="tx1"/>
                  </a:solidFill>
                  <a:round/>
                  <a:headEnd/>
                  <a:tailEnd/>
                </a:ln>
              </p:spPr>
              <p:txBody>
                <a:bodyPr wrap="none" anchor="ctr">
                  <a:prstTxWarp prst="textNoShape">
                    <a:avLst/>
                  </a:prstTxWarp>
                </a:bodyPr>
                <a:lstStyle/>
                <a:p>
                  <a:endParaRPr lang="en-US"/>
                </a:p>
              </p:txBody>
            </p:sp>
            <p:sp>
              <p:nvSpPr>
                <p:cNvPr id="32" name="Oval 44"/>
                <p:cNvSpPr>
                  <a:spLocks noChangeArrowheads="1"/>
                </p:cNvSpPr>
                <p:nvPr/>
              </p:nvSpPr>
              <p:spPr bwMode="auto">
                <a:xfrm>
                  <a:off x="5307" y="947"/>
                  <a:ext cx="181" cy="45"/>
                </a:xfrm>
                <a:prstGeom prst="ellipse">
                  <a:avLst/>
                </a:prstGeom>
                <a:solidFill>
                  <a:srgbClr val="A89C70"/>
                </a:solidFill>
                <a:ln w="9525">
                  <a:solidFill>
                    <a:schemeClr val="tx1"/>
                  </a:solidFill>
                  <a:round/>
                  <a:headEnd/>
                  <a:tailEnd/>
                </a:ln>
              </p:spPr>
              <p:txBody>
                <a:bodyPr wrap="none" anchor="ctr">
                  <a:prstTxWarp prst="textNoShape">
                    <a:avLst/>
                  </a:prstTxWarp>
                </a:bodyPr>
                <a:lstStyle/>
                <a:p>
                  <a:endParaRPr lang="en-US"/>
                </a:p>
              </p:txBody>
            </p:sp>
            <p:sp>
              <p:nvSpPr>
                <p:cNvPr id="33" name="Freeform 45"/>
                <p:cNvSpPr>
                  <a:spLocks/>
                </p:cNvSpPr>
                <p:nvPr/>
              </p:nvSpPr>
              <p:spPr bwMode="auto">
                <a:xfrm>
                  <a:off x="4326" y="1096"/>
                  <a:ext cx="1249" cy="33"/>
                </a:xfrm>
                <a:custGeom>
                  <a:avLst/>
                  <a:gdLst>
                    <a:gd name="T0" fmla="*/ 0 w 688"/>
                    <a:gd name="T1" fmla="*/ 0 h 1"/>
                    <a:gd name="T2" fmla="*/ 7472 w 688"/>
                    <a:gd name="T3" fmla="*/ 0 h 1"/>
                    <a:gd name="T4" fmla="*/ 0 60000 65536"/>
                    <a:gd name="T5" fmla="*/ 0 60000 65536"/>
                    <a:gd name="T6" fmla="*/ 0 w 688"/>
                    <a:gd name="T7" fmla="*/ 0 h 1"/>
                    <a:gd name="T8" fmla="*/ 688 w 688"/>
                    <a:gd name="T9" fmla="*/ 1 h 1"/>
                  </a:gdLst>
                  <a:ahLst/>
                  <a:cxnLst>
                    <a:cxn ang="T4">
                      <a:pos x="T0" y="T1"/>
                    </a:cxn>
                    <a:cxn ang="T5">
                      <a:pos x="T2" y="T3"/>
                    </a:cxn>
                  </a:cxnLst>
                  <a:rect l="T6" t="T7" r="T8" b="T9"/>
                  <a:pathLst>
                    <a:path w="688" h="1">
                      <a:moveTo>
                        <a:pt x="0" y="0"/>
                      </a:moveTo>
                      <a:lnTo>
                        <a:pt x="688" y="0"/>
                      </a:lnTo>
                    </a:path>
                  </a:pathLst>
                </a:custGeom>
                <a:noFill/>
                <a:ln w="28575">
                  <a:solidFill>
                    <a:schemeClr val="accent1"/>
                  </a:solidFill>
                  <a:round/>
                  <a:headEnd/>
                  <a:tailEnd/>
                </a:ln>
              </p:spPr>
              <p:txBody>
                <a:bodyPr>
                  <a:prstTxWarp prst="textNoShape">
                    <a:avLst/>
                  </a:prstTxWarp>
                </a:bodyPr>
                <a:lstStyle/>
                <a:p>
                  <a:endParaRPr lang="en-US"/>
                </a:p>
              </p:txBody>
            </p:sp>
          </p:grpSp>
          <p:grpSp>
            <p:nvGrpSpPr>
              <p:cNvPr id="15" name="Group 46"/>
              <p:cNvGrpSpPr>
                <a:grpSpLocks/>
              </p:cNvGrpSpPr>
              <p:nvPr/>
            </p:nvGrpSpPr>
            <p:grpSpPr bwMode="auto">
              <a:xfrm>
                <a:off x="7853363" y="2306638"/>
                <a:ext cx="1038225" cy="476250"/>
                <a:chOff x="4987" y="940"/>
                <a:chExt cx="654" cy="300"/>
              </a:xfrm>
            </p:grpSpPr>
            <p:sp>
              <p:nvSpPr>
                <p:cNvPr id="18" name="Freeform 47"/>
                <p:cNvSpPr>
                  <a:spLocks/>
                </p:cNvSpPr>
                <p:nvPr/>
              </p:nvSpPr>
              <p:spPr bwMode="auto">
                <a:xfrm>
                  <a:off x="4987" y="940"/>
                  <a:ext cx="654" cy="300"/>
                </a:xfrm>
                <a:custGeom>
                  <a:avLst/>
                  <a:gdLst>
                    <a:gd name="T0" fmla="*/ 25 w 654"/>
                    <a:gd name="T1" fmla="*/ 86 h 300"/>
                    <a:gd name="T2" fmla="*/ 113 w 654"/>
                    <a:gd name="T3" fmla="*/ 18 h 300"/>
                    <a:gd name="T4" fmla="*/ 233 w 654"/>
                    <a:gd name="T5" fmla="*/ 6 h 300"/>
                    <a:gd name="T6" fmla="*/ 345 w 654"/>
                    <a:gd name="T7" fmla="*/ 26 h 300"/>
                    <a:gd name="T8" fmla="*/ 427 w 654"/>
                    <a:gd name="T9" fmla="*/ 31 h 300"/>
                    <a:gd name="T10" fmla="*/ 541 w 654"/>
                    <a:gd name="T11" fmla="*/ 1 h 300"/>
                    <a:gd name="T12" fmla="*/ 580 w 654"/>
                    <a:gd name="T13" fmla="*/ 25 h 300"/>
                    <a:gd name="T14" fmla="*/ 567 w 654"/>
                    <a:gd name="T15" fmla="*/ 74 h 300"/>
                    <a:gd name="T16" fmla="*/ 545 w 654"/>
                    <a:gd name="T17" fmla="*/ 128 h 300"/>
                    <a:gd name="T18" fmla="*/ 631 w 654"/>
                    <a:gd name="T19" fmla="*/ 138 h 300"/>
                    <a:gd name="T20" fmla="*/ 636 w 654"/>
                    <a:gd name="T21" fmla="*/ 167 h 300"/>
                    <a:gd name="T22" fmla="*/ 524 w 654"/>
                    <a:gd name="T23" fmla="*/ 203 h 300"/>
                    <a:gd name="T24" fmla="*/ 497 w 654"/>
                    <a:gd name="T25" fmla="*/ 260 h 300"/>
                    <a:gd name="T26" fmla="*/ 419 w 654"/>
                    <a:gd name="T27" fmla="*/ 248 h 300"/>
                    <a:gd name="T28" fmla="*/ 353 w 654"/>
                    <a:gd name="T29" fmla="*/ 276 h 300"/>
                    <a:gd name="T30" fmla="*/ 213 w 654"/>
                    <a:gd name="T31" fmla="*/ 298 h 300"/>
                    <a:gd name="T32" fmla="*/ 81 w 654"/>
                    <a:gd name="T33" fmla="*/ 266 h 300"/>
                    <a:gd name="T34" fmla="*/ 9 w 654"/>
                    <a:gd name="T35" fmla="*/ 194 h 300"/>
                    <a:gd name="T36" fmla="*/ 25 w 654"/>
                    <a:gd name="T37" fmla="*/ 86 h 3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4"/>
                    <a:gd name="T58" fmla="*/ 0 h 300"/>
                    <a:gd name="T59" fmla="*/ 654 w 654"/>
                    <a:gd name="T60" fmla="*/ 300 h 3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4" h="300">
                      <a:moveTo>
                        <a:pt x="25" y="86"/>
                      </a:moveTo>
                      <a:cubicBezTo>
                        <a:pt x="42" y="57"/>
                        <a:pt x="78" y="31"/>
                        <a:pt x="113" y="18"/>
                      </a:cubicBezTo>
                      <a:cubicBezTo>
                        <a:pt x="148" y="5"/>
                        <a:pt x="194" y="5"/>
                        <a:pt x="233" y="6"/>
                      </a:cubicBezTo>
                      <a:cubicBezTo>
                        <a:pt x="272" y="7"/>
                        <a:pt x="313" y="22"/>
                        <a:pt x="345" y="26"/>
                      </a:cubicBezTo>
                      <a:cubicBezTo>
                        <a:pt x="377" y="30"/>
                        <a:pt x="394" y="35"/>
                        <a:pt x="427" y="31"/>
                      </a:cubicBezTo>
                      <a:cubicBezTo>
                        <a:pt x="460" y="27"/>
                        <a:pt x="516" y="2"/>
                        <a:pt x="541" y="1"/>
                      </a:cubicBezTo>
                      <a:cubicBezTo>
                        <a:pt x="566" y="0"/>
                        <a:pt x="576" y="13"/>
                        <a:pt x="580" y="25"/>
                      </a:cubicBezTo>
                      <a:cubicBezTo>
                        <a:pt x="584" y="37"/>
                        <a:pt x="573" y="57"/>
                        <a:pt x="567" y="74"/>
                      </a:cubicBezTo>
                      <a:cubicBezTo>
                        <a:pt x="561" y="91"/>
                        <a:pt x="534" y="117"/>
                        <a:pt x="545" y="128"/>
                      </a:cubicBezTo>
                      <a:cubicBezTo>
                        <a:pt x="556" y="139"/>
                        <a:pt x="616" y="132"/>
                        <a:pt x="631" y="138"/>
                      </a:cubicBezTo>
                      <a:cubicBezTo>
                        <a:pt x="646" y="144"/>
                        <a:pt x="654" y="156"/>
                        <a:pt x="636" y="167"/>
                      </a:cubicBezTo>
                      <a:cubicBezTo>
                        <a:pt x="618" y="178"/>
                        <a:pt x="547" y="188"/>
                        <a:pt x="524" y="203"/>
                      </a:cubicBezTo>
                      <a:cubicBezTo>
                        <a:pt x="501" y="218"/>
                        <a:pt x="515" y="252"/>
                        <a:pt x="497" y="260"/>
                      </a:cubicBezTo>
                      <a:cubicBezTo>
                        <a:pt x="479" y="268"/>
                        <a:pt x="443" y="245"/>
                        <a:pt x="419" y="248"/>
                      </a:cubicBezTo>
                      <a:cubicBezTo>
                        <a:pt x="395" y="251"/>
                        <a:pt x="387" y="268"/>
                        <a:pt x="353" y="276"/>
                      </a:cubicBezTo>
                      <a:cubicBezTo>
                        <a:pt x="319" y="284"/>
                        <a:pt x="258" y="300"/>
                        <a:pt x="213" y="298"/>
                      </a:cubicBezTo>
                      <a:cubicBezTo>
                        <a:pt x="168" y="296"/>
                        <a:pt x="115" y="283"/>
                        <a:pt x="81" y="266"/>
                      </a:cubicBezTo>
                      <a:cubicBezTo>
                        <a:pt x="47" y="249"/>
                        <a:pt x="18" y="224"/>
                        <a:pt x="9" y="194"/>
                      </a:cubicBezTo>
                      <a:cubicBezTo>
                        <a:pt x="0" y="164"/>
                        <a:pt x="8" y="115"/>
                        <a:pt x="25" y="86"/>
                      </a:cubicBezTo>
                      <a:close/>
                    </a:path>
                  </a:pathLst>
                </a:custGeom>
                <a:solidFill>
                  <a:srgbClr val="E1BDBD"/>
                </a:solidFill>
                <a:ln w="9525">
                  <a:solidFill>
                    <a:schemeClr val="tx1"/>
                  </a:solidFill>
                  <a:round/>
                  <a:headEnd/>
                  <a:tailEnd/>
                </a:ln>
              </p:spPr>
              <p:txBody>
                <a:bodyPr>
                  <a:prstTxWarp prst="textNoShape">
                    <a:avLst/>
                  </a:prstTxWarp>
                </a:bodyPr>
                <a:lstStyle/>
                <a:p>
                  <a:endParaRPr lang="en-US"/>
                </a:p>
              </p:txBody>
            </p:sp>
            <p:sp>
              <p:nvSpPr>
                <p:cNvPr id="19" name="Oval 48"/>
                <p:cNvSpPr>
                  <a:spLocks noChangeArrowheads="1"/>
                </p:cNvSpPr>
                <p:nvPr/>
              </p:nvSpPr>
              <p:spPr bwMode="auto">
                <a:xfrm rot="5400000">
                  <a:off x="5091" y="915"/>
                  <a:ext cx="236" cy="356"/>
                </a:xfrm>
                <a:prstGeom prst="ellipse">
                  <a:avLst/>
                </a:prstGeom>
                <a:gradFill rotWithShape="1">
                  <a:gsLst>
                    <a:gs pos="0">
                      <a:schemeClr val="bg1"/>
                    </a:gs>
                    <a:gs pos="100000">
                      <a:srgbClr val="A89C70"/>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grpSp>
          <p:sp>
            <p:nvSpPr>
              <p:cNvPr id="16" name="Line 65"/>
              <p:cNvSpPr>
                <a:spLocks noChangeShapeType="1"/>
              </p:cNvSpPr>
              <p:nvPr/>
            </p:nvSpPr>
            <p:spPr bwMode="auto">
              <a:xfrm>
                <a:off x="571500" y="833438"/>
                <a:ext cx="828675" cy="0"/>
              </a:xfrm>
              <a:prstGeom prst="line">
                <a:avLst/>
              </a:prstGeom>
              <a:noFill/>
              <a:ln w="38100" cap="flat" cmpd="sng" algn="ctr">
                <a:solidFill>
                  <a:srgbClr val="FF6600"/>
                </a:solidFill>
                <a:prstDash val="solid"/>
                <a:round/>
                <a:headEnd type="none" w="med" len="med"/>
                <a:tailEnd type="triangle" w="med" len="med"/>
              </a:ln>
            </p:spPr>
            <p:txBody>
              <a:bodyPr wrap="none" anchor="ctr">
                <a:prstTxWarp prst="textNoShape">
                  <a:avLst/>
                </a:prstTxWarp>
              </a:bodyPr>
              <a:lstStyle/>
              <a:p>
                <a:endParaRPr lang="en-US"/>
              </a:p>
            </p:txBody>
          </p:sp>
          <p:sp>
            <p:nvSpPr>
              <p:cNvPr id="17" name="Freeform 66"/>
              <p:cNvSpPr>
                <a:spLocks/>
              </p:cNvSpPr>
              <p:nvPr/>
            </p:nvSpPr>
            <p:spPr bwMode="auto">
              <a:xfrm>
                <a:off x="2051050" y="798513"/>
                <a:ext cx="536575" cy="393700"/>
              </a:xfrm>
              <a:custGeom>
                <a:avLst/>
                <a:gdLst>
                  <a:gd name="T0" fmla="*/ 0 w 338"/>
                  <a:gd name="T1" fmla="*/ 2147483647 h 248"/>
                  <a:gd name="T2" fmla="*/ 2147483647 w 338"/>
                  <a:gd name="T3" fmla="*/ 2147483647 h 248"/>
                  <a:gd name="T4" fmla="*/ 2147483647 w 338"/>
                  <a:gd name="T5" fmla="*/ 2147483647 h 248"/>
                  <a:gd name="T6" fmla="*/ 2147483647 w 338"/>
                  <a:gd name="T7" fmla="*/ 2147483647 h 248"/>
                  <a:gd name="T8" fmla="*/ 2147483647 w 338"/>
                  <a:gd name="T9" fmla="*/ 2147483647 h 248"/>
                  <a:gd name="T10" fmla="*/ 0 60000 65536"/>
                  <a:gd name="T11" fmla="*/ 0 60000 65536"/>
                  <a:gd name="T12" fmla="*/ 0 60000 65536"/>
                  <a:gd name="T13" fmla="*/ 0 60000 65536"/>
                  <a:gd name="T14" fmla="*/ 0 60000 65536"/>
                  <a:gd name="T15" fmla="*/ 0 w 338"/>
                  <a:gd name="T16" fmla="*/ 0 h 248"/>
                  <a:gd name="T17" fmla="*/ 338 w 338"/>
                  <a:gd name="T18" fmla="*/ 248 h 248"/>
                </a:gdLst>
                <a:ahLst/>
                <a:cxnLst>
                  <a:cxn ang="T10">
                    <a:pos x="T0" y="T1"/>
                  </a:cxn>
                  <a:cxn ang="T11">
                    <a:pos x="T2" y="T3"/>
                  </a:cxn>
                  <a:cxn ang="T12">
                    <a:pos x="T4" y="T5"/>
                  </a:cxn>
                  <a:cxn ang="T13">
                    <a:pos x="T6" y="T7"/>
                  </a:cxn>
                  <a:cxn ang="T14">
                    <a:pos x="T8" y="T9"/>
                  </a:cxn>
                </a:cxnLst>
                <a:rect l="T15" t="T16" r="T17" b="T18"/>
                <a:pathLst>
                  <a:path w="338" h="248">
                    <a:moveTo>
                      <a:pt x="0" y="6"/>
                    </a:moveTo>
                    <a:cubicBezTo>
                      <a:pt x="18" y="6"/>
                      <a:pt x="70" y="0"/>
                      <a:pt x="108" y="6"/>
                    </a:cubicBezTo>
                    <a:cubicBezTo>
                      <a:pt x="146" y="12"/>
                      <a:pt x="197" y="23"/>
                      <a:pt x="230" y="44"/>
                    </a:cubicBezTo>
                    <a:cubicBezTo>
                      <a:pt x="263" y="65"/>
                      <a:pt x="288" y="100"/>
                      <a:pt x="306" y="134"/>
                    </a:cubicBezTo>
                    <a:cubicBezTo>
                      <a:pt x="324" y="168"/>
                      <a:pt x="331" y="224"/>
                      <a:pt x="338" y="248"/>
                    </a:cubicBezTo>
                  </a:path>
                </a:pathLst>
              </a:custGeom>
              <a:noFill/>
              <a:ln w="38100" cap="flat" cmpd="sng" algn="ctr">
                <a:solidFill>
                  <a:srgbClr val="FF6600"/>
                </a:solidFill>
                <a:prstDash val="solid"/>
                <a:round/>
                <a:headEnd type="none" w="med" len="med"/>
                <a:tailEnd type="triangle" w="med" len="med"/>
              </a:ln>
            </p:spPr>
            <p:txBody>
              <a:bodyPr wrap="none" anchor="ctr">
                <a:prstTxWarp prst="textNoShape">
                  <a:avLst/>
                </a:prstTxWarp>
              </a:bodyPr>
              <a:lstStyle/>
              <a:p>
                <a:endParaRPr lang="en-US"/>
              </a:p>
            </p:txBody>
          </p:sp>
        </p:grpSp>
        <p:sp>
          <p:nvSpPr>
            <p:cNvPr id="56" name="Rectangle 55"/>
            <p:cNvSpPr/>
            <p:nvPr/>
          </p:nvSpPr>
          <p:spPr>
            <a:xfrm>
              <a:off x="1076036" y="2468418"/>
              <a:ext cx="1174420" cy="338554"/>
            </a:xfrm>
            <a:prstGeom prst="rect">
              <a:avLst/>
            </a:prstGeom>
          </p:spPr>
          <p:txBody>
            <a:bodyPr wrap="none">
              <a:spAutoFit/>
            </a:bodyPr>
            <a:lstStyle/>
            <a:p>
              <a:r>
                <a:rPr lang="en-US" sz="1600" dirty="0"/>
                <a:t>"Tethering"</a:t>
              </a:r>
              <a:endParaRPr lang="en-US" sz="1600"/>
            </a:p>
          </p:txBody>
        </p:sp>
        <p:sp>
          <p:nvSpPr>
            <p:cNvPr id="57" name="Rectangle 56"/>
            <p:cNvSpPr/>
            <p:nvPr/>
          </p:nvSpPr>
          <p:spPr>
            <a:xfrm>
              <a:off x="2279072" y="2475346"/>
              <a:ext cx="957614" cy="338554"/>
            </a:xfrm>
            <a:prstGeom prst="rect">
              <a:avLst/>
            </a:prstGeom>
          </p:spPr>
          <p:txBody>
            <a:bodyPr wrap="none">
              <a:spAutoFit/>
            </a:bodyPr>
            <a:lstStyle/>
            <a:p>
              <a:r>
                <a:rPr lang="en-US" sz="1600" dirty="0"/>
                <a:t>"Rolling"</a:t>
              </a:r>
              <a:endParaRPr lang="en-US" sz="1600"/>
            </a:p>
          </p:txBody>
        </p:sp>
        <p:sp>
          <p:nvSpPr>
            <p:cNvPr id="58" name="Rectangle 57"/>
            <p:cNvSpPr/>
            <p:nvPr/>
          </p:nvSpPr>
          <p:spPr>
            <a:xfrm>
              <a:off x="3225800" y="2505364"/>
              <a:ext cx="1005704" cy="338554"/>
            </a:xfrm>
            <a:prstGeom prst="rect">
              <a:avLst/>
            </a:prstGeom>
          </p:spPr>
          <p:txBody>
            <a:bodyPr wrap="none">
              <a:spAutoFit/>
            </a:bodyPr>
            <a:lstStyle/>
            <a:p>
              <a:r>
                <a:rPr lang="en-US" sz="1600" dirty="0"/>
                <a:t>Aktiváció</a:t>
              </a:r>
              <a:endParaRPr lang="en-US" sz="1600"/>
            </a:p>
          </p:txBody>
        </p:sp>
        <p:sp>
          <p:nvSpPr>
            <p:cNvPr id="59" name="Rectangle 58"/>
            <p:cNvSpPr/>
            <p:nvPr/>
          </p:nvSpPr>
          <p:spPr>
            <a:xfrm>
              <a:off x="5583381" y="2787073"/>
              <a:ext cx="1579479" cy="338554"/>
            </a:xfrm>
            <a:prstGeom prst="rect">
              <a:avLst/>
            </a:prstGeom>
          </p:spPr>
          <p:txBody>
            <a:bodyPr wrap="none">
              <a:spAutoFit/>
            </a:bodyPr>
            <a:lstStyle/>
            <a:p>
              <a:r>
                <a:rPr lang="en-US" sz="1600" dirty="0"/>
                <a:t>Transzmigráció</a:t>
              </a:r>
              <a:endParaRPr lang="en-US" sz="1600"/>
            </a:p>
          </p:txBody>
        </p:sp>
        <p:sp>
          <p:nvSpPr>
            <p:cNvPr id="60" name="Rectangle 59"/>
            <p:cNvSpPr/>
            <p:nvPr/>
          </p:nvSpPr>
          <p:spPr>
            <a:xfrm>
              <a:off x="7432964" y="3184236"/>
              <a:ext cx="880570" cy="338554"/>
            </a:xfrm>
            <a:prstGeom prst="rect">
              <a:avLst/>
            </a:prstGeom>
          </p:spPr>
          <p:txBody>
            <a:bodyPr wrap="none">
              <a:spAutoFit/>
            </a:bodyPr>
            <a:lstStyle/>
            <a:p>
              <a:r>
                <a:rPr lang="en-US" sz="1600" dirty="0"/>
                <a:t>Endotél</a:t>
              </a:r>
              <a:endParaRPr lang="en-US" sz="1600"/>
            </a:p>
          </p:txBody>
        </p:sp>
        <p:sp>
          <p:nvSpPr>
            <p:cNvPr id="61" name="Rectangle 60"/>
            <p:cNvSpPr/>
            <p:nvPr/>
          </p:nvSpPr>
          <p:spPr>
            <a:xfrm>
              <a:off x="346364" y="3001818"/>
              <a:ext cx="1063011" cy="338554"/>
            </a:xfrm>
            <a:prstGeom prst="rect">
              <a:avLst/>
            </a:prstGeom>
          </p:spPr>
          <p:txBody>
            <a:bodyPr wrap="none">
              <a:spAutoFit/>
            </a:bodyPr>
            <a:lstStyle/>
            <a:p>
              <a:r>
                <a:rPr lang="en-US" sz="1600" dirty="0"/>
                <a:t>Leukocita</a:t>
              </a:r>
              <a:endParaRPr lang="en-US" sz="1600"/>
            </a:p>
          </p:txBody>
        </p:sp>
      </p:grpSp>
      <p:sp>
        <p:nvSpPr>
          <p:cNvPr id="64" name="Rectangle 63"/>
          <p:cNvSpPr/>
          <p:nvPr/>
        </p:nvSpPr>
        <p:spPr>
          <a:xfrm>
            <a:off x="609600" y="4572000"/>
            <a:ext cx="8382000" cy="1200329"/>
          </a:xfrm>
          <a:prstGeom prst="rect">
            <a:avLst/>
          </a:prstGeom>
        </p:spPr>
        <p:txBody>
          <a:bodyPr wrap="square">
            <a:spAutoFit/>
          </a:bodyPr>
          <a:lstStyle/>
          <a:p>
            <a:r>
              <a:rPr lang="en-US">
                <a:ea typeface="Arial" charset="0"/>
                <a:cs typeface="Arial" charset="0"/>
              </a:rPr>
              <a:t>Vaszkuláris adhéziós fehérje1 (</a:t>
            </a:r>
            <a:r>
              <a:rPr lang="hu-HU">
                <a:ea typeface="Arial" charset="0"/>
                <a:cs typeface="Arial" charset="0"/>
              </a:rPr>
              <a:t>VAP-1 =</a:t>
            </a:r>
            <a:r>
              <a:rPr lang="en-US">
                <a:ea typeface="Arial" charset="0"/>
                <a:cs typeface="Arial" charset="0"/>
              </a:rPr>
              <a:t> SSAO</a:t>
            </a:r>
            <a:r>
              <a:rPr lang="en-US" sz="1600">
                <a:ea typeface="Arial" charset="0"/>
                <a:cs typeface="Arial" charset="0"/>
              </a:rPr>
              <a:t>, </a:t>
            </a:r>
            <a:r>
              <a:rPr lang="en-US" sz="1400">
                <a:ea typeface="Arial" charset="0"/>
                <a:cs typeface="Arial" charset="0"/>
              </a:rPr>
              <a:t>szemikarbazid-szenzitív amin-oxidáz</a:t>
            </a:r>
            <a:r>
              <a:rPr lang="en-US">
                <a:ea typeface="Arial" charset="0"/>
                <a:cs typeface="Arial" charset="0"/>
              </a:rPr>
              <a:t>)</a:t>
            </a:r>
          </a:p>
          <a:p>
            <a:r>
              <a:rPr lang="en-US">
                <a:ea typeface="Arial" charset="0"/>
                <a:cs typeface="Arial" charset="0"/>
              </a:rPr>
              <a:t>VAP-1 aktivitás fokozódik gyulladásos kórképekben</a:t>
            </a:r>
          </a:p>
          <a:p>
            <a:r>
              <a:rPr lang="en-US">
                <a:ea typeface="Arial" charset="0"/>
                <a:cs typeface="Arial" charset="0"/>
              </a:rPr>
              <a:t>VAP-1: biomarker és terápiás célpont</a:t>
            </a:r>
          </a:p>
          <a:p>
            <a:r>
              <a:rPr lang="en-US">
                <a:ea typeface="Arial" charset="0"/>
                <a:cs typeface="Arial" charset="0"/>
              </a:rPr>
              <a:t>Cél: screening assay és inhibitorok fejlesztése</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DDSC</a:t>
            </a:r>
          </a:p>
        </p:txBody>
      </p:sp>
      <p:sp>
        <p:nvSpPr>
          <p:cNvPr id="3" name="Tartalom helye 2"/>
          <p:cNvSpPr>
            <a:spLocks noGrp="1"/>
          </p:cNvSpPr>
          <p:nvPr>
            <p:ph idx="1"/>
          </p:nvPr>
        </p:nvSpPr>
        <p:spPr/>
        <p:txBody>
          <a:bodyPr/>
          <a:lstStyle/>
          <a:p>
            <a:r>
              <a:rPr lang="hu-HU"/>
              <a:t>VAP-1 inhibitorok fejlesztése és tesztelése </a:t>
            </a:r>
          </a:p>
        </p:txBody>
      </p:sp>
      <p:pic>
        <p:nvPicPr>
          <p:cNvPr id="4" name="Picture 3" descr="1us1_cartoon3"/>
          <p:cNvPicPr>
            <a:picLocks noChangeAspect="1" noChangeArrowheads="1"/>
          </p:cNvPicPr>
          <p:nvPr/>
        </p:nvPicPr>
        <p:blipFill>
          <a:blip r:embed="rId2"/>
          <a:srcRect l="13873" r="5201"/>
          <a:stretch>
            <a:fillRect/>
          </a:stretch>
        </p:blipFill>
        <p:spPr bwMode="auto">
          <a:xfrm>
            <a:off x="1734992" y="3338945"/>
            <a:ext cx="3128356" cy="2357439"/>
          </a:xfrm>
          <a:prstGeom prst="rect">
            <a:avLst/>
          </a:prstGeom>
          <a:noFill/>
          <a:ln w="9525">
            <a:noFill/>
            <a:miter lim="800000"/>
            <a:headEnd/>
            <a:tailEnd/>
          </a:ln>
        </p:spPr>
      </p:pic>
      <p:pic>
        <p:nvPicPr>
          <p:cNvPr id="5" name="Picture 3" descr="1us1_korny2"/>
          <p:cNvPicPr>
            <a:picLocks noChangeAspect="1" noChangeArrowheads="1"/>
          </p:cNvPicPr>
          <p:nvPr/>
        </p:nvPicPr>
        <p:blipFill>
          <a:blip r:embed="rId3"/>
          <a:srcRect l="40540" t="15452" r="27988" b="35991"/>
          <a:stretch>
            <a:fillRect/>
          </a:stretch>
        </p:blipFill>
        <p:spPr bwMode="auto">
          <a:xfrm>
            <a:off x="4936836" y="3338945"/>
            <a:ext cx="2286000" cy="2357439"/>
          </a:xfrm>
          <a:prstGeom prst="rect">
            <a:avLst/>
          </a:prstGeom>
          <a:noFill/>
          <a:ln w="9525">
            <a:noFill/>
            <a:miter lim="800000"/>
            <a:headEnd/>
            <a:tailEnd/>
          </a:ln>
        </p:spPr>
      </p:pic>
      <p:sp>
        <p:nvSpPr>
          <p:cNvPr id="57" name="Rectangle 56"/>
          <p:cNvSpPr/>
          <p:nvPr/>
        </p:nvSpPr>
        <p:spPr>
          <a:xfrm>
            <a:off x="1219200" y="2438400"/>
            <a:ext cx="6781800" cy="646331"/>
          </a:xfrm>
          <a:prstGeom prst="rect">
            <a:avLst/>
          </a:prstGeom>
        </p:spPr>
        <p:txBody>
          <a:bodyPr wrap="square">
            <a:spAutoFit/>
          </a:bodyPr>
          <a:lstStyle/>
          <a:p>
            <a:r>
              <a:rPr lang="en-US">
                <a:ea typeface="Arial" charset="0"/>
                <a:cs typeface="Arial" charset="0"/>
              </a:rPr>
              <a:t>Számítógépes molekulatervezés</a:t>
            </a:r>
          </a:p>
          <a:p>
            <a:r>
              <a:rPr lang="en-US" i="1">
                <a:ea typeface="Arial" charset="0"/>
                <a:cs typeface="Arial" charset="0"/>
              </a:rPr>
              <a:t>In silico</a:t>
            </a:r>
            <a:r>
              <a:rPr lang="en-US">
                <a:ea typeface="Arial" charset="0"/>
                <a:cs typeface="Arial" charset="0"/>
              </a:rPr>
              <a:t> dokkolás alapú inhibitor-kötés vizsgálat (15 vegyület)</a:t>
            </a:r>
          </a:p>
        </p:txBody>
      </p:sp>
      <p:sp>
        <p:nvSpPr>
          <p:cNvPr id="58" name="Rectangle 57"/>
          <p:cNvSpPr/>
          <p:nvPr/>
        </p:nvSpPr>
        <p:spPr>
          <a:xfrm>
            <a:off x="672807" y="3872345"/>
            <a:ext cx="1066800" cy="923330"/>
          </a:xfrm>
          <a:prstGeom prst="rect">
            <a:avLst/>
          </a:prstGeom>
        </p:spPr>
        <p:txBody>
          <a:bodyPr wrap="square">
            <a:spAutoFit/>
          </a:bodyPr>
          <a:lstStyle/>
          <a:p>
            <a:pPr algn="r"/>
            <a:r>
              <a:rPr lang="en-US">
                <a:ea typeface="Arial" charset="0"/>
                <a:cs typeface="Arial" charset="0"/>
              </a:rPr>
              <a:t>VAP-1</a:t>
            </a:r>
          </a:p>
          <a:p>
            <a:pPr algn="r"/>
            <a:r>
              <a:rPr lang="en-US">
                <a:ea typeface="Arial" charset="0"/>
                <a:cs typeface="Arial" charset="0"/>
              </a:rPr>
              <a:t>és aktív centrum</a:t>
            </a:r>
            <a:endParaRPr lang="en-US"/>
          </a:p>
        </p:txBody>
      </p:sp>
      <p:sp>
        <p:nvSpPr>
          <p:cNvPr id="59" name="Rectangle 58"/>
          <p:cNvSpPr/>
          <p:nvPr/>
        </p:nvSpPr>
        <p:spPr>
          <a:xfrm>
            <a:off x="7174345" y="3796145"/>
            <a:ext cx="1676400" cy="1200329"/>
          </a:xfrm>
          <a:prstGeom prst="rect">
            <a:avLst/>
          </a:prstGeom>
        </p:spPr>
        <p:txBody>
          <a:bodyPr wrap="square">
            <a:spAutoFit/>
          </a:bodyPr>
          <a:lstStyle/>
          <a:p>
            <a:r>
              <a:rPr lang="en-US">
                <a:ea typeface="Arial" charset="0"/>
                <a:cs typeface="Arial" charset="0"/>
              </a:rPr>
              <a:t>Kötőhely fontos elemei: hidrofób zseb, Asp386 </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Mágneses jelenségek csoport</a:t>
            </a:r>
          </a:p>
        </p:txBody>
      </p:sp>
      <p:sp>
        <p:nvSpPr>
          <p:cNvPr id="3" name="Tartalom helye 2"/>
          <p:cNvSpPr>
            <a:spLocks noGrp="1"/>
          </p:cNvSpPr>
          <p:nvPr>
            <p:ph idx="1"/>
          </p:nvPr>
        </p:nvSpPr>
        <p:spPr>
          <a:xfrm>
            <a:off x="323528" y="1772816"/>
            <a:ext cx="8820472" cy="4214842"/>
          </a:xfrm>
        </p:spPr>
        <p:txBody>
          <a:bodyPr/>
          <a:lstStyle/>
          <a:p>
            <a:r>
              <a:rPr lang="hu-HU"/>
              <a:t>Erővezérelt receptor </a:t>
            </a:r>
            <a:r>
              <a:rPr lang="en-US"/>
              <a:t>–</a:t>
            </a:r>
            <a:r>
              <a:rPr lang="hu-HU"/>
              <a:t> ligandum kötés/disszociáció</a:t>
            </a:r>
          </a:p>
        </p:txBody>
      </p:sp>
      <p:grpSp>
        <p:nvGrpSpPr>
          <p:cNvPr id="4" name="Group 113"/>
          <p:cNvGrpSpPr>
            <a:grpSpLocks/>
          </p:cNvGrpSpPr>
          <p:nvPr/>
        </p:nvGrpSpPr>
        <p:grpSpPr bwMode="auto">
          <a:xfrm>
            <a:off x="4353998" y="2417909"/>
            <a:ext cx="4725339" cy="3174711"/>
            <a:chOff x="1666729" y="0"/>
            <a:chExt cx="5426221" cy="3644899"/>
          </a:xfrm>
        </p:grpSpPr>
        <p:pic>
          <p:nvPicPr>
            <p:cNvPr id="5" name="Picture 2"/>
            <p:cNvPicPr>
              <a:picLocks noChangeAspect="1" noChangeArrowheads="1"/>
            </p:cNvPicPr>
            <p:nvPr/>
          </p:nvPicPr>
          <p:blipFill>
            <a:blip r:embed="rId2"/>
            <a:srcRect/>
            <a:stretch>
              <a:fillRect/>
            </a:stretch>
          </p:blipFill>
          <p:spPr bwMode="auto">
            <a:xfrm>
              <a:off x="1763713" y="260350"/>
              <a:ext cx="5329237" cy="3294063"/>
            </a:xfrm>
            <a:prstGeom prst="rect">
              <a:avLst/>
            </a:prstGeom>
            <a:noFill/>
            <a:ln w="9525">
              <a:noFill/>
              <a:miter lim="800000"/>
              <a:headEnd/>
              <a:tailEnd/>
            </a:ln>
          </p:spPr>
        </p:pic>
        <p:sp>
          <p:nvSpPr>
            <p:cNvPr id="6" name="Rectangle 6"/>
            <p:cNvSpPr>
              <a:spLocks noChangeArrowheads="1"/>
            </p:cNvSpPr>
            <p:nvPr/>
          </p:nvSpPr>
          <p:spPr bwMode="auto">
            <a:xfrm>
              <a:off x="1736754" y="2708274"/>
              <a:ext cx="1719594" cy="936625"/>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7" name="Rectangle 9"/>
            <p:cNvSpPr>
              <a:spLocks noChangeArrowheads="1"/>
            </p:cNvSpPr>
            <p:nvPr/>
          </p:nvSpPr>
          <p:spPr bwMode="auto">
            <a:xfrm>
              <a:off x="4269012" y="0"/>
              <a:ext cx="2227331" cy="981075"/>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endParaRPr lang="en-US" b="1"/>
            </a:p>
          </p:txBody>
        </p:sp>
        <p:sp>
          <p:nvSpPr>
            <p:cNvPr id="8" name="Text Box 11"/>
            <p:cNvSpPr txBox="1">
              <a:spLocks noChangeArrowheads="1"/>
            </p:cNvSpPr>
            <p:nvPr/>
          </p:nvSpPr>
          <p:spPr bwMode="auto">
            <a:xfrm>
              <a:off x="4263069" y="82695"/>
              <a:ext cx="2267747" cy="742055"/>
            </a:xfrm>
            <a:prstGeom prst="rect">
              <a:avLst/>
            </a:prstGeom>
            <a:noFill/>
            <a:ln w="9525">
              <a:noFill/>
              <a:miter lim="800000"/>
              <a:headEnd/>
              <a:tailEnd/>
            </a:ln>
          </p:spPr>
          <p:txBody>
            <a:bodyPr wrap="square">
              <a:prstTxWarp prst="textNoShape">
                <a:avLst/>
              </a:prstTxWarp>
              <a:spAutoFit/>
            </a:bodyPr>
            <a:lstStyle/>
            <a:p>
              <a:pPr algn="ctr"/>
              <a:r>
                <a:rPr lang="hu-HU" sz="1200">
                  <a:solidFill>
                    <a:srgbClr val="003399"/>
                  </a:solidFill>
                </a:rPr>
                <a:t>Szabályozott </a:t>
              </a:r>
              <a:r>
                <a:rPr lang="hu-HU" sz="1200" b="1">
                  <a:solidFill>
                    <a:srgbClr val="003399"/>
                  </a:solidFill>
                </a:rPr>
                <a:t>mágneses erőtér</a:t>
              </a:r>
              <a:r>
                <a:rPr lang="hu-HU" sz="1200">
                  <a:solidFill>
                    <a:srgbClr val="003399"/>
                  </a:solidFill>
                </a:rPr>
                <a:t> a kötések felszakításához</a:t>
              </a:r>
            </a:p>
          </p:txBody>
        </p:sp>
        <p:sp>
          <p:nvSpPr>
            <p:cNvPr id="9" name="Rectangle 12"/>
            <p:cNvSpPr>
              <a:spLocks noChangeArrowheads="1"/>
            </p:cNvSpPr>
            <p:nvPr/>
          </p:nvSpPr>
          <p:spPr bwMode="auto">
            <a:xfrm>
              <a:off x="1710230" y="692150"/>
              <a:ext cx="1945850" cy="86518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10" name="Text Box 14"/>
            <p:cNvSpPr txBox="1">
              <a:spLocks noChangeArrowheads="1"/>
            </p:cNvSpPr>
            <p:nvPr/>
          </p:nvSpPr>
          <p:spPr bwMode="auto">
            <a:xfrm>
              <a:off x="1666729" y="731683"/>
              <a:ext cx="1992425" cy="742055"/>
            </a:xfrm>
            <a:prstGeom prst="rect">
              <a:avLst/>
            </a:prstGeom>
            <a:noFill/>
            <a:ln w="9525">
              <a:noFill/>
              <a:miter lim="800000"/>
              <a:headEnd/>
              <a:tailEnd/>
            </a:ln>
          </p:spPr>
          <p:txBody>
            <a:bodyPr wrap="square">
              <a:prstTxWarp prst="textNoShape">
                <a:avLst/>
              </a:prstTxWarp>
              <a:spAutoFit/>
            </a:bodyPr>
            <a:lstStyle/>
            <a:p>
              <a:pPr algn="ctr"/>
              <a:r>
                <a:rPr lang="hu-HU" sz="1200">
                  <a:solidFill>
                    <a:srgbClr val="003399"/>
                  </a:solidFill>
                </a:rPr>
                <a:t>Mágneses gyöngyök</a:t>
              </a:r>
              <a:endParaRPr lang="hu-HU" sz="1200">
                <a:solidFill>
                  <a:srgbClr val="003399"/>
                </a:solidFill>
                <a:ea typeface="Arial" charset="0"/>
                <a:cs typeface="Arial" charset="0"/>
              </a:endParaRPr>
            </a:p>
            <a:p>
              <a:pPr algn="ctr"/>
              <a:r>
                <a:rPr lang="hu-HU" sz="1200">
                  <a:solidFill>
                    <a:srgbClr val="003399"/>
                  </a:solidFill>
                  <a:ea typeface="Arial" charset="0"/>
                  <a:cs typeface="Arial" charset="0"/>
                </a:rPr>
                <a:t>kovalensen kötött ligandumokkal</a:t>
              </a:r>
              <a:endParaRPr lang="el-GR" sz="1200">
                <a:solidFill>
                  <a:srgbClr val="003399"/>
                </a:solidFill>
                <a:ea typeface="Arial" charset="0"/>
                <a:cs typeface="Arial" charset="0"/>
              </a:endParaRPr>
            </a:p>
          </p:txBody>
        </p:sp>
        <p:sp>
          <p:nvSpPr>
            <p:cNvPr id="11" name="Text Box 15"/>
            <p:cNvSpPr txBox="1">
              <a:spLocks noChangeArrowheads="1"/>
            </p:cNvSpPr>
            <p:nvPr/>
          </p:nvSpPr>
          <p:spPr bwMode="auto">
            <a:xfrm>
              <a:off x="1773877" y="2791692"/>
              <a:ext cx="1616536" cy="742055"/>
            </a:xfrm>
            <a:prstGeom prst="rect">
              <a:avLst/>
            </a:prstGeom>
            <a:noFill/>
            <a:ln w="9525">
              <a:noFill/>
              <a:miter lim="800000"/>
              <a:headEnd/>
              <a:tailEnd/>
            </a:ln>
          </p:spPr>
          <p:txBody>
            <a:bodyPr wrap="square">
              <a:prstTxWarp prst="textNoShape">
                <a:avLst/>
              </a:prstTxWarp>
              <a:spAutoFit/>
            </a:bodyPr>
            <a:lstStyle/>
            <a:p>
              <a:pPr algn="ctr"/>
              <a:r>
                <a:rPr lang="hu-HU" sz="1200">
                  <a:solidFill>
                    <a:srgbClr val="003399"/>
                  </a:solidFill>
                </a:rPr>
                <a:t>Kovalens kötés funkcionalizált</a:t>
              </a:r>
            </a:p>
            <a:p>
              <a:pPr algn="ctr"/>
              <a:r>
                <a:rPr lang="hu-HU" sz="1200">
                  <a:solidFill>
                    <a:srgbClr val="003399"/>
                  </a:solidFill>
                </a:rPr>
                <a:t>felszinhez</a:t>
              </a:r>
            </a:p>
          </p:txBody>
        </p:sp>
      </p:grpSp>
      <p:pic>
        <p:nvPicPr>
          <p:cNvPr id="12" name="Picture 11"/>
          <p:cNvPicPr>
            <a:picLocks noChangeAspect="1"/>
          </p:cNvPicPr>
          <p:nvPr/>
        </p:nvPicPr>
        <p:blipFill>
          <a:blip r:embed="rId3"/>
          <a:stretch>
            <a:fillRect/>
          </a:stretch>
        </p:blipFill>
        <p:spPr>
          <a:xfrm>
            <a:off x="267856" y="2717799"/>
            <a:ext cx="3686550" cy="287943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Mágneses jelenségek csoport</a:t>
            </a:r>
          </a:p>
        </p:txBody>
      </p:sp>
      <p:sp>
        <p:nvSpPr>
          <p:cNvPr id="3" name="Tartalom helye 2"/>
          <p:cNvSpPr>
            <a:spLocks noGrp="1"/>
          </p:cNvSpPr>
          <p:nvPr>
            <p:ph idx="1"/>
          </p:nvPr>
        </p:nvSpPr>
        <p:spPr/>
        <p:txBody>
          <a:bodyPr/>
          <a:lstStyle/>
          <a:p>
            <a:r>
              <a:rPr lang="hu-HU"/>
              <a:t>Hidrodinamikai erő alapú kötési assay</a:t>
            </a:r>
          </a:p>
        </p:txBody>
      </p:sp>
      <p:pic>
        <p:nvPicPr>
          <p:cNvPr id="4" name="Picture 2"/>
          <p:cNvPicPr>
            <a:picLocks noChangeAspect="1" noChangeArrowheads="1"/>
          </p:cNvPicPr>
          <p:nvPr/>
        </p:nvPicPr>
        <p:blipFill>
          <a:blip r:embed="rId2"/>
          <a:srcRect/>
          <a:stretch>
            <a:fillRect/>
          </a:stretch>
        </p:blipFill>
        <p:spPr bwMode="auto">
          <a:xfrm>
            <a:off x="5257800" y="2971800"/>
            <a:ext cx="3440696" cy="2133600"/>
          </a:xfrm>
          <a:prstGeom prst="rect">
            <a:avLst/>
          </a:prstGeom>
          <a:noFill/>
          <a:ln w="9525">
            <a:noFill/>
            <a:miter lim="800000"/>
            <a:headEnd/>
            <a:tailEnd/>
          </a:ln>
        </p:spPr>
      </p:pic>
      <p:pic>
        <p:nvPicPr>
          <p:cNvPr id="6" name="Picture 7"/>
          <p:cNvPicPr>
            <a:picLocks noChangeAspect="1" noChangeArrowheads="1"/>
          </p:cNvPicPr>
          <p:nvPr/>
        </p:nvPicPr>
        <p:blipFill>
          <a:blip r:embed="rId3"/>
          <a:srcRect/>
          <a:stretch>
            <a:fillRect/>
          </a:stretch>
        </p:blipFill>
        <p:spPr bwMode="auto">
          <a:xfrm>
            <a:off x="2895600" y="2560780"/>
            <a:ext cx="1981200" cy="1437413"/>
          </a:xfrm>
          <a:prstGeom prst="rect">
            <a:avLst/>
          </a:prstGeom>
          <a:noFill/>
          <a:ln w="9525">
            <a:noFill/>
            <a:miter lim="800000"/>
            <a:headEnd/>
            <a:tailEnd/>
          </a:ln>
        </p:spPr>
      </p:pic>
      <p:pic>
        <p:nvPicPr>
          <p:cNvPr id="7" name="Picture 82" descr="látómező (3)"/>
          <p:cNvPicPr>
            <a:picLocks noChangeAspect="1" noChangeArrowheads="1"/>
          </p:cNvPicPr>
          <p:nvPr/>
        </p:nvPicPr>
        <p:blipFill>
          <a:blip r:embed="rId4">
            <a:lum contrast="24000"/>
          </a:blip>
          <a:srcRect l="10837" t="25015" r="14189" b="18063"/>
          <a:stretch>
            <a:fillRect/>
          </a:stretch>
        </p:blipFill>
        <p:spPr bwMode="auto">
          <a:xfrm>
            <a:off x="2895600" y="4038600"/>
            <a:ext cx="1981200" cy="1386104"/>
          </a:xfrm>
          <a:prstGeom prst="rect">
            <a:avLst/>
          </a:prstGeom>
          <a:noFill/>
          <a:ln w="9525">
            <a:noFill/>
            <a:miter lim="800000"/>
            <a:headEnd/>
            <a:tailEnd/>
          </a:ln>
        </p:spPr>
      </p:pic>
      <p:pic>
        <p:nvPicPr>
          <p:cNvPr id="8" name="Picture 7"/>
          <p:cNvPicPr>
            <a:picLocks noChangeAspect="1"/>
          </p:cNvPicPr>
          <p:nvPr/>
        </p:nvPicPr>
        <p:blipFill>
          <a:blip r:embed="rId5"/>
          <a:srcRect l="12275" r="13671"/>
          <a:stretch>
            <a:fillRect/>
          </a:stretch>
        </p:blipFill>
        <p:spPr>
          <a:xfrm>
            <a:off x="533400" y="2971800"/>
            <a:ext cx="2146726" cy="1828800"/>
          </a:xfrm>
          <a:prstGeom prst="rect">
            <a:avLst/>
          </a:prstGeom>
        </p:spPr>
      </p:pic>
      <p:pic>
        <p:nvPicPr>
          <p:cNvPr id="9" name="Picture 8"/>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51873" y="4872182"/>
            <a:ext cx="2068286" cy="381000"/>
          </a:xfrm>
          <a:prstGeom prst="rect">
            <a:avLst/>
          </a:prstGeom>
        </p:spPr>
      </p:pic>
      <p:sp>
        <p:nvSpPr>
          <p:cNvPr id="10" name="Rectangle 9"/>
          <p:cNvSpPr/>
          <p:nvPr/>
        </p:nvSpPr>
        <p:spPr>
          <a:xfrm>
            <a:off x="665018" y="2586182"/>
            <a:ext cx="1724187" cy="369332"/>
          </a:xfrm>
          <a:prstGeom prst="rect">
            <a:avLst/>
          </a:prstGeom>
        </p:spPr>
        <p:txBody>
          <a:bodyPr wrap="none">
            <a:spAutoFit/>
          </a:bodyPr>
          <a:lstStyle/>
          <a:p>
            <a:r>
              <a:rPr lang="hu-HU"/>
              <a:t>Stokes-törvény</a:t>
            </a:r>
            <a:endParaRPr lang="en-US"/>
          </a:p>
        </p:txBody>
      </p:sp>
      <p:sp>
        <p:nvSpPr>
          <p:cNvPr id="11" name="Rectangle 10"/>
          <p:cNvSpPr/>
          <p:nvPr/>
        </p:nvSpPr>
        <p:spPr>
          <a:xfrm>
            <a:off x="5105400" y="2514600"/>
            <a:ext cx="3738561" cy="369332"/>
          </a:xfrm>
          <a:prstGeom prst="rect">
            <a:avLst/>
          </a:prstGeom>
        </p:spPr>
        <p:txBody>
          <a:bodyPr wrap="none">
            <a:spAutoFit/>
          </a:bodyPr>
          <a:lstStyle/>
          <a:p>
            <a:pPr algn="ctr"/>
            <a:r>
              <a:rPr lang="en-US">
                <a:ea typeface="Arial" charset="0"/>
                <a:cs typeface="Arial" charset="0"/>
              </a:rPr>
              <a:t>Érzékenyített fluoreszcencia assay</a:t>
            </a:r>
            <a:endParaRPr lang="en-US"/>
          </a:p>
        </p:txBody>
      </p:sp>
      <p:sp>
        <p:nvSpPr>
          <p:cNvPr id="12" name="Rectangle 11"/>
          <p:cNvSpPr/>
          <p:nvPr/>
        </p:nvSpPr>
        <p:spPr>
          <a:xfrm>
            <a:off x="5638800" y="5181600"/>
            <a:ext cx="3024486" cy="338554"/>
          </a:xfrm>
          <a:prstGeom prst="rect">
            <a:avLst/>
          </a:prstGeom>
        </p:spPr>
        <p:txBody>
          <a:bodyPr wrap="none">
            <a:spAutoFit/>
          </a:bodyPr>
          <a:lstStyle/>
          <a:p>
            <a:r>
              <a:rPr lang="en-US" sz="1600">
                <a:ea typeface="Arial" charset="0"/>
                <a:cs typeface="Arial" charset="0"/>
              </a:rPr>
              <a:t>2,1 x 10</a:t>
            </a:r>
            <a:r>
              <a:rPr lang="en-US" sz="1600" baseline="30000">
                <a:ea typeface="Arial" charset="0"/>
                <a:cs typeface="Arial" charset="0"/>
              </a:rPr>
              <a:t>-13</a:t>
            </a:r>
            <a:r>
              <a:rPr lang="en-US" sz="1600">
                <a:ea typeface="Arial" charset="0"/>
                <a:cs typeface="Arial" charset="0"/>
              </a:rPr>
              <a:t> mol festékmolekula</a:t>
            </a:r>
            <a:endParaRPr lang="en-US" sz="16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Orális radiológia</a:t>
            </a:r>
          </a:p>
        </p:txBody>
      </p:sp>
      <p:sp>
        <p:nvSpPr>
          <p:cNvPr id="3" name="Tartalom helye 2"/>
          <p:cNvSpPr>
            <a:spLocks noGrp="1"/>
          </p:cNvSpPr>
          <p:nvPr>
            <p:ph idx="1"/>
          </p:nvPr>
        </p:nvSpPr>
        <p:spPr/>
        <p:txBody>
          <a:bodyPr/>
          <a:lstStyle/>
          <a:p>
            <a:r>
              <a:rPr lang="hu-HU"/>
              <a:t>Nano szerkezetű tömőanyagok fejlesztése</a:t>
            </a:r>
          </a:p>
        </p:txBody>
      </p:sp>
      <p:grpSp>
        <p:nvGrpSpPr>
          <p:cNvPr id="4" name="Group 9"/>
          <p:cNvGrpSpPr>
            <a:grpSpLocks/>
          </p:cNvGrpSpPr>
          <p:nvPr/>
        </p:nvGrpSpPr>
        <p:grpSpPr bwMode="auto">
          <a:xfrm>
            <a:off x="5851491" y="2355220"/>
            <a:ext cx="2971799" cy="2160479"/>
            <a:chOff x="2425" y="1474"/>
            <a:chExt cx="3504" cy="2589"/>
          </a:xfrm>
        </p:grpSpPr>
        <p:pic>
          <p:nvPicPr>
            <p:cNvPr id="5" name="Picture 5" descr="intro"/>
            <p:cNvPicPr>
              <a:picLocks noChangeAspect="1" noChangeArrowheads="1"/>
            </p:cNvPicPr>
            <p:nvPr/>
          </p:nvPicPr>
          <p:blipFill>
            <a:blip r:embed="rId3"/>
            <a:srcRect/>
            <a:stretch>
              <a:fillRect/>
            </a:stretch>
          </p:blipFill>
          <p:spPr bwMode="auto">
            <a:xfrm>
              <a:off x="2425" y="1474"/>
              <a:ext cx="3504" cy="2589"/>
            </a:xfrm>
            <a:prstGeom prst="rect">
              <a:avLst/>
            </a:prstGeom>
            <a:noFill/>
            <a:ln w="9525">
              <a:noFill/>
              <a:miter lim="800000"/>
              <a:headEnd/>
              <a:tailEnd/>
            </a:ln>
          </p:spPr>
        </p:pic>
        <p:sp>
          <p:nvSpPr>
            <p:cNvPr id="6" name="Text Box 8"/>
            <p:cNvSpPr txBox="1">
              <a:spLocks noChangeArrowheads="1"/>
            </p:cNvSpPr>
            <p:nvPr/>
          </p:nvSpPr>
          <p:spPr bwMode="auto">
            <a:xfrm>
              <a:off x="3448" y="3726"/>
              <a:ext cx="2467" cy="295"/>
            </a:xfrm>
            <a:prstGeom prst="rect">
              <a:avLst/>
            </a:prstGeom>
            <a:solidFill>
              <a:srgbClr val="000000"/>
            </a:solidFill>
            <a:ln w="9525">
              <a:noFill/>
              <a:miter lim="800000"/>
              <a:headEnd/>
              <a:tailEnd/>
            </a:ln>
          </p:spPr>
          <p:txBody>
            <a:bodyPr wrap="square">
              <a:prstTxWarp prst="textNoShape">
                <a:avLst/>
              </a:prstTxWarp>
              <a:spAutoFit/>
            </a:bodyPr>
            <a:lstStyle/>
            <a:p>
              <a:pPr>
                <a:spcBef>
                  <a:spcPct val="50000"/>
                </a:spcBef>
              </a:pPr>
              <a:r>
                <a:rPr lang="hu-HU" sz="1000">
                  <a:solidFill>
                    <a:srgbClr val="FFFFFF"/>
                  </a:solidFill>
                </a:rPr>
                <a:t>nanoszerkezetű fehér tömőanyag</a:t>
              </a:r>
            </a:p>
          </p:txBody>
        </p:sp>
      </p:grpSp>
      <p:sp>
        <p:nvSpPr>
          <p:cNvPr id="7" name="Rectangle 10"/>
          <p:cNvSpPr>
            <a:spLocks noChangeArrowheads="1"/>
          </p:cNvSpPr>
          <p:nvPr/>
        </p:nvSpPr>
        <p:spPr bwMode="auto">
          <a:xfrm>
            <a:off x="369454" y="2505364"/>
            <a:ext cx="4959927" cy="1569660"/>
          </a:xfrm>
          <a:prstGeom prst="rect">
            <a:avLst/>
          </a:prstGeom>
          <a:noFill/>
          <a:ln w="9525">
            <a:noFill/>
            <a:miter lim="800000"/>
            <a:headEnd/>
            <a:tailEnd/>
          </a:ln>
        </p:spPr>
        <p:txBody>
          <a:bodyPr wrap="square">
            <a:prstTxWarp prst="textNoShape">
              <a:avLst/>
            </a:prstTxWarp>
            <a:spAutoFit/>
          </a:bodyPr>
          <a:lstStyle/>
          <a:p>
            <a:pPr marL="265113" indent="-173038">
              <a:buFont typeface="Arial"/>
              <a:buChar char="•"/>
            </a:pPr>
            <a:r>
              <a:rPr lang="hu-HU" sz="1600"/>
              <a:t>Nagy stabilitású, előnyös tulajdonságú anyagok</a:t>
            </a:r>
          </a:p>
          <a:p>
            <a:pPr marL="265113" indent="-173038">
              <a:buFont typeface="Arial"/>
              <a:buChar char="•"/>
            </a:pPr>
            <a:r>
              <a:rPr lang="hu-HU" sz="1600"/>
              <a:t>Elektronszerkezet és mechanikai tulajdonságok közötti kapcsolat meghatározása</a:t>
            </a:r>
          </a:p>
          <a:p>
            <a:pPr marL="265113" indent="-173038">
              <a:buFont typeface="Arial"/>
              <a:buChar char="•"/>
            </a:pPr>
            <a:r>
              <a:rPr lang="hu-HU" sz="1600"/>
              <a:t>szimuláción alapuló számítógépes molekula tervezés</a:t>
            </a:r>
          </a:p>
          <a:p>
            <a:pPr marL="265113" indent="-173038">
              <a:buFont typeface="Arial"/>
              <a:buChar char="•"/>
            </a:pPr>
            <a:r>
              <a:rPr lang="hu-HU" sz="1600"/>
              <a:t>Nano- mikro- és makrofunkcionalitás mérése</a:t>
            </a:r>
            <a:r>
              <a:rPr lang="hu-HU" sz="1400"/>
              <a:t> </a:t>
            </a:r>
          </a:p>
        </p:txBody>
      </p:sp>
      <p:graphicFrame>
        <p:nvGraphicFramePr>
          <p:cNvPr id="68610" name="Object 2"/>
          <p:cNvGraphicFramePr>
            <a:graphicFrameLocks noChangeAspect="1"/>
          </p:cNvGraphicFramePr>
          <p:nvPr/>
        </p:nvGraphicFramePr>
        <p:xfrm>
          <a:off x="4343400" y="4648200"/>
          <a:ext cx="4572000" cy="1037260"/>
        </p:xfrm>
        <a:graphic>
          <a:graphicData uri="http://schemas.openxmlformats.org/presentationml/2006/ole">
            <p:oleObj spid="_x0000_s68610" name="Document" r:id="rId4" imgW="5765800" imgH="1308100" progId="Word.Document.12">
              <p:link updateAutomatic="1"/>
            </p:oleObj>
          </a:graphicData>
        </a:graphic>
      </p:graphicFrame>
      <p:sp>
        <p:nvSpPr>
          <p:cNvPr id="9" name="Rectangle 8"/>
          <p:cNvSpPr/>
          <p:nvPr/>
        </p:nvSpPr>
        <p:spPr>
          <a:xfrm>
            <a:off x="482601" y="4493491"/>
            <a:ext cx="3733800" cy="1323439"/>
          </a:xfrm>
          <a:prstGeom prst="rect">
            <a:avLst/>
          </a:prstGeom>
        </p:spPr>
        <p:txBody>
          <a:bodyPr wrap="square">
            <a:spAutoFit/>
          </a:bodyPr>
          <a:lstStyle/>
          <a:p>
            <a:pPr marL="184150" indent="-184150">
              <a:buFont typeface="Arial"/>
              <a:buChar char="•"/>
            </a:pPr>
            <a:r>
              <a:rPr lang="hu-HU" sz="1600" i="1"/>
              <a:t>Ab initio</a:t>
            </a:r>
            <a:r>
              <a:rPr lang="hu-HU" sz="1600"/>
              <a:t> molekulatervezéssel előállított Ca-kötő polimér</a:t>
            </a:r>
          </a:p>
          <a:p>
            <a:pPr marL="184150" indent="-184150">
              <a:buFont typeface="Arial"/>
              <a:buChar char="•"/>
            </a:pPr>
            <a:r>
              <a:rPr lang="hu-HU" sz="1600"/>
              <a:t>Szerkezetvizsgálat neutronszórással</a:t>
            </a:r>
          </a:p>
          <a:p>
            <a:pPr marL="184150" indent="-184150">
              <a:buFont typeface="Arial"/>
              <a:buChar char="•"/>
            </a:pPr>
            <a:r>
              <a:rPr lang="hu-HU" sz="1600"/>
              <a:t>Stabilitás: párhuzamosan csatolt H-hidas szerkezet</a:t>
            </a:r>
            <a:endParaRPr lang="en-US" sz="16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Orális biológia</a:t>
            </a:r>
          </a:p>
        </p:txBody>
      </p:sp>
      <p:sp>
        <p:nvSpPr>
          <p:cNvPr id="3" name="Tartalom helye 2"/>
          <p:cNvSpPr>
            <a:spLocks noGrp="1"/>
          </p:cNvSpPr>
          <p:nvPr>
            <p:ph idx="1"/>
          </p:nvPr>
        </p:nvSpPr>
        <p:spPr/>
        <p:txBody>
          <a:bodyPr/>
          <a:lstStyle/>
          <a:p>
            <a:r>
              <a:rPr lang="hu-HU"/>
              <a:t>Fogpulpa őssejt </a:t>
            </a:r>
            <a:r>
              <a:rPr lang="en-US"/>
              <a:t>–</a:t>
            </a:r>
            <a:r>
              <a:rPr lang="hu-HU"/>
              <a:t> </a:t>
            </a:r>
            <a:r>
              <a:rPr lang="hu-HU" sz="2400"/>
              <a:t>mesterséges szövetpótlás alapja?</a:t>
            </a:r>
          </a:p>
        </p:txBody>
      </p:sp>
      <p:grpSp>
        <p:nvGrpSpPr>
          <p:cNvPr id="114" name="Group 113"/>
          <p:cNvGrpSpPr/>
          <p:nvPr/>
        </p:nvGrpSpPr>
        <p:grpSpPr>
          <a:xfrm>
            <a:off x="763012" y="2365809"/>
            <a:ext cx="7662861" cy="3544930"/>
            <a:chOff x="185738" y="2430463"/>
            <a:chExt cx="8874125" cy="4105275"/>
          </a:xfrm>
        </p:grpSpPr>
        <p:sp>
          <p:nvSpPr>
            <p:cNvPr id="4" name="Rounded Rectangle 3"/>
            <p:cNvSpPr/>
            <p:nvPr/>
          </p:nvSpPr>
          <p:spPr>
            <a:xfrm>
              <a:off x="4706938" y="2455863"/>
              <a:ext cx="4292600" cy="4079875"/>
            </a:xfrm>
            <a:prstGeom prst="roundRect">
              <a:avLst>
                <a:gd name="adj" fmla="val 10235"/>
              </a:avLst>
            </a:prstGeom>
            <a:noFill/>
            <a:effectLst>
              <a:outerShdw blurRad="103505" dist="35687" dir="288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ounded Rectangle 4"/>
            <p:cNvSpPr/>
            <p:nvPr/>
          </p:nvSpPr>
          <p:spPr>
            <a:xfrm>
              <a:off x="185738" y="2430463"/>
              <a:ext cx="4183062" cy="4079875"/>
            </a:xfrm>
            <a:prstGeom prst="roundRect">
              <a:avLst>
                <a:gd name="adj" fmla="val 10235"/>
              </a:avLst>
            </a:prstGeom>
            <a:noFill/>
            <a:effectLst>
              <a:outerShdw blurRad="103505" dist="35687" dir="288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2" descr="Kép1Fog"/>
            <p:cNvPicPr>
              <a:picLocks noChangeAspect="1" noChangeArrowheads="1"/>
            </p:cNvPicPr>
            <p:nvPr/>
          </p:nvPicPr>
          <p:blipFill>
            <a:blip r:embed="rId2"/>
            <a:srcRect/>
            <a:stretch>
              <a:fillRect/>
            </a:stretch>
          </p:blipFill>
          <p:spPr bwMode="auto">
            <a:xfrm>
              <a:off x="261938" y="3100388"/>
              <a:ext cx="822325" cy="915987"/>
            </a:xfrm>
            <a:prstGeom prst="rect">
              <a:avLst/>
            </a:prstGeom>
            <a:noFill/>
            <a:ln w="9525">
              <a:noFill/>
              <a:miter lim="800000"/>
              <a:headEnd/>
              <a:tailEnd/>
            </a:ln>
          </p:spPr>
        </p:pic>
        <p:pic>
          <p:nvPicPr>
            <p:cNvPr id="7" name="Picture 3" descr="Kép3f"/>
            <p:cNvPicPr>
              <a:picLocks noChangeAspect="1" noChangeArrowheads="1"/>
            </p:cNvPicPr>
            <p:nvPr/>
          </p:nvPicPr>
          <p:blipFill>
            <a:blip r:embed="rId3"/>
            <a:srcRect/>
            <a:stretch>
              <a:fillRect/>
            </a:stretch>
          </p:blipFill>
          <p:spPr bwMode="auto">
            <a:xfrm>
              <a:off x="2768600" y="4622800"/>
              <a:ext cx="852488" cy="939800"/>
            </a:xfrm>
            <a:prstGeom prst="rect">
              <a:avLst/>
            </a:prstGeom>
            <a:noFill/>
            <a:ln w="9525">
              <a:noFill/>
              <a:miter lim="800000"/>
              <a:headEnd/>
              <a:tailEnd/>
            </a:ln>
          </p:spPr>
        </p:pic>
        <p:sp>
          <p:nvSpPr>
            <p:cNvPr id="8" name="AutoShape 4"/>
            <p:cNvSpPr>
              <a:spLocks noChangeArrowheads="1"/>
            </p:cNvSpPr>
            <p:nvPr/>
          </p:nvSpPr>
          <p:spPr bwMode="auto">
            <a:xfrm>
              <a:off x="1012825" y="3478213"/>
              <a:ext cx="366713" cy="46037"/>
            </a:xfrm>
            <a:custGeom>
              <a:avLst/>
              <a:gdLst>
                <a:gd name="T0" fmla="*/ 2147483647 w 21600"/>
                <a:gd name="T1" fmla="*/ 0 h 21600"/>
                <a:gd name="T2" fmla="*/ 0 w 21600"/>
                <a:gd name="T3" fmla="*/ 4168514 h 21600"/>
                <a:gd name="T4" fmla="*/ 2147483647 w 21600"/>
                <a:gd name="T5" fmla="*/ 8337041 h 21600"/>
                <a:gd name="T6" fmla="*/ 2147483647 w 21600"/>
                <a:gd name="T7" fmla="*/ 4168514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00"/>
            </a:solidFill>
            <a:ln w="9525">
              <a:noFill/>
              <a:miter lim="800000"/>
              <a:headEnd/>
              <a:tailEnd/>
            </a:ln>
          </p:spPr>
          <p:txBody>
            <a:bodyPr wrap="none" anchor="ctr">
              <a:prstTxWarp prst="textNoShape">
                <a:avLst/>
              </a:prstTxWarp>
            </a:bodyPr>
            <a:lstStyle/>
            <a:p>
              <a:endParaRPr lang="en-US"/>
            </a:p>
          </p:txBody>
        </p:sp>
        <p:grpSp>
          <p:nvGrpSpPr>
            <p:cNvPr id="9" name="Group 5"/>
            <p:cNvGrpSpPr>
              <a:grpSpLocks/>
            </p:cNvGrpSpPr>
            <p:nvPr/>
          </p:nvGrpSpPr>
          <p:grpSpPr bwMode="auto">
            <a:xfrm>
              <a:off x="1462088" y="3230563"/>
              <a:ext cx="1012825" cy="485775"/>
              <a:chOff x="1973" y="981"/>
              <a:chExt cx="635" cy="272"/>
            </a:xfrm>
          </p:grpSpPr>
          <p:grpSp>
            <p:nvGrpSpPr>
              <p:cNvPr id="10" name="Group 6"/>
              <p:cNvGrpSpPr>
                <a:grpSpLocks/>
              </p:cNvGrpSpPr>
              <p:nvPr/>
            </p:nvGrpSpPr>
            <p:grpSpPr bwMode="auto">
              <a:xfrm>
                <a:off x="1973" y="981"/>
                <a:ext cx="635" cy="272"/>
                <a:chOff x="4377" y="1706"/>
                <a:chExt cx="635" cy="272"/>
              </a:xfrm>
            </p:grpSpPr>
            <p:sp>
              <p:nvSpPr>
                <p:cNvPr id="47" name="Oval 7"/>
                <p:cNvSpPr>
                  <a:spLocks noChangeArrowheads="1"/>
                </p:cNvSpPr>
                <p:nvPr/>
              </p:nvSpPr>
              <p:spPr bwMode="auto">
                <a:xfrm>
                  <a:off x="4377" y="1751"/>
                  <a:ext cx="635" cy="22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48" name="Oval 8"/>
                <p:cNvSpPr>
                  <a:spLocks noChangeArrowheads="1"/>
                </p:cNvSpPr>
                <p:nvPr/>
              </p:nvSpPr>
              <p:spPr bwMode="auto">
                <a:xfrm>
                  <a:off x="4377" y="1706"/>
                  <a:ext cx="635" cy="227"/>
                </a:xfrm>
                <a:prstGeom prst="ellipse">
                  <a:avLst/>
                </a:prstGeom>
                <a:no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49" name="Line 9"/>
                <p:cNvSpPr>
                  <a:spLocks noChangeShapeType="1"/>
                </p:cNvSpPr>
                <p:nvPr/>
              </p:nvSpPr>
              <p:spPr bwMode="auto">
                <a:xfrm>
                  <a:off x="5012" y="1797"/>
                  <a:ext cx="0" cy="90"/>
                </a:xfrm>
                <a:prstGeom prst="line">
                  <a:avLst/>
                </a:prstGeom>
                <a:noFill/>
                <a:ln w="9525">
                  <a:solidFill>
                    <a:schemeClr val="tx1"/>
                  </a:solidFill>
                  <a:round/>
                  <a:headEnd/>
                  <a:tailEnd/>
                </a:ln>
              </p:spPr>
              <p:txBody>
                <a:bodyPr>
                  <a:prstTxWarp prst="textNoShape">
                    <a:avLst/>
                  </a:prstTxWarp>
                </a:bodyPr>
                <a:lstStyle/>
                <a:p>
                  <a:endParaRPr lang="en-US"/>
                </a:p>
              </p:txBody>
            </p:sp>
            <p:sp>
              <p:nvSpPr>
                <p:cNvPr id="50" name="Line 10"/>
                <p:cNvSpPr>
                  <a:spLocks noChangeShapeType="1"/>
                </p:cNvSpPr>
                <p:nvPr/>
              </p:nvSpPr>
              <p:spPr bwMode="auto">
                <a:xfrm>
                  <a:off x="4385" y="1806"/>
                  <a:ext cx="0" cy="90"/>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11" name="Group 11"/>
              <p:cNvGrpSpPr>
                <a:grpSpLocks/>
              </p:cNvGrpSpPr>
              <p:nvPr/>
            </p:nvGrpSpPr>
            <p:grpSpPr bwMode="auto">
              <a:xfrm>
                <a:off x="2155" y="1117"/>
                <a:ext cx="113" cy="40"/>
                <a:chOff x="3107" y="2931"/>
                <a:chExt cx="113" cy="40"/>
              </a:xfrm>
            </p:grpSpPr>
            <p:sp>
              <p:nvSpPr>
                <p:cNvPr id="45" name="Oval 12"/>
                <p:cNvSpPr>
                  <a:spLocks noChangeArrowheads="1"/>
                </p:cNvSpPr>
                <p:nvPr/>
              </p:nvSpPr>
              <p:spPr bwMode="auto">
                <a:xfrm rot="-5400000">
                  <a:off x="3145" y="2893"/>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46" name="AutoShape 13"/>
                <p:cNvSpPr>
                  <a:spLocks noChangeArrowheads="1"/>
                </p:cNvSpPr>
                <p:nvPr/>
              </p:nvSpPr>
              <p:spPr bwMode="auto">
                <a:xfrm rot="1800000">
                  <a:off x="3151" y="2935"/>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12" name="Group 14"/>
              <p:cNvGrpSpPr>
                <a:grpSpLocks/>
              </p:cNvGrpSpPr>
              <p:nvPr/>
            </p:nvGrpSpPr>
            <p:grpSpPr bwMode="auto">
              <a:xfrm>
                <a:off x="2200" y="1026"/>
                <a:ext cx="113" cy="40"/>
                <a:chOff x="3152" y="2840"/>
                <a:chExt cx="113" cy="40"/>
              </a:xfrm>
            </p:grpSpPr>
            <p:sp>
              <p:nvSpPr>
                <p:cNvPr id="43" name="Oval 15"/>
                <p:cNvSpPr>
                  <a:spLocks noChangeArrowheads="1"/>
                </p:cNvSpPr>
                <p:nvPr/>
              </p:nvSpPr>
              <p:spPr bwMode="auto">
                <a:xfrm rot="-5400000">
                  <a:off x="3190" y="2802"/>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44" name="AutoShape 16"/>
                <p:cNvSpPr>
                  <a:spLocks noChangeArrowheads="1"/>
                </p:cNvSpPr>
                <p:nvPr/>
              </p:nvSpPr>
              <p:spPr bwMode="auto">
                <a:xfrm rot="1800000">
                  <a:off x="3196" y="2844"/>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13" name="Group 17"/>
              <p:cNvGrpSpPr>
                <a:grpSpLocks/>
              </p:cNvGrpSpPr>
              <p:nvPr/>
            </p:nvGrpSpPr>
            <p:grpSpPr bwMode="auto">
              <a:xfrm>
                <a:off x="2336" y="1162"/>
                <a:ext cx="113" cy="40"/>
                <a:chOff x="3288" y="2976"/>
                <a:chExt cx="113" cy="40"/>
              </a:xfrm>
            </p:grpSpPr>
            <p:sp>
              <p:nvSpPr>
                <p:cNvPr id="41" name="Oval 18"/>
                <p:cNvSpPr>
                  <a:spLocks noChangeArrowheads="1"/>
                </p:cNvSpPr>
                <p:nvPr/>
              </p:nvSpPr>
              <p:spPr bwMode="auto">
                <a:xfrm rot="-5400000">
                  <a:off x="3326" y="293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42" name="AutoShape 19"/>
                <p:cNvSpPr>
                  <a:spLocks noChangeArrowheads="1"/>
                </p:cNvSpPr>
                <p:nvPr/>
              </p:nvSpPr>
              <p:spPr bwMode="auto">
                <a:xfrm rot="1800000">
                  <a:off x="3332" y="298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14" name="Group 20"/>
              <p:cNvGrpSpPr>
                <a:grpSpLocks/>
              </p:cNvGrpSpPr>
              <p:nvPr/>
            </p:nvGrpSpPr>
            <p:grpSpPr bwMode="auto">
              <a:xfrm>
                <a:off x="2382" y="1072"/>
                <a:ext cx="113" cy="40"/>
                <a:chOff x="3334" y="2886"/>
                <a:chExt cx="113" cy="40"/>
              </a:xfrm>
            </p:grpSpPr>
            <p:sp>
              <p:nvSpPr>
                <p:cNvPr id="39" name="Oval 21"/>
                <p:cNvSpPr>
                  <a:spLocks noChangeArrowheads="1"/>
                </p:cNvSpPr>
                <p:nvPr/>
              </p:nvSpPr>
              <p:spPr bwMode="auto">
                <a:xfrm rot="-5400000">
                  <a:off x="3372"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40" name="AutoShape 22"/>
                <p:cNvSpPr>
                  <a:spLocks noChangeArrowheads="1"/>
                </p:cNvSpPr>
                <p:nvPr/>
              </p:nvSpPr>
              <p:spPr bwMode="auto">
                <a:xfrm rot="1800000">
                  <a:off x="3378"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15" name="Group 23"/>
              <p:cNvGrpSpPr>
                <a:grpSpLocks/>
              </p:cNvGrpSpPr>
              <p:nvPr/>
            </p:nvGrpSpPr>
            <p:grpSpPr bwMode="auto">
              <a:xfrm>
                <a:off x="2200" y="1162"/>
                <a:ext cx="113" cy="40"/>
                <a:chOff x="3152" y="2976"/>
                <a:chExt cx="113" cy="40"/>
              </a:xfrm>
            </p:grpSpPr>
            <p:sp>
              <p:nvSpPr>
                <p:cNvPr id="37" name="Oval 24"/>
                <p:cNvSpPr>
                  <a:spLocks noChangeArrowheads="1"/>
                </p:cNvSpPr>
                <p:nvPr/>
              </p:nvSpPr>
              <p:spPr bwMode="auto">
                <a:xfrm rot="-5400000">
                  <a:off x="3190" y="293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38" name="AutoShape 25"/>
                <p:cNvSpPr>
                  <a:spLocks noChangeArrowheads="1"/>
                </p:cNvSpPr>
                <p:nvPr/>
              </p:nvSpPr>
              <p:spPr bwMode="auto">
                <a:xfrm rot="1800000">
                  <a:off x="3196" y="298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16" name="Group 26"/>
              <p:cNvGrpSpPr>
                <a:grpSpLocks/>
              </p:cNvGrpSpPr>
              <p:nvPr/>
            </p:nvGrpSpPr>
            <p:grpSpPr bwMode="auto">
              <a:xfrm>
                <a:off x="1973" y="1117"/>
                <a:ext cx="113" cy="40"/>
                <a:chOff x="2925" y="2931"/>
                <a:chExt cx="113" cy="40"/>
              </a:xfrm>
            </p:grpSpPr>
            <p:sp>
              <p:nvSpPr>
                <p:cNvPr id="35" name="Oval 27"/>
                <p:cNvSpPr>
                  <a:spLocks noChangeArrowheads="1"/>
                </p:cNvSpPr>
                <p:nvPr/>
              </p:nvSpPr>
              <p:spPr bwMode="auto">
                <a:xfrm rot="-5400000">
                  <a:off x="2963" y="2893"/>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36" name="AutoShape 28"/>
                <p:cNvSpPr>
                  <a:spLocks noChangeArrowheads="1"/>
                </p:cNvSpPr>
                <p:nvPr/>
              </p:nvSpPr>
              <p:spPr bwMode="auto">
                <a:xfrm rot="1800000">
                  <a:off x="2969" y="2935"/>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17" name="Group 29"/>
              <p:cNvGrpSpPr>
                <a:grpSpLocks/>
              </p:cNvGrpSpPr>
              <p:nvPr/>
            </p:nvGrpSpPr>
            <p:grpSpPr bwMode="auto">
              <a:xfrm>
                <a:off x="2019" y="1072"/>
                <a:ext cx="113" cy="40"/>
                <a:chOff x="2971" y="2886"/>
                <a:chExt cx="113" cy="40"/>
              </a:xfrm>
            </p:grpSpPr>
            <p:sp>
              <p:nvSpPr>
                <p:cNvPr id="33" name="Oval 30"/>
                <p:cNvSpPr>
                  <a:spLocks noChangeArrowheads="1"/>
                </p:cNvSpPr>
                <p:nvPr/>
              </p:nvSpPr>
              <p:spPr bwMode="auto">
                <a:xfrm rot="-5400000">
                  <a:off x="3009"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34" name="AutoShape 31"/>
                <p:cNvSpPr>
                  <a:spLocks noChangeArrowheads="1"/>
                </p:cNvSpPr>
                <p:nvPr/>
              </p:nvSpPr>
              <p:spPr bwMode="auto">
                <a:xfrm rot="1800000">
                  <a:off x="3015"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18" name="Group 32"/>
              <p:cNvGrpSpPr>
                <a:grpSpLocks/>
              </p:cNvGrpSpPr>
              <p:nvPr/>
            </p:nvGrpSpPr>
            <p:grpSpPr bwMode="auto">
              <a:xfrm>
                <a:off x="2427" y="1117"/>
                <a:ext cx="113" cy="40"/>
                <a:chOff x="3152" y="2840"/>
                <a:chExt cx="113" cy="40"/>
              </a:xfrm>
            </p:grpSpPr>
            <p:sp>
              <p:nvSpPr>
                <p:cNvPr id="31" name="Oval 33"/>
                <p:cNvSpPr>
                  <a:spLocks noChangeArrowheads="1"/>
                </p:cNvSpPr>
                <p:nvPr/>
              </p:nvSpPr>
              <p:spPr bwMode="auto">
                <a:xfrm rot="-5400000">
                  <a:off x="3190" y="2802"/>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32" name="AutoShape 34"/>
                <p:cNvSpPr>
                  <a:spLocks noChangeArrowheads="1"/>
                </p:cNvSpPr>
                <p:nvPr/>
              </p:nvSpPr>
              <p:spPr bwMode="auto">
                <a:xfrm rot="1800000">
                  <a:off x="3196" y="2844"/>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19" name="Group 35"/>
              <p:cNvGrpSpPr>
                <a:grpSpLocks/>
              </p:cNvGrpSpPr>
              <p:nvPr/>
            </p:nvGrpSpPr>
            <p:grpSpPr bwMode="auto">
              <a:xfrm>
                <a:off x="2245" y="1117"/>
                <a:ext cx="113" cy="40"/>
                <a:chOff x="3152" y="2840"/>
                <a:chExt cx="113" cy="40"/>
              </a:xfrm>
            </p:grpSpPr>
            <p:sp>
              <p:nvSpPr>
                <p:cNvPr id="29" name="Oval 36"/>
                <p:cNvSpPr>
                  <a:spLocks noChangeArrowheads="1"/>
                </p:cNvSpPr>
                <p:nvPr/>
              </p:nvSpPr>
              <p:spPr bwMode="auto">
                <a:xfrm rot="-5400000">
                  <a:off x="3190" y="2802"/>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30" name="AutoShape 37"/>
                <p:cNvSpPr>
                  <a:spLocks noChangeArrowheads="1"/>
                </p:cNvSpPr>
                <p:nvPr/>
              </p:nvSpPr>
              <p:spPr bwMode="auto">
                <a:xfrm rot="1800000">
                  <a:off x="3196" y="2844"/>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20" name="Group 38"/>
              <p:cNvGrpSpPr>
                <a:grpSpLocks/>
              </p:cNvGrpSpPr>
              <p:nvPr/>
            </p:nvGrpSpPr>
            <p:grpSpPr bwMode="auto">
              <a:xfrm>
                <a:off x="2064" y="1163"/>
                <a:ext cx="113" cy="40"/>
                <a:chOff x="3152" y="2840"/>
                <a:chExt cx="113" cy="40"/>
              </a:xfrm>
            </p:grpSpPr>
            <p:sp>
              <p:nvSpPr>
                <p:cNvPr id="27" name="Oval 39"/>
                <p:cNvSpPr>
                  <a:spLocks noChangeArrowheads="1"/>
                </p:cNvSpPr>
                <p:nvPr/>
              </p:nvSpPr>
              <p:spPr bwMode="auto">
                <a:xfrm rot="-5400000">
                  <a:off x="3190" y="2802"/>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28" name="AutoShape 40"/>
                <p:cNvSpPr>
                  <a:spLocks noChangeArrowheads="1"/>
                </p:cNvSpPr>
                <p:nvPr/>
              </p:nvSpPr>
              <p:spPr bwMode="auto">
                <a:xfrm rot="1800000">
                  <a:off x="3196" y="2844"/>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21" name="Group 41"/>
              <p:cNvGrpSpPr>
                <a:grpSpLocks/>
              </p:cNvGrpSpPr>
              <p:nvPr/>
            </p:nvGrpSpPr>
            <p:grpSpPr bwMode="auto">
              <a:xfrm>
                <a:off x="2245" y="1072"/>
                <a:ext cx="113" cy="40"/>
                <a:chOff x="3152" y="2840"/>
                <a:chExt cx="113" cy="40"/>
              </a:xfrm>
            </p:grpSpPr>
            <p:sp>
              <p:nvSpPr>
                <p:cNvPr id="25" name="Oval 42"/>
                <p:cNvSpPr>
                  <a:spLocks noChangeArrowheads="1"/>
                </p:cNvSpPr>
                <p:nvPr/>
              </p:nvSpPr>
              <p:spPr bwMode="auto">
                <a:xfrm rot="-5400000">
                  <a:off x="3190" y="2802"/>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26" name="AutoShape 43"/>
                <p:cNvSpPr>
                  <a:spLocks noChangeArrowheads="1"/>
                </p:cNvSpPr>
                <p:nvPr/>
              </p:nvSpPr>
              <p:spPr bwMode="auto">
                <a:xfrm rot="1800000">
                  <a:off x="3196" y="2844"/>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22" name="Group 44"/>
              <p:cNvGrpSpPr>
                <a:grpSpLocks/>
              </p:cNvGrpSpPr>
              <p:nvPr/>
            </p:nvGrpSpPr>
            <p:grpSpPr bwMode="auto">
              <a:xfrm>
                <a:off x="2155" y="1072"/>
                <a:ext cx="113" cy="40"/>
                <a:chOff x="3152" y="2840"/>
                <a:chExt cx="113" cy="40"/>
              </a:xfrm>
            </p:grpSpPr>
            <p:sp>
              <p:nvSpPr>
                <p:cNvPr id="23" name="Oval 45"/>
                <p:cNvSpPr>
                  <a:spLocks noChangeArrowheads="1"/>
                </p:cNvSpPr>
                <p:nvPr/>
              </p:nvSpPr>
              <p:spPr bwMode="auto">
                <a:xfrm rot="-5400000">
                  <a:off x="3190" y="2802"/>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24" name="AutoShape 46"/>
                <p:cNvSpPr>
                  <a:spLocks noChangeArrowheads="1"/>
                </p:cNvSpPr>
                <p:nvPr/>
              </p:nvSpPr>
              <p:spPr bwMode="auto">
                <a:xfrm rot="1800000">
                  <a:off x="3196" y="2844"/>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grpSp>
          <p:nvGrpSpPr>
            <p:cNvPr id="51" name="Group 47"/>
            <p:cNvGrpSpPr>
              <a:grpSpLocks/>
            </p:cNvGrpSpPr>
            <p:nvPr/>
          </p:nvGrpSpPr>
          <p:grpSpPr bwMode="auto">
            <a:xfrm>
              <a:off x="2835275" y="2976563"/>
              <a:ext cx="817563" cy="855662"/>
              <a:chOff x="2925" y="754"/>
              <a:chExt cx="588" cy="722"/>
            </a:xfrm>
          </p:grpSpPr>
          <p:sp>
            <p:nvSpPr>
              <p:cNvPr id="52" name="Freeform 48"/>
              <p:cNvSpPr>
                <a:spLocks/>
              </p:cNvSpPr>
              <p:nvPr/>
            </p:nvSpPr>
            <p:spPr bwMode="auto">
              <a:xfrm>
                <a:off x="2925" y="754"/>
                <a:ext cx="588" cy="722"/>
              </a:xfrm>
              <a:custGeom>
                <a:avLst/>
                <a:gdLst>
                  <a:gd name="T0" fmla="*/ 25 w 588"/>
                  <a:gd name="T1" fmla="*/ 320 h 722"/>
                  <a:gd name="T2" fmla="*/ 87 w 588"/>
                  <a:gd name="T3" fmla="*/ 453 h 722"/>
                  <a:gd name="T4" fmla="*/ 34 w 588"/>
                  <a:gd name="T5" fmla="*/ 551 h 722"/>
                  <a:gd name="T6" fmla="*/ 176 w 588"/>
                  <a:gd name="T7" fmla="*/ 657 h 722"/>
                  <a:gd name="T8" fmla="*/ 273 w 588"/>
                  <a:gd name="T9" fmla="*/ 719 h 722"/>
                  <a:gd name="T10" fmla="*/ 388 w 588"/>
                  <a:gd name="T11" fmla="*/ 639 h 722"/>
                  <a:gd name="T12" fmla="*/ 512 w 588"/>
                  <a:gd name="T13" fmla="*/ 622 h 722"/>
                  <a:gd name="T14" fmla="*/ 507 w 588"/>
                  <a:gd name="T15" fmla="*/ 510 h 722"/>
                  <a:gd name="T16" fmla="*/ 583 w 588"/>
                  <a:gd name="T17" fmla="*/ 409 h 722"/>
                  <a:gd name="T18" fmla="*/ 477 w 588"/>
                  <a:gd name="T19" fmla="*/ 356 h 722"/>
                  <a:gd name="T20" fmla="*/ 468 w 588"/>
                  <a:gd name="T21" fmla="*/ 196 h 722"/>
                  <a:gd name="T22" fmla="*/ 450 w 588"/>
                  <a:gd name="T23" fmla="*/ 19 h 722"/>
                  <a:gd name="T24" fmla="*/ 344 w 588"/>
                  <a:gd name="T25" fmla="*/ 81 h 722"/>
                  <a:gd name="T26" fmla="*/ 273 w 588"/>
                  <a:gd name="T27" fmla="*/ 161 h 722"/>
                  <a:gd name="T28" fmla="*/ 156 w 588"/>
                  <a:gd name="T29" fmla="*/ 249 h 722"/>
                  <a:gd name="T30" fmla="*/ 25 w 588"/>
                  <a:gd name="T31" fmla="*/ 320 h 7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8"/>
                  <a:gd name="T49" fmla="*/ 0 h 722"/>
                  <a:gd name="T50" fmla="*/ 588 w 588"/>
                  <a:gd name="T51" fmla="*/ 722 h 7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8" h="722">
                    <a:moveTo>
                      <a:pt x="25" y="320"/>
                    </a:moveTo>
                    <a:cubicBezTo>
                      <a:pt x="0" y="333"/>
                      <a:pt x="86" y="415"/>
                      <a:pt x="87" y="453"/>
                    </a:cubicBezTo>
                    <a:cubicBezTo>
                      <a:pt x="88" y="491"/>
                      <a:pt x="19" y="517"/>
                      <a:pt x="34" y="551"/>
                    </a:cubicBezTo>
                    <a:cubicBezTo>
                      <a:pt x="49" y="585"/>
                      <a:pt x="136" y="629"/>
                      <a:pt x="176" y="657"/>
                    </a:cubicBezTo>
                    <a:cubicBezTo>
                      <a:pt x="216" y="685"/>
                      <a:pt x="238" y="722"/>
                      <a:pt x="273" y="719"/>
                    </a:cubicBezTo>
                    <a:cubicBezTo>
                      <a:pt x="308" y="716"/>
                      <a:pt x="348" y="655"/>
                      <a:pt x="388" y="639"/>
                    </a:cubicBezTo>
                    <a:cubicBezTo>
                      <a:pt x="428" y="623"/>
                      <a:pt x="492" y="643"/>
                      <a:pt x="512" y="622"/>
                    </a:cubicBezTo>
                    <a:cubicBezTo>
                      <a:pt x="527" y="607"/>
                      <a:pt x="495" y="545"/>
                      <a:pt x="507" y="510"/>
                    </a:cubicBezTo>
                    <a:cubicBezTo>
                      <a:pt x="519" y="475"/>
                      <a:pt x="588" y="435"/>
                      <a:pt x="583" y="409"/>
                    </a:cubicBezTo>
                    <a:cubicBezTo>
                      <a:pt x="578" y="383"/>
                      <a:pt x="496" y="391"/>
                      <a:pt x="477" y="356"/>
                    </a:cubicBezTo>
                    <a:cubicBezTo>
                      <a:pt x="458" y="321"/>
                      <a:pt x="472" y="252"/>
                      <a:pt x="468" y="196"/>
                    </a:cubicBezTo>
                    <a:cubicBezTo>
                      <a:pt x="464" y="140"/>
                      <a:pt x="471" y="38"/>
                      <a:pt x="450" y="19"/>
                    </a:cubicBezTo>
                    <a:cubicBezTo>
                      <a:pt x="429" y="0"/>
                      <a:pt x="373" y="57"/>
                      <a:pt x="344" y="81"/>
                    </a:cubicBezTo>
                    <a:cubicBezTo>
                      <a:pt x="315" y="105"/>
                      <a:pt x="304" y="133"/>
                      <a:pt x="273" y="161"/>
                    </a:cubicBezTo>
                    <a:cubicBezTo>
                      <a:pt x="252" y="193"/>
                      <a:pt x="197" y="223"/>
                      <a:pt x="156" y="249"/>
                    </a:cubicBezTo>
                    <a:cubicBezTo>
                      <a:pt x="115" y="275"/>
                      <a:pt x="50" y="307"/>
                      <a:pt x="25" y="320"/>
                    </a:cubicBezTo>
                    <a:close/>
                  </a:path>
                </a:pathLst>
              </a:custGeom>
              <a:solidFill>
                <a:schemeClr val="bg1"/>
              </a:solidFill>
              <a:ln w="25400">
                <a:solidFill>
                  <a:schemeClr val="tx1"/>
                </a:solidFill>
                <a:round/>
                <a:headEnd/>
                <a:tailEnd/>
              </a:ln>
            </p:spPr>
            <p:txBody>
              <a:bodyPr>
                <a:prstTxWarp prst="textNoShape">
                  <a:avLst/>
                </a:prstTxWarp>
              </a:bodyPr>
              <a:lstStyle/>
              <a:p>
                <a:endParaRPr lang="en-US"/>
              </a:p>
            </p:txBody>
          </p:sp>
          <p:grpSp>
            <p:nvGrpSpPr>
              <p:cNvPr id="53" name="Group 49"/>
              <p:cNvGrpSpPr>
                <a:grpSpLocks/>
              </p:cNvGrpSpPr>
              <p:nvPr/>
            </p:nvGrpSpPr>
            <p:grpSpPr bwMode="auto">
              <a:xfrm>
                <a:off x="3107" y="1117"/>
                <a:ext cx="113" cy="40"/>
                <a:chOff x="3334" y="2886"/>
                <a:chExt cx="113" cy="40"/>
              </a:xfrm>
            </p:grpSpPr>
            <p:sp>
              <p:nvSpPr>
                <p:cNvPr id="69" name="Oval 50"/>
                <p:cNvSpPr>
                  <a:spLocks noChangeArrowheads="1"/>
                </p:cNvSpPr>
                <p:nvPr/>
              </p:nvSpPr>
              <p:spPr bwMode="auto">
                <a:xfrm rot="-5400000">
                  <a:off x="3372"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70" name="AutoShape 51"/>
                <p:cNvSpPr>
                  <a:spLocks noChangeArrowheads="1"/>
                </p:cNvSpPr>
                <p:nvPr/>
              </p:nvSpPr>
              <p:spPr bwMode="auto">
                <a:xfrm rot="1800000">
                  <a:off x="3378"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54" name="Group 52"/>
              <p:cNvGrpSpPr>
                <a:grpSpLocks/>
              </p:cNvGrpSpPr>
              <p:nvPr/>
            </p:nvGrpSpPr>
            <p:grpSpPr bwMode="auto">
              <a:xfrm>
                <a:off x="3243" y="1253"/>
                <a:ext cx="113" cy="40"/>
                <a:chOff x="3334" y="2886"/>
                <a:chExt cx="113" cy="40"/>
              </a:xfrm>
            </p:grpSpPr>
            <p:sp>
              <p:nvSpPr>
                <p:cNvPr id="67" name="Oval 53"/>
                <p:cNvSpPr>
                  <a:spLocks noChangeArrowheads="1"/>
                </p:cNvSpPr>
                <p:nvPr/>
              </p:nvSpPr>
              <p:spPr bwMode="auto">
                <a:xfrm rot="-5400000">
                  <a:off x="3372"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68" name="AutoShape 54"/>
                <p:cNvSpPr>
                  <a:spLocks noChangeArrowheads="1"/>
                </p:cNvSpPr>
                <p:nvPr/>
              </p:nvSpPr>
              <p:spPr bwMode="auto">
                <a:xfrm rot="1800000">
                  <a:off x="3378"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55" name="Group 55"/>
              <p:cNvGrpSpPr>
                <a:grpSpLocks/>
              </p:cNvGrpSpPr>
              <p:nvPr/>
            </p:nvGrpSpPr>
            <p:grpSpPr bwMode="auto">
              <a:xfrm>
                <a:off x="3016" y="1162"/>
                <a:ext cx="113" cy="40"/>
                <a:chOff x="3334" y="2886"/>
                <a:chExt cx="113" cy="40"/>
              </a:xfrm>
            </p:grpSpPr>
            <p:sp>
              <p:nvSpPr>
                <p:cNvPr id="65" name="Oval 56"/>
                <p:cNvSpPr>
                  <a:spLocks noChangeArrowheads="1"/>
                </p:cNvSpPr>
                <p:nvPr/>
              </p:nvSpPr>
              <p:spPr bwMode="auto">
                <a:xfrm rot="-5400000">
                  <a:off x="3372"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66" name="AutoShape 57"/>
                <p:cNvSpPr>
                  <a:spLocks noChangeArrowheads="1"/>
                </p:cNvSpPr>
                <p:nvPr/>
              </p:nvSpPr>
              <p:spPr bwMode="auto">
                <a:xfrm rot="1800000">
                  <a:off x="3378"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56" name="Group 58"/>
              <p:cNvGrpSpPr>
                <a:grpSpLocks/>
              </p:cNvGrpSpPr>
              <p:nvPr/>
            </p:nvGrpSpPr>
            <p:grpSpPr bwMode="auto">
              <a:xfrm>
                <a:off x="3107" y="1298"/>
                <a:ext cx="113" cy="40"/>
                <a:chOff x="3334" y="2886"/>
                <a:chExt cx="113" cy="40"/>
              </a:xfrm>
            </p:grpSpPr>
            <p:sp>
              <p:nvSpPr>
                <p:cNvPr id="63" name="Oval 59"/>
                <p:cNvSpPr>
                  <a:spLocks noChangeArrowheads="1"/>
                </p:cNvSpPr>
                <p:nvPr/>
              </p:nvSpPr>
              <p:spPr bwMode="auto">
                <a:xfrm rot="-5400000">
                  <a:off x="3372"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64" name="AutoShape 60"/>
                <p:cNvSpPr>
                  <a:spLocks noChangeArrowheads="1"/>
                </p:cNvSpPr>
                <p:nvPr/>
              </p:nvSpPr>
              <p:spPr bwMode="auto">
                <a:xfrm rot="1800000">
                  <a:off x="3378"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57" name="Group 61"/>
              <p:cNvGrpSpPr>
                <a:grpSpLocks/>
              </p:cNvGrpSpPr>
              <p:nvPr/>
            </p:nvGrpSpPr>
            <p:grpSpPr bwMode="auto">
              <a:xfrm>
                <a:off x="3243" y="1071"/>
                <a:ext cx="113" cy="40"/>
                <a:chOff x="3334" y="2886"/>
                <a:chExt cx="113" cy="40"/>
              </a:xfrm>
            </p:grpSpPr>
            <p:sp>
              <p:nvSpPr>
                <p:cNvPr id="61" name="Oval 62"/>
                <p:cNvSpPr>
                  <a:spLocks noChangeArrowheads="1"/>
                </p:cNvSpPr>
                <p:nvPr/>
              </p:nvSpPr>
              <p:spPr bwMode="auto">
                <a:xfrm rot="-5400000">
                  <a:off x="3372"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62" name="AutoShape 63"/>
                <p:cNvSpPr>
                  <a:spLocks noChangeArrowheads="1"/>
                </p:cNvSpPr>
                <p:nvPr/>
              </p:nvSpPr>
              <p:spPr bwMode="auto">
                <a:xfrm rot="1800000">
                  <a:off x="3378"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58" name="Group 64"/>
              <p:cNvGrpSpPr>
                <a:grpSpLocks/>
              </p:cNvGrpSpPr>
              <p:nvPr/>
            </p:nvGrpSpPr>
            <p:grpSpPr bwMode="auto">
              <a:xfrm>
                <a:off x="3288" y="1162"/>
                <a:ext cx="113" cy="40"/>
                <a:chOff x="3334" y="2886"/>
                <a:chExt cx="113" cy="40"/>
              </a:xfrm>
            </p:grpSpPr>
            <p:sp>
              <p:nvSpPr>
                <p:cNvPr id="59" name="Oval 65"/>
                <p:cNvSpPr>
                  <a:spLocks noChangeArrowheads="1"/>
                </p:cNvSpPr>
                <p:nvPr/>
              </p:nvSpPr>
              <p:spPr bwMode="auto">
                <a:xfrm rot="-5400000">
                  <a:off x="3372"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60" name="AutoShape 66"/>
                <p:cNvSpPr>
                  <a:spLocks noChangeArrowheads="1"/>
                </p:cNvSpPr>
                <p:nvPr/>
              </p:nvSpPr>
              <p:spPr bwMode="auto">
                <a:xfrm rot="1800000">
                  <a:off x="3378"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sp>
          <p:nvSpPr>
            <p:cNvPr id="71" name="Line 67"/>
            <p:cNvSpPr>
              <a:spLocks noChangeShapeType="1"/>
            </p:cNvSpPr>
            <p:nvPr/>
          </p:nvSpPr>
          <p:spPr bwMode="auto">
            <a:xfrm>
              <a:off x="2562225" y="3487738"/>
              <a:ext cx="214313" cy="0"/>
            </a:xfrm>
            <a:prstGeom prst="line">
              <a:avLst/>
            </a:prstGeom>
            <a:noFill/>
            <a:ln w="9525">
              <a:solidFill>
                <a:schemeClr val="tx1"/>
              </a:solidFill>
              <a:round/>
              <a:headEnd/>
              <a:tailEnd type="triangle" w="sm" len="med"/>
            </a:ln>
          </p:spPr>
          <p:txBody>
            <a:bodyPr>
              <a:prstTxWarp prst="textNoShape">
                <a:avLst/>
              </a:prstTxWarp>
            </a:bodyPr>
            <a:lstStyle/>
            <a:p>
              <a:endParaRPr lang="en-US"/>
            </a:p>
          </p:txBody>
        </p:sp>
        <p:sp>
          <p:nvSpPr>
            <p:cNvPr id="72" name="Text Box 69"/>
            <p:cNvSpPr txBox="1">
              <a:spLocks noChangeArrowheads="1"/>
            </p:cNvSpPr>
            <p:nvPr/>
          </p:nvSpPr>
          <p:spPr bwMode="auto">
            <a:xfrm>
              <a:off x="271463" y="5929339"/>
              <a:ext cx="4071937" cy="534640"/>
            </a:xfrm>
            <a:prstGeom prst="rect">
              <a:avLst/>
            </a:prstGeom>
            <a:noFill/>
            <a:ln w="9525">
              <a:noFill/>
              <a:miter lim="800000"/>
              <a:headEnd/>
              <a:tailEnd/>
            </a:ln>
          </p:spPr>
          <p:txBody>
            <a:bodyPr wrap="square">
              <a:prstTxWarp prst="textNoShape">
                <a:avLst/>
              </a:prstTxWarp>
              <a:spAutoFit/>
            </a:bodyPr>
            <a:lstStyle/>
            <a:p>
              <a:pPr algn="ctr">
                <a:defRPr/>
              </a:pPr>
              <a:r>
                <a:rPr lang="hu-HU" sz="1200" b="1" cap="all">
                  <a:solidFill>
                    <a:srgbClr val="003399"/>
                  </a:solidFill>
                  <a:latin typeface="Arial" pitchFamily="-112" charset="0"/>
                  <a:ea typeface="Arial" pitchFamily="-112" charset="0"/>
                  <a:cs typeface="Arial" pitchFamily="-112" charset="0"/>
                </a:rPr>
                <a:t>RÉSZLEGES vagy TELJES FOG-regeneráció</a:t>
              </a:r>
            </a:p>
          </p:txBody>
        </p:sp>
        <p:sp>
          <p:nvSpPr>
            <p:cNvPr id="73" name="Text Box 70"/>
            <p:cNvSpPr txBox="1">
              <a:spLocks noChangeArrowheads="1"/>
            </p:cNvSpPr>
            <p:nvPr/>
          </p:nvSpPr>
          <p:spPr bwMode="auto">
            <a:xfrm>
              <a:off x="1536700" y="2663825"/>
              <a:ext cx="1006475" cy="461963"/>
            </a:xfrm>
            <a:prstGeom prst="rect">
              <a:avLst/>
            </a:prstGeom>
            <a:noFill/>
            <a:ln w="9525">
              <a:noFill/>
              <a:miter lim="800000"/>
              <a:headEnd/>
              <a:tailEnd/>
            </a:ln>
          </p:spPr>
          <p:txBody>
            <a:bodyPr wrap="none">
              <a:prstTxWarp prst="textNoShape">
                <a:avLst/>
              </a:prstTxWarp>
              <a:spAutoFit/>
            </a:bodyPr>
            <a:lstStyle/>
            <a:p>
              <a:pPr algn="ctr"/>
              <a:r>
                <a:rPr lang="hu-HU" sz="1200">
                  <a:solidFill>
                    <a:srgbClr val="003399"/>
                  </a:solidFill>
                  <a:ea typeface="Arial" charset="0"/>
                  <a:cs typeface="Arial" charset="0"/>
                </a:rPr>
                <a:t>Őssejtek</a:t>
              </a:r>
            </a:p>
            <a:p>
              <a:pPr algn="ctr"/>
              <a:r>
                <a:rPr lang="hu-HU" sz="1200">
                  <a:solidFill>
                    <a:srgbClr val="003399"/>
                  </a:solidFill>
                  <a:ea typeface="Arial" charset="0"/>
                  <a:cs typeface="Arial" charset="0"/>
                </a:rPr>
                <a:t>tenyésztése</a:t>
              </a:r>
            </a:p>
          </p:txBody>
        </p:sp>
        <p:sp>
          <p:nvSpPr>
            <p:cNvPr id="74" name="Text Box 71"/>
            <p:cNvSpPr txBox="1">
              <a:spLocks noChangeArrowheads="1"/>
            </p:cNvSpPr>
            <p:nvPr/>
          </p:nvSpPr>
          <p:spPr bwMode="auto">
            <a:xfrm>
              <a:off x="254000" y="2617788"/>
              <a:ext cx="842963" cy="461962"/>
            </a:xfrm>
            <a:prstGeom prst="rect">
              <a:avLst/>
            </a:prstGeom>
            <a:noFill/>
            <a:ln w="9525">
              <a:noFill/>
              <a:miter lim="800000"/>
              <a:headEnd/>
              <a:tailEnd/>
            </a:ln>
          </p:spPr>
          <p:txBody>
            <a:bodyPr wrap="none">
              <a:prstTxWarp prst="textNoShape">
                <a:avLst/>
              </a:prstTxWarp>
              <a:spAutoFit/>
            </a:bodyPr>
            <a:lstStyle/>
            <a:p>
              <a:pPr algn="ctr"/>
              <a:r>
                <a:rPr lang="hu-HU" sz="1200">
                  <a:solidFill>
                    <a:srgbClr val="003399"/>
                  </a:solidFill>
                  <a:ea typeface="Arial" charset="0"/>
                  <a:cs typeface="Arial" charset="0"/>
                </a:rPr>
                <a:t>Őssejtek</a:t>
              </a:r>
            </a:p>
            <a:p>
              <a:pPr algn="ctr"/>
              <a:r>
                <a:rPr lang="hu-HU" sz="1200">
                  <a:solidFill>
                    <a:srgbClr val="003399"/>
                  </a:solidFill>
                  <a:ea typeface="Arial" charset="0"/>
                  <a:cs typeface="Arial" charset="0"/>
                </a:rPr>
                <a:t>kinyerése</a:t>
              </a:r>
            </a:p>
          </p:txBody>
        </p:sp>
        <p:sp>
          <p:nvSpPr>
            <p:cNvPr id="75" name="Text Box 72"/>
            <p:cNvSpPr txBox="1">
              <a:spLocks noChangeArrowheads="1"/>
            </p:cNvSpPr>
            <p:nvPr/>
          </p:nvSpPr>
          <p:spPr bwMode="auto">
            <a:xfrm>
              <a:off x="3254375" y="3698874"/>
              <a:ext cx="1266825" cy="1069280"/>
            </a:xfrm>
            <a:prstGeom prst="rect">
              <a:avLst/>
            </a:prstGeom>
            <a:noFill/>
            <a:ln w="9525">
              <a:noFill/>
              <a:miter lim="800000"/>
              <a:headEnd/>
              <a:tailEnd/>
            </a:ln>
          </p:spPr>
          <p:txBody>
            <a:bodyPr>
              <a:prstTxWarp prst="textNoShape">
                <a:avLst/>
              </a:prstTxWarp>
              <a:spAutoFit/>
            </a:bodyPr>
            <a:lstStyle/>
            <a:p>
              <a:r>
                <a:rPr lang="hu-HU" sz="900">
                  <a:solidFill>
                    <a:srgbClr val="003399"/>
                  </a:solidFill>
                  <a:ea typeface="Arial" charset="0"/>
                  <a:cs typeface="Arial" charset="0"/>
                </a:rPr>
                <a:t>Differenciáltatás</a:t>
              </a:r>
            </a:p>
            <a:p>
              <a:r>
                <a:rPr lang="hu-HU" sz="900">
                  <a:solidFill>
                    <a:srgbClr val="003399"/>
                  </a:solidFill>
                  <a:ea typeface="Arial" charset="0"/>
                  <a:cs typeface="Arial" charset="0"/>
                </a:rPr>
                <a:t>epitheliális-mesenchymális </a:t>
              </a:r>
            </a:p>
            <a:p>
              <a:r>
                <a:rPr lang="hu-HU" sz="900">
                  <a:solidFill>
                    <a:srgbClr val="003399"/>
                  </a:solidFill>
                  <a:ea typeface="Arial" charset="0"/>
                  <a:cs typeface="Arial" charset="0"/>
                </a:rPr>
                <a:t>komplexummá</a:t>
              </a:r>
            </a:p>
            <a:p>
              <a:r>
                <a:rPr lang="hu-HU" sz="900">
                  <a:solidFill>
                    <a:srgbClr val="003399"/>
                  </a:solidFill>
                  <a:ea typeface="Arial" charset="0"/>
                  <a:cs typeface="Arial" charset="0"/>
                </a:rPr>
                <a:t>nanoszerkezeti elemekkel</a:t>
              </a:r>
            </a:p>
          </p:txBody>
        </p:sp>
        <p:grpSp>
          <p:nvGrpSpPr>
            <p:cNvPr id="76" name="Group 74"/>
            <p:cNvGrpSpPr>
              <a:grpSpLocks/>
            </p:cNvGrpSpPr>
            <p:nvPr/>
          </p:nvGrpSpPr>
          <p:grpSpPr bwMode="auto">
            <a:xfrm>
              <a:off x="992188" y="4557713"/>
              <a:ext cx="1173162" cy="1055687"/>
              <a:chOff x="2880" y="1344"/>
              <a:chExt cx="1830" cy="1710"/>
            </a:xfrm>
          </p:grpSpPr>
          <p:pic>
            <p:nvPicPr>
              <p:cNvPr id="77" name="Picture 75" descr="mandibular"/>
              <p:cNvPicPr>
                <a:picLocks noChangeAspect="1" noChangeArrowheads="1"/>
              </p:cNvPicPr>
              <p:nvPr/>
            </p:nvPicPr>
            <p:blipFill>
              <a:blip r:embed="rId4"/>
              <a:srcRect/>
              <a:stretch>
                <a:fillRect/>
              </a:stretch>
            </p:blipFill>
            <p:spPr bwMode="auto">
              <a:xfrm>
                <a:off x="2880" y="1344"/>
                <a:ext cx="1830" cy="1710"/>
              </a:xfrm>
              <a:prstGeom prst="rect">
                <a:avLst/>
              </a:prstGeom>
              <a:noFill/>
              <a:ln w="9525">
                <a:noFill/>
                <a:miter lim="800000"/>
                <a:headEnd/>
                <a:tailEnd/>
              </a:ln>
            </p:spPr>
          </p:pic>
          <p:pic>
            <p:nvPicPr>
              <p:cNvPr id="78" name="Picture 76" descr="bonesurface2"/>
              <p:cNvPicPr>
                <a:picLocks noChangeAspect="1" noChangeArrowheads="1"/>
              </p:cNvPicPr>
              <p:nvPr/>
            </p:nvPicPr>
            <p:blipFill>
              <a:blip r:embed="rId5"/>
              <a:srcRect/>
              <a:stretch>
                <a:fillRect/>
              </a:stretch>
            </p:blipFill>
            <p:spPr bwMode="auto">
              <a:xfrm rot="1324074">
                <a:off x="3676" y="2551"/>
                <a:ext cx="380" cy="284"/>
              </a:xfrm>
              <a:prstGeom prst="rect">
                <a:avLst/>
              </a:prstGeom>
              <a:noFill/>
              <a:ln w="9525">
                <a:noFill/>
                <a:miter lim="800000"/>
                <a:headEnd/>
                <a:tailEnd/>
              </a:ln>
            </p:spPr>
          </p:pic>
          <p:grpSp>
            <p:nvGrpSpPr>
              <p:cNvPr id="79" name="Group 77"/>
              <p:cNvGrpSpPr>
                <a:grpSpLocks/>
              </p:cNvGrpSpPr>
              <p:nvPr/>
            </p:nvGrpSpPr>
            <p:grpSpPr bwMode="auto">
              <a:xfrm>
                <a:off x="3833" y="2659"/>
                <a:ext cx="113" cy="40"/>
                <a:chOff x="3334" y="2886"/>
                <a:chExt cx="113" cy="40"/>
              </a:xfrm>
            </p:grpSpPr>
            <p:sp>
              <p:nvSpPr>
                <p:cNvPr id="89" name="Oval 78"/>
                <p:cNvSpPr>
                  <a:spLocks noChangeArrowheads="1"/>
                </p:cNvSpPr>
                <p:nvPr/>
              </p:nvSpPr>
              <p:spPr bwMode="auto">
                <a:xfrm rot="-5400000">
                  <a:off x="3372"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90" name="AutoShape 79"/>
                <p:cNvSpPr>
                  <a:spLocks noChangeArrowheads="1"/>
                </p:cNvSpPr>
                <p:nvPr/>
              </p:nvSpPr>
              <p:spPr bwMode="auto">
                <a:xfrm rot="1800000">
                  <a:off x="3378"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80" name="Group 80"/>
              <p:cNvGrpSpPr>
                <a:grpSpLocks/>
              </p:cNvGrpSpPr>
              <p:nvPr/>
            </p:nvGrpSpPr>
            <p:grpSpPr bwMode="auto">
              <a:xfrm rot="1200000">
                <a:off x="3696" y="2704"/>
                <a:ext cx="113" cy="40"/>
                <a:chOff x="3334" y="2886"/>
                <a:chExt cx="113" cy="40"/>
              </a:xfrm>
            </p:grpSpPr>
            <p:sp>
              <p:nvSpPr>
                <p:cNvPr id="87" name="Oval 81"/>
                <p:cNvSpPr>
                  <a:spLocks noChangeArrowheads="1"/>
                </p:cNvSpPr>
                <p:nvPr/>
              </p:nvSpPr>
              <p:spPr bwMode="auto">
                <a:xfrm rot="-5400000">
                  <a:off x="3372"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88" name="AutoShape 82"/>
                <p:cNvSpPr>
                  <a:spLocks noChangeArrowheads="1"/>
                </p:cNvSpPr>
                <p:nvPr/>
              </p:nvSpPr>
              <p:spPr bwMode="auto">
                <a:xfrm rot="1800000">
                  <a:off x="3378"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81" name="Group 83"/>
              <p:cNvGrpSpPr>
                <a:grpSpLocks/>
              </p:cNvGrpSpPr>
              <p:nvPr/>
            </p:nvGrpSpPr>
            <p:grpSpPr bwMode="auto">
              <a:xfrm rot="3000000">
                <a:off x="3750" y="2560"/>
                <a:ext cx="113" cy="40"/>
                <a:chOff x="3334" y="2886"/>
                <a:chExt cx="113" cy="40"/>
              </a:xfrm>
            </p:grpSpPr>
            <p:sp>
              <p:nvSpPr>
                <p:cNvPr id="85" name="Oval 84"/>
                <p:cNvSpPr>
                  <a:spLocks noChangeArrowheads="1"/>
                </p:cNvSpPr>
                <p:nvPr/>
              </p:nvSpPr>
              <p:spPr bwMode="auto">
                <a:xfrm rot="-5400000">
                  <a:off x="3372"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86" name="AutoShape 85"/>
                <p:cNvSpPr>
                  <a:spLocks noChangeArrowheads="1"/>
                </p:cNvSpPr>
                <p:nvPr/>
              </p:nvSpPr>
              <p:spPr bwMode="auto">
                <a:xfrm rot="1800000">
                  <a:off x="3378"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nvGrpSpPr>
              <p:cNvPr id="82" name="Group 86"/>
              <p:cNvGrpSpPr>
                <a:grpSpLocks/>
              </p:cNvGrpSpPr>
              <p:nvPr/>
            </p:nvGrpSpPr>
            <p:grpSpPr bwMode="auto">
              <a:xfrm rot="-6000000">
                <a:off x="3932" y="2651"/>
                <a:ext cx="113" cy="40"/>
                <a:chOff x="3334" y="2886"/>
                <a:chExt cx="113" cy="40"/>
              </a:xfrm>
            </p:grpSpPr>
            <p:sp>
              <p:nvSpPr>
                <p:cNvPr id="83" name="Oval 87"/>
                <p:cNvSpPr>
                  <a:spLocks noChangeArrowheads="1"/>
                </p:cNvSpPr>
                <p:nvPr/>
              </p:nvSpPr>
              <p:spPr bwMode="auto">
                <a:xfrm rot="-5400000">
                  <a:off x="3372" y="2848"/>
                  <a:ext cx="37" cy="113"/>
                </a:xfrm>
                <a:prstGeom prst="ellipse">
                  <a:avLst/>
                </a:prstGeom>
                <a:solidFill>
                  <a:srgbClr val="FFCC99"/>
                </a:solidFill>
                <a:ln w="9525">
                  <a:solidFill>
                    <a:schemeClr val="tx1"/>
                  </a:solidFill>
                  <a:round/>
                  <a:headEnd/>
                  <a:tailEnd/>
                </a:ln>
              </p:spPr>
              <p:txBody>
                <a:bodyPr wrap="none" anchor="ctr">
                  <a:prstTxWarp prst="textNoShape">
                    <a:avLst/>
                  </a:prstTxWarp>
                </a:bodyPr>
                <a:lstStyle/>
                <a:p>
                  <a:endParaRPr lang="en-US">
                    <a:latin typeface="Calibri" pitchFamily="-112" charset="0"/>
                  </a:endParaRPr>
                </a:p>
              </p:txBody>
            </p:sp>
            <p:sp>
              <p:nvSpPr>
                <p:cNvPr id="84" name="AutoShape 88"/>
                <p:cNvSpPr>
                  <a:spLocks noChangeArrowheads="1"/>
                </p:cNvSpPr>
                <p:nvPr/>
              </p:nvSpPr>
              <p:spPr bwMode="auto">
                <a:xfrm rot="1800000">
                  <a:off x="3378" y="2890"/>
                  <a:ext cx="39" cy="36"/>
                </a:xfrm>
                <a:prstGeom prst="flowChartDecision">
                  <a:avLst/>
                </a:prstGeom>
                <a:solidFill>
                  <a:srgbClr val="000000"/>
                </a:solidFill>
                <a:ln w="9525">
                  <a:solidFill>
                    <a:schemeClr val="tx1"/>
                  </a:solidFill>
                  <a:miter lim="800000"/>
                  <a:headEnd/>
                  <a:tailEnd/>
                </a:ln>
              </p:spPr>
              <p:txBody>
                <a:bodyPr wrap="none" anchor="ctr">
                  <a:prstTxWarp prst="textNoShape">
                    <a:avLst/>
                  </a:prstTxWarp>
                </a:bodyPr>
                <a:lstStyle/>
                <a:p>
                  <a:endParaRPr lang="en-US">
                    <a:latin typeface="Calibri" pitchFamily="-112" charset="0"/>
                  </a:endParaRPr>
                </a:p>
              </p:txBody>
            </p:sp>
          </p:grpSp>
        </p:grpSp>
        <p:sp>
          <p:nvSpPr>
            <p:cNvPr id="91" name="Line 89"/>
            <p:cNvSpPr>
              <a:spLocks noChangeShapeType="1"/>
            </p:cNvSpPr>
            <p:nvPr/>
          </p:nvSpPr>
          <p:spPr bwMode="auto">
            <a:xfrm flipH="1">
              <a:off x="2133600" y="3765550"/>
              <a:ext cx="849313" cy="111125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92" name="Line 90"/>
            <p:cNvSpPr>
              <a:spLocks noChangeShapeType="1"/>
            </p:cNvSpPr>
            <p:nvPr/>
          </p:nvSpPr>
          <p:spPr bwMode="auto">
            <a:xfrm flipV="1">
              <a:off x="2249488" y="5303838"/>
              <a:ext cx="569912" cy="46037"/>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pic>
          <p:nvPicPr>
            <p:cNvPr id="93" name="Picture 23" descr="dpsc_9nap_legjobb"/>
            <p:cNvPicPr>
              <a:picLocks noChangeAspect="1" noChangeArrowheads="1"/>
            </p:cNvPicPr>
            <p:nvPr/>
          </p:nvPicPr>
          <p:blipFill>
            <a:blip r:embed="rId6">
              <a:lum bright="12000" contrast="6000"/>
            </a:blip>
            <a:srcRect/>
            <a:stretch>
              <a:fillRect/>
            </a:stretch>
          </p:blipFill>
          <p:spPr bwMode="auto">
            <a:xfrm>
              <a:off x="6253163" y="3124200"/>
              <a:ext cx="1460500" cy="974725"/>
            </a:xfrm>
            <a:prstGeom prst="rect">
              <a:avLst/>
            </a:prstGeom>
            <a:noFill/>
            <a:ln w="9525">
              <a:noFill/>
              <a:miter lim="800000"/>
              <a:headEnd/>
              <a:tailEnd/>
            </a:ln>
          </p:spPr>
        </p:pic>
        <p:sp>
          <p:nvSpPr>
            <p:cNvPr id="94" name="Rectangle 105"/>
            <p:cNvSpPr>
              <a:spLocks noChangeArrowheads="1"/>
            </p:cNvSpPr>
            <p:nvPr/>
          </p:nvSpPr>
          <p:spPr bwMode="auto">
            <a:xfrm>
              <a:off x="5214525" y="2652713"/>
              <a:ext cx="3353306" cy="534640"/>
            </a:xfrm>
            <a:prstGeom prst="rect">
              <a:avLst/>
            </a:prstGeom>
            <a:noFill/>
            <a:ln w="9525">
              <a:noFill/>
              <a:miter lim="800000"/>
              <a:headEnd/>
              <a:tailEnd/>
            </a:ln>
          </p:spPr>
          <p:txBody>
            <a:bodyPr wrap="square">
              <a:prstTxWarp prst="textNoShape">
                <a:avLst/>
              </a:prstTxWarp>
              <a:spAutoFit/>
            </a:bodyPr>
            <a:lstStyle/>
            <a:p>
              <a:pPr algn="ctr"/>
              <a:r>
                <a:rPr lang="hu-HU" sz="1200">
                  <a:solidFill>
                    <a:srgbClr val="FF6600"/>
                  </a:solidFill>
                  <a:ea typeface="Arial" charset="0"/>
                  <a:cs typeface="Arial" charset="0"/>
                </a:rPr>
                <a:t>A fogbél eredetű őssejtek neurogén irányba is differenciálódhatnak!</a:t>
              </a:r>
            </a:p>
          </p:txBody>
        </p:sp>
        <p:pic>
          <p:nvPicPr>
            <p:cNvPr id="96" name="Kép 5" descr="cold.jpg"/>
            <p:cNvPicPr>
              <a:picLocks noChangeAspect="1"/>
            </p:cNvPicPr>
            <p:nvPr/>
          </p:nvPicPr>
          <p:blipFill>
            <a:blip r:embed="rId7">
              <a:clrChange>
                <a:clrFrom>
                  <a:srgbClr val="FFFFFF"/>
                </a:clrFrom>
                <a:clrTo>
                  <a:srgbClr val="FFFFFF">
                    <a:alpha val="0"/>
                  </a:srgbClr>
                </a:clrTo>
              </a:clrChange>
            </a:blip>
            <a:srcRect l="10625" t="64374" r="4323" b="27893"/>
            <a:stretch>
              <a:fillRect/>
            </a:stretch>
          </p:blipFill>
          <p:spPr bwMode="auto">
            <a:xfrm>
              <a:off x="5173663" y="5445125"/>
              <a:ext cx="3694112" cy="204788"/>
            </a:xfrm>
            <a:prstGeom prst="rect">
              <a:avLst/>
            </a:prstGeom>
            <a:noFill/>
            <a:ln w="9525">
              <a:noFill/>
              <a:miter lim="800000"/>
              <a:headEnd/>
              <a:tailEnd/>
            </a:ln>
          </p:spPr>
        </p:pic>
        <p:pic>
          <p:nvPicPr>
            <p:cNvPr id="97" name="Kép 5" descr="cold.jpg"/>
            <p:cNvPicPr>
              <a:picLocks noChangeAspect="1"/>
            </p:cNvPicPr>
            <p:nvPr/>
          </p:nvPicPr>
          <p:blipFill>
            <a:blip r:embed="rId7">
              <a:clrChange>
                <a:clrFrom>
                  <a:srgbClr val="FFFFFF"/>
                </a:clrFrom>
                <a:clrTo>
                  <a:srgbClr val="FFFFFF">
                    <a:alpha val="0"/>
                  </a:srgbClr>
                </a:clrTo>
              </a:clrChange>
            </a:blip>
            <a:srcRect t="78674" r="74409"/>
            <a:stretch>
              <a:fillRect/>
            </a:stretch>
          </p:blipFill>
          <p:spPr bwMode="auto">
            <a:xfrm>
              <a:off x="4711700" y="4378325"/>
              <a:ext cx="1295400" cy="658813"/>
            </a:xfrm>
            <a:prstGeom prst="rect">
              <a:avLst/>
            </a:prstGeom>
            <a:noFill/>
            <a:ln w="9525">
              <a:noFill/>
              <a:miter lim="800000"/>
              <a:headEnd/>
              <a:tailEnd/>
            </a:ln>
          </p:spPr>
        </p:pic>
        <p:sp>
          <p:nvSpPr>
            <p:cNvPr id="98" name="Text Box 16"/>
            <p:cNvSpPr txBox="1">
              <a:spLocks noChangeArrowheads="1"/>
            </p:cNvSpPr>
            <p:nvPr/>
          </p:nvSpPr>
          <p:spPr bwMode="auto">
            <a:xfrm>
              <a:off x="4870450" y="5430838"/>
              <a:ext cx="649288" cy="231775"/>
            </a:xfrm>
            <a:prstGeom prst="rect">
              <a:avLst/>
            </a:prstGeom>
            <a:noFill/>
            <a:ln w="9525">
              <a:noFill/>
              <a:miter lim="800000"/>
              <a:headEnd/>
              <a:tailEnd/>
            </a:ln>
          </p:spPr>
          <p:txBody>
            <a:bodyPr>
              <a:prstTxWarp prst="textNoShape">
                <a:avLst/>
              </a:prstTxWarp>
              <a:spAutoFit/>
            </a:bodyPr>
            <a:lstStyle/>
            <a:p>
              <a:pPr>
                <a:spcBef>
                  <a:spcPct val="50000"/>
                </a:spcBef>
              </a:pPr>
              <a:r>
                <a:rPr lang="hu-HU" sz="900"/>
                <a:t>Nap</a:t>
              </a:r>
            </a:p>
          </p:txBody>
        </p:sp>
        <p:sp>
          <p:nvSpPr>
            <p:cNvPr id="99" name="Text Box 19"/>
            <p:cNvSpPr txBox="1">
              <a:spLocks noChangeArrowheads="1"/>
            </p:cNvSpPr>
            <p:nvPr/>
          </p:nvSpPr>
          <p:spPr bwMode="auto">
            <a:xfrm>
              <a:off x="4845050" y="4787900"/>
              <a:ext cx="1075434" cy="302963"/>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hu-HU" sz="1100">
                  <a:solidFill>
                    <a:srgbClr val="FF6600"/>
                  </a:solidFill>
                </a:rPr>
                <a:t>Hideglézió</a:t>
              </a:r>
            </a:p>
          </p:txBody>
        </p:sp>
        <p:sp>
          <p:nvSpPr>
            <p:cNvPr id="100" name="Text Box 20"/>
            <p:cNvSpPr txBox="1">
              <a:spLocks noChangeArrowheads="1"/>
            </p:cNvSpPr>
            <p:nvPr/>
          </p:nvSpPr>
          <p:spPr bwMode="auto">
            <a:xfrm>
              <a:off x="6659563" y="4838700"/>
              <a:ext cx="1081087" cy="260350"/>
            </a:xfrm>
            <a:prstGeom prst="rect">
              <a:avLst/>
            </a:prstGeom>
            <a:noFill/>
            <a:ln w="9525">
              <a:noFill/>
              <a:miter lim="800000"/>
              <a:headEnd/>
              <a:tailEnd/>
            </a:ln>
          </p:spPr>
          <p:txBody>
            <a:bodyPr>
              <a:prstTxWarp prst="textNoShape">
                <a:avLst/>
              </a:prstTxWarp>
              <a:spAutoFit/>
            </a:bodyPr>
            <a:lstStyle/>
            <a:p>
              <a:pPr algn="ctr">
                <a:spcBef>
                  <a:spcPct val="50000"/>
                </a:spcBef>
              </a:pPr>
              <a:r>
                <a:rPr lang="hu-HU" sz="1100">
                  <a:solidFill>
                    <a:srgbClr val="FF6600"/>
                  </a:solidFill>
                </a:rPr>
                <a:t>Beültetés</a:t>
              </a:r>
            </a:p>
          </p:txBody>
        </p:sp>
        <p:sp>
          <p:nvSpPr>
            <p:cNvPr id="101" name="Text Box 22"/>
            <p:cNvSpPr txBox="1">
              <a:spLocks noChangeArrowheads="1"/>
            </p:cNvSpPr>
            <p:nvPr/>
          </p:nvSpPr>
          <p:spPr bwMode="auto">
            <a:xfrm>
              <a:off x="5683249" y="4335463"/>
              <a:ext cx="1031438" cy="28514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hu-HU" sz="1000">
                  <a:solidFill>
                    <a:srgbClr val="FF6600"/>
                  </a:solidFill>
                </a:rPr>
                <a:t>Gazdaállat</a:t>
              </a:r>
            </a:p>
          </p:txBody>
        </p:sp>
        <p:sp>
          <p:nvSpPr>
            <p:cNvPr id="102" name="Text Box 23"/>
            <p:cNvSpPr txBox="1">
              <a:spLocks noChangeArrowheads="1"/>
            </p:cNvSpPr>
            <p:nvPr/>
          </p:nvSpPr>
          <p:spPr bwMode="auto">
            <a:xfrm>
              <a:off x="7950116" y="4808896"/>
              <a:ext cx="1109747" cy="302963"/>
            </a:xfrm>
            <a:prstGeom prst="rect">
              <a:avLst/>
            </a:prstGeom>
            <a:noFill/>
            <a:ln w="9525">
              <a:noFill/>
              <a:miter lim="800000"/>
              <a:headEnd/>
              <a:tailEnd/>
            </a:ln>
          </p:spPr>
          <p:txBody>
            <a:bodyPr wrap="square">
              <a:prstTxWarp prst="textNoShape">
                <a:avLst/>
              </a:prstTxWarp>
              <a:spAutoFit/>
            </a:bodyPr>
            <a:lstStyle/>
            <a:p>
              <a:pPr>
                <a:spcBef>
                  <a:spcPct val="50000"/>
                </a:spcBef>
              </a:pPr>
              <a:r>
                <a:rPr lang="hu-HU" sz="1100">
                  <a:solidFill>
                    <a:srgbClr val="FF6600"/>
                  </a:solidFill>
                </a:rPr>
                <a:t>Feldolgozás</a:t>
              </a:r>
            </a:p>
          </p:txBody>
        </p:sp>
        <p:sp>
          <p:nvSpPr>
            <p:cNvPr id="103" name="Text Box 34"/>
            <p:cNvSpPr txBox="1">
              <a:spLocks noChangeArrowheads="1"/>
            </p:cNvSpPr>
            <p:nvPr/>
          </p:nvSpPr>
          <p:spPr bwMode="auto">
            <a:xfrm>
              <a:off x="5586413" y="5640388"/>
              <a:ext cx="1389062" cy="246062"/>
            </a:xfrm>
            <a:prstGeom prst="rect">
              <a:avLst/>
            </a:prstGeom>
            <a:noFill/>
            <a:ln w="9525">
              <a:noFill/>
              <a:miter lim="800000"/>
              <a:headEnd/>
              <a:tailEnd/>
            </a:ln>
          </p:spPr>
          <p:txBody>
            <a:bodyPr>
              <a:prstTxWarp prst="textNoShape">
                <a:avLst/>
              </a:prstTxWarp>
              <a:spAutoFit/>
            </a:bodyPr>
            <a:lstStyle/>
            <a:p>
              <a:pPr>
                <a:spcBef>
                  <a:spcPct val="50000"/>
                </a:spcBef>
              </a:pPr>
              <a:r>
                <a:rPr lang="hu-HU" sz="1000">
                  <a:solidFill>
                    <a:srgbClr val="FF6600"/>
                  </a:solidFill>
                </a:rPr>
                <a:t>Neurológiai tesztek</a:t>
              </a:r>
            </a:p>
          </p:txBody>
        </p:sp>
        <p:sp>
          <p:nvSpPr>
            <p:cNvPr id="104" name="Line 89"/>
            <p:cNvSpPr>
              <a:spLocks noChangeShapeType="1"/>
            </p:cNvSpPr>
            <p:nvPr/>
          </p:nvSpPr>
          <p:spPr bwMode="auto">
            <a:xfrm>
              <a:off x="3217863" y="3911600"/>
              <a:ext cx="44450" cy="68580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105" name="Line 30"/>
            <p:cNvSpPr>
              <a:spLocks noChangeShapeType="1"/>
            </p:cNvSpPr>
            <p:nvPr/>
          </p:nvSpPr>
          <p:spPr bwMode="auto">
            <a:xfrm>
              <a:off x="7112000" y="5072063"/>
              <a:ext cx="9525" cy="330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6" name="Line 30"/>
            <p:cNvSpPr>
              <a:spLocks noChangeShapeType="1"/>
            </p:cNvSpPr>
            <p:nvPr/>
          </p:nvSpPr>
          <p:spPr bwMode="auto">
            <a:xfrm>
              <a:off x="5249863" y="5054600"/>
              <a:ext cx="7937" cy="330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7" name="Line 30"/>
            <p:cNvSpPr>
              <a:spLocks noChangeShapeType="1"/>
            </p:cNvSpPr>
            <p:nvPr/>
          </p:nvSpPr>
          <p:spPr bwMode="auto">
            <a:xfrm>
              <a:off x="8788400" y="5087938"/>
              <a:ext cx="9525" cy="330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8" name="Diamond 107"/>
            <p:cNvSpPr/>
            <p:nvPr/>
          </p:nvSpPr>
          <p:spPr>
            <a:xfrm>
              <a:off x="5486400" y="5645150"/>
              <a:ext cx="119063" cy="236538"/>
            </a:xfrm>
            <a:prstGeom prst="diamond">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Diamond 108"/>
            <p:cNvSpPr/>
            <p:nvPr/>
          </p:nvSpPr>
          <p:spPr>
            <a:xfrm>
              <a:off x="6953250" y="5645150"/>
              <a:ext cx="119063" cy="236538"/>
            </a:xfrm>
            <a:prstGeom prst="diamond">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Diamond 109"/>
            <p:cNvSpPr/>
            <p:nvPr/>
          </p:nvSpPr>
          <p:spPr>
            <a:xfrm>
              <a:off x="7264400" y="5645150"/>
              <a:ext cx="119063" cy="236538"/>
            </a:xfrm>
            <a:prstGeom prst="diamond">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1" name="Diamond 110"/>
            <p:cNvSpPr/>
            <p:nvPr/>
          </p:nvSpPr>
          <p:spPr>
            <a:xfrm>
              <a:off x="8674100" y="5645150"/>
              <a:ext cx="119063" cy="236538"/>
            </a:xfrm>
            <a:prstGeom prst="diamond">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 name="Text Box 69"/>
            <p:cNvSpPr txBox="1">
              <a:spLocks noChangeArrowheads="1"/>
            </p:cNvSpPr>
            <p:nvPr/>
          </p:nvSpPr>
          <p:spPr bwMode="auto">
            <a:xfrm>
              <a:off x="5191125" y="6086475"/>
              <a:ext cx="3648075" cy="276225"/>
            </a:xfrm>
            <a:prstGeom prst="rect">
              <a:avLst/>
            </a:prstGeom>
            <a:noFill/>
            <a:ln w="9525">
              <a:noFill/>
              <a:miter lim="800000"/>
              <a:headEnd/>
              <a:tailEnd/>
            </a:ln>
          </p:spPr>
          <p:txBody>
            <a:bodyPr>
              <a:prstTxWarp prst="textNoShape">
                <a:avLst/>
              </a:prstTxWarp>
              <a:spAutoFit/>
            </a:bodyPr>
            <a:lstStyle/>
            <a:p>
              <a:pPr algn="ctr">
                <a:defRPr/>
              </a:pPr>
              <a:r>
                <a:rPr lang="hu-HU" sz="1200" b="1" cap="all">
                  <a:solidFill>
                    <a:srgbClr val="FF6600"/>
                  </a:solidFill>
                  <a:latin typeface="Arial" pitchFamily="-112" charset="0"/>
                  <a:ea typeface="Arial" pitchFamily="-112" charset="0"/>
                  <a:cs typeface="Arial" pitchFamily="-112" charset="0"/>
                </a:rPr>
                <a:t>Idegrendszeri regeneráció</a:t>
              </a:r>
            </a:p>
          </p:txBody>
        </p:sp>
        <p:cxnSp>
          <p:nvCxnSpPr>
            <p:cNvPr id="113" name="Straight Arrow Connector 112"/>
            <p:cNvCxnSpPr/>
            <p:nvPr/>
          </p:nvCxnSpPr>
          <p:spPr>
            <a:xfrm rot="5400000">
              <a:off x="6752432" y="4534694"/>
              <a:ext cx="736600" cy="1587"/>
            </a:xfrm>
            <a:prstGeom prst="straightConnector1">
              <a:avLst/>
            </a:prstGeom>
            <a:ln w="6350" cap="flat" cmpd="sng" algn="ctr">
              <a:solidFill>
                <a:schemeClr val="accent4"/>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cxnSp>
        <p:nvCxnSpPr>
          <p:cNvPr id="116" name="Straight Arrow Connector 115"/>
          <p:cNvCxnSpPr/>
          <p:nvPr/>
        </p:nvCxnSpPr>
        <p:spPr>
          <a:xfrm>
            <a:off x="3962400" y="3276600"/>
            <a:ext cx="1676400" cy="15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Orális biológia</a:t>
            </a:r>
          </a:p>
        </p:txBody>
      </p:sp>
      <p:sp>
        <p:nvSpPr>
          <p:cNvPr id="3" name="Tartalom helye 2"/>
          <p:cNvSpPr>
            <a:spLocks noGrp="1"/>
          </p:cNvSpPr>
          <p:nvPr>
            <p:ph idx="1"/>
          </p:nvPr>
        </p:nvSpPr>
        <p:spPr>
          <a:xfrm>
            <a:off x="323528" y="1772816"/>
            <a:ext cx="8591872" cy="4214842"/>
          </a:xfrm>
        </p:spPr>
        <p:txBody>
          <a:bodyPr/>
          <a:lstStyle/>
          <a:p>
            <a:r>
              <a:rPr lang="hu-HU"/>
              <a:t>DPSC sejtek beépülnek az agyi progenitor zónákba és neurális/gliális differenciációt mutatnak</a:t>
            </a:r>
          </a:p>
        </p:txBody>
      </p:sp>
      <p:pic>
        <p:nvPicPr>
          <p:cNvPr id="4" name="Picture 3" descr="KiralyFig3.jpg"/>
          <p:cNvPicPr>
            <a:picLocks noChangeAspect="1"/>
          </p:cNvPicPr>
          <p:nvPr/>
        </p:nvPicPr>
        <p:blipFill>
          <a:blip r:embed="rId2"/>
          <a:stretch>
            <a:fillRect/>
          </a:stretch>
        </p:blipFill>
        <p:spPr>
          <a:xfrm>
            <a:off x="341747" y="2888137"/>
            <a:ext cx="4260273" cy="3102222"/>
          </a:xfrm>
          <a:prstGeom prst="rect">
            <a:avLst/>
          </a:prstGeom>
        </p:spPr>
      </p:pic>
      <p:pic>
        <p:nvPicPr>
          <p:cNvPr id="5" name="Picture 4" descr="KiralyFig4.jpg"/>
          <p:cNvPicPr>
            <a:picLocks noChangeAspect="1"/>
          </p:cNvPicPr>
          <p:nvPr/>
        </p:nvPicPr>
        <p:blipFill>
          <a:blip r:embed="rId3"/>
          <a:srcRect b="52222"/>
          <a:stretch>
            <a:fillRect/>
          </a:stretch>
        </p:blipFill>
        <p:spPr>
          <a:xfrm>
            <a:off x="4784651" y="2888670"/>
            <a:ext cx="4206949" cy="301498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Orális biológia</a:t>
            </a:r>
          </a:p>
        </p:txBody>
      </p:sp>
      <p:sp>
        <p:nvSpPr>
          <p:cNvPr id="3" name="Tartalom helye 2"/>
          <p:cNvSpPr>
            <a:spLocks noGrp="1"/>
          </p:cNvSpPr>
          <p:nvPr>
            <p:ph idx="1"/>
          </p:nvPr>
        </p:nvSpPr>
        <p:spPr/>
        <p:txBody>
          <a:bodyPr/>
          <a:lstStyle/>
          <a:p>
            <a:r>
              <a:rPr lang="hu-HU"/>
              <a:t>Csontregenerációs model</a:t>
            </a:r>
          </a:p>
        </p:txBody>
      </p:sp>
      <p:pic>
        <p:nvPicPr>
          <p:cNvPr id="4" name="Picture 9407" descr="DSCF1498"/>
          <p:cNvPicPr>
            <a:picLocks noChangeAspect="1" noChangeArrowheads="1"/>
          </p:cNvPicPr>
          <p:nvPr/>
        </p:nvPicPr>
        <p:blipFill>
          <a:blip r:embed="rId3"/>
          <a:srcRect/>
          <a:stretch>
            <a:fillRect/>
          </a:stretch>
        </p:blipFill>
        <p:spPr bwMode="auto">
          <a:xfrm>
            <a:off x="5989527" y="2280909"/>
            <a:ext cx="1569913" cy="1259350"/>
          </a:xfrm>
          <a:prstGeom prst="rect">
            <a:avLst/>
          </a:prstGeom>
          <a:noFill/>
          <a:ln w="9525">
            <a:noFill/>
            <a:miter lim="800000"/>
            <a:headEnd/>
            <a:tailEnd/>
          </a:ln>
        </p:spPr>
      </p:pic>
      <p:pic>
        <p:nvPicPr>
          <p:cNvPr id="5" name="Picture 9402" descr="DSCF1459"/>
          <p:cNvPicPr>
            <a:picLocks noChangeAspect="1" noChangeArrowheads="1"/>
          </p:cNvPicPr>
          <p:nvPr/>
        </p:nvPicPr>
        <p:blipFill>
          <a:blip r:embed="rId4"/>
          <a:srcRect/>
          <a:stretch>
            <a:fillRect/>
          </a:stretch>
        </p:blipFill>
        <p:spPr bwMode="auto">
          <a:xfrm>
            <a:off x="773541" y="2262909"/>
            <a:ext cx="1693919" cy="1295350"/>
          </a:xfrm>
          <a:prstGeom prst="rect">
            <a:avLst/>
          </a:prstGeom>
          <a:noFill/>
          <a:ln w="9525">
            <a:noFill/>
            <a:miter lim="800000"/>
            <a:headEnd/>
            <a:tailEnd/>
          </a:ln>
        </p:spPr>
      </p:pic>
      <p:pic>
        <p:nvPicPr>
          <p:cNvPr id="6" name="Picture 9403" descr="DSCF1461"/>
          <p:cNvPicPr>
            <a:picLocks noChangeAspect="1" noChangeArrowheads="1"/>
          </p:cNvPicPr>
          <p:nvPr/>
        </p:nvPicPr>
        <p:blipFill>
          <a:blip r:embed="rId5"/>
          <a:srcRect/>
          <a:stretch>
            <a:fillRect/>
          </a:stretch>
        </p:blipFill>
        <p:spPr bwMode="auto">
          <a:xfrm>
            <a:off x="2539561" y="2262909"/>
            <a:ext cx="1693919" cy="1295350"/>
          </a:xfrm>
          <a:prstGeom prst="rect">
            <a:avLst/>
          </a:prstGeom>
          <a:noFill/>
          <a:ln w="9525">
            <a:noFill/>
            <a:miter lim="800000"/>
            <a:headEnd/>
            <a:tailEnd/>
          </a:ln>
        </p:spPr>
      </p:pic>
      <p:pic>
        <p:nvPicPr>
          <p:cNvPr id="7" name="Picture 9404" descr="DSCF1465"/>
          <p:cNvPicPr>
            <a:picLocks noChangeAspect="1" noChangeArrowheads="1"/>
          </p:cNvPicPr>
          <p:nvPr/>
        </p:nvPicPr>
        <p:blipFill>
          <a:blip r:embed="rId6"/>
          <a:srcRect/>
          <a:stretch>
            <a:fillRect/>
          </a:stretch>
        </p:blipFill>
        <p:spPr bwMode="auto">
          <a:xfrm>
            <a:off x="4305580" y="2267415"/>
            <a:ext cx="1611847" cy="1286338"/>
          </a:xfrm>
          <a:prstGeom prst="rect">
            <a:avLst/>
          </a:prstGeom>
          <a:noFill/>
          <a:ln w="9525">
            <a:noFill/>
            <a:miter lim="800000"/>
            <a:headEnd/>
            <a:tailEnd/>
          </a:ln>
        </p:spPr>
      </p:pic>
      <p:graphicFrame>
        <p:nvGraphicFramePr>
          <p:cNvPr id="3228" name="Object 2"/>
          <p:cNvGraphicFramePr>
            <a:graphicFrameLocks noChangeAspect="1"/>
          </p:cNvGraphicFramePr>
          <p:nvPr/>
        </p:nvGraphicFramePr>
        <p:xfrm>
          <a:off x="1637143" y="3609110"/>
          <a:ext cx="6172200" cy="2362200"/>
        </p:xfrm>
        <a:graphic>
          <a:graphicData uri="http://schemas.openxmlformats.org/presentationml/2006/ole">
            <p:oleObj spid="_x0000_s98306" name="Chart" r:id="rId7" imgW="7874000" imgH="3340100" progId="Excel.Sheet.8">
              <p:embed/>
            </p:oleObj>
          </a:graphicData>
        </a:graphic>
      </p:graphicFrame>
      <p:pic>
        <p:nvPicPr>
          <p:cNvPr id="9" name="Picture 6" descr="3_hét_6_b"/>
          <p:cNvPicPr>
            <a:picLocks noChangeAspect="1" noChangeArrowheads="1"/>
          </p:cNvPicPr>
          <p:nvPr/>
        </p:nvPicPr>
        <p:blipFill>
          <a:blip r:embed="rId8"/>
          <a:srcRect t="10764" b="31870"/>
          <a:stretch>
            <a:fillRect/>
          </a:stretch>
        </p:blipFill>
        <p:spPr bwMode="auto">
          <a:xfrm>
            <a:off x="7631541" y="2278784"/>
            <a:ext cx="872135" cy="12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Egészség és sport</a:t>
            </a:r>
          </a:p>
        </p:txBody>
      </p:sp>
      <p:sp>
        <p:nvSpPr>
          <p:cNvPr id="3" name="Tartalom helye 2"/>
          <p:cNvSpPr>
            <a:spLocks noGrp="1"/>
          </p:cNvSpPr>
          <p:nvPr>
            <p:ph idx="1"/>
          </p:nvPr>
        </p:nvSpPr>
        <p:spPr/>
        <p:txBody>
          <a:bodyPr/>
          <a:lstStyle/>
          <a:p>
            <a:r>
              <a:rPr lang="hu-HU"/>
              <a:t>Komplex terhelés</a:t>
            </a:r>
          </a:p>
        </p:txBody>
      </p:sp>
      <p:sp>
        <p:nvSpPr>
          <p:cNvPr id="4" name="Rectangle 2"/>
          <p:cNvSpPr txBox="1">
            <a:spLocks noChangeArrowheads="1"/>
          </p:cNvSpPr>
          <p:nvPr/>
        </p:nvSpPr>
        <p:spPr bwMode="auto">
          <a:xfrm>
            <a:off x="434109" y="3888506"/>
            <a:ext cx="6056745" cy="523220"/>
          </a:xfrm>
          <a:prstGeom prst="rect">
            <a:avLst/>
          </a:prstGeom>
          <a:noFill/>
          <a:ln w="9525">
            <a:noFill/>
            <a:miter lim="800000"/>
            <a:headEnd/>
            <a:tailEnd/>
          </a:ln>
        </p:spPr>
        <p:txBody>
          <a:bodyPr wrap="square" anchor="ctr">
            <a:prstTxWarp prst="textNoShape">
              <a:avLst/>
            </a:prstTxWarp>
            <a:spAutoFit/>
          </a:bodyPr>
          <a:lstStyle/>
          <a:p>
            <a:pPr eaLnBrk="0" hangingPunct="0">
              <a:defRPr/>
            </a:pPr>
            <a:r>
              <a:rPr lang="hu-HU" sz="1400" b="1" kern="0">
                <a:solidFill>
                  <a:srgbClr val="26506E"/>
                </a:solidFill>
                <a:latin typeface="+mj-lt"/>
                <a:ea typeface="ＭＳ Ｐゴシック" pitchFamily="-112" charset="-128"/>
                <a:cs typeface="ＭＳ Ｐゴシック" pitchFamily="-112" charset="-128"/>
              </a:rPr>
              <a:t>Komplex spyroergometria terhelés, pályakörülmények között</a:t>
            </a:r>
            <a:r>
              <a:rPr lang="hu-HU" sz="1400" kern="0">
                <a:solidFill>
                  <a:srgbClr val="26506E"/>
                </a:solidFill>
                <a:latin typeface="+mj-lt"/>
                <a:ea typeface="ＭＳ Ｐゴシック" pitchFamily="-112" charset="-128"/>
                <a:cs typeface="ＭＳ Ｐゴシック" pitchFamily="-112" charset="-128"/>
              </a:rPr>
              <a:t/>
            </a:r>
            <a:br>
              <a:rPr lang="hu-HU" sz="1400" kern="0">
                <a:solidFill>
                  <a:srgbClr val="26506E"/>
                </a:solidFill>
                <a:latin typeface="+mj-lt"/>
                <a:ea typeface="ＭＳ Ｐゴシック" pitchFamily="-112" charset="-128"/>
                <a:cs typeface="ＭＳ Ｐゴシック" pitchFamily="-112" charset="-128"/>
              </a:rPr>
            </a:br>
            <a:endParaRPr lang="hu-HU" sz="1400" kern="0">
              <a:solidFill>
                <a:srgbClr val="26506E"/>
              </a:solidFill>
              <a:latin typeface="+mj-lt"/>
              <a:ea typeface="ＭＳ Ｐゴシック" pitchFamily="-112" charset="-128"/>
              <a:cs typeface="ＭＳ Ｐゴシック" pitchFamily="-112" charset="-128"/>
            </a:endParaRPr>
          </a:p>
        </p:txBody>
      </p:sp>
      <p:grpSp>
        <p:nvGrpSpPr>
          <p:cNvPr id="19" name="Group 18"/>
          <p:cNvGrpSpPr>
            <a:grpSpLocks noChangeAspect="1"/>
          </p:cNvGrpSpPr>
          <p:nvPr/>
        </p:nvGrpSpPr>
        <p:grpSpPr>
          <a:xfrm>
            <a:off x="623455" y="4249341"/>
            <a:ext cx="3781189" cy="1428698"/>
            <a:chOff x="592138" y="4389439"/>
            <a:chExt cx="3209925" cy="1212850"/>
          </a:xfrm>
        </p:grpSpPr>
        <p:pic>
          <p:nvPicPr>
            <p:cNvPr id="5" name="Picture 3"/>
            <p:cNvPicPr>
              <a:picLocks noChangeAspect="1" noChangeArrowheads="1"/>
            </p:cNvPicPr>
            <p:nvPr/>
          </p:nvPicPr>
          <p:blipFill>
            <a:blip r:embed="rId3"/>
            <a:srcRect l="7295" r="5772"/>
            <a:stretch>
              <a:fillRect/>
            </a:stretch>
          </p:blipFill>
          <p:spPr>
            <a:xfrm>
              <a:off x="592138" y="4391025"/>
              <a:ext cx="1574800" cy="1206500"/>
            </a:xfrm>
            <a:prstGeom prst="rect">
              <a:avLst/>
            </a:prstGeom>
            <a:noFill/>
          </p:spPr>
        </p:pic>
        <p:graphicFrame>
          <p:nvGraphicFramePr>
            <p:cNvPr id="6" name="Object 2"/>
            <p:cNvGraphicFramePr>
              <a:graphicFrameLocks noChangeAspect="1"/>
            </p:cNvGraphicFramePr>
            <p:nvPr/>
          </p:nvGraphicFramePr>
          <p:xfrm>
            <a:off x="2184400" y="4389439"/>
            <a:ext cx="1617663" cy="1212850"/>
          </p:xfrm>
          <a:graphic>
            <a:graphicData uri="http://schemas.openxmlformats.org/presentationml/2006/ole">
              <p:oleObj spid="_x0000_s71682" name="Bitkép" r:id="rId4" imgW="15238095" imgH="11428571" progId="">
                <p:embed/>
              </p:oleObj>
            </a:graphicData>
          </a:graphic>
        </p:graphicFrame>
      </p:grpSp>
      <p:pic>
        <p:nvPicPr>
          <p:cNvPr id="8" name="Picture 3"/>
          <p:cNvPicPr>
            <a:picLocks noChangeAspect="1" noChangeArrowheads="1"/>
          </p:cNvPicPr>
          <p:nvPr/>
        </p:nvPicPr>
        <p:blipFill>
          <a:blip r:embed="rId5"/>
          <a:srcRect/>
          <a:stretch>
            <a:fillRect/>
          </a:stretch>
        </p:blipFill>
        <p:spPr bwMode="auto">
          <a:xfrm>
            <a:off x="4735417" y="4249094"/>
            <a:ext cx="1757175" cy="1429193"/>
          </a:xfrm>
          <a:prstGeom prst="rect">
            <a:avLst/>
          </a:prstGeom>
          <a:noFill/>
          <a:ln w="9525">
            <a:noFill/>
            <a:miter lim="800000"/>
            <a:headEnd/>
            <a:tailEnd/>
          </a:ln>
        </p:spPr>
      </p:pic>
      <p:pic>
        <p:nvPicPr>
          <p:cNvPr id="9" name="Picture 4" descr="7"/>
          <p:cNvPicPr>
            <a:picLocks noChangeAspect="1" noChangeArrowheads="1"/>
          </p:cNvPicPr>
          <p:nvPr/>
        </p:nvPicPr>
        <p:blipFill>
          <a:blip r:embed="rId6"/>
          <a:srcRect l="3711" r="3922"/>
          <a:stretch>
            <a:fillRect/>
          </a:stretch>
        </p:blipFill>
        <p:spPr bwMode="auto">
          <a:xfrm>
            <a:off x="6823364" y="4252962"/>
            <a:ext cx="2050597" cy="1421457"/>
          </a:xfrm>
          <a:prstGeom prst="rect">
            <a:avLst/>
          </a:prstGeom>
          <a:noFill/>
          <a:ln w="9525">
            <a:noFill/>
            <a:miter lim="800000"/>
            <a:headEnd/>
            <a:tailEnd/>
          </a:ln>
        </p:spPr>
      </p:pic>
      <p:sp>
        <p:nvSpPr>
          <p:cNvPr id="10" name="Rectangle 2"/>
          <p:cNvSpPr txBox="1">
            <a:spLocks noChangeArrowheads="1"/>
          </p:cNvSpPr>
          <p:nvPr/>
        </p:nvSpPr>
        <p:spPr bwMode="auto">
          <a:xfrm>
            <a:off x="7236685" y="5727920"/>
            <a:ext cx="1227137" cy="211280"/>
          </a:xfrm>
          <a:prstGeom prst="rect">
            <a:avLst/>
          </a:prstGeom>
          <a:noFill/>
          <a:ln w="9525">
            <a:noFill/>
            <a:miter lim="800000"/>
            <a:headEnd/>
            <a:tailEnd/>
          </a:ln>
        </p:spPr>
        <p:txBody>
          <a:bodyPr anchor="ctr">
            <a:prstTxWarp prst="textNoShape">
              <a:avLst/>
            </a:prstTxWarp>
          </a:bodyPr>
          <a:lstStyle/>
          <a:p>
            <a:pPr algn="ctr" eaLnBrk="0" hangingPunct="0">
              <a:defRPr/>
            </a:pPr>
            <a:r>
              <a:rPr lang="hu-HU" sz="1400" kern="0">
                <a:solidFill>
                  <a:srgbClr val="26506E"/>
                </a:solidFill>
                <a:latin typeface="+mj-lt"/>
                <a:ea typeface="ＭＳ Ｐゴシック" pitchFamily="-112" charset="-128"/>
                <a:cs typeface="ＭＳ Ｐゴシック" pitchFamily="-112" charset="-128"/>
              </a:rPr>
              <a:t>Telemetria</a:t>
            </a:r>
          </a:p>
        </p:txBody>
      </p:sp>
      <p:sp>
        <p:nvSpPr>
          <p:cNvPr id="11" name="Rectangle 2"/>
          <p:cNvSpPr txBox="1">
            <a:spLocks noChangeArrowheads="1"/>
          </p:cNvSpPr>
          <p:nvPr/>
        </p:nvSpPr>
        <p:spPr bwMode="auto">
          <a:xfrm>
            <a:off x="1216885" y="5674197"/>
            <a:ext cx="2438400" cy="318727"/>
          </a:xfrm>
          <a:prstGeom prst="rect">
            <a:avLst/>
          </a:prstGeom>
          <a:noFill/>
          <a:ln w="9525">
            <a:noFill/>
            <a:miter lim="800000"/>
            <a:headEnd/>
            <a:tailEnd/>
          </a:ln>
        </p:spPr>
        <p:txBody>
          <a:bodyPr anchor="ctr">
            <a:prstTxWarp prst="textNoShape">
              <a:avLst/>
            </a:prstTxWarp>
          </a:bodyPr>
          <a:lstStyle/>
          <a:p>
            <a:pPr algn="ctr" eaLnBrk="0" hangingPunct="0">
              <a:defRPr/>
            </a:pPr>
            <a:r>
              <a:rPr lang="hu-HU" sz="1400" kern="0">
                <a:solidFill>
                  <a:srgbClr val="26506E"/>
                </a:solidFill>
                <a:latin typeface="+mj-lt"/>
                <a:ea typeface="ＭＳ Ｐゴシック" pitchFamily="-112" charset="-128"/>
                <a:cs typeface="ＭＳ Ｐゴシック" pitchFamily="-112" charset="-128"/>
              </a:rPr>
              <a:t>Komplex terheléses labor</a:t>
            </a:r>
          </a:p>
        </p:txBody>
      </p:sp>
      <p:sp>
        <p:nvSpPr>
          <p:cNvPr id="13" name="Rectangle 2"/>
          <p:cNvSpPr txBox="1">
            <a:spLocks noChangeArrowheads="1"/>
          </p:cNvSpPr>
          <p:nvPr/>
        </p:nvSpPr>
        <p:spPr bwMode="auto">
          <a:xfrm>
            <a:off x="4798285" y="5691479"/>
            <a:ext cx="1684339" cy="284163"/>
          </a:xfrm>
          <a:prstGeom prst="rect">
            <a:avLst/>
          </a:prstGeom>
          <a:noFill/>
          <a:ln w="9525">
            <a:noFill/>
            <a:miter lim="800000"/>
            <a:headEnd/>
            <a:tailEnd/>
          </a:ln>
        </p:spPr>
        <p:txBody>
          <a:bodyPr anchor="ctr">
            <a:prstTxWarp prst="textNoShape">
              <a:avLst/>
            </a:prstTxWarp>
          </a:bodyPr>
          <a:lstStyle/>
          <a:p>
            <a:pPr algn="ctr" eaLnBrk="0" hangingPunct="0">
              <a:defRPr/>
            </a:pPr>
            <a:r>
              <a:rPr lang="hu-HU" sz="1400" kern="0">
                <a:solidFill>
                  <a:srgbClr val="26506E"/>
                </a:solidFill>
                <a:latin typeface="+mj-lt"/>
                <a:ea typeface="ＭＳ Ｐゴシック" pitchFamily="-112" charset="-128"/>
                <a:cs typeface="ＭＳ Ｐゴシック" pitchFamily="-112" charset="-128"/>
              </a:rPr>
              <a:t>Pályamódszer</a:t>
            </a:r>
          </a:p>
        </p:txBody>
      </p:sp>
      <p:sp>
        <p:nvSpPr>
          <p:cNvPr id="14" name="Rectangle 2"/>
          <p:cNvSpPr txBox="1">
            <a:spLocks noChangeArrowheads="1"/>
          </p:cNvSpPr>
          <p:nvPr/>
        </p:nvSpPr>
        <p:spPr>
          <a:xfrm>
            <a:off x="434109" y="2724727"/>
            <a:ext cx="4724400"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sz="1400" b="1" i="0" u="none" strike="noStrike" kern="1200" cap="none" spc="0" normalizeH="0" baseline="0" noProof="0">
                <a:ln>
                  <a:noFill/>
                </a:ln>
                <a:solidFill>
                  <a:srgbClr val="26506E"/>
                </a:solidFill>
                <a:effectLst/>
                <a:uLnTx/>
                <a:uFillTx/>
                <a:latin typeface="+mj-lt"/>
                <a:ea typeface="+mj-ea"/>
                <a:cs typeface="+mj-cs"/>
              </a:rPr>
              <a:t>Probléma:</a:t>
            </a:r>
            <a:r>
              <a:rPr kumimoji="0" lang="hu-HU" sz="1400" b="0" i="0" u="none" strike="noStrike" kern="1200" cap="none" spc="0" normalizeH="0" baseline="0" noProof="0">
                <a:ln>
                  <a:noFill/>
                </a:ln>
                <a:solidFill>
                  <a:srgbClr val="26506E"/>
                </a:solidFill>
                <a:effectLst/>
                <a:uLnTx/>
                <a:uFillTx/>
                <a:latin typeface="+mj-lt"/>
                <a:ea typeface="+mj-ea"/>
                <a:cs typeface="+mj-cs"/>
              </a:rPr>
              <a:t/>
            </a:r>
            <a:br>
              <a:rPr kumimoji="0" lang="hu-HU" sz="1400" b="0" i="0" u="none" strike="noStrike" kern="1200" cap="none" spc="0" normalizeH="0" baseline="0" noProof="0">
                <a:ln>
                  <a:noFill/>
                </a:ln>
                <a:solidFill>
                  <a:srgbClr val="26506E"/>
                </a:solidFill>
                <a:effectLst/>
                <a:uLnTx/>
                <a:uFillTx/>
                <a:latin typeface="+mj-lt"/>
                <a:ea typeface="+mj-ea"/>
                <a:cs typeface="+mj-cs"/>
              </a:rPr>
            </a:br>
            <a:r>
              <a:rPr kumimoji="0" lang="hu-HU" sz="1400" b="0" i="0" u="none" strike="noStrike" kern="1200" cap="none" spc="0" normalizeH="0" baseline="0" noProof="0">
                <a:ln>
                  <a:noFill/>
                </a:ln>
                <a:solidFill>
                  <a:srgbClr val="26506E"/>
                </a:solidFill>
                <a:effectLst/>
                <a:uLnTx/>
                <a:uFillTx/>
                <a:latin typeface="+mj-lt"/>
                <a:ea typeface="+mj-ea"/>
                <a:cs typeface="+mj-cs"/>
              </a:rPr>
              <a:t>Csúcsteljesítmények közben rendkívüli élettani hatások.</a:t>
            </a:r>
            <a:br>
              <a:rPr kumimoji="0" lang="hu-HU" sz="1400" b="0" i="0" u="none" strike="noStrike" kern="1200" cap="none" spc="0" normalizeH="0" baseline="0" noProof="0">
                <a:ln>
                  <a:noFill/>
                </a:ln>
                <a:solidFill>
                  <a:srgbClr val="26506E"/>
                </a:solidFill>
                <a:effectLst/>
                <a:uLnTx/>
                <a:uFillTx/>
                <a:latin typeface="+mj-lt"/>
                <a:ea typeface="+mj-ea"/>
                <a:cs typeface="+mj-cs"/>
              </a:rPr>
            </a:br>
            <a:r>
              <a:rPr kumimoji="0" lang="hu-HU" sz="1400" b="0" i="0" u="none" strike="noStrike" kern="1200" cap="none" spc="0" normalizeH="0" baseline="0" noProof="0">
                <a:ln>
                  <a:noFill/>
                </a:ln>
                <a:solidFill>
                  <a:srgbClr val="26506E"/>
                </a:solidFill>
                <a:effectLst/>
                <a:uLnTx/>
                <a:uFillTx/>
                <a:latin typeface="+mj-lt"/>
                <a:ea typeface="+mj-ea"/>
                <a:cs typeface="+mj-cs"/>
              </a:rPr>
              <a:t>Perctérfogat 5 l/min – 28 l/min.</a:t>
            </a:r>
            <a:r>
              <a:rPr kumimoji="0" lang="hu-HU" sz="1400" b="0" i="0" u="none" strike="noStrike" kern="1200" cap="none" spc="0" normalizeH="0" noProof="0">
                <a:ln>
                  <a:noFill/>
                </a:ln>
                <a:solidFill>
                  <a:srgbClr val="26506E"/>
                </a:solidFill>
                <a:effectLst/>
                <a:uLnTx/>
                <a:uFillTx/>
                <a:latin typeface="+mj-lt"/>
                <a:ea typeface="+mj-ea"/>
                <a:cs typeface="+mj-cs"/>
              </a:rPr>
              <a:t> </a:t>
            </a:r>
            <a:r>
              <a:rPr kumimoji="0" lang="hu-HU" sz="1400" b="0" i="0" u="none" strike="noStrike" kern="1200" cap="none" spc="0" normalizeH="0" baseline="0" noProof="0">
                <a:ln>
                  <a:noFill/>
                </a:ln>
                <a:solidFill>
                  <a:srgbClr val="26506E"/>
                </a:solidFill>
                <a:effectLst/>
                <a:uLnTx/>
                <a:uFillTx/>
                <a:latin typeface="+mj-lt"/>
                <a:ea typeface="+mj-ea"/>
                <a:cs typeface="+mj-cs"/>
              </a:rPr>
              <a:t>Szívfrekvencia 42 – 215.</a:t>
            </a:r>
            <a:br>
              <a:rPr kumimoji="0" lang="hu-HU" sz="1400" b="0" i="0" u="none" strike="noStrike" kern="1200" cap="none" spc="0" normalizeH="0" baseline="0" noProof="0">
                <a:ln>
                  <a:noFill/>
                </a:ln>
                <a:solidFill>
                  <a:srgbClr val="26506E"/>
                </a:solidFill>
                <a:effectLst/>
                <a:uLnTx/>
                <a:uFillTx/>
                <a:latin typeface="+mj-lt"/>
                <a:ea typeface="+mj-ea"/>
                <a:cs typeface="+mj-cs"/>
              </a:rPr>
            </a:br>
            <a:r>
              <a:rPr kumimoji="0" lang="hu-HU" sz="1400" b="0" i="0" u="none" strike="noStrike" kern="1200" cap="none" spc="0" normalizeH="0" baseline="0" noProof="0">
                <a:ln>
                  <a:noFill/>
                </a:ln>
                <a:solidFill>
                  <a:srgbClr val="26506E"/>
                </a:solidFill>
                <a:effectLst/>
                <a:uLnTx/>
                <a:uFillTx/>
                <a:latin typeface="+mj-lt"/>
                <a:ea typeface="+mj-ea"/>
                <a:cs typeface="+mj-cs"/>
              </a:rPr>
              <a:t>Stroke volume 70 – 210 ml/ütés.</a:t>
            </a:r>
          </a:p>
        </p:txBody>
      </p:sp>
      <p:sp>
        <p:nvSpPr>
          <p:cNvPr id="15" name="Rectangle 2"/>
          <p:cNvSpPr txBox="1">
            <a:spLocks noChangeArrowheads="1"/>
          </p:cNvSpPr>
          <p:nvPr/>
        </p:nvSpPr>
        <p:spPr bwMode="auto">
          <a:xfrm>
            <a:off x="434109" y="2182091"/>
            <a:ext cx="8234218" cy="491836"/>
          </a:xfrm>
          <a:prstGeom prst="rect">
            <a:avLst/>
          </a:prstGeom>
          <a:noFill/>
          <a:ln w="9525">
            <a:noFill/>
            <a:miter lim="800000"/>
            <a:headEnd/>
            <a:tailEnd/>
          </a:ln>
        </p:spPr>
        <p:txBody>
          <a:bodyPr anchor="ctr">
            <a:prstTxWarp prst="textNoShape">
              <a:avLst/>
            </a:prstTxWarp>
          </a:bodyPr>
          <a:lstStyle/>
          <a:p>
            <a:pPr eaLnBrk="0" hangingPunct="0">
              <a:defRPr/>
            </a:pPr>
            <a:r>
              <a:rPr lang="hu-HU" sz="1400" b="1" kern="0">
                <a:solidFill>
                  <a:srgbClr val="26506E"/>
                </a:solidFill>
                <a:latin typeface="+mj-lt"/>
                <a:ea typeface="ＭＳ Ｐゴシック" pitchFamily="-112" charset="-128"/>
                <a:cs typeface="ＭＳ Ｐゴシック" pitchFamily="-112" charset="-128"/>
              </a:rPr>
              <a:t>Cél: </a:t>
            </a:r>
            <a:r>
              <a:rPr lang="hu-HU" sz="1400" kern="0">
                <a:solidFill>
                  <a:srgbClr val="26506E"/>
                </a:solidFill>
                <a:latin typeface="+mj-lt"/>
                <a:ea typeface="ＭＳ Ｐゴシック" pitchFamily="-112" charset="-128"/>
                <a:cs typeface="ＭＳ Ｐゴシック" pitchFamily="-112" charset="-128"/>
              </a:rPr>
              <a:t>Komplex, integrált technológiák fejlesztése csúcsteljesítményű sportolók monitorozására</a:t>
            </a:r>
          </a:p>
        </p:txBody>
      </p:sp>
      <p:grpSp>
        <p:nvGrpSpPr>
          <p:cNvPr id="16" name="Group 15"/>
          <p:cNvGrpSpPr>
            <a:grpSpLocks/>
          </p:cNvGrpSpPr>
          <p:nvPr/>
        </p:nvGrpSpPr>
        <p:grpSpPr bwMode="auto">
          <a:xfrm>
            <a:off x="5467345" y="2736274"/>
            <a:ext cx="3194055" cy="1096424"/>
            <a:chOff x="4100014" y="2725402"/>
            <a:chExt cx="3728728" cy="1279331"/>
          </a:xfrm>
        </p:grpSpPr>
        <p:pic>
          <p:nvPicPr>
            <p:cNvPr id="17" name="Picture 5" descr="Wilfred Bungei Wilfred Bungei (R) of Kenya wins ahead of Ismail Ahmed Ismail of Sudan, Alfred Kirwa Yego of Kenya (2nd L) and Yusuf Saad Kamel of Bahrain in the Men's 800m Final held at the National Stadium on Day 15 of the Beijing 2008 Olympic Games on August 23, 2008 in Beijing, China."/>
            <p:cNvPicPr>
              <a:picLocks noChangeAspect="1" noChangeArrowheads="1"/>
            </p:cNvPicPr>
            <p:nvPr/>
          </p:nvPicPr>
          <p:blipFill>
            <a:blip r:embed="rId7"/>
            <a:srcRect r="3754" b="-874"/>
            <a:stretch>
              <a:fillRect/>
            </a:stretch>
          </p:blipFill>
          <p:spPr bwMode="auto">
            <a:xfrm>
              <a:off x="4100014" y="2734447"/>
              <a:ext cx="1818025" cy="1270286"/>
            </a:xfrm>
            <a:prstGeom prst="rect">
              <a:avLst/>
            </a:prstGeom>
            <a:noFill/>
            <a:ln w="9525">
              <a:noFill/>
              <a:miter lim="800000"/>
              <a:headEnd/>
              <a:tailEnd/>
            </a:ln>
          </p:spPr>
        </p:pic>
        <p:pic>
          <p:nvPicPr>
            <p:cNvPr id="18" name="Picture 5" descr="vivien_foe_0909"/>
            <p:cNvPicPr>
              <a:picLocks noChangeAspect="1" noChangeArrowheads="1"/>
            </p:cNvPicPr>
            <p:nvPr/>
          </p:nvPicPr>
          <p:blipFill>
            <a:blip r:embed="rId8"/>
            <a:srcRect l="4643" r="13571"/>
            <a:stretch>
              <a:fillRect/>
            </a:stretch>
          </p:blipFill>
          <p:spPr bwMode="auto">
            <a:xfrm>
              <a:off x="5984707" y="2725402"/>
              <a:ext cx="1844035" cy="126255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Egészség és sport</a:t>
            </a:r>
          </a:p>
        </p:txBody>
      </p:sp>
      <p:sp>
        <p:nvSpPr>
          <p:cNvPr id="3" name="Tartalom helye 2"/>
          <p:cNvSpPr>
            <a:spLocks noGrp="1"/>
          </p:cNvSpPr>
          <p:nvPr>
            <p:ph idx="1"/>
          </p:nvPr>
        </p:nvSpPr>
        <p:spPr/>
        <p:txBody>
          <a:bodyPr/>
          <a:lstStyle/>
          <a:p>
            <a:r>
              <a:rPr lang="hu-HU"/>
              <a:t>Komplex analitika</a:t>
            </a:r>
          </a:p>
        </p:txBody>
      </p:sp>
      <p:pic>
        <p:nvPicPr>
          <p:cNvPr id="4" name="Picture 4"/>
          <p:cNvPicPr>
            <a:picLocks noChangeAspect="1" noChangeArrowheads="1"/>
          </p:cNvPicPr>
          <p:nvPr/>
        </p:nvPicPr>
        <p:blipFill>
          <a:blip r:embed="rId2"/>
          <a:srcRect r="4977"/>
          <a:stretch>
            <a:fillRect/>
          </a:stretch>
        </p:blipFill>
        <p:spPr bwMode="auto">
          <a:xfrm>
            <a:off x="3717925" y="4139193"/>
            <a:ext cx="995363" cy="1598612"/>
          </a:xfrm>
          <a:prstGeom prst="rect">
            <a:avLst/>
          </a:prstGeom>
          <a:noFill/>
          <a:ln w="9525">
            <a:noFill/>
            <a:miter lim="800000"/>
            <a:headEnd/>
            <a:tailEnd/>
          </a:ln>
        </p:spPr>
      </p:pic>
      <p:sp>
        <p:nvSpPr>
          <p:cNvPr id="5" name="Rectangle 2"/>
          <p:cNvSpPr txBox="1">
            <a:spLocks noChangeArrowheads="1"/>
          </p:cNvSpPr>
          <p:nvPr/>
        </p:nvSpPr>
        <p:spPr>
          <a:xfrm>
            <a:off x="590550" y="2590800"/>
            <a:ext cx="8229600" cy="88438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sz="1600" b="1" i="0" u="none" strike="noStrike" kern="1200" cap="none" spc="0" normalizeH="0" baseline="0" noProof="0">
                <a:ln>
                  <a:noFill/>
                </a:ln>
                <a:solidFill>
                  <a:srgbClr val="26506E"/>
                </a:solidFill>
                <a:effectLst/>
                <a:uLnTx/>
                <a:uFillTx/>
                <a:latin typeface="+mj-lt"/>
                <a:ea typeface="+mj-ea"/>
                <a:cs typeface="+mj-cs"/>
              </a:rPr>
              <a:t>Proteomika: </a:t>
            </a:r>
            <a:r>
              <a:rPr kumimoji="0" lang="hu-HU" sz="1600" b="0" i="0" u="none" strike="noStrike" kern="1200" cap="none" spc="0" normalizeH="0" baseline="0" noProof="0">
                <a:ln>
                  <a:noFill/>
                </a:ln>
                <a:solidFill>
                  <a:srgbClr val="26506E"/>
                </a:solidFill>
                <a:effectLst/>
                <a:uLnTx/>
                <a:uFillTx/>
                <a:latin typeface="+mj-lt"/>
                <a:ea typeface="+mj-ea"/>
                <a:cs typeface="+mj-cs"/>
              </a:rPr>
              <a:t>Tömegspektrométer alapú analitika sportolói csúcsterhelés során</a:t>
            </a:r>
          </a:p>
          <a:p>
            <a:pPr>
              <a:spcBef>
                <a:spcPct val="0"/>
              </a:spcBef>
            </a:pPr>
            <a:r>
              <a:rPr lang="hu-HU" sz="1600" i="1">
                <a:solidFill>
                  <a:srgbClr val="26506E"/>
                </a:solidFill>
                <a:ea typeface="Arial" charset="0"/>
                <a:cs typeface="Arial" charset="0"/>
              </a:rPr>
              <a:t>Stressz faktorok, aritmogén anyagok: </a:t>
            </a:r>
            <a:r>
              <a:rPr lang="hu-HU" sz="1600">
                <a:solidFill>
                  <a:srgbClr val="26506E"/>
                </a:solidFill>
              </a:rPr>
              <a:t>Adrenalin, Noradrenalin, Dopamin , Angiotenzinogen, Endothelin, Cortisol</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sz="1600" b="0" i="0" u="none" strike="noStrike" kern="1200" cap="none" spc="0" normalizeH="0" baseline="0" noProof="0">
                <a:ln>
                  <a:noFill/>
                </a:ln>
                <a:solidFill>
                  <a:srgbClr val="26506E"/>
                </a:solidFill>
                <a:effectLst/>
                <a:uLnTx/>
                <a:uFillTx/>
                <a:latin typeface="+mj-lt"/>
                <a:ea typeface="+mj-ea"/>
                <a:cs typeface="+mj-cs"/>
              </a:rPr>
              <a:t/>
            </a:r>
            <a:br>
              <a:rPr kumimoji="0" lang="hu-HU" sz="1600" b="0" i="0" u="none" strike="noStrike" kern="1200" cap="none" spc="0" normalizeH="0" baseline="0" noProof="0">
                <a:ln>
                  <a:noFill/>
                </a:ln>
                <a:solidFill>
                  <a:srgbClr val="26506E"/>
                </a:solidFill>
                <a:effectLst/>
                <a:uLnTx/>
                <a:uFillTx/>
                <a:latin typeface="+mj-lt"/>
                <a:ea typeface="+mj-ea"/>
                <a:cs typeface="+mj-cs"/>
              </a:rPr>
            </a:br>
            <a:r>
              <a:rPr kumimoji="0" lang="hu-HU" sz="1600" b="0" i="0" u="none" strike="noStrike" kern="1200" cap="none" spc="0" normalizeH="0" baseline="0" noProof="0">
                <a:ln>
                  <a:noFill/>
                </a:ln>
                <a:solidFill>
                  <a:srgbClr val="26506E"/>
                </a:solidFill>
                <a:effectLst/>
                <a:uLnTx/>
                <a:uFillTx/>
                <a:latin typeface="+mj-lt"/>
                <a:ea typeface="+mj-ea"/>
                <a:cs typeface="+mj-cs"/>
              </a:rPr>
              <a:t> </a:t>
            </a:r>
          </a:p>
        </p:txBody>
      </p:sp>
      <p:grpSp>
        <p:nvGrpSpPr>
          <p:cNvPr id="7" name="Group 6"/>
          <p:cNvGrpSpPr>
            <a:grpSpLocks/>
          </p:cNvGrpSpPr>
          <p:nvPr/>
        </p:nvGrpSpPr>
        <p:grpSpPr bwMode="auto">
          <a:xfrm>
            <a:off x="659968" y="4045530"/>
            <a:ext cx="9398434" cy="4381138"/>
            <a:chOff x="516040" y="1497544"/>
            <a:chExt cx="9398428" cy="4379865"/>
          </a:xfrm>
        </p:grpSpPr>
        <p:sp>
          <p:nvSpPr>
            <p:cNvPr id="8" name="Text Box 6"/>
            <p:cNvSpPr txBox="1">
              <a:spLocks noChangeArrowheads="1"/>
            </p:cNvSpPr>
            <p:nvPr/>
          </p:nvSpPr>
          <p:spPr bwMode="auto">
            <a:xfrm>
              <a:off x="6713538" y="1764770"/>
              <a:ext cx="2057929" cy="1317096"/>
            </a:xfrm>
            <a:prstGeom prst="rect">
              <a:avLst/>
            </a:prstGeom>
            <a:noFill/>
            <a:ln w="9525">
              <a:noFill/>
              <a:miter lim="800000"/>
              <a:headEnd/>
              <a:tailEnd/>
            </a:ln>
          </p:spPr>
          <p:txBody>
            <a:bodyPr wrap="none">
              <a:prstTxWarp prst="textNoShape">
                <a:avLst/>
              </a:prstTxWarp>
            </a:bodyPr>
            <a:lstStyle/>
            <a:p>
              <a:pPr>
                <a:spcBef>
                  <a:spcPct val="50000"/>
                </a:spcBef>
              </a:pPr>
              <a:r>
                <a:rPr lang="hu-HU" sz="1200" b="1">
                  <a:solidFill>
                    <a:srgbClr val="26506E"/>
                  </a:solidFill>
                </a:rPr>
                <a:t>Génchip fejlesztése</a:t>
              </a:r>
            </a:p>
            <a:p>
              <a:pPr>
                <a:spcBef>
                  <a:spcPct val="50000"/>
                </a:spcBef>
              </a:pPr>
              <a:r>
                <a:rPr lang="hu-HU" sz="1200">
                  <a:solidFill>
                    <a:srgbClr val="26506E"/>
                  </a:solidFill>
                  <a:ea typeface="Arial" charset="0"/>
                  <a:cs typeface="Arial" charset="0"/>
                </a:rPr>
                <a:t>64 gén: </a:t>
              </a:r>
            </a:p>
            <a:p>
              <a:pPr>
                <a:spcBef>
                  <a:spcPct val="50000"/>
                </a:spcBef>
              </a:pPr>
              <a:r>
                <a:rPr lang="hu-HU" sz="1200">
                  <a:solidFill>
                    <a:srgbClr val="26506E"/>
                  </a:solidFill>
                  <a:ea typeface="Arial" charset="0"/>
                  <a:cs typeface="Arial" charset="0"/>
                </a:rPr>
                <a:t>sport teljesítmény 12</a:t>
              </a:r>
            </a:p>
            <a:p>
              <a:pPr>
                <a:spcBef>
                  <a:spcPct val="50000"/>
                </a:spcBef>
              </a:pPr>
              <a:r>
                <a:rPr lang="hu-HU" sz="1200">
                  <a:solidFill>
                    <a:srgbClr val="26506E"/>
                  </a:solidFill>
                  <a:ea typeface="Arial" charset="0"/>
                  <a:cs typeface="Arial" charset="0"/>
                </a:rPr>
                <a:t>hirtelen szívhalál 42</a:t>
              </a:r>
            </a:p>
            <a:p>
              <a:pPr>
                <a:spcBef>
                  <a:spcPct val="50000"/>
                </a:spcBef>
              </a:pPr>
              <a:r>
                <a:rPr lang="hu-HU" sz="1200">
                  <a:solidFill>
                    <a:srgbClr val="26506E"/>
                  </a:solidFill>
                  <a:ea typeface="Arial" charset="0"/>
                  <a:cs typeface="Arial" charset="0"/>
                </a:rPr>
                <a:t>metabolikus jellemzők 10</a:t>
              </a:r>
            </a:p>
            <a:p>
              <a:pPr>
                <a:spcBef>
                  <a:spcPct val="50000"/>
                </a:spcBef>
              </a:pPr>
              <a:endParaRPr lang="hu-HU" sz="1200">
                <a:solidFill>
                  <a:srgbClr val="26506E"/>
                </a:solidFill>
                <a:ea typeface="Arial" charset="0"/>
                <a:cs typeface="Arial" charset="0"/>
              </a:endParaRPr>
            </a:p>
            <a:p>
              <a:pPr>
                <a:spcBef>
                  <a:spcPct val="50000"/>
                </a:spcBef>
              </a:pPr>
              <a:endParaRPr lang="hu-HU" sz="1200">
                <a:solidFill>
                  <a:srgbClr val="26506E"/>
                </a:solidFill>
                <a:ea typeface="Arial" charset="0"/>
                <a:cs typeface="Arial" charset="0"/>
              </a:endParaRPr>
            </a:p>
          </p:txBody>
        </p:sp>
        <p:grpSp>
          <p:nvGrpSpPr>
            <p:cNvPr id="9" name="Group 14"/>
            <p:cNvGrpSpPr>
              <a:grpSpLocks/>
            </p:cNvGrpSpPr>
            <p:nvPr/>
          </p:nvGrpSpPr>
          <p:grpSpPr bwMode="auto">
            <a:xfrm>
              <a:off x="4029608" y="1595940"/>
              <a:ext cx="5884860" cy="4281469"/>
              <a:chOff x="786874" y="1553607"/>
              <a:chExt cx="5884860" cy="4281469"/>
            </a:xfrm>
          </p:grpSpPr>
          <p:pic>
            <p:nvPicPr>
              <p:cNvPr id="12" name="Picture 3"/>
              <p:cNvPicPr>
                <a:picLocks noChangeAspect="1" noChangeArrowheads="1"/>
              </p:cNvPicPr>
              <p:nvPr/>
            </p:nvPicPr>
            <p:blipFill>
              <a:blip r:embed="rId3"/>
              <a:srcRect r="5190"/>
              <a:stretch>
                <a:fillRect/>
              </a:stretch>
            </p:blipFill>
            <p:spPr bwMode="auto">
              <a:xfrm>
                <a:off x="5064655" y="4235981"/>
                <a:ext cx="1607079" cy="1584854"/>
              </a:xfrm>
              <a:prstGeom prst="rect">
                <a:avLst/>
              </a:prstGeom>
              <a:noFill/>
              <a:ln w="9525">
                <a:noFill/>
                <a:miter lim="800000"/>
                <a:headEnd/>
                <a:tailEnd/>
              </a:ln>
            </p:spPr>
          </p:pic>
          <p:pic>
            <p:nvPicPr>
              <p:cNvPr id="13" name="Picture 4"/>
              <p:cNvPicPr>
                <a:picLocks noChangeAspect="1" noChangeArrowheads="1"/>
              </p:cNvPicPr>
              <p:nvPr/>
            </p:nvPicPr>
            <p:blipFill>
              <a:blip r:embed="rId2"/>
              <a:srcRect l="3462" r="3259"/>
              <a:stretch>
                <a:fillRect/>
              </a:stretch>
            </p:blipFill>
            <p:spPr bwMode="auto">
              <a:xfrm>
                <a:off x="3594100" y="4249739"/>
                <a:ext cx="969434" cy="1585337"/>
              </a:xfrm>
              <a:prstGeom prst="rect">
                <a:avLst/>
              </a:prstGeom>
              <a:noFill/>
              <a:ln w="9525">
                <a:noFill/>
                <a:miter lim="800000"/>
                <a:headEnd/>
                <a:tailEnd/>
              </a:ln>
            </p:spPr>
          </p:pic>
          <p:sp>
            <p:nvSpPr>
              <p:cNvPr id="14" name="Oval 13"/>
              <p:cNvSpPr/>
              <p:nvPr/>
            </p:nvSpPr>
            <p:spPr>
              <a:xfrm>
                <a:off x="786874" y="2091614"/>
                <a:ext cx="304800" cy="304711"/>
              </a:xfrm>
              <a:prstGeom prst="ellipse">
                <a:avLst/>
              </a:prstGeom>
              <a:no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 name="Straight Arrow Connector 14"/>
              <p:cNvCxnSpPr>
                <a:stCxn id="14" idx="0"/>
              </p:cNvCxnSpPr>
              <p:nvPr/>
            </p:nvCxnSpPr>
            <p:spPr>
              <a:xfrm rot="5400000" flipH="1" flipV="1">
                <a:off x="1113183" y="1379699"/>
                <a:ext cx="538007" cy="885824"/>
              </a:xfrm>
              <a:prstGeom prst="straightConnector1">
                <a:avLst/>
              </a:prstGeom>
              <a:ln w="9525" cap="flat" cmpd="sng" algn="ctr">
                <a:solidFill>
                  <a:srgbClr val="7F7F7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4" idx="4"/>
              </p:cNvCxnSpPr>
              <p:nvPr/>
            </p:nvCxnSpPr>
            <p:spPr>
              <a:xfrm rot="16200000" flipH="1">
                <a:off x="1017959" y="2317640"/>
                <a:ext cx="715754" cy="873124"/>
              </a:xfrm>
              <a:prstGeom prst="straightConnector1">
                <a:avLst/>
              </a:prstGeom>
              <a:ln w="9525" cap="flat" cmpd="sng" algn="ctr">
                <a:solidFill>
                  <a:srgbClr val="7F7F7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10" name="Rectangle 2"/>
            <p:cNvSpPr txBox="1">
              <a:spLocks noChangeArrowheads="1"/>
            </p:cNvSpPr>
            <p:nvPr/>
          </p:nvSpPr>
          <p:spPr bwMode="auto">
            <a:xfrm>
              <a:off x="516040" y="1794321"/>
              <a:ext cx="1385886" cy="1185517"/>
            </a:xfrm>
            <a:prstGeom prst="rect">
              <a:avLst/>
            </a:prstGeom>
            <a:noFill/>
            <a:ln w="9525">
              <a:noFill/>
              <a:miter lim="800000"/>
              <a:headEnd/>
              <a:tailEnd/>
            </a:ln>
          </p:spPr>
          <p:txBody>
            <a:bodyPr anchor="ctr">
              <a:prstTxWarp prst="textNoShape">
                <a:avLst/>
              </a:prstTxWarp>
            </a:bodyPr>
            <a:lstStyle/>
            <a:p>
              <a:pPr eaLnBrk="0" hangingPunct="0">
                <a:defRPr/>
              </a:pPr>
              <a:r>
                <a:rPr lang="hu-HU" sz="1400" b="1" kern="0">
                  <a:solidFill>
                    <a:srgbClr val="26506E"/>
                  </a:solidFill>
                  <a:latin typeface="+mj-lt"/>
                  <a:ea typeface="ＭＳ Ｐゴシック" pitchFamily="-112" charset="-128"/>
                  <a:cs typeface="ＭＳ Ｐゴシック" pitchFamily="-112" charset="-128"/>
                </a:rPr>
                <a:t>Fizikális </a:t>
              </a:r>
            </a:p>
            <a:p>
              <a:pPr eaLnBrk="0" hangingPunct="0">
                <a:defRPr/>
              </a:pPr>
              <a:r>
                <a:rPr lang="hu-HU" sz="1400" b="1" kern="0">
                  <a:solidFill>
                    <a:srgbClr val="26506E"/>
                  </a:solidFill>
                  <a:latin typeface="+mj-lt"/>
                  <a:ea typeface="ＭＳ Ｐゴシック" pitchFamily="-112" charset="-128"/>
                  <a:cs typeface="ＭＳ Ｐゴシック" pitchFamily="-112" charset="-128"/>
                </a:rPr>
                <a:t>teljesítmény </a:t>
              </a:r>
            </a:p>
            <a:p>
              <a:pPr eaLnBrk="0" hangingPunct="0">
                <a:defRPr/>
              </a:pPr>
              <a:r>
                <a:rPr lang="hu-HU" sz="1400" b="1" kern="0">
                  <a:solidFill>
                    <a:srgbClr val="26506E"/>
                  </a:solidFill>
                  <a:latin typeface="+mj-lt"/>
                  <a:ea typeface="ＭＳ Ｐゴシック" pitchFamily="-112" charset="-128"/>
                  <a:cs typeface="ＭＳ Ｐゴシック" pitchFamily="-112" charset="-128"/>
                </a:rPr>
                <a:t>és </a:t>
              </a:r>
            </a:p>
            <a:p>
              <a:pPr eaLnBrk="0" hangingPunct="0">
                <a:defRPr/>
              </a:pPr>
              <a:r>
                <a:rPr lang="hu-HU" sz="1400" b="1" kern="0">
                  <a:solidFill>
                    <a:srgbClr val="26506E"/>
                  </a:solidFill>
                  <a:latin typeface="+mj-lt"/>
                  <a:ea typeface="ＭＳ Ｐゴシック" pitchFamily="-112" charset="-128"/>
                  <a:cs typeface="ＭＳ Ｐゴシック" pitchFamily="-112" charset="-128"/>
                </a:rPr>
                <a:t>génvariánsok </a:t>
              </a:r>
            </a:p>
            <a:p>
              <a:pPr eaLnBrk="0" hangingPunct="0">
                <a:defRPr/>
              </a:pPr>
              <a:r>
                <a:rPr lang="hu-HU" sz="1400" b="1" kern="0">
                  <a:solidFill>
                    <a:srgbClr val="26506E"/>
                  </a:solidFill>
                  <a:latin typeface="+mj-lt"/>
                  <a:ea typeface="ＭＳ Ｐゴシック" pitchFamily="-112" charset="-128"/>
                  <a:cs typeface="ＭＳ Ｐゴシック" pitchFamily="-112" charset="-128"/>
                </a:rPr>
                <a:t>összefüggése</a:t>
              </a:r>
            </a:p>
          </p:txBody>
        </p:sp>
        <p:sp>
          <p:nvSpPr>
            <p:cNvPr id="11" name="Rectangle 3"/>
            <p:cNvSpPr txBox="1">
              <a:spLocks noChangeArrowheads="1"/>
            </p:cNvSpPr>
            <p:nvPr/>
          </p:nvSpPr>
          <p:spPr bwMode="auto">
            <a:xfrm>
              <a:off x="1932521" y="1497544"/>
              <a:ext cx="1512887" cy="1829856"/>
            </a:xfrm>
            <a:prstGeom prst="rect">
              <a:avLst/>
            </a:prstGeom>
            <a:noFill/>
            <a:ln w="9525">
              <a:noFill/>
              <a:miter lim="800000"/>
              <a:headEnd/>
              <a:tailEnd/>
            </a:ln>
          </p:spPr>
          <p:txBody>
            <a:bodyPr>
              <a:prstTxWarp prst="textNoShape">
                <a:avLst/>
              </a:prstTxWarp>
            </a:bodyPr>
            <a:lstStyle/>
            <a:p>
              <a:pPr marL="72000" indent="-72000" eaLnBrk="0" hangingPunct="0">
                <a:lnSpc>
                  <a:spcPct val="90000"/>
                </a:lnSpc>
                <a:spcBef>
                  <a:spcPct val="20000"/>
                </a:spcBef>
                <a:buFontTx/>
                <a:buChar char="•"/>
                <a:defRPr/>
              </a:pPr>
              <a:r>
                <a:rPr lang="hu-HU" sz="900" kern="0">
                  <a:solidFill>
                    <a:srgbClr val="FF0000"/>
                  </a:solidFill>
                  <a:latin typeface="+mn-lt"/>
                  <a:ea typeface="ＭＳ Ｐゴシック" pitchFamily="-112" charset="-128"/>
                  <a:cs typeface="ＭＳ Ｐゴシック" pitchFamily="-112" charset="-128"/>
                </a:rPr>
                <a:t>ACE</a:t>
              </a:r>
            </a:p>
            <a:p>
              <a:pPr marL="72000" indent="-72000" eaLnBrk="0" hangingPunct="0">
                <a:lnSpc>
                  <a:spcPct val="90000"/>
                </a:lnSpc>
                <a:spcBef>
                  <a:spcPct val="20000"/>
                </a:spcBef>
                <a:buFontTx/>
                <a:buChar char="•"/>
                <a:defRPr/>
              </a:pPr>
              <a:r>
                <a:rPr lang="hu-HU" sz="900" kern="0">
                  <a:solidFill>
                    <a:srgbClr val="FF0000"/>
                  </a:solidFill>
                  <a:latin typeface="+mn-lt"/>
                  <a:ea typeface="ＭＳ Ｐゴシック" pitchFamily="-112" charset="-128"/>
                  <a:cs typeface="ＭＳ Ｐゴシック" pitchFamily="-112" charset="-128"/>
                </a:rPr>
                <a:t>ACTN3 R577X</a:t>
              </a:r>
            </a:p>
            <a:p>
              <a:pPr marL="72000" indent="-72000" eaLnBrk="0" hangingPunct="0">
                <a:lnSpc>
                  <a:spcPct val="90000"/>
                </a:lnSpc>
                <a:spcBef>
                  <a:spcPct val="20000"/>
                </a:spcBef>
                <a:buFontTx/>
                <a:buChar char="•"/>
                <a:defRPr/>
              </a:pPr>
              <a:r>
                <a:rPr lang="hu-HU" sz="900" kern="0">
                  <a:solidFill>
                    <a:srgbClr val="26506E"/>
                  </a:solidFill>
                  <a:latin typeface="+mn-lt"/>
                  <a:ea typeface="ＭＳ Ｐゴシック" pitchFamily="-112" charset="-128"/>
                  <a:cs typeface="ＭＳ Ｐゴシック" pitchFamily="-112" charset="-128"/>
                </a:rPr>
                <a:t>IGF2</a:t>
              </a:r>
            </a:p>
            <a:p>
              <a:pPr marL="72000" indent="-72000" eaLnBrk="0" hangingPunct="0">
                <a:lnSpc>
                  <a:spcPct val="90000"/>
                </a:lnSpc>
                <a:spcBef>
                  <a:spcPct val="20000"/>
                </a:spcBef>
                <a:buFontTx/>
                <a:buChar char="•"/>
                <a:defRPr/>
              </a:pPr>
              <a:r>
                <a:rPr lang="hu-HU" sz="900" kern="0">
                  <a:solidFill>
                    <a:srgbClr val="26506E"/>
                  </a:solidFill>
                  <a:latin typeface="+mn-lt"/>
                  <a:ea typeface="ＭＳ Ｐゴシック" pitchFamily="-112" charset="-128"/>
                  <a:cs typeface="ＭＳ Ｐゴシック" pitchFamily="-112" charset="-128"/>
                </a:rPr>
                <a:t>VDR</a:t>
              </a:r>
            </a:p>
            <a:p>
              <a:pPr marL="72000" indent="-72000" eaLnBrk="0" hangingPunct="0">
                <a:lnSpc>
                  <a:spcPct val="90000"/>
                </a:lnSpc>
                <a:spcBef>
                  <a:spcPct val="20000"/>
                </a:spcBef>
                <a:buFontTx/>
                <a:buChar char="•"/>
                <a:defRPr/>
              </a:pPr>
              <a:r>
                <a:rPr lang="hu-HU" sz="900" kern="0">
                  <a:solidFill>
                    <a:srgbClr val="26506E"/>
                  </a:solidFill>
                  <a:latin typeface="+mn-lt"/>
                  <a:ea typeface="ＭＳ Ｐゴシック" pitchFamily="-112" charset="-128"/>
                  <a:cs typeface="ＭＳ Ｐゴシック" pitchFamily="-112" charset="-128"/>
                </a:rPr>
                <a:t>BDKRB2</a:t>
              </a:r>
            </a:p>
            <a:p>
              <a:pPr marL="72000" indent="-72000" eaLnBrk="0" hangingPunct="0">
                <a:lnSpc>
                  <a:spcPct val="90000"/>
                </a:lnSpc>
                <a:spcBef>
                  <a:spcPct val="20000"/>
                </a:spcBef>
                <a:buFontTx/>
                <a:buChar char="•"/>
                <a:defRPr/>
              </a:pPr>
              <a:r>
                <a:rPr lang="hu-HU" sz="900" kern="0">
                  <a:solidFill>
                    <a:srgbClr val="26506E"/>
                  </a:solidFill>
                  <a:latin typeface="+mn-lt"/>
                  <a:ea typeface="ＭＳ Ｐゴシック" pitchFamily="-112" charset="-128"/>
                  <a:cs typeface="ＭＳ Ｐゴシック" pitchFamily="-112" charset="-128"/>
                </a:rPr>
                <a:t>ADRB2  R16G, Q27E</a:t>
              </a:r>
            </a:p>
            <a:p>
              <a:pPr marL="72000" indent="-72000" eaLnBrk="0" hangingPunct="0">
                <a:lnSpc>
                  <a:spcPct val="90000"/>
                </a:lnSpc>
                <a:spcBef>
                  <a:spcPct val="20000"/>
                </a:spcBef>
                <a:buFontTx/>
                <a:buChar char="•"/>
                <a:defRPr/>
              </a:pPr>
              <a:r>
                <a:rPr lang="hu-HU" sz="900" kern="0">
                  <a:solidFill>
                    <a:srgbClr val="26506E"/>
                  </a:solidFill>
                  <a:latin typeface="+mn-lt"/>
                  <a:ea typeface="ＭＳ Ｐゴシック" pitchFamily="-112" charset="-128"/>
                  <a:cs typeface="ＭＳ Ｐゴシック" pitchFamily="-112" charset="-128"/>
                </a:rPr>
                <a:t>PPARG Pro12Ala</a:t>
              </a:r>
            </a:p>
            <a:p>
              <a:pPr marL="72000" indent="-72000" eaLnBrk="0" hangingPunct="0">
                <a:lnSpc>
                  <a:spcPct val="90000"/>
                </a:lnSpc>
                <a:spcBef>
                  <a:spcPct val="20000"/>
                </a:spcBef>
                <a:buFontTx/>
                <a:buChar char="•"/>
                <a:defRPr/>
              </a:pPr>
              <a:r>
                <a:rPr lang="hu-HU" sz="900" kern="0">
                  <a:solidFill>
                    <a:srgbClr val="26506E"/>
                  </a:solidFill>
                  <a:latin typeface="+mn-lt"/>
                  <a:ea typeface="ＭＳ Ｐゴシック" pitchFamily="-112" charset="-128"/>
                  <a:cs typeface="ＭＳ Ｐゴシック" pitchFamily="-112" charset="-128"/>
                </a:rPr>
                <a:t>PGC1A  Gly482Ser</a:t>
              </a:r>
            </a:p>
            <a:p>
              <a:pPr marL="72000" indent="-72000" eaLnBrk="0" hangingPunct="0">
                <a:lnSpc>
                  <a:spcPct val="90000"/>
                </a:lnSpc>
                <a:spcBef>
                  <a:spcPct val="20000"/>
                </a:spcBef>
                <a:buFontTx/>
                <a:buChar char="•"/>
                <a:defRPr/>
              </a:pPr>
              <a:r>
                <a:rPr lang="hu-HU" sz="900" kern="0">
                  <a:solidFill>
                    <a:srgbClr val="26506E"/>
                  </a:solidFill>
                  <a:latin typeface="+mn-lt"/>
                  <a:ea typeface="ＭＳ Ｐゴシック" pitchFamily="-112" charset="-128"/>
                  <a:cs typeface="ＭＳ Ｐゴシック" pitchFamily="-112" charset="-128"/>
                </a:rPr>
                <a:t>PGC1B  Ala203Pro</a:t>
              </a:r>
            </a:p>
            <a:p>
              <a:pPr marL="72000" indent="-72000" eaLnBrk="0" hangingPunct="0">
                <a:lnSpc>
                  <a:spcPct val="90000"/>
                </a:lnSpc>
                <a:spcBef>
                  <a:spcPct val="20000"/>
                </a:spcBef>
                <a:buFontTx/>
                <a:buChar char="•"/>
                <a:defRPr/>
              </a:pPr>
              <a:r>
                <a:rPr lang="hu-HU" sz="900" kern="0">
                  <a:solidFill>
                    <a:srgbClr val="26506E"/>
                  </a:solidFill>
                  <a:latin typeface="+mn-lt"/>
                  <a:ea typeface="ＭＳ Ｐゴシック" pitchFamily="-112" charset="-128"/>
                  <a:cs typeface="ＭＳ Ｐゴシック" pitchFamily="-112" charset="-128"/>
                </a:rPr>
                <a:t>GR ER 22/23 EK</a:t>
              </a:r>
            </a:p>
            <a:p>
              <a:pPr marL="72000" indent="-72000" eaLnBrk="0" hangingPunct="0">
                <a:lnSpc>
                  <a:spcPct val="90000"/>
                </a:lnSpc>
                <a:spcBef>
                  <a:spcPct val="20000"/>
                </a:spcBef>
                <a:buFontTx/>
                <a:buChar char="•"/>
                <a:defRPr/>
              </a:pPr>
              <a:r>
                <a:rPr lang="hu-HU" sz="900" kern="0">
                  <a:solidFill>
                    <a:srgbClr val="26506E"/>
                  </a:solidFill>
                  <a:latin typeface="+mn-lt"/>
                  <a:ea typeface="ＭＳ Ｐゴシック" pitchFamily="-112" charset="-128"/>
                  <a:cs typeface="ＭＳ Ｐゴシック" pitchFamily="-112" charset="-128"/>
                </a:rPr>
                <a:t>Myostatin</a:t>
              </a:r>
            </a:p>
          </p:txBody>
        </p:sp>
      </p:grpSp>
      <p:sp>
        <p:nvSpPr>
          <p:cNvPr id="17" name="Rectangle 16"/>
          <p:cNvSpPr>
            <a:spLocks noChangeArrowheads="1"/>
          </p:cNvSpPr>
          <p:nvPr/>
        </p:nvSpPr>
        <p:spPr bwMode="auto">
          <a:xfrm>
            <a:off x="590550" y="3692525"/>
            <a:ext cx="6103755" cy="338554"/>
          </a:xfrm>
          <a:prstGeom prst="rect">
            <a:avLst/>
          </a:prstGeom>
          <a:noFill/>
          <a:ln w="9525">
            <a:noFill/>
            <a:miter lim="800000"/>
            <a:headEnd/>
            <a:tailEnd/>
          </a:ln>
        </p:spPr>
        <p:txBody>
          <a:bodyPr wrap="none">
            <a:prstTxWarp prst="textNoShape">
              <a:avLst/>
            </a:prstTxWarp>
            <a:spAutoFit/>
          </a:bodyPr>
          <a:lstStyle/>
          <a:p>
            <a:r>
              <a:rPr lang="hu-HU" sz="1600" b="1">
                <a:solidFill>
                  <a:srgbClr val="26506E"/>
                </a:solidFill>
              </a:rPr>
              <a:t>Genomika: </a:t>
            </a:r>
            <a:r>
              <a:rPr lang="hu-HU" sz="1600">
                <a:solidFill>
                  <a:srgbClr val="26506E"/>
                </a:solidFill>
              </a:rPr>
              <a:t>géntérkép analízise csúcsteljesítményű sportolókban </a:t>
            </a:r>
            <a:endParaRPr lang="en-US" sz="1600">
              <a:solidFill>
                <a:srgbClr val="26506E"/>
              </a:solidFill>
            </a:endParaRPr>
          </a:p>
        </p:txBody>
      </p:sp>
      <p:pic>
        <p:nvPicPr>
          <p:cNvPr id="18" name="Picture 3"/>
          <p:cNvPicPr>
            <a:picLocks noChangeAspect="1" noChangeArrowheads="1"/>
          </p:cNvPicPr>
          <p:nvPr/>
        </p:nvPicPr>
        <p:blipFill>
          <a:blip r:embed="rId3"/>
          <a:srcRect r="4527"/>
          <a:stretch>
            <a:fillRect/>
          </a:stretch>
        </p:blipFill>
        <p:spPr bwMode="auto">
          <a:xfrm>
            <a:off x="5226050" y="4124905"/>
            <a:ext cx="1624013" cy="159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Motiváció </a:t>
            </a:r>
            <a:r>
              <a:rPr lang="en-US" dirty="0"/>
              <a:t>–</a:t>
            </a:r>
            <a:r>
              <a:rPr lang="hu-HU" dirty="0"/>
              <a:t> nanotechnológia?</a:t>
            </a:r>
          </a:p>
        </p:txBody>
      </p:sp>
      <p:pic>
        <p:nvPicPr>
          <p:cNvPr id="8" name="C60_Buckyball.gif">
            <a:hlinkClick r:id="" action="ppaction://media"/>
          </p:cNvPr>
          <p:cNvPicPr/>
          <p:nvPr>
            <p:ph idx="1"/>
            <a:videoFile r:link="rId1"/>
          </p:nvPr>
        </p:nvPicPr>
        <p:blipFill>
          <a:blip r:embed="rId5"/>
          <a:stretch>
            <a:fillRect/>
          </a:stretch>
        </p:blipFill>
        <p:spPr>
          <a:xfrm>
            <a:off x="6389256" y="1787236"/>
            <a:ext cx="2020368" cy="1946564"/>
          </a:xfrm>
        </p:spPr>
      </p:pic>
      <p:pic>
        <p:nvPicPr>
          <p:cNvPr id="5" name="Picture 4"/>
          <p:cNvPicPr>
            <a:picLocks noChangeAspect="1"/>
          </p:cNvPicPr>
          <p:nvPr/>
        </p:nvPicPr>
        <p:blipFill>
          <a:blip r:embed="rId6"/>
          <a:srcRect r="40000" b="9434"/>
          <a:stretch>
            <a:fillRect/>
          </a:stretch>
        </p:blipFill>
        <p:spPr>
          <a:xfrm>
            <a:off x="766618" y="2378364"/>
            <a:ext cx="2819400" cy="2750634"/>
          </a:xfrm>
          <a:prstGeom prst="rect">
            <a:avLst/>
          </a:prstGeom>
        </p:spPr>
      </p:pic>
      <p:pic>
        <p:nvPicPr>
          <p:cNvPr id="7" name="Picture 6"/>
          <p:cNvPicPr>
            <a:picLocks noChangeAspect="1"/>
          </p:cNvPicPr>
          <p:nvPr/>
        </p:nvPicPr>
        <p:blipFill>
          <a:blip r:embed="rId7"/>
          <a:srcRect b="9244"/>
          <a:stretch>
            <a:fillRect/>
          </a:stretch>
        </p:blipFill>
        <p:spPr>
          <a:xfrm>
            <a:off x="4419600" y="1834244"/>
            <a:ext cx="1676400" cy="1616528"/>
          </a:xfrm>
          <a:prstGeom prst="rect">
            <a:avLst/>
          </a:prstGeom>
        </p:spPr>
      </p:pic>
      <p:sp>
        <p:nvSpPr>
          <p:cNvPr id="9" name="Rectangle 8"/>
          <p:cNvSpPr/>
          <p:nvPr/>
        </p:nvSpPr>
        <p:spPr>
          <a:xfrm>
            <a:off x="752758" y="1985818"/>
            <a:ext cx="2836534" cy="369332"/>
          </a:xfrm>
          <a:prstGeom prst="rect">
            <a:avLst/>
          </a:prstGeom>
        </p:spPr>
        <p:txBody>
          <a:bodyPr wrap="none">
            <a:spAutoFit/>
          </a:bodyPr>
          <a:lstStyle/>
          <a:p>
            <a:r>
              <a:rPr lang="hu-HU"/>
              <a:t>Richard P. Feynman 1959</a:t>
            </a:r>
            <a:endParaRPr lang="en-US"/>
          </a:p>
        </p:txBody>
      </p:sp>
      <p:pic>
        <p:nvPicPr>
          <p:cNvPr id="11" name="Kohlenstoffnanoroehre_Animation.gif">
            <a:hlinkClick r:id="" action="ppaction://media"/>
          </p:cNvPr>
          <p:cNvPicPr/>
          <p:nvPr>
            <a:videoFile r:link="rId2"/>
          </p:nvPr>
        </p:nvPicPr>
        <p:blipFill>
          <a:blip r:embed="rId8"/>
          <a:stretch>
            <a:fillRect/>
          </a:stretch>
        </p:blipFill>
        <p:spPr>
          <a:xfrm>
            <a:off x="4426526" y="3546763"/>
            <a:ext cx="1692564" cy="1692564"/>
          </a:xfrm>
          <a:prstGeom prst="rect">
            <a:avLst/>
          </a:prstGeom>
        </p:spPr>
      </p:pic>
      <p:sp>
        <p:nvSpPr>
          <p:cNvPr id="12" name="Rectangle 11"/>
          <p:cNvSpPr/>
          <p:nvPr/>
        </p:nvSpPr>
        <p:spPr>
          <a:xfrm>
            <a:off x="2519218" y="5426363"/>
            <a:ext cx="4410282" cy="461665"/>
          </a:xfrm>
          <a:prstGeom prst="rect">
            <a:avLst/>
          </a:prstGeom>
        </p:spPr>
        <p:txBody>
          <a:bodyPr wrap="none">
            <a:spAutoFit/>
          </a:bodyPr>
          <a:lstStyle/>
          <a:p>
            <a:r>
              <a:rPr lang="hu-HU" sz="2400"/>
              <a:t>2015-re 1 trillió dolláros iparág!</a:t>
            </a:r>
            <a:endParaRPr lang="en-US" sz="2400"/>
          </a:p>
        </p:txBody>
      </p:sp>
      <p:pic>
        <p:nvPicPr>
          <p:cNvPr id="13" name="0323animatedBearing.gif">
            <a:hlinkClick r:id="" action="ppaction://media"/>
          </p:cNvPr>
          <p:cNvPicPr/>
          <p:nvPr>
            <a:videoFile r:link="rId3"/>
          </p:nvPr>
        </p:nvPicPr>
        <p:blipFill>
          <a:blip r:embed="rId9"/>
          <a:stretch>
            <a:fillRect/>
          </a:stretch>
        </p:blipFill>
        <p:spPr>
          <a:xfrm>
            <a:off x="6477000" y="3810000"/>
            <a:ext cx="1752600" cy="143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0" fill="hold"/>
                                        <p:tgtEl>
                                          <p:spTgt spid="8"/>
                                        </p:tgtEl>
                                      </p:cBhvr>
                                    </p:cmd>
                                  </p:childTnLst>
                                </p:cTn>
                              </p:par>
                            </p:childTnLst>
                          </p:cTn>
                        </p:par>
                        <p:par>
                          <p:cTn id="7" fill="hold">
                            <p:stCondLst>
                              <p:cond delay="3280"/>
                            </p:stCondLst>
                            <p:childTnLst>
                              <p:par>
                                <p:cTn id="8" presetID="1" presetClass="mediacall" presetSubtype="0" fill="hold" nodeType="afterEffect">
                                  <p:stCondLst>
                                    <p:cond delay="0"/>
                                  </p:stCondLst>
                                  <p:childTnLst>
                                    <p:cmd type="call" cmd="playFrom(0.0)">
                                      <p:cBhvr>
                                        <p:cTn id="9" dur="800" fill="hold"/>
                                        <p:tgtEl>
                                          <p:spTgt spid="11"/>
                                        </p:tgtEl>
                                      </p:cBhvr>
                                    </p:cmd>
                                  </p:childTnLst>
                                </p:cTn>
                              </p:par>
                            </p:childTnLst>
                          </p:cTn>
                        </p:par>
                        <p:par>
                          <p:cTn id="10" fill="hold">
                            <p:stCondLst>
                              <p:cond delay="4080"/>
                            </p:stCondLst>
                            <p:childTnLst>
                              <p:par>
                                <p:cTn id="11" presetID="1" presetClass="mediacall" presetSubtype="0" fill="hold" nodeType="afterEffect">
                                  <p:stCondLst>
                                    <p:cond delay="0"/>
                                  </p:stCondLst>
                                  <p:childTnLst>
                                    <p:cmd type="call" cmd="playFrom(0.0)">
                                      <p:cBhvr>
                                        <p:cTn id="12" dur="35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p:cTn id="19" repeatCount="indefinite" fill="hold" display="0">
                  <p:stCondLst>
                    <p:cond delay="indefinite"/>
                  </p:stCondLst>
                  <p:endCondLst>
                    <p:cond evt="onNext" delay="0">
                      <p:tgtEl>
                        <p:sldTgt/>
                      </p:tgtEl>
                    </p:cond>
                    <p:cond evt="onPrev" delay="0">
                      <p:tgtEl>
                        <p:sldTgt/>
                      </p:tgtEl>
                    </p:cond>
                  </p:endCondLst>
                </p:cTn>
                <p:tgtEl>
                  <p:spTgt spid="11"/>
                </p:tgtEl>
              </p:cMediaNode>
            </p:vide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1"/>
                                        </p:tgtEl>
                                      </p:cBhvr>
                                    </p:cmd>
                                  </p:childTnLst>
                                </p:cTn>
                              </p:par>
                            </p:childTnLst>
                          </p:cTn>
                        </p:par>
                      </p:childTnLst>
                    </p:cTn>
                  </p:par>
                </p:childTnLst>
              </p:cTn>
              <p:nextCondLst>
                <p:cond evt="onClick" delay="0">
                  <p:tgtEl>
                    <p:spTgt spid="11"/>
                  </p:tgtEl>
                </p:cond>
              </p:nextCondLst>
            </p:seq>
            <p:video>
              <p:cMediaNode>
                <p:cTn id="25" repeatCount="indefinite" fill="hold" display="0">
                  <p:stCondLst>
                    <p:cond delay="indefinite"/>
                  </p:stCondLst>
                  <p:endCondLst>
                    <p:cond evt="onNext" delay="0">
                      <p:tgtEl>
                        <p:sldTgt/>
                      </p:tgtEl>
                    </p:cond>
                    <p:cond evt="onPrev" delay="0">
                      <p:tgtEl>
                        <p:sldTgt/>
                      </p:tgtEl>
                    </p:cond>
                  </p:endCondLst>
                </p:cTn>
                <p:tgtEl>
                  <p:spTgt spid="13"/>
                </p:tgtEl>
              </p:cMediaNode>
            </p:video>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Technológia modul</a:t>
            </a:r>
          </a:p>
        </p:txBody>
      </p:sp>
      <p:sp>
        <p:nvSpPr>
          <p:cNvPr id="3" name="Tartalom helye 2"/>
          <p:cNvSpPr>
            <a:spLocks noGrp="1"/>
          </p:cNvSpPr>
          <p:nvPr>
            <p:ph idx="1"/>
          </p:nvPr>
        </p:nvSpPr>
        <p:spPr/>
        <p:txBody>
          <a:bodyPr/>
          <a:lstStyle/>
          <a:p>
            <a:r>
              <a:rPr lang="hu-HU" b="1"/>
              <a:t>Hozadék?	</a:t>
            </a:r>
            <a:r>
              <a:rPr lang="hu-HU"/>
              <a:t/>
            </a:r>
            <a:br>
              <a:rPr lang="hu-HU"/>
            </a:br>
            <a:r>
              <a:rPr lang="hu-HU"/>
              <a:t>Közlemények					29</a:t>
            </a:r>
            <a:br>
              <a:rPr lang="hu-HU"/>
            </a:br>
            <a:r>
              <a:rPr lang="hu-HU"/>
              <a:t>Impakt						64</a:t>
            </a:r>
            <a:br>
              <a:rPr lang="hu-HU"/>
            </a:br>
            <a:r>
              <a:rPr lang="hu-HU"/>
              <a:t>Tudományos előadások			62</a:t>
            </a:r>
            <a:br>
              <a:rPr lang="hu-HU"/>
            </a:br>
            <a:r>
              <a:rPr lang="hu-HU"/>
              <a:t>Tudományos rendezvények			5</a:t>
            </a:r>
            <a:br>
              <a:rPr lang="hu-HU"/>
            </a:br>
            <a:r>
              <a:rPr lang="hu-HU"/>
              <a:t>Aktív szakmai, kommunikációs hálózat!</a:t>
            </a:r>
          </a:p>
        </p:txBody>
      </p:sp>
      <p:pic>
        <p:nvPicPr>
          <p:cNvPr id="4" name="Picture 4"/>
          <p:cNvPicPr>
            <a:picLocks noChangeAspect="1" noChangeArrowheads="1"/>
          </p:cNvPicPr>
          <p:nvPr/>
        </p:nvPicPr>
        <p:blipFill>
          <a:blip r:embed="rId2"/>
          <a:srcRect/>
          <a:stretch>
            <a:fillRect/>
          </a:stretch>
        </p:blipFill>
        <p:spPr bwMode="auto">
          <a:xfrm>
            <a:off x="1676400" y="4510086"/>
            <a:ext cx="1822053" cy="1234891"/>
          </a:xfrm>
          <a:prstGeom prst="rect">
            <a:avLst/>
          </a:prstGeom>
          <a:noFill/>
          <a:ln w="9525">
            <a:noFill/>
            <a:miter lim="800000"/>
            <a:headEnd/>
            <a:tailEnd/>
          </a:ln>
          <a:effectLst/>
        </p:spPr>
      </p:pic>
      <p:pic>
        <p:nvPicPr>
          <p:cNvPr id="5" name="Picture 10"/>
          <p:cNvPicPr>
            <a:picLocks noChangeAspect="1" noChangeArrowheads="1"/>
          </p:cNvPicPr>
          <p:nvPr/>
        </p:nvPicPr>
        <p:blipFill>
          <a:blip r:embed="rId3"/>
          <a:srcRect/>
          <a:stretch>
            <a:fillRect/>
          </a:stretch>
        </p:blipFill>
        <p:spPr bwMode="auto">
          <a:xfrm>
            <a:off x="3773504" y="4495799"/>
            <a:ext cx="1666445" cy="1263464"/>
          </a:xfrm>
          <a:prstGeom prst="rect">
            <a:avLst/>
          </a:prstGeom>
          <a:noFill/>
          <a:ln w="9525">
            <a:noFill/>
            <a:miter lim="800000"/>
            <a:headEnd/>
            <a:tailEnd/>
          </a:ln>
          <a:effectLst/>
        </p:spPr>
      </p:pic>
      <p:pic>
        <p:nvPicPr>
          <p:cNvPr id="6" name="Picture 14"/>
          <p:cNvPicPr>
            <a:picLocks noChangeAspect="1" noChangeArrowheads="1"/>
          </p:cNvPicPr>
          <p:nvPr/>
        </p:nvPicPr>
        <p:blipFill>
          <a:blip r:embed="rId4"/>
          <a:srcRect/>
          <a:stretch>
            <a:fillRect/>
          </a:stretch>
        </p:blipFill>
        <p:spPr bwMode="auto">
          <a:xfrm>
            <a:off x="5715000" y="4499843"/>
            <a:ext cx="1828800" cy="12553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Motiváció </a:t>
            </a:r>
            <a:r>
              <a:rPr lang="en-US" dirty="0"/>
              <a:t>–</a:t>
            </a:r>
            <a:r>
              <a:rPr lang="hu-HU" dirty="0"/>
              <a:t> nanomedicina?</a:t>
            </a:r>
          </a:p>
        </p:txBody>
      </p:sp>
      <p:sp>
        <p:nvSpPr>
          <p:cNvPr id="3" name="Tartalom helye 2"/>
          <p:cNvSpPr>
            <a:spLocks noGrp="1"/>
          </p:cNvSpPr>
          <p:nvPr>
            <p:ph idx="1"/>
          </p:nvPr>
        </p:nvSpPr>
        <p:spPr/>
        <p:txBody>
          <a:bodyPr/>
          <a:lstStyle/>
          <a:p>
            <a:endParaRPr lang="hu-HU"/>
          </a:p>
        </p:txBody>
      </p:sp>
      <p:pic>
        <p:nvPicPr>
          <p:cNvPr id="8" name="Picture 7"/>
          <p:cNvPicPr>
            <a:picLocks noChangeAspect="1"/>
          </p:cNvPicPr>
          <p:nvPr/>
        </p:nvPicPr>
        <p:blipFill>
          <a:blip r:embed="rId2"/>
          <a:stretch>
            <a:fillRect/>
          </a:stretch>
        </p:blipFill>
        <p:spPr>
          <a:xfrm>
            <a:off x="344055" y="2207491"/>
            <a:ext cx="4749393" cy="3213100"/>
          </a:xfrm>
          <a:prstGeom prst="rect">
            <a:avLst/>
          </a:prstGeom>
        </p:spPr>
      </p:pic>
      <p:pic>
        <p:nvPicPr>
          <p:cNvPr id="9" name="Picture 8"/>
          <p:cNvPicPr>
            <a:picLocks noChangeAspect="1"/>
          </p:cNvPicPr>
          <p:nvPr/>
        </p:nvPicPr>
        <p:blipFill>
          <a:blip r:embed="rId3"/>
          <a:stretch>
            <a:fillRect/>
          </a:stretch>
        </p:blipFill>
        <p:spPr>
          <a:xfrm>
            <a:off x="5012399" y="2207491"/>
            <a:ext cx="4056187" cy="3213100"/>
          </a:xfrm>
          <a:prstGeom prst="rect">
            <a:avLst/>
          </a:prstGeom>
        </p:spPr>
      </p:pic>
      <p:sp>
        <p:nvSpPr>
          <p:cNvPr id="10" name="Rectangle 9"/>
          <p:cNvSpPr/>
          <p:nvPr/>
        </p:nvSpPr>
        <p:spPr>
          <a:xfrm>
            <a:off x="2493818" y="5437909"/>
            <a:ext cx="4290658" cy="461665"/>
          </a:xfrm>
          <a:prstGeom prst="rect">
            <a:avLst/>
          </a:prstGeom>
        </p:spPr>
        <p:txBody>
          <a:bodyPr wrap="none">
            <a:spAutoFit/>
          </a:bodyPr>
          <a:lstStyle/>
          <a:p>
            <a:r>
              <a:rPr lang="hu-HU" sz="2400"/>
              <a:t>Pharma katasztrófa fenyeget?</a:t>
            </a:r>
            <a:endParaRPr lang="en-US" sz="24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Motiváció </a:t>
            </a:r>
            <a:r>
              <a:rPr lang="en-US" dirty="0"/>
              <a:t>–</a:t>
            </a:r>
            <a:r>
              <a:rPr lang="hu-HU" dirty="0"/>
              <a:t> mesterséges szövetek?</a:t>
            </a:r>
          </a:p>
        </p:txBody>
      </p:sp>
      <p:graphicFrame>
        <p:nvGraphicFramePr>
          <p:cNvPr id="4" name="Content Placeholder 3"/>
          <p:cNvGraphicFramePr>
            <a:graphicFrameLocks noGrp="1"/>
          </p:cNvGraphicFramePr>
          <p:nvPr>
            <p:ph idx="1"/>
          </p:nvPr>
        </p:nvGraphicFramePr>
        <p:xfrm>
          <a:off x="4267200" y="2209800"/>
          <a:ext cx="4495800" cy="2895600"/>
        </p:xfrm>
        <a:graphic>
          <a:graphicData uri="http://schemas.openxmlformats.org/drawingml/2006/table">
            <a:tbl>
              <a:tblPr firstRow="1" bandRow="1">
                <a:tableStyleId>{5202B0CA-FC54-4496-8BCA-5EF66A818D29}</a:tableStyleId>
              </a:tblPr>
              <a:tblGrid>
                <a:gridCol w="1498600"/>
                <a:gridCol w="1498600"/>
                <a:gridCol w="1498600"/>
              </a:tblGrid>
              <a:tr h="723900">
                <a:tc>
                  <a:txBody>
                    <a:bodyPr/>
                    <a:lstStyle/>
                    <a:p>
                      <a:pPr algn="ctr"/>
                      <a:endParaRPr lang="en-US"/>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t>1997</a:t>
                      </a:r>
                    </a:p>
                    <a:p>
                      <a:pPr algn="ctr"/>
                      <a:r>
                        <a:rPr lang="en-US"/>
                        <a:t>MEUR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t>2007</a:t>
                      </a:r>
                    </a:p>
                    <a:p>
                      <a:pPr algn="ctr"/>
                      <a:r>
                        <a:rPr lang="en-US"/>
                        <a:t>MEUR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23900">
                <a:tc>
                  <a:txBody>
                    <a:bodyPr/>
                    <a:lstStyle/>
                    <a:p>
                      <a:pPr algn="ctr"/>
                      <a:r>
                        <a:rPr lang="en-US"/>
                        <a:t>Fehérjék, peptidek</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t>91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t>1.819</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23900">
                <a:tc>
                  <a:txBody>
                    <a:bodyPr/>
                    <a:lstStyle/>
                    <a:p>
                      <a:pPr algn="ctr"/>
                      <a:r>
                        <a:rPr lang="en-US"/>
                        <a:t>"Tissue engineering"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t>61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t>3.896</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23900">
                <a:tc>
                  <a:txBody>
                    <a:bodyPr/>
                    <a:lstStyle/>
                    <a:p>
                      <a:pPr algn="ctr"/>
                      <a:r>
                        <a:rPr lang="en-US"/>
                        <a:t>Sejt-terápiák</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t>14.572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pic>
        <p:nvPicPr>
          <p:cNvPr id="6" name="Picture 5" descr="mouseear.jpg"/>
          <p:cNvPicPr>
            <a:picLocks noChangeAspect="1"/>
          </p:cNvPicPr>
          <p:nvPr/>
        </p:nvPicPr>
        <p:blipFill>
          <a:blip r:embed="rId2"/>
          <a:stretch>
            <a:fillRect/>
          </a:stretch>
        </p:blipFill>
        <p:spPr>
          <a:xfrm>
            <a:off x="598055" y="2770909"/>
            <a:ext cx="3276600" cy="2367042"/>
          </a:xfrm>
          <a:prstGeom prst="rect">
            <a:avLst/>
          </a:prstGeom>
        </p:spPr>
      </p:pic>
      <p:sp>
        <p:nvSpPr>
          <p:cNvPr id="7" name="Rectangle 6"/>
          <p:cNvSpPr/>
          <p:nvPr/>
        </p:nvSpPr>
        <p:spPr>
          <a:xfrm>
            <a:off x="1020613" y="2128982"/>
            <a:ext cx="2344525" cy="646331"/>
          </a:xfrm>
          <a:prstGeom prst="rect">
            <a:avLst/>
          </a:prstGeom>
        </p:spPr>
        <p:txBody>
          <a:bodyPr wrap="none">
            <a:spAutoFit/>
          </a:bodyPr>
          <a:lstStyle/>
          <a:p>
            <a:pPr algn="ctr"/>
            <a:r>
              <a:rPr lang="hu-HU"/>
              <a:t>An Eary Tale</a:t>
            </a:r>
          </a:p>
          <a:p>
            <a:pPr algn="ctr"/>
            <a:r>
              <a:rPr lang="hu-HU"/>
              <a:t>Time Magazine 1995</a:t>
            </a:r>
            <a:endParaRPr lang="en-US"/>
          </a:p>
        </p:txBody>
      </p:sp>
      <p:sp>
        <p:nvSpPr>
          <p:cNvPr id="8" name="Rectangle 7"/>
          <p:cNvSpPr/>
          <p:nvPr/>
        </p:nvSpPr>
        <p:spPr>
          <a:xfrm>
            <a:off x="2588491" y="5454073"/>
            <a:ext cx="4256394" cy="461665"/>
          </a:xfrm>
          <a:prstGeom prst="rect">
            <a:avLst/>
          </a:prstGeom>
        </p:spPr>
        <p:txBody>
          <a:bodyPr wrap="none">
            <a:spAutoFit/>
          </a:bodyPr>
          <a:lstStyle/>
          <a:p>
            <a:r>
              <a:rPr lang="hu-HU" sz="2400"/>
              <a:t>Mérnöki orvosbiológia a jövő?</a:t>
            </a:r>
            <a:endParaRPr lang="en-US" sz="2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Technológia modul</a:t>
            </a:r>
          </a:p>
        </p:txBody>
      </p:sp>
      <p:sp>
        <p:nvSpPr>
          <p:cNvPr id="3" name="Tartalom helye 2"/>
          <p:cNvSpPr>
            <a:spLocks noGrp="1"/>
          </p:cNvSpPr>
          <p:nvPr>
            <p:ph idx="1"/>
          </p:nvPr>
        </p:nvSpPr>
        <p:spPr>
          <a:xfrm>
            <a:off x="323528" y="1772816"/>
            <a:ext cx="8820472" cy="4214842"/>
          </a:xfrm>
        </p:spPr>
        <p:txBody>
          <a:bodyPr/>
          <a:lstStyle/>
          <a:p>
            <a:r>
              <a:rPr lang="hu-HU" b="1"/>
              <a:t>Nanotechnológiától a mesterséges szövetig</a:t>
            </a:r>
            <a:r>
              <a:rPr lang="hu-HU"/>
              <a:t/>
            </a:r>
            <a:br>
              <a:rPr lang="hu-HU"/>
            </a:br>
            <a:r>
              <a:rPr lang="hu-HU" sz="2400"/>
              <a:t> </a:t>
            </a:r>
            <a:br>
              <a:rPr lang="hu-HU" sz="2400"/>
            </a:br>
            <a:r>
              <a:rPr lang="hu-HU" sz="2400"/>
              <a:t>-Nanokémia</a:t>
            </a:r>
            <a:r>
              <a:rPr lang="hu-HU" sz="2000"/>
              <a:t> (Dr. Zrínyi Miklós)</a:t>
            </a:r>
            <a:r>
              <a:rPr lang="hu-HU" sz="2400"/>
              <a:t/>
            </a:r>
            <a:br>
              <a:rPr lang="hu-HU" sz="2400"/>
            </a:br>
            <a:r>
              <a:rPr lang="hu-HU" sz="2400"/>
              <a:t>-Nanomedicina</a:t>
            </a:r>
            <a:r>
              <a:rPr lang="hu-HU" sz="2000"/>
              <a:t> (Dr. Rosivall László, Dr. Szebeni János)</a:t>
            </a:r>
            <a:r>
              <a:rPr lang="hu-HU" sz="2400"/>
              <a:t/>
            </a:r>
            <a:br>
              <a:rPr lang="hu-HU" sz="2400"/>
            </a:br>
            <a:r>
              <a:rPr lang="hu-HU" sz="2400"/>
              <a:t>-Gyógyszerkutatás és gyógyszerbiztonság</a:t>
            </a:r>
            <a:r>
              <a:rPr lang="hu-HU" sz="2000"/>
              <a:t> (Dr. Mátyus Péter)</a:t>
            </a:r>
            <a:r>
              <a:rPr lang="hu-HU" sz="2400"/>
              <a:t/>
            </a:r>
            <a:br>
              <a:rPr lang="hu-HU" sz="2400"/>
            </a:br>
            <a:r>
              <a:rPr lang="hu-HU" sz="2400"/>
              <a:t>-Mágneses jelenségek kutatócsoport</a:t>
            </a:r>
            <a:r>
              <a:rPr lang="hu-HU" sz="2000"/>
              <a:t> (Dr. Zelles Tivadar)</a:t>
            </a:r>
            <a:r>
              <a:rPr lang="hu-HU" sz="2400"/>
              <a:t/>
            </a:r>
            <a:br>
              <a:rPr lang="hu-HU" sz="2400"/>
            </a:br>
            <a:r>
              <a:rPr lang="hu-HU" sz="2400"/>
              <a:t>-Orális radiológia</a:t>
            </a:r>
            <a:r>
              <a:rPr lang="hu-HU" sz="2000"/>
              <a:t> (Dr. Gera István, Dr. Dobó-Nagy Csaba)</a:t>
            </a:r>
            <a:r>
              <a:rPr lang="hu-HU" sz="2400"/>
              <a:t/>
            </a:r>
            <a:br>
              <a:rPr lang="hu-HU" sz="2400"/>
            </a:br>
            <a:r>
              <a:rPr lang="hu-HU" sz="2400"/>
              <a:t>-Orális biológia</a:t>
            </a:r>
            <a:r>
              <a:rPr lang="hu-HU" sz="2000"/>
              <a:t> (Dr. Varga Gábor)</a:t>
            </a:r>
            <a:r>
              <a:rPr lang="hu-HU" sz="2400"/>
              <a:t/>
            </a:r>
            <a:br>
              <a:rPr lang="hu-HU" sz="2400"/>
            </a:br>
            <a:r>
              <a:rPr lang="hu-HU" sz="2400"/>
              <a:t>-Egészségtudomány és sportorvostan</a:t>
            </a:r>
            <a:r>
              <a:rPr lang="hu-HU" sz="2000"/>
              <a:t> (Dr. Tóth Miklós)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Nanokémia</a:t>
            </a:r>
          </a:p>
        </p:txBody>
      </p:sp>
      <p:sp>
        <p:nvSpPr>
          <p:cNvPr id="3" name="Tartalom helye 2"/>
          <p:cNvSpPr>
            <a:spLocks noGrp="1"/>
          </p:cNvSpPr>
          <p:nvPr>
            <p:ph idx="1"/>
          </p:nvPr>
        </p:nvSpPr>
        <p:spPr/>
        <p:txBody>
          <a:bodyPr/>
          <a:lstStyle/>
          <a:p>
            <a:r>
              <a:rPr lang="hu-HU"/>
              <a:t>Biokompatibilis és biodegradábilis polimérek</a:t>
            </a:r>
          </a:p>
        </p:txBody>
      </p:sp>
      <p:grpSp>
        <p:nvGrpSpPr>
          <p:cNvPr id="4" name="Csoportba foglalás 1"/>
          <p:cNvGrpSpPr>
            <a:grpSpLocks/>
          </p:cNvGrpSpPr>
          <p:nvPr/>
        </p:nvGrpSpPr>
        <p:grpSpPr bwMode="auto">
          <a:xfrm>
            <a:off x="1826138" y="2198255"/>
            <a:ext cx="5717662" cy="1548683"/>
            <a:chOff x="38989" y="2286001"/>
            <a:chExt cx="8878381" cy="2403410"/>
          </a:xfrm>
        </p:grpSpPr>
        <p:graphicFrame>
          <p:nvGraphicFramePr>
            <p:cNvPr id="5" name="Object 5"/>
            <p:cNvGraphicFramePr>
              <a:graphicFrameLocks noChangeAspect="1"/>
            </p:cNvGraphicFramePr>
            <p:nvPr/>
          </p:nvGraphicFramePr>
          <p:xfrm>
            <a:off x="685800" y="2374900"/>
            <a:ext cx="2671763" cy="1663700"/>
          </p:xfrm>
          <a:graphic>
            <a:graphicData uri="http://schemas.openxmlformats.org/presentationml/2006/ole">
              <p:oleObj spid="_x0000_s13314" name="ChemSketch" r:id="rId3" imgW="2008800" imgH="1408320" progId="">
                <p:embed/>
              </p:oleObj>
            </a:graphicData>
          </a:graphic>
        </p:graphicFrame>
        <p:sp>
          <p:nvSpPr>
            <p:cNvPr id="6" name="Line 105"/>
            <p:cNvSpPr>
              <a:spLocks noChangeShapeType="1"/>
            </p:cNvSpPr>
            <p:nvPr/>
          </p:nvSpPr>
          <p:spPr bwMode="auto">
            <a:xfrm>
              <a:off x="3352800" y="3429000"/>
              <a:ext cx="1539875" cy="0"/>
            </a:xfrm>
            <a:prstGeom prst="line">
              <a:avLst/>
            </a:prstGeom>
            <a:noFill/>
            <a:ln w="38100">
              <a:solidFill>
                <a:srgbClr val="000000"/>
              </a:solidFill>
              <a:round/>
              <a:headEnd/>
              <a:tailEnd type="triangle" w="med" len="med"/>
            </a:ln>
          </p:spPr>
          <p:txBody>
            <a:bodyPr>
              <a:prstTxWarp prst="textNoShape">
                <a:avLst/>
              </a:prstTxWarp>
            </a:bodyPr>
            <a:lstStyle/>
            <a:p>
              <a:endParaRPr lang="en-US"/>
            </a:p>
          </p:txBody>
        </p:sp>
        <p:sp>
          <p:nvSpPr>
            <p:cNvPr id="7" name="Text Box 106"/>
            <p:cNvSpPr txBox="1">
              <a:spLocks noChangeArrowheads="1"/>
            </p:cNvSpPr>
            <p:nvPr/>
          </p:nvSpPr>
          <p:spPr bwMode="auto">
            <a:xfrm>
              <a:off x="3505199" y="3048000"/>
              <a:ext cx="1295400" cy="397748"/>
            </a:xfrm>
            <a:prstGeom prst="rect">
              <a:avLst/>
            </a:prstGeom>
            <a:noFill/>
            <a:ln w="9525">
              <a:noFill/>
              <a:miter lim="800000"/>
              <a:headEnd/>
              <a:tailEnd/>
            </a:ln>
          </p:spPr>
          <p:txBody>
            <a:bodyPr>
              <a:prstTxWarp prst="textNoShape">
                <a:avLst/>
              </a:prstTxWarp>
              <a:spAutoFit/>
            </a:bodyPr>
            <a:lstStyle/>
            <a:p>
              <a:pPr algn="ctr">
                <a:spcBef>
                  <a:spcPct val="50000"/>
                </a:spcBef>
              </a:pPr>
              <a:r>
                <a:rPr lang="hu-HU" sz="1000">
                  <a:latin typeface="Verdana" charset="0"/>
                </a:rPr>
                <a:t>NaOH</a:t>
              </a:r>
            </a:p>
          </p:txBody>
        </p:sp>
        <p:grpSp>
          <p:nvGrpSpPr>
            <p:cNvPr id="8" name="Group 156"/>
            <p:cNvGrpSpPr>
              <a:grpSpLocks/>
            </p:cNvGrpSpPr>
            <p:nvPr/>
          </p:nvGrpSpPr>
          <p:grpSpPr bwMode="auto">
            <a:xfrm>
              <a:off x="4648203" y="2286001"/>
              <a:ext cx="4171953" cy="2371727"/>
              <a:chOff x="2928" y="821"/>
              <a:chExt cx="2628" cy="1494"/>
            </a:xfrm>
          </p:grpSpPr>
          <p:grpSp>
            <p:nvGrpSpPr>
              <p:cNvPr id="11" name="Group 155"/>
              <p:cNvGrpSpPr>
                <a:grpSpLocks/>
              </p:cNvGrpSpPr>
              <p:nvPr/>
            </p:nvGrpSpPr>
            <p:grpSpPr bwMode="auto">
              <a:xfrm>
                <a:off x="2928" y="821"/>
                <a:ext cx="2628" cy="1296"/>
                <a:chOff x="2928" y="821"/>
                <a:chExt cx="2628" cy="1296"/>
              </a:xfrm>
            </p:grpSpPr>
            <p:sp>
              <p:nvSpPr>
                <p:cNvPr id="14" name="Rectangle 110"/>
                <p:cNvSpPr>
                  <a:spLocks noChangeArrowheads="1"/>
                </p:cNvSpPr>
                <p:nvPr/>
              </p:nvSpPr>
              <p:spPr bwMode="auto">
                <a:xfrm>
                  <a:off x="4177" y="1956"/>
                  <a:ext cx="80"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p</a:t>
                  </a:r>
                  <a:endParaRPr lang="hu-HU" sz="1000">
                    <a:latin typeface="Times New Roman" charset="0"/>
                  </a:endParaRPr>
                </a:p>
              </p:txBody>
            </p:sp>
            <p:sp>
              <p:nvSpPr>
                <p:cNvPr id="15" name="Rectangle 111"/>
                <p:cNvSpPr>
                  <a:spLocks noChangeArrowheads="1"/>
                </p:cNvSpPr>
                <p:nvPr/>
              </p:nvSpPr>
              <p:spPr bwMode="auto">
                <a:xfrm>
                  <a:off x="3977" y="1160"/>
                  <a:ext cx="94"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N</a:t>
                  </a:r>
                  <a:endParaRPr lang="hu-HU" sz="1000">
                    <a:latin typeface="Times New Roman" charset="0"/>
                  </a:endParaRPr>
                </a:p>
              </p:txBody>
            </p:sp>
            <p:sp>
              <p:nvSpPr>
                <p:cNvPr id="16" name="Rectangle 112"/>
                <p:cNvSpPr>
                  <a:spLocks noChangeArrowheads="1"/>
                </p:cNvSpPr>
                <p:nvPr/>
              </p:nvSpPr>
              <p:spPr bwMode="auto">
                <a:xfrm>
                  <a:off x="4060" y="1160"/>
                  <a:ext cx="94"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H</a:t>
                  </a:r>
                  <a:endParaRPr lang="hu-HU" sz="1000">
                    <a:latin typeface="Times New Roman" charset="0"/>
                  </a:endParaRPr>
                </a:p>
              </p:txBody>
            </p:sp>
            <p:sp>
              <p:nvSpPr>
                <p:cNvPr id="17" name="Rectangle 113"/>
                <p:cNvSpPr>
                  <a:spLocks noChangeArrowheads="1"/>
                </p:cNvSpPr>
                <p:nvPr/>
              </p:nvSpPr>
              <p:spPr bwMode="auto">
                <a:xfrm>
                  <a:off x="3757" y="821"/>
                  <a:ext cx="102"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O</a:t>
                  </a:r>
                  <a:endParaRPr lang="hu-HU" sz="1000">
                    <a:latin typeface="Times New Roman" charset="0"/>
                  </a:endParaRPr>
                </a:p>
              </p:txBody>
            </p:sp>
            <p:sp>
              <p:nvSpPr>
                <p:cNvPr id="18" name="Rectangle 114"/>
                <p:cNvSpPr>
                  <a:spLocks noChangeArrowheads="1"/>
                </p:cNvSpPr>
                <p:nvPr/>
              </p:nvSpPr>
              <p:spPr bwMode="auto">
                <a:xfrm>
                  <a:off x="3948" y="1653"/>
                  <a:ext cx="102"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O</a:t>
                  </a:r>
                  <a:endParaRPr lang="hu-HU" sz="1000">
                    <a:latin typeface="Times New Roman" charset="0"/>
                  </a:endParaRPr>
                </a:p>
              </p:txBody>
            </p:sp>
            <p:sp>
              <p:nvSpPr>
                <p:cNvPr id="19" name="Rectangle 115"/>
                <p:cNvSpPr>
                  <a:spLocks noChangeArrowheads="1"/>
                </p:cNvSpPr>
                <p:nvPr/>
              </p:nvSpPr>
              <p:spPr bwMode="auto">
                <a:xfrm>
                  <a:off x="3583" y="1864"/>
                  <a:ext cx="102"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O</a:t>
                  </a:r>
                  <a:endParaRPr lang="hu-HU" sz="1000">
                    <a:latin typeface="Times New Roman" charset="0"/>
                  </a:endParaRPr>
                </a:p>
              </p:txBody>
            </p:sp>
            <p:sp>
              <p:nvSpPr>
                <p:cNvPr id="20" name="Rectangle 116"/>
                <p:cNvSpPr>
                  <a:spLocks noChangeArrowheads="1"/>
                </p:cNvSpPr>
                <p:nvPr/>
              </p:nvSpPr>
              <p:spPr bwMode="auto">
                <a:xfrm>
                  <a:off x="3500" y="1864"/>
                  <a:ext cx="94"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H</a:t>
                  </a:r>
                  <a:endParaRPr lang="hu-HU" sz="1000">
                    <a:latin typeface="Times New Roman" charset="0"/>
                  </a:endParaRPr>
                </a:p>
              </p:txBody>
            </p:sp>
            <p:sp>
              <p:nvSpPr>
                <p:cNvPr id="21" name="Rectangle 117"/>
                <p:cNvSpPr>
                  <a:spLocks noChangeArrowheads="1"/>
                </p:cNvSpPr>
                <p:nvPr/>
              </p:nvSpPr>
              <p:spPr bwMode="auto">
                <a:xfrm>
                  <a:off x="4879" y="1064"/>
                  <a:ext cx="94"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N</a:t>
                  </a:r>
                  <a:endParaRPr lang="hu-HU" sz="1000">
                    <a:latin typeface="Times New Roman" charset="0"/>
                  </a:endParaRPr>
                </a:p>
              </p:txBody>
            </p:sp>
            <p:sp>
              <p:nvSpPr>
                <p:cNvPr id="22" name="Rectangle 118"/>
                <p:cNvSpPr>
                  <a:spLocks noChangeArrowheads="1"/>
                </p:cNvSpPr>
                <p:nvPr/>
              </p:nvSpPr>
              <p:spPr bwMode="auto">
                <a:xfrm>
                  <a:off x="4961" y="1064"/>
                  <a:ext cx="94"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H</a:t>
                  </a:r>
                  <a:endParaRPr lang="hu-HU" sz="1000">
                    <a:latin typeface="Times New Roman" charset="0"/>
                  </a:endParaRPr>
                </a:p>
              </p:txBody>
            </p:sp>
            <p:sp>
              <p:nvSpPr>
                <p:cNvPr id="23" name="Rectangle 119"/>
                <p:cNvSpPr>
                  <a:spLocks noChangeArrowheads="1"/>
                </p:cNvSpPr>
                <p:nvPr/>
              </p:nvSpPr>
              <p:spPr bwMode="auto">
                <a:xfrm>
                  <a:off x="4741" y="1350"/>
                  <a:ext cx="102"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O</a:t>
                  </a:r>
                  <a:endParaRPr lang="hu-HU" sz="1000">
                    <a:latin typeface="Times New Roman" charset="0"/>
                  </a:endParaRPr>
                </a:p>
              </p:txBody>
            </p:sp>
            <p:sp>
              <p:nvSpPr>
                <p:cNvPr id="24" name="Rectangle 120"/>
                <p:cNvSpPr>
                  <a:spLocks noChangeArrowheads="1"/>
                </p:cNvSpPr>
                <p:nvPr/>
              </p:nvSpPr>
              <p:spPr bwMode="auto">
                <a:xfrm>
                  <a:off x="4562" y="1343"/>
                  <a:ext cx="102"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O</a:t>
                  </a:r>
                  <a:endParaRPr lang="hu-HU" sz="1000">
                    <a:latin typeface="Times New Roman" charset="0"/>
                  </a:endParaRPr>
                </a:p>
              </p:txBody>
            </p:sp>
            <p:sp>
              <p:nvSpPr>
                <p:cNvPr id="25" name="Rectangle 121"/>
                <p:cNvSpPr>
                  <a:spLocks noChangeArrowheads="1"/>
                </p:cNvSpPr>
                <p:nvPr/>
              </p:nvSpPr>
              <p:spPr bwMode="auto">
                <a:xfrm>
                  <a:off x="4338" y="1575"/>
                  <a:ext cx="102"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O</a:t>
                  </a:r>
                  <a:endParaRPr lang="hu-HU" sz="1000">
                    <a:latin typeface="Times New Roman" charset="0"/>
                  </a:endParaRPr>
                </a:p>
              </p:txBody>
            </p:sp>
            <p:sp>
              <p:nvSpPr>
                <p:cNvPr id="26" name="Rectangle 122"/>
                <p:cNvSpPr>
                  <a:spLocks noChangeArrowheads="1"/>
                </p:cNvSpPr>
                <p:nvPr/>
              </p:nvSpPr>
              <p:spPr bwMode="auto">
                <a:xfrm>
                  <a:off x="4255" y="1575"/>
                  <a:ext cx="94"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H</a:t>
                  </a:r>
                  <a:endParaRPr lang="hu-HU" sz="1000">
                    <a:latin typeface="Times New Roman" charset="0"/>
                  </a:endParaRPr>
                </a:p>
              </p:txBody>
            </p:sp>
            <p:sp>
              <p:nvSpPr>
                <p:cNvPr id="27" name="Rectangle 123"/>
                <p:cNvSpPr>
                  <a:spLocks noChangeArrowheads="1"/>
                </p:cNvSpPr>
                <p:nvPr/>
              </p:nvSpPr>
              <p:spPr bwMode="auto">
                <a:xfrm>
                  <a:off x="2928" y="1204"/>
                  <a:ext cx="471" cy="157"/>
                </a:xfrm>
                <a:prstGeom prst="rect">
                  <a:avLst/>
                </a:prstGeom>
                <a:noFill/>
                <a:ln w="9525">
                  <a:noFill/>
                  <a:miter lim="800000"/>
                  <a:headEnd/>
                  <a:tailEnd/>
                </a:ln>
              </p:spPr>
              <p:txBody>
                <a:bodyPr wrap="none" lIns="0" tIns="0" rIns="0" bIns="0">
                  <a:prstTxWarp prst="textNoShape">
                    <a:avLst/>
                  </a:prstTxWarp>
                  <a:spAutoFit/>
                </a:bodyPr>
                <a:lstStyle/>
                <a:p>
                  <a:r>
                    <a:rPr lang="hu-HU" sz="1000" b="1"/>
                    <a:t>polimer</a:t>
                  </a:r>
                  <a:endParaRPr lang="hu-HU" sz="1000" b="1">
                    <a:latin typeface="Times New Roman" charset="0"/>
                  </a:endParaRPr>
                </a:p>
              </p:txBody>
            </p:sp>
            <p:sp>
              <p:nvSpPr>
                <p:cNvPr id="28" name="Rectangle 124"/>
                <p:cNvSpPr>
                  <a:spLocks noChangeArrowheads="1"/>
                </p:cNvSpPr>
                <p:nvPr/>
              </p:nvSpPr>
              <p:spPr bwMode="auto">
                <a:xfrm>
                  <a:off x="5085" y="1077"/>
                  <a:ext cx="471"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polimer</a:t>
                  </a:r>
                  <a:endParaRPr lang="hu-HU" sz="1000">
                    <a:latin typeface="Times New Roman" charset="0"/>
                  </a:endParaRPr>
                </a:p>
              </p:txBody>
            </p:sp>
            <p:sp>
              <p:nvSpPr>
                <p:cNvPr id="29" name="Line 125"/>
                <p:cNvSpPr>
                  <a:spLocks noChangeShapeType="1"/>
                </p:cNvSpPr>
                <p:nvPr/>
              </p:nvSpPr>
              <p:spPr bwMode="auto">
                <a:xfrm flipH="1">
                  <a:off x="3601" y="1128"/>
                  <a:ext cx="197" cy="14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30" name="Line 126"/>
                <p:cNvSpPr>
                  <a:spLocks noChangeShapeType="1"/>
                </p:cNvSpPr>
                <p:nvPr/>
              </p:nvSpPr>
              <p:spPr bwMode="auto">
                <a:xfrm flipH="1" flipV="1">
                  <a:off x="3798" y="1128"/>
                  <a:ext cx="168" cy="7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31" name="Line 127"/>
                <p:cNvSpPr>
                  <a:spLocks noChangeShapeType="1"/>
                </p:cNvSpPr>
                <p:nvPr/>
              </p:nvSpPr>
              <p:spPr bwMode="auto">
                <a:xfrm flipH="1" flipV="1">
                  <a:off x="3601" y="1270"/>
                  <a:ext cx="25" cy="241"/>
                </a:xfrm>
                <a:prstGeom prst="line">
                  <a:avLst/>
                </a:prstGeom>
                <a:noFill/>
                <a:ln w="25400">
                  <a:solidFill>
                    <a:srgbClr val="000000"/>
                  </a:solidFill>
                  <a:round/>
                  <a:headEnd/>
                  <a:tailEnd/>
                </a:ln>
              </p:spPr>
              <p:txBody>
                <a:bodyPr>
                  <a:prstTxWarp prst="textNoShape">
                    <a:avLst/>
                  </a:prstTxWarp>
                </a:bodyPr>
                <a:lstStyle/>
                <a:p>
                  <a:endParaRPr lang="en-US"/>
                </a:p>
              </p:txBody>
            </p:sp>
            <p:sp>
              <p:nvSpPr>
                <p:cNvPr id="32" name="Line 128"/>
                <p:cNvSpPr>
                  <a:spLocks noChangeShapeType="1"/>
                </p:cNvSpPr>
                <p:nvPr/>
              </p:nvSpPr>
              <p:spPr bwMode="auto">
                <a:xfrm flipH="1" flipV="1">
                  <a:off x="3626" y="1511"/>
                  <a:ext cx="122" cy="20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33" name="Line 129"/>
                <p:cNvSpPr>
                  <a:spLocks noChangeShapeType="1"/>
                </p:cNvSpPr>
                <p:nvPr/>
              </p:nvSpPr>
              <p:spPr bwMode="auto">
                <a:xfrm flipH="1">
                  <a:off x="3782" y="949"/>
                  <a:ext cx="3" cy="17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34" name="Line 130"/>
                <p:cNvSpPr>
                  <a:spLocks noChangeShapeType="1"/>
                </p:cNvSpPr>
                <p:nvPr/>
              </p:nvSpPr>
              <p:spPr bwMode="auto">
                <a:xfrm flipH="1">
                  <a:off x="3817" y="949"/>
                  <a:ext cx="2" cy="17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35" name="Line 131"/>
                <p:cNvSpPr>
                  <a:spLocks noChangeShapeType="1"/>
                </p:cNvSpPr>
                <p:nvPr/>
              </p:nvSpPr>
              <p:spPr bwMode="auto">
                <a:xfrm flipH="1">
                  <a:off x="3748" y="1704"/>
                  <a:ext cx="188" cy="1"/>
                </a:xfrm>
                <a:prstGeom prst="line">
                  <a:avLst/>
                </a:prstGeom>
                <a:noFill/>
                <a:ln w="25400">
                  <a:solidFill>
                    <a:srgbClr val="000000"/>
                  </a:solidFill>
                  <a:round/>
                  <a:headEnd/>
                  <a:tailEnd/>
                </a:ln>
              </p:spPr>
              <p:txBody>
                <a:bodyPr>
                  <a:prstTxWarp prst="textNoShape">
                    <a:avLst/>
                  </a:prstTxWarp>
                </a:bodyPr>
                <a:lstStyle/>
                <a:p>
                  <a:endParaRPr lang="en-US"/>
                </a:p>
              </p:txBody>
            </p:sp>
            <p:sp>
              <p:nvSpPr>
                <p:cNvPr id="36" name="Line 132"/>
                <p:cNvSpPr>
                  <a:spLocks noChangeShapeType="1"/>
                </p:cNvSpPr>
                <p:nvPr/>
              </p:nvSpPr>
              <p:spPr bwMode="auto">
                <a:xfrm flipH="1">
                  <a:off x="3748" y="1738"/>
                  <a:ext cx="188" cy="1"/>
                </a:xfrm>
                <a:prstGeom prst="line">
                  <a:avLst/>
                </a:prstGeom>
                <a:noFill/>
                <a:ln w="25400">
                  <a:solidFill>
                    <a:srgbClr val="000000"/>
                  </a:solidFill>
                  <a:round/>
                  <a:headEnd/>
                  <a:tailEnd/>
                </a:ln>
              </p:spPr>
              <p:txBody>
                <a:bodyPr>
                  <a:prstTxWarp prst="textNoShape">
                    <a:avLst/>
                  </a:prstTxWarp>
                </a:bodyPr>
                <a:lstStyle/>
                <a:p>
                  <a:endParaRPr lang="en-US"/>
                </a:p>
              </p:txBody>
            </p:sp>
            <p:sp>
              <p:nvSpPr>
                <p:cNvPr id="37" name="Line 133"/>
                <p:cNvSpPr>
                  <a:spLocks noChangeShapeType="1"/>
                </p:cNvSpPr>
                <p:nvPr/>
              </p:nvSpPr>
              <p:spPr bwMode="auto">
                <a:xfrm flipV="1">
                  <a:off x="3661" y="1720"/>
                  <a:ext cx="87" cy="151"/>
                </a:xfrm>
                <a:prstGeom prst="line">
                  <a:avLst/>
                </a:prstGeom>
                <a:noFill/>
                <a:ln w="25400">
                  <a:solidFill>
                    <a:srgbClr val="000000"/>
                  </a:solidFill>
                  <a:round/>
                  <a:headEnd/>
                  <a:tailEnd/>
                </a:ln>
              </p:spPr>
              <p:txBody>
                <a:bodyPr>
                  <a:prstTxWarp prst="textNoShape">
                    <a:avLst/>
                  </a:prstTxWarp>
                </a:bodyPr>
                <a:lstStyle/>
                <a:p>
                  <a:endParaRPr lang="en-US"/>
                </a:p>
              </p:txBody>
            </p:sp>
            <p:sp>
              <p:nvSpPr>
                <p:cNvPr id="38" name="Line 134"/>
                <p:cNvSpPr>
                  <a:spLocks noChangeShapeType="1"/>
                </p:cNvSpPr>
                <p:nvPr/>
              </p:nvSpPr>
              <p:spPr bwMode="auto">
                <a:xfrm flipH="1">
                  <a:off x="4358" y="1110"/>
                  <a:ext cx="214" cy="11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39" name="Line 135"/>
                <p:cNvSpPr>
                  <a:spLocks noChangeShapeType="1"/>
                </p:cNvSpPr>
                <p:nvPr/>
              </p:nvSpPr>
              <p:spPr bwMode="auto">
                <a:xfrm flipH="1" flipV="1">
                  <a:off x="4572" y="1110"/>
                  <a:ext cx="213" cy="13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40" name="Line 136"/>
                <p:cNvSpPr>
                  <a:spLocks noChangeShapeType="1"/>
                </p:cNvSpPr>
                <p:nvPr/>
              </p:nvSpPr>
              <p:spPr bwMode="auto">
                <a:xfrm flipH="1">
                  <a:off x="4785" y="1174"/>
                  <a:ext cx="82" cy="66"/>
                </a:xfrm>
                <a:prstGeom prst="line">
                  <a:avLst/>
                </a:prstGeom>
                <a:noFill/>
                <a:ln w="25400">
                  <a:solidFill>
                    <a:srgbClr val="000000"/>
                  </a:solidFill>
                  <a:round/>
                  <a:headEnd/>
                  <a:tailEnd/>
                </a:ln>
              </p:spPr>
              <p:txBody>
                <a:bodyPr>
                  <a:prstTxWarp prst="textNoShape">
                    <a:avLst/>
                  </a:prstTxWarp>
                </a:bodyPr>
                <a:lstStyle/>
                <a:p>
                  <a:endParaRPr lang="en-US"/>
                </a:p>
              </p:txBody>
            </p:sp>
            <p:sp>
              <p:nvSpPr>
                <p:cNvPr id="41" name="Line 137"/>
                <p:cNvSpPr>
                  <a:spLocks noChangeShapeType="1"/>
                </p:cNvSpPr>
                <p:nvPr/>
              </p:nvSpPr>
              <p:spPr bwMode="auto">
                <a:xfrm flipV="1">
                  <a:off x="4801" y="1240"/>
                  <a:ext cx="1" cy="11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42" name="Line 138"/>
                <p:cNvSpPr>
                  <a:spLocks noChangeShapeType="1"/>
                </p:cNvSpPr>
                <p:nvPr/>
              </p:nvSpPr>
              <p:spPr bwMode="auto">
                <a:xfrm flipV="1">
                  <a:off x="4767" y="1240"/>
                  <a:ext cx="1" cy="11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43" name="Line 139"/>
                <p:cNvSpPr>
                  <a:spLocks noChangeShapeType="1"/>
                </p:cNvSpPr>
                <p:nvPr/>
              </p:nvSpPr>
              <p:spPr bwMode="auto">
                <a:xfrm flipH="1" flipV="1">
                  <a:off x="4358" y="1222"/>
                  <a:ext cx="78" cy="238"/>
                </a:xfrm>
                <a:prstGeom prst="line">
                  <a:avLst/>
                </a:prstGeom>
                <a:noFill/>
                <a:ln w="25400">
                  <a:solidFill>
                    <a:srgbClr val="000000"/>
                  </a:solidFill>
                  <a:round/>
                  <a:headEnd/>
                  <a:tailEnd/>
                </a:ln>
              </p:spPr>
              <p:txBody>
                <a:bodyPr>
                  <a:prstTxWarp prst="textNoShape">
                    <a:avLst/>
                  </a:prstTxWarp>
                </a:bodyPr>
                <a:lstStyle/>
                <a:p>
                  <a:endParaRPr lang="en-US"/>
                </a:p>
              </p:txBody>
            </p:sp>
            <p:sp>
              <p:nvSpPr>
                <p:cNvPr id="44" name="Line 140"/>
                <p:cNvSpPr>
                  <a:spLocks noChangeShapeType="1"/>
                </p:cNvSpPr>
                <p:nvPr/>
              </p:nvSpPr>
              <p:spPr bwMode="auto">
                <a:xfrm flipH="1">
                  <a:off x="4432" y="1410"/>
                  <a:ext cx="119" cy="3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45" name="Line 141"/>
                <p:cNvSpPr>
                  <a:spLocks noChangeShapeType="1"/>
                </p:cNvSpPr>
                <p:nvPr/>
              </p:nvSpPr>
              <p:spPr bwMode="auto">
                <a:xfrm flipH="1">
                  <a:off x="4441" y="1447"/>
                  <a:ext cx="110" cy="3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46" name="Line 142"/>
                <p:cNvSpPr>
                  <a:spLocks noChangeShapeType="1"/>
                </p:cNvSpPr>
                <p:nvPr/>
              </p:nvSpPr>
              <p:spPr bwMode="auto">
                <a:xfrm flipV="1">
                  <a:off x="4399" y="1460"/>
                  <a:ext cx="37" cy="12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47" name="Line 143"/>
                <p:cNvSpPr>
                  <a:spLocks noChangeShapeType="1"/>
                </p:cNvSpPr>
                <p:nvPr/>
              </p:nvSpPr>
              <p:spPr bwMode="auto">
                <a:xfrm flipV="1">
                  <a:off x="4154" y="1222"/>
                  <a:ext cx="204" cy="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48" name="Line 144"/>
                <p:cNvSpPr>
                  <a:spLocks noChangeShapeType="1"/>
                </p:cNvSpPr>
                <p:nvPr/>
              </p:nvSpPr>
              <p:spPr bwMode="auto">
                <a:xfrm>
                  <a:off x="3358" y="1270"/>
                  <a:ext cx="243" cy="1"/>
                </a:xfrm>
                <a:prstGeom prst="line">
                  <a:avLst/>
                </a:prstGeom>
                <a:noFill/>
                <a:ln w="25400">
                  <a:solidFill>
                    <a:srgbClr val="000000"/>
                  </a:solidFill>
                  <a:round/>
                  <a:headEnd/>
                  <a:tailEnd/>
                </a:ln>
              </p:spPr>
              <p:txBody>
                <a:bodyPr>
                  <a:prstTxWarp prst="textNoShape">
                    <a:avLst/>
                  </a:prstTxWarp>
                </a:bodyPr>
                <a:lstStyle/>
                <a:p>
                  <a:endParaRPr lang="en-US"/>
                </a:p>
              </p:txBody>
            </p:sp>
            <p:sp>
              <p:nvSpPr>
                <p:cNvPr id="49" name="Line 145"/>
                <p:cNvSpPr>
                  <a:spLocks noChangeShapeType="1"/>
                </p:cNvSpPr>
                <p:nvPr/>
              </p:nvSpPr>
              <p:spPr bwMode="auto">
                <a:xfrm flipH="1" flipV="1">
                  <a:off x="5056" y="1139"/>
                  <a:ext cx="18" cy="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50" name="Freeform 146"/>
                <p:cNvSpPr>
                  <a:spLocks/>
                </p:cNvSpPr>
                <p:nvPr/>
              </p:nvSpPr>
              <p:spPr bwMode="auto">
                <a:xfrm>
                  <a:off x="3438" y="944"/>
                  <a:ext cx="69" cy="1065"/>
                </a:xfrm>
                <a:custGeom>
                  <a:avLst/>
                  <a:gdLst>
                    <a:gd name="T0" fmla="*/ 0 w 69"/>
                    <a:gd name="T1" fmla="*/ 0 h 1065"/>
                    <a:gd name="T2" fmla="*/ 69 w 69"/>
                    <a:gd name="T3" fmla="*/ 0 h 1065"/>
                    <a:gd name="T4" fmla="*/ 69 w 69"/>
                    <a:gd name="T5" fmla="*/ 5 h 1065"/>
                    <a:gd name="T6" fmla="*/ 14 w 69"/>
                    <a:gd name="T7" fmla="*/ 5 h 1065"/>
                    <a:gd name="T8" fmla="*/ 14 w 69"/>
                    <a:gd name="T9" fmla="*/ 1060 h 1065"/>
                    <a:gd name="T10" fmla="*/ 69 w 69"/>
                    <a:gd name="T11" fmla="*/ 1060 h 1065"/>
                    <a:gd name="T12" fmla="*/ 69 w 69"/>
                    <a:gd name="T13" fmla="*/ 1065 h 1065"/>
                    <a:gd name="T14" fmla="*/ 0 w 69"/>
                    <a:gd name="T15" fmla="*/ 1065 h 1065"/>
                    <a:gd name="T16" fmla="*/ 0 w 69"/>
                    <a:gd name="T17" fmla="*/ 0 h 10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1065"/>
                    <a:gd name="T29" fmla="*/ 69 w 69"/>
                    <a:gd name="T30" fmla="*/ 1065 h 10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1065">
                      <a:moveTo>
                        <a:pt x="0" y="0"/>
                      </a:moveTo>
                      <a:lnTo>
                        <a:pt x="69" y="0"/>
                      </a:lnTo>
                      <a:lnTo>
                        <a:pt x="69" y="5"/>
                      </a:lnTo>
                      <a:lnTo>
                        <a:pt x="14" y="5"/>
                      </a:lnTo>
                      <a:lnTo>
                        <a:pt x="14" y="1060"/>
                      </a:lnTo>
                      <a:lnTo>
                        <a:pt x="69" y="1060"/>
                      </a:lnTo>
                      <a:lnTo>
                        <a:pt x="69" y="1065"/>
                      </a:lnTo>
                      <a:lnTo>
                        <a:pt x="0" y="1065"/>
                      </a:lnTo>
                      <a:lnTo>
                        <a:pt x="0" y="0"/>
                      </a:lnTo>
                      <a:close/>
                    </a:path>
                  </a:pathLst>
                </a:custGeom>
                <a:solidFill>
                  <a:srgbClr val="000000"/>
                </a:solidFill>
                <a:ln w="9525">
                  <a:noFill/>
                  <a:round/>
                  <a:headEnd/>
                  <a:tailEnd/>
                </a:ln>
              </p:spPr>
              <p:txBody>
                <a:bodyPr>
                  <a:prstTxWarp prst="textNoShape">
                    <a:avLst/>
                  </a:prstTxWarp>
                </a:bodyPr>
                <a:lstStyle/>
                <a:p>
                  <a:endParaRPr lang="en-US" sz="1000"/>
                </a:p>
              </p:txBody>
            </p:sp>
            <p:sp>
              <p:nvSpPr>
                <p:cNvPr id="51" name="Freeform 147"/>
                <p:cNvSpPr>
                  <a:spLocks/>
                </p:cNvSpPr>
                <p:nvPr/>
              </p:nvSpPr>
              <p:spPr bwMode="auto">
                <a:xfrm>
                  <a:off x="3438" y="944"/>
                  <a:ext cx="69" cy="1065"/>
                </a:xfrm>
                <a:custGeom>
                  <a:avLst/>
                  <a:gdLst>
                    <a:gd name="T0" fmla="*/ 0 w 69"/>
                    <a:gd name="T1" fmla="*/ 0 h 1065"/>
                    <a:gd name="T2" fmla="*/ 69 w 69"/>
                    <a:gd name="T3" fmla="*/ 0 h 1065"/>
                    <a:gd name="T4" fmla="*/ 69 w 69"/>
                    <a:gd name="T5" fmla="*/ 5 h 1065"/>
                    <a:gd name="T6" fmla="*/ 14 w 69"/>
                    <a:gd name="T7" fmla="*/ 5 h 1065"/>
                    <a:gd name="T8" fmla="*/ 14 w 69"/>
                    <a:gd name="T9" fmla="*/ 1060 h 1065"/>
                    <a:gd name="T10" fmla="*/ 69 w 69"/>
                    <a:gd name="T11" fmla="*/ 1060 h 1065"/>
                    <a:gd name="T12" fmla="*/ 69 w 69"/>
                    <a:gd name="T13" fmla="*/ 1065 h 1065"/>
                    <a:gd name="T14" fmla="*/ 0 w 69"/>
                    <a:gd name="T15" fmla="*/ 1065 h 1065"/>
                    <a:gd name="T16" fmla="*/ 0 w 69"/>
                    <a:gd name="T17" fmla="*/ 0 h 10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1065"/>
                    <a:gd name="T29" fmla="*/ 69 w 69"/>
                    <a:gd name="T30" fmla="*/ 1065 h 10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1065">
                      <a:moveTo>
                        <a:pt x="0" y="0"/>
                      </a:moveTo>
                      <a:lnTo>
                        <a:pt x="69" y="0"/>
                      </a:lnTo>
                      <a:lnTo>
                        <a:pt x="69" y="5"/>
                      </a:lnTo>
                      <a:lnTo>
                        <a:pt x="14" y="5"/>
                      </a:lnTo>
                      <a:lnTo>
                        <a:pt x="14" y="1060"/>
                      </a:lnTo>
                      <a:lnTo>
                        <a:pt x="69" y="1060"/>
                      </a:lnTo>
                      <a:lnTo>
                        <a:pt x="69" y="1065"/>
                      </a:lnTo>
                      <a:lnTo>
                        <a:pt x="0" y="1065"/>
                      </a:lnTo>
                      <a:lnTo>
                        <a:pt x="0" y="0"/>
                      </a:lnTo>
                    </a:path>
                  </a:pathLst>
                </a:custGeom>
                <a:noFill/>
                <a:ln w="0">
                  <a:solidFill>
                    <a:srgbClr val="000000"/>
                  </a:solidFill>
                  <a:round/>
                  <a:headEnd/>
                  <a:tailEnd/>
                </a:ln>
              </p:spPr>
              <p:txBody>
                <a:bodyPr>
                  <a:prstTxWarp prst="textNoShape">
                    <a:avLst/>
                  </a:prstTxWarp>
                </a:bodyPr>
                <a:lstStyle/>
                <a:p>
                  <a:endParaRPr lang="en-US" sz="1000"/>
                </a:p>
              </p:txBody>
            </p:sp>
            <p:sp>
              <p:nvSpPr>
                <p:cNvPr id="52" name="Freeform 148"/>
                <p:cNvSpPr>
                  <a:spLocks/>
                </p:cNvSpPr>
                <p:nvPr/>
              </p:nvSpPr>
              <p:spPr bwMode="auto">
                <a:xfrm>
                  <a:off x="4092" y="944"/>
                  <a:ext cx="69" cy="1065"/>
                </a:xfrm>
                <a:custGeom>
                  <a:avLst/>
                  <a:gdLst>
                    <a:gd name="T0" fmla="*/ 69 w 69"/>
                    <a:gd name="T1" fmla="*/ 0 h 1065"/>
                    <a:gd name="T2" fmla="*/ 0 w 69"/>
                    <a:gd name="T3" fmla="*/ 0 h 1065"/>
                    <a:gd name="T4" fmla="*/ 0 w 69"/>
                    <a:gd name="T5" fmla="*/ 5 h 1065"/>
                    <a:gd name="T6" fmla="*/ 55 w 69"/>
                    <a:gd name="T7" fmla="*/ 5 h 1065"/>
                    <a:gd name="T8" fmla="*/ 55 w 69"/>
                    <a:gd name="T9" fmla="*/ 1060 h 1065"/>
                    <a:gd name="T10" fmla="*/ 0 w 69"/>
                    <a:gd name="T11" fmla="*/ 1060 h 1065"/>
                    <a:gd name="T12" fmla="*/ 0 w 69"/>
                    <a:gd name="T13" fmla="*/ 1065 h 1065"/>
                    <a:gd name="T14" fmla="*/ 69 w 69"/>
                    <a:gd name="T15" fmla="*/ 1065 h 1065"/>
                    <a:gd name="T16" fmla="*/ 69 w 69"/>
                    <a:gd name="T17" fmla="*/ 0 h 10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1065"/>
                    <a:gd name="T29" fmla="*/ 69 w 69"/>
                    <a:gd name="T30" fmla="*/ 1065 h 10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1065">
                      <a:moveTo>
                        <a:pt x="69" y="0"/>
                      </a:moveTo>
                      <a:lnTo>
                        <a:pt x="0" y="0"/>
                      </a:lnTo>
                      <a:lnTo>
                        <a:pt x="0" y="5"/>
                      </a:lnTo>
                      <a:lnTo>
                        <a:pt x="55" y="5"/>
                      </a:lnTo>
                      <a:lnTo>
                        <a:pt x="55" y="1060"/>
                      </a:lnTo>
                      <a:lnTo>
                        <a:pt x="0" y="1060"/>
                      </a:lnTo>
                      <a:lnTo>
                        <a:pt x="0" y="1065"/>
                      </a:lnTo>
                      <a:lnTo>
                        <a:pt x="69" y="1065"/>
                      </a:lnTo>
                      <a:lnTo>
                        <a:pt x="69" y="0"/>
                      </a:lnTo>
                      <a:close/>
                    </a:path>
                  </a:pathLst>
                </a:custGeom>
                <a:solidFill>
                  <a:srgbClr val="000000"/>
                </a:solidFill>
                <a:ln w="9525">
                  <a:noFill/>
                  <a:round/>
                  <a:headEnd/>
                  <a:tailEnd/>
                </a:ln>
              </p:spPr>
              <p:txBody>
                <a:bodyPr>
                  <a:prstTxWarp prst="textNoShape">
                    <a:avLst/>
                  </a:prstTxWarp>
                </a:bodyPr>
                <a:lstStyle/>
                <a:p>
                  <a:endParaRPr lang="en-US" sz="1000"/>
                </a:p>
              </p:txBody>
            </p:sp>
            <p:sp>
              <p:nvSpPr>
                <p:cNvPr id="53" name="Freeform 149"/>
                <p:cNvSpPr>
                  <a:spLocks/>
                </p:cNvSpPr>
                <p:nvPr/>
              </p:nvSpPr>
              <p:spPr bwMode="auto">
                <a:xfrm>
                  <a:off x="4092" y="944"/>
                  <a:ext cx="69" cy="1065"/>
                </a:xfrm>
                <a:custGeom>
                  <a:avLst/>
                  <a:gdLst>
                    <a:gd name="T0" fmla="*/ 69 w 69"/>
                    <a:gd name="T1" fmla="*/ 0 h 1065"/>
                    <a:gd name="T2" fmla="*/ 0 w 69"/>
                    <a:gd name="T3" fmla="*/ 0 h 1065"/>
                    <a:gd name="T4" fmla="*/ 0 w 69"/>
                    <a:gd name="T5" fmla="*/ 5 h 1065"/>
                    <a:gd name="T6" fmla="*/ 55 w 69"/>
                    <a:gd name="T7" fmla="*/ 5 h 1065"/>
                    <a:gd name="T8" fmla="*/ 55 w 69"/>
                    <a:gd name="T9" fmla="*/ 1060 h 1065"/>
                    <a:gd name="T10" fmla="*/ 0 w 69"/>
                    <a:gd name="T11" fmla="*/ 1060 h 1065"/>
                    <a:gd name="T12" fmla="*/ 0 w 69"/>
                    <a:gd name="T13" fmla="*/ 1065 h 1065"/>
                    <a:gd name="T14" fmla="*/ 69 w 69"/>
                    <a:gd name="T15" fmla="*/ 1065 h 1065"/>
                    <a:gd name="T16" fmla="*/ 69 w 69"/>
                    <a:gd name="T17" fmla="*/ 0 h 10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1065"/>
                    <a:gd name="T29" fmla="*/ 69 w 69"/>
                    <a:gd name="T30" fmla="*/ 1065 h 10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1065">
                      <a:moveTo>
                        <a:pt x="69" y="0"/>
                      </a:moveTo>
                      <a:lnTo>
                        <a:pt x="0" y="0"/>
                      </a:lnTo>
                      <a:lnTo>
                        <a:pt x="0" y="5"/>
                      </a:lnTo>
                      <a:lnTo>
                        <a:pt x="55" y="5"/>
                      </a:lnTo>
                      <a:lnTo>
                        <a:pt x="55" y="1060"/>
                      </a:lnTo>
                      <a:lnTo>
                        <a:pt x="0" y="1060"/>
                      </a:lnTo>
                      <a:lnTo>
                        <a:pt x="0" y="1065"/>
                      </a:lnTo>
                      <a:lnTo>
                        <a:pt x="69" y="1065"/>
                      </a:lnTo>
                      <a:lnTo>
                        <a:pt x="69" y="0"/>
                      </a:lnTo>
                    </a:path>
                  </a:pathLst>
                </a:custGeom>
                <a:noFill/>
                <a:ln w="0">
                  <a:solidFill>
                    <a:srgbClr val="000000"/>
                  </a:solidFill>
                  <a:round/>
                  <a:headEnd/>
                  <a:tailEnd/>
                </a:ln>
              </p:spPr>
              <p:txBody>
                <a:bodyPr>
                  <a:prstTxWarp prst="textNoShape">
                    <a:avLst/>
                  </a:prstTxWarp>
                </a:bodyPr>
                <a:lstStyle/>
                <a:p>
                  <a:endParaRPr lang="en-US" sz="1000"/>
                </a:p>
              </p:txBody>
            </p:sp>
            <p:sp>
              <p:nvSpPr>
                <p:cNvPr id="54" name="Freeform 150"/>
                <p:cNvSpPr>
                  <a:spLocks/>
                </p:cNvSpPr>
                <p:nvPr/>
              </p:nvSpPr>
              <p:spPr bwMode="auto">
                <a:xfrm>
                  <a:off x="4255" y="960"/>
                  <a:ext cx="69" cy="1042"/>
                </a:xfrm>
                <a:custGeom>
                  <a:avLst/>
                  <a:gdLst>
                    <a:gd name="T0" fmla="*/ 0 w 69"/>
                    <a:gd name="T1" fmla="*/ 0 h 1042"/>
                    <a:gd name="T2" fmla="*/ 69 w 69"/>
                    <a:gd name="T3" fmla="*/ 0 h 1042"/>
                    <a:gd name="T4" fmla="*/ 69 w 69"/>
                    <a:gd name="T5" fmla="*/ 5 h 1042"/>
                    <a:gd name="T6" fmla="*/ 14 w 69"/>
                    <a:gd name="T7" fmla="*/ 5 h 1042"/>
                    <a:gd name="T8" fmla="*/ 14 w 69"/>
                    <a:gd name="T9" fmla="*/ 1037 h 1042"/>
                    <a:gd name="T10" fmla="*/ 69 w 69"/>
                    <a:gd name="T11" fmla="*/ 1037 h 1042"/>
                    <a:gd name="T12" fmla="*/ 69 w 69"/>
                    <a:gd name="T13" fmla="*/ 1042 h 1042"/>
                    <a:gd name="T14" fmla="*/ 0 w 69"/>
                    <a:gd name="T15" fmla="*/ 1042 h 1042"/>
                    <a:gd name="T16" fmla="*/ 0 w 69"/>
                    <a:gd name="T17" fmla="*/ 0 h 10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1042"/>
                    <a:gd name="T29" fmla="*/ 69 w 69"/>
                    <a:gd name="T30" fmla="*/ 1042 h 10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1042">
                      <a:moveTo>
                        <a:pt x="0" y="0"/>
                      </a:moveTo>
                      <a:lnTo>
                        <a:pt x="69" y="0"/>
                      </a:lnTo>
                      <a:lnTo>
                        <a:pt x="69" y="5"/>
                      </a:lnTo>
                      <a:lnTo>
                        <a:pt x="14" y="5"/>
                      </a:lnTo>
                      <a:lnTo>
                        <a:pt x="14" y="1037"/>
                      </a:lnTo>
                      <a:lnTo>
                        <a:pt x="69" y="1037"/>
                      </a:lnTo>
                      <a:lnTo>
                        <a:pt x="69" y="1042"/>
                      </a:lnTo>
                      <a:lnTo>
                        <a:pt x="0" y="1042"/>
                      </a:lnTo>
                      <a:lnTo>
                        <a:pt x="0" y="0"/>
                      </a:lnTo>
                      <a:close/>
                    </a:path>
                  </a:pathLst>
                </a:custGeom>
                <a:solidFill>
                  <a:srgbClr val="000000"/>
                </a:solidFill>
                <a:ln w="9525">
                  <a:noFill/>
                  <a:round/>
                  <a:headEnd/>
                  <a:tailEnd/>
                </a:ln>
              </p:spPr>
              <p:txBody>
                <a:bodyPr>
                  <a:prstTxWarp prst="textNoShape">
                    <a:avLst/>
                  </a:prstTxWarp>
                </a:bodyPr>
                <a:lstStyle/>
                <a:p>
                  <a:endParaRPr lang="en-US" sz="1000"/>
                </a:p>
              </p:txBody>
            </p:sp>
            <p:sp>
              <p:nvSpPr>
                <p:cNvPr id="55" name="Freeform 151"/>
                <p:cNvSpPr>
                  <a:spLocks/>
                </p:cNvSpPr>
                <p:nvPr/>
              </p:nvSpPr>
              <p:spPr bwMode="auto">
                <a:xfrm>
                  <a:off x="4255" y="960"/>
                  <a:ext cx="69" cy="1042"/>
                </a:xfrm>
                <a:custGeom>
                  <a:avLst/>
                  <a:gdLst>
                    <a:gd name="T0" fmla="*/ 0 w 69"/>
                    <a:gd name="T1" fmla="*/ 0 h 1042"/>
                    <a:gd name="T2" fmla="*/ 69 w 69"/>
                    <a:gd name="T3" fmla="*/ 0 h 1042"/>
                    <a:gd name="T4" fmla="*/ 69 w 69"/>
                    <a:gd name="T5" fmla="*/ 5 h 1042"/>
                    <a:gd name="T6" fmla="*/ 14 w 69"/>
                    <a:gd name="T7" fmla="*/ 5 h 1042"/>
                    <a:gd name="T8" fmla="*/ 14 w 69"/>
                    <a:gd name="T9" fmla="*/ 1037 h 1042"/>
                    <a:gd name="T10" fmla="*/ 69 w 69"/>
                    <a:gd name="T11" fmla="*/ 1037 h 1042"/>
                    <a:gd name="T12" fmla="*/ 69 w 69"/>
                    <a:gd name="T13" fmla="*/ 1042 h 1042"/>
                    <a:gd name="T14" fmla="*/ 0 w 69"/>
                    <a:gd name="T15" fmla="*/ 1042 h 1042"/>
                    <a:gd name="T16" fmla="*/ 0 w 69"/>
                    <a:gd name="T17" fmla="*/ 0 h 10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1042"/>
                    <a:gd name="T29" fmla="*/ 69 w 69"/>
                    <a:gd name="T30" fmla="*/ 1042 h 10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1042">
                      <a:moveTo>
                        <a:pt x="0" y="0"/>
                      </a:moveTo>
                      <a:lnTo>
                        <a:pt x="69" y="0"/>
                      </a:lnTo>
                      <a:lnTo>
                        <a:pt x="69" y="5"/>
                      </a:lnTo>
                      <a:lnTo>
                        <a:pt x="14" y="5"/>
                      </a:lnTo>
                      <a:lnTo>
                        <a:pt x="14" y="1037"/>
                      </a:lnTo>
                      <a:lnTo>
                        <a:pt x="69" y="1037"/>
                      </a:lnTo>
                      <a:lnTo>
                        <a:pt x="69" y="1042"/>
                      </a:lnTo>
                      <a:lnTo>
                        <a:pt x="0" y="1042"/>
                      </a:lnTo>
                      <a:lnTo>
                        <a:pt x="0" y="0"/>
                      </a:lnTo>
                    </a:path>
                  </a:pathLst>
                </a:custGeom>
                <a:noFill/>
                <a:ln w="0">
                  <a:solidFill>
                    <a:srgbClr val="000000"/>
                  </a:solidFill>
                  <a:round/>
                  <a:headEnd/>
                  <a:tailEnd/>
                </a:ln>
              </p:spPr>
              <p:txBody>
                <a:bodyPr>
                  <a:prstTxWarp prst="textNoShape">
                    <a:avLst/>
                  </a:prstTxWarp>
                </a:bodyPr>
                <a:lstStyle/>
                <a:p>
                  <a:endParaRPr lang="en-US" sz="1000"/>
                </a:p>
              </p:txBody>
            </p:sp>
            <p:sp>
              <p:nvSpPr>
                <p:cNvPr id="56" name="Freeform 152"/>
                <p:cNvSpPr>
                  <a:spLocks/>
                </p:cNvSpPr>
                <p:nvPr/>
              </p:nvSpPr>
              <p:spPr bwMode="auto">
                <a:xfrm>
                  <a:off x="4994" y="960"/>
                  <a:ext cx="68" cy="1042"/>
                </a:xfrm>
                <a:custGeom>
                  <a:avLst/>
                  <a:gdLst>
                    <a:gd name="T0" fmla="*/ 68 w 68"/>
                    <a:gd name="T1" fmla="*/ 0 h 1042"/>
                    <a:gd name="T2" fmla="*/ 0 w 68"/>
                    <a:gd name="T3" fmla="*/ 0 h 1042"/>
                    <a:gd name="T4" fmla="*/ 0 w 68"/>
                    <a:gd name="T5" fmla="*/ 5 h 1042"/>
                    <a:gd name="T6" fmla="*/ 55 w 68"/>
                    <a:gd name="T7" fmla="*/ 5 h 1042"/>
                    <a:gd name="T8" fmla="*/ 55 w 68"/>
                    <a:gd name="T9" fmla="*/ 1037 h 1042"/>
                    <a:gd name="T10" fmla="*/ 0 w 68"/>
                    <a:gd name="T11" fmla="*/ 1037 h 1042"/>
                    <a:gd name="T12" fmla="*/ 0 w 68"/>
                    <a:gd name="T13" fmla="*/ 1042 h 1042"/>
                    <a:gd name="T14" fmla="*/ 68 w 68"/>
                    <a:gd name="T15" fmla="*/ 1042 h 1042"/>
                    <a:gd name="T16" fmla="*/ 68 w 68"/>
                    <a:gd name="T17" fmla="*/ 0 h 10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1042"/>
                    <a:gd name="T29" fmla="*/ 68 w 68"/>
                    <a:gd name="T30" fmla="*/ 1042 h 10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1042">
                      <a:moveTo>
                        <a:pt x="68" y="0"/>
                      </a:moveTo>
                      <a:lnTo>
                        <a:pt x="0" y="0"/>
                      </a:lnTo>
                      <a:lnTo>
                        <a:pt x="0" y="5"/>
                      </a:lnTo>
                      <a:lnTo>
                        <a:pt x="55" y="5"/>
                      </a:lnTo>
                      <a:lnTo>
                        <a:pt x="55" y="1037"/>
                      </a:lnTo>
                      <a:lnTo>
                        <a:pt x="0" y="1037"/>
                      </a:lnTo>
                      <a:lnTo>
                        <a:pt x="0" y="1042"/>
                      </a:lnTo>
                      <a:lnTo>
                        <a:pt x="68" y="1042"/>
                      </a:lnTo>
                      <a:lnTo>
                        <a:pt x="68" y="0"/>
                      </a:lnTo>
                      <a:close/>
                    </a:path>
                  </a:pathLst>
                </a:custGeom>
                <a:solidFill>
                  <a:srgbClr val="000000"/>
                </a:solidFill>
                <a:ln w="9525">
                  <a:noFill/>
                  <a:round/>
                  <a:headEnd/>
                  <a:tailEnd/>
                </a:ln>
              </p:spPr>
              <p:txBody>
                <a:bodyPr>
                  <a:prstTxWarp prst="textNoShape">
                    <a:avLst/>
                  </a:prstTxWarp>
                </a:bodyPr>
                <a:lstStyle/>
                <a:p>
                  <a:endParaRPr lang="en-US" sz="1000"/>
                </a:p>
              </p:txBody>
            </p:sp>
            <p:sp>
              <p:nvSpPr>
                <p:cNvPr id="57" name="Freeform 153"/>
                <p:cNvSpPr>
                  <a:spLocks/>
                </p:cNvSpPr>
                <p:nvPr/>
              </p:nvSpPr>
              <p:spPr bwMode="auto">
                <a:xfrm>
                  <a:off x="4994" y="960"/>
                  <a:ext cx="68" cy="1042"/>
                </a:xfrm>
                <a:custGeom>
                  <a:avLst/>
                  <a:gdLst>
                    <a:gd name="T0" fmla="*/ 68 w 68"/>
                    <a:gd name="T1" fmla="*/ 0 h 1042"/>
                    <a:gd name="T2" fmla="*/ 0 w 68"/>
                    <a:gd name="T3" fmla="*/ 0 h 1042"/>
                    <a:gd name="T4" fmla="*/ 0 w 68"/>
                    <a:gd name="T5" fmla="*/ 5 h 1042"/>
                    <a:gd name="T6" fmla="*/ 55 w 68"/>
                    <a:gd name="T7" fmla="*/ 5 h 1042"/>
                    <a:gd name="T8" fmla="*/ 55 w 68"/>
                    <a:gd name="T9" fmla="*/ 1037 h 1042"/>
                    <a:gd name="T10" fmla="*/ 0 w 68"/>
                    <a:gd name="T11" fmla="*/ 1037 h 1042"/>
                    <a:gd name="T12" fmla="*/ 0 w 68"/>
                    <a:gd name="T13" fmla="*/ 1042 h 1042"/>
                    <a:gd name="T14" fmla="*/ 68 w 68"/>
                    <a:gd name="T15" fmla="*/ 1042 h 1042"/>
                    <a:gd name="T16" fmla="*/ 68 w 68"/>
                    <a:gd name="T17" fmla="*/ 0 h 10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1042"/>
                    <a:gd name="T29" fmla="*/ 68 w 68"/>
                    <a:gd name="T30" fmla="*/ 1042 h 10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1042">
                      <a:moveTo>
                        <a:pt x="68" y="0"/>
                      </a:moveTo>
                      <a:lnTo>
                        <a:pt x="0" y="0"/>
                      </a:lnTo>
                      <a:lnTo>
                        <a:pt x="0" y="5"/>
                      </a:lnTo>
                      <a:lnTo>
                        <a:pt x="55" y="5"/>
                      </a:lnTo>
                      <a:lnTo>
                        <a:pt x="55" y="1037"/>
                      </a:lnTo>
                      <a:lnTo>
                        <a:pt x="0" y="1037"/>
                      </a:lnTo>
                      <a:lnTo>
                        <a:pt x="0" y="1042"/>
                      </a:lnTo>
                      <a:lnTo>
                        <a:pt x="68" y="1042"/>
                      </a:lnTo>
                      <a:lnTo>
                        <a:pt x="68" y="0"/>
                      </a:lnTo>
                    </a:path>
                  </a:pathLst>
                </a:custGeom>
                <a:noFill/>
                <a:ln w="0">
                  <a:solidFill>
                    <a:srgbClr val="000000"/>
                  </a:solidFill>
                  <a:round/>
                  <a:headEnd/>
                  <a:tailEnd/>
                </a:ln>
              </p:spPr>
              <p:txBody>
                <a:bodyPr>
                  <a:prstTxWarp prst="textNoShape">
                    <a:avLst/>
                  </a:prstTxWarp>
                </a:bodyPr>
                <a:lstStyle/>
                <a:p>
                  <a:endParaRPr lang="en-US" sz="1000"/>
                </a:p>
              </p:txBody>
            </p:sp>
            <p:sp>
              <p:nvSpPr>
                <p:cNvPr id="58" name="Rectangle 154"/>
                <p:cNvSpPr>
                  <a:spLocks noChangeArrowheads="1"/>
                </p:cNvSpPr>
                <p:nvPr/>
              </p:nvSpPr>
              <p:spPr bwMode="auto">
                <a:xfrm>
                  <a:off x="5113" y="1960"/>
                  <a:ext cx="51" cy="157"/>
                </a:xfrm>
                <a:prstGeom prst="rect">
                  <a:avLst/>
                </a:prstGeom>
                <a:noFill/>
                <a:ln w="9525">
                  <a:noFill/>
                  <a:miter lim="800000"/>
                  <a:headEnd/>
                  <a:tailEnd/>
                </a:ln>
              </p:spPr>
              <p:txBody>
                <a:bodyPr wrap="none" lIns="0" tIns="0" rIns="0" bIns="0">
                  <a:prstTxWarp prst="textNoShape">
                    <a:avLst/>
                  </a:prstTxWarp>
                  <a:spAutoFit/>
                </a:bodyPr>
                <a:lstStyle/>
                <a:p>
                  <a:r>
                    <a:rPr lang="hu-HU" sz="1000" b="1">
                      <a:solidFill>
                        <a:srgbClr val="000000"/>
                      </a:solidFill>
                    </a:rPr>
                    <a:t>r</a:t>
                  </a:r>
                  <a:endParaRPr lang="hu-HU" sz="1000">
                    <a:latin typeface="Times New Roman" charset="0"/>
                  </a:endParaRPr>
                </a:p>
              </p:txBody>
            </p:sp>
          </p:grpSp>
          <p:sp>
            <p:nvSpPr>
              <p:cNvPr id="12" name="Text Box 108"/>
              <p:cNvSpPr txBox="1">
                <a:spLocks noChangeArrowheads="1"/>
              </p:cNvSpPr>
              <p:nvPr/>
            </p:nvSpPr>
            <p:spPr bwMode="auto">
              <a:xfrm>
                <a:off x="3504" y="2064"/>
                <a:ext cx="624" cy="251"/>
              </a:xfrm>
              <a:prstGeom prst="rect">
                <a:avLst/>
              </a:prstGeom>
              <a:noFill/>
              <a:ln w="9525">
                <a:noFill/>
                <a:miter lim="800000"/>
                <a:headEnd/>
                <a:tailEnd/>
              </a:ln>
            </p:spPr>
            <p:txBody>
              <a:bodyPr>
                <a:prstTxWarp prst="textNoShape">
                  <a:avLst/>
                </a:prstTxWarp>
                <a:spAutoFit/>
              </a:bodyPr>
              <a:lstStyle/>
              <a:p>
                <a:pPr algn="ctr">
                  <a:spcBef>
                    <a:spcPct val="50000"/>
                  </a:spcBef>
                </a:pPr>
                <a:r>
                  <a:rPr lang="el-GR" sz="1000" b="1">
                    <a:solidFill>
                      <a:schemeClr val="bg2"/>
                    </a:solidFill>
                    <a:latin typeface="Verdana" charset="0"/>
                    <a:ea typeface="Arial" charset="0"/>
                    <a:cs typeface="Arial" charset="0"/>
                  </a:rPr>
                  <a:t>β-Asp</a:t>
                </a:r>
                <a:endParaRPr lang="el-GR" sz="1000">
                  <a:latin typeface="Verdana" charset="0"/>
                  <a:ea typeface="Arial" charset="0"/>
                  <a:cs typeface="Arial" charset="0"/>
                </a:endParaRPr>
              </a:p>
            </p:txBody>
          </p:sp>
          <p:sp>
            <p:nvSpPr>
              <p:cNvPr id="13" name="Text Box 109"/>
              <p:cNvSpPr txBox="1">
                <a:spLocks noChangeArrowheads="1"/>
              </p:cNvSpPr>
              <p:nvPr/>
            </p:nvSpPr>
            <p:spPr bwMode="auto">
              <a:xfrm>
                <a:off x="4272" y="2064"/>
                <a:ext cx="768" cy="251"/>
              </a:xfrm>
              <a:prstGeom prst="rect">
                <a:avLst/>
              </a:prstGeom>
              <a:noFill/>
              <a:ln w="9525">
                <a:noFill/>
                <a:miter lim="800000"/>
                <a:headEnd/>
                <a:tailEnd/>
              </a:ln>
            </p:spPr>
            <p:txBody>
              <a:bodyPr>
                <a:prstTxWarp prst="textNoShape">
                  <a:avLst/>
                </a:prstTxWarp>
                <a:spAutoFit/>
              </a:bodyPr>
              <a:lstStyle/>
              <a:p>
                <a:pPr algn="ctr">
                  <a:spcBef>
                    <a:spcPct val="50000"/>
                  </a:spcBef>
                </a:pPr>
                <a:r>
                  <a:rPr lang="el-GR" sz="1000" b="1">
                    <a:solidFill>
                      <a:schemeClr val="bg2"/>
                    </a:solidFill>
                    <a:latin typeface="Verdana" charset="0"/>
                    <a:ea typeface="Arial" charset="0"/>
                    <a:cs typeface="Arial" charset="0"/>
                  </a:rPr>
                  <a:t>α</a:t>
                </a:r>
                <a:r>
                  <a:rPr lang="hu-HU" sz="1000" b="1">
                    <a:solidFill>
                      <a:schemeClr val="bg2"/>
                    </a:solidFill>
                    <a:latin typeface="Verdana" charset="0"/>
                    <a:ea typeface="Arial" charset="0"/>
                    <a:cs typeface="Arial" charset="0"/>
                  </a:rPr>
                  <a:t> –Asp</a:t>
                </a:r>
                <a:endParaRPr lang="el-GR" sz="1000">
                  <a:latin typeface="Verdana" charset="0"/>
                  <a:ea typeface="Arial" charset="0"/>
                  <a:cs typeface="Arial" charset="0"/>
                </a:endParaRPr>
              </a:p>
            </p:txBody>
          </p:sp>
        </p:grpSp>
        <p:sp>
          <p:nvSpPr>
            <p:cNvPr id="9" name="Text Box 218"/>
            <p:cNvSpPr txBox="1">
              <a:spLocks noChangeArrowheads="1"/>
            </p:cNvSpPr>
            <p:nvPr/>
          </p:nvSpPr>
          <p:spPr bwMode="auto">
            <a:xfrm>
              <a:off x="38989" y="4031481"/>
              <a:ext cx="3743101" cy="508730"/>
            </a:xfrm>
            <a:prstGeom prst="rect">
              <a:avLst/>
            </a:prstGeom>
            <a:noFill/>
            <a:ln w="9525">
              <a:noFill/>
              <a:miter lim="800000"/>
              <a:headEnd/>
              <a:tailEnd/>
            </a:ln>
          </p:spPr>
          <p:txBody>
            <a:bodyPr wrap="square">
              <a:prstTxWarp prst="textNoShape">
                <a:avLst/>
              </a:prstTxWarp>
              <a:spAutoFit/>
            </a:bodyPr>
            <a:lstStyle/>
            <a:p>
              <a:pPr algn="ctr"/>
              <a:r>
                <a:rPr lang="hu-HU" sz="1600"/>
                <a:t>Poliszukcinimid (PSI)</a:t>
              </a:r>
            </a:p>
          </p:txBody>
        </p:sp>
        <p:sp>
          <p:nvSpPr>
            <p:cNvPr id="10" name="Text Box 219"/>
            <p:cNvSpPr txBox="1">
              <a:spLocks noChangeArrowheads="1"/>
            </p:cNvSpPr>
            <p:nvPr/>
          </p:nvSpPr>
          <p:spPr bwMode="auto">
            <a:xfrm>
              <a:off x="4449207" y="4180681"/>
              <a:ext cx="4468163" cy="508730"/>
            </a:xfrm>
            <a:prstGeom prst="rect">
              <a:avLst/>
            </a:prstGeom>
            <a:noFill/>
            <a:ln w="9525">
              <a:noFill/>
              <a:miter lim="800000"/>
              <a:headEnd/>
              <a:tailEnd/>
            </a:ln>
          </p:spPr>
          <p:txBody>
            <a:bodyPr wrap="square">
              <a:prstTxWarp prst="textNoShape">
                <a:avLst/>
              </a:prstTxWarp>
              <a:spAutoFit/>
            </a:bodyPr>
            <a:lstStyle/>
            <a:p>
              <a:pPr algn="ctr"/>
              <a:r>
                <a:rPr lang="hu-HU" sz="1600"/>
                <a:t>Poliaszparaginsav (PASP)</a:t>
              </a:r>
            </a:p>
          </p:txBody>
        </p:sp>
      </p:grpSp>
      <p:pic>
        <p:nvPicPr>
          <p:cNvPr id="59" name="Picture 62" descr="PSI_01.jpg"/>
          <p:cNvPicPr>
            <a:picLocks noChangeAspect="1"/>
          </p:cNvPicPr>
          <p:nvPr/>
        </p:nvPicPr>
        <p:blipFill>
          <a:blip r:embed="rId4"/>
          <a:srcRect l="2221" t="3555" r="22908" b="17725"/>
          <a:stretch>
            <a:fillRect/>
          </a:stretch>
        </p:blipFill>
        <p:spPr bwMode="auto">
          <a:xfrm>
            <a:off x="533400" y="3744350"/>
            <a:ext cx="2570018" cy="1905995"/>
          </a:xfrm>
          <a:prstGeom prst="rect">
            <a:avLst/>
          </a:prstGeom>
          <a:noFill/>
          <a:ln w="9525">
            <a:noFill/>
            <a:miter lim="800000"/>
            <a:headEnd/>
            <a:tailEnd/>
          </a:ln>
        </p:spPr>
      </p:pic>
      <p:grpSp>
        <p:nvGrpSpPr>
          <p:cNvPr id="60" name="Csoportba foglalás 12"/>
          <p:cNvGrpSpPr/>
          <p:nvPr/>
        </p:nvGrpSpPr>
        <p:grpSpPr>
          <a:xfrm>
            <a:off x="5659964" y="3917032"/>
            <a:ext cx="3255436" cy="1340768"/>
            <a:chOff x="490637" y="3209922"/>
            <a:chExt cx="3255436" cy="1340768"/>
          </a:xfrm>
        </p:grpSpPr>
        <p:grpSp>
          <p:nvGrpSpPr>
            <p:cNvPr id="61" name="Csoportba foglalás 7"/>
            <p:cNvGrpSpPr/>
            <p:nvPr/>
          </p:nvGrpSpPr>
          <p:grpSpPr>
            <a:xfrm>
              <a:off x="490637" y="3209922"/>
              <a:ext cx="1363592" cy="1340768"/>
              <a:chOff x="3602099" y="4944622"/>
              <a:chExt cx="2000264" cy="1913378"/>
            </a:xfrm>
          </p:grpSpPr>
          <p:pic>
            <p:nvPicPr>
              <p:cNvPr id="64" name="Kép 8" descr="kezdeti.png"/>
              <p:cNvPicPr>
                <a:picLocks noChangeAspect="1"/>
              </p:cNvPicPr>
              <p:nvPr/>
            </p:nvPicPr>
            <p:blipFill>
              <a:blip r:embed="rId5" cstate="print"/>
              <a:stretch>
                <a:fillRect/>
              </a:stretch>
            </p:blipFill>
            <p:spPr>
              <a:xfrm>
                <a:off x="3602099" y="4944622"/>
                <a:ext cx="2000264" cy="1913378"/>
              </a:xfrm>
              <a:prstGeom prst="rect">
                <a:avLst/>
              </a:prstGeom>
            </p:spPr>
          </p:pic>
          <p:sp>
            <p:nvSpPr>
              <p:cNvPr id="65" name="Ellipszis 9"/>
              <p:cNvSpPr/>
              <p:nvPr/>
            </p:nvSpPr>
            <p:spPr>
              <a:xfrm>
                <a:off x="3707904" y="5517232"/>
                <a:ext cx="792088" cy="864096"/>
              </a:xfrm>
              <a:prstGeom prst="ellipse">
                <a:avLst/>
              </a:prstGeom>
              <a:noFill/>
              <a:ln w="3175">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62" name="Kép 10" descr="végső.png"/>
            <p:cNvPicPr>
              <a:picLocks noChangeAspect="1"/>
            </p:cNvPicPr>
            <p:nvPr/>
          </p:nvPicPr>
          <p:blipFill>
            <a:blip r:embed="rId6" cstate="print"/>
            <a:stretch>
              <a:fillRect/>
            </a:stretch>
          </p:blipFill>
          <p:spPr>
            <a:xfrm>
              <a:off x="2346064" y="3209922"/>
              <a:ext cx="1400009" cy="1339200"/>
            </a:xfrm>
            <a:prstGeom prst="rect">
              <a:avLst/>
            </a:prstGeom>
          </p:spPr>
        </p:pic>
        <p:sp>
          <p:nvSpPr>
            <p:cNvPr id="63" name="Jobbra nyíl 11"/>
            <p:cNvSpPr/>
            <p:nvPr/>
          </p:nvSpPr>
          <p:spPr>
            <a:xfrm>
              <a:off x="1883461" y="3684591"/>
              <a:ext cx="427969" cy="365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6" name="Kép 1" descr="fig9.jpg"/>
          <p:cNvPicPr>
            <a:picLocks noChangeAspect="1"/>
          </p:cNvPicPr>
          <p:nvPr/>
        </p:nvPicPr>
        <p:blipFill>
          <a:blip r:embed="rId7" cstate="print"/>
          <a:srcRect l="29380" t="20228" r="19696" b="15021"/>
          <a:stretch>
            <a:fillRect/>
          </a:stretch>
        </p:blipFill>
        <p:spPr>
          <a:xfrm>
            <a:off x="3398348" y="3751277"/>
            <a:ext cx="1991509" cy="1895764"/>
          </a:xfrm>
          <a:prstGeom prst="rect">
            <a:avLst/>
          </a:prstGeom>
        </p:spPr>
      </p:pic>
      <p:sp>
        <p:nvSpPr>
          <p:cNvPr id="67" name="Rectangle 66"/>
          <p:cNvSpPr/>
          <p:nvPr/>
        </p:nvSpPr>
        <p:spPr>
          <a:xfrm>
            <a:off x="953655" y="5634182"/>
            <a:ext cx="1775559" cy="369332"/>
          </a:xfrm>
          <a:prstGeom prst="rect">
            <a:avLst/>
          </a:prstGeom>
        </p:spPr>
        <p:txBody>
          <a:bodyPr wrap="none">
            <a:spAutoFit/>
          </a:bodyPr>
          <a:lstStyle/>
          <a:p>
            <a:r>
              <a:rPr lang="hu-HU"/>
              <a:t>AFM topográfia</a:t>
            </a:r>
            <a:endParaRPr lang="en-US"/>
          </a:p>
        </p:txBody>
      </p:sp>
      <p:sp>
        <p:nvSpPr>
          <p:cNvPr id="68" name="Rectangle 67"/>
          <p:cNvSpPr/>
          <p:nvPr/>
        </p:nvSpPr>
        <p:spPr>
          <a:xfrm>
            <a:off x="3248257" y="5599546"/>
            <a:ext cx="2314343" cy="369332"/>
          </a:xfrm>
          <a:prstGeom prst="rect">
            <a:avLst/>
          </a:prstGeom>
        </p:spPr>
        <p:txBody>
          <a:bodyPr wrap="none">
            <a:spAutoFit/>
          </a:bodyPr>
          <a:lstStyle/>
          <a:p>
            <a:r>
              <a:rPr lang="hu-HU"/>
              <a:t>2-foton mikroszkópia</a:t>
            </a:r>
            <a:endParaRPr lang="en-US"/>
          </a:p>
        </p:txBody>
      </p:sp>
      <p:sp>
        <p:nvSpPr>
          <p:cNvPr id="69" name="Rectangle 68"/>
          <p:cNvSpPr/>
          <p:nvPr/>
        </p:nvSpPr>
        <p:spPr>
          <a:xfrm>
            <a:off x="5932055" y="5294746"/>
            <a:ext cx="2788970" cy="646331"/>
          </a:xfrm>
          <a:prstGeom prst="rect">
            <a:avLst/>
          </a:prstGeom>
        </p:spPr>
        <p:txBody>
          <a:bodyPr wrap="none">
            <a:spAutoFit/>
          </a:bodyPr>
          <a:lstStyle/>
          <a:p>
            <a:pPr algn="ctr"/>
            <a:r>
              <a:rPr lang="hu-HU"/>
              <a:t>Fázisátmenet</a:t>
            </a:r>
          </a:p>
          <a:p>
            <a:pPr algn="ctr"/>
            <a:r>
              <a:rPr lang="hu-HU"/>
              <a:t>pH-, hőmérsékletváltozás</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Nanokémia</a:t>
            </a:r>
          </a:p>
        </p:txBody>
      </p:sp>
      <p:sp>
        <p:nvSpPr>
          <p:cNvPr id="3" name="Tartalom helye 2"/>
          <p:cNvSpPr>
            <a:spLocks noGrp="1"/>
          </p:cNvSpPr>
          <p:nvPr>
            <p:ph idx="1"/>
          </p:nvPr>
        </p:nvSpPr>
        <p:spPr/>
        <p:txBody>
          <a:bodyPr/>
          <a:lstStyle/>
          <a:p>
            <a:r>
              <a:rPr lang="hu-HU"/>
              <a:t>Funkcionalizált mágneses mikrogyöngyök</a:t>
            </a:r>
          </a:p>
        </p:txBody>
      </p:sp>
      <p:grpSp>
        <p:nvGrpSpPr>
          <p:cNvPr id="17" name="Group 16"/>
          <p:cNvGrpSpPr/>
          <p:nvPr/>
        </p:nvGrpSpPr>
        <p:grpSpPr>
          <a:xfrm>
            <a:off x="362540" y="2365259"/>
            <a:ext cx="4544291" cy="3482028"/>
            <a:chOff x="685800" y="2422984"/>
            <a:chExt cx="4544291" cy="3482028"/>
          </a:xfrm>
        </p:grpSpPr>
        <p:pic>
          <p:nvPicPr>
            <p:cNvPr id="4" name="Picture 9" descr="jav schem fig"/>
            <p:cNvPicPr>
              <a:picLocks noChangeAspect="1" noChangeArrowheads="1"/>
            </p:cNvPicPr>
            <p:nvPr/>
          </p:nvPicPr>
          <p:blipFill>
            <a:blip r:embed="rId2"/>
            <a:srcRect l="2222" r="1181" b="2148"/>
            <a:stretch>
              <a:fillRect/>
            </a:stretch>
          </p:blipFill>
          <p:spPr bwMode="auto">
            <a:xfrm>
              <a:off x="685800" y="2422984"/>
              <a:ext cx="4544291" cy="3442107"/>
            </a:xfrm>
            <a:prstGeom prst="rect">
              <a:avLst/>
            </a:prstGeom>
            <a:noFill/>
            <a:ln w="9525">
              <a:noFill/>
              <a:miter lim="800000"/>
              <a:headEnd/>
              <a:tailEnd/>
            </a:ln>
          </p:spPr>
        </p:pic>
        <p:sp>
          <p:nvSpPr>
            <p:cNvPr id="5" name="Rectangle 4"/>
            <p:cNvSpPr/>
            <p:nvPr/>
          </p:nvSpPr>
          <p:spPr>
            <a:xfrm>
              <a:off x="4255655" y="5022272"/>
              <a:ext cx="620683" cy="307777"/>
            </a:xfrm>
            <a:prstGeom prst="rect">
              <a:avLst/>
            </a:prstGeom>
            <a:solidFill>
              <a:srgbClr val="FFFFFF"/>
            </a:solidFill>
          </p:spPr>
          <p:txBody>
            <a:bodyPr wrap="none">
              <a:spAutoFit/>
            </a:bodyPr>
            <a:lstStyle/>
            <a:p>
              <a:r>
                <a:rPr lang="hu-HU" sz="1400"/>
                <a:t>Citrát</a:t>
              </a:r>
              <a:endParaRPr lang="en-US" sz="1400"/>
            </a:p>
          </p:txBody>
        </p:sp>
        <p:sp>
          <p:nvSpPr>
            <p:cNvPr id="6" name="Rectangle 5"/>
            <p:cNvSpPr/>
            <p:nvPr/>
          </p:nvSpPr>
          <p:spPr>
            <a:xfrm>
              <a:off x="4255655" y="5322455"/>
              <a:ext cx="903074" cy="307777"/>
            </a:xfrm>
            <a:prstGeom prst="rect">
              <a:avLst/>
            </a:prstGeom>
            <a:solidFill>
              <a:srgbClr val="FFFFFF"/>
            </a:solidFill>
          </p:spPr>
          <p:txBody>
            <a:bodyPr wrap="none">
              <a:spAutoFit/>
            </a:bodyPr>
            <a:lstStyle/>
            <a:p>
              <a:r>
                <a:rPr lang="hu-HU" sz="1400"/>
                <a:t>Na-Oleát</a:t>
              </a:r>
              <a:endParaRPr lang="en-US" sz="1400"/>
            </a:p>
          </p:txBody>
        </p:sp>
        <p:sp>
          <p:nvSpPr>
            <p:cNvPr id="7" name="Rectangle 6"/>
            <p:cNvSpPr/>
            <p:nvPr/>
          </p:nvSpPr>
          <p:spPr>
            <a:xfrm>
              <a:off x="4255655" y="5597235"/>
              <a:ext cx="877163" cy="307777"/>
            </a:xfrm>
            <a:prstGeom prst="rect">
              <a:avLst/>
            </a:prstGeom>
            <a:solidFill>
              <a:srgbClr val="FFFFFF"/>
            </a:solidFill>
          </p:spPr>
          <p:txBody>
            <a:bodyPr wrap="none">
              <a:spAutoFit/>
            </a:bodyPr>
            <a:lstStyle/>
            <a:p>
              <a:r>
                <a:rPr lang="hu-HU" sz="1400"/>
                <a:t>Magnetit</a:t>
              </a:r>
              <a:endParaRPr lang="en-US" sz="1400"/>
            </a:p>
          </p:txBody>
        </p:sp>
        <p:sp>
          <p:nvSpPr>
            <p:cNvPr id="8" name="Rectangle 7"/>
            <p:cNvSpPr/>
            <p:nvPr/>
          </p:nvSpPr>
          <p:spPr>
            <a:xfrm>
              <a:off x="4255655" y="4729015"/>
              <a:ext cx="966931" cy="307777"/>
            </a:xfrm>
            <a:prstGeom prst="rect">
              <a:avLst/>
            </a:prstGeom>
            <a:solidFill>
              <a:srgbClr val="FFFFFF"/>
            </a:solidFill>
          </p:spPr>
          <p:txBody>
            <a:bodyPr wrap="none">
              <a:spAutoFit/>
            </a:bodyPr>
            <a:lstStyle/>
            <a:p>
              <a:r>
                <a:rPr lang="hu-HU" sz="1400"/>
                <a:t>Poliakrilát</a:t>
              </a:r>
              <a:endParaRPr lang="en-US" sz="1400"/>
            </a:p>
          </p:txBody>
        </p:sp>
      </p:grpSp>
      <p:grpSp>
        <p:nvGrpSpPr>
          <p:cNvPr id="18" name="Group 17"/>
          <p:cNvGrpSpPr/>
          <p:nvPr/>
        </p:nvGrpSpPr>
        <p:grpSpPr>
          <a:xfrm>
            <a:off x="5107715" y="2371430"/>
            <a:ext cx="2232025" cy="1184573"/>
            <a:chOff x="5536116" y="2440700"/>
            <a:chExt cx="2232025" cy="1184573"/>
          </a:xfrm>
        </p:grpSpPr>
        <p:pic>
          <p:nvPicPr>
            <p:cNvPr id="10" name="Picture 26"/>
            <p:cNvPicPr>
              <a:picLocks noChangeAspect="1" noChangeArrowheads="1"/>
            </p:cNvPicPr>
            <p:nvPr/>
          </p:nvPicPr>
          <p:blipFill>
            <a:blip r:embed="rId3"/>
            <a:srcRect b="33672"/>
            <a:stretch>
              <a:fillRect/>
            </a:stretch>
          </p:blipFill>
          <p:spPr bwMode="auto">
            <a:xfrm>
              <a:off x="5536116" y="2440700"/>
              <a:ext cx="2232025" cy="1184573"/>
            </a:xfrm>
            <a:prstGeom prst="rect">
              <a:avLst/>
            </a:prstGeom>
            <a:noFill/>
            <a:ln w="9525">
              <a:noFill/>
              <a:miter lim="800000"/>
              <a:headEnd/>
              <a:tailEnd/>
            </a:ln>
          </p:spPr>
        </p:pic>
        <p:cxnSp>
          <p:nvCxnSpPr>
            <p:cNvPr id="12" name="Straight Connector 11"/>
            <p:cNvCxnSpPr/>
            <p:nvPr/>
          </p:nvCxnSpPr>
          <p:spPr>
            <a:xfrm>
              <a:off x="5616934" y="3532906"/>
              <a:ext cx="457200" cy="1588"/>
            </a:xfrm>
            <a:prstGeom prst="line">
              <a:avLst/>
            </a:prstGeom>
            <a:ln w="38100" cap="flat" cmpd="sng" algn="ctr">
              <a:solidFill>
                <a:schemeClr val="bg1">
                  <a:lumMod val="1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549971" y="3278906"/>
              <a:ext cx="612367" cy="276999"/>
            </a:xfrm>
            <a:prstGeom prst="rect">
              <a:avLst/>
            </a:prstGeom>
          </p:spPr>
          <p:txBody>
            <a:bodyPr wrap="none">
              <a:spAutoFit/>
            </a:bodyPr>
            <a:lstStyle/>
            <a:p>
              <a:r>
                <a:rPr lang="hu-HU" sz="1200"/>
                <a:t>50 nm</a:t>
              </a:r>
              <a:endParaRPr lang="en-US" sz="1200"/>
            </a:p>
          </p:txBody>
        </p:sp>
      </p:grpSp>
      <p:pic>
        <p:nvPicPr>
          <p:cNvPr id="15" name="Picture 10" descr="magnefoly"/>
          <p:cNvPicPr>
            <a:picLocks noChangeAspect="1" noChangeArrowheads="1"/>
          </p:cNvPicPr>
          <p:nvPr/>
        </p:nvPicPr>
        <p:blipFill>
          <a:blip r:embed="rId4"/>
          <a:srcRect/>
          <a:stretch>
            <a:fillRect/>
          </a:stretch>
        </p:blipFill>
        <p:spPr bwMode="auto">
          <a:xfrm>
            <a:off x="5123877" y="3661068"/>
            <a:ext cx="2213071" cy="1134909"/>
          </a:xfrm>
          <a:prstGeom prst="rect">
            <a:avLst/>
          </a:prstGeom>
          <a:noFill/>
          <a:ln w="9525">
            <a:noFill/>
            <a:miter lim="800000"/>
            <a:headEnd/>
            <a:tailEnd/>
          </a:ln>
        </p:spPr>
      </p:pic>
      <p:pic>
        <p:nvPicPr>
          <p:cNvPr id="16" name="Picture 19"/>
          <p:cNvPicPr>
            <a:picLocks noChangeAspect="1" noChangeArrowheads="1"/>
          </p:cNvPicPr>
          <p:nvPr/>
        </p:nvPicPr>
        <p:blipFill>
          <a:blip r:embed="rId5"/>
          <a:srcRect l="7202" t="32444" r="6856" b="28071"/>
          <a:stretch>
            <a:fillRect/>
          </a:stretch>
        </p:blipFill>
        <p:spPr bwMode="auto">
          <a:xfrm>
            <a:off x="5112332" y="4888346"/>
            <a:ext cx="2231667" cy="979054"/>
          </a:xfrm>
          <a:prstGeom prst="rect">
            <a:avLst/>
          </a:prstGeom>
          <a:solidFill>
            <a:srgbClr val="FFFFFF"/>
          </a:solidFill>
          <a:ln w="9525">
            <a:noFill/>
            <a:miter lim="800000"/>
            <a:headEnd/>
            <a:tailEnd/>
          </a:ln>
        </p:spPr>
      </p:pic>
      <p:sp>
        <p:nvSpPr>
          <p:cNvPr id="19" name="Rectangle 18"/>
          <p:cNvSpPr/>
          <p:nvPr/>
        </p:nvSpPr>
        <p:spPr>
          <a:xfrm>
            <a:off x="7322126" y="2701636"/>
            <a:ext cx="1524000" cy="584776"/>
          </a:xfrm>
          <a:prstGeom prst="rect">
            <a:avLst/>
          </a:prstGeom>
        </p:spPr>
        <p:txBody>
          <a:bodyPr wrap="square">
            <a:spAutoFit/>
          </a:bodyPr>
          <a:lstStyle/>
          <a:p>
            <a:r>
              <a:rPr lang="hu-HU" sz="1600"/>
              <a:t>Stabil magnetit nanogyöngyök</a:t>
            </a:r>
            <a:endParaRPr lang="en-US" sz="1600"/>
          </a:p>
        </p:txBody>
      </p:sp>
      <p:sp>
        <p:nvSpPr>
          <p:cNvPr id="20" name="Rectangle 19"/>
          <p:cNvSpPr/>
          <p:nvPr/>
        </p:nvSpPr>
        <p:spPr>
          <a:xfrm>
            <a:off x="7322126" y="3916218"/>
            <a:ext cx="1524000" cy="584776"/>
          </a:xfrm>
          <a:prstGeom prst="rect">
            <a:avLst/>
          </a:prstGeom>
        </p:spPr>
        <p:txBody>
          <a:bodyPr wrap="square">
            <a:spAutoFit/>
          </a:bodyPr>
          <a:lstStyle/>
          <a:p>
            <a:r>
              <a:rPr lang="hu-HU" sz="1600"/>
              <a:t>Mágneses folyadékok</a:t>
            </a:r>
            <a:endParaRPr lang="en-US" sz="1600"/>
          </a:p>
        </p:txBody>
      </p:sp>
      <p:sp>
        <p:nvSpPr>
          <p:cNvPr id="21" name="Rectangle 20"/>
          <p:cNvSpPr/>
          <p:nvPr/>
        </p:nvSpPr>
        <p:spPr>
          <a:xfrm>
            <a:off x="7322126" y="4999181"/>
            <a:ext cx="1524000" cy="584776"/>
          </a:xfrm>
          <a:prstGeom prst="rect">
            <a:avLst/>
          </a:prstGeom>
        </p:spPr>
        <p:txBody>
          <a:bodyPr wrap="square">
            <a:spAutoFit/>
          </a:bodyPr>
          <a:lstStyle/>
          <a:p>
            <a:r>
              <a:rPr lang="hu-HU" sz="1600"/>
              <a:t>MRI kontraszt-anyagok</a:t>
            </a:r>
            <a:endParaRPr lang="en-US" sz="16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Nanomedicina</a:t>
            </a:r>
          </a:p>
        </p:txBody>
      </p:sp>
      <p:sp>
        <p:nvSpPr>
          <p:cNvPr id="3" name="Tartalom helye 2"/>
          <p:cNvSpPr>
            <a:spLocks noGrp="1"/>
          </p:cNvSpPr>
          <p:nvPr>
            <p:ph idx="1"/>
          </p:nvPr>
        </p:nvSpPr>
        <p:spPr/>
        <p:txBody>
          <a:bodyPr/>
          <a:lstStyle/>
          <a:p>
            <a:r>
              <a:rPr lang="hu-HU"/>
              <a:t>Harmadik generációs liposzómák</a:t>
            </a:r>
          </a:p>
        </p:txBody>
      </p:sp>
      <p:grpSp>
        <p:nvGrpSpPr>
          <p:cNvPr id="17" name="Group 16"/>
          <p:cNvGrpSpPr/>
          <p:nvPr/>
        </p:nvGrpSpPr>
        <p:grpSpPr>
          <a:xfrm>
            <a:off x="590658" y="2244435"/>
            <a:ext cx="8096142" cy="1895672"/>
            <a:chOff x="322813" y="2817181"/>
            <a:chExt cx="8096142" cy="1895672"/>
          </a:xfrm>
        </p:grpSpPr>
        <p:pic>
          <p:nvPicPr>
            <p:cNvPr id="4" name="Picture 2"/>
            <p:cNvPicPr>
              <a:picLocks noChangeAspect="1" noChangeArrowheads="1"/>
            </p:cNvPicPr>
            <p:nvPr/>
          </p:nvPicPr>
          <p:blipFill>
            <a:blip r:embed="rId2" cstate="print"/>
            <a:srcRect t="21818" b="15454"/>
            <a:stretch>
              <a:fillRect/>
            </a:stretch>
          </p:blipFill>
          <p:spPr bwMode="auto">
            <a:xfrm>
              <a:off x="6305374" y="3180778"/>
              <a:ext cx="1916644" cy="1202267"/>
            </a:xfrm>
            <a:prstGeom prst="roundRect">
              <a:avLst/>
            </a:prstGeom>
            <a:noFill/>
            <a:ln w="9525">
              <a:noFill/>
              <a:miter lim="800000"/>
              <a:headEnd/>
              <a:tailEnd/>
            </a:ln>
            <a:effectLst>
              <a:softEdge rad="127000"/>
            </a:effectLst>
          </p:spPr>
        </p:pic>
        <p:pic>
          <p:nvPicPr>
            <p:cNvPr id="5" name="Picture 3"/>
            <p:cNvPicPr>
              <a:picLocks noChangeAspect="1" noChangeArrowheads="1"/>
            </p:cNvPicPr>
            <p:nvPr/>
          </p:nvPicPr>
          <p:blipFill>
            <a:blip r:embed="rId3" cstate="print"/>
            <a:srcRect/>
            <a:stretch>
              <a:fillRect/>
            </a:stretch>
          </p:blipFill>
          <p:spPr bwMode="auto">
            <a:xfrm>
              <a:off x="322813" y="2942939"/>
              <a:ext cx="1459971" cy="1459971"/>
            </a:xfrm>
            <a:prstGeom prst="ellipse">
              <a:avLst/>
            </a:prstGeom>
            <a:noFill/>
            <a:ln w="9525">
              <a:noFill/>
              <a:miter lim="800000"/>
              <a:headEnd/>
              <a:tailEnd/>
            </a:ln>
            <a:effectLst>
              <a:softEdge rad="127000"/>
            </a:effectLst>
          </p:spPr>
        </p:pic>
        <p:sp>
          <p:nvSpPr>
            <p:cNvPr id="6" name="TextBox 5"/>
            <p:cNvSpPr txBox="1">
              <a:spLocks noChangeArrowheads="1"/>
            </p:cNvSpPr>
            <p:nvPr/>
          </p:nvSpPr>
          <p:spPr bwMode="auto">
            <a:xfrm>
              <a:off x="1844965" y="2818388"/>
              <a:ext cx="1854200" cy="461665"/>
            </a:xfrm>
            <a:prstGeom prst="rect">
              <a:avLst/>
            </a:prstGeom>
            <a:noFill/>
            <a:ln w="9525">
              <a:noFill/>
              <a:miter lim="800000"/>
              <a:headEnd/>
              <a:tailEnd/>
            </a:ln>
          </p:spPr>
          <p:txBody>
            <a:bodyPr>
              <a:prstTxWarp prst="textNoShape">
                <a:avLst/>
              </a:prstTxWarp>
              <a:spAutoFit/>
            </a:bodyPr>
            <a:lstStyle/>
            <a:p>
              <a:pPr algn="ctr"/>
              <a:r>
                <a:rPr lang="en-US" sz="1200">
                  <a:solidFill>
                    <a:srgbClr val="003399"/>
                  </a:solidFill>
                </a:rPr>
                <a:t>Ellenanyagok, fehérjék</a:t>
              </a:r>
            </a:p>
            <a:p>
              <a:pPr algn="ctr"/>
              <a:r>
                <a:rPr lang="en-US" sz="1200">
                  <a:solidFill>
                    <a:srgbClr val="003399"/>
                  </a:solidFill>
                </a:rPr>
                <a:t>	</a:t>
              </a:r>
            </a:p>
          </p:txBody>
        </p:sp>
        <p:sp>
          <p:nvSpPr>
            <p:cNvPr id="7" name="TextBox 7"/>
            <p:cNvSpPr txBox="1">
              <a:spLocks noChangeArrowheads="1"/>
            </p:cNvSpPr>
            <p:nvPr/>
          </p:nvSpPr>
          <p:spPr bwMode="auto">
            <a:xfrm>
              <a:off x="6386940" y="2877125"/>
              <a:ext cx="1733550" cy="305666"/>
            </a:xfrm>
            <a:prstGeom prst="rect">
              <a:avLst/>
            </a:prstGeom>
            <a:noFill/>
            <a:ln w="9525">
              <a:noFill/>
              <a:miter lim="800000"/>
              <a:headEnd/>
              <a:tailEnd/>
            </a:ln>
          </p:spPr>
          <p:txBody>
            <a:bodyPr wrap="none">
              <a:prstTxWarp prst="textNoShape">
                <a:avLst/>
              </a:prstTxWarp>
            </a:bodyPr>
            <a:lstStyle/>
            <a:p>
              <a:pPr algn="ctr"/>
              <a:r>
                <a:rPr lang="en-US" sz="1200">
                  <a:solidFill>
                    <a:srgbClr val="003399"/>
                  </a:solidFill>
                </a:rPr>
                <a:t>Sejten belüli célzás</a:t>
              </a:r>
            </a:p>
          </p:txBody>
        </p:sp>
        <p:pic>
          <p:nvPicPr>
            <p:cNvPr id="8" name="Picture 4"/>
            <p:cNvPicPr>
              <a:picLocks noChangeAspect="1" noChangeArrowheads="1"/>
            </p:cNvPicPr>
            <p:nvPr/>
          </p:nvPicPr>
          <p:blipFill>
            <a:blip r:embed="rId4" cstate="print"/>
            <a:srcRect/>
            <a:stretch>
              <a:fillRect/>
            </a:stretch>
          </p:blipFill>
          <p:spPr bwMode="auto">
            <a:xfrm rot="16200000">
              <a:off x="4053486" y="2632458"/>
              <a:ext cx="1520251" cy="2176999"/>
            </a:xfrm>
            <a:prstGeom prst="roundRect">
              <a:avLst/>
            </a:prstGeom>
            <a:noFill/>
            <a:ln w="9525">
              <a:noFill/>
              <a:miter lim="800000"/>
              <a:headEnd/>
              <a:tailEnd/>
            </a:ln>
            <a:effectLst>
              <a:softEdge rad="127000"/>
            </a:effectLst>
          </p:spPr>
        </p:pic>
        <p:sp>
          <p:nvSpPr>
            <p:cNvPr id="9" name="TextBox 17"/>
            <p:cNvSpPr txBox="1">
              <a:spLocks noChangeArrowheads="1"/>
            </p:cNvSpPr>
            <p:nvPr/>
          </p:nvSpPr>
          <p:spPr bwMode="auto">
            <a:xfrm>
              <a:off x="3852863" y="2817181"/>
              <a:ext cx="1963737" cy="276999"/>
            </a:xfrm>
            <a:prstGeom prst="rect">
              <a:avLst/>
            </a:prstGeom>
            <a:noFill/>
            <a:ln w="9525">
              <a:noFill/>
              <a:miter lim="800000"/>
              <a:headEnd/>
              <a:tailEnd/>
            </a:ln>
          </p:spPr>
          <p:txBody>
            <a:bodyPr>
              <a:prstTxWarp prst="textNoShape">
                <a:avLst/>
              </a:prstTxWarp>
              <a:spAutoFit/>
            </a:bodyPr>
            <a:lstStyle/>
            <a:p>
              <a:pPr algn="ctr"/>
              <a:r>
                <a:rPr lang="en-US" sz="1200">
                  <a:solidFill>
                    <a:srgbClr val="003399"/>
                  </a:solidFill>
                </a:rPr>
                <a:t>Internalizáció</a:t>
              </a:r>
            </a:p>
          </p:txBody>
        </p:sp>
        <p:pic>
          <p:nvPicPr>
            <p:cNvPr id="10" name="Picture 2" descr="http://www.alnylam.com/rnai_primer/files/siRNA-liposome.gif"/>
            <p:cNvPicPr>
              <a:picLocks noChangeAspect="1" noChangeArrowheads="1"/>
            </p:cNvPicPr>
            <p:nvPr/>
          </p:nvPicPr>
          <p:blipFill>
            <a:blip r:embed="rId5" cstate="print"/>
            <a:srcRect l="5212" t="15730" r="3583" b="3371"/>
            <a:stretch>
              <a:fillRect/>
            </a:stretch>
          </p:blipFill>
          <p:spPr bwMode="auto">
            <a:xfrm>
              <a:off x="2108206" y="3026112"/>
              <a:ext cx="1309510" cy="1346924"/>
            </a:xfrm>
            <a:prstGeom prst="roundRect">
              <a:avLst/>
            </a:prstGeom>
            <a:noFill/>
            <a:effectLst>
              <a:softEdge rad="127000"/>
            </a:effectLst>
          </p:spPr>
        </p:pic>
        <p:sp>
          <p:nvSpPr>
            <p:cNvPr id="11" name="TextBox 20"/>
            <p:cNvSpPr txBox="1">
              <a:spLocks noChangeArrowheads="1"/>
            </p:cNvSpPr>
            <p:nvPr/>
          </p:nvSpPr>
          <p:spPr bwMode="auto">
            <a:xfrm>
              <a:off x="2369415" y="4298085"/>
              <a:ext cx="748923" cy="276999"/>
            </a:xfrm>
            <a:prstGeom prst="rect">
              <a:avLst/>
            </a:prstGeom>
            <a:noFill/>
            <a:ln w="9525">
              <a:noFill/>
              <a:miter lim="800000"/>
              <a:headEnd/>
              <a:tailEnd/>
            </a:ln>
          </p:spPr>
          <p:txBody>
            <a:bodyPr wrap="none">
              <a:prstTxWarp prst="textNoShape">
                <a:avLst/>
              </a:prstTxWarp>
              <a:spAutoFit/>
            </a:bodyPr>
            <a:lstStyle/>
            <a:p>
              <a:pPr algn="ctr"/>
              <a:r>
                <a:rPr lang="en-US" sz="1200">
                  <a:solidFill>
                    <a:srgbClr val="003399"/>
                  </a:solidFill>
                </a:rPr>
                <a:t>+ siRNA</a:t>
              </a:r>
            </a:p>
          </p:txBody>
        </p:sp>
        <p:sp>
          <p:nvSpPr>
            <p:cNvPr id="12" name="TextBox 21"/>
            <p:cNvSpPr txBox="1">
              <a:spLocks noChangeArrowheads="1"/>
            </p:cNvSpPr>
            <p:nvPr/>
          </p:nvSpPr>
          <p:spPr bwMode="auto">
            <a:xfrm>
              <a:off x="6123430" y="4251188"/>
              <a:ext cx="2295525" cy="461665"/>
            </a:xfrm>
            <a:prstGeom prst="rect">
              <a:avLst/>
            </a:prstGeom>
            <a:noFill/>
            <a:ln w="9525">
              <a:noFill/>
              <a:miter lim="800000"/>
              <a:headEnd/>
              <a:tailEnd/>
            </a:ln>
          </p:spPr>
          <p:txBody>
            <a:bodyPr>
              <a:prstTxWarp prst="textNoShape">
                <a:avLst/>
              </a:prstTxWarp>
              <a:spAutoFit/>
            </a:bodyPr>
            <a:lstStyle/>
            <a:p>
              <a:pPr algn="ctr"/>
              <a:r>
                <a:rPr lang="en-US" sz="1200">
                  <a:solidFill>
                    <a:srgbClr val="003399"/>
                  </a:solidFill>
                </a:rPr>
                <a:t>Neurodegeneratív betegségek korrekciója ?</a:t>
              </a:r>
            </a:p>
          </p:txBody>
        </p:sp>
        <p:sp>
          <p:nvSpPr>
            <p:cNvPr id="13" name="Right Arrow 12"/>
            <p:cNvSpPr/>
            <p:nvPr/>
          </p:nvSpPr>
          <p:spPr>
            <a:xfrm>
              <a:off x="1736435" y="3459163"/>
              <a:ext cx="381000" cy="406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ight Arrow 13"/>
            <p:cNvSpPr/>
            <p:nvPr/>
          </p:nvSpPr>
          <p:spPr>
            <a:xfrm>
              <a:off x="5888180" y="3514583"/>
              <a:ext cx="381000" cy="406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ight Arrow 14"/>
            <p:cNvSpPr/>
            <p:nvPr/>
          </p:nvSpPr>
          <p:spPr>
            <a:xfrm>
              <a:off x="3447475" y="3509963"/>
              <a:ext cx="381000" cy="406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extBox 24"/>
            <p:cNvSpPr txBox="1">
              <a:spLocks noChangeArrowheads="1"/>
            </p:cNvSpPr>
            <p:nvPr/>
          </p:nvSpPr>
          <p:spPr bwMode="auto">
            <a:xfrm>
              <a:off x="3380505" y="4329555"/>
              <a:ext cx="2860965" cy="276999"/>
            </a:xfrm>
            <a:prstGeom prst="rect">
              <a:avLst/>
            </a:prstGeom>
            <a:noFill/>
            <a:ln w="9525">
              <a:noFill/>
              <a:miter lim="800000"/>
              <a:headEnd/>
              <a:tailEnd/>
            </a:ln>
          </p:spPr>
          <p:txBody>
            <a:bodyPr wrap="square">
              <a:prstTxWarp prst="textNoShape">
                <a:avLst/>
              </a:prstTxWarp>
              <a:spAutoFit/>
            </a:bodyPr>
            <a:lstStyle/>
            <a:p>
              <a:pPr algn="ctr"/>
              <a:r>
                <a:rPr lang="en-US" sz="1200">
                  <a:solidFill>
                    <a:srgbClr val="003399"/>
                  </a:solidFill>
                </a:rPr>
                <a:t>Multidrog transzporterek kikerülése</a:t>
              </a:r>
            </a:p>
          </p:txBody>
        </p:sp>
      </p:grpSp>
      <p:pic>
        <p:nvPicPr>
          <p:cNvPr id="18" name="Picture 17" descr="Screen shot 2011-11-15 at 9.00.02 AM.png"/>
          <p:cNvPicPr>
            <a:picLocks noChangeAspect="1"/>
          </p:cNvPicPr>
          <p:nvPr/>
        </p:nvPicPr>
        <p:blipFill>
          <a:blip r:embed="rId6"/>
          <a:stretch>
            <a:fillRect/>
          </a:stretch>
        </p:blipFill>
        <p:spPr>
          <a:xfrm>
            <a:off x="676564" y="4244661"/>
            <a:ext cx="2189369" cy="1677724"/>
          </a:xfrm>
          <a:prstGeom prst="rect">
            <a:avLst/>
          </a:prstGeom>
        </p:spPr>
      </p:pic>
      <p:sp>
        <p:nvSpPr>
          <p:cNvPr id="19" name="Rectangle 18"/>
          <p:cNvSpPr/>
          <p:nvPr/>
        </p:nvSpPr>
        <p:spPr>
          <a:xfrm>
            <a:off x="2205555" y="5568652"/>
            <a:ext cx="704507" cy="279601"/>
          </a:xfrm>
          <a:prstGeom prst="rect">
            <a:avLst/>
          </a:prstGeom>
        </p:spPr>
        <p:txBody>
          <a:bodyPr wrap="none">
            <a:spAutoFit/>
          </a:bodyPr>
          <a:lstStyle/>
          <a:p>
            <a:r>
              <a:rPr lang="hu-HU" sz="1200"/>
              <a:t>100 nm</a:t>
            </a:r>
            <a:endParaRPr lang="en-US" sz="1200"/>
          </a:p>
        </p:txBody>
      </p:sp>
      <p:sp>
        <p:nvSpPr>
          <p:cNvPr id="21" name="Rectangle 20"/>
          <p:cNvSpPr/>
          <p:nvPr/>
        </p:nvSpPr>
        <p:spPr>
          <a:xfrm>
            <a:off x="658091" y="4202545"/>
            <a:ext cx="583713" cy="307777"/>
          </a:xfrm>
          <a:prstGeom prst="rect">
            <a:avLst/>
          </a:prstGeom>
        </p:spPr>
        <p:txBody>
          <a:bodyPr wrap="none">
            <a:spAutoFit/>
          </a:bodyPr>
          <a:lstStyle/>
          <a:p>
            <a:r>
              <a:rPr lang="hu-HU" sz="1400">
                <a:solidFill>
                  <a:srgbClr val="FFFFFF"/>
                </a:solidFill>
              </a:rPr>
              <a:t>Doxil</a:t>
            </a:r>
            <a:endParaRPr lang="en-US" sz="1400">
              <a:solidFill>
                <a:srgbClr val="FFFFFF"/>
              </a:solidFill>
            </a:endParaRPr>
          </a:p>
        </p:txBody>
      </p:sp>
      <p:pic>
        <p:nvPicPr>
          <p:cNvPr id="23" name="Picture 22" descr="Screen shot 2011-11-15 at 9.03.00 AM.png"/>
          <p:cNvPicPr>
            <a:picLocks noChangeAspect="1"/>
          </p:cNvPicPr>
          <p:nvPr/>
        </p:nvPicPr>
        <p:blipFill>
          <a:blip r:embed="rId7"/>
          <a:srcRect l="8013"/>
          <a:stretch>
            <a:fillRect/>
          </a:stretch>
        </p:blipFill>
        <p:spPr>
          <a:xfrm>
            <a:off x="2934862" y="4246416"/>
            <a:ext cx="2147196" cy="1668135"/>
          </a:xfrm>
          <a:prstGeom prst="rect">
            <a:avLst/>
          </a:prstGeom>
        </p:spPr>
      </p:pic>
      <p:sp>
        <p:nvSpPr>
          <p:cNvPr id="24" name="Rectangle 23"/>
          <p:cNvSpPr/>
          <p:nvPr/>
        </p:nvSpPr>
        <p:spPr>
          <a:xfrm>
            <a:off x="4399191" y="5570961"/>
            <a:ext cx="704507" cy="279601"/>
          </a:xfrm>
          <a:prstGeom prst="rect">
            <a:avLst/>
          </a:prstGeom>
        </p:spPr>
        <p:txBody>
          <a:bodyPr wrap="none">
            <a:spAutoFit/>
          </a:bodyPr>
          <a:lstStyle/>
          <a:p>
            <a:r>
              <a:rPr lang="hu-HU" sz="1200"/>
              <a:t>100 nm</a:t>
            </a:r>
            <a:endParaRPr lang="en-US" sz="1200"/>
          </a:p>
        </p:txBody>
      </p:sp>
      <p:sp>
        <p:nvSpPr>
          <p:cNvPr id="25" name="TextBox 24"/>
          <p:cNvSpPr txBox="1"/>
          <p:nvPr/>
        </p:nvSpPr>
        <p:spPr>
          <a:xfrm>
            <a:off x="5310906" y="4271815"/>
            <a:ext cx="3574473" cy="1754327"/>
          </a:xfrm>
          <a:prstGeom prst="rect">
            <a:avLst/>
          </a:prstGeom>
          <a:noFill/>
        </p:spPr>
        <p:txBody>
          <a:bodyPr wrap="square">
            <a:spAutoFit/>
          </a:bodyPr>
          <a:lstStyle/>
          <a:p>
            <a:pPr>
              <a:defRPr/>
            </a:pPr>
            <a:r>
              <a:rPr lang="en-US" dirty="0"/>
              <a:t>Probléma - CARPA:</a:t>
            </a:r>
          </a:p>
          <a:p>
            <a:pPr marL="342900" indent="-342900">
              <a:buFontTx/>
              <a:buAutoNum type="arabicPeriod"/>
              <a:defRPr/>
            </a:pPr>
            <a:r>
              <a:rPr lang="en-US" dirty="0"/>
              <a:t>Complement </a:t>
            </a:r>
            <a:r>
              <a:rPr lang="en-US" dirty="0" err="1"/>
              <a:t>aktiválódás</a:t>
            </a:r>
            <a:endParaRPr lang="en-US" dirty="0"/>
          </a:p>
          <a:p>
            <a:pPr marL="342900" indent="-342900">
              <a:buFontTx/>
              <a:buAutoNum type="arabicPeriod"/>
              <a:defRPr/>
            </a:pPr>
            <a:r>
              <a:rPr lang="en-US" dirty="0" err="1"/>
              <a:t>Tüdőkeringés</a:t>
            </a:r>
            <a:r>
              <a:rPr lang="en-US" dirty="0"/>
              <a:t> </a:t>
            </a:r>
            <a:r>
              <a:rPr lang="en-US" dirty="0" err="1"/>
              <a:t>összeomlása</a:t>
            </a:r>
            <a:endParaRPr lang="en-US" dirty="0"/>
          </a:p>
          <a:p>
            <a:pPr marL="342900" indent="-342900">
              <a:buFontTx/>
              <a:buAutoNum type="arabicPeriod"/>
              <a:defRPr/>
            </a:pPr>
            <a:r>
              <a:rPr lang="en-US" dirty="0" err="1"/>
              <a:t>Szívelégtelenség</a:t>
            </a:r>
            <a:endParaRPr lang="en-US" dirty="0"/>
          </a:p>
          <a:p>
            <a:pPr marL="342900" indent="-342900">
              <a:buFontTx/>
              <a:buAutoNum type="arabicPeriod"/>
              <a:defRPr/>
            </a:pPr>
            <a:r>
              <a:rPr lang="en-US" dirty="0" err="1"/>
              <a:t>Fatális</a:t>
            </a:r>
            <a:r>
              <a:rPr lang="en-US" dirty="0"/>
              <a:t> </a:t>
            </a:r>
            <a:r>
              <a:rPr lang="en-US" dirty="0" err="1"/>
              <a:t>végkimenet</a:t>
            </a:r>
            <a:endParaRPr lang="en-US" dirty="0"/>
          </a:p>
          <a:p>
            <a:pPr marL="342900" indent="-342900">
              <a:buFontTx/>
              <a:buAutoNum type="arabicPeriod"/>
              <a:defRPr/>
            </a:pPr>
            <a:endParaRPr lang="en-US" dirty="0"/>
          </a:p>
        </p:txBody>
      </p:sp>
      <p:sp>
        <p:nvSpPr>
          <p:cNvPr id="26" name="Rectangle 25"/>
          <p:cNvSpPr/>
          <p:nvPr/>
        </p:nvSpPr>
        <p:spPr>
          <a:xfrm>
            <a:off x="2890982" y="4207163"/>
            <a:ext cx="753519" cy="307777"/>
          </a:xfrm>
          <a:prstGeom prst="rect">
            <a:avLst/>
          </a:prstGeom>
        </p:spPr>
        <p:txBody>
          <a:bodyPr wrap="none">
            <a:spAutoFit/>
          </a:bodyPr>
          <a:lstStyle/>
          <a:p>
            <a:r>
              <a:rPr lang="hu-HU" sz="1400">
                <a:solidFill>
                  <a:srgbClr val="FFFFFF"/>
                </a:solidFill>
              </a:rPr>
              <a:t>Kontrol</a:t>
            </a:r>
            <a:endParaRPr lang="en-US" sz="1400">
              <a:solidFill>
                <a:srgbClr val="FFFF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Nanomedicina</a:t>
            </a:r>
          </a:p>
        </p:txBody>
      </p:sp>
      <p:sp>
        <p:nvSpPr>
          <p:cNvPr id="3" name="Tartalom helye 2"/>
          <p:cNvSpPr>
            <a:spLocks noGrp="1"/>
          </p:cNvSpPr>
          <p:nvPr>
            <p:ph idx="1"/>
          </p:nvPr>
        </p:nvSpPr>
        <p:spPr/>
        <p:txBody>
          <a:bodyPr/>
          <a:lstStyle/>
          <a:p>
            <a:r>
              <a:rPr lang="hu-HU"/>
              <a:t>Complement gátló fehérje</a:t>
            </a:r>
          </a:p>
        </p:txBody>
      </p:sp>
      <p:graphicFrame>
        <p:nvGraphicFramePr>
          <p:cNvPr id="4" name="Object 2"/>
          <p:cNvGraphicFramePr>
            <a:graphicFrameLocks noChangeAspect="1"/>
          </p:cNvGraphicFramePr>
          <p:nvPr/>
        </p:nvGraphicFramePr>
        <p:xfrm>
          <a:off x="2186710" y="1851890"/>
          <a:ext cx="5984200" cy="4191000"/>
        </p:xfrm>
        <a:graphic>
          <a:graphicData uri="http://schemas.openxmlformats.org/presentationml/2006/ole">
            <p:oleObj spid="_x0000_s63490" r:id="rId3" imgW="4135526" imgH="2895600" progId="">
              <p:embed/>
            </p:oleObj>
          </a:graphicData>
        </a:graphic>
      </p:graphicFrame>
      <p:sp>
        <p:nvSpPr>
          <p:cNvPr id="6" name="TextBox 5"/>
          <p:cNvSpPr txBox="1">
            <a:spLocks noChangeArrowheads="1"/>
          </p:cNvSpPr>
          <p:nvPr/>
        </p:nvSpPr>
        <p:spPr bwMode="auto">
          <a:xfrm>
            <a:off x="6063677" y="2667000"/>
            <a:ext cx="2955857" cy="1323439"/>
          </a:xfrm>
          <a:prstGeom prst="rect">
            <a:avLst/>
          </a:prstGeom>
          <a:noFill/>
          <a:ln w="9525">
            <a:noFill/>
            <a:miter lim="800000"/>
            <a:headEnd/>
            <a:tailEnd/>
          </a:ln>
        </p:spPr>
        <p:txBody>
          <a:bodyPr wrap="none">
            <a:prstTxWarp prst="textNoShape">
              <a:avLst/>
            </a:prstTxWarp>
            <a:spAutoFit/>
          </a:bodyPr>
          <a:lstStyle/>
          <a:p>
            <a:r>
              <a:rPr lang="en-US" sz="1600"/>
              <a:t>sCR1 magában nem gátol</a:t>
            </a:r>
          </a:p>
          <a:p>
            <a:r>
              <a:rPr lang="en-US" sz="1600"/>
              <a:t>sCR1 liposzómával nem gátol</a:t>
            </a:r>
          </a:p>
          <a:p>
            <a:endParaRPr lang="en-US" sz="1600"/>
          </a:p>
          <a:p>
            <a:r>
              <a:rPr lang="en-US" sz="1600"/>
              <a:t>fCR1 magában nem gátol</a:t>
            </a:r>
          </a:p>
          <a:p>
            <a:r>
              <a:rPr lang="en-US" sz="1600">
                <a:solidFill>
                  <a:srgbClr val="FF0000"/>
                </a:solidFill>
              </a:rPr>
              <a:t>fCR1 liposzómával gátlás</a:t>
            </a:r>
          </a:p>
        </p:txBody>
      </p:sp>
      <p:sp>
        <p:nvSpPr>
          <p:cNvPr id="7" name="Content Placeholder 2"/>
          <p:cNvSpPr txBox="1">
            <a:spLocks/>
          </p:cNvSpPr>
          <p:nvPr/>
        </p:nvSpPr>
        <p:spPr>
          <a:xfrm>
            <a:off x="408706" y="2609282"/>
            <a:ext cx="2175164" cy="3027218"/>
          </a:xfrm>
          <a:prstGeom prst="rect">
            <a:avLst/>
          </a:prstGeom>
        </p:spPr>
        <p:txBody>
          <a:bodyPr vert="horz" wrap="square"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smtClean="0">
                <a:ln>
                  <a:noFill/>
                </a:ln>
                <a:solidFill>
                  <a:schemeClr val="tx2"/>
                </a:solidFill>
                <a:effectLst/>
                <a:uLnTx/>
                <a:uFillTx/>
                <a:latin typeface="+mn-lt"/>
                <a:ea typeface="+mn-ea"/>
                <a:cs typeface="+mn-cs"/>
              </a:rPr>
              <a:t>Complement Receptor 1: </a:t>
            </a:r>
            <a:r>
              <a:rPr kumimoji="0" lang="en-US" b="1" i="0" u="none" strike="noStrike" kern="1200" cap="none" spc="0" normalizeH="0" baseline="0" noProof="0" smtClean="0">
                <a:ln>
                  <a:noFill/>
                </a:ln>
                <a:solidFill>
                  <a:schemeClr val="tx2"/>
                </a:solidFill>
                <a:effectLst/>
                <a:uLnTx/>
                <a:uFillTx/>
                <a:latin typeface="+mn-lt"/>
                <a:ea typeface="+mn-ea"/>
                <a:cs typeface="+mn-cs"/>
              </a:rPr>
              <a:t>CR1</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smtClean="0">
                <a:ln>
                  <a:noFill/>
                </a:ln>
                <a:solidFill>
                  <a:schemeClr val="tx2"/>
                </a:solidFill>
                <a:effectLst/>
                <a:uLnTx/>
                <a:uFillTx/>
                <a:latin typeface="+mn-lt"/>
                <a:ea typeface="+mn-ea"/>
                <a:cs typeface="+mn-cs"/>
              </a:rPr>
              <a:t>Rekombináns szolubilis fehérje: </a:t>
            </a:r>
            <a:br>
              <a:rPr kumimoji="0" lang="en-US" b="0" i="0" u="none" strike="noStrike" kern="1200" cap="none" spc="0" normalizeH="0" baseline="0" noProof="0" smtClean="0">
                <a:ln>
                  <a:noFill/>
                </a:ln>
                <a:solidFill>
                  <a:schemeClr val="tx2"/>
                </a:solidFill>
                <a:effectLst/>
                <a:uLnTx/>
                <a:uFillTx/>
                <a:latin typeface="+mn-lt"/>
                <a:ea typeface="+mn-ea"/>
                <a:cs typeface="+mn-cs"/>
              </a:rPr>
            </a:br>
            <a:r>
              <a:rPr kumimoji="0" lang="en-US" b="1" i="0" u="none" strike="noStrike" kern="1200" cap="none" spc="0" normalizeH="0" baseline="0" noProof="0" smtClean="0">
                <a:ln>
                  <a:noFill/>
                </a:ln>
                <a:solidFill>
                  <a:schemeClr val="tx2"/>
                </a:solidFill>
                <a:effectLst/>
                <a:uLnTx/>
                <a:uFillTx/>
                <a:latin typeface="+mn-lt"/>
                <a:ea typeface="+mn-ea"/>
                <a:cs typeface="+mn-cs"/>
              </a:rPr>
              <a:t>sCR1</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mtClean="0">
                <a:solidFill>
                  <a:schemeClr val="tx2"/>
                </a:solidFill>
              </a:rPr>
              <a:t>Lipidoldékony fragmentum: </a:t>
            </a:r>
            <a:r>
              <a:rPr lang="en-US" b="1" smtClean="0">
                <a:solidFill>
                  <a:schemeClr val="tx2"/>
                </a:solidFill>
              </a:rPr>
              <a:t>fCR1</a:t>
            </a:r>
            <a:endParaRPr kumimoji="0" lang="en-US" b="1" i="0" u="none" strike="noStrike" kern="1200" cap="none" spc="0" normalizeH="0" baseline="0" noProof="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ke">
  <a:themeElements>
    <a:clrScheme name="TF1 séma">
      <a:dk1>
        <a:srgbClr val="26506E"/>
      </a:dk1>
      <a:lt1>
        <a:srgbClr val="EBEFF1"/>
      </a:lt1>
      <a:dk2>
        <a:srgbClr val="0B3A5C"/>
      </a:dk2>
      <a:lt2>
        <a:srgbClr val="E7EBED"/>
      </a:lt2>
      <a:accent1>
        <a:srgbClr val="007ED5"/>
      </a:accent1>
      <a:accent2>
        <a:srgbClr val="DA261E"/>
      </a:accent2>
      <a:accent3>
        <a:srgbClr val="F3B11B"/>
      </a:accent3>
      <a:accent4>
        <a:srgbClr val="B07E54"/>
      </a:accent4>
      <a:accent5>
        <a:srgbClr val="4BACC6"/>
      </a:accent5>
      <a:accent6>
        <a:srgbClr val="F79646"/>
      </a:accent6>
      <a:hlink>
        <a:srgbClr val="00206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gyéni tervezés">
  <a:themeElements>
    <a:clrScheme name="TF1 séma">
      <a:dk1>
        <a:srgbClr val="26506E"/>
      </a:dk1>
      <a:lt1>
        <a:srgbClr val="EBEFF1"/>
      </a:lt1>
      <a:dk2>
        <a:srgbClr val="0B3A5C"/>
      </a:dk2>
      <a:lt2>
        <a:srgbClr val="E7EBED"/>
      </a:lt2>
      <a:accent1>
        <a:srgbClr val="007ED5"/>
      </a:accent1>
      <a:accent2>
        <a:srgbClr val="DA261E"/>
      </a:accent2>
      <a:accent3>
        <a:srgbClr val="F3B11B"/>
      </a:accent3>
      <a:accent4>
        <a:srgbClr val="B07E54"/>
      </a:accent4>
      <a:accent5>
        <a:srgbClr val="4BACC6"/>
      </a:accent5>
      <a:accent6>
        <a:srgbClr val="F79646"/>
      </a:accent6>
      <a:hlink>
        <a:srgbClr val="00206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gyéni tervezés">
  <a:themeElements>
    <a:clrScheme name="TF1 séma">
      <a:dk1>
        <a:srgbClr val="26506E"/>
      </a:dk1>
      <a:lt1>
        <a:srgbClr val="EBEFF1"/>
      </a:lt1>
      <a:dk2>
        <a:srgbClr val="0B3A5C"/>
      </a:dk2>
      <a:lt2>
        <a:srgbClr val="E7EBED"/>
      </a:lt2>
      <a:accent1>
        <a:srgbClr val="007ED5"/>
      </a:accent1>
      <a:accent2>
        <a:srgbClr val="DA261E"/>
      </a:accent2>
      <a:accent3>
        <a:srgbClr val="F3B11B"/>
      </a:accent3>
      <a:accent4>
        <a:srgbClr val="B07E54"/>
      </a:accent4>
      <a:accent5>
        <a:srgbClr val="4BACC6"/>
      </a:accent5>
      <a:accent6>
        <a:srgbClr val="F79646"/>
      </a:accent6>
      <a:hlink>
        <a:srgbClr val="00206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ske</Template>
  <TotalTime>933</TotalTime>
  <Words>749</Words>
  <Application>Microsoft Macintosh PowerPoint</Application>
  <PresentationFormat>On-screen Show (4:3)</PresentationFormat>
  <Paragraphs>195</Paragraphs>
  <Slides>20</Slides>
  <Notes>0</Notes>
  <HiddenSlides>0</HiddenSlides>
  <MMClips>3</MMClips>
  <ScaleCrop>false</ScaleCrop>
  <HeadingPairs>
    <vt:vector size="8" baseType="variant">
      <vt:variant>
        <vt:lpstr>Design Template</vt:lpstr>
      </vt:variant>
      <vt:variant>
        <vt:i4>3</vt:i4>
      </vt:variant>
      <vt:variant>
        <vt:lpstr>Links</vt:lpstr>
      </vt:variant>
      <vt:variant>
        <vt:i4>1</vt:i4>
      </vt:variant>
      <vt:variant>
        <vt:lpstr>Embedded OLE Servers</vt:lpstr>
      </vt:variant>
      <vt:variant>
        <vt:i4>3</vt:i4>
      </vt:variant>
      <vt:variant>
        <vt:lpstr>Slide Titles</vt:lpstr>
      </vt:variant>
      <vt:variant>
        <vt:i4>20</vt:i4>
      </vt:variant>
    </vt:vector>
  </HeadingPairs>
  <TitlesOfParts>
    <vt:vector size="27" baseType="lpstr">
      <vt:lpstr>ske</vt:lpstr>
      <vt:lpstr>Egyéni tervezés</vt:lpstr>
      <vt:lpstr>1_Egyéni tervezés</vt:lpstr>
      <vt:lpstr>!OLE_LINK1</vt:lpstr>
      <vt:lpstr>ChemSketch</vt:lpstr>
      <vt:lpstr>Chart</vt:lpstr>
      <vt:lpstr>Bitkép</vt:lpstr>
      <vt:lpstr>Modern Orvostudományi Technológiák a Semmelweis Egyetemen</vt:lpstr>
      <vt:lpstr>Motiváció – nanotechnológia?</vt:lpstr>
      <vt:lpstr>Motiváció – nanomedicina?</vt:lpstr>
      <vt:lpstr>Motiváció – mesterséges szövetek?</vt:lpstr>
      <vt:lpstr>Technológia modul</vt:lpstr>
      <vt:lpstr>Nanokémia</vt:lpstr>
      <vt:lpstr>Nanokémia</vt:lpstr>
      <vt:lpstr>Nanomedicina</vt:lpstr>
      <vt:lpstr>Nanomedicina</vt:lpstr>
      <vt:lpstr>DDSC</vt:lpstr>
      <vt:lpstr>DDSC</vt:lpstr>
      <vt:lpstr>Mágneses jelenségek csoport</vt:lpstr>
      <vt:lpstr>Mágneses jelenségek csoport</vt:lpstr>
      <vt:lpstr>Orális radiológia</vt:lpstr>
      <vt:lpstr>Orális biológia</vt:lpstr>
      <vt:lpstr>Orális biológia</vt:lpstr>
      <vt:lpstr>Orális biológia</vt:lpstr>
      <vt:lpstr>Egészség és sport</vt:lpstr>
      <vt:lpstr>Egészség és sport</vt:lpstr>
      <vt:lpstr>Technológia modul</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Orvostudományi Technológiák a Semmelweis Egyetemen</dc:title>
  <dc:creator>Hegedűs Eszter</dc:creator>
  <cp:lastModifiedBy>Miklós Kellermayer</cp:lastModifiedBy>
  <cp:revision>123</cp:revision>
  <dcterms:created xsi:type="dcterms:W3CDTF">2011-11-15T11:48:53Z</dcterms:created>
  <dcterms:modified xsi:type="dcterms:W3CDTF">2011-11-15T11:55:15Z</dcterms:modified>
</cp:coreProperties>
</file>