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7" r:id="rId1"/>
  </p:sldMasterIdLst>
  <p:notesMasterIdLst>
    <p:notesMasterId r:id="rId13"/>
  </p:notesMasterIdLst>
  <p:handoutMasterIdLst>
    <p:handoutMasterId r:id="rId14"/>
  </p:handoutMasterIdLst>
  <p:sldIdLst>
    <p:sldId id="455" r:id="rId2"/>
    <p:sldId id="572" r:id="rId3"/>
    <p:sldId id="575" r:id="rId4"/>
    <p:sldId id="600" r:id="rId5"/>
    <p:sldId id="586" r:id="rId6"/>
    <p:sldId id="603" r:id="rId7"/>
    <p:sldId id="602" r:id="rId8"/>
    <p:sldId id="601" r:id="rId9"/>
    <p:sldId id="604" r:id="rId10"/>
    <p:sldId id="605" r:id="rId11"/>
    <p:sldId id="614" r:id="rId12"/>
  </p:sldIdLst>
  <p:sldSz cx="9144000" cy="6858000" type="screen4x3"/>
  <p:notesSz cx="6873875" cy="10061575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  <a:srgbClr val="33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>
      <p:cViewPr varScale="1">
        <p:scale>
          <a:sx n="74" d="100"/>
          <a:sy n="74" d="100"/>
        </p:scale>
        <p:origin x="10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elégtelen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Munka1!$A$2:$A$10</c:f>
              <c:strCache>
                <c:ptCount val="9"/>
                <c:pt idx="0">
                  <c:v>NL</c:v>
                </c:pt>
                <c:pt idx="1">
                  <c:v>IE</c:v>
                </c:pt>
                <c:pt idx="2">
                  <c:v>DE</c:v>
                </c:pt>
                <c:pt idx="3">
                  <c:v>PL</c:v>
                </c:pt>
                <c:pt idx="4">
                  <c:v>GR</c:v>
                </c:pt>
                <c:pt idx="5">
                  <c:v>ES</c:v>
                </c:pt>
                <c:pt idx="6">
                  <c:v>HU</c:v>
                </c:pt>
                <c:pt idx="7">
                  <c:v>AT</c:v>
                </c:pt>
                <c:pt idx="8">
                  <c:v>BG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2</c:v>
                </c:pt>
                <c:pt idx="1">
                  <c:v>10</c:v>
                </c:pt>
                <c:pt idx="2">
                  <c:v>11</c:v>
                </c:pt>
                <c:pt idx="3">
                  <c:v>10</c:v>
                </c:pt>
                <c:pt idx="4">
                  <c:v>14</c:v>
                </c:pt>
                <c:pt idx="5">
                  <c:v>8</c:v>
                </c:pt>
                <c:pt idx="6">
                  <c:v>19</c:v>
                </c:pt>
                <c:pt idx="7">
                  <c:v>18</c:v>
                </c:pt>
                <c:pt idx="8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53-4A02-8065-8FBEECFCD3D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problémás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Munka1!$A$2:$A$10</c:f>
              <c:strCache>
                <c:ptCount val="9"/>
                <c:pt idx="0">
                  <c:v>NL</c:v>
                </c:pt>
                <c:pt idx="1">
                  <c:v>IE</c:v>
                </c:pt>
                <c:pt idx="2">
                  <c:v>DE</c:v>
                </c:pt>
                <c:pt idx="3">
                  <c:v>PL</c:v>
                </c:pt>
                <c:pt idx="4">
                  <c:v>GR</c:v>
                </c:pt>
                <c:pt idx="5">
                  <c:v>ES</c:v>
                </c:pt>
                <c:pt idx="6">
                  <c:v>HU</c:v>
                </c:pt>
                <c:pt idx="7">
                  <c:v>AT</c:v>
                </c:pt>
                <c:pt idx="8">
                  <c:v>BG</c:v>
                </c:pt>
              </c:strCache>
            </c:strRef>
          </c:cat>
          <c:val>
            <c:numRef>
              <c:f>Munka1!$C$2:$C$10</c:f>
              <c:numCache>
                <c:formatCode>General</c:formatCode>
                <c:ptCount val="9"/>
                <c:pt idx="0">
                  <c:v>27</c:v>
                </c:pt>
                <c:pt idx="1">
                  <c:v>30</c:v>
                </c:pt>
                <c:pt idx="2">
                  <c:v>35</c:v>
                </c:pt>
                <c:pt idx="3">
                  <c:v>34</c:v>
                </c:pt>
                <c:pt idx="4">
                  <c:v>31</c:v>
                </c:pt>
                <c:pt idx="5">
                  <c:v>51</c:v>
                </c:pt>
                <c:pt idx="6">
                  <c:v>33</c:v>
                </c:pt>
                <c:pt idx="7">
                  <c:v>38</c:v>
                </c:pt>
                <c:pt idx="8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53-4A02-8065-8FBEECFCD3D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elégséges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Munka1!$A$2:$A$10</c:f>
              <c:strCache>
                <c:ptCount val="9"/>
                <c:pt idx="0">
                  <c:v>NL</c:v>
                </c:pt>
                <c:pt idx="1">
                  <c:v>IE</c:v>
                </c:pt>
                <c:pt idx="2">
                  <c:v>DE</c:v>
                </c:pt>
                <c:pt idx="3">
                  <c:v>PL</c:v>
                </c:pt>
                <c:pt idx="4">
                  <c:v>GR</c:v>
                </c:pt>
                <c:pt idx="5">
                  <c:v>ES</c:v>
                </c:pt>
                <c:pt idx="6">
                  <c:v>HU</c:v>
                </c:pt>
                <c:pt idx="7">
                  <c:v>AT</c:v>
                </c:pt>
                <c:pt idx="8">
                  <c:v>BG</c:v>
                </c:pt>
              </c:strCache>
            </c:strRef>
          </c:cat>
          <c:val>
            <c:numRef>
              <c:f>Munka1!$D$2:$D$10</c:f>
              <c:numCache>
                <c:formatCode>General</c:formatCode>
                <c:ptCount val="9"/>
                <c:pt idx="0">
                  <c:v>46</c:v>
                </c:pt>
                <c:pt idx="1">
                  <c:v>39</c:v>
                </c:pt>
                <c:pt idx="2">
                  <c:v>34</c:v>
                </c:pt>
                <c:pt idx="3">
                  <c:v>36</c:v>
                </c:pt>
                <c:pt idx="4">
                  <c:v>40</c:v>
                </c:pt>
                <c:pt idx="5">
                  <c:v>33</c:v>
                </c:pt>
                <c:pt idx="6">
                  <c:v>38</c:v>
                </c:pt>
                <c:pt idx="7">
                  <c:v>34</c:v>
                </c:pt>
                <c:pt idx="8">
                  <c:v>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F53-4A02-8065-8FBEECFCD3D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kiváló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Munka1!$A$2:$A$10</c:f>
              <c:strCache>
                <c:ptCount val="9"/>
                <c:pt idx="0">
                  <c:v>NL</c:v>
                </c:pt>
                <c:pt idx="1">
                  <c:v>IE</c:v>
                </c:pt>
                <c:pt idx="2">
                  <c:v>DE</c:v>
                </c:pt>
                <c:pt idx="3">
                  <c:v>PL</c:v>
                </c:pt>
                <c:pt idx="4">
                  <c:v>GR</c:v>
                </c:pt>
                <c:pt idx="5">
                  <c:v>ES</c:v>
                </c:pt>
                <c:pt idx="6">
                  <c:v>HU</c:v>
                </c:pt>
                <c:pt idx="7">
                  <c:v>AT</c:v>
                </c:pt>
                <c:pt idx="8">
                  <c:v>BG</c:v>
                </c:pt>
              </c:strCache>
            </c:strRef>
          </c:cat>
          <c:val>
            <c:numRef>
              <c:f>Munka1!$E$2:$E$10</c:f>
              <c:numCache>
                <c:formatCode>General</c:formatCode>
                <c:ptCount val="9"/>
                <c:pt idx="0">
                  <c:v>25</c:v>
                </c:pt>
                <c:pt idx="1">
                  <c:v>21</c:v>
                </c:pt>
                <c:pt idx="2">
                  <c:v>20</c:v>
                </c:pt>
                <c:pt idx="3">
                  <c:v>20</c:v>
                </c:pt>
                <c:pt idx="4">
                  <c:v>16</c:v>
                </c:pt>
                <c:pt idx="5">
                  <c:v>11</c:v>
                </c:pt>
                <c:pt idx="6">
                  <c:v>10</c:v>
                </c:pt>
                <c:pt idx="7">
                  <c:v>10</c:v>
                </c:pt>
                <c:pt idx="8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53-4A02-8065-8FBEECFCD3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0835680"/>
        <c:axId val="230837640"/>
      </c:barChart>
      <c:catAx>
        <c:axId val="230835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30837640"/>
        <c:crosses val="autoZero"/>
        <c:auto val="1"/>
        <c:lblAlgn val="ctr"/>
        <c:lblOffset val="100"/>
        <c:noMultiLvlLbl val="0"/>
      </c:catAx>
      <c:valAx>
        <c:axId val="23083764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30835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4C3050-DCDE-4C57-B9B9-3E71553A43D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9049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54063"/>
            <a:ext cx="5030787" cy="3773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79963"/>
            <a:ext cx="54991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1" tIns="48385" rIns="96771" bIns="483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71" tIns="48385" rIns="96771" bIns="48385" numCol="1" anchor="b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pPr>
              <a:defRPr/>
            </a:pPr>
            <a:fld id="{6D73B149-B8E9-48F2-AA8B-45217321F0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93596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2BF0B-D595-42A0-8B20-259A5BB9DCC8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907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F6C37-EA6B-4A54-81C1-6725DA7E4C4E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9769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B48C9-E1E5-4C26-9183-DD2C758CB01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153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EF8DE-453C-451B-A519-FCC85B44F37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6261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D72DA-8029-448D-8CF8-99F09C5A5DCF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9614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ED16B-6400-40FA-957F-0E961627DB0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2871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9824C-944C-45C8-9994-6FF6627A82E5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979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8FC52-EFBC-41EA-B2DA-F36A72FFB894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2941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A432B-2E58-42A9-8026-CF8ABA408C70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1964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F9B7-782B-4073-A46F-99B10CA717B4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8338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99C54-9E6C-457B-8F64-9007EAFAD88E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6582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004D36-64FC-4101-9984-081D71EEF80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365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dirty="0"/>
              <a:t>Összeállította: Dr. Pilling János</a:t>
            </a:r>
          </a:p>
          <a:p>
            <a:pPr>
              <a:defRPr/>
            </a:pPr>
            <a:r>
              <a:rPr lang="hu-HU" dirty="0"/>
              <a:t>Semmelweis Egyetem, Magatartástudományi Intézet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29791" y="908720"/>
            <a:ext cx="9036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cap="all" dirty="0"/>
              <a:t>Az egészségműveltség jelentősége </a:t>
            </a:r>
          </a:p>
          <a:p>
            <a:pPr algn="ctr"/>
            <a:r>
              <a:rPr lang="hu-HU" sz="3600" b="1" cap="all" dirty="0"/>
              <a:t>a gyógyszerészi gyakorlatban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94582"/>
            <a:ext cx="9036496" cy="5589240"/>
          </a:xfrm>
        </p:spPr>
        <p:txBody>
          <a:bodyPr>
            <a:normAutofit/>
          </a:bodyPr>
          <a:lstStyle/>
          <a:p>
            <a:r>
              <a:rPr lang="hu-HU" sz="1600" b="1" dirty="0"/>
              <a:t>Ajánlj írásos betegtájékoztatót vagy honlapokat!</a:t>
            </a:r>
            <a:endParaRPr lang="hu-HU" sz="1600" dirty="0"/>
          </a:p>
          <a:p>
            <a:pPr marL="0" lvl="0" indent="0">
              <a:buNone/>
            </a:pPr>
            <a:r>
              <a:rPr lang="hu-HU" sz="1600" dirty="0"/>
              <a:t>Adj át olyan betegtájékoztatót, ami bővebb információkat tartalmaz az adott betegségről és annak kezeléséről! </a:t>
            </a:r>
          </a:p>
          <a:p>
            <a:pPr marL="0" lvl="0" indent="0">
              <a:buNone/>
            </a:pPr>
            <a:r>
              <a:rPr lang="hu-HU" sz="1600" dirty="0"/>
              <a:t>Kérdezd meg, hogy van-e a páciensnek internet </a:t>
            </a:r>
            <a:r>
              <a:rPr lang="hu-HU" sz="1600" dirty="0" smtClean="0"/>
              <a:t>hozzáférése, amennyiben </a:t>
            </a:r>
            <a:r>
              <a:rPr lang="hu-HU" sz="1600" dirty="0"/>
              <a:t>igen, adj neki egy listát azokról a szakmailag hiteles honlapokról, amelyek ajánlhatók számára! </a:t>
            </a:r>
          </a:p>
          <a:p>
            <a:endParaRPr lang="hu-HU" sz="1600" b="1" dirty="0"/>
          </a:p>
          <a:p>
            <a:r>
              <a:rPr lang="hu-HU" sz="1600" b="1" dirty="0"/>
              <a:t>Ajánld fel segítségedet a gyógyszer elkészítésében!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Ha a gyógyszert (pl. egy szuszpenziót) a betegnek magának kellene összeállítania, ajánld fel segítségedet, </a:t>
            </a:r>
            <a:r>
              <a:rPr lang="hu-HU" sz="1600" dirty="0" smtClean="0"/>
              <a:t>és </a:t>
            </a:r>
            <a:r>
              <a:rPr lang="hu-HU" sz="1600" dirty="0"/>
              <a:t>készítsd el számára a gyógyszertárban! </a:t>
            </a:r>
          </a:p>
          <a:p>
            <a:pPr marL="0" indent="0">
              <a:buNone/>
            </a:pPr>
            <a:r>
              <a:rPr lang="hu-HU" sz="1600" dirty="0"/>
              <a:t> </a:t>
            </a:r>
          </a:p>
          <a:p>
            <a:r>
              <a:rPr lang="hu-HU" sz="1600" b="1" dirty="0"/>
              <a:t>Mutasd meg az eszközök használatát!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Ha a páciens valamilyen eszközt vásárol (pl. vérnyomásmérőt, vércukorszint mérőt, inhalátort, stb.) ajánld fel, hogy megmutatod a használatát!</a:t>
            </a:r>
          </a:p>
          <a:p>
            <a:pPr marL="0" indent="0">
              <a:buNone/>
            </a:pPr>
            <a:r>
              <a:rPr lang="hu-HU" sz="1600" dirty="0"/>
              <a:t> </a:t>
            </a:r>
          </a:p>
          <a:p>
            <a:r>
              <a:rPr lang="hu-HU" sz="1600" b="1" dirty="0" err="1"/>
              <a:t>Bátorítsd</a:t>
            </a:r>
            <a:r>
              <a:rPr lang="hu-HU" sz="1600" b="1" dirty="0"/>
              <a:t> a pácienst a kérdezésre! 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Pl</a:t>
            </a:r>
            <a:r>
              <a:rPr lang="hu-HU" sz="1600" dirty="0" smtClean="0"/>
              <a:t>. </a:t>
            </a:r>
            <a:r>
              <a:rPr lang="hu-HU" sz="1600" dirty="0"/>
              <a:t>„Amennyiben vannak kérdései a gyógyszerrel kapcsolatban, szívesen válaszolok ezekre!” Kerüld a „Van valamilyen kérdése?” megfogalmazást, mert erre általában tagadás a válasz. 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Ellenőrző lista (2)</a:t>
            </a:r>
          </a:p>
        </p:txBody>
      </p:sp>
    </p:spTree>
    <p:extLst>
      <p:ext uri="{BB962C8B-B14F-4D97-AF65-F5344CB8AC3E}">
        <p14:creationId xmlns:p14="http://schemas.microsoft.com/office/powerpoint/2010/main" val="227750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5300" y="1412776"/>
            <a:ext cx="8153400" cy="4495800"/>
          </a:xfrm>
        </p:spPr>
        <p:txBody>
          <a:bodyPr/>
          <a:lstStyle/>
          <a:p>
            <a:pPr marL="0" indent="0">
              <a:buNone/>
            </a:pPr>
            <a:endParaRPr lang="hu-HU" sz="3200" dirty="0"/>
          </a:p>
          <a:p>
            <a:pPr marL="0" indent="0">
              <a:buNone/>
            </a:pPr>
            <a:endParaRPr lang="hu-HU" sz="3200" dirty="0"/>
          </a:p>
          <a:p>
            <a:pPr marL="0" indent="0" algn="ctr">
              <a:buNone/>
            </a:pPr>
            <a:r>
              <a:rPr lang="hu-HU" sz="3600" b="1" dirty="0"/>
              <a:t>Amennyiben vannak kérdéseitek a projekttel kapcsolatban, szívesen válaszolok ezekre!</a:t>
            </a:r>
            <a:endParaRPr lang="hu-HU" sz="3200" b="1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Bátorítás a </a:t>
            </a:r>
            <a:r>
              <a:rPr lang="hu-HU" sz="3600" dirty="0" smtClean="0">
                <a:solidFill>
                  <a:schemeClr val="bg1"/>
                </a:solidFill>
              </a:rPr>
              <a:t>kérdésekre!</a:t>
            </a:r>
            <a:endParaRPr lang="hu-H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86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340768"/>
            <a:ext cx="7200800" cy="4495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dirty="0"/>
              <a:t>Az egészségműveltség az egyénnek az a képessége, hogy az egészséggel, betegséggel kapcsolatos információkat képes </a:t>
            </a:r>
            <a:r>
              <a:rPr lang="hu-HU" dirty="0" smtClean="0"/>
              <a:t>legyen:</a:t>
            </a:r>
            <a:endParaRPr lang="hu-HU" dirty="0"/>
          </a:p>
          <a:p>
            <a:pPr>
              <a:buFontTx/>
              <a:buChar char="-"/>
              <a:defRPr/>
            </a:pPr>
            <a:r>
              <a:rPr lang="hu-HU" dirty="0"/>
              <a:t>f</a:t>
            </a:r>
            <a:r>
              <a:rPr lang="hu-HU" dirty="0" smtClean="0"/>
              <a:t>elkutatni,</a:t>
            </a:r>
            <a:endParaRPr lang="hu-HU" dirty="0"/>
          </a:p>
          <a:p>
            <a:pPr>
              <a:buFontTx/>
              <a:buChar char="-"/>
              <a:defRPr/>
            </a:pPr>
            <a:r>
              <a:rPr lang="hu-HU" dirty="0"/>
              <a:t>m</a:t>
            </a:r>
            <a:r>
              <a:rPr lang="hu-HU" dirty="0" smtClean="0"/>
              <a:t>egérteni,</a:t>
            </a:r>
            <a:endParaRPr lang="hu-HU" dirty="0"/>
          </a:p>
          <a:p>
            <a:pPr>
              <a:buFontTx/>
              <a:buChar char="-"/>
              <a:defRPr/>
            </a:pPr>
            <a:r>
              <a:rPr lang="hu-HU" dirty="0"/>
              <a:t>é</a:t>
            </a:r>
            <a:r>
              <a:rPr lang="hu-HU" dirty="0" smtClean="0"/>
              <a:t>rtékelni,</a:t>
            </a:r>
            <a:endParaRPr lang="hu-HU" dirty="0"/>
          </a:p>
          <a:p>
            <a:pPr>
              <a:buFontTx/>
              <a:buChar char="-"/>
              <a:defRPr/>
            </a:pPr>
            <a:r>
              <a:rPr lang="hu-HU" dirty="0"/>
              <a:t>a</a:t>
            </a:r>
            <a:r>
              <a:rPr lang="hu-HU" dirty="0" smtClean="0"/>
              <a:t>lkalmazni.</a:t>
            </a:r>
            <a:endParaRPr lang="hu-HU" dirty="0"/>
          </a:p>
          <a:p>
            <a:pPr>
              <a:buFontTx/>
              <a:buChar char="-"/>
              <a:defRPr/>
            </a:pP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hu-HU" sz="4400" dirty="0">
                <a:solidFill>
                  <a:schemeClr val="bg1"/>
                </a:solidFill>
              </a:rPr>
              <a:t>Az egészségműveltség fogalma</a:t>
            </a:r>
          </a:p>
          <a:p>
            <a:pPr algn="ctr">
              <a:defRPr/>
            </a:pPr>
            <a:endParaRPr lang="hu-H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Az egészségműveltség jelentősége</a:t>
            </a:r>
          </a:p>
        </p:txBody>
      </p:sp>
      <p:sp>
        <p:nvSpPr>
          <p:cNvPr id="15364" name="Szövegdoboz 5"/>
          <p:cNvSpPr txBox="1">
            <a:spLocks noChangeArrowheads="1"/>
          </p:cNvSpPr>
          <p:nvPr/>
        </p:nvSpPr>
        <p:spPr bwMode="auto">
          <a:xfrm>
            <a:off x="127858" y="5301208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u-HU" sz="1200" dirty="0"/>
              <a:t>Koltai, J., &amp; Kun, E. (2016). A magyarországi egészségértés nemzetközi összehasonlításban. Egészségfejlesztés, 57 (3), 3-20.</a:t>
            </a:r>
          </a:p>
          <a:p>
            <a:endParaRPr lang="hu-HU" altLang="hu-HU" sz="1200" dirty="0"/>
          </a:p>
        </p:txBody>
      </p:sp>
      <p:sp>
        <p:nvSpPr>
          <p:cNvPr id="7" name="Szövegdoboz 6"/>
          <p:cNvSpPr txBox="1">
            <a:spLocks noChangeArrowheads="1"/>
          </p:cNvSpPr>
          <p:nvPr/>
        </p:nvSpPr>
        <p:spPr bwMode="auto">
          <a:xfrm>
            <a:off x="127858" y="3717032"/>
            <a:ext cx="90360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u-HU" altLang="hu-HU" b="1" dirty="0"/>
              <a:t>Magyarországon az emberek 52%-</a:t>
            </a:r>
            <a:r>
              <a:rPr lang="hu-HU" altLang="hu-HU" b="1" dirty="0" err="1"/>
              <a:t>ának</a:t>
            </a:r>
            <a:r>
              <a:rPr lang="hu-HU" altLang="hu-HU" b="1" dirty="0"/>
              <a:t> nem megfelelő az egészségműveltsége!</a:t>
            </a:r>
          </a:p>
          <a:p>
            <a:endParaRPr lang="hu-HU" altLang="hu-HU" b="1" dirty="0"/>
          </a:p>
          <a:p>
            <a:r>
              <a:rPr lang="hu-HU" altLang="hu-HU" dirty="0"/>
              <a:t>Minden második embernek tehát, aki belép a gyógyszertárba, nehézségei lehetnek a gyógyszerhasználattal kapcsolatos információk megértésével és alkalmazásával!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673968"/>
              </p:ext>
            </p:extLst>
          </p:nvPr>
        </p:nvGraphicFramePr>
        <p:xfrm>
          <a:off x="1660168" y="1152121"/>
          <a:ext cx="5616624" cy="265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églalap 3"/>
          <p:cNvSpPr/>
          <p:nvPr/>
        </p:nvSpPr>
        <p:spPr>
          <a:xfrm>
            <a:off x="1547664" y="1700807"/>
            <a:ext cx="4032448" cy="288033"/>
          </a:xfrm>
          <a:prstGeom prst="rect">
            <a:avLst/>
          </a:prstGeom>
          <a:solidFill>
            <a:schemeClr val="accent1">
              <a:alpha val="0"/>
            </a:schemeClr>
          </a:solidFill>
          <a:ln w="539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altLang="hu-HU" sz="1800" b="1" dirty="0"/>
              <a:t>Hogyan jelenhet meg az alacsony egészségműveltség a gyógyszertári gyakorlatban?</a:t>
            </a:r>
          </a:p>
          <a:p>
            <a:pPr>
              <a:buFontTx/>
              <a:buChar char="-"/>
            </a:pPr>
            <a:r>
              <a:rPr lang="hu-HU" altLang="hu-HU" sz="1800" b="1" dirty="0"/>
              <a:t>A szakkifejezések megértésének nehézségei </a:t>
            </a:r>
            <a:r>
              <a:rPr lang="hu-HU" altLang="hu-HU" sz="1800" dirty="0"/>
              <a:t>(pl</a:t>
            </a:r>
            <a:r>
              <a:rPr lang="hu-HU" altLang="hu-HU" sz="1800" dirty="0" smtClean="0"/>
              <a:t>. </a:t>
            </a:r>
            <a:r>
              <a:rPr lang="hu-HU" altLang="hu-HU" sz="1800" dirty="0"/>
              <a:t>retard tabletta, szuszpenzió, hüvelytabletta, stb</a:t>
            </a:r>
            <a:r>
              <a:rPr lang="hu-HU" altLang="hu-HU" sz="1800" dirty="0" smtClean="0"/>
              <a:t>.)</a:t>
            </a:r>
            <a:endParaRPr lang="hu-HU" altLang="hu-HU" sz="1800" dirty="0"/>
          </a:p>
          <a:p>
            <a:pPr>
              <a:buFontTx/>
              <a:buChar char="-"/>
            </a:pPr>
            <a:r>
              <a:rPr lang="hu-HU" altLang="hu-HU" sz="1800" b="1" dirty="0"/>
              <a:t>A szöveg értelmezésének </a:t>
            </a:r>
            <a:r>
              <a:rPr lang="hu-HU" altLang="hu-HU" sz="1800" b="1" dirty="0" smtClean="0"/>
              <a:t>nehézségei:</a:t>
            </a:r>
            <a:endParaRPr lang="hu-HU" altLang="hu-HU" sz="1800" b="1" dirty="0"/>
          </a:p>
          <a:p>
            <a:pPr lvl="1">
              <a:buFontTx/>
              <a:buChar char="-"/>
            </a:pPr>
            <a:r>
              <a:rPr lang="hu-HU" altLang="hu-HU" sz="1800" dirty="0"/>
              <a:t>„Ezt a gyógyszert 2X1-es adagban szedje!”. </a:t>
            </a:r>
            <a:r>
              <a:rPr lang="hu-HU" altLang="hu-HU" sz="1800" dirty="0" err="1"/>
              <a:t>Beveheti</a:t>
            </a:r>
            <a:r>
              <a:rPr lang="hu-HU" altLang="hu-HU" sz="1800" dirty="0"/>
              <a:t> pl. délben és délután kettőkor? Miért nem? (Az is 2X1) </a:t>
            </a:r>
            <a:r>
              <a:rPr lang="hu-HU" altLang="hu-HU" sz="1800" dirty="0" err="1"/>
              <a:t>Bevehet</a:t>
            </a:r>
            <a:r>
              <a:rPr lang="hu-HU" altLang="hu-HU" sz="1800" dirty="0"/>
              <a:t> reggel egyszerre kettőt? Miért nem? (2X1=2)</a:t>
            </a:r>
          </a:p>
          <a:p>
            <a:pPr lvl="1">
              <a:buFontTx/>
              <a:buChar char="-"/>
            </a:pPr>
            <a:r>
              <a:rPr lang="hu-HU" altLang="hu-HU" sz="1800" dirty="0"/>
              <a:t>„Vegyen be ebből a tablettából naponta kettőt, kétszer.” Mennyi a napi adag? 2? 4?</a:t>
            </a:r>
          </a:p>
          <a:p>
            <a:pPr marL="366713" lvl="1" indent="0">
              <a:buNone/>
            </a:pPr>
            <a:r>
              <a:rPr lang="hu-HU" altLang="hu-HU" sz="1800" b="1" dirty="0"/>
              <a:t>Számolási nehézségek. </a:t>
            </a:r>
          </a:p>
          <a:p>
            <a:pPr lvl="1"/>
            <a:r>
              <a:rPr lang="hu-HU" sz="1800" dirty="0"/>
              <a:t>Gyógyszer neve: Augmentin, 125 mg/31,25 mg/5 ml por belsőleges </a:t>
            </a:r>
            <a:r>
              <a:rPr lang="hu-HU" sz="1800" dirty="0" smtClean="0"/>
              <a:t>szuszpenzióhoz.</a:t>
            </a:r>
            <a:endParaRPr lang="hu-HU" sz="1800" dirty="0"/>
          </a:p>
          <a:p>
            <a:pPr lvl="1"/>
            <a:r>
              <a:rPr lang="hu-HU" sz="1800" dirty="0"/>
              <a:t>Adagolása (a betegtájékoztatóból): „20mg/5 mg – 60 mg/15 mg/testtömeg-kilogrammonként naponta, három részletben beadva</a:t>
            </a:r>
            <a:r>
              <a:rPr lang="hu-HU" sz="1800" dirty="0" smtClean="0"/>
              <a:t>”.</a:t>
            </a:r>
            <a:endParaRPr lang="hu-HU" sz="1800" dirty="0"/>
          </a:p>
          <a:p>
            <a:pPr lvl="1"/>
            <a:r>
              <a:rPr lang="hu-HU" sz="1800" dirty="0"/>
              <a:t>Feladat: hány ml. antibiotikumot kell adni egy alkalommal egy 28 kg-os gyermeknek?</a:t>
            </a:r>
          </a:p>
          <a:p>
            <a:pPr marL="366713" lvl="1" indent="0">
              <a:buNone/>
            </a:pPr>
            <a:r>
              <a:rPr lang="hu-HU" sz="1800" b="1" dirty="0"/>
              <a:t>A megértést nehezíthetik továbbá érzékszervi fogyatékosságok, kognitív zavarok, nyelvi nehézségek, stressz, stb</a:t>
            </a:r>
            <a:r>
              <a:rPr lang="hu-HU" sz="1800" b="1" dirty="0" smtClean="0"/>
              <a:t>.</a:t>
            </a:r>
            <a:endParaRPr lang="hu-HU" sz="1800" dirty="0"/>
          </a:p>
          <a:p>
            <a:pPr marL="366713" lvl="1" indent="0">
              <a:buNone/>
            </a:pPr>
            <a:r>
              <a:rPr lang="hu-HU" sz="1800" b="1" dirty="0"/>
              <a:t>Ismerünk példákat a saját gyakorlatunkból a fenti problémákra?</a:t>
            </a:r>
          </a:p>
          <a:p>
            <a:pPr>
              <a:buFontTx/>
              <a:buChar char="-"/>
            </a:pPr>
            <a:endParaRPr lang="hu-HU" altLang="hu-HU" sz="2000" b="1" dirty="0"/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Az alacsony egészségműveltség háttértényezői</a:t>
            </a:r>
          </a:p>
        </p:txBody>
      </p:sp>
    </p:spTree>
    <p:extLst>
      <p:ext uri="{BB962C8B-B14F-4D97-AF65-F5344CB8AC3E}">
        <p14:creationId xmlns:p14="http://schemas.microsoft.com/office/powerpoint/2010/main" val="320817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Az alacsony egészségműveltség következményei</a:t>
            </a:r>
          </a:p>
        </p:txBody>
      </p:sp>
      <p:sp>
        <p:nvSpPr>
          <p:cNvPr id="6" name="Szövegdoboz 5"/>
          <p:cNvSpPr txBox="1">
            <a:spLocks noChangeArrowheads="1"/>
          </p:cNvSpPr>
          <p:nvPr/>
        </p:nvSpPr>
        <p:spPr bwMode="auto">
          <a:xfrm>
            <a:off x="2412206" y="1340768"/>
            <a:ext cx="43195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/>
              <a:t>Egészségtelenebb életmód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alt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/>
              <a:t>Rosszabb egészségi állapot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alt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/>
              <a:t>Rosszabb terápiás együttműködés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alt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/>
              <a:t>Több </a:t>
            </a:r>
            <a:r>
              <a:rPr lang="hu-HU" altLang="hu-HU" dirty="0" err="1"/>
              <a:t>hospitalizácó</a:t>
            </a:r>
            <a:endParaRPr lang="hu-HU" alt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alt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/>
              <a:t>Magasabb egészségügyi költségek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alt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/>
              <a:t>Romló betegbiztonság</a:t>
            </a:r>
          </a:p>
        </p:txBody>
      </p:sp>
      <p:sp>
        <p:nvSpPr>
          <p:cNvPr id="16389" name="Szövegdoboz 6"/>
          <p:cNvSpPr txBox="1">
            <a:spLocks noChangeArrowheads="1"/>
          </p:cNvSpPr>
          <p:nvPr/>
        </p:nvSpPr>
        <p:spPr bwMode="auto">
          <a:xfrm>
            <a:off x="2195736" y="4941168"/>
            <a:ext cx="4897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hu-HU" sz="1200" dirty="0"/>
              <a:t>World Health Organization (WHO</a:t>
            </a:r>
            <a:r>
              <a:rPr lang="hu-HU" altLang="hu-HU" sz="1200" dirty="0"/>
              <a:t>)</a:t>
            </a:r>
            <a:r>
              <a:rPr lang="en-US" altLang="hu-HU" sz="1200" dirty="0"/>
              <a:t>. "Health literacy. The solid facts." </a:t>
            </a:r>
            <a:r>
              <a:rPr lang="hu-HU" altLang="hu-HU" sz="1200" i="1" dirty="0"/>
              <a:t> </a:t>
            </a:r>
            <a:r>
              <a:rPr lang="hu-HU" altLang="hu-HU" sz="1200" dirty="0"/>
              <a:t>WHO,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5898" y="1268760"/>
            <a:ext cx="6288102" cy="44958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hu-HU" sz="2100" dirty="0"/>
              <a:t>Írországban, az Ír Gyógyszerész Szövetség </a:t>
            </a:r>
            <a:r>
              <a:rPr lang="hu-HU" sz="2100" dirty="0" smtClean="0"/>
              <a:t>szervezésében</a:t>
            </a:r>
            <a:r>
              <a:rPr lang="hu-HU" sz="2100" dirty="0"/>
              <a:t> </a:t>
            </a:r>
            <a:r>
              <a:rPr lang="hu-HU" sz="2100" dirty="0" smtClean="0"/>
              <a:t>indult project. </a:t>
            </a:r>
          </a:p>
          <a:p>
            <a:pPr>
              <a:lnSpc>
                <a:spcPct val="110000"/>
              </a:lnSpc>
            </a:pPr>
            <a:r>
              <a:rPr lang="hu-HU" sz="2100" dirty="0" smtClean="0"/>
              <a:t>Célja</a:t>
            </a:r>
            <a:r>
              <a:rPr lang="hu-HU" sz="2100" dirty="0"/>
              <a:t>: a gyógyszerészek tudatosítsák az egészségműveltség jelentőségét, legyenek eszközeik az alacsonyabb egészségműveltségű emberek </a:t>
            </a:r>
            <a:r>
              <a:rPr lang="hu-HU" sz="2100" dirty="0" smtClean="0"/>
              <a:t>segítésére.</a:t>
            </a:r>
            <a:endParaRPr lang="hu-HU" sz="2100" dirty="0"/>
          </a:p>
          <a:p>
            <a:pPr>
              <a:lnSpc>
                <a:spcPct val="110000"/>
              </a:lnSpc>
            </a:pPr>
            <a:r>
              <a:rPr lang="hu-HU" sz="2100" dirty="0"/>
              <a:t>A résztvevő gyógyszertárak (auditálás után) </a:t>
            </a:r>
            <a:r>
              <a:rPr lang="hu-HU" sz="2100" dirty="0" err="1"/>
              <a:t>Crystal</a:t>
            </a:r>
            <a:r>
              <a:rPr lang="hu-HU" sz="2100" dirty="0"/>
              <a:t> </a:t>
            </a:r>
            <a:r>
              <a:rPr lang="hu-HU" sz="2100" dirty="0" err="1"/>
              <a:t>Clear</a:t>
            </a:r>
            <a:r>
              <a:rPr lang="hu-HU" sz="2100" dirty="0"/>
              <a:t> </a:t>
            </a:r>
            <a:r>
              <a:rPr lang="hu-HU" sz="2100" dirty="0" err="1"/>
              <a:t>Pharmacy</a:t>
            </a:r>
            <a:r>
              <a:rPr lang="hu-HU" sz="2100" dirty="0"/>
              <a:t> minősítést kapnak, amelyet feltüntethetnek a gyógyszertárban és a honlapjukon is. (2016 decemberéig: 50 gyógyszertár kapta </a:t>
            </a:r>
            <a:r>
              <a:rPr lang="hu-HU" sz="2100" dirty="0" smtClean="0"/>
              <a:t>meg.) </a:t>
            </a:r>
            <a:endParaRPr lang="hu-HU" sz="2100" dirty="0"/>
          </a:p>
          <a:p>
            <a:pPr>
              <a:lnSpc>
                <a:spcPct val="110000"/>
              </a:lnSpc>
            </a:pPr>
            <a:r>
              <a:rPr lang="hu-HU" sz="2100" dirty="0"/>
              <a:t>Az a gyógyszertár, amely nem felel még meg a feltételeknek, javaslatokat kap a </a:t>
            </a:r>
            <a:r>
              <a:rPr lang="hu-HU" sz="2100" dirty="0" smtClean="0"/>
              <a:t>fejlesztésre.</a:t>
            </a:r>
            <a:endParaRPr lang="hu-HU" sz="2100" dirty="0"/>
          </a:p>
          <a:p>
            <a:pPr>
              <a:lnSpc>
                <a:spcPct val="110000"/>
              </a:lnSpc>
            </a:pPr>
            <a:r>
              <a:rPr lang="hu-HU" sz="2100" dirty="0"/>
              <a:t>Az interneten egy 2 órás képzés is elérhető  ebben a témakörben (regisztrált tagok számára</a:t>
            </a:r>
            <a:r>
              <a:rPr lang="hu-HU" sz="2100" dirty="0" smtClean="0"/>
              <a:t>).</a:t>
            </a:r>
            <a:endParaRPr lang="hu-HU" sz="21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 err="1">
                <a:solidFill>
                  <a:schemeClr val="bg1"/>
                </a:solidFill>
              </a:rPr>
              <a:t>Crystal</a:t>
            </a:r>
            <a:r>
              <a:rPr lang="hu-HU" sz="3600" dirty="0">
                <a:solidFill>
                  <a:schemeClr val="bg1"/>
                </a:solidFill>
              </a:rPr>
              <a:t> </a:t>
            </a:r>
            <a:r>
              <a:rPr lang="hu-HU" sz="3600" dirty="0" err="1">
                <a:solidFill>
                  <a:schemeClr val="bg1"/>
                </a:solidFill>
              </a:rPr>
              <a:t>Clear</a:t>
            </a:r>
            <a:r>
              <a:rPr lang="hu-HU" sz="3600" dirty="0">
                <a:solidFill>
                  <a:schemeClr val="bg1"/>
                </a:solidFill>
              </a:rPr>
              <a:t> </a:t>
            </a:r>
            <a:r>
              <a:rPr lang="hu-HU" sz="3600" dirty="0" err="1">
                <a:solidFill>
                  <a:schemeClr val="bg1"/>
                </a:solidFill>
              </a:rPr>
              <a:t>Pharmacy</a:t>
            </a:r>
            <a:r>
              <a:rPr lang="hu-HU" sz="3600" dirty="0">
                <a:solidFill>
                  <a:schemeClr val="bg1"/>
                </a:solidFill>
              </a:rPr>
              <a:t> Project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0" y="3095842"/>
            <a:ext cx="2411760" cy="270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340768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Tudatosítja az egészségműveltség jelentőségét és értéknek tekinti ennek </a:t>
            </a:r>
            <a:r>
              <a:rPr lang="hu-HU" dirty="0" smtClean="0"/>
              <a:t>fejlesztését.</a:t>
            </a:r>
            <a:endParaRPr lang="hu-HU" dirty="0"/>
          </a:p>
          <a:p>
            <a:r>
              <a:rPr lang="hu-HU" dirty="0"/>
              <a:t>Minden munkatárs ismer és használ gyakorlatias módszereket az egészségműveltség </a:t>
            </a:r>
            <a:r>
              <a:rPr lang="hu-HU" dirty="0" smtClean="0"/>
              <a:t>fejlesztésére.</a:t>
            </a:r>
            <a:endParaRPr lang="hu-HU" dirty="0"/>
          </a:p>
          <a:p>
            <a:r>
              <a:rPr lang="hu-HU" dirty="0"/>
              <a:t>A szervezet monitorozza a bevezetett módszerek eredményességét és ennek alapján fejleszti </a:t>
            </a:r>
            <a:r>
              <a:rPr lang="hu-HU" dirty="0" smtClean="0"/>
              <a:t>tevékenységét!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Milyen az egészségműveltséget </a:t>
            </a:r>
          </a:p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fejlesztő gyógyszertár?</a:t>
            </a:r>
          </a:p>
        </p:txBody>
      </p:sp>
    </p:spTree>
    <p:extLst>
      <p:ext uri="{BB962C8B-B14F-4D97-AF65-F5344CB8AC3E}">
        <p14:creationId xmlns:p14="http://schemas.microsoft.com/office/powerpoint/2010/main" val="214114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5300" y="1268760"/>
            <a:ext cx="8153400" cy="4495800"/>
          </a:xfrm>
        </p:spPr>
        <p:txBody>
          <a:bodyPr/>
          <a:lstStyle/>
          <a:p>
            <a:r>
              <a:rPr lang="hu-HU" dirty="0"/>
              <a:t>Növeli az elégedettséget, ezáltal növeli a gyógyszertár iránti elkötelezettséget, a visszatérő kliensek </a:t>
            </a:r>
            <a:r>
              <a:rPr lang="hu-HU" dirty="0" smtClean="0"/>
              <a:t>számát.</a:t>
            </a:r>
            <a:endParaRPr lang="hu-HU" dirty="0"/>
          </a:p>
          <a:p>
            <a:r>
              <a:rPr lang="hu-HU" dirty="0"/>
              <a:t>Az elégedett páciensek a gyógyszertár jó hírét maguk is terjesztik, így ez a megközelítés javítja a gyógyszertár PR-ját </a:t>
            </a:r>
            <a:r>
              <a:rPr lang="hu-HU" dirty="0" smtClean="0"/>
              <a:t>is.</a:t>
            </a:r>
            <a:endParaRPr lang="hu-HU" dirty="0"/>
          </a:p>
          <a:p>
            <a:r>
              <a:rPr lang="hu-HU" dirty="0"/>
              <a:t>Újabb lépés a minőségi </a:t>
            </a:r>
            <a:r>
              <a:rPr lang="hu-HU" dirty="0" smtClean="0"/>
              <a:t>ellátásban.</a:t>
            </a:r>
            <a:endParaRPr lang="hu-HU" dirty="0"/>
          </a:p>
          <a:p>
            <a:r>
              <a:rPr lang="hu-HU" dirty="0"/>
              <a:t>Növeli a </a:t>
            </a:r>
            <a:r>
              <a:rPr lang="hu-HU" dirty="0" smtClean="0"/>
              <a:t>gyógyszerbiztonságot.</a:t>
            </a:r>
            <a:endParaRPr lang="hu-HU" dirty="0"/>
          </a:p>
        </p:txBody>
      </p:sp>
      <p:sp>
        <p:nvSpPr>
          <p:cNvPr id="5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Miért jó egy gyógyszertárnak az egészségműveltség fejlesztése?</a:t>
            </a:r>
          </a:p>
        </p:txBody>
      </p:sp>
    </p:spTree>
    <p:extLst>
      <p:ext uri="{BB962C8B-B14F-4D97-AF65-F5344CB8AC3E}">
        <p14:creationId xmlns:p14="http://schemas.microsoft.com/office/powerpoint/2010/main" val="79639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4899248"/>
          </a:xfrm>
        </p:spPr>
        <p:txBody>
          <a:bodyPr>
            <a:normAutofit/>
          </a:bodyPr>
          <a:lstStyle/>
          <a:p>
            <a:r>
              <a:rPr lang="hu-HU" sz="1600" b="1" dirty="0"/>
              <a:t>Használj egyszerű nyelvezetet!</a:t>
            </a:r>
            <a:endParaRPr lang="hu-HU" sz="1600" dirty="0"/>
          </a:p>
          <a:p>
            <a:pPr marL="0" lvl="0" indent="0">
              <a:buNone/>
            </a:pPr>
            <a:r>
              <a:rPr lang="hu-HU" sz="1600" dirty="0"/>
              <a:t>Kerüld a szakkifejezéseket, használd a köznyelvi megfelelőiket! </a:t>
            </a:r>
          </a:p>
          <a:p>
            <a:pPr marL="0" lvl="0" indent="0">
              <a:buNone/>
            </a:pPr>
            <a:r>
              <a:rPr lang="hu-HU" sz="1600" dirty="0"/>
              <a:t>Ha mégis szakkifejezést kell használnod, magyarázd el a jelentését!  </a:t>
            </a:r>
          </a:p>
          <a:p>
            <a:pPr marL="0" indent="0">
              <a:buNone/>
            </a:pPr>
            <a:r>
              <a:rPr lang="hu-HU" sz="1600" dirty="0"/>
              <a:t> </a:t>
            </a:r>
          </a:p>
          <a:p>
            <a:r>
              <a:rPr lang="hu-HU" sz="1600" b="1" dirty="0"/>
              <a:t>Emeld ki a legfontosabb információkat!</a:t>
            </a:r>
            <a:endParaRPr lang="hu-HU" sz="1600" dirty="0"/>
          </a:p>
          <a:p>
            <a:pPr marL="0" lvl="0" indent="0">
              <a:buNone/>
            </a:pPr>
            <a:r>
              <a:rPr lang="hu-HU" sz="1600" i="1" dirty="0"/>
              <a:t>Szóban:</a:t>
            </a:r>
            <a:r>
              <a:rPr lang="hu-HU" sz="1600" b="1" dirty="0"/>
              <a:t> </a:t>
            </a:r>
            <a:r>
              <a:rPr lang="hu-HU" sz="1600" dirty="0"/>
              <a:t>érzelmi nyomatékosítással </a:t>
            </a:r>
            <a:r>
              <a:rPr lang="hu-HU" sz="1600" dirty="0" smtClean="0"/>
              <a:t>(Pl</a:t>
            </a:r>
            <a:r>
              <a:rPr lang="hu-HU" sz="1600" dirty="0"/>
              <a:t>.</a:t>
            </a:r>
            <a:r>
              <a:rPr lang="hu-HU" sz="1600" dirty="0" smtClean="0"/>
              <a:t> </a:t>
            </a:r>
            <a:r>
              <a:rPr lang="hu-HU" sz="1600" dirty="0"/>
              <a:t>„Nagyon fontos azt tudnia, hogy…”)</a:t>
            </a:r>
          </a:p>
          <a:p>
            <a:pPr marL="0" lvl="0" indent="0">
              <a:buNone/>
            </a:pPr>
            <a:r>
              <a:rPr lang="hu-HU" sz="1600" i="1" dirty="0"/>
              <a:t>Írásban</a:t>
            </a:r>
            <a:r>
              <a:rPr lang="hu-HU" sz="1600" b="1" dirty="0"/>
              <a:t>: </a:t>
            </a:r>
            <a:r>
              <a:rPr lang="hu-HU" sz="1600" dirty="0"/>
              <a:t>a gyógyszeres dobozon vagy a betegtájékoztatóban aláhúzással vagy színes </a:t>
            </a:r>
            <a:r>
              <a:rPr lang="hu-HU" sz="1600" dirty="0" smtClean="0"/>
              <a:t>szövegkiemelővel.</a:t>
            </a:r>
            <a:r>
              <a:rPr lang="hu-HU" sz="1600" b="1" dirty="0" smtClean="0"/>
              <a:t> </a:t>
            </a:r>
            <a:endParaRPr lang="hu-HU" sz="1600" dirty="0"/>
          </a:p>
          <a:p>
            <a:endParaRPr lang="hu-HU" sz="1600" dirty="0"/>
          </a:p>
          <a:p>
            <a:r>
              <a:rPr lang="hu-HU" sz="1600" b="1" dirty="0"/>
              <a:t>A gyógyszerek adagolásánál a napi teljes mennyiséget napszakokra osztva ismertesd! </a:t>
            </a: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Pl. </a:t>
            </a:r>
            <a:r>
              <a:rPr lang="hu-HU" sz="1600" dirty="0"/>
              <a:t>„Ebből a gyógyszerből naponta összesen kettőt vegyen be: egyet reggel és egyet este.” Nem javasolt megfogalmazás: „Ezt a gyógyszert 2x1-es adagban kell szedni.” </a:t>
            </a:r>
          </a:p>
          <a:p>
            <a:pPr marL="0" indent="0">
              <a:buNone/>
            </a:pPr>
            <a:r>
              <a:rPr lang="hu-HU" sz="1600" dirty="0"/>
              <a:t> </a:t>
            </a:r>
          </a:p>
          <a:p>
            <a:r>
              <a:rPr lang="hu-HU" sz="1600" b="1" dirty="0"/>
              <a:t>Szóban csak a legszükségesebb információkat mondd el! </a:t>
            </a:r>
            <a:endParaRPr lang="hu-HU" sz="1600" dirty="0"/>
          </a:p>
          <a:p>
            <a:pPr marL="0" indent="0">
              <a:buNone/>
            </a:pPr>
            <a:r>
              <a:rPr lang="hu-HU" sz="1600" dirty="0"/>
              <a:t>A rövidtávú memória befogadóképessége korlátozott, ezért egy beszélgetésben lehetőleg ne legyen négynél több szóbeli üzenet!</a:t>
            </a:r>
          </a:p>
          <a:p>
            <a:pPr marL="0" indent="0">
              <a:buNone/>
            </a:pPr>
            <a:r>
              <a:rPr lang="hu-HU" sz="1600" dirty="0"/>
              <a:t> </a:t>
            </a:r>
          </a:p>
          <a:p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ln w="47625" cap="flat" cmpd="dbl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600" dirty="0">
                <a:solidFill>
                  <a:schemeClr val="bg1"/>
                </a:solidFill>
              </a:rPr>
              <a:t>Ellenőrző lista (1)</a:t>
            </a:r>
          </a:p>
        </p:txBody>
      </p:sp>
    </p:spTree>
    <p:extLst>
      <p:ext uri="{BB962C8B-B14F-4D97-AF65-F5344CB8AC3E}">
        <p14:creationId xmlns:p14="http://schemas.microsoft.com/office/powerpoint/2010/main" val="38047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ÁltalánosEGYGYSZ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ÁltalánosEGYGYSZI" id="{D2F85495-1E3F-4079-B387-01806C28F905}" vid="{2844F3B8-94A7-49B9-8CA3-048E49FE7D21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ÁltalánosEGYGYSZI</Template>
  <TotalTime>5735</TotalTime>
  <Words>626</Words>
  <Application>Microsoft Office PowerPoint</Application>
  <PresentationFormat>Diavetítés a képernyőre (4:3 oldalarány)</PresentationFormat>
  <Paragraphs>89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ÁltalánosEGYGYSZI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Orvosi kommunikáció</dc:title>
  <dc:creator>Pilling János</dc:creator>
  <cp:lastModifiedBy>Orsolya dr. Somogyi</cp:lastModifiedBy>
  <cp:revision>305</cp:revision>
  <dcterms:created xsi:type="dcterms:W3CDTF">2008-01-15T23:55:07Z</dcterms:created>
  <dcterms:modified xsi:type="dcterms:W3CDTF">2018-09-24T19:38:10Z</dcterms:modified>
</cp:coreProperties>
</file>