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handoutMasterIdLst>
    <p:handoutMasterId r:id="rId22"/>
  </p:handoutMasterIdLst>
  <p:sldIdLst>
    <p:sldId id="455" r:id="rId2"/>
    <p:sldId id="572" r:id="rId3"/>
    <p:sldId id="575" r:id="rId4"/>
    <p:sldId id="600" r:id="rId5"/>
    <p:sldId id="586" r:id="rId6"/>
    <p:sldId id="603" r:id="rId7"/>
    <p:sldId id="602" r:id="rId8"/>
    <p:sldId id="601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04" r:id="rId18"/>
    <p:sldId id="605" r:id="rId19"/>
    <p:sldId id="614" r:id="rId20"/>
  </p:sldIdLst>
  <p:sldSz cx="9144000" cy="6858000" type="screen4x3"/>
  <p:notesSz cx="6873875" cy="100615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elégtelen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Munka1!$A$2:$A$10</c:f>
              <c:strCache>
                <c:ptCount val="9"/>
                <c:pt idx="0">
                  <c:v>NL</c:v>
                </c:pt>
                <c:pt idx="1">
                  <c:v>IE</c:v>
                </c:pt>
                <c:pt idx="2">
                  <c:v>DE</c:v>
                </c:pt>
                <c:pt idx="3">
                  <c:v>PL</c:v>
                </c:pt>
                <c:pt idx="4">
                  <c:v>GR</c:v>
                </c:pt>
                <c:pt idx="5">
                  <c:v>ES</c:v>
                </c:pt>
                <c:pt idx="6">
                  <c:v>HU</c:v>
                </c:pt>
                <c:pt idx="7">
                  <c:v>AT</c:v>
                </c:pt>
                <c:pt idx="8">
                  <c:v>BG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2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14</c:v>
                </c:pt>
                <c:pt idx="5">
                  <c:v>8</c:v>
                </c:pt>
                <c:pt idx="6">
                  <c:v>19</c:v>
                </c:pt>
                <c:pt idx="7">
                  <c:v>18</c:v>
                </c:pt>
                <c:pt idx="8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53-4A02-8065-8FBEECFCD3DE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problémás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Munka1!$A$2:$A$10</c:f>
              <c:strCache>
                <c:ptCount val="9"/>
                <c:pt idx="0">
                  <c:v>NL</c:v>
                </c:pt>
                <c:pt idx="1">
                  <c:v>IE</c:v>
                </c:pt>
                <c:pt idx="2">
                  <c:v>DE</c:v>
                </c:pt>
                <c:pt idx="3">
                  <c:v>PL</c:v>
                </c:pt>
                <c:pt idx="4">
                  <c:v>GR</c:v>
                </c:pt>
                <c:pt idx="5">
                  <c:v>ES</c:v>
                </c:pt>
                <c:pt idx="6">
                  <c:v>HU</c:v>
                </c:pt>
                <c:pt idx="7">
                  <c:v>AT</c:v>
                </c:pt>
                <c:pt idx="8">
                  <c:v>BG</c:v>
                </c:pt>
              </c:strCache>
            </c:strRef>
          </c:cat>
          <c:val>
            <c:numRef>
              <c:f>Munka1!$C$2:$C$10</c:f>
              <c:numCache>
                <c:formatCode>General</c:formatCode>
                <c:ptCount val="9"/>
                <c:pt idx="0">
                  <c:v>27</c:v>
                </c:pt>
                <c:pt idx="1">
                  <c:v>30</c:v>
                </c:pt>
                <c:pt idx="2">
                  <c:v>35</c:v>
                </c:pt>
                <c:pt idx="3">
                  <c:v>34</c:v>
                </c:pt>
                <c:pt idx="4">
                  <c:v>31</c:v>
                </c:pt>
                <c:pt idx="5">
                  <c:v>51</c:v>
                </c:pt>
                <c:pt idx="6">
                  <c:v>33</c:v>
                </c:pt>
                <c:pt idx="7">
                  <c:v>38</c:v>
                </c:pt>
                <c:pt idx="8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53-4A02-8065-8FBEECFCD3DE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elégséges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Munka1!$A$2:$A$10</c:f>
              <c:strCache>
                <c:ptCount val="9"/>
                <c:pt idx="0">
                  <c:v>NL</c:v>
                </c:pt>
                <c:pt idx="1">
                  <c:v>IE</c:v>
                </c:pt>
                <c:pt idx="2">
                  <c:v>DE</c:v>
                </c:pt>
                <c:pt idx="3">
                  <c:v>PL</c:v>
                </c:pt>
                <c:pt idx="4">
                  <c:v>GR</c:v>
                </c:pt>
                <c:pt idx="5">
                  <c:v>ES</c:v>
                </c:pt>
                <c:pt idx="6">
                  <c:v>HU</c:v>
                </c:pt>
                <c:pt idx="7">
                  <c:v>AT</c:v>
                </c:pt>
                <c:pt idx="8">
                  <c:v>BG</c:v>
                </c:pt>
              </c:strCache>
            </c:strRef>
          </c:cat>
          <c:val>
            <c:numRef>
              <c:f>Munka1!$D$2:$D$10</c:f>
              <c:numCache>
                <c:formatCode>General</c:formatCode>
                <c:ptCount val="9"/>
                <c:pt idx="0">
                  <c:v>46</c:v>
                </c:pt>
                <c:pt idx="1">
                  <c:v>39</c:v>
                </c:pt>
                <c:pt idx="2">
                  <c:v>34</c:v>
                </c:pt>
                <c:pt idx="3">
                  <c:v>36</c:v>
                </c:pt>
                <c:pt idx="4">
                  <c:v>40</c:v>
                </c:pt>
                <c:pt idx="5">
                  <c:v>33</c:v>
                </c:pt>
                <c:pt idx="6">
                  <c:v>38</c:v>
                </c:pt>
                <c:pt idx="7">
                  <c:v>34</c:v>
                </c:pt>
                <c:pt idx="8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53-4A02-8065-8FBEECFCD3DE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kiváló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Munka1!$A$2:$A$10</c:f>
              <c:strCache>
                <c:ptCount val="9"/>
                <c:pt idx="0">
                  <c:v>NL</c:v>
                </c:pt>
                <c:pt idx="1">
                  <c:v>IE</c:v>
                </c:pt>
                <c:pt idx="2">
                  <c:v>DE</c:v>
                </c:pt>
                <c:pt idx="3">
                  <c:v>PL</c:v>
                </c:pt>
                <c:pt idx="4">
                  <c:v>GR</c:v>
                </c:pt>
                <c:pt idx="5">
                  <c:v>ES</c:v>
                </c:pt>
                <c:pt idx="6">
                  <c:v>HU</c:v>
                </c:pt>
                <c:pt idx="7">
                  <c:v>AT</c:v>
                </c:pt>
                <c:pt idx="8">
                  <c:v>BG</c:v>
                </c:pt>
              </c:strCache>
            </c:strRef>
          </c:cat>
          <c:val>
            <c:numRef>
              <c:f>Munka1!$E$2:$E$10</c:f>
              <c:numCache>
                <c:formatCode>General</c:formatCode>
                <c:ptCount val="9"/>
                <c:pt idx="0">
                  <c:v>25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16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53-4A02-8065-8FBEECFC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027152"/>
        <c:axId val="184027712"/>
      </c:barChart>
      <c:catAx>
        <c:axId val="184027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4027712"/>
        <c:crosses val="autoZero"/>
        <c:auto val="1"/>
        <c:lblAlgn val="ctr"/>
        <c:lblOffset val="100"/>
        <c:noMultiLvlLbl val="0"/>
      </c:catAx>
      <c:valAx>
        <c:axId val="1840277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4027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4C3050-DCDE-4C57-B9B9-3E71553A43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904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54063"/>
            <a:ext cx="5030787" cy="3773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675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71" tIns="48385" rIns="96771" bIns="48385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fld id="{6D73B149-B8E9-48F2-AA8B-45217321F0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35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594721-ADDC-4020-AD82-4D9CD5F3EED3}" type="slidenum">
              <a:rPr lang="hu-HU" altLang="hu-HU"/>
              <a:pPr eaLnBrk="1" hangingPunct="1"/>
              <a:t>12</a:t>
            </a:fld>
            <a:endParaRPr lang="hu-HU" altLang="hu-H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1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4F9B68-18A3-4629-B819-34E2072AB19F}" type="slidenum">
              <a:rPr lang="hu-HU" altLang="hu-HU"/>
              <a:pPr eaLnBrk="1" hangingPunct="1"/>
              <a:t>13</a:t>
            </a:fld>
            <a:endParaRPr lang="hu-HU" altLang="hu-H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6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8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B66AB5-6B82-468D-A12D-9DAEF44BAA61}" type="slidenum">
              <a:rPr lang="hu-HU" altLang="hu-HU"/>
              <a:pPr eaLnBrk="1" hangingPunct="1"/>
              <a:t>14</a:t>
            </a:fld>
            <a:endParaRPr lang="hu-HU" altLang="hu-H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9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 egy (közös)</a:t>
            </a:r>
            <a:r>
              <a:rPr lang="hu-HU" baseline="0" dirty="0"/>
              <a:t> oldal, csak tördelési okokból vágtam két részre.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E4D3A-5815-41B9-8394-093237B3A51B}" type="slidenum">
              <a:rPr lang="hu-HU" altLang="hu-HU" smtClean="0"/>
              <a:pPr>
                <a:defRPr/>
              </a:pPr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3760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7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02BF0B-D595-42A0-8B20-259A5BB9DC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882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6C37-EA6B-4A54-81C1-6725DA7E4C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39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48C9-E1E5-4C26-9183-DD2C758CB0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27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F8DE-453C-451B-A519-FCC85B44F37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274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0BD72DA-8029-448D-8CF8-99F09C5A5D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9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36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D16B-6400-40FA-957F-0E961627DB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7" name="Élőláb hely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824C-944C-45C8-9994-6FF6627A82E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9" name="Élőláb hely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8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FC52-EFBC-41EA-B2DA-F36A72FFB89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0050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4A432B-2E58-42A9-8026-CF8ABA408C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68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F9B7-782B-4073-A46F-99B10CA717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525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8C99C54-9E6C-457B-8F64-9007EAFAD8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1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59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Szöveg hely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004D36-64FC-4101-9984-081D71EEF8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46" r:id="rId2"/>
    <p:sldLayoutId id="2147484451" r:id="rId3"/>
    <p:sldLayoutId id="2147484452" r:id="rId4"/>
    <p:sldLayoutId id="2147484453" r:id="rId5"/>
    <p:sldLayoutId id="2147484447" r:id="rId6"/>
    <p:sldLayoutId id="2147484454" r:id="rId7"/>
    <p:sldLayoutId id="2147484448" r:id="rId8"/>
    <p:sldLayoutId id="2147484455" r:id="rId9"/>
    <p:sldLayoutId id="2147484449" r:id="rId10"/>
    <p:sldLayoutId id="21474844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hu-HU" dirty="0"/>
              <a:t>Összeállította: Dr. Pilling János</a:t>
            </a:r>
          </a:p>
          <a:p>
            <a:pPr>
              <a:defRPr/>
            </a:pPr>
            <a:r>
              <a:rPr lang="hu-HU" dirty="0"/>
              <a:t>Semmelweis Egyetem, Magatartástudományi Intézet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7504" y="242313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Az egészségműveltség jelentősége </a:t>
            </a:r>
          </a:p>
          <a:p>
            <a:pPr algn="ctr"/>
            <a:r>
              <a:rPr lang="hu-HU" sz="3600" dirty="0"/>
              <a:t>a gyógyszerészi gyakorlatban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1600" y="1988840"/>
            <a:ext cx="7019925" cy="4448175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Betegtájékoztatók használata:</a:t>
            </a: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www.betegtajekoztatas.info</a:t>
            </a:r>
          </a:p>
        </p:txBody>
      </p:sp>
    </p:spTree>
    <p:extLst>
      <p:ext uri="{BB962C8B-B14F-4D97-AF65-F5344CB8AC3E}">
        <p14:creationId xmlns:p14="http://schemas.microsoft.com/office/powerpoint/2010/main" val="5122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Betegtájékoztatók használata:</a:t>
            </a: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otszonline.hu</a:t>
            </a:r>
          </a:p>
        </p:txBody>
      </p:sp>
      <p:sp>
        <p:nvSpPr>
          <p:cNvPr id="33796" name="Szövegdoboz 2"/>
          <p:cNvSpPr txBox="1">
            <a:spLocks noChangeArrowheads="1"/>
          </p:cNvSpPr>
          <p:nvPr/>
        </p:nvSpPr>
        <p:spPr bwMode="auto">
          <a:xfrm>
            <a:off x="684213" y="6308725"/>
            <a:ext cx="792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dirty="0"/>
              <a:t>http://www.otszonline.hu/rovat/betegtajekoztato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2932" y="1988840"/>
            <a:ext cx="7707500" cy="36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hu-HU" altLang="hu-HU"/>
              <a:t> 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Eszközök: honlapok ajánlása </a:t>
            </a: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Cukorbetegeknek: diabetesonline.hu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43608" y="1556792"/>
            <a:ext cx="7281253" cy="51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Honlapok cukorbetegeknek: </a:t>
            </a: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cukorbetegseg-inzulin.hu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67544" y="1585811"/>
            <a:ext cx="8208912" cy="50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6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6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Honlapok cukorbetegeknek: </a:t>
            </a:r>
          </a:p>
          <a:p>
            <a:pPr algn="ctr" eaLnBrk="0" hangingPunct="0">
              <a:defRPr/>
            </a:pPr>
            <a:r>
              <a:rPr lang="hu-HU" sz="3600" dirty="0">
                <a:solidFill>
                  <a:schemeClr val="bg1"/>
                </a:solidFill>
              </a:rPr>
              <a:t>cukorbetegek.hupont.hu</a:t>
            </a:r>
          </a:p>
        </p:txBody>
      </p:sp>
    </p:spTree>
    <p:extLst>
      <p:ext uri="{BB962C8B-B14F-4D97-AF65-F5344CB8AC3E}">
        <p14:creationId xmlns:p14="http://schemas.microsoft.com/office/powerpoint/2010/main" val="273713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1912620"/>
            <a:ext cx="8039100" cy="3870960"/>
          </a:xfrm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Eszközök: </a:t>
            </a:r>
            <a:r>
              <a:rPr lang="hu-HU" sz="3600" dirty="0" err="1">
                <a:solidFill>
                  <a:schemeClr val="bg1"/>
                </a:solidFill>
              </a:rPr>
              <a:t>Medikártya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1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 err="1">
                <a:solidFill>
                  <a:schemeClr val="bg1"/>
                </a:solidFill>
              </a:rPr>
              <a:t>Medikártya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242038" cy="33685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373108" cy="33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495800"/>
          </a:xfrm>
        </p:spPr>
        <p:txBody>
          <a:bodyPr/>
          <a:lstStyle/>
          <a:p>
            <a:r>
              <a:rPr lang="hu-HU" sz="1600" b="1" dirty="0"/>
              <a:t>Használj egyszerű nyelvezetet!</a:t>
            </a:r>
            <a:endParaRPr lang="hu-HU" sz="1600" dirty="0"/>
          </a:p>
          <a:p>
            <a:pPr marL="0" lvl="0" indent="0">
              <a:buNone/>
            </a:pPr>
            <a:r>
              <a:rPr lang="hu-HU" sz="1600" dirty="0"/>
              <a:t>Kerüld a szakkifejezéseket, használd a köznyelvi megfelelőiket! </a:t>
            </a:r>
          </a:p>
          <a:p>
            <a:pPr marL="0" lvl="0" indent="0">
              <a:buNone/>
            </a:pPr>
            <a:r>
              <a:rPr lang="hu-HU" sz="1600" dirty="0"/>
              <a:t>Ha mégis szakkifejezést kell használnod, magyarázd el a jelentését!  </a:t>
            </a: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r>
              <a:rPr lang="hu-HU" sz="1600" b="1" dirty="0"/>
              <a:t>Emeld ki a legfontosabb információkat!</a:t>
            </a:r>
            <a:endParaRPr lang="hu-HU" sz="1600" dirty="0"/>
          </a:p>
          <a:p>
            <a:pPr marL="0" lvl="0" indent="0">
              <a:buNone/>
            </a:pPr>
            <a:r>
              <a:rPr lang="hu-HU" sz="1600" i="1" dirty="0"/>
              <a:t>Szóban:</a:t>
            </a:r>
            <a:r>
              <a:rPr lang="hu-HU" sz="1600" b="1" dirty="0"/>
              <a:t> </a:t>
            </a:r>
            <a:r>
              <a:rPr lang="hu-HU" sz="1600" dirty="0"/>
              <a:t>érzelmi </a:t>
            </a:r>
            <a:r>
              <a:rPr lang="hu-HU" sz="1600" dirty="0" err="1"/>
              <a:t>nyomatékosítással</a:t>
            </a:r>
            <a:r>
              <a:rPr lang="hu-HU" sz="1600" dirty="0"/>
              <a:t>  (</a:t>
            </a:r>
            <a:r>
              <a:rPr lang="hu-HU" sz="1600" dirty="0" err="1"/>
              <a:t>Pl</a:t>
            </a:r>
            <a:r>
              <a:rPr lang="hu-HU" sz="1600" dirty="0"/>
              <a:t>: „Nagyon fontos azt tudnia, hogy…”)</a:t>
            </a:r>
          </a:p>
          <a:p>
            <a:pPr marL="0" lvl="0" indent="0">
              <a:buNone/>
            </a:pPr>
            <a:r>
              <a:rPr lang="hu-HU" sz="1600" i="1" dirty="0"/>
              <a:t>Írásban</a:t>
            </a:r>
            <a:r>
              <a:rPr lang="hu-HU" sz="1600" b="1" dirty="0"/>
              <a:t>: </a:t>
            </a:r>
            <a:r>
              <a:rPr lang="hu-HU" sz="1600" dirty="0"/>
              <a:t>a gyógyszeres dobozon vagy a betegtájékoztatóban aláhúzással vagy színes szövegkiemelővel</a:t>
            </a:r>
            <a:r>
              <a:rPr lang="hu-HU" sz="1600" b="1" dirty="0"/>
              <a:t> </a:t>
            </a:r>
            <a:endParaRPr lang="hu-HU" sz="1600" dirty="0"/>
          </a:p>
          <a:p>
            <a:endParaRPr lang="hu-HU" sz="1600" dirty="0"/>
          </a:p>
          <a:p>
            <a:r>
              <a:rPr lang="hu-HU" sz="1600" b="1" dirty="0"/>
              <a:t>A gyógyszerek adagolásánál a napi teljes mennyiséget napszakokra osztva ismertesd! </a:t>
            </a:r>
            <a:endParaRPr lang="hu-HU" sz="1600" dirty="0"/>
          </a:p>
          <a:p>
            <a:pPr marL="0" indent="0">
              <a:buNone/>
            </a:pPr>
            <a:r>
              <a:rPr lang="hu-HU" sz="1600" b="1" dirty="0"/>
              <a:t> </a:t>
            </a:r>
            <a:r>
              <a:rPr lang="hu-HU" sz="1600" dirty="0"/>
              <a:t>Pl.: „Ebből a gyógyszerből naponta összesen kettőt vegyen be: egyet reggel és egyet este.” Nem javasolt megfogalmazás: „Ezt a gyógyszert 2x1-es adagban kell szedni.” </a:t>
            </a: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r>
              <a:rPr lang="hu-HU" sz="1600" b="1" dirty="0"/>
              <a:t>Szóban csak a legszükségesebb információkat mondd el! </a:t>
            </a:r>
            <a:endParaRPr lang="hu-HU" sz="1600" dirty="0"/>
          </a:p>
          <a:p>
            <a:pPr marL="0" indent="0">
              <a:buNone/>
            </a:pPr>
            <a:r>
              <a:rPr lang="hu-HU" sz="1600" dirty="0"/>
              <a:t>A rövidtávú memória befogadóképessége korlátozott, ezért egy beszélgetésben lehetőleg ne legyen négynél több szóbeli üzenet!</a:t>
            </a:r>
          </a:p>
          <a:p>
            <a:pPr marL="0" indent="0">
              <a:buNone/>
            </a:pPr>
            <a:r>
              <a:rPr lang="hu-HU" sz="1600" dirty="0"/>
              <a:t> 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Ellenőrző lista (1)</a:t>
            </a:r>
          </a:p>
        </p:txBody>
      </p:sp>
    </p:spTree>
    <p:extLst>
      <p:ext uri="{BB962C8B-B14F-4D97-AF65-F5344CB8AC3E}">
        <p14:creationId xmlns:p14="http://schemas.microsoft.com/office/powerpoint/2010/main" val="38047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495800"/>
          </a:xfrm>
        </p:spPr>
        <p:txBody>
          <a:bodyPr/>
          <a:lstStyle/>
          <a:p>
            <a:r>
              <a:rPr lang="hu-HU" sz="1400" b="1" dirty="0"/>
              <a:t>Ajánlj írásos betegtájékoztatót vagy honlapokat!</a:t>
            </a:r>
            <a:endParaRPr lang="hu-HU" sz="1400" dirty="0"/>
          </a:p>
          <a:p>
            <a:pPr marL="0" lvl="0" indent="0">
              <a:buNone/>
            </a:pPr>
            <a:r>
              <a:rPr lang="hu-HU" sz="1400" dirty="0"/>
              <a:t>Adj át olyan betegtájékoztatót, ami bővebb információkat tartalmaz az adott betegségről és annak kezeléséről! </a:t>
            </a:r>
          </a:p>
          <a:p>
            <a:pPr marL="0" lvl="0" indent="0">
              <a:buNone/>
            </a:pPr>
            <a:r>
              <a:rPr lang="hu-HU" sz="1400" dirty="0"/>
              <a:t>Kérdezd meg, hogy van-e a páciensnek internet hozzáférése ­ amennyiben igen, adj neki egy listát azokról a szakmailag hiteles honlapokról, amelyek ajánlhatók számára! </a:t>
            </a:r>
          </a:p>
          <a:p>
            <a:endParaRPr lang="hu-HU" sz="1400" b="1" dirty="0"/>
          </a:p>
          <a:p>
            <a:r>
              <a:rPr lang="hu-HU" sz="1400" b="1" dirty="0"/>
              <a:t>Ajánld fel segítségedet a gyógyszer elkészítésében!</a:t>
            </a:r>
            <a:endParaRPr lang="hu-HU" sz="1400" dirty="0"/>
          </a:p>
          <a:p>
            <a:pPr marL="0" indent="0">
              <a:buNone/>
            </a:pPr>
            <a:r>
              <a:rPr lang="hu-HU" sz="1400" dirty="0"/>
              <a:t>Ha a gyógyszert (pl. egy szuszpenziót) a betegnek magának kellene összeállítania, ajánld fel segítségedet, s </a:t>
            </a:r>
            <a:r>
              <a:rPr lang="hu-HU" sz="1400" dirty="0" err="1"/>
              <a:t>készítsd</a:t>
            </a:r>
            <a:r>
              <a:rPr lang="hu-HU" sz="1400" dirty="0"/>
              <a:t> el számára a gyógyszertárban! </a:t>
            </a:r>
          </a:p>
          <a:p>
            <a:pPr marL="0" indent="0">
              <a:buNone/>
            </a:pPr>
            <a:r>
              <a:rPr lang="hu-HU" sz="1400" dirty="0"/>
              <a:t> </a:t>
            </a:r>
          </a:p>
          <a:p>
            <a:r>
              <a:rPr lang="hu-HU" sz="1400" b="1" dirty="0"/>
              <a:t>Mutasd meg az eszközök használatát!</a:t>
            </a:r>
            <a:endParaRPr lang="hu-HU" sz="1400" dirty="0"/>
          </a:p>
          <a:p>
            <a:pPr marL="0" indent="0">
              <a:buNone/>
            </a:pPr>
            <a:r>
              <a:rPr lang="hu-HU" sz="1400" dirty="0"/>
              <a:t>Ha a páciens valamilyen eszközt vásárol (pl. vérnyomásmérőt, vércukorszint mérőt, inhalátort, stb.) ajánld fel, hogy megmutatod a használatát!</a:t>
            </a:r>
          </a:p>
          <a:p>
            <a:pPr marL="0" indent="0">
              <a:buNone/>
            </a:pPr>
            <a:r>
              <a:rPr lang="hu-HU" sz="1400" dirty="0"/>
              <a:t> </a:t>
            </a:r>
          </a:p>
          <a:p>
            <a:r>
              <a:rPr lang="hu-HU" sz="1400" b="1" dirty="0" err="1"/>
              <a:t>Bátorítsd</a:t>
            </a:r>
            <a:r>
              <a:rPr lang="hu-HU" sz="1400" b="1" dirty="0"/>
              <a:t> a pácienst a kérdezésre! </a:t>
            </a:r>
            <a:endParaRPr lang="hu-HU" sz="1400" dirty="0"/>
          </a:p>
          <a:p>
            <a:pPr marL="0" indent="0">
              <a:buNone/>
            </a:pPr>
            <a:r>
              <a:rPr lang="hu-HU" sz="1400" dirty="0"/>
              <a:t>Pl.: „Amennyiben vannak kérdései a gyógyszerrel kapcsolatban, szívesen válaszolok ezekre!” Kerüld a „Van valamilyen kérdése?” megfogalmazást, mert erre általában tagadás a válasz.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Ellenőrző lista (2)</a:t>
            </a:r>
          </a:p>
        </p:txBody>
      </p:sp>
    </p:spTree>
    <p:extLst>
      <p:ext uri="{BB962C8B-B14F-4D97-AF65-F5344CB8AC3E}">
        <p14:creationId xmlns:p14="http://schemas.microsoft.com/office/powerpoint/2010/main" val="22775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r>
              <a:rPr lang="hu-HU" sz="3200" dirty="0"/>
              <a:t>Amennyiben vannak kérdéseitek a projekttel kapcsolatban, szívesen válaszolok ezekre!</a:t>
            </a: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Bátorítás a kérdésekre</a:t>
            </a:r>
          </a:p>
        </p:txBody>
      </p:sp>
    </p:spTree>
    <p:extLst>
      <p:ext uri="{BB962C8B-B14F-4D97-AF65-F5344CB8AC3E}">
        <p14:creationId xmlns:p14="http://schemas.microsoft.com/office/powerpoint/2010/main" val="100586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2008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u-HU" dirty="0"/>
              <a:t>Az egészségműveltség az egyénnek az a képessége, hogy az egészséggel, betegséggel kapcsolatos információkat képes legyen</a:t>
            </a:r>
          </a:p>
          <a:p>
            <a:pPr>
              <a:buFontTx/>
              <a:buChar char="-"/>
              <a:defRPr/>
            </a:pPr>
            <a:r>
              <a:rPr lang="hu-HU" dirty="0"/>
              <a:t>felkutatni</a:t>
            </a:r>
          </a:p>
          <a:p>
            <a:pPr>
              <a:buFontTx/>
              <a:buChar char="-"/>
              <a:defRPr/>
            </a:pPr>
            <a:r>
              <a:rPr lang="hu-HU" dirty="0"/>
              <a:t>megérteni</a:t>
            </a:r>
          </a:p>
          <a:p>
            <a:pPr>
              <a:buFontTx/>
              <a:buChar char="-"/>
              <a:defRPr/>
            </a:pPr>
            <a:r>
              <a:rPr lang="hu-HU" dirty="0"/>
              <a:t>értékelni</a:t>
            </a:r>
          </a:p>
          <a:p>
            <a:pPr>
              <a:buFontTx/>
              <a:buChar char="-"/>
              <a:defRPr/>
            </a:pPr>
            <a:r>
              <a:rPr lang="hu-HU" dirty="0"/>
              <a:t>alkalmazni</a:t>
            </a:r>
          </a:p>
          <a:p>
            <a:pPr>
              <a:buFontTx/>
              <a:buChar char="-"/>
              <a:defRPr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hu-HU" sz="4400" dirty="0">
                <a:solidFill>
                  <a:schemeClr val="bg1"/>
                </a:solidFill>
              </a:rPr>
              <a:t>Az egészségműveltség fogalma</a:t>
            </a:r>
          </a:p>
          <a:p>
            <a:pPr algn="ctr">
              <a:defRPr/>
            </a:pPr>
            <a:endParaRPr lang="hu-H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Az egészségműveltség jelentősége</a:t>
            </a:r>
          </a:p>
        </p:txBody>
      </p:sp>
      <p:sp>
        <p:nvSpPr>
          <p:cNvPr id="15364" name="Szövegdoboz 5"/>
          <p:cNvSpPr txBox="1">
            <a:spLocks noChangeArrowheads="1"/>
          </p:cNvSpPr>
          <p:nvPr/>
        </p:nvSpPr>
        <p:spPr bwMode="auto">
          <a:xfrm>
            <a:off x="82866" y="662716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sz="1200" dirty="0"/>
              <a:t>Koltai, J., &amp; Kun, E. (2016). A magyarországi egészségértés nemzetközi összehasonlításban. Egészségfejlesztés, 57 (3), 3-20.</a:t>
            </a:r>
          </a:p>
          <a:p>
            <a:endParaRPr lang="hu-HU" altLang="hu-HU" sz="1200" dirty="0"/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107950" y="5195709"/>
            <a:ext cx="9036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b="1" dirty="0"/>
              <a:t>Magyarországon az emberek 52%-</a:t>
            </a:r>
            <a:r>
              <a:rPr lang="hu-HU" altLang="hu-HU" b="1" dirty="0" err="1"/>
              <a:t>ának</a:t>
            </a:r>
            <a:r>
              <a:rPr lang="hu-HU" altLang="hu-HU" b="1" dirty="0"/>
              <a:t> nem megfelelő az egészségműveltsége!</a:t>
            </a:r>
          </a:p>
          <a:p>
            <a:endParaRPr lang="hu-HU" altLang="hu-HU" b="1" dirty="0"/>
          </a:p>
          <a:p>
            <a:r>
              <a:rPr lang="hu-HU" altLang="hu-HU" dirty="0"/>
              <a:t>Minden második embernek tehát, aki belép a gyógyszertárba, nehézségei lehetnek a gyógyszerhasználattal kapcsolatos információk megértésével és alkalmazásával!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8614028"/>
              </p:ext>
            </p:extLst>
          </p:nvPr>
        </p:nvGraphicFramePr>
        <p:xfrm>
          <a:off x="1547663" y="1600200"/>
          <a:ext cx="7218511" cy="3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églalap 3"/>
          <p:cNvSpPr/>
          <p:nvPr/>
        </p:nvSpPr>
        <p:spPr>
          <a:xfrm>
            <a:off x="1331640" y="2420888"/>
            <a:ext cx="640871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1800" b="1" dirty="0"/>
              <a:t>Hogyan jelenhet meg az alacsony egészségműveltség a gyógyszertári gyakorlatban?</a:t>
            </a:r>
          </a:p>
          <a:p>
            <a:pPr>
              <a:buFontTx/>
              <a:buChar char="-"/>
            </a:pPr>
            <a:r>
              <a:rPr lang="hu-HU" altLang="hu-HU" sz="1800" b="1" dirty="0"/>
              <a:t>A szakkifejezések megértésének nehézségei </a:t>
            </a:r>
            <a:r>
              <a:rPr lang="hu-HU" altLang="hu-HU" sz="1800" dirty="0"/>
              <a:t>(pl.: </a:t>
            </a:r>
            <a:r>
              <a:rPr lang="hu-HU" altLang="hu-HU" sz="1800" dirty="0" err="1"/>
              <a:t>retard</a:t>
            </a:r>
            <a:r>
              <a:rPr lang="hu-HU" altLang="hu-HU" sz="1800" dirty="0"/>
              <a:t> tabletta, szuszpenzió, hüvelytabletta, stb.)</a:t>
            </a:r>
          </a:p>
          <a:p>
            <a:pPr>
              <a:buFontTx/>
              <a:buChar char="-"/>
            </a:pPr>
            <a:r>
              <a:rPr lang="hu-HU" altLang="hu-HU" sz="1800" b="1" dirty="0"/>
              <a:t>A szöveg értelmezésének nehézségek </a:t>
            </a:r>
          </a:p>
          <a:p>
            <a:pPr lvl="1">
              <a:buFontTx/>
              <a:buChar char="-"/>
            </a:pPr>
            <a:r>
              <a:rPr lang="hu-HU" altLang="hu-HU" sz="1800" dirty="0"/>
              <a:t>„Ezt a gyógyszert 2X1-es adagban szedje!”. </a:t>
            </a:r>
            <a:r>
              <a:rPr lang="hu-HU" altLang="hu-HU" sz="1800" dirty="0" err="1"/>
              <a:t>Beveheti</a:t>
            </a:r>
            <a:r>
              <a:rPr lang="hu-HU" altLang="hu-HU" sz="1800" dirty="0"/>
              <a:t> pl. délben és délután kettőkor? Miért nem? (Az is 2X1) </a:t>
            </a:r>
            <a:r>
              <a:rPr lang="hu-HU" altLang="hu-HU" sz="1800" dirty="0" err="1"/>
              <a:t>Bevehet</a:t>
            </a:r>
            <a:r>
              <a:rPr lang="hu-HU" altLang="hu-HU" sz="1800" dirty="0"/>
              <a:t> reggel egyszerre kettőt? Miért nem? (2X1=2)</a:t>
            </a:r>
          </a:p>
          <a:p>
            <a:pPr lvl="1">
              <a:buFontTx/>
              <a:buChar char="-"/>
            </a:pPr>
            <a:r>
              <a:rPr lang="hu-HU" altLang="hu-HU" sz="1800" dirty="0"/>
              <a:t>„Vegyen be ebből a tablettából naponta kettőt, kétszer.” Mennyi a napi adag? 2? 4?</a:t>
            </a:r>
          </a:p>
          <a:p>
            <a:pPr marL="366713" lvl="1" indent="0">
              <a:buNone/>
            </a:pPr>
            <a:r>
              <a:rPr lang="hu-HU" altLang="hu-HU" sz="1800" b="1" dirty="0"/>
              <a:t>Számolási nehézségek. </a:t>
            </a:r>
          </a:p>
          <a:p>
            <a:pPr lvl="1"/>
            <a:r>
              <a:rPr lang="hu-HU" sz="1800" dirty="0"/>
              <a:t>Gyógyszer neve: </a:t>
            </a:r>
            <a:r>
              <a:rPr lang="hu-HU" sz="1800" dirty="0" err="1"/>
              <a:t>Augmentin</a:t>
            </a:r>
            <a:r>
              <a:rPr lang="hu-HU" sz="1800" dirty="0"/>
              <a:t>, 125 mg/31,25 mg/5 ml por belsőleges szuszpenzióhoz</a:t>
            </a:r>
          </a:p>
          <a:p>
            <a:pPr lvl="1"/>
            <a:r>
              <a:rPr lang="hu-HU" sz="1800" dirty="0"/>
              <a:t>Adagolása (a betegtájékoztatóból): „20mg/5 mg – 60 mg/15 mg/testtömeg-kilogrammonként naponta, három részletben beadva”</a:t>
            </a:r>
          </a:p>
          <a:p>
            <a:pPr lvl="1"/>
            <a:r>
              <a:rPr lang="hu-HU" sz="1800" dirty="0"/>
              <a:t>Feladat: hány ml. antibiotikumot kell adni egy alkalommal egy 28 kg-os gyermeknek?</a:t>
            </a:r>
          </a:p>
          <a:p>
            <a:pPr marL="366713" lvl="1" indent="0">
              <a:buNone/>
            </a:pPr>
            <a:r>
              <a:rPr lang="hu-HU" sz="1800" b="1" dirty="0"/>
              <a:t>A megértést nehezíthetik továbbá érzékszervi fogyatékosságok, kognitív zavarok, nyelvi nehézségek, stressz, stb.</a:t>
            </a:r>
          </a:p>
          <a:p>
            <a:pPr marL="366713" lvl="1" indent="0">
              <a:buNone/>
            </a:pPr>
            <a:endParaRPr lang="hu-HU" sz="1800" dirty="0"/>
          </a:p>
          <a:p>
            <a:pPr marL="366713" lvl="1" indent="0">
              <a:buNone/>
            </a:pPr>
            <a:r>
              <a:rPr lang="hu-HU" sz="1800" b="1" dirty="0"/>
              <a:t>Ismerünk példákat a saját gyakorlatunkból a fenti problémákra?</a:t>
            </a:r>
          </a:p>
          <a:p>
            <a:pPr>
              <a:buFontTx/>
              <a:buChar char="-"/>
            </a:pPr>
            <a:endParaRPr lang="hu-HU" altLang="hu-HU" sz="2000" b="1" dirty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Az alacsony egészségműveltség háttértényezői</a:t>
            </a:r>
          </a:p>
        </p:txBody>
      </p:sp>
    </p:spTree>
    <p:extLst>
      <p:ext uri="{BB962C8B-B14F-4D97-AF65-F5344CB8AC3E}">
        <p14:creationId xmlns:p14="http://schemas.microsoft.com/office/powerpoint/2010/main" val="32081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Az alacsony egészségműveltség következményei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835696" y="1844824"/>
            <a:ext cx="43195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dirty="0"/>
              <a:t>Egészségtelenebb életmód</a:t>
            </a:r>
          </a:p>
          <a:p>
            <a:endParaRPr lang="hu-HU" altLang="hu-HU" dirty="0"/>
          </a:p>
          <a:p>
            <a:r>
              <a:rPr lang="hu-HU" altLang="hu-HU" dirty="0"/>
              <a:t>Rosszabb egészségi állapot</a:t>
            </a:r>
          </a:p>
          <a:p>
            <a:endParaRPr lang="hu-HU" altLang="hu-HU" dirty="0"/>
          </a:p>
          <a:p>
            <a:r>
              <a:rPr lang="hu-HU" altLang="hu-HU" dirty="0"/>
              <a:t>Rosszabb terápiás együttműködés</a:t>
            </a:r>
          </a:p>
          <a:p>
            <a:endParaRPr lang="hu-HU" altLang="hu-HU" dirty="0"/>
          </a:p>
          <a:p>
            <a:r>
              <a:rPr lang="hu-HU" altLang="hu-HU" dirty="0"/>
              <a:t>Több </a:t>
            </a:r>
            <a:r>
              <a:rPr lang="hu-HU" altLang="hu-HU" dirty="0" err="1"/>
              <a:t>hospitalizácó</a:t>
            </a:r>
            <a:endParaRPr lang="hu-HU" altLang="hu-HU" dirty="0"/>
          </a:p>
          <a:p>
            <a:endParaRPr lang="hu-HU" altLang="hu-HU" dirty="0"/>
          </a:p>
          <a:p>
            <a:r>
              <a:rPr lang="hu-HU" altLang="hu-HU" dirty="0"/>
              <a:t>Magasabb egészségügyi költségek</a:t>
            </a:r>
          </a:p>
          <a:p>
            <a:endParaRPr lang="hu-HU" altLang="hu-HU" dirty="0"/>
          </a:p>
          <a:p>
            <a:r>
              <a:rPr lang="hu-HU" altLang="hu-HU" dirty="0"/>
              <a:t>Romló betegbiztonság</a:t>
            </a:r>
          </a:p>
        </p:txBody>
      </p:sp>
      <p:sp>
        <p:nvSpPr>
          <p:cNvPr id="16389" name="Szövegdoboz 6"/>
          <p:cNvSpPr txBox="1">
            <a:spLocks noChangeArrowheads="1"/>
          </p:cNvSpPr>
          <p:nvPr/>
        </p:nvSpPr>
        <p:spPr bwMode="auto">
          <a:xfrm>
            <a:off x="2123281" y="5805264"/>
            <a:ext cx="4897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hu-HU" sz="1200" dirty="0"/>
              <a:t>World Health Organization (WHO</a:t>
            </a:r>
            <a:r>
              <a:rPr lang="hu-HU" altLang="hu-HU" sz="1200" dirty="0"/>
              <a:t>)</a:t>
            </a:r>
            <a:r>
              <a:rPr lang="en-US" altLang="hu-HU" sz="1200" dirty="0"/>
              <a:t>. "Health literacy. The solid facts." </a:t>
            </a:r>
            <a:r>
              <a:rPr lang="hu-HU" altLang="hu-HU" sz="1200" i="1" dirty="0"/>
              <a:t> </a:t>
            </a:r>
            <a:r>
              <a:rPr lang="hu-HU" altLang="hu-HU" sz="1200" dirty="0"/>
              <a:t>WHO,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55898" y="1600200"/>
            <a:ext cx="6288102" cy="4495800"/>
          </a:xfrm>
        </p:spPr>
        <p:txBody>
          <a:bodyPr/>
          <a:lstStyle/>
          <a:p>
            <a:r>
              <a:rPr lang="hu-HU" sz="2100" dirty="0"/>
              <a:t>Írországban, az Ír Gyógyszerész Szövetség </a:t>
            </a:r>
            <a:r>
              <a:rPr lang="hu-HU" sz="2100" dirty="0" smtClean="0"/>
              <a:t>szervezésében</a:t>
            </a:r>
            <a:r>
              <a:rPr lang="hu-HU" sz="2100" dirty="0"/>
              <a:t> </a:t>
            </a:r>
            <a:r>
              <a:rPr lang="hu-HU" sz="2100" dirty="0" smtClean="0"/>
              <a:t>indult project</a:t>
            </a:r>
            <a:r>
              <a:rPr lang="hu-HU" sz="2100" dirty="0" smtClean="0"/>
              <a:t>. </a:t>
            </a:r>
          </a:p>
          <a:p>
            <a:r>
              <a:rPr lang="hu-HU" sz="2100" dirty="0" smtClean="0"/>
              <a:t>Célja</a:t>
            </a:r>
            <a:r>
              <a:rPr lang="hu-HU" sz="2100" dirty="0"/>
              <a:t>: a gyógyszerészek tudatosítsák az egészségműveltség jelentőségét, legyenek eszközeik az alacsonyabb egészségműveltségű emberek segítésére</a:t>
            </a:r>
          </a:p>
          <a:p>
            <a:r>
              <a:rPr lang="hu-HU" sz="2100" dirty="0"/>
              <a:t>A résztvevő gyógyszertárak (auditálás után) </a:t>
            </a:r>
            <a:r>
              <a:rPr lang="hu-HU" sz="2100" dirty="0" err="1"/>
              <a:t>Crystal</a:t>
            </a:r>
            <a:r>
              <a:rPr lang="hu-HU" sz="2100" dirty="0"/>
              <a:t> </a:t>
            </a:r>
            <a:r>
              <a:rPr lang="hu-HU" sz="2100" dirty="0" err="1"/>
              <a:t>Clear</a:t>
            </a:r>
            <a:r>
              <a:rPr lang="hu-HU" sz="2100" dirty="0"/>
              <a:t> </a:t>
            </a:r>
            <a:r>
              <a:rPr lang="hu-HU" sz="2100" dirty="0" err="1"/>
              <a:t>Pharmacy</a:t>
            </a:r>
            <a:r>
              <a:rPr lang="hu-HU" sz="2100" dirty="0"/>
              <a:t> minősítést kapnak, amelyet feltüntethetnek a gyógyszertárban és a honlapjukon is. (2016 decemberéig: 50 gyógyszertár kapta meg) </a:t>
            </a:r>
          </a:p>
          <a:p>
            <a:r>
              <a:rPr lang="hu-HU" sz="2100" dirty="0"/>
              <a:t>Az a gyógyszertár, amely nem felel még meg a feltételeknek, javaslatokat kap a fejlesztésre</a:t>
            </a:r>
          </a:p>
          <a:p>
            <a:r>
              <a:rPr lang="hu-HU" sz="2100" dirty="0"/>
              <a:t>Az interneten egy 2 órás képzés is elérhető  ebben a témakörben (regisztrált tagok számára)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 err="1">
                <a:solidFill>
                  <a:schemeClr val="bg1"/>
                </a:solidFill>
              </a:rPr>
              <a:t>Crystal</a:t>
            </a:r>
            <a:r>
              <a:rPr lang="hu-HU" sz="3600" dirty="0">
                <a:solidFill>
                  <a:schemeClr val="bg1"/>
                </a:solidFill>
              </a:rPr>
              <a:t> </a:t>
            </a:r>
            <a:r>
              <a:rPr lang="hu-HU" sz="3600" dirty="0" err="1">
                <a:solidFill>
                  <a:schemeClr val="bg1"/>
                </a:solidFill>
              </a:rPr>
              <a:t>Clear</a:t>
            </a:r>
            <a:r>
              <a:rPr lang="hu-HU" sz="3600" dirty="0">
                <a:solidFill>
                  <a:schemeClr val="bg1"/>
                </a:solidFill>
              </a:rPr>
              <a:t> </a:t>
            </a:r>
            <a:r>
              <a:rPr lang="hu-HU" sz="3600" dirty="0" err="1">
                <a:solidFill>
                  <a:schemeClr val="bg1"/>
                </a:solidFill>
              </a:rPr>
              <a:t>Pharmacy</a:t>
            </a:r>
            <a:r>
              <a:rPr lang="hu-HU" sz="3600" dirty="0">
                <a:solidFill>
                  <a:schemeClr val="bg1"/>
                </a:solidFill>
              </a:rPr>
              <a:t> Project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2855898" cy="32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Tudatosítja az egészségműveltség jelentőségét és értéknek tekinti ennek fejlesztését</a:t>
            </a:r>
          </a:p>
          <a:p>
            <a:r>
              <a:rPr lang="hu-HU" dirty="0"/>
              <a:t>Minden munkatárs ismer és használ gyakorlatias módszereket az egészségműveltség fejlesztésére</a:t>
            </a:r>
          </a:p>
          <a:p>
            <a:r>
              <a:rPr lang="hu-HU" dirty="0"/>
              <a:t>A szervezet </a:t>
            </a:r>
            <a:r>
              <a:rPr lang="hu-HU" dirty="0" err="1"/>
              <a:t>monitorozza</a:t>
            </a:r>
            <a:r>
              <a:rPr lang="hu-HU" dirty="0"/>
              <a:t> a bevezetett módszerek eredményességét és ennek alapján fejleszti tevékenységét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Milyen az egészségműveltséget </a:t>
            </a:r>
          </a:p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fejlesztő gyógyszertár?</a:t>
            </a:r>
          </a:p>
        </p:txBody>
      </p:sp>
    </p:spTree>
    <p:extLst>
      <p:ext uri="{BB962C8B-B14F-4D97-AF65-F5344CB8AC3E}">
        <p14:creationId xmlns:p14="http://schemas.microsoft.com/office/powerpoint/2010/main" val="21411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Növeli az elégedettséget, ezáltal növeli a gyógyszertár iránti elkötelezettséget, a visszatérő kliensek számát</a:t>
            </a:r>
          </a:p>
          <a:p>
            <a:r>
              <a:rPr lang="hu-HU" dirty="0"/>
              <a:t>Az elégedett páciensek a gyógyszertár jó hírét maguk is terjesztik, így ez a megközelítés javítja a gyógyszertár PR-ját is</a:t>
            </a:r>
          </a:p>
          <a:p>
            <a:r>
              <a:rPr lang="hu-HU" dirty="0"/>
              <a:t>Újabb lépés a minőségi ellátásban</a:t>
            </a:r>
          </a:p>
          <a:p>
            <a:r>
              <a:rPr lang="hu-HU" dirty="0"/>
              <a:t>Növeli a gyógyszerbiztonságot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Miért jó egy gyógyszertárnak az egészségműveltség fejlesztése?</a:t>
            </a:r>
          </a:p>
        </p:txBody>
      </p:sp>
    </p:spTree>
    <p:extLst>
      <p:ext uri="{BB962C8B-B14F-4D97-AF65-F5344CB8AC3E}">
        <p14:creationId xmlns:p14="http://schemas.microsoft.com/office/powerpoint/2010/main" val="7963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2124075"/>
            <a:ext cx="8953500" cy="4181475"/>
          </a:xfrm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ln w="47625" cap="flat" cmpd="dbl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600" dirty="0">
                <a:solidFill>
                  <a:schemeClr val="bg1"/>
                </a:solidFill>
              </a:rPr>
              <a:t>Eszközök: betegtájékoztatók használata</a:t>
            </a:r>
          </a:p>
        </p:txBody>
      </p:sp>
    </p:spTree>
    <p:extLst>
      <p:ext uri="{BB962C8B-B14F-4D97-AF65-F5344CB8AC3E}">
        <p14:creationId xmlns:p14="http://schemas.microsoft.com/office/powerpoint/2010/main" val="3321408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5718</TotalTime>
  <Words>662</Words>
  <Application>Microsoft Office PowerPoint</Application>
  <PresentationFormat>Diavetítés a képernyőre (4:3 oldalarány)</PresentationFormat>
  <Paragraphs>110</Paragraphs>
  <Slides>19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Tw Cen MT</vt:lpstr>
      <vt:lpstr>Wingdings</vt:lpstr>
      <vt:lpstr>Wingdings 2</vt:lpstr>
      <vt:lpstr>Medián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Orvosi kommunikáció</dc:title>
  <dc:creator>Pilling János</dc:creator>
  <cp:lastModifiedBy>Hanbal</cp:lastModifiedBy>
  <cp:revision>299</cp:revision>
  <dcterms:created xsi:type="dcterms:W3CDTF">2008-01-15T23:55:07Z</dcterms:created>
  <dcterms:modified xsi:type="dcterms:W3CDTF">2017-02-12T19:02:06Z</dcterms:modified>
</cp:coreProperties>
</file>