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59" r:id="rId3"/>
    <p:sldId id="258" r:id="rId4"/>
    <p:sldId id="289" r:id="rId5"/>
    <p:sldId id="296" r:id="rId6"/>
    <p:sldId id="300" r:id="rId7"/>
    <p:sldId id="297" r:id="rId8"/>
    <p:sldId id="298" r:id="rId9"/>
    <p:sldId id="299" r:id="rId10"/>
    <p:sldId id="301" r:id="rId11"/>
    <p:sldId id="302" r:id="rId12"/>
    <p:sldId id="306" r:id="rId13"/>
    <p:sldId id="303" r:id="rId14"/>
    <p:sldId id="318" r:id="rId15"/>
    <p:sldId id="319" r:id="rId16"/>
    <p:sldId id="307" r:id="rId17"/>
    <p:sldId id="304" r:id="rId18"/>
    <p:sldId id="353" r:id="rId19"/>
    <p:sldId id="351" r:id="rId20"/>
    <p:sldId id="352" r:id="rId21"/>
    <p:sldId id="290" r:id="rId22"/>
    <p:sldId id="326" r:id="rId23"/>
    <p:sldId id="325" r:id="rId24"/>
    <p:sldId id="309" r:id="rId25"/>
    <p:sldId id="355" r:id="rId26"/>
    <p:sldId id="327" r:id="rId27"/>
    <p:sldId id="315" r:id="rId28"/>
    <p:sldId id="316" r:id="rId29"/>
    <p:sldId id="312" r:id="rId30"/>
    <p:sldId id="314" r:id="rId31"/>
    <p:sldId id="331" r:id="rId32"/>
    <p:sldId id="342" r:id="rId33"/>
    <p:sldId id="279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47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B0C0-F14B-41E5-B05E-DC8BCE4CCBDC}" type="datetimeFigureOut">
              <a:rPr lang="hu-HU" smtClean="0"/>
              <a:pPr/>
              <a:t>2020.05.21.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1906-0A1A-4590-88B1-3CFA52E757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3251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8474C-4039-4EA6-8539-623F85BDB8CE}" type="datetimeFigureOut">
              <a:rPr lang="hu-HU" smtClean="0"/>
              <a:pPr/>
              <a:t>2020.05.21.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8E409-1ED0-4737-83B7-8116912C366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6172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bilirubin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haemoglobin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csoportjának, vagyis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tetrapirrol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gyűrűnek a lebontásából származik. Normál körülmények között az elöregedett vörösvértestek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haemoglobinja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bontódik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le, a vas újra felhasználódik. A bilirubin származhat még továbbá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mioglobinból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citokróm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enzimeiből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haem-ből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elsősorban a lépben és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macrophagokban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képződő bilirubin konjugálatlan. A konjugálatlan bilirubin nem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vízoldékony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véráramban albuminhoz kötve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szállítódik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vérből felveszik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hepatociták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glükuronsavval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konjugálják. A folyamat eredményeképpen bilirubin-d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iglükuronid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keletkezik. Ez a konjugált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bilirubin. A konjugált bilirubin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vízoldékony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az epébe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szekretálódik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hepatocitákból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epekanalikulusokba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történő szekréció sebessége meghatározó a bilirubin metabolizmus szempontjából, ugyanis a szekréció sebessége növelhető a folyamat során a legkevésbé. A bélbe jutott bilirubinból a bélbaktériumok </a:t>
            </a:r>
          </a:p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Urobilinogént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képeznek, ez színtelen. A v.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 keresztül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urobilinogén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része visszaszívódik a májba. Ezt nevezzük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enterohepaticus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körforgásnak.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urobilinogén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kis részét azonban nem veszik fel a májsejtek, hanem bekerül a szisztémás keringésbe, onnan pedig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kiválasztódik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vizelettel. A vizeletben tehát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normál körülmények között található egy kis mennyiségű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urobilinogén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bélben maradt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urobilinogén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nagy része barna pigmentté,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stercobilinné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oxidálódik, ami a széklettel ürül ki.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10179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kékfénykezelésre nem javuló </a:t>
            </a:r>
            <a:r>
              <a:rPr lang="hu-HU" dirty="0" err="1"/>
              <a:t>icterus</a:t>
            </a:r>
            <a:r>
              <a:rPr lang="hu-HU" dirty="0"/>
              <a:t> esetén cseretranszfúzió végzendő. Ez speciális körülményeket, felkészültséget igényel.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25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14869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Fontos üzenet, </a:t>
            </a:r>
            <a:r>
              <a:rPr lang="hu-HU" dirty="0" err="1"/>
              <a:t>Take</a:t>
            </a:r>
            <a:r>
              <a:rPr lang="hu-HU" dirty="0"/>
              <a:t> Home </a:t>
            </a:r>
            <a:r>
              <a:rPr lang="hu-HU" dirty="0" err="1"/>
              <a:t>message</a:t>
            </a:r>
            <a:r>
              <a:rPr lang="hu-HU" dirty="0"/>
              <a:t>: mikor is kell vizsgálatokat végezni elhúzódó sárgaság esetén.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26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91858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Elhúzódó </a:t>
            </a:r>
            <a:r>
              <a:rPr lang="hu-HU" dirty="0" err="1"/>
              <a:t>icterus</a:t>
            </a:r>
            <a:r>
              <a:rPr lang="hu-HU" dirty="0"/>
              <a:t> esetén a legfontosabb annak megítélése, hogy direkt vagy indirekt </a:t>
            </a:r>
            <a:r>
              <a:rPr lang="hu-HU" dirty="0" err="1"/>
              <a:t>hyperbilirubinaemiáról</a:t>
            </a:r>
            <a:r>
              <a:rPr lang="hu-HU" dirty="0"/>
              <a:t> van-e szó.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27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288726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170555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Leggyakrabban a szülés során kialakuló trauma, elhúzódó kitolás, téraránytalanság vagy </a:t>
            </a:r>
            <a:r>
              <a:rPr lang="hu-HU" dirty="0" err="1"/>
              <a:t>vacuum</a:t>
            </a:r>
            <a:r>
              <a:rPr lang="hu-HU" dirty="0"/>
              <a:t> </a:t>
            </a:r>
            <a:r>
              <a:rPr lang="hu-HU" dirty="0" err="1"/>
              <a:t>extrakció</a:t>
            </a:r>
            <a:r>
              <a:rPr lang="hu-HU" dirty="0"/>
              <a:t> következtében jön létre. Kissúlyú koraszülötteknél a vérvesztés, vérzés megítélésénél figyelembe kell venni az arányokat.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00120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polycythemia</a:t>
            </a:r>
            <a:r>
              <a:rPr lang="hu-HU" dirty="0"/>
              <a:t> a magas </a:t>
            </a:r>
            <a:r>
              <a:rPr lang="hu-HU" dirty="0" err="1"/>
              <a:t>vvt</a:t>
            </a:r>
            <a:r>
              <a:rPr lang="hu-HU" dirty="0"/>
              <a:t> számot jelenti.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29201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indirekt </a:t>
            </a:r>
            <a:r>
              <a:rPr lang="hu-HU" dirty="0" err="1"/>
              <a:t>hyperbilirubinaemia</a:t>
            </a:r>
            <a:r>
              <a:rPr lang="hu-HU" dirty="0"/>
              <a:t> újszülöttkorban </a:t>
            </a:r>
            <a:r>
              <a:rPr lang="hu-HU" dirty="0" err="1"/>
              <a:t>neurotoxikus</a:t>
            </a:r>
            <a:r>
              <a:rPr lang="hu-HU" dirty="0"/>
              <a:t> lehet. A kialakuló károsodásnak két fajtája lehetséges: az akut bilirubin </a:t>
            </a:r>
            <a:r>
              <a:rPr lang="hu-HU" dirty="0" err="1"/>
              <a:t>encephalopathia</a:t>
            </a:r>
            <a:r>
              <a:rPr lang="hu-HU" dirty="0"/>
              <a:t> (ABE) a korai időszakban alakul ki, míg hosszabb expozíció esetén a BIND, azaz bilirubin indukálta neurológiai  </a:t>
            </a:r>
            <a:r>
              <a:rPr lang="hu-HU" dirty="0" err="1"/>
              <a:t>dysfunkció</a:t>
            </a:r>
            <a:r>
              <a:rPr lang="hu-HU" dirty="0"/>
              <a:t> alakulhat ki. EZ utóbbi felel meg a </a:t>
            </a:r>
            <a:r>
              <a:rPr lang="hu-HU" dirty="0" err="1"/>
              <a:t>kernicterusnak</a:t>
            </a:r>
            <a:r>
              <a:rPr lang="hu-HU" dirty="0"/>
              <a:t>, általában irreverzibilis károsodást jelent.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268645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toxicitást fokozzák mindazok a tényezők, melyek az albumin bilirubin képességét csökkentik. Mint láthatjuk ezek különösen a </a:t>
            </a:r>
            <a:r>
              <a:rPr lang="hu-HU" dirty="0" err="1"/>
              <a:t>neonatalis</a:t>
            </a:r>
            <a:r>
              <a:rPr lang="hu-HU" dirty="0"/>
              <a:t> időszakban </a:t>
            </a:r>
            <a:r>
              <a:rPr lang="hu-HU" dirty="0" err="1"/>
              <a:t>jfordulnak</a:t>
            </a:r>
            <a:r>
              <a:rPr lang="hu-HU" dirty="0"/>
              <a:t> elő gyakran.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21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95860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Milyen vizsgálatokat kell végezni fototerápia ellenére is emelkedő se </a:t>
            </a:r>
            <a:r>
              <a:rPr lang="hu-HU" dirty="0" err="1"/>
              <a:t>bi</a:t>
            </a:r>
            <a:r>
              <a:rPr lang="hu-HU" dirty="0"/>
              <a:t> miatt?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6096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kezelés első lépése általában a megfelelő </a:t>
            </a:r>
            <a:r>
              <a:rPr lang="hu-HU" dirty="0" err="1"/>
              <a:t>hydráltság</a:t>
            </a:r>
            <a:r>
              <a:rPr lang="hu-HU" dirty="0"/>
              <a:t> biztosítása, hiszen az </a:t>
            </a:r>
            <a:r>
              <a:rPr lang="hu-HU" dirty="0" err="1"/>
              <a:t>icterusos</a:t>
            </a:r>
            <a:r>
              <a:rPr lang="hu-HU" dirty="0"/>
              <a:t> újszülöttek sokszor aluszékonyabbak és nem mindig kielégítő a per </a:t>
            </a:r>
            <a:r>
              <a:rPr lang="hu-HU" dirty="0" err="1"/>
              <a:t>os</a:t>
            </a:r>
            <a:r>
              <a:rPr lang="hu-HU" dirty="0"/>
              <a:t> folyadékbevitelük. Amennyiben a megfelelő </a:t>
            </a:r>
            <a:r>
              <a:rPr lang="hu-HU" dirty="0" err="1"/>
              <a:t>hydráltsági</a:t>
            </a:r>
            <a:r>
              <a:rPr lang="hu-HU" dirty="0"/>
              <a:t> állapot elérése után is emelkedett a se </a:t>
            </a:r>
            <a:r>
              <a:rPr lang="hu-HU" dirty="0" err="1"/>
              <a:t>bi</a:t>
            </a:r>
            <a:r>
              <a:rPr lang="hu-HU" dirty="0"/>
              <a:t> szint, akkor kékfénykezelés a választandó kezelési mód. Hogy mi a már nem megfelelő se </a:t>
            </a:r>
            <a:r>
              <a:rPr lang="hu-HU" dirty="0" err="1"/>
              <a:t>bi</a:t>
            </a:r>
            <a:r>
              <a:rPr lang="hu-HU" dirty="0"/>
              <a:t> szint, azt általában </a:t>
            </a:r>
            <a:r>
              <a:rPr lang="hu-HU" dirty="0" err="1"/>
              <a:t>nomogramok</a:t>
            </a:r>
            <a:r>
              <a:rPr lang="hu-HU" dirty="0"/>
              <a:t> alapján határozzuk meg.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23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46546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dián a különböző </a:t>
            </a:r>
            <a:r>
              <a:rPr lang="hu-HU" dirty="0" err="1"/>
              <a:t>gesztációs</a:t>
            </a:r>
            <a:r>
              <a:rPr lang="hu-HU" dirty="0"/>
              <a:t> kornak megfelelő görbék látszódnak, hogy mikor indokolt a fototerápia. Láthatjuk, hogy minél alacsonyabb a </a:t>
            </a:r>
            <a:r>
              <a:rPr lang="hu-HU" dirty="0" err="1"/>
              <a:t>gesztációs</a:t>
            </a:r>
            <a:r>
              <a:rPr lang="hu-HU" dirty="0"/>
              <a:t> kor, annál alacsonyabb se </a:t>
            </a:r>
            <a:r>
              <a:rPr lang="hu-HU" dirty="0" err="1"/>
              <a:t>bi</a:t>
            </a:r>
            <a:r>
              <a:rPr lang="hu-HU" dirty="0"/>
              <a:t> szintnél már indokolt a fénykezelés.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09ABF-B671-46E1-BB14-AECAAFBA2A01}" type="slidenum">
              <a:rPr lang="hu-HU" altLang="hu-HU" smtClean="0"/>
              <a:pPr>
                <a:defRPr/>
              </a:pPr>
              <a:t>24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415640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9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SZERVEZETI EGYSÉG</a:t>
            </a:r>
          </a:p>
        </p:txBody>
      </p:sp>
      <p:sp>
        <p:nvSpPr>
          <p:cNvPr id="20" name="Cím 19"/>
          <p:cNvSpPr>
            <a:spLocks noGrp="1"/>
          </p:cNvSpPr>
          <p:nvPr>
            <p:ph type="title" hasCustomPrompt="1"/>
          </p:nvPr>
        </p:nvSpPr>
        <p:spPr>
          <a:xfrm>
            <a:off x="2339752" y="908720"/>
            <a:ext cx="6408712" cy="1143000"/>
          </a:xfrm>
        </p:spPr>
        <p:txBody>
          <a:bodyPr/>
          <a:lstStyle>
            <a:lvl1pPr>
              <a:defRPr baseline="0">
                <a:solidFill>
                  <a:srgbClr val="264796"/>
                </a:solidFill>
              </a:defRPr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339752" y="2060848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i="1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Előadás Alcíme</a:t>
            </a:r>
          </a:p>
        </p:txBody>
      </p:sp>
      <p:sp>
        <p:nvSpPr>
          <p:cNvPr id="36" name="Szöveg helye 35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013325"/>
            <a:ext cx="4104705" cy="647923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rgbClr val="26479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Konferencia címe</a:t>
            </a:r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6" hasCustomPrompt="1"/>
          </p:nvPr>
        </p:nvSpPr>
        <p:spPr>
          <a:xfrm>
            <a:off x="6227763" y="5661025"/>
            <a:ext cx="2520950" cy="288925"/>
          </a:xfrm>
        </p:spPr>
        <p:txBody>
          <a:bodyPr>
            <a:noAutofit/>
          </a:bodyPr>
          <a:lstStyle>
            <a:lvl1pPr marL="0" indent="0" algn="r">
              <a:buNone/>
              <a:defRPr sz="1400" i="1">
                <a:solidFill>
                  <a:srgbClr val="26479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z="1400" dirty="0"/>
              <a:t>Dátum</a:t>
            </a:r>
            <a:endParaRPr lang="hu-HU" dirty="0"/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5436096" y="6165304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II.</a:t>
            </a:r>
            <a:r>
              <a:rPr lang="hu-HU" sz="1500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 sz. Gyermekgyógyászati Klinika</a:t>
            </a:r>
          </a:p>
          <a:p>
            <a:pPr algn="ctr"/>
            <a:r>
              <a:rPr lang="hu-HU" sz="1500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2020.</a:t>
            </a:r>
            <a:endParaRPr lang="hu-HU" sz="150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12434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203424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="" xmlns:p14="http://schemas.microsoft.com/office/powerpoint/2010/main" val="7151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="" xmlns:p14="http://schemas.microsoft.com/office/powerpoint/2010/main" val="6054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9"/>
          <p:cNvSpPr>
            <a:spLocks noGrp="1"/>
          </p:cNvSpPr>
          <p:nvPr>
            <p:ph type="title" hasCustomPrompt="1"/>
          </p:nvPr>
        </p:nvSpPr>
        <p:spPr>
          <a:xfrm>
            <a:off x="2339752" y="908720"/>
            <a:ext cx="6429400" cy="1143000"/>
          </a:xfrm>
        </p:spPr>
        <p:txBody>
          <a:bodyPr/>
          <a:lstStyle>
            <a:lvl1pPr>
              <a:defRPr baseline="0">
                <a:solidFill>
                  <a:srgbClr val="264796"/>
                </a:solidFill>
              </a:defRPr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SZERVEZETI EGYSÉG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5436096" y="6165304"/>
            <a:ext cx="3528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II. sz. Gyermekgyógyászati</a:t>
            </a:r>
            <a:r>
              <a:rPr lang="hu-HU" sz="1500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 Klinika</a:t>
            </a:r>
            <a:endParaRPr lang="hu-HU" sz="150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7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10903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 marL="1701800" indent="-330200">
              <a:defRPr/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="" xmlns:p14="http://schemas.microsoft.com/office/powerpoint/2010/main" val="25734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121836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="" xmlns:p14="http://schemas.microsoft.com/office/powerpoint/2010/main" val="18932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="" xmlns:p14="http://schemas.microsoft.com/office/powerpoint/2010/main" val="189427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9167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4378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67744" y="1628801"/>
            <a:ext cx="641905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sz="32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8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sz="24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pic>
        <p:nvPicPr>
          <p:cNvPr id="7" name="Kép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201376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 userDrawn="1"/>
        </p:nvSpPr>
        <p:spPr>
          <a:xfrm>
            <a:off x="3563888" y="6276543"/>
            <a:ext cx="288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hu-HU" altLang="hu-HU" sz="1200" i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sz. Gyermekgyógyászati Klinika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 i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hu-HU" altLang="hu-HU" sz="1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 Harmadik szint</a:t>
            </a:r>
          </a:p>
          <a:p>
            <a:pPr lvl="3"/>
            <a:r>
              <a:rPr lang="hu-HU" dirty="0"/>
              <a:t> 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="" xmlns:p14="http://schemas.microsoft.com/office/powerpoint/2010/main" val="39849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149475" indent="-320675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u-HU" dirty="0"/>
              <a:t>Dr. Dezsőfi Antal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 dirty="0"/>
              <a:t>I.sz. Gyermekklinika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Sárga csecsemő, sárga gyermek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hu-HU" dirty="0"/>
              <a:t>Előadás Alcíme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2020</a:t>
            </a:r>
          </a:p>
        </p:txBody>
      </p:sp>
    </p:spTree>
    <p:extLst>
      <p:ext uri="{BB962C8B-B14F-4D97-AF65-F5344CB8AC3E}">
        <p14:creationId xmlns="" xmlns:p14="http://schemas.microsoft.com/office/powerpoint/2010/main" val="125455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39552" y="476672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Nem-konjugált (indirekt) hyperbilirubinaemia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29344" y="1700808"/>
            <a:ext cx="8514656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I. FOKOZOTT TERMELÉS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1.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Haemolízis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2.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Extravasalis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vérgyülemek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3.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Polycyt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h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aemia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II. CSÖKKENT KONJUGÁCIÓ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1. Gilbert-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kór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2.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Crigler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-Najjar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szindróma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II.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típus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b="1" dirty="0">
                <a:solidFill>
                  <a:srgbClr val="002060"/>
                </a:solidFill>
                <a:latin typeface="Calibri" charset="0"/>
              </a:rPr>
              <a:t>	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57336" y="1628800"/>
            <a:ext cx="8586664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latin typeface="Calibri" charset="0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. FOKOZOTT TERMELÉS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1.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Haemolízis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2.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Extravasalis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vérgyülemek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3.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Polycyt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h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aemia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endParaRPr lang="en-US" sz="2000" dirty="0"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400" b="1" dirty="0">
                <a:solidFill>
                  <a:srgbClr val="B3B3B3"/>
                </a:solidFill>
                <a:latin typeface="Calibri" charset="0"/>
              </a:rPr>
              <a:t>II. CSÖKKENT KONJUGÁCIÓ</a:t>
            </a:r>
            <a:endParaRPr lang="en-US" sz="2000" b="1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1. Gilbert-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kór</a:t>
            </a: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2.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Crigler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-Najjar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szindróma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I.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és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II.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típus</a:t>
            </a: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latin typeface="Calibri" charset="0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b="1" dirty="0">
                <a:latin typeface="Calibri" charset="0"/>
              </a:rPr>
              <a:t>	</a:t>
            </a:r>
            <a:endParaRPr lang="en-US" sz="2000" dirty="0">
              <a:latin typeface="Calibri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683568" y="548680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Nem-konjugált (indirekt) hyperbilirubinaemia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051720" y="260648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Haemolízis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33400" y="980728"/>
            <a:ext cx="8382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ABO-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inkompatibilitás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anya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O,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újszülött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A, B, AB): 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	</a:t>
            </a:r>
            <a:r>
              <a:rPr lang="en-US" sz="2000" b="1" dirty="0">
                <a:solidFill>
                  <a:srgbClr val="002060"/>
                </a:solidFill>
                <a:latin typeface="Calibri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terhességek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15%-ban, de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csak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5%-ban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pozitív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dir. Coombs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teszt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	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anyai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anti-A, ant-B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antitest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csak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1%-ban 220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/l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feletti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seBi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már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elsőszülöttnél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is!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első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24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órában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kezdődő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icterus</a:t>
            </a:r>
            <a:endParaRPr lang="en-US" sz="24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Rh-isoimmunizáció</a:t>
            </a:r>
            <a:endParaRPr lang="en-US" sz="24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	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Rh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immunglobulin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alkalmazás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óta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ritka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Egyéb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vércsoport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in</a:t>
            </a:r>
            <a:r>
              <a:rPr lang="hu-HU" sz="2400" b="1" dirty="0">
                <a:solidFill>
                  <a:srgbClr val="002060"/>
                </a:solidFill>
                <a:latin typeface="Calibri" charset="0"/>
              </a:rPr>
              <a:t>k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ompatibil</a:t>
            </a:r>
            <a:r>
              <a:rPr lang="hu-HU" sz="2400" b="1" dirty="0">
                <a:solidFill>
                  <a:srgbClr val="002060"/>
                </a:solidFill>
                <a:latin typeface="Calibri" charset="0"/>
              </a:rPr>
              <a:t>i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tás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Duffy,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Kell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Kidd</a:t>
            </a: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Enzimdefektusok</a:t>
            </a:r>
            <a:endParaRPr lang="en-US" sz="24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	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 G6PD,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piruvát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kináz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hiány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V</a:t>
            </a:r>
            <a:r>
              <a:rPr lang="hu-HU" sz="2400" b="1" dirty="0" err="1">
                <a:solidFill>
                  <a:srgbClr val="002060"/>
                </a:solidFill>
                <a:latin typeface="Calibri" charset="0"/>
              </a:rPr>
              <a:t>vt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membrán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defektusok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haemoglobinopathiak</a:t>
            </a:r>
            <a:endParaRPr lang="en-US" sz="24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	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sphaerocytosis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elliptocytosis,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thalassaemia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sarlósejtes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anaemia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907704" y="332656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Extravasalis vérgyülemek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33400" y="1724025"/>
            <a:ext cx="83820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cephalhaematoma</a:t>
            </a:r>
            <a:endParaRPr lang="en-US" sz="24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kiterjedt</a:t>
            </a: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charset="0"/>
              </a:rPr>
              <a:t>suffusiok</a:t>
            </a:r>
            <a:endParaRPr lang="en-US" sz="24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májtok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alatti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vagy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mellékvesevérzés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intraventricularis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haemorrhagia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Újszülött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vértérfogat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80ml/kg </a:t>
            </a:r>
          </a:p>
          <a:p>
            <a:pPr>
              <a:spcAft>
                <a:spcPts val="600"/>
              </a:spcAft>
              <a:buSzPct val="130000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1000 g-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os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újszülött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8ml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vérvesztés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=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fél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liter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vérvesztés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felnőttnél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!!</a:t>
            </a:r>
          </a:p>
        </p:txBody>
      </p:sp>
      <p:pic>
        <p:nvPicPr>
          <p:cNvPr id="30725" name="Picture 5" descr="Képtalálat a következ&amp;odblac;re: „cephalhaematoma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1484784"/>
            <a:ext cx="2304256" cy="2801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590800" y="847725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Polycyt</a:t>
            </a:r>
            <a:r>
              <a:rPr lang="hu-HU" sz="3200" b="1" dirty="0">
                <a:solidFill>
                  <a:srgbClr val="3366FF"/>
                </a:solidFill>
                <a:latin typeface="Calibri" charset="0"/>
              </a:rPr>
              <a:t>h</a:t>
            </a:r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aemia</a:t>
            </a:r>
            <a:endParaRPr lang="en-US" sz="3200" b="1" dirty="0">
              <a:solidFill>
                <a:srgbClr val="3366FF"/>
              </a:solidFill>
              <a:latin typeface="Calibri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609600" y="2305149"/>
            <a:ext cx="838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gyakran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anyai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okok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miatt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kialakuló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hyperviscositas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anyai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anaemia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gesztációs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diabetesben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placenta hypoxia)</a:t>
            </a:r>
          </a:p>
          <a:p>
            <a:pPr>
              <a:spcAft>
                <a:spcPts val="600"/>
              </a:spcAft>
              <a:buSzPct val="130000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nagy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vvt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volumen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-&gt;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fokozott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bilirubin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felszaporodás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lvl="2">
              <a:spcAft>
                <a:spcPts val="600"/>
              </a:spcAft>
              <a:buSzPct val="130000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664840" y="1819558"/>
            <a:ext cx="8443664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B3B3B3"/>
                </a:solidFill>
                <a:latin typeface="Calibri" charset="0"/>
              </a:rPr>
              <a:t>I. FOKOZOTT TERMELÉS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1.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Haemolízis</a:t>
            </a: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2.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Extravasalis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vérgyülemek</a:t>
            </a: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3.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Polycyt</a:t>
            </a:r>
            <a:r>
              <a:rPr lang="hu-HU" sz="2000" dirty="0">
                <a:solidFill>
                  <a:srgbClr val="B3B3B3"/>
                </a:solidFill>
                <a:latin typeface="Calibri" charset="0"/>
              </a:rPr>
              <a:t>h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aemia</a:t>
            </a: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endParaRPr lang="en-US" sz="2000" dirty="0"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II. CSÖKKENT KONJUGÁCIÓ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1. Gilbert-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kór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2.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Crigler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-Najjar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szindróma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II.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típus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b="1" dirty="0">
                <a:latin typeface="Calibri" charset="0"/>
              </a:rPr>
              <a:t>	</a:t>
            </a:r>
            <a:endParaRPr lang="en-US" sz="2000" dirty="0">
              <a:latin typeface="Calibri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187624" y="332656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Nem-konjugált (indirekt) hyperbilirubinaemia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133328" y="260648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Gilbert-</a:t>
            </a:r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kór</a:t>
            </a:r>
            <a:endParaRPr lang="en-US" sz="3200" b="1" dirty="0">
              <a:solidFill>
                <a:srgbClr val="3366FF"/>
              </a:solidFill>
              <a:latin typeface="Calibri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02096" y="1124744"/>
            <a:ext cx="8534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nem-konjugált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AR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öröklésmenet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pPr marL="342900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jóindulatú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342900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populáció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2-6%-ban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, főleg kamasz fiúk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342900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UGT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gén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promoter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régiójának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polimorfizmusa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-&gt;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csökkent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expresszió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enzimaktivitás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pPr marL="342900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Javasolt vizsgálatok:</a:t>
            </a:r>
          </a:p>
          <a:p>
            <a:pPr marL="800100" lvl="1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vérkép,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retikulocyta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  <a:p>
            <a:pPr marL="800100" lvl="1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GOT, GPT, GGT, ALP, LDH,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össz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- és direktbilirubin</a:t>
            </a:r>
          </a:p>
          <a:p>
            <a:pPr marL="800100" lvl="1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Bizonytalanság esetén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Coombs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teszt, és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haptoglobin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  <a:p>
            <a:pPr marL="342900" indent="-342900">
              <a:spcAft>
                <a:spcPts val="600"/>
              </a:spcAft>
              <a:buSzPct val="130000"/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Specifikus terápia, diéta nem szükséges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448052E4-C9B7-4EAE-B354-B7A55B8B044F}"/>
              </a:ext>
            </a:extLst>
          </p:cNvPr>
          <p:cNvSpPr/>
          <p:nvPr/>
        </p:nvSpPr>
        <p:spPr>
          <a:xfrm>
            <a:off x="799440" y="5805264"/>
            <a:ext cx="751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dirty="0">
                <a:latin typeface="+mn-lt"/>
              </a:rPr>
              <a:t>GYERMEKGYÓGYÁSZAT 2017; 68. ÉVFOLYAM, 2.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550ABDA-5FAA-43B2-9005-DBF2B7BE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64" y="44624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Crigler</a:t>
            </a:r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-Najjar </a:t>
            </a:r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szindróma</a:t>
            </a:r>
            <a:endParaRPr lang="hu-HU" sz="2800" dirty="0"/>
          </a:p>
        </p:txBody>
      </p:sp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F7DE95F3-1B77-4581-8977-A4758DD7717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28650" y="908720"/>
            <a:ext cx="78867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kifejezett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nem-konjugált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UGT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gén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mutáció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I.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típus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az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enzim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szinte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teljes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hiánya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életen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át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tartó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fototerápia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II.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típus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részleges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hiány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phenobarbital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hatásos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58E087B-A18F-41CE-ACDB-851499DF2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22580"/>
          <a:stretch/>
        </p:blipFill>
        <p:spPr bwMode="auto">
          <a:xfrm>
            <a:off x="539552" y="2708920"/>
            <a:ext cx="8568952" cy="32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550FF292-9C3E-4C24-BE69-13C17B119EC5}"/>
              </a:ext>
            </a:extLst>
          </p:cNvPr>
          <p:cNvSpPr/>
          <p:nvPr/>
        </p:nvSpPr>
        <p:spPr>
          <a:xfrm>
            <a:off x="504056" y="5877272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Best Practice &amp; Research Clinical Gastroenterology 24 (2010) 555–571</a:t>
            </a:r>
            <a:endParaRPr lang="hu-HU" sz="1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97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655CBB7-81C9-4B1F-905C-F2134216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535531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 kern="1200" dirty="0">
                <a:solidFill>
                  <a:srgbClr val="3366FF"/>
                </a:solidFill>
                <a:latin typeface="Calibri" charset="0"/>
                <a:cs typeface="+mn-cs"/>
              </a:rPr>
              <a:t>Rotor szindróma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9447F8A-BD8D-4060-B677-F8227586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autosomális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recessiv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öröklődés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főleg a direkt, de az indirekt bilirubin felszaporodása is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konjugált bilirubin károsodott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hepatocelluláris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raktározása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változó mértékű sárgaság, viszketés nincs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totál szérum bilirubin szint: 50-100 µmol/l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májfunkciós vizsgálatok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normálisak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májbiopszia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: normál viszonyok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vizelet teljes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coproporphyrin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szintje 2-5x, 65%-ban a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coproporphyrin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I. szintje magas, kisebb mértékben a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coproporpyhrin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III.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terápiát nem igényel, de a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hepatotoxikus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gyógyszerek kerülése javasolt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0DA38E78-C2FF-43EB-A9C2-94F05CD24040}"/>
              </a:ext>
            </a:extLst>
          </p:cNvPr>
          <p:cNvSpPr/>
          <p:nvPr/>
        </p:nvSpPr>
        <p:spPr>
          <a:xfrm>
            <a:off x="4536504" y="5733256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Best Practice &amp; Research Clinical Gastroenterology 24 (2010) 555–571</a:t>
            </a:r>
            <a:endParaRPr lang="hu-HU" sz="1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16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BB9DDE3-F797-4FA7-BE5E-CB3D9ED9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8" y="260648"/>
            <a:ext cx="7886700" cy="5355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3200" b="1" kern="1200" dirty="0" err="1">
                <a:solidFill>
                  <a:srgbClr val="3366FF"/>
                </a:solidFill>
                <a:latin typeface="Calibri" charset="0"/>
                <a:cs typeface="+mn-cs"/>
              </a:rPr>
              <a:t>Dubin</a:t>
            </a:r>
            <a:r>
              <a:rPr lang="hu-HU" sz="3200" b="1" kern="1200" dirty="0">
                <a:solidFill>
                  <a:srgbClr val="3366FF"/>
                </a:solidFill>
                <a:latin typeface="Calibri" charset="0"/>
                <a:cs typeface="+mn-cs"/>
              </a:rPr>
              <a:t> Johnson szindróma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28AD674-D250-4855-ACCD-3E7118C5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80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ritka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autoszomális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recessív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öröklődésű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canalicularis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ATP-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dependens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 ABCC2 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transporter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károsodás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 epében lévő organikus anionok transzportja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szendved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zavart 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fiatal felnőttkorban kezdődik gyengeséggel,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dyscomforttal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icterussal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, hasi panaszokkal,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hepatomegaliával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bilirubin 50-100 µmol/l , 50% direkt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májfunkciós enzimek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normálisak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pruritus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nincs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vizeletben az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össz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coproporphyrin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szint normális, melynek 80%-át az I.típus alkotja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szövettan: májsejtek sötétbarna elszíneződése a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lysosomákban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lévő </a:t>
            </a:r>
            <a:r>
              <a:rPr lang="hu-H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melanin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szerű pigmentektől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kezelést nem igényel, de fogamzásgátló szedése, terhesség provokáló tényezőt jelenthetnek.</a:t>
            </a:r>
          </a:p>
          <a:p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FF4DD46E-24A3-476F-A7FF-257774BB5A89}"/>
              </a:ext>
            </a:extLst>
          </p:cNvPr>
          <p:cNvSpPr/>
          <p:nvPr/>
        </p:nvSpPr>
        <p:spPr>
          <a:xfrm>
            <a:off x="539552" y="5733256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Best Practice &amp; Research Clinical Gastroenterology 24 (2010) 555–571</a:t>
            </a:r>
            <a:endParaRPr lang="hu-HU" sz="1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84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835696" y="70354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Hyperbilirubinaemia</a:t>
            </a:r>
            <a:endParaRPr lang="en-US" sz="3200" b="1" dirty="0">
              <a:solidFill>
                <a:srgbClr val="3366FF"/>
              </a:solidFill>
              <a:latin typeface="Calibri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85800" y="1752600"/>
            <a:ext cx="8077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Icterus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igen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gyakori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érett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újszülöttek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60%-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nál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koraszülöttek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80%-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nál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263525" indent="-263525">
              <a:spcAft>
                <a:spcPts val="600"/>
              </a:spcAft>
              <a:buSzPct val="130000"/>
              <a:buFont typeface="Arial" charset="0"/>
              <a:buChar char="•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263525" indent="-263525"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Kizárólagosan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anyatejjel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táplált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újszülöttek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10%-a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még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hónaposan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is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icterusos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263525" indent="-263525">
              <a:spcAft>
                <a:spcPts val="600"/>
              </a:spcAft>
              <a:buSzPct val="130000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263525" indent="-263525"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Definíció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serum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össz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bilirubin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≥17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/l </a:t>
            </a:r>
          </a:p>
          <a:p>
            <a:pPr marL="263525" indent="-263525">
              <a:spcAft>
                <a:spcPts val="600"/>
              </a:spcAft>
              <a:buSzPct val="130000"/>
              <a:buFont typeface="Arial" charset="0"/>
              <a:buChar char="•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marL="263525" indent="-263525"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Icterus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látható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≥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50-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8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/l 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911280" y="5661248"/>
            <a:ext cx="11689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err="1"/>
              <a:t>Maisels</a:t>
            </a:r>
            <a:r>
              <a:rPr lang="en-US" sz="1100" dirty="0"/>
              <a:t> MJ</a:t>
            </a:r>
            <a:r>
              <a:rPr lang="en-US" sz="1100" i="1" dirty="0"/>
              <a:t> 2000</a:t>
            </a:r>
            <a:r>
              <a:rPr lang="en-US" sz="11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773560" y="404664"/>
            <a:ext cx="5534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Bilirubin neurotoxicus hatása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539552" y="1484784"/>
            <a:ext cx="8208912" cy="32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sz="1200">
                <a:latin typeface="+mn-lt"/>
              </a:defRPr>
            </a:lvl1pPr>
          </a:lstStyle>
          <a:p>
            <a:pPr marL="342900" indent="-342900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nem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konjugált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bilirubin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zsíroldékony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az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albuminhoz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nem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kötött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frakció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vér-agy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gáton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átlépve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agytörzsi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magvakban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, basalis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ganglionokban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--› “kernicterus”</a:t>
            </a:r>
          </a:p>
          <a:p>
            <a:pPr marL="342900" indent="-342900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indent="-342900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ABE: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akut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bilirubin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encephalopathia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–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az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első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élethetek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során</a:t>
            </a:r>
            <a:endParaRPr lang="en-US" sz="2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indent="-342900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indent="-342900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BIND: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bilirubin-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indukált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neurológiai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dysfunctio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(= kernicterus) </a:t>
            </a:r>
          </a:p>
          <a:p>
            <a:pPr marL="800100" lvl="1" indent="-342900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krónikus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maradandó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neurológiai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károsodás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pPr marL="800100" lvl="1" indent="-342900" defTabSz="685800" eaLnBrk="1" hangingPunct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(Nagy-Britannia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évi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7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eset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!)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11560" y="5805264"/>
            <a:ext cx="38363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1200">
                <a:latin typeface="+mn-lt"/>
              </a:defRPr>
            </a:lvl1pPr>
          </a:lstStyle>
          <a:p>
            <a:r>
              <a:rPr lang="en-US" dirty="0"/>
              <a:t>Manning et al. Arch Dis Ch Fetal </a:t>
            </a:r>
            <a:r>
              <a:rPr lang="en-US" dirty="0" err="1"/>
              <a:t>Neonat</a:t>
            </a:r>
            <a:r>
              <a:rPr lang="en-US" dirty="0"/>
              <a:t> 2007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0" y="2438400"/>
            <a:ext cx="2312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Calibri" charset="0"/>
              </a:rPr>
              <a:t>    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Acidosis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  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Hypoxia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Hypothermia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Hypoglycaemia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084040" y="476672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Toxicitást fokozó tényezők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545678" y="1916832"/>
            <a:ext cx="70613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charset="0"/>
              </a:rPr>
              <a:t>Albumin bilirubinkötő képességet csökkentő faktorok: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438363" y="4941168"/>
            <a:ext cx="8736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Bilirubin/albumin hányados (B/A): bilirubin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neurotoxicitást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előrejelzi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567251" y="5733256"/>
            <a:ext cx="40767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1200">
                <a:latin typeface="+mn-lt"/>
              </a:defRPr>
            </a:lvl1pPr>
          </a:lstStyle>
          <a:p>
            <a:r>
              <a:rPr lang="en-US" dirty="0" err="1"/>
              <a:t>Hulzebos</a:t>
            </a:r>
            <a:r>
              <a:rPr lang="en-US" dirty="0"/>
              <a:t> et al. Arch Dis Ch </a:t>
            </a:r>
            <a:r>
              <a:rPr lang="en-US" dirty="0" err="1"/>
              <a:t>Fet</a:t>
            </a:r>
            <a:r>
              <a:rPr lang="en-US" dirty="0"/>
              <a:t> </a:t>
            </a:r>
            <a:r>
              <a:rPr lang="en-US" dirty="0" err="1"/>
              <a:t>Neonat</a:t>
            </a:r>
            <a:r>
              <a:rPr lang="en-US" dirty="0"/>
              <a:t> Ed 2008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799" y="404664"/>
            <a:ext cx="7216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Vizsgálat – kiterjesztett vizsgálatok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412776"/>
            <a:ext cx="8305800" cy="4422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3-5.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életnapon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tetőzik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SeBi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kórházból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elbocsátást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követően</a:t>
            </a:r>
            <a:endParaRPr lang="hu-HU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súlygyarapodás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széklet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vizeletürítés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per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os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táplálás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ellenőrzése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tartós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fototerápia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mellett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is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emelkedő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SeBi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			-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részletes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családi anamnézis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			- teljes vérkép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			-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reticulocyta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szám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			- direkt bilirubin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			- vércsoport,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Rh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, szerológia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			-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Coombs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vizsgálat</a:t>
            </a:r>
          </a:p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			- májfunkció:</a:t>
            </a:r>
            <a:r>
              <a:rPr lang="hu-HU" dirty="0">
                <a:solidFill>
                  <a:srgbClr val="002060"/>
                </a:solidFill>
                <a:latin typeface="Calibri" charset="0"/>
              </a:rPr>
              <a:t> SGOT, SGPT, </a:t>
            </a:r>
            <a:r>
              <a:rPr lang="hu-HU" dirty="0" err="1">
                <a:solidFill>
                  <a:srgbClr val="002060"/>
                </a:solidFill>
                <a:latin typeface="Symbol" charset="2"/>
              </a:rPr>
              <a:t>g</a:t>
            </a:r>
            <a:r>
              <a:rPr lang="hu-HU" dirty="0" err="1">
                <a:solidFill>
                  <a:srgbClr val="002060"/>
                </a:solidFill>
                <a:latin typeface="Calibri" charset="0"/>
              </a:rPr>
              <a:t>GT</a:t>
            </a:r>
            <a:r>
              <a:rPr lang="hu-HU" dirty="0">
                <a:solidFill>
                  <a:srgbClr val="002060"/>
                </a:solidFill>
                <a:latin typeface="Calibri" charset="0"/>
              </a:rPr>
              <a:t>, LDH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002060"/>
                </a:solidFill>
                <a:latin typeface="Calibri" charset="0"/>
              </a:rPr>
              <a:t>			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- infekció kutatás: </a:t>
            </a:r>
            <a:r>
              <a:rPr lang="hu-HU" dirty="0">
                <a:solidFill>
                  <a:srgbClr val="002060"/>
                </a:solidFill>
                <a:latin typeface="Calibri" charset="0"/>
              </a:rPr>
              <a:t>vizelet </a:t>
            </a:r>
            <a:r>
              <a:rPr lang="hu-HU" dirty="0" err="1">
                <a:solidFill>
                  <a:srgbClr val="002060"/>
                </a:solidFill>
                <a:latin typeface="Calibri" charset="0"/>
              </a:rPr>
              <a:t>vizsg</a:t>
            </a:r>
            <a:r>
              <a:rPr lang="hu-HU" dirty="0">
                <a:solidFill>
                  <a:srgbClr val="002060"/>
                </a:solidFill>
                <a:latin typeface="Calibri" charset="0"/>
              </a:rPr>
              <a:t>., CRP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205336" y="18864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Kezelés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487897" y="1654202"/>
            <a:ext cx="698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Calibri" charset="0"/>
              </a:rPr>
              <a:t>Lényegében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változatlan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arany</a:t>
            </a:r>
            <a:r>
              <a:rPr lang="en-US" sz="2400" dirty="0">
                <a:latin typeface="Calibri" charset="0"/>
              </a:rPr>
              <a:t> standard: </a:t>
            </a:r>
            <a:r>
              <a:rPr lang="en-US" sz="2400" b="1" dirty="0">
                <a:solidFill>
                  <a:srgbClr val="3366FF"/>
                </a:solidFill>
                <a:latin typeface="Calibri" charset="0"/>
              </a:rPr>
              <a:t>FOTOTERÁPIA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487897" y="1076661"/>
            <a:ext cx="503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“Mi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változott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az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utóbbi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évtizedekben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?”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l="1242" t="1736" r="1863" b="23615"/>
          <a:stretch>
            <a:fillRect/>
          </a:stretch>
        </p:blipFill>
        <p:spPr bwMode="auto">
          <a:xfrm>
            <a:off x="468073" y="2780928"/>
            <a:ext cx="5275502" cy="29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5715000" y="2276872"/>
            <a:ext cx="3429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460-490nm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kékfény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bilirubint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vízoldékony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formává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alakítja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vizelettel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ürül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minél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nagyobb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testfelület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szemet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védeni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hőmérséklet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folyadék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háztartást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monitorozni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rutin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iv.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foly.pótlás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nem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kell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KONTRAINDIKÁCIÓ: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direkt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hyperbilirubinaemia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porfíria</a:t>
            </a:r>
            <a:endParaRPr lang="en-US" sz="2000" dirty="0">
              <a:solidFill>
                <a:srgbClr val="FF0000"/>
              </a:solidFill>
              <a:latin typeface="Calibri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0D7711F-DA2E-4278-8245-9EE9C32F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AA084CE1-CEB7-46EA-B84C-3EF5C43A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688632" cy="5632970"/>
          </a:xfrm>
        </p:spPr>
      </p:pic>
    </p:spTree>
    <p:extLst>
      <p:ext uri="{BB962C8B-B14F-4D97-AF65-F5344CB8AC3E}">
        <p14:creationId xmlns="" xmlns:p14="http://schemas.microsoft.com/office/powerpoint/2010/main" val="3853261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059832" y="332656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Kezelés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611560" y="1628800"/>
            <a:ext cx="7924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neonatális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intenzív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centrumban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gyakoriság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jelentősen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csökkent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keringő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vértérfogat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duplájával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anyai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vérrel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is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kompatibilis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szűrt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sugarazott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teljes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vérrel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trc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plazma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)  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indikáció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&gt;430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/l,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kékfényre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nem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csökken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neurológiai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tünetek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albumin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infúzió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cseretranszfúzió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előtt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bilirubin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kiürülést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fokozhatja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szövődmények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 (12%):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infekció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v. portae thrombosis, thrombocytopenia, NEC,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hypocalcaemia</a:t>
            </a:r>
            <a:r>
              <a:rPr lang="en-US" sz="24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</a:rPr>
              <a:t>görcs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565745" y="980728"/>
            <a:ext cx="227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3366FF"/>
                </a:solidFill>
                <a:latin typeface="Calibri" charset="0"/>
              </a:rPr>
              <a:t>Cseretranszfúzió</a:t>
            </a:r>
            <a:r>
              <a:rPr lang="en-US" sz="2400" b="1" dirty="0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&gt;14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napon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át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újszülöttekben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&gt;21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napon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át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koraszülöttekben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		   ==&gt;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kiterjesztett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vizsgálatok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javasoltak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683568" y="620688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“Elhúzódó sárgaság”</a:t>
            </a:r>
          </a:p>
        </p:txBody>
      </p:sp>
    </p:spTree>
    <p:extLst>
      <p:ext uri="{BB962C8B-B14F-4D97-AF65-F5344CB8AC3E}">
        <p14:creationId xmlns="" xmlns:p14="http://schemas.microsoft.com/office/powerpoint/2010/main" val="67790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762000" y="2082478"/>
            <a:ext cx="8229600" cy="3794794"/>
          </a:xfrm>
        </p:spPr>
        <p:txBody>
          <a:bodyPr/>
          <a:lstStyle/>
          <a:p>
            <a:pPr eaLnBrk="1" hangingPunct="1"/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teljes vérkép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eaLnBrk="1" hangingPunct="1"/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szérum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össz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és direkt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bilirubin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meghatározás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eaLnBrk="1" hangingPunct="1"/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anyai és gyermek vércsoport meghatározás,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Coombs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teszt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eaLnBrk="1" hangingPunct="1"/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vizelet bakteriológia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eaLnBrk="1" hangingPunct="1"/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újszülöttkori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szűrő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anyagcserevizsgálat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megtörtének ellenőrzése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  <a:p>
            <a:pPr eaLnBrk="1" hangingPunct="1"/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25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/l feletti direkt bilirubin szint (&gt;20%) esetén konzultáció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gyermekhepatológussal</a:t>
            </a:r>
            <a:endParaRPr lang="en-US" sz="24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683568" y="548680"/>
            <a:ext cx="8003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Elhúzódó sárgaság esetén indokolt vizsgálatok</a:t>
            </a:r>
          </a:p>
        </p:txBody>
      </p:sp>
    </p:spTree>
    <p:extLst>
      <p:ext uri="{BB962C8B-B14F-4D97-AF65-F5344CB8AC3E}">
        <p14:creationId xmlns="" xmlns:p14="http://schemas.microsoft.com/office/powerpoint/2010/main" val="241851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051720" y="404664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Hyperbilirubinaemia okai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611560" y="1556792"/>
            <a:ext cx="842493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B3B3B3"/>
                </a:solidFill>
                <a:latin typeface="Calibri" charset="0"/>
              </a:rPr>
              <a:t>NEM – PATHOLÓGIÁS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Fiziológiás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icterus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Anyatejes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icterus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Koraszülöttség</a:t>
            </a: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B3B3B3"/>
                </a:solidFill>
                <a:latin typeface="Calibri" charset="0"/>
              </a:rPr>
              <a:t>PATHOLÓGIÁS	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Nem-konjugált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indirekt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hyperbilirubinaemia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termelés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, 		  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csökkent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B3B3B3"/>
                </a:solidFill>
                <a:latin typeface="Calibri" charset="0"/>
              </a:rPr>
              <a:t>konjugáció</a:t>
            </a:r>
            <a:r>
              <a:rPr lang="en-US" sz="2000" dirty="0">
                <a:solidFill>
                  <a:srgbClr val="B3B3B3"/>
                </a:solidFill>
                <a:latin typeface="Calibri" charset="0"/>
              </a:rPr>
              <a:t>)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Konjugált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direkt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44600" y="2438400"/>
            <a:ext cx="607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Direkt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</a:rPr>
              <a:t>bilirubin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 &gt; 25 </a:t>
            </a:r>
            <a:r>
              <a:rPr lang="el-GR" sz="2400" dirty="0">
                <a:solidFill>
                  <a:srgbClr val="002060"/>
                </a:solidFill>
                <a:latin typeface="Calibri" charset="0"/>
              </a:rPr>
              <a:t>μ</a:t>
            </a:r>
            <a:r>
              <a:rPr lang="hu-HU" sz="2400" dirty="0">
                <a:solidFill>
                  <a:srgbClr val="002060"/>
                </a:solidFill>
                <a:latin typeface="Calibri" charset="0"/>
              </a:rPr>
              <a:t>mol/l </a:t>
            </a: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	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 Direkt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  <a:cs typeface="Arial" charset="0"/>
              </a:rPr>
              <a:t>bilirubin</a:t>
            </a: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 &gt;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  <a:cs typeface="Arial" charset="0"/>
              </a:rPr>
              <a:t>össz</a:t>
            </a: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  <a:cs typeface="Arial" charset="0"/>
              </a:rPr>
              <a:t>bilirubin</a:t>
            </a: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 20%-a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 Csökkent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  <a:cs typeface="Arial" charset="0"/>
              </a:rPr>
              <a:t>canalicularis</a:t>
            </a: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 epeelfolyás: </a:t>
            </a:r>
            <a:r>
              <a:rPr lang="hu-HU" sz="2400" dirty="0" err="1">
                <a:solidFill>
                  <a:srgbClr val="002060"/>
                </a:solidFill>
                <a:latin typeface="Calibri" charset="0"/>
                <a:cs typeface="Arial" charset="0"/>
              </a:rPr>
              <a:t>cholestasis</a:t>
            </a:r>
            <a:endParaRPr lang="hu-HU" sz="2400" dirty="0">
              <a:solidFill>
                <a:srgbClr val="002060"/>
              </a:solidFill>
              <a:latin typeface="Calibri" charset="0"/>
              <a:cs typeface="Arial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Calibri" charset="0"/>
                <a:cs typeface="Arial" charset="0"/>
              </a:rPr>
              <a:t> Gyakoriság: 1:2500 – 1:4000</a:t>
            </a:r>
            <a:endParaRPr lang="el-GR" sz="2400" dirty="0">
              <a:solidFill>
                <a:srgbClr val="002060"/>
              </a:solidFill>
              <a:latin typeface="Calibri" charset="0"/>
              <a:cs typeface="Arial" charset="0"/>
            </a:endParaRP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1043608" y="836712"/>
            <a:ext cx="7109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Konjugált (direkt) hyperbilirubinaemia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339752" y="116632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Bilirubin metabolizmus</a:t>
            </a:r>
          </a:p>
        </p:txBody>
      </p:sp>
      <p:pic>
        <p:nvPicPr>
          <p:cNvPr id="20483" name="Picture 3" descr="Bilimetab.png"/>
          <p:cNvPicPr>
            <a:picLocks noChangeAspect="1"/>
          </p:cNvPicPr>
          <p:nvPr/>
        </p:nvPicPr>
        <p:blipFill>
          <a:blip r:embed="rId3"/>
          <a:srcRect b="10127"/>
          <a:stretch>
            <a:fillRect/>
          </a:stretch>
        </p:blipFill>
        <p:spPr bwMode="auto">
          <a:xfrm>
            <a:off x="2971800" y="548680"/>
            <a:ext cx="3879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117850" y="1219200"/>
            <a:ext cx="3733800" cy="584200"/>
          </a:xfrm>
          <a:prstGeom prst="rect">
            <a:avLst/>
          </a:prstGeom>
          <a:solidFill>
            <a:srgbClr val="FFD3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charset="0"/>
              </a:rPr>
              <a:t>vvt lebomlás, hem protein katabolizmus, </a:t>
            </a:r>
          </a:p>
          <a:p>
            <a:pPr algn="ctr"/>
            <a:r>
              <a:rPr lang="en-US" sz="1600">
                <a:latin typeface="Calibri" charset="0"/>
              </a:rPr>
              <a:t>csontvelői erythropoesis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4337050" y="3657600"/>
            <a:ext cx="1101725" cy="584200"/>
          </a:xfrm>
          <a:prstGeom prst="rect">
            <a:avLst/>
          </a:prstGeom>
          <a:solidFill>
            <a:srgbClr val="FFD3C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alibri" charset="0"/>
              </a:rPr>
              <a:t>Máj: </a:t>
            </a:r>
          </a:p>
          <a:p>
            <a:pPr algn="ctr"/>
            <a:r>
              <a:rPr lang="en-US" sz="1600" b="1">
                <a:latin typeface="Calibri" charset="0"/>
              </a:rPr>
              <a:t>konjugáció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3422650" y="2768600"/>
            <a:ext cx="2881313" cy="584200"/>
          </a:xfrm>
          <a:prstGeom prst="rect">
            <a:avLst/>
          </a:prstGeom>
          <a:solidFill>
            <a:srgbClr val="FFD3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charset="0"/>
              </a:rPr>
              <a:t>Keringő nem-konjugált (indirekt) </a:t>
            </a:r>
          </a:p>
          <a:p>
            <a:pPr algn="ctr"/>
            <a:r>
              <a:rPr lang="en-US" sz="1600">
                <a:latin typeface="Calibri" charset="0"/>
              </a:rPr>
              <a:t>bilirubin – albuminhoz kötődve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632450" y="3627438"/>
            <a:ext cx="1447800" cy="522287"/>
          </a:xfrm>
          <a:prstGeom prst="rect">
            <a:avLst/>
          </a:prstGeom>
          <a:solidFill>
            <a:srgbClr val="FFD3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charset="0"/>
              </a:rPr>
              <a:t>(Keringő konjug.</a:t>
            </a:r>
          </a:p>
          <a:p>
            <a:pPr algn="ctr"/>
            <a:r>
              <a:rPr lang="en-US" sz="1400">
                <a:latin typeface="Calibri" charset="0"/>
              </a:rPr>
              <a:t> bilirubin)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986213" y="4343400"/>
            <a:ext cx="1828800" cy="307975"/>
          </a:xfrm>
          <a:prstGeom prst="rect">
            <a:avLst/>
          </a:prstGeom>
          <a:solidFill>
            <a:srgbClr val="FFD3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charset="0"/>
              </a:rPr>
              <a:t>Konjug. (dir.) bilirubin</a:t>
            </a: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3563888" y="6085160"/>
            <a:ext cx="2209800" cy="584200"/>
          </a:xfrm>
          <a:prstGeom prst="rect">
            <a:avLst/>
          </a:prstGeom>
          <a:solidFill>
            <a:srgbClr val="FFD3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latin typeface="Calibri" charset="0"/>
              </a:rPr>
              <a:t>Bakteriális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>
                <a:latin typeface="Calibri" charset="0"/>
              </a:rPr>
              <a:t>dekonjugáció</a:t>
            </a:r>
            <a:endParaRPr lang="en-US" sz="1600" dirty="0">
              <a:latin typeface="Calibri" charset="0"/>
            </a:endParaRPr>
          </a:p>
          <a:p>
            <a:pPr algn="ctr"/>
            <a:r>
              <a:rPr lang="en-US" sz="1600" dirty="0" err="1">
                <a:latin typeface="Calibri" charset="0"/>
              </a:rPr>
              <a:t>Fecalis</a:t>
            </a:r>
            <a:r>
              <a:rPr lang="en-US" sz="1600" dirty="0">
                <a:latin typeface="Calibri" charset="0"/>
              </a:rPr>
              <a:t> stercobilin</a:t>
            </a:r>
          </a:p>
        </p:txBody>
      </p: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436389" y="2819400"/>
            <a:ext cx="26954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Enzimatikus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bilirubin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itchFamily="34" charset="0"/>
              </a:rPr>
              <a:t>konjugáció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uridin-glukoronil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-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transzferáz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(UGT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20824" y="836712"/>
            <a:ext cx="85156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hu-HU" sz="2000" b="1" dirty="0" err="1">
                <a:solidFill>
                  <a:srgbClr val="002060"/>
                </a:solidFill>
                <a:latin typeface="Calibri" charset="0"/>
              </a:rPr>
              <a:t>Extrahepaticus</a:t>
            </a:r>
            <a:r>
              <a:rPr lang="hu-HU" sz="2000" b="1" dirty="0">
                <a:solidFill>
                  <a:srgbClr val="002060"/>
                </a:solidFill>
                <a:latin typeface="Calibri" charset="0"/>
              </a:rPr>
              <a:t> obstrukció</a:t>
            </a:r>
          </a:p>
          <a:p>
            <a:pPr marL="914400" lvl="1" indent="-457200">
              <a:buFont typeface="Arial" charset="0"/>
              <a:buChar char="•"/>
            </a:pP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biliáris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atresia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 marL="914400" lvl="1" indent="-457200">
              <a:buFont typeface="Arial" charset="0"/>
              <a:buChar char="•"/>
            </a:pP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choledochus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cysta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choledocholithiasis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epedugó szindróma</a:t>
            </a:r>
          </a:p>
          <a:p>
            <a:pPr marL="457200" indent="-457200">
              <a:buFontTx/>
              <a:buAutoNum type="arabicPeriod"/>
            </a:pPr>
            <a:r>
              <a:rPr lang="hu-HU" sz="2000" b="1" dirty="0">
                <a:solidFill>
                  <a:srgbClr val="002060"/>
                </a:solidFill>
                <a:latin typeface="Calibri" charset="0"/>
              </a:rPr>
              <a:t>Infekció</a:t>
            </a:r>
          </a:p>
          <a:p>
            <a:pPr marL="914400" lvl="1" indent="-457200"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TORCH (+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parvovirus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B19,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adenovirus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hepatitis,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syphilis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E.coli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okozta UTI) </a:t>
            </a:r>
          </a:p>
          <a:p>
            <a:pPr marL="457200" indent="-457200">
              <a:buFontTx/>
              <a:buAutoNum type="arabicPeriod"/>
            </a:pPr>
            <a:r>
              <a:rPr lang="hu-HU" sz="2000" b="1" dirty="0">
                <a:solidFill>
                  <a:srgbClr val="002060"/>
                </a:solidFill>
                <a:latin typeface="Calibri" charset="0"/>
              </a:rPr>
              <a:t>Genetikai/anyagcsere betegségek</a:t>
            </a:r>
          </a:p>
          <a:p>
            <a:pPr marL="914400" lvl="1" indent="-457200">
              <a:buFont typeface="Arial" charset="0"/>
              <a:buChar char="•"/>
            </a:pP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Alagille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sy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PFIC,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triszómiák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CF, alfa-1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antitripszin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hiány</a:t>
            </a:r>
          </a:p>
          <a:p>
            <a:pPr marL="914400" lvl="1" indent="-457200"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Anyagcsere betegségek (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galactosaemia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GSD,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tyrosinaemia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fruktóz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intol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.,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org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.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aciduriák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LAL-D,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Gaucher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Nieman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-Pick, stb.)</a:t>
            </a:r>
          </a:p>
          <a:p>
            <a:pPr marL="914400" lvl="1" indent="-457200">
              <a:buFont typeface="Arial" charset="0"/>
              <a:buChar char="•"/>
            </a:pP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hypopiturarizmus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hypothyreosis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buFontTx/>
              <a:buAutoNum type="arabicPeriod"/>
            </a:pPr>
            <a:r>
              <a:rPr lang="hu-HU" sz="2000" b="1" dirty="0" err="1">
                <a:solidFill>
                  <a:srgbClr val="002060"/>
                </a:solidFill>
                <a:latin typeface="Calibri" charset="0"/>
              </a:rPr>
              <a:t>Toxicus</a:t>
            </a:r>
            <a:endParaRPr lang="hu-HU" sz="2000" b="1" dirty="0">
              <a:solidFill>
                <a:srgbClr val="002060"/>
              </a:solidFill>
              <a:latin typeface="Calibri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TPN asszociált, gyógyszer indukált (pl.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ceftriaxon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hu-HU" sz="2000" b="1" dirty="0" err="1">
                <a:solidFill>
                  <a:srgbClr val="002060"/>
                </a:solidFill>
                <a:latin typeface="Calibri" charset="0"/>
              </a:rPr>
              <a:t>Alloimmun</a:t>
            </a:r>
            <a:endParaRPr lang="hu-HU" sz="2000" b="1" dirty="0">
              <a:solidFill>
                <a:srgbClr val="002060"/>
              </a:solidFill>
              <a:latin typeface="Calibri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neonatalis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haemochromatosis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990600" y="116632"/>
            <a:ext cx="7613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366FF"/>
                </a:solidFill>
                <a:latin typeface="Calibri" charset="0"/>
              </a:rPr>
              <a:t>(</a:t>
            </a:r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Neonatális</a:t>
            </a:r>
            <a:r>
              <a:rPr lang="hu-HU" sz="3200" b="1" dirty="0">
                <a:solidFill>
                  <a:srgbClr val="3366FF"/>
                </a:solidFill>
                <a:latin typeface="Calibri" charset="0"/>
              </a:rPr>
              <a:t>)</a:t>
            </a:r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 cholestasist okozó betegségek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60648"/>
            <a:ext cx="8229600" cy="535531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 kern="1200" dirty="0">
                <a:solidFill>
                  <a:srgbClr val="3366FF"/>
                </a:solidFill>
                <a:latin typeface="Calibri" charset="0"/>
                <a:cs typeface="+mn-cs"/>
              </a:rPr>
              <a:t>Leggyakoribb kérdések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8867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>
                <a:solidFill>
                  <a:srgbClr val="002060"/>
                </a:solidFill>
              </a:rPr>
              <a:t>Mikor küldjük az újszülöttet, csecsemőt vizsgálatra?</a:t>
            </a:r>
          </a:p>
          <a:p>
            <a:pPr lvl="2">
              <a:lnSpc>
                <a:spcPct val="80000"/>
              </a:lnSpc>
            </a:pPr>
            <a:r>
              <a:rPr lang="hu-HU" sz="1800">
                <a:solidFill>
                  <a:srgbClr val="002060"/>
                </a:solidFill>
                <a:ea typeface="ＭＳ Ｐゴシック" charset="-128"/>
              </a:rPr>
              <a:t>2 héten túli icterus esetén indokolt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002060"/>
                </a:solidFill>
              </a:rPr>
              <a:t>Mikor szükséges vérvétel?</a:t>
            </a:r>
          </a:p>
          <a:p>
            <a:pPr lvl="2">
              <a:lnSpc>
                <a:spcPct val="80000"/>
              </a:lnSpc>
            </a:pPr>
            <a:r>
              <a:rPr lang="hu-HU" sz="1800">
                <a:solidFill>
                  <a:srgbClr val="002060"/>
                </a:solidFill>
                <a:ea typeface="ＭＳ Ｐゴシック" charset="-128"/>
              </a:rPr>
              <a:t>2 héten túli icterus esetén indokolt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002060"/>
                </a:solidFill>
              </a:rPr>
              <a:t>Szükséges-e az anyatejes táplálás felfüggesztése?</a:t>
            </a:r>
          </a:p>
          <a:p>
            <a:pPr lvl="2">
              <a:lnSpc>
                <a:spcPct val="80000"/>
              </a:lnSpc>
            </a:pPr>
            <a:r>
              <a:rPr lang="hu-HU" sz="1800">
                <a:solidFill>
                  <a:srgbClr val="002060"/>
                </a:solidFill>
                <a:ea typeface="ＭＳ Ｐゴシック" charset="-128"/>
              </a:rPr>
              <a:t>NEM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002060"/>
                </a:solidFill>
              </a:rPr>
              <a:t>Szükséges e egyéb folyadékbevitel?</a:t>
            </a:r>
          </a:p>
          <a:p>
            <a:pPr lvl="2">
              <a:lnSpc>
                <a:spcPct val="80000"/>
              </a:lnSpc>
            </a:pPr>
            <a:r>
              <a:rPr lang="hu-HU" sz="1800">
                <a:solidFill>
                  <a:srgbClr val="002060"/>
                </a:solidFill>
                <a:ea typeface="ＭＳ Ｐゴシック" charset="-128"/>
              </a:rPr>
              <a:t>Egyéb folyadékbevitel csak exsiccosis esetén javasolt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002060"/>
                </a:solidFill>
              </a:rPr>
              <a:t>Mikor sürgős a kórházi kivizsgálás? </a:t>
            </a:r>
          </a:p>
          <a:p>
            <a:pPr lvl="1">
              <a:lnSpc>
                <a:spcPct val="80000"/>
              </a:lnSpc>
            </a:pPr>
            <a:r>
              <a:rPr lang="hu-HU" sz="1800">
                <a:solidFill>
                  <a:srgbClr val="002060"/>
                </a:solidFill>
                <a:ea typeface="ＭＳ Ｐゴシック" charset="-128"/>
              </a:rPr>
              <a:t>Acholias széklet, direkt hiperbilirubinemia esetén sürgős a kórházi kivizsgálás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rgbClr val="002060"/>
                </a:solidFill>
              </a:rPr>
              <a:t>Mikor kaphatja meg a beteg a védőoltásait?</a:t>
            </a:r>
          </a:p>
          <a:p>
            <a:pPr lvl="1">
              <a:lnSpc>
                <a:spcPct val="80000"/>
              </a:lnSpc>
            </a:pPr>
            <a:r>
              <a:rPr lang="hu-HU" sz="1800">
                <a:solidFill>
                  <a:srgbClr val="002060"/>
                </a:solidFill>
                <a:ea typeface="ＭＳ Ｐゴシック" charset="-128"/>
              </a:rPr>
              <a:t>Bármilyen okból létrejött icterus esetén időben be kell adni a védőoltásokat!</a:t>
            </a:r>
            <a:endParaRPr lang="hu-HU" sz="1600">
              <a:solidFill>
                <a:srgbClr val="002060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600200" y="8382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Calibri" charset="0"/>
              </a:rPr>
              <a:t>Összefoglalás</a:t>
            </a: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457200" y="1935163"/>
            <a:ext cx="76200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SzPct val="130000"/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Anyatejes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sárgaság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kizáró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jellegű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diagnózis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intervenciót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nem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igényel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(AT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táplálás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nem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kell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felfüggeszteni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)</a:t>
            </a:r>
          </a:p>
          <a:p>
            <a:pPr marL="342900" indent="-342900">
              <a:spcAft>
                <a:spcPts val="600"/>
              </a:spcAft>
              <a:buSzPct val="13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2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héten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túl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fennálló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sárgaság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esetén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laborvizsgálatok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indokoltak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direkt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bilirubin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meghatározással</a:t>
            </a:r>
            <a:r>
              <a:rPr lang="hu-HU" sz="22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&gt;20</a:t>
            </a:r>
            <a:r>
              <a:rPr lang="hu-HU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%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diBi</a:t>
            </a:r>
            <a:r>
              <a:rPr lang="hu-HU" sz="2200" dirty="0">
                <a:solidFill>
                  <a:srgbClr val="002060"/>
                </a:solidFill>
                <a:latin typeface="Calibri" charset="0"/>
              </a:rPr>
              <a:t>)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endParaRPr lang="hu-HU" sz="2200" dirty="0">
              <a:solidFill>
                <a:srgbClr val="002060"/>
              </a:solidFill>
              <a:latin typeface="Calibri" charset="0"/>
            </a:endParaRPr>
          </a:p>
          <a:p>
            <a:pPr marL="342900" indent="-342900">
              <a:spcAft>
                <a:spcPts val="600"/>
              </a:spcAft>
              <a:buSzPct val="130000"/>
              <a:buFont typeface="Wingdings" panose="05000000000000000000" pitchFamily="2" charset="2"/>
              <a:buChar char="ü"/>
            </a:pPr>
            <a:r>
              <a:rPr lang="hu-HU" sz="2200" dirty="0">
                <a:solidFill>
                  <a:srgbClr val="002060"/>
                </a:solidFill>
                <a:latin typeface="Calibri" charset="0"/>
              </a:rPr>
              <a:t>Direkt </a:t>
            </a:r>
            <a:r>
              <a:rPr lang="hu-HU" sz="22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hu-HU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esetén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sürgős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hepatológiai</a:t>
            </a:r>
            <a:r>
              <a:rPr lang="en-US" sz="22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charset="0"/>
              </a:rPr>
              <a:t>konzílium</a:t>
            </a:r>
            <a:endParaRPr lang="hu-HU" sz="2200" dirty="0">
              <a:solidFill>
                <a:srgbClr val="002060"/>
              </a:solidFill>
              <a:latin typeface="Calibri" charset="0"/>
            </a:endParaRPr>
          </a:p>
          <a:p>
            <a:pPr marL="342900" indent="-342900">
              <a:spcAft>
                <a:spcPts val="600"/>
              </a:spcAft>
              <a:buSzPct val="130000"/>
              <a:buFont typeface="Wingdings" panose="05000000000000000000" pitchFamily="2" charset="2"/>
              <a:buChar char="ü"/>
            </a:pPr>
            <a:r>
              <a:rPr lang="hu-HU" sz="2200" dirty="0">
                <a:solidFill>
                  <a:srgbClr val="002060"/>
                </a:solidFill>
                <a:latin typeface="Calibri" charset="0"/>
              </a:rPr>
              <a:t>A csecsemőkoron túl jelentkező indirekt </a:t>
            </a:r>
            <a:r>
              <a:rPr lang="hu-HU" sz="22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hu-HU" sz="2200" dirty="0">
                <a:solidFill>
                  <a:srgbClr val="002060"/>
                </a:solidFill>
                <a:latin typeface="Calibri" charset="0"/>
              </a:rPr>
              <a:t> ritkán jelez súlyos betegséget (Gilbert kór)</a:t>
            </a:r>
            <a:endParaRPr lang="en-US" sz="2200" dirty="0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3D4517FC-019A-41B4-99CF-F09B5E168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2492896"/>
            <a:ext cx="1422975" cy="1422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051720" y="404664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Hyperbilirubinaemia okai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57336" y="1700808"/>
            <a:ext cx="88392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NEM – PATHOLÓGIÁS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Fiziológiás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icterus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Anyatejes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icterus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Koraszülöttség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PATHOLÓGIÁS	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Nem-konjugált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indirekt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termelés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	  	 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csökkent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konjugáció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Konjugált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direkt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</a:t>
            </a: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solidFill>
                <a:srgbClr val="00206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316832" y="476672"/>
            <a:ext cx="4847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Hyperbilirubinaemia okai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57336" y="1700808"/>
            <a:ext cx="88392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NEM – PATHOLÓGIÁS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Fiziológiás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icterus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Anyatejes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icterus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Koraszülöttség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A6A6A6"/>
                </a:solidFill>
                <a:latin typeface="Calibri" charset="0"/>
              </a:rPr>
              <a:t>PATHOLÓGIÁS	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Nem-konjugált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indirekt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hyperbilirubinaemia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termelés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,	    	  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csökkent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konjugáció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)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Konjugált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direkt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hyperbilirubinaemia</a:t>
            </a:r>
            <a:endParaRPr lang="en-US" sz="2000" dirty="0">
              <a:solidFill>
                <a:srgbClr val="A6A6A6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	</a:t>
            </a:r>
            <a:endParaRPr lang="en-US" sz="2000" dirty="0">
              <a:solidFill>
                <a:srgbClr val="B3B3B3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55576" y="682625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Fiziológiás icterus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04800" y="1828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533400" y="1752600"/>
            <a:ext cx="80772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nem-konjugált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életnap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után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kezdődik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1.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élethéten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tart,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csúcs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3-5.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napon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érett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&lt;200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/l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koraszülött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&lt;255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/l </a:t>
            </a:r>
          </a:p>
          <a:p>
            <a:pPr>
              <a:spcAft>
                <a:spcPts val="600"/>
              </a:spcAft>
              <a:buSzPct val="130000"/>
              <a:buFont typeface="Arial" charset="0"/>
              <a:buChar char="•"/>
            </a:pPr>
            <a:endParaRPr lang="en-US" sz="20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-324544" y="3779455"/>
            <a:ext cx="907300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bilirubin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termelés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magas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HTK,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vvt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-k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rövidebb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élettartam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éretlen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bilirubin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konjugáló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képesség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uridin-glukuronil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transzferáz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enzim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	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[UGT]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lassú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indukciója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enterohepatikus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körforgás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–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bélreabszorpció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990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OKAI: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E5B6ED11-AC48-41E6-BF52-8A9FB53D6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3440410" cy="1720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460848" y="18864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Anyatejes sárgaság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55576" y="980728"/>
            <a:ext cx="60551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nem-konjugált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, fiziológiás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icterust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  követheti: 1-2 élethéten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1. élethéten anyatejjel tápláltaknál enyhe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dehidráció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2. héttől –&gt; 1-3 hónapos korig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csúcs 340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/l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alatt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napi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50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/l-t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csökken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2384" y="3573016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AT beta-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glukuronidáz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tartalom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konjugációt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gátol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AT FFA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tartalom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enteralis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reabszorpciót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steril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bél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stercobilin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átalakulás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csökken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-&gt;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reabszorpció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anyai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progeszteron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hatás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064" y="3068960"/>
            <a:ext cx="9906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ea typeface="Calibri" charset="0"/>
                <a:cs typeface="Calibri"/>
              </a:rPr>
              <a:t>OKAI: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446664" y="5517232"/>
            <a:ext cx="5709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charset="0"/>
              </a:rPr>
              <a:t>Anyatejes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charset="0"/>
              </a:rPr>
              <a:t>táplálást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charset="0"/>
              </a:rPr>
              <a:t>nem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charset="0"/>
              </a:rPr>
              <a:t>kell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charset="0"/>
              </a:rPr>
              <a:t>felfüggeszteni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2556F456-D5E9-43ED-BE9C-BCE7E1ACF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82" y="4869160"/>
            <a:ext cx="2907034" cy="1938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884784" y="467901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Koraszülöttség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57200" y="1676400"/>
            <a:ext cx="566744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alibri" charset="0"/>
              </a:rPr>
              <a:t>icterus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kialakulásának mechanizmusa azonos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gyakoribb, súlyosabb, elhúzódóbb, mint érettekben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 akár 170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μmol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/l is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toxicus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lehet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Kernicterus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extrém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ritka</a:t>
            </a:r>
            <a:endParaRPr lang="hu-HU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</a:pPr>
            <a:endParaRPr lang="hu-HU" sz="20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81000" y="4615968"/>
            <a:ext cx="8439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vvt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-k,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máj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GI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traktus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éretlensége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-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később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kezdett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enteralis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táplálás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-&gt;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enterohepatikus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körforgás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hu-HU" sz="2000" dirty="0">
                <a:solidFill>
                  <a:srgbClr val="002060"/>
                </a:solidFill>
                <a:latin typeface="Calibri" charset="0"/>
              </a:rPr>
              <a:t>	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fokozott</a:t>
            </a:r>
            <a:endParaRPr lang="en-US" sz="2000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  <a:buSzPct val="130000"/>
            </a:pPr>
            <a:endParaRPr lang="en-US" sz="2000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990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ea typeface="Calibri" charset="0"/>
                <a:cs typeface="Calibri"/>
              </a:rPr>
              <a:t>OKAI: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100808" y="404664"/>
            <a:ext cx="4847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366FF"/>
                </a:solidFill>
                <a:latin typeface="Calibri" charset="0"/>
              </a:rPr>
              <a:t>Hyperbilirubinaemia okai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57336" y="1484784"/>
            <a:ext cx="858666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A6A6A6"/>
                </a:solidFill>
                <a:latin typeface="Calibri" charset="0"/>
              </a:rPr>
              <a:t>NEM – PATHOLÓGIÁS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Fiziológiás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 icterus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Anyatejes</a:t>
            </a: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 icterus</a:t>
            </a:r>
          </a:p>
          <a:p>
            <a:pPr marL="457200" indent="-457200">
              <a:spcAft>
                <a:spcPts val="600"/>
              </a:spcAft>
              <a:buClr>
                <a:srgbClr val="860086"/>
              </a:buClr>
              <a:buSzPct val="130000"/>
            </a:pPr>
            <a:r>
              <a:rPr lang="en-US" sz="2000" dirty="0">
                <a:solidFill>
                  <a:srgbClr val="A6A6A6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A6A6A6"/>
                </a:solidFill>
                <a:latin typeface="Calibri" charset="0"/>
              </a:rPr>
              <a:t>Koraszülöttség</a:t>
            </a:r>
            <a:endParaRPr lang="en-US" sz="2000" dirty="0">
              <a:solidFill>
                <a:srgbClr val="A6A6A6"/>
              </a:solidFill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latin typeface="Calibri" charset="0"/>
            </a:endParaRP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400" b="1" dirty="0">
                <a:solidFill>
                  <a:srgbClr val="002060"/>
                </a:solidFill>
                <a:latin typeface="Calibri" charset="0"/>
              </a:rPr>
              <a:t>PATHOLÓGIÁS	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Nem-konjugált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indirekt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fokozott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termelés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, 	 	 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csökkent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konjugáció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- 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Konjugált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direkt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Calibri" charset="0"/>
              </a:rPr>
              <a:t>hyperbilirubinaemia</a:t>
            </a:r>
            <a:r>
              <a:rPr lang="en-US" sz="2000" dirty="0">
                <a:solidFill>
                  <a:srgbClr val="002060"/>
                </a:solidFill>
                <a:latin typeface="Calibri" charset="0"/>
              </a:rPr>
              <a:t>		</a:t>
            </a:r>
          </a:p>
          <a:p>
            <a:pPr marL="457200" indent="-457200">
              <a:spcAft>
                <a:spcPts val="600"/>
              </a:spcAft>
              <a:buSzPct val="130000"/>
            </a:pPr>
            <a:r>
              <a:rPr lang="en-US" sz="2000" dirty="0">
                <a:latin typeface="Calibri" charset="0"/>
              </a:rPr>
              <a:t>		</a:t>
            </a:r>
          </a:p>
          <a:p>
            <a:pPr marL="457200" indent="-457200">
              <a:spcAft>
                <a:spcPts val="600"/>
              </a:spcAft>
              <a:buSzPct val="130000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 ú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1607</Words>
  <Application>Microsoft Office PowerPoint</Application>
  <PresentationFormat>Diavetítés a képernyőre (4:3 oldalarány)</PresentationFormat>
  <Paragraphs>328</Paragraphs>
  <Slides>32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34" baseType="lpstr">
      <vt:lpstr>Office-téma</vt:lpstr>
      <vt:lpstr>Beloldal új</vt:lpstr>
      <vt:lpstr>Sárga csecsemő, sárga gyermek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Crigler-Najjar szindróma</vt:lpstr>
      <vt:lpstr>Rotor szindróma</vt:lpstr>
      <vt:lpstr>Dubin Johnson szindróma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Leggyakoribb kérdések</vt:lpstr>
      <vt:lpstr>32.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Mézes Dorottya</dc:creator>
  <cp:lastModifiedBy>user</cp:lastModifiedBy>
  <cp:revision>75</cp:revision>
  <dcterms:created xsi:type="dcterms:W3CDTF">2015-02-04T08:09:30Z</dcterms:created>
  <dcterms:modified xsi:type="dcterms:W3CDTF">2020-05-21T07:04:57Z</dcterms:modified>
</cp:coreProperties>
</file>