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6.xml" ContentType="application/vnd.openxmlformats-officedocument.them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99" r:id="rId4"/>
    <p:sldMasterId id="2147483738" r:id="rId5"/>
    <p:sldMasterId id="2147483764" r:id="rId6"/>
    <p:sldMasterId id="2147483803" r:id="rId7"/>
    <p:sldMasterId id="2147483816" r:id="rId8"/>
    <p:sldMasterId id="2147483829" r:id="rId9"/>
    <p:sldMasterId id="2147483842" r:id="rId10"/>
    <p:sldMasterId id="2147483881" r:id="rId11"/>
    <p:sldMasterId id="2147483894" r:id="rId12"/>
    <p:sldMasterId id="2147483907" r:id="rId13"/>
    <p:sldMasterId id="2147483920" r:id="rId14"/>
    <p:sldMasterId id="2147483933" r:id="rId15"/>
    <p:sldMasterId id="2147483946" r:id="rId16"/>
    <p:sldMasterId id="2147483959" r:id="rId17"/>
    <p:sldMasterId id="2147483972" r:id="rId18"/>
    <p:sldMasterId id="2147483985" r:id="rId19"/>
    <p:sldMasterId id="2147483989" r:id="rId20"/>
    <p:sldMasterId id="2147484002" r:id="rId21"/>
    <p:sldMasterId id="2147484014" r:id="rId22"/>
    <p:sldMasterId id="2147484027" r:id="rId23"/>
    <p:sldMasterId id="2147484478" r:id="rId24"/>
    <p:sldMasterId id="2147484490" r:id="rId25"/>
  </p:sldMasterIdLst>
  <p:notesMasterIdLst>
    <p:notesMasterId r:id="rId84"/>
  </p:notesMasterIdLst>
  <p:sldIdLst>
    <p:sldId id="313" r:id="rId26"/>
    <p:sldId id="331" r:id="rId27"/>
    <p:sldId id="316" r:id="rId28"/>
    <p:sldId id="258" r:id="rId29"/>
    <p:sldId id="321" r:id="rId30"/>
    <p:sldId id="323" r:id="rId31"/>
    <p:sldId id="306" r:id="rId32"/>
    <p:sldId id="352" r:id="rId33"/>
    <p:sldId id="388" r:id="rId34"/>
    <p:sldId id="390" r:id="rId35"/>
    <p:sldId id="394" r:id="rId36"/>
    <p:sldId id="386" r:id="rId37"/>
    <p:sldId id="396" r:id="rId38"/>
    <p:sldId id="398" r:id="rId39"/>
    <p:sldId id="400" r:id="rId40"/>
    <p:sldId id="402" r:id="rId41"/>
    <p:sldId id="382" r:id="rId42"/>
    <p:sldId id="283" r:id="rId43"/>
    <p:sldId id="285" r:id="rId44"/>
    <p:sldId id="291" r:id="rId45"/>
    <p:sldId id="293" r:id="rId46"/>
    <p:sldId id="356" r:id="rId47"/>
    <p:sldId id="354" r:id="rId48"/>
    <p:sldId id="360" r:id="rId49"/>
    <p:sldId id="358" r:id="rId50"/>
    <p:sldId id="362" r:id="rId51"/>
    <p:sldId id="364" r:id="rId52"/>
    <p:sldId id="366" r:id="rId53"/>
    <p:sldId id="260" r:id="rId54"/>
    <p:sldId id="298" r:id="rId55"/>
    <p:sldId id="279" r:id="rId56"/>
    <p:sldId id="274" r:id="rId57"/>
    <p:sldId id="314" r:id="rId58"/>
    <p:sldId id="281" r:id="rId59"/>
    <p:sldId id="307" r:id="rId60"/>
    <p:sldId id="368" r:id="rId61"/>
    <p:sldId id="372" r:id="rId62"/>
    <p:sldId id="376" r:id="rId63"/>
    <p:sldId id="378" r:id="rId64"/>
    <p:sldId id="380" r:id="rId65"/>
    <p:sldId id="336" r:id="rId66"/>
    <p:sldId id="342" r:id="rId67"/>
    <p:sldId id="344" r:id="rId68"/>
    <p:sldId id="346" r:id="rId69"/>
    <p:sldId id="348" r:id="rId70"/>
    <p:sldId id="350" r:id="rId71"/>
    <p:sldId id="340" r:id="rId72"/>
    <p:sldId id="301" r:id="rId73"/>
    <p:sldId id="315" r:id="rId74"/>
    <p:sldId id="303" r:id="rId75"/>
    <p:sldId id="309" r:id="rId76"/>
    <p:sldId id="270" r:id="rId77"/>
    <p:sldId id="327" r:id="rId78"/>
    <p:sldId id="329" r:id="rId79"/>
    <p:sldId id="325" r:id="rId80"/>
    <p:sldId id="310" r:id="rId81"/>
    <p:sldId id="295" r:id="rId82"/>
    <p:sldId id="334" r:id="rId8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A7F"/>
    <a:srgbClr val="18094F"/>
    <a:srgbClr val="FFFFFF"/>
    <a:srgbClr val="FFDD71"/>
    <a:srgbClr val="FF9900"/>
    <a:srgbClr val="FF99CC"/>
    <a:srgbClr val="CCC1DA"/>
    <a:srgbClr val="C6E6A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76" Type="http://schemas.openxmlformats.org/officeDocument/2006/relationships/slide" Target="slides/slide51.xml"/><Relationship Id="rId8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slide" Target="slides/slide41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77" Type="http://schemas.openxmlformats.org/officeDocument/2006/relationships/slide" Target="slides/slide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slide" Target="slides/slide5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FE1F2-2DDC-4099-A03D-4C2460BECB3A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7A5DB-6407-4772-BD0B-2097D8FFE6E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17351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A38E7DC8-D258-4C73-AB3A-D0CB0DF08651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36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62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5C093879-21FC-4B7A-A677-0A272ADB8526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42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166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9D575-6F76-49CD-B3AB-F41B6707609F}" type="slidenum">
              <a:rPr lang="hu-HU" smtClean="0">
                <a:solidFill>
                  <a:prstClr val="black"/>
                </a:solidFill>
              </a:rPr>
              <a:pPr/>
              <a:t>52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80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19BF-6188-4CC4-BBBA-9615756A38C6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E3B-3B78-449B-9F28-10EE3AE10E0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8446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19BF-6188-4CC4-BBBA-9615756A38C6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E3B-3B78-449B-9F28-10EE3AE10E0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516508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3400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7346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31791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824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1712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2246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40315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42236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22668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218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19BF-6188-4CC4-BBBA-9615756A38C6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E3B-3B78-449B-9F28-10EE3AE10E0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1124549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6038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204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57467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45902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22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83776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5012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7293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33424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4755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10135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9147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5936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3776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27506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72053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76836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6252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931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1383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821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337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1959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2347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07173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40140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5943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93032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9295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69433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0611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20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6907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83686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70161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3542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8489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6954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289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31900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56883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45894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7634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4397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90052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2498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055383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91018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03899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18902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0936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7934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7276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5755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56094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23233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0551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98353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24403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3442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62063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89310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61285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21479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062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343260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74934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6790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3555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334752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46815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5433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7572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97087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3567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629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308847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31094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67488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1171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24381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626351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9911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532924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76906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284617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629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515943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522167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834229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93746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26454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37248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95490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8702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144418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0188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49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19BF-6188-4CC4-BBBA-9615756A38C6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E3B-3B78-449B-9F28-10EE3AE10E0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630089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97423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403284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10545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76856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855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63273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262786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99871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03373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1739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440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004106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50214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247014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95786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95871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462298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11"/>
          <p:cNvSpPr txBox="1"/>
          <p:nvPr userDrawn="1"/>
        </p:nvSpPr>
        <p:spPr>
          <a:xfrm>
            <a:off x="7247467" y="6165851"/>
            <a:ext cx="4705351" cy="32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500" dirty="0">
                <a:solidFill>
                  <a:prstClr val="white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II. sz. Gyermekgyógyászati Klinika</a:t>
            </a:r>
          </a:p>
        </p:txBody>
      </p:sp>
      <p:sp>
        <p:nvSpPr>
          <p:cNvPr id="27" name="Szöveg helye 2"/>
          <p:cNvSpPr>
            <a:spLocks noGrp="1"/>
          </p:cNvSpPr>
          <p:nvPr>
            <p:ph type="body" idx="10"/>
          </p:nvPr>
        </p:nvSpPr>
        <p:spPr>
          <a:xfrm>
            <a:off x="3119670" y="3212976"/>
            <a:ext cx="8544949" cy="6480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  <p:sp>
        <p:nvSpPr>
          <p:cNvPr id="29" name="Szöveg helye 2"/>
          <p:cNvSpPr>
            <a:spLocks noGrp="1"/>
          </p:cNvSpPr>
          <p:nvPr>
            <p:ph type="body" idx="11"/>
          </p:nvPr>
        </p:nvSpPr>
        <p:spPr>
          <a:xfrm>
            <a:off x="3119670" y="3933056"/>
            <a:ext cx="8544949" cy="50405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  <p:sp>
        <p:nvSpPr>
          <p:cNvPr id="20" name="Cím 19"/>
          <p:cNvSpPr>
            <a:spLocks noGrp="1"/>
          </p:cNvSpPr>
          <p:nvPr>
            <p:ph type="title"/>
          </p:nvPr>
        </p:nvSpPr>
        <p:spPr>
          <a:xfrm>
            <a:off x="3119670" y="908720"/>
            <a:ext cx="8544949" cy="1143000"/>
          </a:xfrm>
        </p:spPr>
        <p:txBody>
          <a:bodyPr/>
          <a:lstStyle>
            <a:lvl1pPr>
              <a:defRPr baseline="0">
                <a:solidFill>
                  <a:srgbClr val="264796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0" name="Szöveg helye 2"/>
          <p:cNvSpPr>
            <a:spLocks noGrp="1"/>
          </p:cNvSpPr>
          <p:nvPr>
            <p:ph type="body" idx="14"/>
          </p:nvPr>
        </p:nvSpPr>
        <p:spPr>
          <a:xfrm>
            <a:off x="3119670" y="2060848"/>
            <a:ext cx="8544949" cy="6480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1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  <p:sp>
        <p:nvSpPr>
          <p:cNvPr id="36" name="Szöveg helye 35"/>
          <p:cNvSpPr>
            <a:spLocks noGrp="1"/>
          </p:cNvSpPr>
          <p:nvPr>
            <p:ph type="body" sz="quarter" idx="15"/>
          </p:nvPr>
        </p:nvSpPr>
        <p:spPr>
          <a:xfrm>
            <a:off x="6192011" y="5013326"/>
            <a:ext cx="5472940" cy="647923"/>
          </a:xfrm>
        </p:spPr>
        <p:txBody>
          <a:bodyPr>
            <a:normAutofit/>
          </a:bodyPr>
          <a:lstStyle>
            <a:lvl1pPr marL="0" indent="0" algn="r">
              <a:buNone/>
              <a:defRPr sz="1800" i="1">
                <a:solidFill>
                  <a:srgbClr val="26479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 smtClean="0"/>
              <a:t>Mintaszöveg szerkesztése</a:t>
            </a:r>
          </a:p>
        </p:txBody>
      </p:sp>
      <p:sp>
        <p:nvSpPr>
          <p:cNvPr id="38" name="Szöveg helye 37"/>
          <p:cNvSpPr>
            <a:spLocks noGrp="1"/>
          </p:cNvSpPr>
          <p:nvPr>
            <p:ph type="body" sz="quarter" idx="16"/>
          </p:nvPr>
        </p:nvSpPr>
        <p:spPr>
          <a:xfrm>
            <a:off x="8303684" y="5661026"/>
            <a:ext cx="3361267" cy="288925"/>
          </a:xfrm>
        </p:spPr>
        <p:txBody>
          <a:bodyPr>
            <a:noAutofit/>
          </a:bodyPr>
          <a:lstStyle>
            <a:lvl1pPr marL="0" indent="0" algn="r">
              <a:buNone/>
              <a:defRPr sz="1400" i="1">
                <a:solidFill>
                  <a:srgbClr val="26479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201515624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10"/>
          <p:cNvSpPr txBox="1"/>
          <p:nvPr userDrawn="1"/>
        </p:nvSpPr>
        <p:spPr>
          <a:xfrm>
            <a:off x="7247467" y="6165851"/>
            <a:ext cx="4705351" cy="32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500" dirty="0">
                <a:solidFill>
                  <a:prstClr val="white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II. sz. Gyermekgyógyászati Klinika</a:t>
            </a:r>
          </a:p>
        </p:txBody>
      </p:sp>
      <p:sp>
        <p:nvSpPr>
          <p:cNvPr id="6" name="Cím 19"/>
          <p:cNvSpPr>
            <a:spLocks noGrp="1"/>
          </p:cNvSpPr>
          <p:nvPr>
            <p:ph type="title"/>
          </p:nvPr>
        </p:nvSpPr>
        <p:spPr>
          <a:xfrm>
            <a:off x="3119669" y="908720"/>
            <a:ext cx="8572533" cy="1143000"/>
          </a:xfrm>
        </p:spPr>
        <p:txBody>
          <a:bodyPr/>
          <a:lstStyle>
            <a:lvl1pPr>
              <a:defRPr baseline="0">
                <a:solidFill>
                  <a:srgbClr val="264796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7" name="Szöveg helye 2"/>
          <p:cNvSpPr>
            <a:spLocks noGrp="1"/>
          </p:cNvSpPr>
          <p:nvPr>
            <p:ph type="body" idx="10"/>
          </p:nvPr>
        </p:nvSpPr>
        <p:spPr>
          <a:xfrm>
            <a:off x="3119670" y="3212976"/>
            <a:ext cx="8544949" cy="6480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  <p:sp>
        <p:nvSpPr>
          <p:cNvPr id="8" name="Szöveg helye 2"/>
          <p:cNvSpPr>
            <a:spLocks noGrp="1"/>
          </p:cNvSpPr>
          <p:nvPr>
            <p:ph type="body" idx="11"/>
          </p:nvPr>
        </p:nvSpPr>
        <p:spPr>
          <a:xfrm>
            <a:off x="3119670" y="3933056"/>
            <a:ext cx="8544949" cy="50405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332756443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114889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9924-FD24-4D8C-8FBE-FF63764A19C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06E2-1074-483F-A313-0AC41BC6CB6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11244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9924-FD24-4D8C-8FBE-FF63764A19C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06E2-1074-483F-A313-0AC41BC6CB6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45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32444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9924-FD24-4D8C-8FBE-FF63764A19C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06E2-1074-483F-A313-0AC41BC6CB6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67219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9924-FD24-4D8C-8FBE-FF63764A19C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06E2-1074-483F-A313-0AC41BC6CB6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88090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9924-FD24-4D8C-8FBE-FF63764A19C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06E2-1074-483F-A313-0AC41BC6CB6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106375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9924-FD24-4D8C-8FBE-FF63764A19C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06E2-1074-483F-A313-0AC41BC6CB6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69798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9924-FD24-4D8C-8FBE-FF63764A19C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06E2-1074-483F-A313-0AC41BC6CB6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2673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9924-FD24-4D8C-8FBE-FF63764A19C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06E2-1074-483F-A313-0AC41BC6CB6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76789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9924-FD24-4D8C-8FBE-FF63764A19C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06E2-1074-483F-A313-0AC41BC6CB6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82386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9924-FD24-4D8C-8FBE-FF63764A19C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06E2-1074-483F-A313-0AC41BC6CB6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16404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9924-FD24-4D8C-8FBE-FF63764A19C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06E2-1074-483F-A313-0AC41BC6CB6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38659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14985-EF28-43F5-825D-BCD199FED28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5460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05892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045D-7BD9-4A49-BA76-A06D23AA2F8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E20C-ABA9-41DC-9C05-3E87C260712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80746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045D-7BD9-4A49-BA76-A06D23AA2F8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E20C-ABA9-41DC-9C05-3E87C260712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02505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045D-7BD9-4A49-BA76-A06D23AA2F8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E20C-ABA9-41DC-9C05-3E87C260712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40595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045D-7BD9-4A49-BA76-A06D23AA2F8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E20C-ABA9-41DC-9C05-3E87C260712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24063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045D-7BD9-4A49-BA76-A06D23AA2F8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E20C-ABA9-41DC-9C05-3E87C260712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08521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045D-7BD9-4A49-BA76-A06D23AA2F8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E20C-ABA9-41DC-9C05-3E87C260712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90879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045D-7BD9-4A49-BA76-A06D23AA2F8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E20C-ABA9-41DC-9C05-3E87C260712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03369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045D-7BD9-4A49-BA76-A06D23AA2F8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E20C-ABA9-41DC-9C05-3E87C260712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97719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045D-7BD9-4A49-BA76-A06D23AA2F8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E20C-ABA9-41DC-9C05-3E87C260712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010526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045D-7BD9-4A49-BA76-A06D23AA2F8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E20C-ABA9-41DC-9C05-3E87C260712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0448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94402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045D-7BD9-4A49-BA76-A06D23AA2F8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E20C-ABA9-41DC-9C05-3E87C260712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245039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17547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574839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020997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294024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640375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22594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65422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86763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5208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19149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172538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65221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13998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06826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56828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07405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55942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6164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162144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2593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749442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181407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325775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70200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6986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238641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Semmelweis Egyetem,</a:t>
            </a:r>
          </a:p>
          <a:p>
            <a:pPr>
              <a:defRPr/>
            </a:pPr>
            <a:r>
              <a:rPr lang="hu-HU" smtClean="0"/>
              <a:t>II. Sz. Gyermekgyógyászati Klinika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6D81-B072-4B2F-8BE1-0D63834F86D2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464491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Semmelweis Egyetem,</a:t>
            </a:r>
          </a:p>
          <a:p>
            <a:pPr>
              <a:defRPr/>
            </a:pPr>
            <a:r>
              <a:rPr lang="hu-HU" smtClean="0"/>
              <a:t>II. Sz. Gyermekgyógyászati Klinika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7266F-B939-48B2-8C62-62C6E92217A5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8174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Semmelweis Egyetem,</a:t>
            </a:r>
          </a:p>
          <a:p>
            <a:pPr>
              <a:defRPr/>
            </a:pPr>
            <a:r>
              <a:rPr lang="hu-HU" smtClean="0"/>
              <a:t>II. Sz. Gyermekgyógyászati Klinika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0E3D-EAF6-4082-8C0C-A4E5CF8C7A00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478697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Semmelweis Egyetem,</a:t>
            </a:r>
          </a:p>
          <a:p>
            <a:pPr>
              <a:defRPr/>
            </a:pPr>
            <a:r>
              <a:rPr lang="hu-HU" smtClean="0"/>
              <a:t>II. Sz. Gyermekgyógyászati Klinika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2A82E-F686-4D8A-A9AE-294669DAD77F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02106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Semmelweis Egyetem,</a:t>
            </a:r>
          </a:p>
          <a:p>
            <a:pPr>
              <a:defRPr/>
            </a:pPr>
            <a:r>
              <a:rPr lang="hu-HU" smtClean="0"/>
              <a:t>II. Sz. Gyermekgyógyászati Klinika</a:t>
            </a: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4A6D9-EBCF-4FAF-A71B-9FFAF6652C28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7083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730060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Semmelweis Egyetem,</a:t>
            </a:r>
          </a:p>
          <a:p>
            <a:pPr>
              <a:defRPr/>
            </a:pPr>
            <a:r>
              <a:rPr lang="hu-HU" smtClean="0"/>
              <a:t>II. Sz. Gyermekgyógyászati Klinika</a:t>
            </a: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CB02-F783-48BD-B75F-6AD3079EBA4D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35433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Semmelweis Egyetem,</a:t>
            </a:r>
          </a:p>
          <a:p>
            <a:pPr>
              <a:defRPr/>
            </a:pPr>
            <a:r>
              <a:rPr lang="hu-HU" smtClean="0"/>
              <a:t>II. Sz. Gyermekgyógyászati Klinika</a:t>
            </a: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FEB2-603B-4DE0-A6A0-7ECDEF86D311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929127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Semmelweis Egyetem,</a:t>
            </a:r>
          </a:p>
          <a:p>
            <a:pPr>
              <a:defRPr/>
            </a:pPr>
            <a:r>
              <a:rPr lang="hu-HU" smtClean="0"/>
              <a:t>II. Sz. Gyermekgyógyászati Klinika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58D1-E3D1-4793-847F-A27CCE80AFA2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92765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Semmelweis Egyetem,</a:t>
            </a:r>
          </a:p>
          <a:p>
            <a:pPr>
              <a:defRPr/>
            </a:pPr>
            <a:r>
              <a:rPr lang="hu-HU" smtClean="0"/>
              <a:t>II. Sz. Gyermekgyógyászati Klinika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E821-FDCB-4C33-8249-DFE0090E15D1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76007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Semmelweis Egyetem,</a:t>
            </a:r>
          </a:p>
          <a:p>
            <a:pPr>
              <a:defRPr/>
            </a:pPr>
            <a:r>
              <a:rPr lang="hu-HU" smtClean="0"/>
              <a:t>II. Sz. Gyermekgyógyászati Klinika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DB5D4-A7BB-4931-9ED3-03DD466AD1B0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3940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Semmelweis Egyetem,</a:t>
            </a:r>
          </a:p>
          <a:p>
            <a:pPr>
              <a:defRPr/>
            </a:pPr>
            <a:r>
              <a:rPr lang="hu-HU" smtClean="0"/>
              <a:t>II. Sz. Gyermekgyógyászati Klinika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41E-78AC-4F70-BB0C-4A050D82502B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8293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8105-E6BE-46DF-A8DB-AAC55D606872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317502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852F-3CED-4462-AB98-E6C125B5D1B8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46241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4072E-11FA-4DF6-AB85-E322440FED9C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502923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85A7-30F7-4DEE-A861-AAB60613B3DF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07698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22460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D0D0-A80B-4902-A255-7A4E19AA44F8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85045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8C31-FA21-43E5-9543-16266714446B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37551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D244-DC46-47C5-8F4B-EE38E7AA5BAD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00133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D9DE3-7296-46D5-BC47-A97527EB6078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577579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C2D1-E539-4D42-BF08-6625CDEF3ADE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97410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32BB-094D-4972-9FBA-53E61E58AE59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740676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244C-9577-41FF-8EAC-60F627F8B77E}" type="slidenum">
              <a:rPr lang="hu-HU" altLang="hu-HU" smtClean="0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6333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612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19BF-6188-4CC4-BBBA-9615756A38C6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E3B-3B78-449B-9F28-10EE3AE10E0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56144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87222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3249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160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5543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804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2835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874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950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1983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25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19BF-6188-4CC4-BBBA-9615756A38C6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E3B-3B78-449B-9F28-10EE3AE10E0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39056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4893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26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4565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0643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963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8480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3297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608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5202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509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19BF-6188-4CC4-BBBA-9615756A38C6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E3B-3B78-449B-9F28-10EE3AE10E0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920368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11301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263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63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9588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066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3167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91791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73007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8347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5205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19BF-6188-4CC4-BBBA-9615756A38C6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E3B-3B78-449B-9F28-10EE3AE10E0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218304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41149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7751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9852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1996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5551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80987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2360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20514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0401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700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19BF-6188-4CC4-BBBA-9615756A38C6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E3B-3B78-449B-9F28-10EE3AE10E0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6681954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52511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5934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962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8446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3594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73514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4288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4835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15086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003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19BF-6188-4CC4-BBBA-9615756A38C6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E3B-3B78-449B-9F28-10EE3AE10E0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1546713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30551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0112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5570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7086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93051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489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2547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1160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0572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68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719BF-6188-4CC4-BBBA-9615756A38C6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E3B-3B78-449B-9F28-10EE3AE10E0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586980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0814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203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7523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64794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F4D0-57F6-49C3-AB45-46DE58ABB54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76507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7666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3739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06550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27122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509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1.jpe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719BF-6188-4CC4-BBBA-9615756A38C6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3DE3B-3B78-449B-9F28-10EE3AE10E0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2442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99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46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55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779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84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26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680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3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3024718" y="260350"/>
            <a:ext cx="857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3024717" y="1628776"/>
            <a:ext cx="855768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xmlns="" val="292257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264796"/>
          </a:solidFill>
          <a:latin typeface="Franklin Gothic Book" panose="020B05030201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264796"/>
          </a:solidFill>
          <a:latin typeface="Franklin Gothic Book" panose="020B05030201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264796"/>
          </a:solidFill>
          <a:latin typeface="Franklin Gothic Book" panose="020B05030201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264796"/>
          </a:solidFill>
          <a:latin typeface="Franklin Gothic Book" panose="020B05030201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264796"/>
          </a:solidFill>
          <a:latin typeface="Franklin Gothic Book" panose="020B05030201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64796"/>
          </a:solidFill>
          <a:latin typeface="Franklin Gothic Book" panose="020B05030201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64796"/>
          </a:solidFill>
          <a:latin typeface="Franklin Gothic Book" panose="020B05030201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64796"/>
          </a:solidFill>
          <a:latin typeface="Franklin Gothic Book" panose="020B05030201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64796"/>
          </a:solidFill>
          <a:latin typeface="Franklin Gothic Book" panose="020B0503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Ä"/>
        <a:defRPr sz="32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1pPr>
      <a:lvl2pPr marL="808038" indent="-350838" algn="l" rtl="0" fontAlgn="base">
        <a:spcBef>
          <a:spcPct val="20000"/>
        </a:spcBef>
        <a:spcAft>
          <a:spcPct val="0"/>
        </a:spcAft>
        <a:buFont typeface="Wingdings 3" panose="05040102010807070707" pitchFamily="18" charset="2"/>
        <a:buChar char="Ê"/>
        <a:defRPr sz="28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 3" panose="05040102010807070707" pitchFamily="18" charset="2"/>
        <a:buChar char="¦"/>
        <a:defRPr sz="24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 3" panose="05040102010807070707" pitchFamily="18" charset="2"/>
        <a:buChar char="ê"/>
        <a:defRPr sz="20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75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C9924-FD24-4D8C-8FBE-FF63764A19C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E06E2-1074-483F-A313-0AC41BC6CB6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621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3045D-7BD9-4A49-BA76-A06D23AA2F8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7E20C-ABA9-41DC-9C05-3E87C260712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222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C368-A604-4832-9782-1C58F036D9D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390FC-B86A-45FC-B34B-DA8B32B2D36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40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17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719BF-6188-4CC4-BBBA-9615756A38C6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3DE3B-3B78-449B-9F28-10EE3AE10E05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7" name="Picture 7" descr="Logo last kicsi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418" y="5949951"/>
            <a:ext cx="95673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12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719BF-6188-4CC4-BBBA-9615756A38C6}" type="datetimeFigureOut">
              <a:rPr lang="hu-HU" smtClean="0"/>
              <a:pPr/>
              <a:t>2020.05.21.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3DE3B-3B78-449B-9F28-10EE3AE10E0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7713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187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887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33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92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951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46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6523-5F42-4CC6-B624-1FC38E29112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2020.05.21.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F0D3-3204-4F27-ABA7-F7A1F5BE9FE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896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hyperlink" Target="http://bjr.birjournals.org/content/vol74/issue877/images/large/BI72386.6.1.jpe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0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7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7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7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54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zöveg helye 1"/>
          <p:cNvSpPr>
            <a:spLocks noGrp="1"/>
          </p:cNvSpPr>
          <p:nvPr>
            <p:ph type="body" idx="10"/>
          </p:nvPr>
        </p:nvSpPr>
        <p:spPr>
          <a:xfrm>
            <a:off x="3863975" y="3213100"/>
            <a:ext cx="6408738" cy="647700"/>
          </a:xfrm>
        </p:spPr>
        <p:txBody>
          <a:bodyPr/>
          <a:lstStyle/>
          <a:p>
            <a:r>
              <a:rPr lang="hu-HU" alt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Dr. Fekete György</a:t>
            </a:r>
          </a:p>
        </p:txBody>
      </p:sp>
      <p:sp>
        <p:nvSpPr>
          <p:cNvPr id="17410" name="Szöveg helye 2"/>
          <p:cNvSpPr>
            <a:spLocks noGrp="1"/>
          </p:cNvSpPr>
          <p:nvPr>
            <p:ph type="body" idx="11"/>
          </p:nvPr>
        </p:nvSpPr>
        <p:spPr>
          <a:xfrm>
            <a:off x="4095482" y="3860800"/>
            <a:ext cx="6375041" cy="1375177"/>
          </a:xfrm>
        </p:spPr>
        <p:txBody>
          <a:bodyPr/>
          <a:lstStyle/>
          <a:p>
            <a:endParaRPr lang="hu-HU" altLang="hu-H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altLang="hu-HU" dirty="0" smtClean="0"/>
          </a:p>
        </p:txBody>
      </p:sp>
      <p:sp>
        <p:nvSpPr>
          <p:cNvPr id="17411" name="Cím 3"/>
          <p:cNvSpPr>
            <a:spLocks noGrp="1"/>
          </p:cNvSpPr>
          <p:nvPr>
            <p:ph type="title"/>
          </p:nvPr>
        </p:nvSpPr>
        <p:spPr>
          <a:xfrm>
            <a:off x="3863974" y="218941"/>
            <a:ext cx="6761096" cy="2266681"/>
          </a:xfrm>
        </p:spPr>
        <p:txBody>
          <a:bodyPr/>
          <a:lstStyle/>
          <a:p>
            <a:r>
              <a:rPr lang="hu-HU" alt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Congenitalis</a:t>
            </a:r>
            <a:r>
              <a:rPr lang="hu-HU" alt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malformatiók</a:t>
            </a:r>
            <a:r>
              <a:rPr lang="hu-HU" alt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. Klinikai genetika</a:t>
            </a:r>
          </a:p>
        </p:txBody>
      </p:sp>
      <p:sp>
        <p:nvSpPr>
          <p:cNvPr id="17412" name="Szöveg helye 4"/>
          <p:cNvSpPr>
            <a:spLocks noGrp="1"/>
          </p:cNvSpPr>
          <p:nvPr>
            <p:ph type="body" idx="14"/>
          </p:nvPr>
        </p:nvSpPr>
        <p:spPr>
          <a:xfrm>
            <a:off x="3863975" y="2060575"/>
            <a:ext cx="6408738" cy="647700"/>
          </a:xfrm>
        </p:spPr>
        <p:txBody>
          <a:bodyPr/>
          <a:lstStyle/>
          <a:p>
            <a:endParaRPr lang="hu-HU" altLang="hu-HU" dirty="0" smtClean="0"/>
          </a:p>
        </p:txBody>
      </p:sp>
      <p:sp>
        <p:nvSpPr>
          <p:cNvPr id="17413" name="Szöveg helye 5"/>
          <p:cNvSpPr>
            <a:spLocks noGrp="1"/>
          </p:cNvSpPr>
          <p:nvPr>
            <p:ph type="body" sz="quarter" idx="15"/>
          </p:nvPr>
        </p:nvSpPr>
        <p:spPr>
          <a:xfrm>
            <a:off x="6167439" y="5013325"/>
            <a:ext cx="4105275" cy="647700"/>
          </a:xfrm>
        </p:spPr>
        <p:txBody>
          <a:bodyPr/>
          <a:lstStyle/>
          <a:p>
            <a:endParaRPr lang="hu-HU" altLang="hu-HU" dirty="0" smtClean="0"/>
          </a:p>
        </p:txBody>
      </p:sp>
      <p:sp>
        <p:nvSpPr>
          <p:cNvPr id="17414" name="Szöveg hely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u-HU" altLang="hu-HU" dirty="0" smtClean="0"/>
              <a:t>2019. November 30.</a:t>
            </a:r>
          </a:p>
        </p:txBody>
      </p:sp>
    </p:spTree>
    <p:extLst>
      <p:ext uri="{BB962C8B-B14F-4D97-AF65-F5344CB8AC3E}">
        <p14:creationId xmlns:p14="http://schemas.microsoft.com/office/powerpoint/2010/main" xmlns="" val="35334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pPr eaLnBrk="1" hangingPunct="1"/>
            <a:r>
              <a:rPr lang="hu-HU" altLang="hu-HU" dirty="0">
                <a:solidFill>
                  <a:srgbClr val="1F4A7F"/>
                </a:solidFill>
                <a:latin typeface="+mn-lt"/>
                <a:cs typeface="Arial" panose="020B0604020202020204" pitchFamily="34" charset="0"/>
              </a:rPr>
              <a:t>A </a:t>
            </a:r>
            <a:r>
              <a:rPr lang="hu-HU" altLang="hu-HU" dirty="0" err="1">
                <a:solidFill>
                  <a:srgbClr val="1F4A7F"/>
                </a:solidFill>
                <a:latin typeface="+mn-lt"/>
                <a:cs typeface="Arial" panose="020B0604020202020204" pitchFamily="34" charset="0"/>
              </a:rPr>
              <a:t>tünetegyüttesek</a:t>
            </a:r>
            <a:r>
              <a:rPr lang="hu-HU" altLang="hu-HU" dirty="0">
                <a:solidFill>
                  <a:srgbClr val="1F4A7F"/>
                </a:solidFill>
                <a:latin typeface="+mn-lt"/>
                <a:cs typeface="Arial" panose="020B0604020202020204" pitchFamily="34" charset="0"/>
              </a:rPr>
              <a:t> (szindrómák) fogalma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hu-HU" altLang="hu-HU" dirty="0" smtClean="0">
                <a:solidFill>
                  <a:srgbClr val="1809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egyetlen szövet hibája </a:t>
            </a:r>
          </a:p>
          <a:p>
            <a:pPr eaLnBrk="1" hangingPunct="1"/>
            <a:r>
              <a:rPr lang="hu-HU" altLang="hu-HU" dirty="0" smtClean="0">
                <a:solidFill>
                  <a:srgbClr val="1809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Hasonlóak egymáshoz a betegek</a:t>
            </a:r>
          </a:p>
          <a:p>
            <a:pPr eaLnBrk="1" hangingPunct="1"/>
            <a:r>
              <a:rPr lang="hu-HU" altLang="hu-HU" dirty="0" smtClean="0">
                <a:solidFill>
                  <a:srgbClr val="1809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Jellegzetes fő tünetek, mások hiányozhatnak</a:t>
            </a:r>
          </a:p>
          <a:p>
            <a:pPr eaLnBrk="1" hangingPunct="1"/>
            <a:r>
              <a:rPr lang="hu-HU" altLang="hu-HU" dirty="0" smtClean="0">
                <a:solidFill>
                  <a:srgbClr val="1809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vezető tünet alapján diagnosztizálhatók</a:t>
            </a:r>
          </a:p>
        </p:txBody>
      </p:sp>
    </p:spTree>
    <p:extLst>
      <p:ext uri="{BB962C8B-B14F-4D97-AF65-F5344CB8AC3E}">
        <p14:creationId xmlns:p14="http://schemas.microsoft.com/office/powerpoint/2010/main" xmlns="" val="16581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hu-HU" dirty="0" smtClean="0">
                <a:solidFill>
                  <a:srgbClr val="1F4A7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Milyen okai lehetnek?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2711450" y="1628775"/>
            <a:ext cx="7499350" cy="4497388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>
                <a:solidFill>
                  <a:srgbClr val="1F4A7F"/>
                </a:solidFill>
              </a:rPr>
              <a:t>Kromoszóma rendellenesség (számbeli, szerkezeti)</a:t>
            </a:r>
          </a:p>
          <a:p>
            <a:pPr eaLnBrk="1" hangingPunct="1">
              <a:defRPr/>
            </a:pPr>
            <a:r>
              <a:rPr lang="hu-HU" sz="3600" dirty="0">
                <a:solidFill>
                  <a:srgbClr val="1F4A7F"/>
                </a:solidFill>
              </a:rPr>
              <a:t>Egyetlen gén hibája (domináns, recesszív) </a:t>
            </a:r>
          </a:p>
          <a:p>
            <a:pPr eaLnBrk="1" hangingPunct="1">
              <a:defRPr/>
            </a:pPr>
            <a:r>
              <a:rPr lang="hu-HU" sz="3600" dirty="0">
                <a:solidFill>
                  <a:srgbClr val="1F4A7F"/>
                </a:solidFill>
              </a:rPr>
              <a:t>Számos gén hibája + környezeti hatás (komplex betegség, </a:t>
            </a:r>
            <a:r>
              <a:rPr lang="hu-HU" sz="3600" dirty="0" err="1">
                <a:solidFill>
                  <a:srgbClr val="1F4A7F"/>
                </a:solidFill>
              </a:rPr>
              <a:t>multifaktoriális</a:t>
            </a:r>
            <a:r>
              <a:rPr lang="hu-HU" sz="3600" dirty="0">
                <a:solidFill>
                  <a:srgbClr val="1F4A7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75082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 descr="2Q=="/>
          <p:cNvSpPr>
            <a:spLocks noChangeAspect="1" noChangeArrowheads="1"/>
          </p:cNvSpPr>
          <p:nvPr/>
        </p:nvSpPr>
        <p:spPr bwMode="auto">
          <a:xfrm>
            <a:off x="5024439" y="235743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7587" name="AutoShape 3" descr="2Q=="/>
          <p:cNvSpPr>
            <a:spLocks noChangeAspect="1" noChangeArrowheads="1"/>
          </p:cNvSpPr>
          <p:nvPr/>
        </p:nvSpPr>
        <p:spPr bwMode="auto">
          <a:xfrm>
            <a:off x="5024439" y="235743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7588" name="Picture 4" descr="down%20syndrome%20gir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33375"/>
            <a:ext cx="302418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article-1090103-029F896C000005DC-345_468x4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33375"/>
            <a:ext cx="2736850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reeceinblueadida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51" y="3573464"/>
            <a:ext cx="3025775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591" name="Picture 7" descr="young-male-child-with-downs-syndr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9601" y="3429000"/>
            <a:ext cx="279082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Dátum helye 1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Semmelweis Egyetem,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II. Sz. Gyermekgyógyászati Klinika</a:t>
            </a:r>
          </a:p>
        </p:txBody>
      </p:sp>
      <p:pic>
        <p:nvPicPr>
          <p:cNvPr id="901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9125" y="642938"/>
            <a:ext cx="20002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4564" y="714376"/>
            <a:ext cx="20161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 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2626" y="500063"/>
            <a:ext cx="33115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4" descr="15-epicanthus-et-microophtalmus-s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1814" y="3357563"/>
            <a:ext cx="24479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253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hu-HU" altLang="hu-HU" b="1" dirty="0" smtClean="0">
                <a:solidFill>
                  <a:srgbClr val="1F4A7F"/>
                </a:solidFill>
              </a:rPr>
              <a:t>Turner szindróma</a:t>
            </a:r>
            <a:br>
              <a:rPr lang="hu-HU" altLang="hu-HU" b="1" dirty="0" smtClean="0">
                <a:solidFill>
                  <a:srgbClr val="1F4A7F"/>
                </a:solidFill>
              </a:rPr>
            </a:br>
            <a:r>
              <a:rPr lang="hu-HU" altLang="hu-HU" sz="2400" dirty="0">
                <a:solidFill>
                  <a:srgbClr val="1F4A7F"/>
                </a:solidFill>
              </a:rPr>
              <a:t>Henry Hubert Turner 1892-1970, amerikai endokrinológus</a:t>
            </a:r>
          </a:p>
        </p:txBody>
      </p:sp>
      <p:pic>
        <p:nvPicPr>
          <p:cNvPr id="9523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5824" y="1825625"/>
            <a:ext cx="2580351" cy="4351338"/>
          </a:xfrm>
          <a:noFill/>
        </p:spPr>
      </p:pic>
      <p:sp>
        <p:nvSpPr>
          <p:cNvPr id="95234" name="Dátum helye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Semmelweis Egyetem,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II. Sz. Gyermekgyógyászati Klinika</a:t>
            </a:r>
          </a:p>
        </p:txBody>
      </p:sp>
      <p:pic>
        <p:nvPicPr>
          <p:cNvPr id="952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1138" y="2000250"/>
            <a:ext cx="23145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9" descr="Kapcsolódó k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000250"/>
            <a:ext cx="17716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281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hu-HU" altLang="hu-HU" b="1" dirty="0">
                <a:solidFill>
                  <a:srgbClr val="1F4A7F"/>
                </a:solidFill>
              </a:rPr>
              <a:t>Turner szindróma (45,X): lábhát, kézhát </a:t>
            </a:r>
            <a:r>
              <a:rPr lang="hu-HU" altLang="hu-HU" b="1" dirty="0" err="1">
                <a:solidFill>
                  <a:srgbClr val="1F4A7F"/>
                </a:solidFill>
              </a:rPr>
              <a:t>dúzzadt</a:t>
            </a:r>
            <a:r>
              <a:rPr lang="hu-HU" altLang="hu-HU" b="1" dirty="0">
                <a:solidFill>
                  <a:srgbClr val="1F4A7F"/>
                </a:solidFill>
              </a:rPr>
              <a:t> (</a:t>
            </a:r>
            <a:r>
              <a:rPr lang="hu-HU" altLang="hu-HU" b="1" dirty="0" err="1">
                <a:solidFill>
                  <a:srgbClr val="1F4A7F"/>
                </a:solidFill>
              </a:rPr>
              <a:t>lymphoedema</a:t>
            </a:r>
            <a:r>
              <a:rPr lang="hu-HU" altLang="hu-HU" b="1" dirty="0">
                <a:solidFill>
                  <a:srgbClr val="1F4A7F"/>
                </a:solidFill>
              </a:rPr>
              <a:t>)</a:t>
            </a:r>
          </a:p>
        </p:txBody>
      </p:sp>
      <p:sp>
        <p:nvSpPr>
          <p:cNvPr id="37890" name="Dátum helye 2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00">
                <a:solidFill>
                  <a:srgbClr val="FFFFCC"/>
                </a:solidFill>
              </a:rPr>
              <a:t>Semmelweis Egyetem,</a:t>
            </a:r>
          </a:p>
          <a:p>
            <a:r>
              <a:rPr lang="hu-HU" altLang="hu-HU" sz="1400">
                <a:solidFill>
                  <a:srgbClr val="FFFFCC"/>
                </a:solidFill>
              </a:rPr>
              <a:t>II. Sz. Gyermekgyógyászati Klinika</a:t>
            </a:r>
          </a:p>
        </p:txBody>
      </p:sp>
      <p:pic>
        <p:nvPicPr>
          <p:cNvPr id="37892" name="Picture 3" descr="DSCN25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700214"/>
            <a:ext cx="3887787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773238"/>
            <a:ext cx="43465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538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69701" y="193183"/>
            <a:ext cx="10684099" cy="103031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sz="4900" b="1" dirty="0" err="1">
                <a:solidFill>
                  <a:srgbClr val="1F4A7F"/>
                </a:solidFill>
              </a:rPr>
              <a:t>Klinefelter</a:t>
            </a:r>
            <a:r>
              <a:rPr lang="hu-HU" altLang="hu-HU" sz="4900" b="1" dirty="0">
                <a:solidFill>
                  <a:srgbClr val="1F4A7F"/>
                </a:solidFill>
              </a:rPr>
              <a:t> szindróma</a:t>
            </a:r>
            <a:r>
              <a:rPr lang="hu-HU" altLang="hu-HU" b="1" dirty="0">
                <a:solidFill>
                  <a:srgbClr val="1F4A7F"/>
                </a:solidFill>
              </a:rPr>
              <a:t/>
            </a:r>
            <a:br>
              <a:rPr lang="hu-HU" altLang="hu-HU" b="1" dirty="0">
                <a:solidFill>
                  <a:srgbClr val="1F4A7F"/>
                </a:solidFill>
              </a:rPr>
            </a:br>
            <a:r>
              <a:rPr lang="hu-HU" altLang="hu-HU" sz="3600" dirty="0">
                <a:solidFill>
                  <a:srgbClr val="1F4A7F"/>
                </a:solidFill>
              </a:rPr>
              <a:t>Harry </a:t>
            </a:r>
            <a:r>
              <a:rPr lang="hu-HU" altLang="hu-HU" sz="3600" dirty="0" err="1">
                <a:solidFill>
                  <a:srgbClr val="1F4A7F"/>
                </a:solidFill>
              </a:rPr>
              <a:t>Fitch</a:t>
            </a:r>
            <a:r>
              <a:rPr lang="hu-HU" altLang="hu-HU" sz="3600" dirty="0">
                <a:solidFill>
                  <a:srgbClr val="1F4A7F"/>
                </a:solidFill>
              </a:rPr>
              <a:t> </a:t>
            </a:r>
            <a:r>
              <a:rPr lang="hu-HU" altLang="hu-HU" sz="3600" dirty="0" err="1">
                <a:solidFill>
                  <a:srgbClr val="1F4A7F"/>
                </a:solidFill>
              </a:rPr>
              <a:t>Klinefelter</a:t>
            </a:r>
            <a:r>
              <a:rPr lang="hu-HU" altLang="hu-HU" sz="3600" dirty="0">
                <a:solidFill>
                  <a:srgbClr val="1F4A7F"/>
                </a:solidFill>
              </a:rPr>
              <a:t> 1912- 1990, amerikai endokrinológus</a:t>
            </a:r>
          </a:p>
        </p:txBody>
      </p:sp>
      <p:sp>
        <p:nvSpPr>
          <p:cNvPr id="38914" name="Dátum helye 2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00">
                <a:solidFill>
                  <a:srgbClr val="FFFFCC"/>
                </a:solidFill>
              </a:rPr>
              <a:t>Semmelweis Egyetem,</a:t>
            </a:r>
          </a:p>
          <a:p>
            <a:r>
              <a:rPr lang="hu-HU" altLang="hu-HU" sz="1400">
                <a:solidFill>
                  <a:srgbClr val="FFFFCC"/>
                </a:solidFill>
              </a:rPr>
              <a:t>II. Sz. Gyermekgyógyászati Klinika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773238"/>
            <a:ext cx="18764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09751"/>
            <a:ext cx="3048000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509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844676"/>
            <a:ext cx="5256213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>
          <a:xfrm>
            <a:off x="2098675" y="304801"/>
            <a:ext cx="8001000" cy="963613"/>
          </a:xfrm>
        </p:spPr>
        <p:txBody>
          <a:bodyPr/>
          <a:lstStyle/>
          <a:p>
            <a:r>
              <a:rPr lang="hu-HU" altLang="hu-HU" b="1" dirty="0" err="1">
                <a:solidFill>
                  <a:srgbClr val="1F4A7F"/>
                </a:solidFill>
              </a:rPr>
              <a:t>Mikrodeléciós</a:t>
            </a:r>
            <a:r>
              <a:rPr lang="hu-HU" altLang="hu-HU" b="1" dirty="0">
                <a:solidFill>
                  <a:srgbClr val="1F4A7F"/>
                </a:solidFill>
              </a:rPr>
              <a:t> </a:t>
            </a:r>
            <a:r>
              <a:rPr lang="hu-HU" altLang="hu-HU" b="1" dirty="0" smtClean="0">
                <a:solidFill>
                  <a:srgbClr val="1F4A7F"/>
                </a:solidFill>
              </a:rPr>
              <a:t>szindrómák</a:t>
            </a:r>
            <a:endParaRPr lang="hu-HU" altLang="hu-HU" b="1" dirty="0">
              <a:solidFill>
                <a:srgbClr val="1F4A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15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Kép 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6680" y="2807593"/>
            <a:ext cx="3133161" cy="380367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5299" name="Picture 5" descr="Kép 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958864"/>
            <a:ext cx="2882905" cy="350113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1F4A7F"/>
                </a:solidFill>
              </a:rPr>
              <a:t>Williams -  </a:t>
            </a:r>
            <a:r>
              <a:rPr lang="hu-HU" dirty="0" err="1">
                <a:solidFill>
                  <a:srgbClr val="1F4A7F"/>
                </a:solidFill>
              </a:rPr>
              <a:t>Beuren</a:t>
            </a:r>
            <a:r>
              <a:rPr lang="hu-HU" dirty="0">
                <a:solidFill>
                  <a:srgbClr val="1F4A7F"/>
                </a:solidFill>
              </a:rPr>
              <a:t>  </a:t>
            </a:r>
            <a:r>
              <a:rPr lang="hu-HU" dirty="0" smtClean="0">
                <a:solidFill>
                  <a:srgbClr val="1F4A7F"/>
                </a:solidFill>
              </a:rPr>
              <a:t>szindróma</a:t>
            </a:r>
            <a:endParaRPr lang="hu-HU" dirty="0">
              <a:solidFill>
                <a:srgbClr val="1F4A7F"/>
              </a:solidFill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502276" y="1600201"/>
            <a:ext cx="11080124" cy="5011069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solidFill>
                  <a:prstClr val="black"/>
                </a:solidFill>
              </a:rPr>
              <a:t>  Gyakoriság </a:t>
            </a:r>
            <a:r>
              <a:rPr lang="hu-HU" dirty="0">
                <a:solidFill>
                  <a:prstClr val="black"/>
                </a:solidFill>
              </a:rPr>
              <a:t>1 : 8000 , sporadikus</a:t>
            </a:r>
          </a:p>
          <a:p>
            <a:pPr>
              <a:buFontTx/>
              <a:buChar char="•"/>
              <a:defRPr/>
            </a:pPr>
            <a:r>
              <a:rPr lang="hu-HU" dirty="0" smtClean="0">
                <a:solidFill>
                  <a:prstClr val="black"/>
                </a:solidFill>
              </a:rPr>
              <a:t>  </a:t>
            </a:r>
            <a:r>
              <a:rPr lang="hu-HU" dirty="0">
                <a:solidFill>
                  <a:prstClr val="black"/>
                </a:solidFill>
              </a:rPr>
              <a:t>7q11.23 </a:t>
            </a:r>
            <a:r>
              <a:rPr lang="hu-HU" dirty="0" err="1">
                <a:solidFill>
                  <a:prstClr val="black"/>
                </a:solidFill>
              </a:rPr>
              <a:t>hemizygota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mikrodeléció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2362716" y="4330380"/>
            <a:ext cx="428628" cy="185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01459" y="4330380"/>
            <a:ext cx="428628" cy="185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761281" y="4516078"/>
            <a:ext cx="285752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228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átum hely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347" name="Picture 7" descr="ANd9GcTPMEZJMDQgBaeiVeEAMT0wBucUjlvO9Whwq0gRkKIx6XZdxldCA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0" y="714375"/>
            <a:ext cx="19431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9" descr="ANd9GcSUYtsGhHlwIlzlkaTMI7CBN75roeohjMhu6NulajCoT2npPfShb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3375" y="714375"/>
            <a:ext cx="19304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11" descr="intheairtin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50" y="3714751"/>
            <a:ext cx="20891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13" descr="willians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7314" y="3714750"/>
            <a:ext cx="2143125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15" descr="williams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6251" y="3714750"/>
            <a:ext cx="185737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7" descr="4fd5e4c77bab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09814" y="714375"/>
            <a:ext cx="20859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9290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Témák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3944" y="1815920"/>
            <a:ext cx="10831132" cy="4816699"/>
          </a:xfrm>
          <a:solidFill>
            <a:srgbClr val="FFFFFF"/>
          </a:solidFill>
        </p:spPr>
        <p:txBody>
          <a:bodyPr>
            <a:normAutofit/>
          </a:bodyPr>
          <a:lstStyle/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pPr lvl="1"/>
            <a:r>
              <a:rPr lang="hu-HU" dirty="0" smtClean="0"/>
              <a:t>Kromoszóma elemzés</a:t>
            </a:r>
          </a:p>
          <a:p>
            <a:pPr lvl="1"/>
            <a:r>
              <a:rPr lang="hu-HU" dirty="0" err="1" smtClean="0"/>
              <a:t>Monolokuszos</a:t>
            </a:r>
            <a:r>
              <a:rPr lang="hu-HU" dirty="0" smtClean="0"/>
              <a:t> </a:t>
            </a:r>
            <a:r>
              <a:rPr lang="hu-HU" dirty="0"/>
              <a:t>betegségek </a:t>
            </a:r>
            <a:r>
              <a:rPr lang="hu-HU" dirty="0" smtClean="0"/>
              <a:t>diagnózisa</a:t>
            </a:r>
          </a:p>
          <a:p>
            <a:pPr lvl="1"/>
            <a:r>
              <a:rPr lang="hu-HU" dirty="0" smtClean="0"/>
              <a:t>Izolált rendellenességek</a:t>
            </a:r>
          </a:p>
          <a:p>
            <a:pPr lvl="1"/>
            <a:endParaRPr lang="hu-HU" dirty="0" smtClean="0"/>
          </a:p>
          <a:p>
            <a:pPr lvl="1"/>
            <a:endParaRPr lang="hu-HU" dirty="0"/>
          </a:p>
          <a:p>
            <a:pPr lvl="1"/>
            <a:endParaRPr lang="hu-HU" dirty="0" smtClean="0"/>
          </a:p>
          <a:p>
            <a:pPr lvl="1"/>
            <a:endParaRPr lang="hu-HU" dirty="0"/>
          </a:p>
          <a:p>
            <a:pPr lvl="1"/>
            <a:endParaRPr lang="hu-HU" dirty="0" smtClean="0"/>
          </a:p>
          <a:p>
            <a:pPr lvl="1"/>
            <a:endParaRPr lang="hu-HU" dirty="0" smtClean="0"/>
          </a:p>
          <a:p>
            <a:pPr lvl="1"/>
            <a:endParaRPr lang="hu-HU" dirty="0"/>
          </a:p>
          <a:p>
            <a:pPr lvl="1"/>
            <a:endParaRPr lang="hu-HU" dirty="0" smtClean="0"/>
          </a:p>
          <a:p>
            <a:pPr lvl="1"/>
            <a:endParaRPr lang="hu-HU" dirty="0" smtClean="0"/>
          </a:p>
          <a:p>
            <a:pPr lvl="1"/>
            <a:endParaRPr lang="hu-HU" dirty="0" smtClean="0"/>
          </a:p>
          <a:p>
            <a:pPr lvl="1"/>
            <a:endParaRPr lang="hu-HU" dirty="0" smtClean="0"/>
          </a:p>
          <a:p>
            <a:pPr lvl="1"/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877906" y="1719009"/>
            <a:ext cx="3992450" cy="3863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>
                <a:solidFill>
                  <a:schemeClr val="tx1"/>
                </a:solidFill>
              </a:rPr>
              <a:t>Genetikai elvárások</a:t>
            </a:r>
          </a:p>
        </p:txBody>
      </p:sp>
      <p:sp>
        <p:nvSpPr>
          <p:cNvPr id="5" name="Téglalap 4"/>
          <p:cNvSpPr/>
          <p:nvPr/>
        </p:nvSpPr>
        <p:spPr>
          <a:xfrm>
            <a:off x="838200" y="2230608"/>
            <a:ext cx="5713927" cy="3838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>
                <a:solidFill>
                  <a:schemeClr val="tx1"/>
                </a:solidFill>
              </a:rPr>
              <a:t>Miért fontos a genetikai diagnózis ?</a:t>
            </a:r>
          </a:p>
        </p:txBody>
      </p:sp>
      <p:sp>
        <p:nvSpPr>
          <p:cNvPr id="6" name="Téglalap 5"/>
          <p:cNvSpPr/>
          <p:nvPr/>
        </p:nvSpPr>
        <p:spPr>
          <a:xfrm>
            <a:off x="838198" y="2696956"/>
            <a:ext cx="5713927" cy="545372"/>
          </a:xfrm>
          <a:prstGeom prst="rect">
            <a:avLst/>
          </a:prstGeom>
          <a:solidFill>
            <a:srgbClr val="C6E6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>
                <a:solidFill>
                  <a:schemeClr val="tx1"/>
                </a:solidFill>
              </a:rPr>
              <a:t>Genetikai vizsgálati módszerek</a:t>
            </a:r>
          </a:p>
        </p:txBody>
      </p:sp>
      <p:sp>
        <p:nvSpPr>
          <p:cNvPr id="7" name="Téglalap 6"/>
          <p:cNvSpPr/>
          <p:nvPr/>
        </p:nvSpPr>
        <p:spPr>
          <a:xfrm>
            <a:off x="838198" y="4501430"/>
            <a:ext cx="5713927" cy="4146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>
                <a:solidFill>
                  <a:schemeClr val="tx1"/>
                </a:solidFill>
              </a:rPr>
              <a:t>Családfa elemzés</a:t>
            </a:r>
          </a:p>
        </p:txBody>
      </p:sp>
      <p:sp>
        <p:nvSpPr>
          <p:cNvPr id="8" name="Téglalap 7"/>
          <p:cNvSpPr/>
          <p:nvPr/>
        </p:nvSpPr>
        <p:spPr>
          <a:xfrm>
            <a:off x="838199" y="5045066"/>
            <a:ext cx="5713927" cy="431758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>
                <a:solidFill>
                  <a:schemeClr val="tx1"/>
                </a:solidFill>
              </a:rPr>
              <a:t>Társuló </a:t>
            </a:r>
            <a:r>
              <a:rPr lang="hu-HU" sz="2800" dirty="0" smtClean="0">
                <a:solidFill>
                  <a:schemeClr val="tx1"/>
                </a:solidFill>
              </a:rPr>
              <a:t>szövődmények </a:t>
            </a:r>
            <a:r>
              <a:rPr lang="hu-HU" sz="2800" dirty="0">
                <a:solidFill>
                  <a:schemeClr val="tx1"/>
                </a:solidFill>
              </a:rPr>
              <a:t>kivédése</a:t>
            </a:r>
          </a:p>
        </p:txBody>
      </p:sp>
      <p:sp>
        <p:nvSpPr>
          <p:cNvPr id="9" name="Téglalap 8"/>
          <p:cNvSpPr/>
          <p:nvPr/>
        </p:nvSpPr>
        <p:spPr>
          <a:xfrm>
            <a:off x="838199" y="5554103"/>
            <a:ext cx="5713927" cy="4216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>
                <a:solidFill>
                  <a:schemeClr val="tx1"/>
                </a:solidFill>
              </a:rPr>
              <a:t>Korszerű kezelések</a:t>
            </a:r>
          </a:p>
        </p:txBody>
      </p:sp>
      <p:sp>
        <p:nvSpPr>
          <p:cNvPr id="10" name="Téglalap 9"/>
          <p:cNvSpPr/>
          <p:nvPr/>
        </p:nvSpPr>
        <p:spPr>
          <a:xfrm>
            <a:off x="838198" y="6053070"/>
            <a:ext cx="5713927" cy="390646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>
                <a:solidFill>
                  <a:schemeClr val="tx1"/>
                </a:solidFill>
              </a:rPr>
              <a:t>Gyermek onkológia,</a:t>
            </a:r>
            <a:r>
              <a:rPr lang="hu-HU" sz="2800" dirty="0" err="1">
                <a:solidFill>
                  <a:schemeClr val="tx1"/>
                </a:solidFill>
              </a:rPr>
              <a:t>haematológia</a:t>
            </a:r>
            <a:endParaRPr lang="hu-H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84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Williams-syndr-FIS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75" y="1004888"/>
            <a:ext cx="5500688" cy="53578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9664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1F4A7F"/>
                </a:solidFill>
              </a:rPr>
              <a:t>Williams – </a:t>
            </a:r>
            <a:r>
              <a:rPr lang="hu-HU" dirty="0" err="1" smtClean="0">
                <a:solidFill>
                  <a:srgbClr val="1F4A7F"/>
                </a:solidFill>
              </a:rPr>
              <a:t>Beuren</a:t>
            </a:r>
            <a:r>
              <a:rPr lang="hu-HU" dirty="0" smtClean="0">
                <a:solidFill>
                  <a:srgbClr val="1F4A7F"/>
                </a:solidFill>
              </a:rPr>
              <a:t>  szindróma, gondozás</a:t>
            </a:r>
            <a:endParaRPr lang="hu-HU" dirty="0">
              <a:solidFill>
                <a:srgbClr val="1F4A7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Szív- és érrendszeri fejlődési rendellenességek</a:t>
            </a:r>
          </a:p>
          <a:p>
            <a:r>
              <a:rPr lang="hu-HU" dirty="0"/>
              <a:t>Hallászavar</a:t>
            </a:r>
          </a:p>
          <a:p>
            <a:r>
              <a:rPr lang="hu-HU" dirty="0"/>
              <a:t>Emésztőrendszeri tünetek</a:t>
            </a:r>
          </a:p>
          <a:p>
            <a:r>
              <a:rPr lang="hu-HU" dirty="0"/>
              <a:t>Fogászat</a:t>
            </a:r>
          </a:p>
          <a:p>
            <a:r>
              <a:rPr lang="hu-HU" dirty="0"/>
              <a:t>Viselkedészavarok</a:t>
            </a:r>
          </a:p>
          <a:p>
            <a:r>
              <a:rPr lang="hu-HU" dirty="0"/>
              <a:t>Sajátos személyiség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638" y="3508789"/>
            <a:ext cx="2838724" cy="2613195"/>
          </a:xfrm>
          <a:prstGeom prst="rect">
            <a:avLst/>
          </a:prstGeom>
        </p:spPr>
      </p:pic>
      <p:pic>
        <p:nvPicPr>
          <p:cNvPr id="5" name="Picture 5" descr="supraas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7488" y="2190370"/>
            <a:ext cx="3744912" cy="2636837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43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66938" y="357189"/>
            <a:ext cx="8001000" cy="1216025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dirty="0" smtClean="0">
                <a:solidFill>
                  <a:srgbClr val="1F4A7F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Wolf – </a:t>
            </a:r>
            <a:r>
              <a:rPr lang="hu-HU" altLang="hu-HU" dirty="0" err="1" smtClean="0">
                <a:solidFill>
                  <a:srgbClr val="1F4A7F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Hirschhorn</a:t>
            </a:r>
            <a:r>
              <a:rPr lang="hu-HU" altLang="hu-HU" dirty="0" smtClean="0">
                <a:solidFill>
                  <a:srgbClr val="1F4A7F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szindróma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866900" y="1928813"/>
            <a:ext cx="8281988" cy="48450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hu-HU" sz="2400">
                <a:ea typeface="Verdana" panose="020B0604030504040204" pitchFamily="34" charset="0"/>
                <a:cs typeface="Verdana" panose="020B0604030504040204" pitchFamily="34" charset="0"/>
              </a:rPr>
              <a:t>4p16.3-</a:t>
            </a:r>
          </a:p>
          <a:p>
            <a:pPr eaLnBrk="1" hangingPunct="1">
              <a:buFontTx/>
              <a:buNone/>
            </a:pPr>
            <a:r>
              <a:rPr lang="hu-HU" altLang="hu-HU" sz="2400">
                <a:ea typeface="Verdana" panose="020B0604030504040204" pitchFamily="34" charset="0"/>
                <a:cs typeface="Verdana" panose="020B0604030504040204" pitchFamily="34" charset="0"/>
              </a:rPr>
              <a:t>microdeletio</a:t>
            </a:r>
            <a:r>
              <a:rPr lang="hu-HU" altLang="hu-HU" sz="3600">
                <a:latin typeface="Trebuchet MS" panose="020B0603020202020204" pitchFamily="34" charset="0"/>
              </a:rPr>
              <a:t> </a:t>
            </a:r>
          </a:p>
          <a:p>
            <a:pPr eaLnBrk="1" hangingPunct="1">
              <a:buFontTx/>
              <a:buNone/>
            </a:pPr>
            <a:endParaRPr lang="hu-HU" altLang="hu-HU" sz="3600">
              <a:latin typeface="Trebuchet MS" panose="020B0603020202020204" pitchFamily="34" charset="0"/>
            </a:endParaRPr>
          </a:p>
        </p:txBody>
      </p:sp>
      <p:sp>
        <p:nvSpPr>
          <p:cNvPr id="23556" name="Dátum helye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hu-HU" altLang="hu-HU" smtClean="0">
              <a:solidFill>
                <a:srgbClr val="000000"/>
              </a:solidFill>
            </a:endParaRPr>
          </a:p>
        </p:txBody>
      </p:sp>
      <p:pic>
        <p:nvPicPr>
          <p:cNvPr id="23557" name="Picture 4" descr="cytog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1439" y="18573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911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hu-HU" altLang="hu-HU" dirty="0" smtClean="0">
                <a:solidFill>
                  <a:srgbClr val="1F4A7F"/>
                </a:solidFill>
                <a:latin typeface="+mn-lt"/>
              </a:rPr>
              <a:t>Wolf- </a:t>
            </a:r>
            <a:r>
              <a:rPr lang="hu-HU" altLang="hu-HU" dirty="0" err="1" smtClean="0">
                <a:solidFill>
                  <a:srgbClr val="1F4A7F"/>
                </a:solidFill>
                <a:latin typeface="+mn-lt"/>
              </a:rPr>
              <a:t>Hirschhorn</a:t>
            </a:r>
            <a:r>
              <a:rPr lang="hu-HU" altLang="hu-HU" dirty="0" smtClean="0">
                <a:solidFill>
                  <a:srgbClr val="1F4A7F"/>
                </a:solidFill>
                <a:latin typeface="+mn-lt"/>
              </a:rPr>
              <a:t> </a:t>
            </a:r>
            <a:r>
              <a:rPr lang="hu-HU" altLang="hu-HU" dirty="0" err="1" smtClean="0">
                <a:solidFill>
                  <a:srgbClr val="1F4A7F"/>
                </a:solidFill>
                <a:latin typeface="+mn-lt"/>
              </a:rPr>
              <a:t>szindróma</a:t>
            </a:r>
            <a:r>
              <a:rPr lang="hu-HU" altLang="hu-HU" sz="2400" dirty="0" err="1" smtClean="0">
                <a:solidFill>
                  <a:srgbClr val="1F4A7F"/>
                </a:solidFill>
              </a:rPr>
              <a:t>Ulrich</a:t>
            </a:r>
            <a:r>
              <a:rPr lang="hu-HU" altLang="hu-HU" sz="2400" dirty="0" smtClean="0">
                <a:solidFill>
                  <a:srgbClr val="1F4A7F"/>
                </a:solidFill>
              </a:rPr>
              <a:t> </a:t>
            </a:r>
            <a:r>
              <a:rPr lang="hu-HU" altLang="hu-HU" sz="2400" dirty="0">
                <a:solidFill>
                  <a:srgbClr val="1F4A7F"/>
                </a:solidFill>
              </a:rPr>
              <a:t>Wolf 1933-    , Kurt </a:t>
            </a:r>
            <a:r>
              <a:rPr lang="hu-HU" altLang="hu-HU" sz="2400" dirty="0" err="1">
                <a:solidFill>
                  <a:srgbClr val="1F4A7F"/>
                </a:solidFill>
              </a:rPr>
              <a:t>Hirschhorn</a:t>
            </a:r>
            <a:r>
              <a:rPr lang="hu-HU" altLang="hu-HU" sz="2400" dirty="0">
                <a:solidFill>
                  <a:srgbClr val="1F4A7F"/>
                </a:solidFill>
              </a:rPr>
              <a:t> 1926</a:t>
            </a:r>
            <a:r>
              <a:rPr lang="hu-HU" altLang="hu-HU" sz="2400" dirty="0">
                <a:solidFill>
                  <a:srgbClr val="FFFF00"/>
                </a:solidFill>
              </a:rPr>
              <a:t>-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1" y="2857501"/>
            <a:ext cx="22320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4501" y="1857375"/>
            <a:ext cx="4943475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 flipV="1">
            <a:off x="7453314" y="4143376"/>
            <a:ext cx="428625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 flipH="1" flipV="1">
            <a:off x="8619433" y="4214814"/>
            <a:ext cx="347461" cy="142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238500" y="3786189"/>
            <a:ext cx="285750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 flipV="1">
            <a:off x="3952875" y="3786189"/>
            <a:ext cx="71438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4095750" y="3857625"/>
            <a:ext cx="71438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151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átum helye 1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hu-HU" altLang="hu-HU" dirty="0" smtClean="0">
              <a:solidFill>
                <a:srgbClr val="000000"/>
              </a:solidFill>
            </a:endParaRP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88914"/>
            <a:ext cx="47529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341438"/>
            <a:ext cx="2857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218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24579" name="Tartalom helye 2"/>
          <p:cNvSpPr>
            <a:spLocks noGrp="1"/>
          </p:cNvSpPr>
          <p:nvPr>
            <p:ph idx="1"/>
          </p:nvPr>
        </p:nvSpPr>
        <p:spPr>
          <a:xfrm>
            <a:off x="2166938" y="1643063"/>
            <a:ext cx="8001000" cy="4267200"/>
          </a:xfrm>
        </p:spPr>
        <p:txBody>
          <a:bodyPr/>
          <a:lstStyle/>
          <a:p>
            <a:r>
              <a:rPr lang="hu-HU" altLang="hu-HU" smtClean="0"/>
              <a:t>dolichocephalia, magas homlok</a:t>
            </a:r>
          </a:p>
          <a:p>
            <a:r>
              <a:rPr lang="hu-HU" altLang="hu-HU" smtClean="0"/>
              <a:t>psychomotoros elmaradás</a:t>
            </a:r>
          </a:p>
          <a:p>
            <a:r>
              <a:rPr lang="hu-HU" altLang="hu-HU" smtClean="0"/>
              <a:t>hypertelorismus</a:t>
            </a:r>
          </a:p>
          <a:p>
            <a:r>
              <a:rPr lang="hu-HU" altLang="hu-HU" smtClean="0"/>
              <a:t>a kéz I. ujjának hypoplasiája</a:t>
            </a:r>
          </a:p>
          <a:p>
            <a:endParaRPr lang="hu-HU" altLang="hu-HU" smtClean="0"/>
          </a:p>
          <a:p>
            <a:pPr>
              <a:buFont typeface="Wingdings" panose="05000000000000000000" pitchFamily="2" charset="2"/>
              <a:buNone/>
            </a:pPr>
            <a:r>
              <a:rPr lang="hu-HU" altLang="hu-HU" smtClean="0"/>
              <a:t>   </a:t>
            </a:r>
          </a:p>
          <a:p>
            <a:pPr>
              <a:buFont typeface="Wingdings" panose="05000000000000000000" pitchFamily="2" charset="2"/>
              <a:buNone/>
            </a:pPr>
            <a:endParaRPr lang="hu-HU" altLang="hu-HU" smtClean="0"/>
          </a:p>
          <a:p>
            <a:pPr>
              <a:buFont typeface="Wingdings" panose="05000000000000000000" pitchFamily="2" charset="2"/>
              <a:buNone/>
            </a:pPr>
            <a:endParaRPr lang="hu-HU" altLang="hu-HU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3726" y="3857626"/>
            <a:ext cx="37242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8882064" y="5214938"/>
            <a:ext cx="4286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9596439" y="5572125"/>
            <a:ext cx="357187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9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hu-HU" altLang="hu-HU" dirty="0" err="1">
                <a:solidFill>
                  <a:srgbClr val="1F4A7F"/>
                </a:solidFill>
                <a:latin typeface="+mn-lt"/>
              </a:rPr>
              <a:t>DiGeorge</a:t>
            </a:r>
            <a:r>
              <a:rPr lang="hu-HU" altLang="hu-HU" dirty="0">
                <a:solidFill>
                  <a:srgbClr val="1F4A7F"/>
                </a:solidFill>
                <a:latin typeface="+mn-lt"/>
              </a:rPr>
              <a:t> </a:t>
            </a:r>
            <a:r>
              <a:rPr lang="hu-HU" altLang="hu-HU" dirty="0" smtClean="0">
                <a:solidFill>
                  <a:srgbClr val="1F4A7F"/>
                </a:solidFill>
                <a:latin typeface="+mn-lt"/>
              </a:rPr>
              <a:t>szindróma</a:t>
            </a:r>
            <a:r>
              <a:rPr lang="hu-HU" altLang="hu-HU" dirty="0">
                <a:solidFill>
                  <a:srgbClr val="1F4A7F"/>
                </a:solidFill>
                <a:latin typeface="+mn-lt"/>
              </a:rPr>
              <a:t/>
            </a:r>
            <a:br>
              <a:rPr lang="hu-HU" altLang="hu-HU" dirty="0">
                <a:solidFill>
                  <a:srgbClr val="1F4A7F"/>
                </a:solidFill>
                <a:latin typeface="+mn-lt"/>
              </a:rPr>
            </a:br>
            <a:r>
              <a:rPr lang="hu-HU" altLang="hu-HU" sz="3200" dirty="0">
                <a:solidFill>
                  <a:srgbClr val="1F4A7F"/>
                </a:solidFill>
                <a:latin typeface="+mn-lt"/>
              </a:rPr>
              <a:t>22q11.2 </a:t>
            </a:r>
            <a:r>
              <a:rPr lang="hu-HU" altLang="hu-HU" sz="3200" dirty="0" err="1">
                <a:solidFill>
                  <a:srgbClr val="1F4A7F"/>
                </a:solidFill>
                <a:latin typeface="+mn-lt"/>
              </a:rPr>
              <a:t>microdeletio</a:t>
            </a:r>
            <a:endParaRPr lang="hu-HU" altLang="hu-HU" sz="3200" dirty="0">
              <a:solidFill>
                <a:srgbClr val="1F4A7F"/>
              </a:solidFill>
              <a:latin typeface="+mn-lt"/>
            </a:endParaRPr>
          </a:p>
        </p:txBody>
      </p:sp>
      <p:pic>
        <p:nvPicPr>
          <p:cNvPr id="26627" name="Picture 4" descr="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115"/>
          <a:stretch>
            <a:fillRect/>
          </a:stretch>
        </p:blipFill>
        <p:spPr bwMode="auto">
          <a:xfrm>
            <a:off x="6096001" y="1928814"/>
            <a:ext cx="39608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 descr="http://trialx.com/curetalk/wp-content/blogs.dir/7/files/2011/05/diseases/Digeorge_Syndrome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6938" y="2714625"/>
            <a:ext cx="2786062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634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21217" y="115911"/>
            <a:ext cx="10367493" cy="1081824"/>
          </a:xfrm>
          <a:noFill/>
        </p:spPr>
        <p:txBody>
          <a:bodyPr>
            <a:normAutofit fontScale="90000"/>
          </a:bodyPr>
          <a:lstStyle/>
          <a:p>
            <a:r>
              <a:rPr lang="hu-HU" altLang="hu-HU" sz="4000" dirty="0">
                <a:solidFill>
                  <a:srgbClr val="FFFF00"/>
                </a:solidFill>
              </a:rPr>
              <a:t/>
            </a:r>
            <a:br>
              <a:rPr lang="hu-HU" altLang="hu-HU" sz="4000" dirty="0">
                <a:solidFill>
                  <a:srgbClr val="FFFF00"/>
                </a:solidFill>
              </a:rPr>
            </a:br>
            <a:r>
              <a:rPr lang="hu-HU" altLang="hu-HU" sz="4900" b="1" dirty="0" err="1">
                <a:solidFill>
                  <a:srgbClr val="1F4A7F"/>
                </a:solidFill>
              </a:rPr>
              <a:t>DiGeorge</a:t>
            </a:r>
            <a:r>
              <a:rPr lang="hu-HU" altLang="hu-HU" sz="4900" b="1" dirty="0">
                <a:solidFill>
                  <a:srgbClr val="1F4A7F"/>
                </a:solidFill>
              </a:rPr>
              <a:t> </a:t>
            </a:r>
            <a:r>
              <a:rPr lang="hu-HU" altLang="hu-HU" sz="4900" b="1" dirty="0" smtClean="0">
                <a:solidFill>
                  <a:srgbClr val="1F4A7F"/>
                </a:solidFill>
              </a:rPr>
              <a:t>szindróma, </a:t>
            </a:r>
            <a:r>
              <a:rPr lang="hu-HU" altLang="hu-HU" sz="4900" b="1" dirty="0" err="1">
                <a:solidFill>
                  <a:srgbClr val="1F4A7F"/>
                </a:solidFill>
              </a:rPr>
              <a:t>velocardiofacialis</a:t>
            </a:r>
            <a:r>
              <a:rPr lang="hu-HU" altLang="hu-HU" sz="4900" b="1" dirty="0">
                <a:solidFill>
                  <a:srgbClr val="1F4A7F"/>
                </a:solidFill>
              </a:rPr>
              <a:t> </a:t>
            </a:r>
            <a:r>
              <a:rPr lang="hu-HU" altLang="hu-HU" sz="4900" b="1" dirty="0" err="1" smtClean="0">
                <a:solidFill>
                  <a:srgbClr val="1F4A7F"/>
                </a:solidFill>
              </a:rPr>
              <a:t>szindróma</a:t>
            </a:r>
            <a:r>
              <a:rPr lang="hu-HU" altLang="hu-HU" sz="4900" b="1" dirty="0">
                <a:solidFill>
                  <a:srgbClr val="1F4A7F"/>
                </a:solidFill>
              </a:rPr>
              <a:t/>
            </a:r>
            <a:br>
              <a:rPr lang="hu-HU" altLang="hu-HU" sz="4900" b="1" dirty="0">
                <a:solidFill>
                  <a:srgbClr val="1F4A7F"/>
                </a:solidFill>
              </a:rPr>
            </a:br>
            <a:r>
              <a:rPr lang="hu-HU" altLang="hu-HU" sz="3100" dirty="0" err="1">
                <a:solidFill>
                  <a:srgbClr val="1F4A7F"/>
                </a:solidFill>
              </a:rPr>
              <a:t>Angelo</a:t>
            </a:r>
            <a:r>
              <a:rPr lang="hu-HU" altLang="hu-HU" sz="3100" dirty="0">
                <a:solidFill>
                  <a:srgbClr val="1F4A7F"/>
                </a:solidFill>
              </a:rPr>
              <a:t> Mari </a:t>
            </a:r>
            <a:r>
              <a:rPr lang="hu-HU" altLang="hu-HU" sz="3100" dirty="0" err="1">
                <a:solidFill>
                  <a:srgbClr val="1F4A7F"/>
                </a:solidFill>
              </a:rPr>
              <a:t>DiGeorge</a:t>
            </a:r>
            <a:r>
              <a:rPr lang="hu-HU" altLang="hu-HU" sz="3100" dirty="0">
                <a:solidFill>
                  <a:srgbClr val="1F4A7F"/>
                </a:solidFill>
              </a:rPr>
              <a:t> 1921-2009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sz="3200" dirty="0"/>
              <a:t>jellegzetes arc</a:t>
            </a:r>
          </a:p>
          <a:p>
            <a:r>
              <a:rPr lang="hu-HU" altLang="hu-HU" sz="3200" dirty="0"/>
              <a:t>mellékpajzsmirigy </a:t>
            </a:r>
            <a:r>
              <a:rPr lang="hu-HU" altLang="hu-HU" sz="3200" dirty="0" err="1"/>
              <a:t>hypoplasia</a:t>
            </a:r>
            <a:endParaRPr lang="hu-HU" altLang="hu-HU" sz="3200" dirty="0"/>
          </a:p>
          <a:p>
            <a:r>
              <a:rPr lang="hu-HU" altLang="hu-HU" sz="3200" dirty="0" err="1"/>
              <a:t>újszülöttkori</a:t>
            </a:r>
            <a:r>
              <a:rPr lang="hu-HU" altLang="hu-HU" sz="3200" dirty="0"/>
              <a:t> </a:t>
            </a:r>
            <a:r>
              <a:rPr lang="hu-HU" altLang="hu-HU" sz="3200" dirty="0" err="1"/>
              <a:t>hypocalcaemia</a:t>
            </a:r>
            <a:endParaRPr lang="hu-HU" altLang="hu-HU" sz="3200" dirty="0"/>
          </a:p>
          <a:p>
            <a:r>
              <a:rPr lang="hu-HU" altLang="hu-HU" sz="3200" dirty="0" err="1"/>
              <a:t>hypothyreosis</a:t>
            </a:r>
            <a:endParaRPr lang="hu-HU" altLang="hu-HU" sz="3200" dirty="0"/>
          </a:p>
          <a:p>
            <a:r>
              <a:rPr lang="hu-HU" altLang="hu-HU" sz="3200" dirty="0" err="1"/>
              <a:t>thymus</a:t>
            </a:r>
            <a:r>
              <a:rPr lang="hu-HU" altLang="hu-HU" sz="3200" dirty="0"/>
              <a:t> </a:t>
            </a:r>
            <a:r>
              <a:rPr lang="hu-HU" altLang="hu-HU" sz="3200" dirty="0" err="1"/>
              <a:t>aplasia</a:t>
            </a:r>
            <a:endParaRPr lang="hu-HU" altLang="hu-HU" sz="3200" dirty="0"/>
          </a:p>
          <a:p>
            <a:r>
              <a:rPr lang="hu-HU" altLang="hu-HU" sz="3200" dirty="0"/>
              <a:t>immunhiányos állapot</a:t>
            </a:r>
          </a:p>
          <a:p>
            <a:endParaRPr lang="hu-HU" altLang="hu-HU" sz="2400" dirty="0"/>
          </a:p>
          <a:p>
            <a:endParaRPr lang="hu-HU" altLang="hu-HU" dirty="0" smtClean="0"/>
          </a:p>
          <a:p>
            <a:endParaRPr lang="hu-HU" altLang="hu-HU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3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ím 1"/>
          <p:cNvSpPr>
            <a:spLocks noGrp="1"/>
          </p:cNvSpPr>
          <p:nvPr>
            <p:ph type="title" idx="4294967295"/>
          </p:nvPr>
        </p:nvSpPr>
        <p:spPr>
          <a:xfrm>
            <a:off x="1524000" y="304800"/>
            <a:ext cx="10668000" cy="1216025"/>
          </a:xfrm>
        </p:spPr>
        <p:txBody>
          <a:bodyPr/>
          <a:lstStyle/>
          <a:p>
            <a:r>
              <a:rPr lang="hu-HU" altLang="hu-HU" b="1" dirty="0" err="1" smtClean="0">
                <a:solidFill>
                  <a:srgbClr val="1F4A7F"/>
                </a:solidFill>
              </a:rPr>
              <a:t>DiGeorge</a:t>
            </a:r>
            <a:r>
              <a:rPr lang="hu-HU" altLang="hu-HU" b="1" dirty="0" smtClean="0">
                <a:solidFill>
                  <a:srgbClr val="1F4A7F"/>
                </a:solidFill>
              </a:rPr>
              <a:t> szindróma</a:t>
            </a:r>
          </a:p>
        </p:txBody>
      </p:sp>
      <p:sp>
        <p:nvSpPr>
          <p:cNvPr id="28675" name="Tartalom helye 2"/>
          <p:cNvSpPr>
            <a:spLocks noGrp="1"/>
          </p:cNvSpPr>
          <p:nvPr>
            <p:ph idx="4294967295"/>
          </p:nvPr>
        </p:nvSpPr>
        <p:spPr>
          <a:xfrm>
            <a:off x="0" y="1752600"/>
            <a:ext cx="10668000" cy="4267200"/>
          </a:xfrm>
        </p:spPr>
        <p:txBody>
          <a:bodyPr/>
          <a:lstStyle/>
          <a:p>
            <a:r>
              <a:rPr lang="hu-HU" altLang="hu-HU" sz="3200"/>
              <a:t>aortaív és truncus fejlődési rendellenességek</a:t>
            </a:r>
          </a:p>
          <a:p>
            <a:r>
              <a:rPr lang="hu-HU" altLang="hu-HU" sz="3200"/>
              <a:t>hallás zavar</a:t>
            </a:r>
          </a:p>
          <a:p>
            <a:r>
              <a:rPr lang="hu-HU" altLang="hu-HU" sz="3200"/>
              <a:t>sérvek</a:t>
            </a:r>
          </a:p>
          <a:p>
            <a:r>
              <a:rPr lang="hu-HU" altLang="hu-HU" sz="3200"/>
              <a:t>psychomotoros elmaradás</a:t>
            </a:r>
          </a:p>
          <a:p>
            <a:r>
              <a:rPr lang="hu-HU" altLang="hu-HU" sz="3200"/>
              <a:t>pszichiátriai betegségek</a:t>
            </a:r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xmlns="" val="46465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dirty="0" err="1">
                <a:solidFill>
                  <a:schemeClr val="tx2"/>
                </a:solidFill>
              </a:rPr>
              <a:t>Array</a:t>
            </a:r>
            <a:r>
              <a:rPr lang="hu-HU" dirty="0">
                <a:solidFill>
                  <a:schemeClr val="tx2"/>
                </a:solidFill>
              </a:rPr>
              <a:t> alapú </a:t>
            </a:r>
            <a:r>
              <a:rPr lang="hu-HU" b="1" dirty="0" err="1">
                <a:solidFill>
                  <a:schemeClr val="tx2"/>
                </a:solidFill>
              </a:rPr>
              <a:t>c</a:t>
            </a:r>
            <a:r>
              <a:rPr lang="hu-HU" dirty="0" err="1">
                <a:solidFill>
                  <a:schemeClr val="tx2"/>
                </a:solidFill>
              </a:rPr>
              <a:t>omparativ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genomiális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b="1" dirty="0">
                <a:solidFill>
                  <a:schemeClr val="tx2"/>
                </a:solidFill>
              </a:rPr>
              <a:t>h</a:t>
            </a:r>
            <a:r>
              <a:rPr lang="hu-HU" dirty="0">
                <a:solidFill>
                  <a:schemeClr val="tx2"/>
                </a:solidFill>
              </a:rPr>
              <a:t>ibridizáció (CGH)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214" y="1558344"/>
            <a:ext cx="11797047" cy="5299656"/>
          </a:xfrm>
        </p:spPr>
        <p:txBody>
          <a:bodyPr/>
          <a:lstStyle/>
          <a:p>
            <a:pPr eaLnBrk="1" hangingPunct="1">
              <a:defRPr/>
            </a:pPr>
            <a:r>
              <a:rPr lang="hu-HU" dirty="0" err="1"/>
              <a:t>Array</a:t>
            </a:r>
            <a:r>
              <a:rPr lang="hu-HU" dirty="0"/>
              <a:t> = elrendezés</a:t>
            </a:r>
          </a:p>
          <a:p>
            <a:pPr eaLnBrk="1" hangingPunct="1">
              <a:defRPr/>
            </a:pPr>
            <a:r>
              <a:rPr lang="hu-HU" dirty="0"/>
              <a:t>Molekuláris </a:t>
            </a:r>
            <a:r>
              <a:rPr lang="hu-HU" dirty="0" err="1"/>
              <a:t>karyotypus</a:t>
            </a:r>
            <a:r>
              <a:rPr lang="hu-HU" dirty="0"/>
              <a:t> vizsgálat</a:t>
            </a:r>
          </a:p>
          <a:p>
            <a:pPr eaLnBrk="1" hangingPunct="1">
              <a:defRPr/>
            </a:pPr>
            <a:r>
              <a:rPr lang="hu-HU" dirty="0"/>
              <a:t>A genom </a:t>
            </a:r>
            <a:r>
              <a:rPr lang="hu-HU" dirty="0" smtClean="0"/>
              <a:t>részletes </a:t>
            </a:r>
            <a:r>
              <a:rPr lang="hu-HU" dirty="0"/>
              <a:t>elemzése kópia szám változások azonosítására</a:t>
            </a:r>
          </a:p>
          <a:p>
            <a:pPr eaLnBrk="1" hangingPunct="1">
              <a:defRPr/>
            </a:pPr>
            <a:r>
              <a:rPr lang="hu-HU" dirty="0" err="1" smtClean="0"/>
              <a:t>Szubmikroszkópos</a:t>
            </a:r>
            <a:r>
              <a:rPr lang="hu-HU" dirty="0" smtClean="0"/>
              <a:t> </a:t>
            </a:r>
            <a:r>
              <a:rPr lang="hu-HU" dirty="0"/>
              <a:t>méretű patológiás </a:t>
            </a:r>
            <a:r>
              <a:rPr lang="hu-HU" dirty="0" err="1" smtClean="0"/>
              <a:t>genomikus</a:t>
            </a:r>
            <a:endParaRPr lang="hu-HU" dirty="0" smtClean="0"/>
          </a:p>
          <a:p>
            <a:pPr marL="0" indent="0" eaLnBrk="1" hangingPunct="1">
              <a:buNone/>
              <a:defRPr/>
            </a:pPr>
            <a:r>
              <a:rPr lang="hu-HU" dirty="0" smtClean="0"/>
              <a:t>   egyensúlyzavarok : </a:t>
            </a:r>
          </a:p>
          <a:p>
            <a:pPr marL="0" indent="0" eaLnBrk="1" hangingPunct="1">
              <a:buNone/>
              <a:defRPr/>
            </a:pPr>
            <a:r>
              <a:rPr lang="hu-HU" dirty="0"/>
              <a:t> </a:t>
            </a:r>
            <a:r>
              <a:rPr lang="hu-HU" dirty="0" smtClean="0"/>
              <a:t>  kiesések </a:t>
            </a:r>
            <a:r>
              <a:rPr lang="hu-HU" dirty="0"/>
              <a:t>(</a:t>
            </a:r>
            <a:r>
              <a:rPr lang="hu-HU" dirty="0" err="1"/>
              <a:t>deléciók</a:t>
            </a:r>
            <a:r>
              <a:rPr lang="hu-HU" dirty="0"/>
              <a:t>), </a:t>
            </a:r>
            <a:r>
              <a:rPr lang="hu-HU" dirty="0" err="1"/>
              <a:t>duplikációk</a:t>
            </a:r>
            <a:r>
              <a:rPr lang="hu-HU" dirty="0"/>
              <a:t> </a:t>
            </a:r>
            <a:r>
              <a:rPr lang="hu-HU" dirty="0" smtClean="0"/>
              <a:t> </a:t>
            </a:r>
            <a:r>
              <a:rPr lang="hu-HU" dirty="0"/>
              <a:t>kimutatására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611" y="846138"/>
            <a:ext cx="2060619" cy="184554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363" y="3297091"/>
            <a:ext cx="2618704" cy="344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735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0637" y="373486"/>
            <a:ext cx="5704268" cy="86288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hu-HU" dirty="0"/>
              <a:t>Genetikai elvárások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32586"/>
            <a:ext cx="10515600" cy="4683014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Média: izgalmas, új hírek a genetikáról, a </a:t>
            </a:r>
            <a:r>
              <a:rPr lang="hu-HU" dirty="0" smtClean="0"/>
              <a:t>genomról</a:t>
            </a:r>
          </a:p>
          <a:p>
            <a:r>
              <a:rPr lang="hu-HU" dirty="0" smtClean="0"/>
              <a:t>Újgenerációs </a:t>
            </a:r>
            <a:r>
              <a:rPr lang="hu-HU" dirty="0" err="1" smtClean="0"/>
              <a:t>fenotipizálás</a:t>
            </a:r>
            <a:r>
              <a:rPr lang="hu-HU" dirty="0" smtClean="0"/>
              <a:t>: arc, hang, mozgás  alapján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diagnózis – mesterséges intelligencia segítségével</a:t>
            </a:r>
          </a:p>
          <a:p>
            <a:r>
              <a:rPr lang="hu-HU" dirty="0" smtClean="0"/>
              <a:t>Szabad nukleinsavak elemzése a vérben: számos betegség diagnózisa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és a kezelés követése  </a:t>
            </a:r>
          </a:p>
          <a:p>
            <a:r>
              <a:rPr lang="hu-HU" dirty="0" smtClean="0"/>
              <a:t>Vérben keringő daganat – DNS mutáció vizsgálata: folyékony </a:t>
            </a:r>
            <a:r>
              <a:rPr lang="hu-HU" dirty="0" err="1" smtClean="0"/>
              <a:t>biopszia</a:t>
            </a:r>
            <a:endParaRPr lang="hu-HU" dirty="0" smtClean="0"/>
          </a:p>
          <a:p>
            <a:r>
              <a:rPr lang="hu-HU" dirty="0"/>
              <a:t>Génmódosított T – sejtek daganatos és gyulladásos betegségek</a:t>
            </a:r>
          </a:p>
          <a:p>
            <a:pPr marL="0" indent="0">
              <a:buNone/>
            </a:pPr>
            <a:r>
              <a:rPr lang="hu-HU" dirty="0"/>
              <a:t>   </a:t>
            </a:r>
            <a:r>
              <a:rPr lang="hu-HU" dirty="0" smtClean="0"/>
              <a:t>kezelésére</a:t>
            </a:r>
          </a:p>
          <a:p>
            <a:r>
              <a:rPr lang="hu-HU" dirty="0" smtClean="0"/>
              <a:t> </a:t>
            </a:r>
            <a:r>
              <a:rPr lang="hu-HU" dirty="0"/>
              <a:t>Génterápia </a:t>
            </a:r>
            <a:r>
              <a:rPr lang="hu-HU" dirty="0" err="1" smtClean="0"/>
              <a:t>macula</a:t>
            </a:r>
            <a:r>
              <a:rPr lang="hu-HU" dirty="0" smtClean="0"/>
              <a:t> degenerációban</a:t>
            </a:r>
          </a:p>
          <a:p>
            <a:r>
              <a:rPr lang="hu-HU" dirty="0" smtClean="0"/>
              <a:t>OXTR gén változatai befolyásolják a házaspárok viselkedését </a:t>
            </a:r>
          </a:p>
          <a:p>
            <a:r>
              <a:rPr lang="hu-HU" dirty="0" smtClean="0"/>
              <a:t>Otthoni </a:t>
            </a:r>
            <a:r>
              <a:rPr lang="hu-HU" dirty="0"/>
              <a:t>internet </a:t>
            </a:r>
            <a:r>
              <a:rPr lang="hu-HU" dirty="0" smtClean="0"/>
              <a:t>diagnosztika</a:t>
            </a:r>
          </a:p>
          <a:p>
            <a:r>
              <a:rPr lang="hu-HU" dirty="0" smtClean="0"/>
              <a:t>De: nem </a:t>
            </a:r>
            <a:r>
              <a:rPr lang="hu-HU" dirty="0"/>
              <a:t>kizárólag a génhibák felelősek a </a:t>
            </a:r>
            <a:r>
              <a:rPr lang="hu-HU" dirty="0" smtClean="0"/>
              <a:t>betegségekért</a:t>
            </a:r>
          </a:p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525" y="125134"/>
            <a:ext cx="2450475" cy="324913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51" y="4340180"/>
            <a:ext cx="2857500" cy="173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14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600" dirty="0" err="1" smtClean="0">
                <a:solidFill>
                  <a:srgbClr val="1F4A7F"/>
                </a:solidFill>
              </a:rPr>
              <a:t>Monolokuszos</a:t>
            </a:r>
            <a:r>
              <a:rPr lang="hu-HU" sz="3600" dirty="0" smtClean="0">
                <a:solidFill>
                  <a:srgbClr val="1F4A7F"/>
                </a:solidFill>
              </a:rPr>
              <a:t>, </a:t>
            </a:r>
            <a:r>
              <a:rPr lang="hu-HU" sz="3600" dirty="0" err="1" smtClean="0">
                <a:solidFill>
                  <a:srgbClr val="1F4A7F"/>
                </a:solidFill>
              </a:rPr>
              <a:t>monogénes</a:t>
            </a:r>
            <a:r>
              <a:rPr lang="hu-HU" sz="3600" dirty="0" smtClean="0">
                <a:solidFill>
                  <a:srgbClr val="1F4A7F"/>
                </a:solidFill>
              </a:rPr>
              <a:t> betegségek</a:t>
            </a:r>
            <a:br>
              <a:rPr lang="hu-HU" sz="3600" dirty="0" smtClean="0">
                <a:solidFill>
                  <a:srgbClr val="1F4A7F"/>
                </a:solidFill>
              </a:rPr>
            </a:br>
            <a:r>
              <a:rPr lang="hu-HU" sz="3600" dirty="0" smtClean="0">
                <a:solidFill>
                  <a:srgbClr val="1F4A7F"/>
                </a:solidFill>
              </a:rPr>
              <a:t>Egyetlen gén hibáinak kimutatási módszerei</a:t>
            </a:r>
            <a:endParaRPr lang="hu-HU" sz="3600" dirty="0">
              <a:solidFill>
                <a:srgbClr val="1F4A7F"/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609600" y="1600200"/>
            <a:ext cx="11582400" cy="5257799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Génmutáció (DNS) elemzés</a:t>
            </a:r>
          </a:p>
          <a:p>
            <a:pPr lvl="1">
              <a:buNone/>
            </a:pPr>
            <a:r>
              <a:rPr lang="hu-HU" dirty="0" err="1" smtClean="0"/>
              <a:t>-Célzott</a:t>
            </a:r>
            <a:r>
              <a:rPr lang="hu-HU" dirty="0" smtClean="0"/>
              <a:t> gén vizsgálat:</a:t>
            </a:r>
          </a:p>
          <a:p>
            <a:pPr lvl="1">
              <a:buNone/>
            </a:pPr>
            <a:r>
              <a:rPr lang="hu-HU" dirty="0" smtClean="0"/>
              <a:t>    	</a:t>
            </a:r>
            <a:r>
              <a:rPr lang="hu-HU" dirty="0" err="1" smtClean="0"/>
              <a:t>--szekvenálás</a:t>
            </a:r>
            <a:endParaRPr lang="hu-HU" dirty="0" smtClean="0"/>
          </a:p>
          <a:p>
            <a:pPr lvl="1">
              <a:buNone/>
            </a:pPr>
            <a:r>
              <a:rPr lang="hu-HU" dirty="0" smtClean="0"/>
              <a:t>		</a:t>
            </a:r>
          </a:p>
          <a:p>
            <a:pPr lvl="1">
              <a:buNone/>
            </a:pPr>
            <a:r>
              <a:rPr lang="hu-HU" dirty="0" err="1" smtClean="0"/>
              <a:t>-</a:t>
            </a:r>
            <a:r>
              <a:rPr lang="hu-HU" b="1" dirty="0" err="1" smtClean="0"/>
              <a:t>Multigénpanel</a:t>
            </a:r>
            <a:r>
              <a:rPr lang="hu-HU" b="1" dirty="0" smtClean="0"/>
              <a:t> vizsgálat (újgenerációs </a:t>
            </a:r>
            <a:r>
              <a:rPr lang="hu-HU" b="1" dirty="0" err="1" smtClean="0"/>
              <a:t>szekvenálás</a:t>
            </a:r>
            <a:r>
              <a:rPr lang="hu-HU" b="1" dirty="0" smtClean="0"/>
              <a:t>, NGS) </a:t>
            </a:r>
            <a:r>
              <a:rPr lang="hu-HU" dirty="0" smtClean="0"/>
              <a:t>: több gén csoportos elemzése egyidejűleg</a:t>
            </a:r>
          </a:p>
          <a:p>
            <a:pPr lvl="1">
              <a:buNone/>
            </a:pPr>
            <a:r>
              <a:rPr lang="hu-HU" dirty="0" smtClean="0"/>
              <a:t>Pl.: </a:t>
            </a:r>
            <a:r>
              <a:rPr lang="hu-HU" dirty="0" err="1" smtClean="0"/>
              <a:t>hypertrophiás</a:t>
            </a:r>
            <a:r>
              <a:rPr lang="hu-HU" dirty="0" smtClean="0"/>
              <a:t> és </a:t>
            </a:r>
            <a:r>
              <a:rPr lang="hu-HU" dirty="0" err="1" smtClean="0"/>
              <a:t>dilatatív</a:t>
            </a:r>
            <a:r>
              <a:rPr lang="hu-HU" dirty="0" smtClean="0"/>
              <a:t>  </a:t>
            </a:r>
            <a:r>
              <a:rPr lang="hu-HU" dirty="0" err="1"/>
              <a:t>cardiomyopathia</a:t>
            </a:r>
            <a:r>
              <a:rPr lang="hu-HU" dirty="0"/>
              <a:t> kialakulásában </a:t>
            </a:r>
            <a:r>
              <a:rPr lang="hu-HU" dirty="0" smtClean="0"/>
              <a:t>számos</a:t>
            </a:r>
          </a:p>
          <a:p>
            <a:pPr lvl="1">
              <a:buNone/>
            </a:pPr>
            <a:r>
              <a:rPr lang="hu-HU" dirty="0" smtClean="0"/>
              <a:t> ( </a:t>
            </a:r>
            <a:r>
              <a:rPr lang="hu-HU" dirty="0"/>
              <a:t>több </a:t>
            </a:r>
            <a:r>
              <a:rPr lang="hu-HU" dirty="0" smtClean="0"/>
              <a:t> tíz) </a:t>
            </a:r>
            <a:r>
              <a:rPr lang="hu-HU" dirty="0"/>
              <a:t>különböző gén </a:t>
            </a:r>
            <a:r>
              <a:rPr lang="hu-HU" dirty="0" smtClean="0"/>
              <a:t>mutációi</a:t>
            </a:r>
          </a:p>
          <a:p>
            <a:pPr lvl="1">
              <a:buNone/>
            </a:pPr>
            <a:r>
              <a:rPr lang="hu-HU" dirty="0"/>
              <a:t>	</a:t>
            </a:r>
            <a:r>
              <a:rPr lang="hu-HU" dirty="0" smtClean="0"/>
              <a:t>	</a:t>
            </a:r>
            <a:r>
              <a:rPr lang="hu-HU" dirty="0" err="1" smtClean="0"/>
              <a:t>Ataxia</a:t>
            </a:r>
            <a:r>
              <a:rPr lang="hu-HU" dirty="0" smtClean="0"/>
              <a:t>, </a:t>
            </a:r>
            <a:r>
              <a:rPr lang="hu-HU" dirty="0" err="1" smtClean="0"/>
              <a:t>Noonan</a:t>
            </a:r>
            <a:r>
              <a:rPr lang="hu-HU" dirty="0" smtClean="0"/>
              <a:t> szindróma, öröklődő siketség, </a:t>
            </a:r>
            <a:r>
              <a:rPr lang="hu-HU" dirty="0" err="1" smtClean="0"/>
              <a:t>glaucoma</a:t>
            </a:r>
            <a:endParaRPr lang="hu-HU" dirty="0" smtClean="0"/>
          </a:p>
          <a:p>
            <a:pPr lvl="1">
              <a:buNone/>
            </a:pPr>
            <a:r>
              <a:rPr lang="hu-HU" dirty="0" err="1" smtClean="0"/>
              <a:t>-</a:t>
            </a:r>
            <a:r>
              <a:rPr lang="hu-HU" b="1" dirty="0" err="1" smtClean="0"/>
              <a:t>Teljes</a:t>
            </a:r>
            <a:r>
              <a:rPr lang="hu-HU" b="1" dirty="0" smtClean="0"/>
              <a:t> </a:t>
            </a:r>
            <a:r>
              <a:rPr lang="hu-HU" b="1" dirty="0" err="1" smtClean="0"/>
              <a:t>exom</a:t>
            </a:r>
            <a:r>
              <a:rPr lang="hu-HU" b="1" dirty="0" smtClean="0"/>
              <a:t> </a:t>
            </a:r>
            <a:r>
              <a:rPr lang="hu-HU" b="1" dirty="0" err="1" smtClean="0"/>
              <a:t>szekvenálás</a:t>
            </a:r>
            <a:r>
              <a:rPr lang="hu-HU" b="1" dirty="0" smtClean="0"/>
              <a:t>:</a:t>
            </a:r>
            <a:r>
              <a:rPr lang="hu-HU" dirty="0" smtClean="0"/>
              <a:t> az összes kódoló DNS szekvencia, kb. 180 000 </a:t>
            </a:r>
            <a:r>
              <a:rPr lang="hu-HU" dirty="0" err="1" smtClean="0"/>
              <a:t>exon</a:t>
            </a:r>
            <a:r>
              <a:rPr lang="hu-HU" dirty="0" smtClean="0"/>
              <a:t>, amely RNS – re íródik át</a:t>
            </a:r>
          </a:p>
          <a:p>
            <a:pPr lvl="1">
              <a:buNone/>
            </a:pPr>
            <a:endParaRPr lang="hu-HU" dirty="0" smtClean="0"/>
          </a:p>
          <a:p>
            <a:pPr lvl="1">
              <a:buNone/>
            </a:pPr>
            <a:endParaRPr lang="hu-HU" dirty="0"/>
          </a:p>
        </p:txBody>
      </p:sp>
      <p:pic>
        <p:nvPicPr>
          <p:cNvPr id="6" name="Picture 2" descr="Kapcsolódó ké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7864" y="1830827"/>
            <a:ext cx="2981325" cy="1533526"/>
          </a:xfrm>
          <a:prstGeom prst="rect">
            <a:avLst/>
          </a:prstGeom>
          <a:noFill/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9657042" y="1417638"/>
            <a:ext cx="1876425" cy="1963737"/>
            <a:chOff x="1565" y="515"/>
            <a:chExt cx="1182" cy="1237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515"/>
              <a:ext cx="1182" cy="1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12"/>
            <p:cNvSpPr>
              <a:spLocks noChangeShapeType="1"/>
            </p:cNvSpPr>
            <p:nvPr/>
          </p:nvSpPr>
          <p:spPr bwMode="auto">
            <a:xfrm flipV="1">
              <a:off x="2138" y="711"/>
              <a:ext cx="0" cy="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1993" y="935"/>
              <a:ext cx="349" cy="18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del T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1565" y="545"/>
              <a:ext cx="1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A</a:t>
              </a:r>
              <a:r>
                <a:rPr kumimoji="0" lang="hu-HU" altLang="hu-HU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 </a:t>
              </a:r>
              <a:r>
                <a:rPr kumimoji="0" lang="hu-HU" altLang="hu-HU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G     </a:t>
              </a:r>
              <a:r>
                <a:rPr kumimoji="0" lang="hu-HU" altLang="hu-HU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</a:t>
              </a:r>
              <a:r>
                <a:rPr kumimoji="0" lang="hu-HU" altLang="hu-HU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  </a:t>
              </a:r>
              <a:r>
                <a:rPr kumimoji="0" lang="hu-HU" altLang="hu-HU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A</a:t>
              </a:r>
              <a:r>
                <a:rPr kumimoji="0" lang="hu-HU" altLang="hu-HU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 </a:t>
              </a:r>
              <a:r>
                <a:rPr kumimoji="0" lang="hu-HU" altLang="hu-HU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A</a:t>
              </a:r>
              <a:r>
                <a:rPr kumimoji="0" lang="hu-HU" alt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</a:t>
              </a:r>
              <a:r>
                <a:rPr kumimoji="0" lang="hu-HU" altLang="hu-HU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78099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2"/>
                </a:solidFill>
              </a:rPr>
              <a:t>Tejeskávé színű folt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599" y="1287886"/>
            <a:ext cx="11518521" cy="55701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/>
          </a:p>
          <a:p>
            <a:r>
              <a:rPr lang="hu-HU" dirty="0" smtClean="0"/>
              <a:t>1000 </a:t>
            </a:r>
            <a:r>
              <a:rPr lang="hu-HU" dirty="0"/>
              <a:t>újszülött közül kb. 20 gyermeken </a:t>
            </a:r>
            <a:r>
              <a:rPr lang="hu-HU" dirty="0" smtClean="0"/>
              <a:t>látható</a:t>
            </a:r>
          </a:p>
          <a:p>
            <a:r>
              <a:rPr lang="hu-HU" dirty="0" err="1" smtClean="0"/>
              <a:t>Autoszomális</a:t>
            </a:r>
            <a:r>
              <a:rPr lang="hu-HU" dirty="0" smtClean="0"/>
              <a:t> domináns öröklődésű családi halmozódás</a:t>
            </a:r>
          </a:p>
          <a:p>
            <a:r>
              <a:rPr lang="hu-HU" dirty="0" err="1" smtClean="0"/>
              <a:t>Neurofibromatosis</a:t>
            </a:r>
            <a:endParaRPr lang="hu-HU" dirty="0" smtClean="0"/>
          </a:p>
          <a:p>
            <a:r>
              <a:rPr lang="hu-HU" dirty="0" err="1" smtClean="0"/>
              <a:t>McCune</a:t>
            </a:r>
            <a:r>
              <a:rPr lang="hu-HU" dirty="0" smtClean="0"/>
              <a:t> - Albright szindróma</a:t>
            </a:r>
          </a:p>
          <a:p>
            <a:r>
              <a:rPr lang="hu-HU" dirty="0" err="1" smtClean="0"/>
              <a:t>Noonan</a:t>
            </a:r>
            <a:r>
              <a:rPr lang="hu-HU" dirty="0" smtClean="0"/>
              <a:t> szindróma</a:t>
            </a:r>
          </a:p>
          <a:p>
            <a:r>
              <a:rPr lang="hu-HU" dirty="0" smtClean="0"/>
              <a:t>Multiplex szeplő szindróma (LEOPARD)</a:t>
            </a:r>
          </a:p>
          <a:p>
            <a:r>
              <a:rPr lang="hu-HU" dirty="0" smtClean="0"/>
              <a:t>Bloom, </a:t>
            </a:r>
            <a:r>
              <a:rPr lang="hu-HU" dirty="0" err="1" smtClean="0"/>
              <a:t>Fanconi</a:t>
            </a:r>
            <a:r>
              <a:rPr lang="hu-HU" dirty="0" smtClean="0"/>
              <a:t> </a:t>
            </a:r>
            <a:r>
              <a:rPr lang="hu-HU" dirty="0" err="1" smtClean="0"/>
              <a:t>anaemia</a:t>
            </a:r>
            <a:r>
              <a:rPr lang="hu-HU" dirty="0" smtClean="0"/>
              <a:t>, Silver – Russell, </a:t>
            </a:r>
            <a:r>
              <a:rPr lang="hu-HU" dirty="0" err="1" smtClean="0"/>
              <a:t>Costello</a:t>
            </a:r>
            <a:r>
              <a:rPr lang="hu-HU" dirty="0" smtClean="0"/>
              <a:t>, sclerosis </a:t>
            </a:r>
            <a:r>
              <a:rPr lang="hu-HU" dirty="0" err="1" smtClean="0"/>
              <a:t>tuberosa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2370" y="2997880"/>
            <a:ext cx="2684981" cy="2408349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371" y="90310"/>
            <a:ext cx="2743818" cy="24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38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solidFill>
                  <a:srgbClr val="1F4A7F"/>
                </a:solidFill>
              </a:rPr>
              <a:t>Neurofibromatosis</a:t>
            </a:r>
            <a:endParaRPr lang="hu-HU" dirty="0">
              <a:solidFill>
                <a:srgbClr val="1F4A7F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Lesz- e agyi daganat? (</a:t>
            </a:r>
            <a:r>
              <a:rPr lang="hu-HU" dirty="0" err="1"/>
              <a:t>opticus</a:t>
            </a:r>
            <a:r>
              <a:rPr lang="hu-HU" dirty="0"/>
              <a:t> </a:t>
            </a:r>
            <a:r>
              <a:rPr lang="hu-HU" dirty="0" err="1"/>
              <a:t>glioma</a:t>
            </a:r>
            <a:r>
              <a:rPr lang="hu-HU" dirty="0"/>
              <a:t>, 15%)</a:t>
            </a:r>
          </a:p>
          <a:p>
            <a:r>
              <a:rPr lang="hu-HU" dirty="0"/>
              <a:t>Klasszikus tünetek, </a:t>
            </a:r>
            <a:r>
              <a:rPr lang="hu-HU" dirty="0" err="1"/>
              <a:t>neurofibromin</a:t>
            </a:r>
            <a:r>
              <a:rPr lang="hu-HU" dirty="0"/>
              <a:t> (NF1) mutációk (17q11.2)</a:t>
            </a:r>
          </a:p>
          <a:p>
            <a:r>
              <a:rPr lang="hu-HU" dirty="0" err="1"/>
              <a:t>Macrocephalus</a:t>
            </a:r>
            <a:r>
              <a:rPr lang="hu-HU" dirty="0"/>
              <a:t>, korai tejfogak</a:t>
            </a:r>
          </a:p>
          <a:p>
            <a:r>
              <a:rPr lang="hu-HU" dirty="0" err="1"/>
              <a:t>Pubertas</a:t>
            </a:r>
            <a:r>
              <a:rPr lang="hu-HU" dirty="0"/>
              <a:t> </a:t>
            </a:r>
            <a:r>
              <a:rPr lang="hu-HU" dirty="0" err="1"/>
              <a:t>praecox</a:t>
            </a:r>
            <a:endParaRPr lang="hu-HU" dirty="0"/>
          </a:p>
          <a:p>
            <a:r>
              <a:rPr lang="hu-HU" dirty="0" err="1"/>
              <a:t>Tibia</a:t>
            </a:r>
            <a:r>
              <a:rPr lang="hu-HU" dirty="0"/>
              <a:t> </a:t>
            </a:r>
            <a:r>
              <a:rPr lang="hu-HU" dirty="0" err="1"/>
              <a:t>pseudoarthrosisa</a:t>
            </a:r>
            <a:endParaRPr lang="hu-HU" dirty="0"/>
          </a:p>
          <a:p>
            <a:r>
              <a:rPr lang="hu-HU" dirty="0"/>
              <a:t>Alacsony termet</a:t>
            </a:r>
          </a:p>
          <a:p>
            <a:r>
              <a:rPr lang="hu-HU" dirty="0"/>
              <a:t>Mellkasi rendellenességek</a:t>
            </a: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xmlns="" val="33827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1F4A7F"/>
                </a:solidFill>
              </a:rPr>
              <a:t>Neurofibromatosis</a:t>
            </a:r>
            <a:endParaRPr lang="hu-HU" dirty="0">
              <a:solidFill>
                <a:srgbClr val="1F4A7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Igazolt </a:t>
            </a:r>
            <a:r>
              <a:rPr lang="hu-HU" dirty="0" err="1"/>
              <a:t>neurofibromatosis</a:t>
            </a:r>
            <a:r>
              <a:rPr lang="hu-HU" dirty="0"/>
              <a:t> több szakterület (gyermek neurológus, szemész, ortopéd, bőrgyógyász, </a:t>
            </a:r>
            <a:r>
              <a:rPr lang="hu-HU" dirty="0" err="1"/>
              <a:t>gasztroenterológus</a:t>
            </a:r>
            <a:r>
              <a:rPr lang="hu-HU" dirty="0"/>
              <a:t>, onkológus, radiológus) rendszeres együttműködését </a:t>
            </a:r>
            <a:r>
              <a:rPr lang="hu-HU" dirty="0" smtClean="0"/>
              <a:t>igényli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24" y="3863182"/>
            <a:ext cx="2974885" cy="2131030"/>
          </a:xfrm>
          <a:prstGeom prst="rect">
            <a:avLst/>
          </a:prstGeom>
        </p:spPr>
      </p:pic>
      <p:pic>
        <p:nvPicPr>
          <p:cNvPr id="2050" name="Picture 2" descr="Képtalálat a következőre: „glioma in neurofibromatosis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1411" y="3863182"/>
            <a:ext cx="2131029" cy="213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Képtalálat a következőre: „tibia pseudoarticulation in neurofibromatosis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628" y="3204572"/>
            <a:ext cx="1558342" cy="344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205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solidFill>
                  <a:schemeClr val="tx2"/>
                </a:solidFill>
              </a:rPr>
              <a:t>Legius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smtClean="0">
                <a:solidFill>
                  <a:schemeClr val="tx2"/>
                </a:solidFill>
              </a:rPr>
              <a:t>szindróma</a:t>
            </a:r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hu-HU" dirty="0"/>
          </a:p>
          <a:p>
            <a:r>
              <a:rPr lang="hu-HU" sz="3500" dirty="0"/>
              <a:t>2007, </a:t>
            </a:r>
            <a:r>
              <a:rPr lang="hu-HU" sz="3500" dirty="0" err="1" smtClean="0"/>
              <a:t>Leuven</a:t>
            </a:r>
            <a:r>
              <a:rPr lang="hu-HU" sz="3500" dirty="0" smtClean="0"/>
              <a:t>, Eric </a:t>
            </a:r>
            <a:r>
              <a:rPr lang="hu-HU" sz="3500" dirty="0" err="1" smtClean="0"/>
              <a:t>Legius</a:t>
            </a:r>
            <a:endParaRPr lang="hu-HU" sz="3500" dirty="0" smtClean="0"/>
          </a:p>
          <a:p>
            <a:r>
              <a:rPr lang="hu-HU" sz="3500" dirty="0" err="1" smtClean="0"/>
              <a:t>Neurofibromatosis</a:t>
            </a:r>
            <a:r>
              <a:rPr lang="hu-HU" sz="3500" dirty="0" smtClean="0"/>
              <a:t> </a:t>
            </a:r>
            <a:r>
              <a:rPr lang="hu-HU" sz="3500" dirty="0" err="1" smtClean="0"/>
              <a:t>type</a:t>
            </a:r>
            <a:r>
              <a:rPr lang="hu-HU" sz="3500" dirty="0" smtClean="0"/>
              <a:t> 1 – </a:t>
            </a:r>
            <a:r>
              <a:rPr lang="hu-HU" sz="3500" dirty="0" err="1" smtClean="0"/>
              <a:t>like</a:t>
            </a:r>
            <a:r>
              <a:rPr lang="hu-HU" sz="3500" dirty="0" smtClean="0"/>
              <a:t> </a:t>
            </a:r>
            <a:r>
              <a:rPr lang="hu-HU" sz="3500" dirty="0" err="1" smtClean="0"/>
              <a:t>syndrome</a:t>
            </a:r>
            <a:endParaRPr lang="hu-HU" sz="3500" dirty="0" smtClean="0"/>
          </a:p>
          <a:p>
            <a:r>
              <a:rPr lang="hu-HU" sz="3500" dirty="0" err="1" smtClean="0"/>
              <a:t>Autoszomális</a:t>
            </a:r>
            <a:r>
              <a:rPr lang="hu-HU" sz="3500" dirty="0" smtClean="0"/>
              <a:t> domináns öröklődés</a:t>
            </a:r>
            <a:endParaRPr lang="hu-HU" sz="3500" dirty="0"/>
          </a:p>
          <a:p>
            <a:r>
              <a:rPr lang="hu-HU" sz="3500" dirty="0"/>
              <a:t>SPRED1 (</a:t>
            </a:r>
            <a:r>
              <a:rPr lang="hu-HU" sz="3500" b="1" dirty="0" err="1"/>
              <a:t>Sp</a:t>
            </a:r>
            <a:r>
              <a:rPr lang="hu-HU" sz="3500" dirty="0" err="1"/>
              <a:t>routy</a:t>
            </a:r>
            <a:r>
              <a:rPr lang="hu-HU" sz="3500" dirty="0"/>
              <a:t> – </a:t>
            </a:r>
            <a:r>
              <a:rPr lang="hu-HU" sz="3500" b="1" dirty="0" err="1"/>
              <a:t>re</a:t>
            </a:r>
            <a:r>
              <a:rPr lang="hu-HU" sz="3500" dirty="0" err="1"/>
              <a:t>lated</a:t>
            </a:r>
            <a:r>
              <a:rPr lang="hu-HU" sz="3500" dirty="0"/>
              <a:t> EVH1 </a:t>
            </a:r>
            <a:r>
              <a:rPr lang="hu-HU" sz="3500" b="1" dirty="0" err="1"/>
              <a:t>d</a:t>
            </a:r>
            <a:r>
              <a:rPr lang="hu-HU" sz="3500" dirty="0" err="1"/>
              <a:t>omain</a:t>
            </a:r>
            <a:r>
              <a:rPr lang="hu-HU" sz="3500" dirty="0"/>
              <a:t> – </a:t>
            </a:r>
            <a:r>
              <a:rPr lang="hu-HU" sz="3500" dirty="0" err="1"/>
              <a:t>containing</a:t>
            </a:r>
            <a:r>
              <a:rPr lang="hu-HU" sz="3500" dirty="0"/>
              <a:t> protein 1) mutációk (15q14)</a:t>
            </a:r>
          </a:p>
          <a:p>
            <a:r>
              <a:rPr lang="hu-HU" sz="3500" dirty="0" err="1"/>
              <a:t>RASopathy</a:t>
            </a:r>
            <a:r>
              <a:rPr lang="hu-HU" sz="3500" dirty="0"/>
              <a:t> : RAS – MAPK (</a:t>
            </a:r>
            <a:r>
              <a:rPr lang="hu-HU" sz="3500" dirty="0" err="1"/>
              <a:t>mitogen</a:t>
            </a:r>
            <a:r>
              <a:rPr lang="hu-HU" sz="3500" dirty="0"/>
              <a:t> – </a:t>
            </a:r>
            <a:r>
              <a:rPr lang="hu-HU" sz="3500" dirty="0" err="1"/>
              <a:t>activated</a:t>
            </a:r>
            <a:r>
              <a:rPr lang="hu-HU" sz="3500" dirty="0"/>
              <a:t> protein </a:t>
            </a:r>
            <a:r>
              <a:rPr lang="hu-HU" sz="3500" dirty="0" err="1"/>
              <a:t>kinase</a:t>
            </a:r>
            <a:r>
              <a:rPr lang="hu-HU" sz="3500" dirty="0"/>
              <a:t>) vonal </a:t>
            </a:r>
            <a:r>
              <a:rPr lang="hu-HU" sz="3500" dirty="0" smtClean="0"/>
              <a:t>szabályozása – a betegekben jelátviteli zavar</a:t>
            </a:r>
            <a:endParaRPr lang="hu-HU" sz="3500" dirty="0"/>
          </a:p>
          <a:p>
            <a:r>
              <a:rPr lang="hu-HU" sz="3500" dirty="0"/>
              <a:t>Nincs </a:t>
            </a:r>
            <a:r>
              <a:rPr lang="hu-HU" sz="3500" dirty="0" err="1"/>
              <a:t>opticus</a:t>
            </a:r>
            <a:r>
              <a:rPr lang="hu-HU" sz="3500" dirty="0"/>
              <a:t> </a:t>
            </a:r>
            <a:r>
              <a:rPr lang="hu-HU" sz="3500" dirty="0" err="1"/>
              <a:t>glioma</a:t>
            </a:r>
            <a:r>
              <a:rPr lang="hu-HU" sz="3500" dirty="0"/>
              <a:t>, </a:t>
            </a:r>
            <a:r>
              <a:rPr lang="hu-HU" sz="3500" dirty="0" err="1"/>
              <a:t>neurofibroma</a:t>
            </a:r>
            <a:r>
              <a:rPr lang="hu-HU" sz="3500" dirty="0"/>
              <a:t>, </a:t>
            </a:r>
            <a:r>
              <a:rPr lang="hu-HU" sz="3500" dirty="0" err="1"/>
              <a:t>Lisch</a:t>
            </a:r>
            <a:r>
              <a:rPr lang="hu-HU" sz="3500" dirty="0"/>
              <a:t> – csomó</a:t>
            </a:r>
          </a:p>
          <a:p>
            <a:r>
              <a:rPr lang="hu-HU" sz="3500" dirty="0" smtClean="0"/>
              <a:t>NF I. típusának gyanúja </a:t>
            </a:r>
            <a:r>
              <a:rPr lang="hu-HU" sz="3500" dirty="0"/>
              <a:t>esetén kb. </a:t>
            </a:r>
            <a:r>
              <a:rPr lang="hu-HU" sz="3500" dirty="0" smtClean="0"/>
              <a:t>2 %</a:t>
            </a:r>
            <a:endParaRPr lang="hu-HU" sz="3500" dirty="0"/>
          </a:p>
          <a:p>
            <a:pPr>
              <a:buNone/>
            </a:pPr>
            <a:endParaRPr lang="hu-HU" sz="2800" dirty="0"/>
          </a:p>
          <a:p>
            <a:endParaRPr lang="hu-HU" sz="2800" dirty="0"/>
          </a:p>
        </p:txBody>
      </p:sp>
      <p:pic>
        <p:nvPicPr>
          <p:cNvPr id="4" name="Picture 2" descr="http://home.kpn.nl/ajeam.quaedvlieg/wpimages/wp7ed701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08538" y="274638"/>
            <a:ext cx="2165781" cy="25668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9126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1F4A7F"/>
                </a:solidFill>
              </a:rPr>
              <a:t>Legius</a:t>
            </a:r>
            <a:r>
              <a:rPr lang="hu-HU" dirty="0" smtClean="0">
                <a:solidFill>
                  <a:srgbClr val="1F4A7F"/>
                </a:solidFill>
              </a:rPr>
              <a:t> szindróma</a:t>
            </a:r>
            <a:endParaRPr lang="hu-HU" dirty="0">
              <a:solidFill>
                <a:srgbClr val="1F4A7F"/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609599" y="1417639"/>
            <a:ext cx="11200327" cy="5060434"/>
          </a:xfrm>
        </p:spPr>
        <p:txBody>
          <a:bodyPr/>
          <a:lstStyle/>
          <a:p>
            <a:r>
              <a:rPr lang="hu-HU" dirty="0" err="1" smtClean="0"/>
              <a:t>Cognitiv</a:t>
            </a:r>
            <a:r>
              <a:rPr lang="hu-HU" dirty="0" smtClean="0"/>
              <a:t> </a:t>
            </a:r>
            <a:r>
              <a:rPr lang="hu-HU" dirty="0"/>
              <a:t>fejlődési zavarok, ADHD </a:t>
            </a:r>
            <a:r>
              <a:rPr lang="hu-HU" dirty="0" smtClean="0"/>
              <a:t>, tanulási nehézségek</a:t>
            </a:r>
          </a:p>
          <a:p>
            <a:r>
              <a:rPr lang="hu-HU" dirty="0" smtClean="0"/>
              <a:t>Beszédfejlődés elmaradása</a:t>
            </a:r>
          </a:p>
          <a:p>
            <a:r>
              <a:rPr lang="hu-HU" dirty="0" smtClean="0"/>
              <a:t>Tejeskávé színű foltok</a:t>
            </a:r>
          </a:p>
          <a:p>
            <a:r>
              <a:rPr lang="hu-HU" dirty="0" smtClean="0"/>
              <a:t>Hónalji, </a:t>
            </a:r>
            <a:r>
              <a:rPr lang="hu-HU" dirty="0" err="1" smtClean="0"/>
              <a:t>inguinalis</a:t>
            </a:r>
            <a:r>
              <a:rPr lang="hu-HU" dirty="0" smtClean="0"/>
              <a:t> szeplők</a:t>
            </a:r>
          </a:p>
          <a:p>
            <a:r>
              <a:rPr lang="hu-HU" dirty="0" err="1" smtClean="0"/>
              <a:t>Macrocephalia</a:t>
            </a:r>
            <a:endParaRPr lang="hu-HU" dirty="0" smtClean="0"/>
          </a:p>
          <a:p>
            <a:r>
              <a:rPr lang="hu-HU" dirty="0" err="1" smtClean="0"/>
              <a:t>Lipomák</a:t>
            </a:r>
            <a:endParaRPr lang="hu-HU" dirty="0" smtClean="0"/>
          </a:p>
          <a:p>
            <a:r>
              <a:rPr lang="hu-HU" dirty="0" err="1" smtClean="0"/>
              <a:t>Vascularis</a:t>
            </a:r>
            <a:r>
              <a:rPr lang="hu-HU" dirty="0" smtClean="0"/>
              <a:t> rendellenességek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347" y="2398077"/>
            <a:ext cx="2575774" cy="367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5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19326" y="277813"/>
            <a:ext cx="7991475" cy="1143000"/>
          </a:xfrm>
          <a:noFill/>
        </p:spPr>
        <p:txBody>
          <a:bodyPr>
            <a:normAutofit fontScale="90000"/>
          </a:bodyPr>
          <a:lstStyle/>
          <a:p>
            <a:r>
              <a:rPr lang="hu-HU" altLang="hu-HU" sz="4900" b="1" dirty="0" smtClean="0">
                <a:solidFill>
                  <a:srgbClr val="1F4A7F"/>
                </a:solidFill>
              </a:rPr>
              <a:t>Marfan szindróma</a:t>
            </a:r>
            <a:r>
              <a:rPr lang="hu-HU" altLang="hu-HU" dirty="0" smtClean="0">
                <a:solidFill>
                  <a:srgbClr val="1F4A7F"/>
                </a:solidFill>
              </a:rPr>
              <a:t/>
            </a:r>
            <a:br>
              <a:rPr lang="hu-HU" altLang="hu-HU" dirty="0" smtClean="0">
                <a:solidFill>
                  <a:srgbClr val="1F4A7F"/>
                </a:solidFill>
              </a:rPr>
            </a:br>
            <a:endParaRPr lang="hu-HU" altLang="hu-HU" dirty="0" smtClean="0">
              <a:solidFill>
                <a:srgbClr val="1F4A7F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sz="2400"/>
              <a:t>1:16000-25000, a fibrillin-1 gén mutációi, 15q21.1</a:t>
            </a:r>
          </a:p>
        </p:txBody>
      </p:sp>
      <p:pic>
        <p:nvPicPr>
          <p:cNvPr id="38916" name="Picture 4" descr="MARF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500314"/>
            <a:ext cx="26670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b_12_2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24" b="9448"/>
          <a:stretch>
            <a:fillRect/>
          </a:stretch>
        </p:blipFill>
        <p:spPr bwMode="auto">
          <a:xfrm>
            <a:off x="4667250" y="2928938"/>
            <a:ext cx="22987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marfan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1813" y="2357439"/>
            <a:ext cx="3517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marf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3313" y="4500563"/>
            <a:ext cx="27432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079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 err="1" smtClean="0">
                <a:solidFill>
                  <a:srgbClr val="1F4A7F"/>
                </a:solidFill>
              </a:rPr>
              <a:t>Achondroplasia</a:t>
            </a:r>
            <a:endParaRPr lang="hu-HU" altLang="hu-HU" b="1" dirty="0" smtClean="0">
              <a:solidFill>
                <a:srgbClr val="1F4A7F"/>
              </a:solidFill>
            </a:endParaRPr>
          </a:p>
        </p:txBody>
      </p:sp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000375" cy="371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309939" y="2643189"/>
            <a:ext cx="428625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542" y="1464533"/>
            <a:ext cx="2925288" cy="477763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500" y="1794291"/>
            <a:ext cx="3334801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763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ím 1"/>
          <p:cNvSpPr>
            <a:spLocks noGrp="1"/>
          </p:cNvSpPr>
          <p:nvPr>
            <p:ph type="title"/>
          </p:nvPr>
        </p:nvSpPr>
        <p:spPr>
          <a:xfrm>
            <a:off x="1981201" y="273050"/>
            <a:ext cx="7758113" cy="1162050"/>
          </a:xfrm>
        </p:spPr>
        <p:txBody>
          <a:bodyPr/>
          <a:lstStyle/>
          <a:p>
            <a:pPr eaLnBrk="1" hangingPunct="1"/>
            <a:r>
              <a:rPr lang="hu-HU" altLang="hu-HU" sz="4400" b="1" dirty="0" err="1">
                <a:solidFill>
                  <a:srgbClr val="1F4A7F"/>
                </a:solidFill>
              </a:rPr>
              <a:t>Osteogenesis</a:t>
            </a:r>
            <a:r>
              <a:rPr lang="hu-HU" altLang="hu-HU" sz="4400" b="1" dirty="0">
                <a:solidFill>
                  <a:srgbClr val="1F4A7F"/>
                </a:solidFill>
              </a:rPr>
              <a:t> </a:t>
            </a:r>
            <a:r>
              <a:rPr lang="hu-HU" altLang="hu-HU" sz="4400" b="1" dirty="0" err="1">
                <a:solidFill>
                  <a:srgbClr val="1F4A7F"/>
                </a:solidFill>
              </a:rPr>
              <a:t>imperfecta</a:t>
            </a:r>
            <a:endParaRPr lang="hu-HU" altLang="hu-HU" sz="4400" b="1" dirty="0">
              <a:solidFill>
                <a:srgbClr val="1F4A7F"/>
              </a:solidFill>
            </a:endParaRPr>
          </a:p>
        </p:txBody>
      </p:sp>
      <p:pic>
        <p:nvPicPr>
          <p:cNvPr id="47108" name="Picture 5" descr="blue-sclera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67313" y="2071689"/>
            <a:ext cx="5111750" cy="4117975"/>
          </a:xfrm>
          <a:noFill/>
          <a:ln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7107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  <a:p>
            <a:pPr eaLnBrk="1" hangingPunct="1"/>
            <a:endParaRPr lang="hu-HU" altLang="hu-HU" sz="2400"/>
          </a:p>
        </p:txBody>
      </p:sp>
      <p:pic>
        <p:nvPicPr>
          <p:cNvPr id="47109" name="Picture 4" descr="csont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143125"/>
            <a:ext cx="2705100" cy="3810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386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 err="1" smtClean="0">
                <a:solidFill>
                  <a:srgbClr val="1F4A7F"/>
                </a:solidFill>
              </a:rPr>
              <a:t>Dentinogenesis</a:t>
            </a:r>
            <a:r>
              <a:rPr lang="hu-HU" altLang="hu-HU" b="1" dirty="0" smtClean="0">
                <a:solidFill>
                  <a:srgbClr val="1F4A7F"/>
                </a:solidFill>
              </a:rPr>
              <a:t> </a:t>
            </a:r>
            <a:r>
              <a:rPr lang="hu-HU" altLang="hu-HU" b="1" dirty="0" err="1" smtClean="0">
                <a:solidFill>
                  <a:srgbClr val="1F4A7F"/>
                </a:solidFill>
              </a:rPr>
              <a:t>imperfecta</a:t>
            </a:r>
            <a:endParaRPr lang="hu-HU" altLang="hu-HU" b="1" dirty="0" smtClean="0">
              <a:solidFill>
                <a:srgbClr val="1F4A7F"/>
              </a:solidFill>
            </a:endParaRPr>
          </a:p>
        </p:txBody>
      </p:sp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5875" y="2357439"/>
            <a:ext cx="5111750" cy="33289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305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8959403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l"/>
            <a:r>
              <a:rPr lang="hu-HU" dirty="0">
                <a:solidFill>
                  <a:srgbClr val="1F4A7F"/>
                </a:solidFill>
              </a:rPr>
              <a:t>Miért fontos a genetikai diagnózis?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757758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Pontos</a:t>
            </a:r>
          </a:p>
          <a:p>
            <a:r>
              <a:rPr lang="hu-HU" dirty="0"/>
              <a:t>Segítség a differenciáldiagnózisban </a:t>
            </a:r>
          </a:p>
          <a:p>
            <a:r>
              <a:rPr lang="hu-HU" dirty="0"/>
              <a:t>Várható tünetek , prognózis</a:t>
            </a:r>
          </a:p>
          <a:p>
            <a:r>
              <a:rPr lang="hu-HU" dirty="0"/>
              <a:t>Családi </a:t>
            </a:r>
            <a:r>
              <a:rPr lang="hu-HU" dirty="0" smtClean="0"/>
              <a:t>szűrés</a:t>
            </a:r>
          </a:p>
          <a:p>
            <a:r>
              <a:rPr lang="hu-HU" dirty="0" smtClean="0"/>
              <a:t>Mutáción </a:t>
            </a:r>
            <a:r>
              <a:rPr lang="hu-HU" dirty="0"/>
              <a:t>alapuló kezelés</a:t>
            </a:r>
          </a:p>
          <a:p>
            <a:r>
              <a:rPr lang="hu-HU" dirty="0"/>
              <a:t>Enzimpótló </a:t>
            </a:r>
            <a:r>
              <a:rPr lang="hu-HU" dirty="0" smtClean="0"/>
              <a:t>kezelés</a:t>
            </a:r>
          </a:p>
          <a:p>
            <a:r>
              <a:rPr lang="hu-HU" dirty="0" smtClean="0"/>
              <a:t>Génterápia</a:t>
            </a:r>
            <a:endParaRPr lang="hu-HU" dirty="0"/>
          </a:p>
          <a:p>
            <a:r>
              <a:rPr lang="hu-HU" dirty="0"/>
              <a:t>Célzott fejlesztés</a:t>
            </a:r>
          </a:p>
          <a:p>
            <a:r>
              <a:rPr lang="hu-HU" dirty="0" err="1"/>
              <a:t>Praenatalis</a:t>
            </a:r>
            <a:r>
              <a:rPr lang="hu-HU" dirty="0"/>
              <a:t> diagnosztika</a:t>
            </a:r>
          </a:p>
          <a:p>
            <a:r>
              <a:rPr lang="hu-HU" dirty="0"/>
              <a:t>Genetikai tanácsadás</a:t>
            </a:r>
          </a:p>
        </p:txBody>
      </p:sp>
    </p:spTree>
    <p:extLst>
      <p:ext uri="{BB962C8B-B14F-4D97-AF65-F5344CB8AC3E}">
        <p14:creationId xmlns:p14="http://schemas.microsoft.com/office/powerpoint/2010/main" xmlns="" val="2825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8686800" cy="1282700"/>
          </a:xfrm>
          <a:noFill/>
        </p:spPr>
        <p:txBody>
          <a:bodyPr>
            <a:normAutofit fontScale="90000"/>
          </a:bodyPr>
          <a:lstStyle/>
          <a:p>
            <a:r>
              <a:rPr lang="hu-HU" altLang="hu-HU" sz="4900" b="1" dirty="0">
                <a:solidFill>
                  <a:srgbClr val="1F4A7F"/>
                </a:solidFill>
              </a:rPr>
              <a:t>Egyetlen gén hibája miatt kialakuló kórképek gyanújelei</a:t>
            </a:r>
            <a:r>
              <a:rPr lang="hu-HU" altLang="hu-HU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sz="3600"/>
              <a:t>általában több szervre kiterjedő tünetegyüttes </a:t>
            </a:r>
          </a:p>
          <a:p>
            <a:r>
              <a:rPr lang="hu-HU" altLang="hu-HU" sz="3600"/>
              <a:t>ismételt családi előfordulás</a:t>
            </a:r>
          </a:p>
          <a:p>
            <a:r>
              <a:rPr lang="hu-HU" altLang="hu-HU" sz="3600"/>
              <a:t>a családban vérrokonok közötti házasság</a:t>
            </a:r>
          </a:p>
          <a:p>
            <a:r>
              <a:rPr lang="hu-HU" altLang="hu-HU" sz="3600"/>
              <a:t>jellegzetes phenotypus</a:t>
            </a:r>
            <a:r>
              <a:rPr lang="hu-HU" altLang="hu-HU" sz="360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55844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1"/>
          <p:cNvSpPr>
            <a:spLocks noGrp="1"/>
          </p:cNvSpPr>
          <p:nvPr>
            <p:ph type="title"/>
          </p:nvPr>
        </p:nvSpPr>
        <p:spPr>
          <a:xfrm>
            <a:off x="296214" y="142875"/>
            <a:ext cx="11320529" cy="1377950"/>
          </a:xfrm>
        </p:spPr>
        <p:txBody>
          <a:bodyPr>
            <a:normAutofit/>
          </a:bodyPr>
          <a:lstStyle/>
          <a:p>
            <a:r>
              <a:rPr lang="hu-HU" altLang="hu-HU" b="1" dirty="0" smtClean="0">
                <a:solidFill>
                  <a:srgbClr val="1F4A7F"/>
                </a:solidFill>
              </a:rPr>
              <a:t>Izolált rendellenességek</a:t>
            </a:r>
            <a:r>
              <a:rPr lang="hu-HU" altLang="hu-HU" sz="2800" dirty="0" smtClean="0">
                <a:solidFill>
                  <a:schemeClr val="tx1"/>
                </a:solidFill>
              </a:rPr>
              <a:t/>
            </a:r>
            <a:br>
              <a:rPr lang="hu-HU" altLang="hu-HU" sz="2800" dirty="0" smtClean="0">
                <a:solidFill>
                  <a:schemeClr val="tx1"/>
                </a:solidFill>
              </a:rPr>
            </a:br>
            <a:r>
              <a:rPr lang="hu-HU" altLang="hu-HU" sz="4000" b="1" dirty="0" smtClean="0">
                <a:solidFill>
                  <a:srgbClr val="1F4A7F"/>
                </a:solidFill>
              </a:rPr>
              <a:t>Ajak- </a:t>
            </a:r>
            <a:r>
              <a:rPr lang="hu-HU" altLang="hu-HU" sz="4000" b="1" dirty="0">
                <a:solidFill>
                  <a:srgbClr val="1F4A7F"/>
                </a:solidFill>
              </a:rPr>
              <a:t>és </a:t>
            </a:r>
            <a:r>
              <a:rPr lang="hu-HU" altLang="hu-HU" sz="4000" b="1" dirty="0" err="1">
                <a:solidFill>
                  <a:srgbClr val="1F4A7F"/>
                </a:solidFill>
              </a:rPr>
              <a:t>szájpadhasadék</a:t>
            </a:r>
            <a:r>
              <a:rPr lang="hu-HU" altLang="hu-HU" sz="4000" b="1" dirty="0">
                <a:solidFill>
                  <a:srgbClr val="1F4A7F"/>
                </a:solidFill>
              </a:rPr>
              <a:t> (</a:t>
            </a:r>
            <a:r>
              <a:rPr lang="hu-HU" altLang="hu-HU" sz="4000" b="1" dirty="0" err="1">
                <a:solidFill>
                  <a:srgbClr val="1F4A7F"/>
                </a:solidFill>
              </a:rPr>
              <a:t>cheilo-</a:t>
            </a:r>
            <a:r>
              <a:rPr lang="hu-HU" altLang="hu-HU" sz="4000" b="1" dirty="0">
                <a:solidFill>
                  <a:srgbClr val="1F4A7F"/>
                </a:solidFill>
              </a:rPr>
              <a:t> </a:t>
            </a:r>
            <a:r>
              <a:rPr lang="hu-HU" altLang="hu-HU" sz="4000" b="1" dirty="0" err="1">
                <a:solidFill>
                  <a:srgbClr val="1F4A7F"/>
                </a:solidFill>
              </a:rPr>
              <a:t>gnatho-</a:t>
            </a:r>
            <a:r>
              <a:rPr lang="hu-HU" altLang="hu-HU" sz="4000" b="1" dirty="0">
                <a:solidFill>
                  <a:srgbClr val="1F4A7F"/>
                </a:solidFill>
              </a:rPr>
              <a:t> </a:t>
            </a:r>
            <a:r>
              <a:rPr lang="hu-HU" altLang="hu-HU" sz="4000" b="1" dirty="0" err="1">
                <a:solidFill>
                  <a:srgbClr val="1F4A7F"/>
                </a:solidFill>
              </a:rPr>
              <a:t>palatoschisis</a:t>
            </a:r>
            <a:r>
              <a:rPr lang="hu-HU" altLang="hu-HU" sz="4000" b="1" dirty="0">
                <a:solidFill>
                  <a:srgbClr val="1F4A7F"/>
                </a:solidFill>
              </a:rPr>
              <a:t>)</a:t>
            </a:r>
          </a:p>
        </p:txBody>
      </p:sp>
      <p:pic>
        <p:nvPicPr>
          <p:cNvPr id="4099" name="Picture 4" descr="Syajp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375" y="2357439"/>
            <a:ext cx="5329238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93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hu-HU" altLang="hu-HU" b="1" dirty="0" err="1" smtClean="0">
                <a:solidFill>
                  <a:srgbClr val="1F4A7F"/>
                </a:solidFill>
                <a:latin typeface="Calibri Light" panose="020F0302020204030204" pitchFamily="34" charset="0"/>
              </a:rPr>
              <a:t>Spina</a:t>
            </a:r>
            <a:r>
              <a:rPr lang="hu-HU" altLang="hu-HU" b="1" dirty="0" smtClean="0">
                <a:solidFill>
                  <a:srgbClr val="1F4A7F"/>
                </a:solidFill>
                <a:latin typeface="Calibri Light" panose="020F0302020204030204" pitchFamily="34" charset="0"/>
              </a:rPr>
              <a:t> </a:t>
            </a:r>
            <a:r>
              <a:rPr lang="hu-HU" altLang="hu-HU" b="1" dirty="0" err="1" smtClean="0">
                <a:solidFill>
                  <a:srgbClr val="1F4A7F"/>
                </a:solidFill>
                <a:latin typeface="Calibri Light" panose="020F0302020204030204" pitchFamily="34" charset="0"/>
              </a:rPr>
              <a:t>bifida</a:t>
            </a:r>
            <a:endParaRPr lang="hu-HU" altLang="hu-HU" b="1" dirty="0" smtClean="0">
              <a:solidFill>
                <a:srgbClr val="1F4A7F"/>
              </a:solidFill>
              <a:latin typeface="Calibri Light" panose="020F0302020204030204" pitchFamily="34" charset="0"/>
            </a:endParaRPr>
          </a:p>
        </p:txBody>
      </p:sp>
      <p:pic>
        <p:nvPicPr>
          <p:cNvPr id="8196" name="Picture 4" descr="b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711450" y="1916113"/>
            <a:ext cx="2400300" cy="2508250"/>
          </a:xfrm>
          <a:noFill/>
        </p:spPr>
      </p:pic>
      <p:pic>
        <p:nvPicPr>
          <p:cNvPr id="8195" name="Picture 3" descr="gecd_02_img0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9739" y="1700213"/>
            <a:ext cx="458152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1556_Spina%20Bifida%2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6139" y="4221164"/>
            <a:ext cx="34559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0917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 smtClean="0">
                <a:solidFill>
                  <a:srgbClr val="1F4A7F"/>
                </a:solidFill>
              </a:rPr>
              <a:t>Izolált rendellenességek</a:t>
            </a:r>
            <a:r>
              <a:rPr lang="hu-HU" altLang="hu-HU" b="1" dirty="0" smtClean="0"/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77141"/>
            <a:ext cx="10515600" cy="4351338"/>
          </a:xfrm>
        </p:spPr>
        <p:txBody>
          <a:bodyPr/>
          <a:lstStyle/>
          <a:p>
            <a:r>
              <a:rPr lang="hu-HU" altLang="hu-HU" sz="3600"/>
              <a:t>pyelectasia (obstructiv uropathia)</a:t>
            </a:r>
          </a:p>
          <a:p>
            <a:r>
              <a:rPr lang="hu-HU" altLang="hu-HU" sz="3600"/>
              <a:t>diaphragma hernia</a:t>
            </a:r>
          </a:p>
          <a:p>
            <a:r>
              <a:rPr lang="hu-HU" altLang="hu-HU" sz="3600"/>
              <a:t>omphalocele</a:t>
            </a:r>
          </a:p>
          <a:p>
            <a:r>
              <a:rPr lang="hu-HU" altLang="hu-HU" sz="3600"/>
              <a:t>cong. vitiumok</a:t>
            </a:r>
          </a:p>
        </p:txBody>
      </p:sp>
    </p:spTree>
    <p:extLst>
      <p:ext uri="{BB962C8B-B14F-4D97-AF65-F5344CB8AC3E}">
        <p14:creationId xmlns:p14="http://schemas.microsoft.com/office/powerpoint/2010/main" xmlns="" val="333221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 err="1" smtClean="0">
                <a:solidFill>
                  <a:srgbClr val="1F4A7F"/>
                </a:solidFill>
              </a:rPr>
              <a:t>Diaphragma</a:t>
            </a:r>
            <a:r>
              <a:rPr lang="hu-HU" altLang="hu-HU" b="1" dirty="0" smtClean="0">
                <a:solidFill>
                  <a:srgbClr val="1F4A7F"/>
                </a:solidFill>
              </a:rPr>
              <a:t> </a:t>
            </a:r>
            <a:r>
              <a:rPr lang="hu-HU" altLang="hu-HU" b="1" dirty="0" err="1" smtClean="0">
                <a:solidFill>
                  <a:srgbClr val="1F4A7F"/>
                </a:solidFill>
              </a:rPr>
              <a:t>hernia</a:t>
            </a:r>
            <a:endParaRPr lang="hu-HU" altLang="hu-HU" b="1" dirty="0" smtClean="0">
              <a:solidFill>
                <a:srgbClr val="1F4A7F"/>
              </a:solidFill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08213" y="1916113"/>
            <a:ext cx="3167062" cy="3529012"/>
          </a:xfr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773238"/>
            <a:ext cx="380047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6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b="1" dirty="0" err="1">
                <a:solidFill>
                  <a:srgbClr val="1F4A7F"/>
                </a:solidFill>
              </a:rPr>
              <a:t>Omphalocele</a:t>
            </a:r>
            <a:endParaRPr lang="hu-HU" altLang="hu-HU" b="1" dirty="0">
              <a:solidFill>
                <a:srgbClr val="1F4A7F"/>
              </a:solidFill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47851" y="2060575"/>
            <a:ext cx="3960813" cy="3455988"/>
          </a:xfrm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060575"/>
            <a:ext cx="4249737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885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 smtClean="0">
                <a:solidFill>
                  <a:srgbClr val="1F4A7F"/>
                </a:solidFill>
              </a:rPr>
              <a:t>Van – e egyéb társuló tünet?</a:t>
            </a:r>
          </a:p>
        </p:txBody>
      </p:sp>
      <p:sp>
        <p:nvSpPr>
          <p:cNvPr id="12291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sz="3600" dirty="0" smtClean="0"/>
              <a:t>értelmi fejlődés elmaradása</a:t>
            </a:r>
          </a:p>
          <a:p>
            <a:r>
              <a:rPr lang="hu-HU" altLang="hu-HU" sz="3600" dirty="0" smtClean="0"/>
              <a:t>mozgás fejlődés elmaradása</a:t>
            </a:r>
          </a:p>
          <a:p>
            <a:r>
              <a:rPr lang="hu-HU" altLang="hu-HU" sz="3600" dirty="0" smtClean="0"/>
              <a:t>szervi tünetek: a máj, a vesék, a szív működési zavarai, fejlődési rendellenességei</a:t>
            </a:r>
          </a:p>
          <a:p>
            <a:r>
              <a:rPr lang="hu-HU" altLang="hu-HU" sz="3600" dirty="0" smtClean="0"/>
              <a:t>endokrinológiai tünetek, </a:t>
            </a:r>
          </a:p>
          <a:p>
            <a:r>
              <a:rPr lang="hu-HU" altLang="hu-HU" sz="3600" dirty="0" smtClean="0"/>
              <a:t>immunológiai eltérések</a:t>
            </a:r>
            <a:r>
              <a:rPr lang="hu-HU" altLang="hu-H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2719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 smtClean="0">
                <a:solidFill>
                  <a:srgbClr val="1F4A7F"/>
                </a:solidFill>
              </a:rPr>
              <a:t>Izolált rendellenesség?</a:t>
            </a:r>
          </a:p>
        </p:txBody>
      </p:sp>
      <p:sp>
        <p:nvSpPr>
          <p:cNvPr id="6147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sz="3600" dirty="0" smtClean="0"/>
              <a:t>alapos fizikális vizsgálat</a:t>
            </a:r>
          </a:p>
          <a:p>
            <a:r>
              <a:rPr lang="hu-HU" altLang="hu-HU" sz="3600" dirty="0" smtClean="0"/>
              <a:t>műszeres (képalkotó) vizsgálatok</a:t>
            </a:r>
          </a:p>
          <a:p>
            <a:r>
              <a:rPr lang="hu-HU" altLang="hu-HU" sz="3600" dirty="0" smtClean="0"/>
              <a:t>öröklésmenet: </a:t>
            </a:r>
            <a:r>
              <a:rPr lang="hu-HU" altLang="hu-HU" sz="3600" dirty="0" err="1" smtClean="0"/>
              <a:t>polygénes</a:t>
            </a:r>
            <a:r>
              <a:rPr lang="hu-HU" altLang="hu-HU" sz="3600" dirty="0" smtClean="0"/>
              <a:t>, </a:t>
            </a:r>
            <a:r>
              <a:rPr lang="hu-HU" altLang="hu-HU" sz="3600" dirty="0" err="1" smtClean="0"/>
              <a:t>mutifaktoriális</a:t>
            </a:r>
            <a:r>
              <a:rPr lang="hu-HU" altLang="hu-HU" sz="3600" dirty="0" smtClean="0"/>
              <a:t> modell szerint ismétlődő rendellenesség</a:t>
            </a:r>
          </a:p>
        </p:txBody>
      </p:sp>
    </p:spTree>
    <p:extLst>
      <p:ext uri="{BB962C8B-B14F-4D97-AF65-F5344CB8AC3E}">
        <p14:creationId xmlns:p14="http://schemas.microsoft.com/office/powerpoint/2010/main" xmlns="" val="99889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301803" cy="948855"/>
          </a:xfrm>
          <a:solidFill>
            <a:srgbClr val="FFDD71"/>
          </a:solidFill>
        </p:spPr>
        <p:txBody>
          <a:bodyPr>
            <a:normAutofit/>
          </a:bodyPr>
          <a:lstStyle/>
          <a:p>
            <a:pPr algn="l"/>
            <a:r>
              <a:rPr lang="hu-HU" dirty="0">
                <a:solidFill>
                  <a:srgbClr val="002060"/>
                </a:solidFill>
              </a:rPr>
              <a:t>Családfa elemzés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1200" y="1600201"/>
            <a:ext cx="8472518" cy="4525963"/>
          </a:xfrm>
        </p:spPr>
        <p:txBody>
          <a:bodyPr>
            <a:normAutofit/>
          </a:bodyPr>
          <a:lstStyle/>
          <a:p>
            <a:r>
              <a:rPr lang="hu-HU" dirty="0" smtClean="0"/>
              <a:t>Igazolt genetikai diagnózis esetén kiknél indokolt a kiegészítő családi vizsgálat?</a:t>
            </a:r>
          </a:p>
          <a:p>
            <a:r>
              <a:rPr lang="hu-HU" dirty="0" smtClean="0"/>
              <a:t>Kockázattal rendelkező rokonok </a:t>
            </a:r>
          </a:p>
          <a:p>
            <a:r>
              <a:rPr lang="hu-HU" b="1" dirty="0" smtClean="0"/>
              <a:t>A kórkép  öröklésmenete alapján kiválasztott</a:t>
            </a:r>
            <a:r>
              <a:rPr lang="hu-HU" dirty="0" smtClean="0"/>
              <a:t> </a:t>
            </a:r>
            <a:r>
              <a:rPr lang="hu-HU" b="1" dirty="0" smtClean="0"/>
              <a:t>közvetlen rokonok</a:t>
            </a:r>
          </a:p>
          <a:p>
            <a:pPr marL="0" indent="0">
              <a:buNone/>
            </a:pPr>
            <a:endParaRPr lang="hu-HU" b="1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690" y="4275787"/>
            <a:ext cx="3351974" cy="237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042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59" y="780058"/>
            <a:ext cx="9163082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0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972452" cy="796908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1F4A7F"/>
                </a:solidFill>
              </a:rPr>
              <a:t>Előnyök</a:t>
            </a:r>
            <a:endParaRPr lang="hu-HU" dirty="0">
              <a:solidFill>
                <a:srgbClr val="1F4A7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1200" y="928671"/>
            <a:ext cx="8229600" cy="5197493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hu-HU" dirty="0" smtClean="0"/>
          </a:p>
          <a:p>
            <a:r>
              <a:rPr lang="hu-HU" dirty="0" smtClean="0"/>
              <a:t>Kezelés, fejlesztés, szervi eltérések tudatos ellenőrzése, súlyosabb következmények kivédése</a:t>
            </a:r>
          </a:p>
          <a:p>
            <a:r>
              <a:rPr lang="hu-HU" dirty="0" smtClean="0"/>
              <a:t>Következő gyermek(</a:t>
            </a:r>
            <a:r>
              <a:rPr lang="hu-HU" dirty="0" err="1" smtClean="0"/>
              <a:t>ek</a:t>
            </a:r>
            <a:r>
              <a:rPr lang="hu-HU" dirty="0" smtClean="0"/>
              <a:t>) azonos genetikai betegségének megelőzése</a:t>
            </a:r>
          </a:p>
          <a:p>
            <a:r>
              <a:rPr lang="hu-HU" dirty="0" smtClean="0"/>
              <a:t>A beteg gyermek későbbi utódai szempontjából az öröklődés tisztázása</a:t>
            </a:r>
          </a:p>
          <a:p>
            <a:r>
              <a:rPr lang="hu-HU" dirty="0" smtClean="0"/>
              <a:t>Közvetlen családtagok kockázatának  megismerése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96315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>
                <a:solidFill>
                  <a:srgbClr val="002060"/>
                </a:solidFill>
              </a:rPr>
              <a:t>Családfa elemzés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600201"/>
            <a:ext cx="1121320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dirty="0" smtClean="0"/>
              <a:t>	</a:t>
            </a:r>
            <a:r>
              <a:rPr lang="hu-HU" dirty="0" err="1" smtClean="0"/>
              <a:t>Fabry</a:t>
            </a:r>
            <a:r>
              <a:rPr lang="hu-HU" dirty="0" smtClean="0"/>
              <a:t> kór esetén az egészséges gyermekeket is javasolt   tesztelni</a:t>
            </a:r>
          </a:p>
          <a:p>
            <a:pPr lvl="1"/>
            <a:r>
              <a:rPr lang="hu-HU" sz="3200" dirty="0" smtClean="0"/>
              <a:t>ha az anya mutáció hordozó,</a:t>
            </a:r>
          </a:p>
          <a:p>
            <a:pPr lvl="2"/>
            <a:r>
              <a:rPr lang="hu-HU" sz="3200" dirty="0"/>
              <a:t> a szintén </a:t>
            </a:r>
            <a:r>
              <a:rPr lang="hu-HU" sz="3200" dirty="0" smtClean="0"/>
              <a:t>mutáció - pozitív  </a:t>
            </a:r>
            <a:r>
              <a:rPr lang="hu-HU" sz="3200" dirty="0"/>
              <a:t>fiú gyermekek betegek </a:t>
            </a:r>
            <a:r>
              <a:rPr lang="hu-HU" sz="3200" dirty="0" smtClean="0"/>
              <a:t>lesznek</a:t>
            </a:r>
            <a:endParaRPr lang="hu-HU" sz="3200" dirty="0"/>
          </a:p>
          <a:p>
            <a:pPr lvl="2"/>
            <a:r>
              <a:rPr lang="hu-HU" sz="3200" dirty="0"/>
              <a:t>a mutáció </a:t>
            </a:r>
            <a:r>
              <a:rPr lang="hu-HU" sz="3200" dirty="0" smtClean="0"/>
              <a:t>hordozó </a:t>
            </a:r>
            <a:r>
              <a:rPr lang="hu-HU" sz="3200" dirty="0"/>
              <a:t>lányok </a:t>
            </a:r>
            <a:r>
              <a:rPr lang="hu-HU" sz="3200" dirty="0" smtClean="0"/>
              <a:t>is  </a:t>
            </a:r>
            <a:r>
              <a:rPr lang="hu-HU" sz="3200" dirty="0"/>
              <a:t>betegek   lehetnek</a:t>
            </a:r>
            <a:endParaRPr lang="hu-HU" sz="3200" dirty="0" smtClean="0"/>
          </a:p>
          <a:p>
            <a:pPr marL="457200" lvl="1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76966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38197" cy="832945"/>
          </a:xfrm>
          <a:solidFill>
            <a:srgbClr val="FF99CC"/>
          </a:solidFill>
        </p:spPr>
        <p:txBody>
          <a:bodyPr/>
          <a:lstStyle/>
          <a:p>
            <a:pPr algn="l"/>
            <a:r>
              <a:rPr lang="hu-HU" dirty="0" smtClean="0">
                <a:solidFill>
                  <a:srgbClr val="1F4A7F"/>
                </a:solidFill>
              </a:rPr>
              <a:t>Társuló esetleges szövődmények kivédése</a:t>
            </a:r>
            <a:endParaRPr lang="hu-HU" dirty="0">
              <a:solidFill>
                <a:srgbClr val="1F4A7F"/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 smtClean="0"/>
              <a:t>Hemihyperplasia</a:t>
            </a:r>
            <a:endParaRPr lang="hu-HU" dirty="0" smtClean="0"/>
          </a:p>
          <a:p>
            <a:r>
              <a:rPr lang="hu-HU" dirty="0" err="1" smtClean="0"/>
              <a:t>Beckwith</a:t>
            </a:r>
            <a:r>
              <a:rPr lang="hu-HU" dirty="0" smtClean="0"/>
              <a:t> – Wiedemann szindróma</a:t>
            </a:r>
          </a:p>
          <a:p>
            <a:r>
              <a:rPr lang="hu-HU" dirty="0" err="1"/>
              <a:t>Wilms</a:t>
            </a:r>
            <a:r>
              <a:rPr lang="hu-HU" dirty="0"/>
              <a:t> tumor, </a:t>
            </a:r>
            <a:r>
              <a:rPr lang="hu-HU" dirty="0" err="1" smtClean="0"/>
              <a:t>hepatoblastoma</a:t>
            </a:r>
            <a:r>
              <a:rPr lang="hu-HU" dirty="0" smtClean="0"/>
              <a:t>, </a:t>
            </a:r>
            <a:r>
              <a:rPr lang="hu-HU" dirty="0" err="1" smtClean="0"/>
              <a:t>neuroblastoma</a:t>
            </a:r>
            <a:endParaRPr lang="hu-HU" dirty="0" smtClean="0"/>
          </a:p>
          <a:p>
            <a:r>
              <a:rPr lang="hu-HU" dirty="0" smtClean="0"/>
              <a:t>Hasi </a:t>
            </a:r>
            <a:r>
              <a:rPr lang="hu-HU" dirty="0"/>
              <a:t>ultrahang </a:t>
            </a:r>
            <a:r>
              <a:rPr lang="hu-HU" dirty="0" smtClean="0"/>
              <a:t>vizsgálat</a:t>
            </a:r>
          </a:p>
          <a:p>
            <a:r>
              <a:rPr lang="hu-HU" dirty="0" smtClean="0"/>
              <a:t>Célzott fejlesztés</a:t>
            </a:r>
          </a:p>
          <a:p>
            <a:r>
              <a:rPr lang="hu-HU" dirty="0" smtClean="0"/>
              <a:t>A </a:t>
            </a:r>
            <a:r>
              <a:rPr lang="hu-HU" dirty="0" err="1"/>
              <a:t>macroglossia</a:t>
            </a:r>
            <a:r>
              <a:rPr lang="hu-HU" dirty="0"/>
              <a:t> következményeinek </a:t>
            </a:r>
            <a:r>
              <a:rPr lang="hu-HU" dirty="0" smtClean="0"/>
              <a:t>elhárítása</a:t>
            </a:r>
          </a:p>
          <a:p>
            <a:r>
              <a:rPr lang="hu-HU" dirty="0" smtClean="0"/>
              <a:t>A </a:t>
            </a:r>
            <a:r>
              <a:rPr lang="hu-HU" dirty="0"/>
              <a:t>féloldali </a:t>
            </a:r>
            <a:r>
              <a:rPr lang="hu-HU" dirty="0" err="1"/>
              <a:t>hemihyperplasia</a:t>
            </a:r>
            <a:r>
              <a:rPr lang="hu-HU" dirty="0"/>
              <a:t> miatt meglévő végtagi méret különbségek miatt ortopédiai ellenőrzés és kezelés</a:t>
            </a:r>
          </a:p>
        </p:txBody>
      </p:sp>
    </p:spTree>
    <p:extLst>
      <p:ext uri="{BB962C8B-B14F-4D97-AF65-F5344CB8AC3E}">
        <p14:creationId xmlns:p14="http://schemas.microsoft.com/office/powerpoint/2010/main" xmlns="" val="52189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Képtalálat a következőre: „hemihyperplasia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697" y="1346200"/>
            <a:ext cx="4119075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374" name="AutoShape 6" descr="Kapcsolódó ké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58376" name="AutoShape 8" descr="Kapcsolódó ké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pic>
        <p:nvPicPr>
          <p:cNvPr id="58378" name="Picture 10" descr="Képtalálat a következőre: „Beckwith-Wiedemann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0546" y="1346200"/>
            <a:ext cx="3829050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>
                <a:solidFill>
                  <a:schemeClr val="tx2"/>
                </a:solidFill>
              </a:rPr>
              <a:t>Hemihyperplasia</a:t>
            </a:r>
            <a:r>
              <a:rPr lang="hu-HU" dirty="0">
                <a:solidFill>
                  <a:schemeClr val="tx2"/>
                </a:solidFill>
              </a:rPr>
              <a:t>, </a:t>
            </a:r>
            <a:r>
              <a:rPr lang="hu-HU" dirty="0" err="1">
                <a:solidFill>
                  <a:schemeClr val="tx2"/>
                </a:solidFill>
              </a:rPr>
              <a:t>Beckwith</a:t>
            </a:r>
            <a:r>
              <a:rPr lang="hu-HU" dirty="0">
                <a:solidFill>
                  <a:schemeClr val="tx2"/>
                </a:solidFill>
              </a:rPr>
              <a:t> – Wiedemann </a:t>
            </a:r>
            <a:r>
              <a:rPr lang="hu-HU" dirty="0" smtClean="0">
                <a:solidFill>
                  <a:schemeClr val="tx2"/>
                </a:solidFill>
              </a:rPr>
              <a:t>szindróma</a:t>
            </a:r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621" y="4057540"/>
            <a:ext cx="4098758" cy="280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362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5263166" cy="80718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hu-HU" dirty="0"/>
              <a:t>Korszerű kezelések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599" y="1197735"/>
            <a:ext cx="11445025" cy="49284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rgbClr val="1F4A7F"/>
                </a:solidFill>
              </a:rPr>
              <a:t>Cisztás </a:t>
            </a:r>
            <a:r>
              <a:rPr lang="hu-HU" dirty="0" err="1" smtClean="0">
                <a:solidFill>
                  <a:srgbClr val="1F4A7F"/>
                </a:solidFill>
              </a:rPr>
              <a:t>fibrosis</a:t>
            </a:r>
            <a:endParaRPr lang="hu-HU" dirty="0" smtClean="0">
              <a:solidFill>
                <a:srgbClr val="1F4A7F"/>
              </a:solidFill>
            </a:endParaRPr>
          </a:p>
          <a:p>
            <a:r>
              <a:rPr lang="hu-HU" b="1" dirty="0" err="1" smtClean="0"/>
              <a:t>Kalydeco</a:t>
            </a:r>
            <a:r>
              <a:rPr lang="hu-HU" b="1" dirty="0" smtClean="0"/>
              <a:t> </a:t>
            </a:r>
            <a:r>
              <a:rPr lang="hu-HU" b="1" dirty="0"/>
              <a:t>(VX- 770, </a:t>
            </a:r>
            <a:r>
              <a:rPr lang="hu-HU" b="1" dirty="0" err="1"/>
              <a:t>Ivacaftor</a:t>
            </a:r>
            <a:r>
              <a:rPr lang="hu-HU" b="1" dirty="0"/>
              <a:t>)</a:t>
            </a:r>
            <a:r>
              <a:rPr lang="hu-HU" dirty="0"/>
              <a:t> 2012. január </a:t>
            </a:r>
            <a:r>
              <a:rPr lang="hu-HU" dirty="0" smtClean="0"/>
              <a:t>óta</a:t>
            </a:r>
          </a:p>
          <a:p>
            <a:pPr>
              <a:buNone/>
            </a:pPr>
            <a:r>
              <a:rPr lang="hu-HU" dirty="0" smtClean="0"/>
              <a:t>	(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Pharmaceuticals</a:t>
            </a:r>
            <a:r>
              <a:rPr lang="hu-HU" dirty="0" smtClean="0"/>
              <a:t> </a:t>
            </a:r>
            <a:r>
              <a:rPr lang="hu-HU" dirty="0" err="1" smtClean="0"/>
              <a:t>Incorp</a:t>
            </a:r>
            <a:r>
              <a:rPr lang="hu-HU" dirty="0" smtClean="0"/>
              <a:t>.)</a:t>
            </a:r>
            <a:endParaRPr lang="hu-HU" dirty="0"/>
          </a:p>
          <a:p>
            <a:r>
              <a:rPr lang="hu-HU" dirty="0"/>
              <a:t>G551D mutáció legalább az egyik </a:t>
            </a:r>
            <a:r>
              <a:rPr lang="hu-HU" dirty="0" smtClean="0"/>
              <a:t>allélon</a:t>
            </a:r>
          </a:p>
          <a:p>
            <a:r>
              <a:rPr lang="hu-HU" dirty="0" smtClean="0"/>
              <a:t>További mutációk: </a:t>
            </a:r>
            <a:r>
              <a:rPr lang="pt-BR" dirty="0" smtClean="0"/>
              <a:t>G1244E, G1349D, G178R, G551S, S1251N, S1255P, S549N, S549R,  R117H</a:t>
            </a: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lvl="0">
              <a:buNone/>
            </a:pPr>
            <a:r>
              <a:rPr lang="hu-HU" sz="3000" dirty="0">
                <a:solidFill>
                  <a:prstClr val="black"/>
                </a:solidFill>
              </a:rPr>
              <a:t> F508del mutáció esetén adható</a:t>
            </a:r>
          </a:p>
          <a:p>
            <a:pPr lvl="0">
              <a:buNone/>
            </a:pPr>
            <a:r>
              <a:rPr lang="hu-HU" sz="3000" b="1" dirty="0">
                <a:solidFill>
                  <a:prstClr val="black"/>
                </a:solidFill>
              </a:rPr>
              <a:t>      </a:t>
            </a:r>
            <a:r>
              <a:rPr lang="hu-HU" sz="3000" b="1" dirty="0" err="1">
                <a:solidFill>
                  <a:prstClr val="black"/>
                </a:solidFill>
              </a:rPr>
              <a:t>Lumacaftor</a:t>
            </a:r>
            <a:r>
              <a:rPr lang="hu-HU" sz="3000" b="1" dirty="0">
                <a:solidFill>
                  <a:prstClr val="black"/>
                </a:solidFill>
              </a:rPr>
              <a:t>/</a:t>
            </a:r>
            <a:r>
              <a:rPr lang="hu-HU" sz="3000" b="1" dirty="0" err="1">
                <a:solidFill>
                  <a:prstClr val="black"/>
                </a:solidFill>
              </a:rPr>
              <a:t>Ivacaftor</a:t>
            </a:r>
            <a:r>
              <a:rPr lang="hu-HU" sz="3000" b="1" dirty="0">
                <a:solidFill>
                  <a:prstClr val="black"/>
                </a:solidFill>
              </a:rPr>
              <a:t> kombináció </a:t>
            </a:r>
          </a:p>
          <a:p>
            <a:pPr lvl="0">
              <a:buNone/>
            </a:pPr>
            <a:r>
              <a:rPr lang="hu-HU" sz="3000" b="1" dirty="0">
                <a:solidFill>
                  <a:prstClr val="black"/>
                </a:solidFill>
              </a:rPr>
              <a:t>      </a:t>
            </a:r>
            <a:r>
              <a:rPr lang="hu-HU" sz="3000" dirty="0">
                <a:solidFill>
                  <a:prstClr val="black"/>
                </a:solidFill>
              </a:rPr>
              <a:t>2015. július óta</a:t>
            </a:r>
            <a:r>
              <a:rPr lang="hu-HU" dirty="0" smtClean="0"/>
              <a:t> </a:t>
            </a:r>
            <a:endParaRPr lang="hu-HU" sz="2400" i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630" y="4026301"/>
            <a:ext cx="2109399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36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>
                <a:solidFill>
                  <a:schemeClr val="tx2"/>
                </a:solidFill>
              </a:rPr>
              <a:t>Lysosomalis</a:t>
            </a:r>
            <a:r>
              <a:rPr lang="hu-HU" dirty="0" smtClean="0">
                <a:solidFill>
                  <a:schemeClr val="tx2"/>
                </a:solidFill>
              </a:rPr>
              <a:t> tárolási betegségek enzimpótló kezelése</a:t>
            </a:r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Fabry</a:t>
            </a:r>
            <a:r>
              <a:rPr lang="hu-HU" dirty="0" smtClean="0"/>
              <a:t>, </a:t>
            </a:r>
            <a:r>
              <a:rPr lang="hu-HU" dirty="0" err="1" smtClean="0"/>
              <a:t>Gaucher</a:t>
            </a:r>
            <a:r>
              <a:rPr lang="hu-HU" dirty="0" smtClean="0"/>
              <a:t>, </a:t>
            </a:r>
            <a:r>
              <a:rPr lang="hu-HU" dirty="0" err="1" smtClean="0"/>
              <a:t>Pompe</a:t>
            </a:r>
            <a:r>
              <a:rPr lang="hu-HU" dirty="0" smtClean="0"/>
              <a:t> betegség</a:t>
            </a:r>
            <a:endParaRPr lang="hu-HU" dirty="0"/>
          </a:p>
        </p:txBody>
      </p:sp>
      <p:pic>
        <p:nvPicPr>
          <p:cNvPr id="4" name="Picture 4" descr="DSCN99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8189" y="2878917"/>
            <a:ext cx="2786082" cy="3214710"/>
          </a:xfrm>
          <a:prstGeom prst="rect">
            <a:avLst/>
          </a:prstGeom>
          <a:noFill/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590" y="3567109"/>
            <a:ext cx="2486025" cy="183832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203" y="2878917"/>
            <a:ext cx="4297751" cy="350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482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2">
                    <a:lumMod val="75000"/>
                  </a:schemeClr>
                </a:solidFill>
              </a:rPr>
              <a:t>Enzimpótló kezelés</a:t>
            </a:r>
            <a:endParaRPr lang="hu-H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4000" dirty="0">
                <a:solidFill>
                  <a:schemeClr val="tx2">
                    <a:lumMod val="75000"/>
                  </a:schemeClr>
                </a:solidFill>
              </a:rPr>
              <a:t>MPS I		</a:t>
            </a:r>
            <a:r>
              <a:rPr lang="hu-HU" sz="4000" dirty="0" err="1">
                <a:solidFill>
                  <a:schemeClr val="tx2">
                    <a:lumMod val="75000"/>
                  </a:schemeClr>
                </a:solidFill>
              </a:rPr>
              <a:t>Laronidase</a:t>
            </a:r>
            <a:r>
              <a:rPr lang="hu-HU" sz="40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hu-HU" sz="4000" dirty="0" err="1">
                <a:solidFill>
                  <a:schemeClr val="tx2">
                    <a:lumMod val="75000"/>
                  </a:schemeClr>
                </a:solidFill>
              </a:rPr>
              <a:t>Aldurazyme</a:t>
            </a:r>
            <a:r>
              <a:rPr lang="hu-HU" sz="40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r>
              <a:rPr lang="hu-HU" sz="4000" dirty="0">
                <a:solidFill>
                  <a:schemeClr val="tx2">
                    <a:lumMod val="75000"/>
                  </a:schemeClr>
                </a:solidFill>
              </a:rPr>
              <a:t>MPS II		</a:t>
            </a:r>
            <a:r>
              <a:rPr lang="hu-HU" sz="4000" dirty="0" err="1">
                <a:solidFill>
                  <a:schemeClr val="tx2">
                    <a:lumMod val="75000"/>
                  </a:schemeClr>
                </a:solidFill>
              </a:rPr>
              <a:t>Idursulfase</a:t>
            </a:r>
            <a:r>
              <a:rPr lang="hu-HU" sz="40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hu-HU" sz="4000" dirty="0" err="1">
                <a:solidFill>
                  <a:schemeClr val="tx2">
                    <a:lumMod val="75000"/>
                  </a:schemeClr>
                </a:solidFill>
              </a:rPr>
              <a:t>Elaprase</a:t>
            </a:r>
            <a:r>
              <a:rPr lang="hu-HU" sz="40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r>
              <a:rPr lang="hu-HU" sz="4000" dirty="0">
                <a:solidFill>
                  <a:schemeClr val="tx2">
                    <a:lumMod val="75000"/>
                  </a:schemeClr>
                </a:solidFill>
              </a:rPr>
              <a:t>MPS IV		</a:t>
            </a:r>
            <a:r>
              <a:rPr lang="hu-HU" sz="4000" dirty="0" err="1">
                <a:solidFill>
                  <a:schemeClr val="tx2">
                    <a:lumMod val="75000"/>
                  </a:schemeClr>
                </a:solidFill>
              </a:rPr>
              <a:t>Elosulfase</a:t>
            </a:r>
            <a:r>
              <a:rPr lang="hu-HU" sz="4000" dirty="0">
                <a:solidFill>
                  <a:schemeClr val="tx2">
                    <a:lumMod val="75000"/>
                  </a:schemeClr>
                </a:solidFill>
              </a:rPr>
              <a:t> alfa (</a:t>
            </a:r>
            <a:r>
              <a:rPr lang="hu-HU" sz="4000" dirty="0" err="1">
                <a:solidFill>
                  <a:schemeClr val="tx2">
                    <a:lumMod val="75000"/>
                  </a:schemeClr>
                </a:solidFill>
              </a:rPr>
              <a:t>Vimizim</a:t>
            </a:r>
            <a:r>
              <a:rPr lang="hu-HU" sz="40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r>
              <a:rPr lang="hu-HU" sz="4000" dirty="0">
                <a:solidFill>
                  <a:schemeClr val="tx2">
                    <a:lumMod val="75000"/>
                  </a:schemeClr>
                </a:solidFill>
              </a:rPr>
              <a:t>MPS VI		</a:t>
            </a:r>
            <a:r>
              <a:rPr lang="hu-HU" sz="4000" dirty="0" err="1">
                <a:solidFill>
                  <a:schemeClr val="tx2">
                    <a:lumMod val="75000"/>
                  </a:schemeClr>
                </a:solidFill>
              </a:rPr>
              <a:t>Galsulfase</a:t>
            </a:r>
            <a:r>
              <a:rPr lang="hu-HU" sz="40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hu-HU" sz="4000" dirty="0" err="1">
                <a:solidFill>
                  <a:schemeClr val="tx2">
                    <a:lumMod val="75000"/>
                  </a:schemeClr>
                </a:solidFill>
              </a:rPr>
              <a:t>Naglazyme</a:t>
            </a:r>
            <a:r>
              <a:rPr lang="hu-HU" sz="40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endParaRPr lang="hu-H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489" y="1600201"/>
            <a:ext cx="2383743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062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76345" y="96598"/>
            <a:ext cx="10388958" cy="1146218"/>
          </a:xfrm>
          <a:solidFill>
            <a:srgbClr val="FFDD71"/>
          </a:solidFill>
        </p:spPr>
        <p:txBody>
          <a:bodyPr>
            <a:normAutofit fontScale="90000"/>
          </a:bodyPr>
          <a:lstStyle/>
          <a:p>
            <a:pPr algn="l"/>
            <a:r>
              <a:rPr lang="hu-HU" sz="4900" dirty="0"/>
              <a:t>Gyermek onkológia,</a:t>
            </a:r>
            <a:r>
              <a:rPr lang="hu-HU" sz="4900" dirty="0" err="1"/>
              <a:t>haematológia</a:t>
            </a:r>
            <a:r>
              <a:rPr lang="hu-HU" dirty="0"/>
              <a:t/>
            </a:r>
            <a:br>
              <a:rPr lang="hu-HU" dirty="0"/>
            </a:br>
            <a:endParaRPr lang="hu-HU" dirty="0">
              <a:solidFill>
                <a:srgbClr val="1F4A7F"/>
              </a:solidFill>
            </a:endParaRPr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Diagnózis pontosítása, tipizálás</a:t>
            </a:r>
          </a:p>
          <a:p>
            <a:r>
              <a:rPr lang="hu-HU" dirty="0" smtClean="0"/>
              <a:t>Prognosztikai markerek</a:t>
            </a:r>
          </a:p>
          <a:p>
            <a:r>
              <a:rPr lang="hu-HU" dirty="0" smtClean="0"/>
              <a:t>Recidíva ellenőrzése</a:t>
            </a:r>
          </a:p>
          <a:p>
            <a:r>
              <a:rPr lang="hu-HU" dirty="0" smtClean="0"/>
              <a:t>Kromoszóma elemzés</a:t>
            </a:r>
          </a:p>
          <a:p>
            <a:r>
              <a:rPr lang="hu-HU" dirty="0" smtClean="0"/>
              <a:t>Molekuláris genetikai vizsgálatok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566" y="1987932"/>
            <a:ext cx="2709191" cy="306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98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2"/>
                </a:solidFill>
              </a:rPr>
              <a:t>Hasznos források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Omim</a:t>
            </a:r>
            <a:r>
              <a:rPr lang="hu-HU" dirty="0"/>
              <a:t> : Online </a:t>
            </a:r>
            <a:r>
              <a:rPr lang="hu-HU" dirty="0" err="1"/>
              <a:t>Mendelian</a:t>
            </a:r>
            <a:r>
              <a:rPr lang="hu-HU" dirty="0"/>
              <a:t> </a:t>
            </a:r>
            <a:r>
              <a:rPr lang="hu-HU" dirty="0" err="1"/>
              <a:t>Inheritance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Man</a:t>
            </a:r>
          </a:p>
          <a:p>
            <a:r>
              <a:rPr lang="hu-HU" dirty="0" err="1"/>
              <a:t>Orphanet</a:t>
            </a:r>
            <a:endParaRPr lang="hu-HU" dirty="0"/>
          </a:p>
          <a:p>
            <a:r>
              <a:rPr lang="hu-HU" dirty="0"/>
              <a:t>NCBI </a:t>
            </a:r>
            <a:r>
              <a:rPr lang="hu-HU" dirty="0" err="1"/>
              <a:t>Resources</a:t>
            </a:r>
            <a:r>
              <a:rPr lang="hu-HU" dirty="0"/>
              <a:t>, </a:t>
            </a:r>
            <a:r>
              <a:rPr lang="hu-HU" dirty="0" err="1"/>
              <a:t>GeneReviews</a:t>
            </a:r>
            <a:endParaRPr lang="hu-HU" dirty="0"/>
          </a:p>
          <a:p>
            <a:pPr>
              <a:buNone/>
            </a:pPr>
            <a:r>
              <a:rPr lang="hu-HU" dirty="0"/>
              <a:t>	https://www.ncbi.nlm.nih.gov/books</a:t>
            </a:r>
          </a:p>
        </p:txBody>
      </p:sp>
    </p:spTree>
    <p:extLst>
      <p:ext uri="{BB962C8B-B14F-4D97-AF65-F5344CB8AC3E}">
        <p14:creationId xmlns:p14="http://schemas.microsoft.com/office/powerpoint/2010/main" xmlns="" val="360728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95775" cy="111728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850006"/>
            <a:ext cx="10972800" cy="5379189"/>
          </a:xfrm>
        </p:spPr>
        <p:txBody>
          <a:bodyPr/>
          <a:lstStyle/>
          <a:p>
            <a:pPr marL="0" indent="0" algn="just">
              <a:buNone/>
            </a:pPr>
            <a:r>
              <a:rPr lang="hu-HU" sz="2800" dirty="0" smtClean="0"/>
              <a:t>„Ha az ünnep elérkezik az életedben, akkor ünnepelj egészen…Felejts el mindent, ami a köznapok szertartása és feladata. Az ünnepet nemcsak a naptárban írják piros betűkkel….Az ünnep a különbözés. Az ünnep a mély és varázsos rendhagyás…Az ünnep az élet rangja, felsőbb értelme.”</a:t>
            </a:r>
            <a:endParaRPr lang="hu-HU" sz="2800" dirty="0"/>
          </a:p>
          <a:p>
            <a:pPr marL="0" indent="0">
              <a:buNone/>
            </a:pPr>
            <a:r>
              <a:rPr lang="hu-HU" sz="2800" dirty="0" smtClean="0"/>
              <a:t>							</a:t>
            </a:r>
            <a:r>
              <a:rPr lang="hu-HU" sz="2800" i="1" dirty="0" smtClean="0"/>
              <a:t>Márai Sándor: Füveskönyv</a:t>
            </a:r>
          </a:p>
          <a:p>
            <a:pPr marL="0" indent="0" algn="ctr">
              <a:buNone/>
            </a:pPr>
            <a:r>
              <a:rPr lang="hu-HU" i="1" dirty="0" smtClean="0"/>
              <a:t>Áldott karácsonyt és békés, boldog újévet kívánok!</a:t>
            </a:r>
            <a:endParaRPr lang="hu-HU" i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899" y="3992452"/>
            <a:ext cx="4584487" cy="270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93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1F4A7F"/>
                </a:solidFill>
              </a:rPr>
              <a:t>Genetikai tanácsadás</a:t>
            </a:r>
            <a:endParaRPr lang="hu-HU" dirty="0">
              <a:solidFill>
                <a:srgbClr val="1F4A7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6062" y="1548685"/>
            <a:ext cx="11985938" cy="5135450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A tanácsadó orvos és a szülők együttesen beszélik meg az orvosi, </a:t>
            </a:r>
            <a:r>
              <a:rPr lang="hu-HU" dirty="0" err="1" smtClean="0"/>
              <a:t>pszichoszociális</a:t>
            </a:r>
            <a:r>
              <a:rPr lang="hu-HU" dirty="0" smtClean="0"/>
              <a:t> és reproduktív következményeket </a:t>
            </a:r>
          </a:p>
          <a:p>
            <a:r>
              <a:rPr lang="hu-HU" b="1" dirty="0"/>
              <a:t>L</a:t>
            </a:r>
            <a:r>
              <a:rPr lang="hu-HU" b="1" dirty="0" smtClean="0"/>
              <a:t>egalább</a:t>
            </a:r>
            <a:r>
              <a:rPr lang="hu-HU" dirty="0" smtClean="0"/>
              <a:t> két alkalommal: </a:t>
            </a:r>
          </a:p>
          <a:p>
            <a:pPr lvl="1">
              <a:buNone/>
            </a:pPr>
            <a:r>
              <a:rPr lang="hu-HU" sz="3200" dirty="0" smtClean="0"/>
              <a:t>1./a vizsgálat előtt </a:t>
            </a:r>
          </a:p>
          <a:p>
            <a:pPr lvl="1">
              <a:buNone/>
            </a:pPr>
            <a:r>
              <a:rPr lang="hu-HU" sz="3200" dirty="0" smtClean="0"/>
              <a:t>2./és az eredmény birtokában </a:t>
            </a:r>
          </a:p>
          <a:p>
            <a:pPr lvl="1">
              <a:buNone/>
            </a:pPr>
            <a:r>
              <a:rPr lang="hu-HU" sz="3500" b="1" dirty="0" smtClean="0">
                <a:solidFill>
                  <a:prstClr val="black"/>
                </a:solidFill>
              </a:rPr>
              <a:t>A </a:t>
            </a:r>
            <a:r>
              <a:rPr lang="hu-HU" sz="3500" b="1" dirty="0">
                <a:solidFill>
                  <a:prstClr val="black"/>
                </a:solidFill>
              </a:rPr>
              <a:t>szükséges genetikai diagnosztikai módszert az orvos választja ki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hu-HU" b="1" dirty="0">
                <a:solidFill>
                  <a:prstClr val="black"/>
                </a:solidFill>
              </a:rPr>
              <a:t>Meg kell beszélni a szülőkkel: a módszer mire ad választ, mik a lehetőségei, mik a határai?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hu-HU" dirty="0">
                <a:solidFill>
                  <a:prstClr val="black"/>
                </a:solidFill>
              </a:rPr>
              <a:t>Ha a szülők nem kívánják a vizsgálatot, nem végezzük el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hu-HU" dirty="0">
                <a:solidFill>
                  <a:prstClr val="black"/>
                </a:solidFill>
              </a:rPr>
              <a:t>A leletet nem elég elküldeni, személyesen el kell magyarázni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1498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246513" cy="923097"/>
          </a:xfrm>
          <a:solidFill>
            <a:srgbClr val="C6E6A2"/>
          </a:solidFill>
        </p:spPr>
        <p:txBody>
          <a:bodyPr/>
          <a:lstStyle/>
          <a:p>
            <a:pPr algn="l"/>
            <a:r>
              <a:rPr lang="hu-HU" dirty="0"/>
              <a:t>Genetikai vizsgálati módszerek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1612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rgbClr val="18094F"/>
                </a:solidFill>
              </a:rPr>
              <a:t>Kromoszóma elemzés</a:t>
            </a:r>
          </a:p>
          <a:p>
            <a:r>
              <a:rPr lang="hu-HU" dirty="0" smtClean="0"/>
              <a:t>Mikroszkópos nagyságrend: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</a:t>
            </a:r>
            <a:r>
              <a:rPr lang="hu-HU" dirty="0" err="1" smtClean="0"/>
              <a:t>karyotypus</a:t>
            </a:r>
            <a:endParaRPr lang="hu-HU" dirty="0" smtClean="0"/>
          </a:p>
          <a:p>
            <a:endParaRPr lang="hu-HU" dirty="0"/>
          </a:p>
          <a:p>
            <a:r>
              <a:rPr lang="hu-HU" b="1" dirty="0" smtClean="0"/>
              <a:t>F</a:t>
            </a:r>
            <a:r>
              <a:rPr lang="hu-HU" dirty="0" smtClean="0"/>
              <a:t>luoreszcens </a:t>
            </a:r>
            <a:r>
              <a:rPr lang="hu-HU" b="1" dirty="0" err="1" smtClean="0"/>
              <a:t>I</a:t>
            </a:r>
            <a:r>
              <a:rPr lang="hu-HU" dirty="0" err="1" smtClean="0"/>
              <a:t>n</a:t>
            </a:r>
            <a:r>
              <a:rPr lang="hu-HU" dirty="0" smtClean="0"/>
              <a:t> </a:t>
            </a:r>
            <a:r>
              <a:rPr lang="hu-HU" b="1" dirty="0" smtClean="0"/>
              <a:t>S</a:t>
            </a:r>
            <a:r>
              <a:rPr lang="hu-HU" dirty="0" smtClean="0"/>
              <a:t>itu </a:t>
            </a:r>
            <a:r>
              <a:rPr lang="hu-HU" b="1" dirty="0" smtClean="0"/>
              <a:t>H</a:t>
            </a:r>
            <a:r>
              <a:rPr lang="hu-HU" dirty="0" smtClean="0"/>
              <a:t>ibridizáció (FISH)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err="1" smtClean="0"/>
              <a:t>Array</a:t>
            </a:r>
            <a:r>
              <a:rPr lang="hu-HU" dirty="0" smtClean="0"/>
              <a:t> alapú </a:t>
            </a:r>
            <a:r>
              <a:rPr lang="hu-HU" b="1" dirty="0" err="1" smtClean="0"/>
              <a:t>c</a:t>
            </a:r>
            <a:r>
              <a:rPr lang="hu-HU" dirty="0" err="1" smtClean="0"/>
              <a:t>omparatív</a:t>
            </a:r>
            <a:r>
              <a:rPr lang="hu-HU" dirty="0" smtClean="0"/>
              <a:t> </a:t>
            </a:r>
            <a:r>
              <a:rPr lang="hu-HU" b="1" dirty="0" err="1" smtClean="0"/>
              <a:t>g</a:t>
            </a:r>
            <a:r>
              <a:rPr lang="hu-HU" dirty="0" err="1" smtClean="0"/>
              <a:t>enomiális</a:t>
            </a:r>
            <a:r>
              <a:rPr lang="hu-HU" dirty="0" smtClean="0"/>
              <a:t> </a:t>
            </a:r>
            <a:r>
              <a:rPr lang="hu-HU" b="1" dirty="0" smtClean="0"/>
              <a:t>h</a:t>
            </a:r>
            <a:r>
              <a:rPr lang="hu-HU" dirty="0" smtClean="0"/>
              <a:t>ibridizáció (CGH)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41" y="1330707"/>
            <a:ext cx="4657859" cy="290194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1484" y="4180804"/>
            <a:ext cx="3155325" cy="181592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7769" y="4180804"/>
            <a:ext cx="2936383" cy="181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537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hu-HU" altLang="hu-HU" b="1" dirty="0">
                <a:solidFill>
                  <a:srgbClr val="1F4A7F"/>
                </a:solidFill>
                <a:latin typeface="Calibri Light" panose="020F0302020204030204" pitchFamily="34" charset="0"/>
              </a:rPr>
              <a:t>A </a:t>
            </a:r>
            <a:r>
              <a:rPr lang="hu-HU" altLang="hu-HU" b="1" dirty="0" smtClean="0">
                <a:solidFill>
                  <a:srgbClr val="1F4A7F"/>
                </a:solidFill>
                <a:latin typeface="Calibri Light" panose="020F0302020204030204" pitchFamily="34" charset="0"/>
              </a:rPr>
              <a:t>kromoszóma </a:t>
            </a:r>
            <a:r>
              <a:rPr lang="hu-HU" altLang="hu-HU" b="1" dirty="0">
                <a:solidFill>
                  <a:srgbClr val="1F4A7F"/>
                </a:solidFill>
                <a:latin typeface="Calibri Light" panose="020F0302020204030204" pitchFamily="34" charset="0"/>
              </a:rPr>
              <a:t>rendellenességek gyanújelei</a:t>
            </a:r>
            <a:r>
              <a:rPr lang="hu-HU" altLang="hu-HU" b="1" dirty="0"/>
              <a:t> 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hu-HU" altLang="hu-HU" dirty="0" smtClean="0"/>
              <a:t>a koponya és arc alaki rendellenességei (</a:t>
            </a:r>
            <a:r>
              <a:rPr lang="hu-HU" altLang="hu-HU" dirty="0" err="1" smtClean="0"/>
              <a:t>craniofacialis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dysmorphia</a:t>
            </a:r>
            <a:r>
              <a:rPr lang="hu-HU" altLang="hu-HU" dirty="0" smtClean="0"/>
              <a:t>)</a:t>
            </a:r>
          </a:p>
          <a:p>
            <a:r>
              <a:rPr lang="hu-HU" altLang="hu-HU" dirty="0" smtClean="0"/>
              <a:t>az értelmi fejlődés elmaradása</a:t>
            </a:r>
          </a:p>
          <a:p>
            <a:r>
              <a:rPr lang="hu-HU" altLang="hu-HU" dirty="0" smtClean="0"/>
              <a:t>a mozgásfejlődés elmaradása</a:t>
            </a:r>
          </a:p>
          <a:p>
            <a:r>
              <a:rPr lang="hu-HU" altLang="hu-HU" dirty="0" smtClean="0"/>
              <a:t>több szervre kiterjedő major rendellenességek</a:t>
            </a:r>
          </a:p>
          <a:p>
            <a:r>
              <a:rPr lang="hu-HU" altLang="hu-HU" dirty="0" smtClean="0"/>
              <a:t>minor anomáliák</a:t>
            </a:r>
          </a:p>
        </p:txBody>
      </p:sp>
    </p:spTree>
    <p:extLst>
      <p:ext uri="{BB962C8B-B14F-4D97-AF65-F5344CB8AC3E}">
        <p14:creationId xmlns:p14="http://schemas.microsoft.com/office/powerpoint/2010/main" xmlns="" val="149468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Cím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hu-HU" altLang="hu-HU" b="1" dirty="0" smtClean="0">
                <a:solidFill>
                  <a:srgbClr val="1F4A7F"/>
                </a:solidFill>
                <a:latin typeface="Calibri Light" panose="020F0302020204030204" pitchFamily="34" charset="0"/>
              </a:rPr>
              <a:t>Szindróma</a:t>
            </a:r>
          </a:p>
        </p:txBody>
      </p:sp>
      <p:sp>
        <p:nvSpPr>
          <p:cNvPr id="78852" name="Tartalom helye 5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hu-HU" altLang="hu-HU" dirty="0" err="1" smtClean="0">
                <a:solidFill>
                  <a:srgbClr val="18094F"/>
                </a:solidFill>
              </a:rPr>
              <a:t>Szündrome</a:t>
            </a:r>
            <a:r>
              <a:rPr lang="hu-HU" altLang="hu-HU" dirty="0" smtClean="0">
                <a:solidFill>
                  <a:srgbClr val="18094F"/>
                </a:solidFill>
              </a:rPr>
              <a:t> = együtt futás</a:t>
            </a:r>
          </a:p>
          <a:p>
            <a:r>
              <a:rPr lang="hu-HU" altLang="hu-HU" dirty="0" err="1" smtClean="0">
                <a:solidFill>
                  <a:srgbClr val="18094F"/>
                </a:solidFill>
              </a:rPr>
              <a:t>Dromosz</a:t>
            </a:r>
            <a:r>
              <a:rPr lang="hu-HU" altLang="hu-HU" dirty="0" smtClean="0">
                <a:solidFill>
                  <a:srgbClr val="18094F"/>
                </a:solidFill>
              </a:rPr>
              <a:t> = pálya</a:t>
            </a:r>
          </a:p>
        </p:txBody>
      </p:sp>
      <p:sp>
        <p:nvSpPr>
          <p:cNvPr id="78853" name="Dátum helye 1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00">
                <a:solidFill>
                  <a:srgbClr val="FFFFCC"/>
                </a:solidFill>
              </a:rPr>
              <a:t>Semmelweis Egyetem,</a:t>
            </a:r>
          </a:p>
          <a:p>
            <a:r>
              <a:rPr lang="hu-HU" altLang="hu-HU" sz="1400">
                <a:solidFill>
                  <a:srgbClr val="FFFFCC"/>
                </a:solidFill>
              </a:rPr>
              <a:t>II. Sz. Gyermekgyógyászati Klinika</a:t>
            </a:r>
          </a:p>
        </p:txBody>
      </p:sp>
      <p:pic>
        <p:nvPicPr>
          <p:cNvPr id="78854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924175"/>
            <a:ext cx="3895725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895600"/>
            <a:ext cx="3992563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882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7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8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9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0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5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5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6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8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0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5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1086</Words>
  <Application>Microsoft Office PowerPoint</Application>
  <PresentationFormat>Egyéni</PresentationFormat>
  <Paragraphs>288</Paragraphs>
  <Slides>58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25</vt:i4>
      </vt:variant>
      <vt:variant>
        <vt:lpstr>Diacímek</vt:lpstr>
      </vt:variant>
      <vt:variant>
        <vt:i4>58</vt:i4>
      </vt:variant>
    </vt:vector>
  </HeadingPairs>
  <TitlesOfParts>
    <vt:vector size="83" baseType="lpstr">
      <vt:lpstr>Office-téma</vt:lpstr>
      <vt:lpstr>1_Office-téma</vt:lpstr>
      <vt:lpstr>2_Office-téma</vt:lpstr>
      <vt:lpstr>4_Office-téma</vt:lpstr>
      <vt:lpstr>7_Office-téma</vt:lpstr>
      <vt:lpstr>9_Office-téma</vt:lpstr>
      <vt:lpstr>12_Office-téma</vt:lpstr>
      <vt:lpstr>11_Office-téma</vt:lpstr>
      <vt:lpstr>13_Office-téma</vt:lpstr>
      <vt:lpstr>14_Office-téma</vt:lpstr>
      <vt:lpstr>17_Office-téma</vt:lpstr>
      <vt:lpstr>18_Office-téma</vt:lpstr>
      <vt:lpstr>19_Office-téma</vt:lpstr>
      <vt:lpstr>20_Office-téma</vt:lpstr>
      <vt:lpstr>21_Office-téma</vt:lpstr>
      <vt:lpstr>22_Office-téma</vt:lpstr>
      <vt:lpstr>23_Office-téma</vt:lpstr>
      <vt:lpstr>24_Office-téma</vt:lpstr>
      <vt:lpstr>25_Office-téma</vt:lpstr>
      <vt:lpstr>5_Office-téma</vt:lpstr>
      <vt:lpstr>6_Office-téma</vt:lpstr>
      <vt:lpstr>8_Office-téma</vt:lpstr>
      <vt:lpstr>10_Office-téma</vt:lpstr>
      <vt:lpstr>3_Office-téma</vt:lpstr>
      <vt:lpstr>15_Office-téma</vt:lpstr>
      <vt:lpstr>Congenitalis malformatiók. Klinikai genetika</vt:lpstr>
      <vt:lpstr>Témák</vt:lpstr>
      <vt:lpstr>Genetikai elvárások</vt:lpstr>
      <vt:lpstr>Miért fontos a genetikai diagnózis?</vt:lpstr>
      <vt:lpstr>Előnyök</vt:lpstr>
      <vt:lpstr>Genetikai tanácsadás</vt:lpstr>
      <vt:lpstr>Genetikai vizsgálati módszerek</vt:lpstr>
      <vt:lpstr>A kromoszóma rendellenességek gyanújelei  </vt:lpstr>
      <vt:lpstr>Szindróma</vt:lpstr>
      <vt:lpstr>A tünetegyüttesek (szindrómák) fogalma</vt:lpstr>
      <vt:lpstr>Milyen okai lehetnek?</vt:lpstr>
      <vt:lpstr>12. dia</vt:lpstr>
      <vt:lpstr>13. dia</vt:lpstr>
      <vt:lpstr>Turner szindróma Henry Hubert Turner 1892-1970, amerikai endokrinológus</vt:lpstr>
      <vt:lpstr>Turner szindróma (45,X): lábhát, kézhát dúzzadt (lymphoedema)</vt:lpstr>
      <vt:lpstr>Klinefelter szindróma Harry Fitch Klinefelter 1912- 1990, amerikai endokrinológus</vt:lpstr>
      <vt:lpstr>Mikrodeléciós szindrómák</vt:lpstr>
      <vt:lpstr>Williams -  Beuren  szindróma</vt:lpstr>
      <vt:lpstr>19. dia</vt:lpstr>
      <vt:lpstr>20. dia</vt:lpstr>
      <vt:lpstr>Williams – Beuren  szindróma, gondozás</vt:lpstr>
      <vt:lpstr>Wolf – Hirschhorn  szindróma</vt:lpstr>
      <vt:lpstr>Wolf- Hirschhorn szindrómaUlrich Wolf 1933-    , Kurt Hirschhorn 1926-</vt:lpstr>
      <vt:lpstr>24. dia</vt:lpstr>
      <vt:lpstr>25. dia</vt:lpstr>
      <vt:lpstr>DiGeorge szindróma 22q11.2 microdeletio</vt:lpstr>
      <vt:lpstr> DiGeorge szindróma, velocardiofacialis szindróma Angelo Mari DiGeorge 1921-2009</vt:lpstr>
      <vt:lpstr>DiGeorge szindróma</vt:lpstr>
      <vt:lpstr>Array alapú comparativ genomiális hibridizáció (CGH)</vt:lpstr>
      <vt:lpstr>Monolokuszos, monogénes betegségek Egyetlen gén hibáinak kimutatási módszerei</vt:lpstr>
      <vt:lpstr>Tejeskávé színű folt</vt:lpstr>
      <vt:lpstr>Neurofibromatosis</vt:lpstr>
      <vt:lpstr>Neurofibromatosis</vt:lpstr>
      <vt:lpstr>Legius szindróma</vt:lpstr>
      <vt:lpstr>Legius szindróma</vt:lpstr>
      <vt:lpstr>Marfan szindróma </vt:lpstr>
      <vt:lpstr>Achondroplasia</vt:lpstr>
      <vt:lpstr>Osteogenesis imperfecta</vt:lpstr>
      <vt:lpstr>Dentinogenesis imperfecta</vt:lpstr>
      <vt:lpstr>Egyetlen gén hibája miatt kialakuló kórképek gyanújelei </vt:lpstr>
      <vt:lpstr>Izolált rendellenességek Ajak- és szájpadhasadék (cheilo- gnatho- palatoschisis)</vt:lpstr>
      <vt:lpstr>Spina bifida</vt:lpstr>
      <vt:lpstr>Izolált rendellenességek </vt:lpstr>
      <vt:lpstr>Diaphragma hernia</vt:lpstr>
      <vt:lpstr>Omphalocele</vt:lpstr>
      <vt:lpstr>Van – e egyéb társuló tünet?</vt:lpstr>
      <vt:lpstr>Izolált rendellenesség?</vt:lpstr>
      <vt:lpstr>Családfa elemzés</vt:lpstr>
      <vt:lpstr>49. dia</vt:lpstr>
      <vt:lpstr>Családfa elemzés</vt:lpstr>
      <vt:lpstr>Társuló esetleges szövődmények kivédése</vt:lpstr>
      <vt:lpstr>Hemihyperplasia, Beckwith – Wiedemann szindróma</vt:lpstr>
      <vt:lpstr>Korszerű kezelések</vt:lpstr>
      <vt:lpstr>Lysosomalis tárolási betegségek enzimpótló kezelése</vt:lpstr>
      <vt:lpstr>Enzimpótló kezelés</vt:lpstr>
      <vt:lpstr>Gyermek onkológia,haematológia </vt:lpstr>
      <vt:lpstr>Hasznos források</vt:lpstr>
      <vt:lpstr>58.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György</dc:creator>
  <cp:lastModifiedBy>user</cp:lastModifiedBy>
  <cp:revision>101</cp:revision>
  <dcterms:created xsi:type="dcterms:W3CDTF">2019-11-28T18:28:15Z</dcterms:created>
  <dcterms:modified xsi:type="dcterms:W3CDTF">2020-05-21T09:44:10Z</dcterms:modified>
</cp:coreProperties>
</file>