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media/image6.jpg" ContentType="image/jpg"/>
  <Override PartName="/ppt/media/image8.jpg" ContentType="image/jpg"/>
  <Override PartName="/ppt/media/image9.jpg" ContentType="image/jp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41"/>
  </p:notesMasterIdLst>
  <p:handoutMasterIdLst>
    <p:handoutMasterId r:id="rId42"/>
  </p:handoutMasterIdLst>
  <p:sldIdLst>
    <p:sldId id="272" r:id="rId2"/>
    <p:sldId id="267" r:id="rId3"/>
    <p:sldId id="273" r:id="rId4"/>
    <p:sldId id="311" r:id="rId5"/>
    <p:sldId id="275" r:id="rId6"/>
    <p:sldId id="276" r:id="rId7"/>
    <p:sldId id="269" r:id="rId8"/>
    <p:sldId id="278" r:id="rId9"/>
    <p:sldId id="285" r:id="rId10"/>
    <p:sldId id="277" r:id="rId11"/>
    <p:sldId id="298" r:id="rId12"/>
    <p:sldId id="299" r:id="rId13"/>
    <p:sldId id="300" r:id="rId14"/>
    <p:sldId id="301" r:id="rId15"/>
    <p:sldId id="302" r:id="rId16"/>
    <p:sldId id="303" r:id="rId17"/>
    <p:sldId id="305" r:id="rId18"/>
    <p:sldId id="306" r:id="rId19"/>
    <p:sldId id="304" r:id="rId20"/>
    <p:sldId id="307" r:id="rId21"/>
    <p:sldId id="308" r:id="rId22"/>
    <p:sldId id="286" r:id="rId23"/>
    <p:sldId id="287" r:id="rId24"/>
    <p:sldId id="279" r:id="rId25"/>
    <p:sldId id="281" r:id="rId26"/>
    <p:sldId id="282" r:id="rId27"/>
    <p:sldId id="309" r:id="rId28"/>
    <p:sldId id="283" r:id="rId29"/>
    <p:sldId id="266" r:id="rId30"/>
    <p:sldId id="268" r:id="rId31"/>
    <p:sldId id="312" r:id="rId32"/>
    <p:sldId id="290" r:id="rId33"/>
    <p:sldId id="292" r:id="rId34"/>
    <p:sldId id="293" r:id="rId35"/>
    <p:sldId id="294" r:id="rId36"/>
    <p:sldId id="295" r:id="rId37"/>
    <p:sldId id="296" r:id="rId38"/>
    <p:sldId id="297" r:id="rId39"/>
    <p:sldId id="271" r:id="rId40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Közepesen sötét stílu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662" autoAdjust="0"/>
    <p:restoredTop sz="95373" autoAdjust="0"/>
  </p:normalViewPr>
  <p:slideViewPr>
    <p:cSldViewPr snapToGrid="0">
      <p:cViewPr varScale="1">
        <p:scale>
          <a:sx n="85" d="100"/>
          <a:sy n="85" d="100"/>
        </p:scale>
        <p:origin x="126" y="40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9" d="100"/>
          <a:sy n="89" d="100"/>
        </p:scale>
        <p:origin x="3798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0A5477-3F7E-4669-877F-CAC33A174F79}" type="datetime1">
              <a:rPr lang="hu-HU" smtClean="0"/>
              <a:t>2024.09.16.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hu-HU"/>
              <a:t>Semmelweis Egyetem | Szervezeti egység neve</a:t>
            </a: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B6BBF8-0AC3-4F5C-9C46-904244B9163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9581194"/>
      </p:ext>
    </p:extLst>
  </p:cSld>
  <p:clrMap bg1="lt1" tx1="dk1" bg2="lt2" tx2="dk2" accent1="accent1" accent2="accent2" accent3="accent3" accent4="accent4" accent5="accent5" accent6="accent6" hlink="hlink" folHlink="folHlink"/>
  <p:hf sldNum="0" hd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77263F-A963-4716-9E0B-336AF0E39782}" type="datetime1">
              <a:rPr lang="hu-HU" smtClean="0"/>
              <a:t>2024.09.16.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hu-HU"/>
              <a:t>Semmelweis Egyetem | Szervezeti egység neve</a:t>
            </a: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08844E-4E9E-4762-B238-A0CB0F62D7D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97450316"/>
      </p:ext>
    </p:extLst>
  </p:cSld>
  <p:clrMap bg1="lt1" tx1="dk1" bg2="lt2" tx2="dk2" accent1="accent1" accent2="accent2" accent3="accent3" accent4="accent4" accent5="accent5" accent6="accent6" hlink="hlink" folHlink="folHlink"/>
  <p:hf sldNum="0" hd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ímdia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zöveg helye 16"/>
          <p:cNvSpPr>
            <a:spLocks noGrp="1"/>
          </p:cNvSpPr>
          <p:nvPr>
            <p:ph type="body" sz="quarter" idx="13" hasCustomPrompt="1"/>
          </p:nvPr>
        </p:nvSpPr>
        <p:spPr>
          <a:xfrm>
            <a:off x="1524000" y="2458369"/>
            <a:ext cx="9144000" cy="395427"/>
          </a:xfrm>
        </p:spPr>
        <p:txBody>
          <a:bodyPr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chemeClr val="bg2"/>
                </a:solidFill>
              </a:defRPr>
            </a:lvl1pPr>
          </a:lstStyle>
          <a:p>
            <a:r>
              <a:rPr lang="hu-HU" dirty="0"/>
              <a:t>Előadás alcíme</a:t>
            </a:r>
          </a:p>
        </p:txBody>
      </p:sp>
      <p:sp>
        <p:nvSpPr>
          <p:cNvPr id="8" name="Szöveg helye 14"/>
          <p:cNvSpPr>
            <a:spLocks noGrp="1"/>
          </p:cNvSpPr>
          <p:nvPr>
            <p:ph type="body" sz="quarter" idx="12" hasCustomPrompt="1"/>
          </p:nvPr>
        </p:nvSpPr>
        <p:spPr>
          <a:xfrm>
            <a:off x="1524000" y="1346487"/>
            <a:ext cx="9144000" cy="1088842"/>
          </a:xfrm>
        </p:spPr>
        <p:txBody>
          <a:bodyPr anchor="ctr">
            <a:noAutofit/>
          </a:bodyPr>
          <a:lstStyle>
            <a:lvl1pPr marL="0" indent="0" algn="ctr">
              <a:buNone/>
              <a:defRPr sz="6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hu-HU" dirty="0"/>
              <a:t>Előadás címe</a:t>
            </a:r>
          </a:p>
        </p:txBody>
      </p:sp>
      <p:sp>
        <p:nvSpPr>
          <p:cNvPr id="15" name="Szöveg helye 14"/>
          <p:cNvSpPr>
            <a:spLocks noGrp="1"/>
          </p:cNvSpPr>
          <p:nvPr>
            <p:ph type="body" sz="quarter" idx="10" hasCustomPrompt="1"/>
          </p:nvPr>
        </p:nvSpPr>
        <p:spPr>
          <a:xfrm>
            <a:off x="1524000" y="3971597"/>
            <a:ext cx="9144000" cy="316208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r>
              <a:rPr lang="hu-HU" dirty="0"/>
              <a:t>Dr. Minta Mihály</a:t>
            </a:r>
          </a:p>
        </p:txBody>
      </p:sp>
      <p:sp>
        <p:nvSpPr>
          <p:cNvPr id="17" name="Szöveg helye 16"/>
          <p:cNvSpPr>
            <a:spLocks noGrp="1"/>
          </p:cNvSpPr>
          <p:nvPr>
            <p:ph type="body" sz="quarter" idx="11" hasCustomPrompt="1"/>
          </p:nvPr>
        </p:nvSpPr>
        <p:spPr>
          <a:xfrm>
            <a:off x="1524000" y="4375943"/>
            <a:ext cx="9144000" cy="704850"/>
          </a:xfrm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aseline="0">
                <a:solidFill>
                  <a:schemeClr val="bg2"/>
                </a:solidFill>
              </a:defRPr>
            </a:lvl1pPr>
          </a:lstStyle>
          <a:p>
            <a:pPr>
              <a:spcBef>
                <a:spcPts val="300"/>
              </a:spcBef>
            </a:pPr>
            <a:r>
              <a:rPr lang="hu-HU" dirty="0"/>
              <a:t>MINTA SZERVEZETI EGYSÉG NEVE, </a:t>
            </a:r>
            <a:br>
              <a:rPr lang="hu-HU" dirty="0"/>
            </a:br>
            <a:r>
              <a:rPr lang="hu-HU" dirty="0"/>
              <a:t>HOSSZÚ NÉV ESETÉN KÉT SORBA TÖRDELVE</a:t>
            </a:r>
          </a:p>
        </p:txBody>
      </p:sp>
      <p:pic>
        <p:nvPicPr>
          <p:cNvPr id="7" name="Kép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5318" y="5778500"/>
            <a:ext cx="2761364" cy="920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4368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124325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3033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04287" y="368301"/>
            <a:ext cx="2447926" cy="5581650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8302"/>
            <a:ext cx="7734300" cy="5581650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58496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Záródia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zöveg helye 14"/>
          <p:cNvSpPr>
            <a:spLocks noGrp="1"/>
          </p:cNvSpPr>
          <p:nvPr>
            <p:ph type="body" sz="quarter" idx="12" hasCustomPrompt="1"/>
          </p:nvPr>
        </p:nvSpPr>
        <p:spPr>
          <a:xfrm>
            <a:off x="1524000" y="2386148"/>
            <a:ext cx="9144000" cy="1123815"/>
          </a:xfrm>
        </p:spPr>
        <p:txBody>
          <a:bodyPr anchor="ctr">
            <a:noAutofit/>
          </a:bodyPr>
          <a:lstStyle>
            <a:lvl1pPr marL="0" indent="0" algn="ctr">
              <a:buNone/>
              <a:defRPr sz="6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hu-HU" dirty="0"/>
              <a:t>Köszönöm a figyelmet!</a:t>
            </a:r>
          </a:p>
        </p:txBody>
      </p:sp>
      <p:sp>
        <p:nvSpPr>
          <p:cNvPr id="15" name="Szöveg helye 14"/>
          <p:cNvSpPr>
            <a:spLocks noGrp="1"/>
          </p:cNvSpPr>
          <p:nvPr>
            <p:ph type="body" sz="quarter" idx="10" hasCustomPrompt="1"/>
          </p:nvPr>
        </p:nvSpPr>
        <p:spPr>
          <a:xfrm>
            <a:off x="1524000" y="3683866"/>
            <a:ext cx="9144000" cy="316208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aseline="0">
                <a:solidFill>
                  <a:schemeClr val="bg2"/>
                </a:solidFill>
              </a:defRPr>
            </a:lvl1pPr>
          </a:lstStyle>
          <a:p>
            <a:r>
              <a:rPr lang="hu-HU" dirty="0"/>
              <a:t>Dr. Minta Mihály</a:t>
            </a:r>
          </a:p>
        </p:txBody>
      </p:sp>
      <p:pic>
        <p:nvPicPr>
          <p:cNvPr id="7" name="Kép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5318" y="5778500"/>
            <a:ext cx="2761364" cy="920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6857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124324"/>
          </a:xfrm>
        </p:spPr>
        <p:txBody>
          <a:bodyPr/>
          <a:lstStyle/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26447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808163"/>
            <a:ext cx="10515600" cy="2615166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450317"/>
            <a:ext cx="10515600" cy="1499633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2362285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08163"/>
            <a:ext cx="5181600" cy="4141787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08163"/>
            <a:ext cx="5181600" cy="4141787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40210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808163"/>
            <a:ext cx="5157787" cy="696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dirty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444876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808163"/>
            <a:ext cx="5183188" cy="696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444875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85902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82833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Egyenes összekötő 8"/>
          <p:cNvCxnSpPr/>
          <p:nvPr userDrawn="1"/>
        </p:nvCxnSpPr>
        <p:spPr>
          <a:xfrm>
            <a:off x="3299294" y="6234496"/>
            <a:ext cx="1" cy="54000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Egyenes összekötő 15"/>
          <p:cNvCxnSpPr/>
          <p:nvPr userDrawn="1"/>
        </p:nvCxnSpPr>
        <p:spPr>
          <a:xfrm>
            <a:off x="8906622" y="6234496"/>
            <a:ext cx="1" cy="54000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49971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368301"/>
            <a:ext cx="6172200" cy="558164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1808163"/>
            <a:ext cx="3932237" cy="4141787"/>
          </a:xfr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2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3933825" cy="1325563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24541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315268" y="0"/>
            <a:ext cx="6876732" cy="6134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dirty="0"/>
              <a:t>Kép beszúrásához kattintson az ikonra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1808163"/>
            <a:ext cx="3932237" cy="4141787"/>
          </a:xfr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2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3933825" cy="1325563"/>
          </a:xfrm>
        </p:spPr>
        <p:txBody>
          <a:bodyPr/>
          <a:lstStyle/>
          <a:p>
            <a:r>
              <a:rPr lang="hu-HU" dirty="0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89498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410"/>
            <a:ext cx="10515600" cy="4123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  <a:endParaRPr lang="en-US" dirty="0"/>
          </a:p>
        </p:txBody>
      </p:sp>
      <p:cxnSp>
        <p:nvCxnSpPr>
          <p:cNvPr id="11" name="Egyenes összekötő 10"/>
          <p:cNvCxnSpPr/>
          <p:nvPr userDrawn="1"/>
        </p:nvCxnSpPr>
        <p:spPr>
          <a:xfrm>
            <a:off x="3012564" y="6269355"/>
            <a:ext cx="1" cy="45148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Szöveg helye 4"/>
          <p:cNvSpPr txBox="1">
            <a:spLocks/>
          </p:cNvSpPr>
          <p:nvPr userDrawn="1"/>
        </p:nvSpPr>
        <p:spPr>
          <a:xfrm>
            <a:off x="3012564" y="6163978"/>
            <a:ext cx="6173121" cy="68103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hu-HU" sz="1200" b="1" dirty="0">
              <a:solidFill>
                <a:schemeClr val="bg2"/>
              </a:solidFill>
            </a:endParaRPr>
          </a:p>
        </p:txBody>
      </p:sp>
      <p:sp>
        <p:nvSpPr>
          <p:cNvPr id="4" name="Téglalap 3"/>
          <p:cNvSpPr/>
          <p:nvPr userDrawn="1"/>
        </p:nvSpPr>
        <p:spPr>
          <a:xfrm>
            <a:off x="-4128" y="6145282"/>
            <a:ext cx="12192000" cy="72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6" name="Egyenes összekötő 15"/>
          <p:cNvCxnSpPr/>
          <p:nvPr userDrawn="1"/>
        </p:nvCxnSpPr>
        <p:spPr>
          <a:xfrm>
            <a:off x="3299294" y="6234496"/>
            <a:ext cx="1" cy="54000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Egyenes összekötő 19"/>
          <p:cNvCxnSpPr/>
          <p:nvPr userDrawn="1"/>
        </p:nvCxnSpPr>
        <p:spPr>
          <a:xfrm>
            <a:off x="8906622" y="6234496"/>
            <a:ext cx="1" cy="54000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zöveg helye 4"/>
          <p:cNvSpPr txBox="1">
            <a:spLocks/>
          </p:cNvSpPr>
          <p:nvPr userDrawn="1"/>
        </p:nvSpPr>
        <p:spPr>
          <a:xfrm>
            <a:off x="3283585" y="6134735"/>
            <a:ext cx="5616575" cy="7200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dirty="0"/>
              <a:t>Gyermekfogászati és Fogszabályozási Klinika</a:t>
            </a:r>
          </a:p>
        </p:txBody>
      </p:sp>
      <p:sp>
        <p:nvSpPr>
          <p:cNvPr id="13" name="Szöveg helye 6"/>
          <p:cNvSpPr txBox="1">
            <a:spLocks/>
          </p:cNvSpPr>
          <p:nvPr userDrawn="1"/>
        </p:nvSpPr>
        <p:spPr>
          <a:xfrm>
            <a:off x="8904288" y="6134735"/>
            <a:ext cx="3287712" cy="720000"/>
          </a:xfrm>
          <a:prstGeom prst="rect">
            <a:avLst/>
          </a:prstGeom>
        </p:spPr>
        <p:txBody>
          <a:bodyPr numCol="1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0" i="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dirty="0"/>
              <a:t>Dr. Bányai Dorottya </a:t>
            </a:r>
            <a:r>
              <a:rPr lang="hu-HU" dirty="0" err="1"/>
              <a:t>Ph.D</a:t>
            </a:r>
            <a:r>
              <a:rPr lang="hu-HU" dirty="0"/>
              <a:t>.</a:t>
            </a:r>
            <a:br>
              <a:rPr lang="hu-HU" dirty="0"/>
            </a:br>
            <a:r>
              <a:rPr lang="hu-HU" dirty="0"/>
              <a:t>egyetemi adjunktus</a:t>
            </a: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4C9EC460-93F5-724A-BCBE-F8C42248F0C1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368" y="6057161"/>
            <a:ext cx="2543844" cy="847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433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071" userDrawn="1">
          <p15:clr>
            <a:srgbClr val="F26B43"/>
          </p15:clr>
        </p15:guide>
        <p15:guide id="4" pos="5609" userDrawn="1">
          <p15:clr>
            <a:srgbClr val="F26B43"/>
          </p15:clr>
        </p15:guide>
        <p15:guide id="5" orient="horz" pos="3748" userDrawn="1">
          <p15:clr>
            <a:srgbClr val="F26B43"/>
          </p15:clr>
        </p15:guide>
        <p15:guide id="6" orient="horz" pos="1071" userDrawn="1">
          <p15:clr>
            <a:srgbClr val="F26B43"/>
          </p15:clr>
        </p15:guide>
        <p15:guide id="7" pos="347" userDrawn="1">
          <p15:clr>
            <a:srgbClr val="F26B43"/>
          </p15:clr>
        </p15:guide>
        <p15:guide id="8" orient="horz" pos="232" userDrawn="1">
          <p15:clr>
            <a:srgbClr val="F26B43"/>
          </p15:clr>
        </p15:guide>
        <p15:guide id="9" pos="7151" userDrawn="1">
          <p15:clr>
            <a:srgbClr val="F26B43"/>
          </p15:clr>
        </p15:guide>
        <p15:guide id="10" pos="529" userDrawn="1">
          <p15:clr>
            <a:srgbClr val="F26B43"/>
          </p15:clr>
        </p15:guide>
        <p15:guide id="11" orient="horz" pos="113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hyperlink" Target="https://doi.org/10.1590/S0103-64402006000400015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eetdandy.com/learning-center/articles/charting-supernumerary-teeth/" TargetMode="External"/><Relationship Id="rId2" Type="http://schemas.openxmlformats.org/officeDocument/2006/relationships/hyperlink" Target="https://www.kids-dentist.com.au/extra-teeth-in-gums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50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dental-update.co.uk/content/restorative-dentistry/dens-evaginatus-addition-beats-subtraction/" TargetMode="External"/><Relationship Id="rId5" Type="http://schemas.openxmlformats.org/officeDocument/2006/relationships/hyperlink" Target="https://onlinelibrary.wiley.com/doi/10.1155/2013/634052" TargetMode="External"/><Relationship Id="rId4" Type="http://schemas.openxmlformats.org/officeDocument/2006/relationships/image" Target="../media/image5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 helye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hu-HU" sz="4000" dirty="0" err="1"/>
              <a:t>Etiológia</a:t>
            </a:r>
            <a:r>
              <a:rPr lang="hu-HU" sz="4000" dirty="0"/>
              <a:t>. Öröklött és szerzett rendellenességek.</a:t>
            </a:r>
          </a:p>
          <a:p>
            <a:r>
              <a:rPr lang="hu-HU" sz="4000" dirty="0"/>
              <a:t>Funkcionális eltérések.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hu-HU" dirty="0"/>
              <a:t>Dr. Bányai Dorottya </a:t>
            </a:r>
            <a:r>
              <a:rPr lang="hu-HU" dirty="0" err="1"/>
              <a:t>Ph.D</a:t>
            </a:r>
            <a:r>
              <a:rPr lang="hu-HU" dirty="0"/>
              <a:t>.</a:t>
            </a:r>
            <a:endParaRPr lang="en-GB" dirty="0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>
              <a:spcBef>
                <a:spcPts val="300"/>
              </a:spcBef>
            </a:pPr>
            <a:r>
              <a:rPr lang="hu-HU" dirty="0"/>
              <a:t>Gyermekfogászati és Fogszabályozási Klinika</a:t>
            </a:r>
          </a:p>
        </p:txBody>
      </p:sp>
    </p:spTree>
    <p:extLst>
      <p:ext uri="{BB962C8B-B14F-4D97-AF65-F5344CB8AC3E}">
        <p14:creationId xmlns:p14="http://schemas.microsoft.com/office/powerpoint/2010/main" val="9856707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>
            <a:extLst>
              <a:ext uri="{FF2B5EF4-FFF2-40B4-BE49-F238E27FC236}">
                <a16:creationId xmlns:a16="http://schemas.microsoft.com/office/drawing/2014/main" id="{615EEF1A-BFC6-B232-8C8C-06B2D9D1606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03947" y="610157"/>
            <a:ext cx="9162542" cy="6953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b="1" spc="-40" dirty="0"/>
              <a:t>Fetal</a:t>
            </a:r>
            <a:r>
              <a:rPr b="1" spc="30" dirty="0"/>
              <a:t> </a:t>
            </a:r>
            <a:r>
              <a:rPr b="1" spc="-15" dirty="0"/>
              <a:t>alcohol</a:t>
            </a:r>
            <a:r>
              <a:rPr b="1" spc="30" dirty="0"/>
              <a:t> </a:t>
            </a:r>
            <a:r>
              <a:rPr lang="hu-HU" b="1" spc="-25" dirty="0"/>
              <a:t>szindróma</a:t>
            </a:r>
            <a:r>
              <a:rPr b="1" spc="-5" dirty="0"/>
              <a:t> </a:t>
            </a:r>
            <a:r>
              <a:rPr b="1" spc="-55" dirty="0"/>
              <a:t>(FAS)</a:t>
            </a:r>
          </a:p>
        </p:txBody>
      </p:sp>
      <p:sp>
        <p:nvSpPr>
          <p:cNvPr id="5" name="object 3">
            <a:extLst>
              <a:ext uri="{FF2B5EF4-FFF2-40B4-BE49-F238E27FC236}">
                <a16:creationId xmlns:a16="http://schemas.microsoft.com/office/drawing/2014/main" id="{A0B8E0EF-9C1D-7880-8585-937D540F7ABC}"/>
              </a:ext>
            </a:extLst>
          </p:cNvPr>
          <p:cNvSpPr txBox="1"/>
          <p:nvPr/>
        </p:nvSpPr>
        <p:spPr>
          <a:xfrm>
            <a:off x="541426" y="2299312"/>
            <a:ext cx="6565334" cy="199798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sz="2400" spc="-5" dirty="0">
                <a:latin typeface="Calibri"/>
                <a:cs typeface="Calibri"/>
              </a:rPr>
              <a:t>Általános</a:t>
            </a:r>
            <a:r>
              <a:rPr sz="2400" spc="-70" dirty="0">
                <a:latin typeface="Calibri"/>
                <a:cs typeface="Calibri"/>
              </a:rPr>
              <a:t> </a:t>
            </a:r>
            <a:r>
              <a:rPr sz="2400" spc="-10" dirty="0" err="1">
                <a:latin typeface="Calibri"/>
                <a:cs typeface="Calibri"/>
              </a:rPr>
              <a:t>hiány</a:t>
            </a:r>
            <a:r>
              <a:rPr sz="2400" spc="-3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</a:t>
            </a:r>
            <a:r>
              <a:rPr lang="hu-HU" sz="2400" dirty="0">
                <a:latin typeface="Calibri"/>
                <a:cs typeface="Calibri"/>
              </a:rPr>
              <a:t> </a:t>
            </a:r>
            <a:r>
              <a:rPr sz="2400" spc="-85" dirty="0" err="1">
                <a:latin typeface="Calibri"/>
                <a:cs typeface="Calibri"/>
              </a:rPr>
              <a:t>k</a:t>
            </a:r>
            <a:r>
              <a:rPr sz="2400" spc="-20" dirty="0" err="1">
                <a:latin typeface="Calibri"/>
                <a:cs typeface="Calibri"/>
              </a:rPr>
              <a:t>ö</a:t>
            </a:r>
            <a:r>
              <a:rPr sz="2400" spc="-40" dirty="0" err="1">
                <a:latin typeface="Calibri"/>
                <a:cs typeface="Calibri"/>
              </a:rPr>
              <a:t>z</a:t>
            </a:r>
            <a:r>
              <a:rPr sz="2400" dirty="0" err="1">
                <a:latin typeface="Calibri"/>
                <a:cs typeface="Calibri"/>
              </a:rPr>
              <a:t>é</a:t>
            </a:r>
            <a:r>
              <a:rPr sz="2400" spc="10" dirty="0" err="1">
                <a:latin typeface="Calibri"/>
                <a:cs typeface="Calibri"/>
              </a:rPr>
              <a:t>p</a:t>
            </a:r>
            <a:r>
              <a:rPr sz="2400" spc="-30" dirty="0" err="1">
                <a:latin typeface="Calibri"/>
                <a:cs typeface="Calibri"/>
              </a:rPr>
              <a:t>v</a:t>
            </a:r>
            <a:r>
              <a:rPr sz="2400" spc="-5" dirty="0" err="1">
                <a:latin typeface="Calibri"/>
                <a:cs typeface="Calibri"/>
              </a:rPr>
              <a:t>o</a:t>
            </a:r>
            <a:r>
              <a:rPr sz="2400" spc="10" dirty="0" err="1">
                <a:latin typeface="Calibri"/>
                <a:cs typeface="Calibri"/>
              </a:rPr>
              <a:t>n</a:t>
            </a:r>
            <a:r>
              <a:rPr sz="2400" dirty="0" err="1">
                <a:latin typeface="Calibri"/>
                <a:cs typeface="Calibri"/>
              </a:rPr>
              <a:t>ali</a:t>
            </a:r>
            <a:r>
              <a:rPr sz="2400" spc="-85" dirty="0">
                <a:latin typeface="Calibri"/>
                <a:cs typeface="Calibri"/>
              </a:rPr>
              <a:t> </a:t>
            </a:r>
            <a:r>
              <a:rPr sz="2400" dirty="0" err="1">
                <a:latin typeface="Calibri"/>
                <a:cs typeface="Calibri"/>
              </a:rPr>
              <a:t>mese</a:t>
            </a:r>
            <a:r>
              <a:rPr sz="2400" spc="10" dirty="0" err="1">
                <a:latin typeface="Calibri"/>
                <a:cs typeface="Calibri"/>
              </a:rPr>
              <a:t>n</a:t>
            </a:r>
            <a:r>
              <a:rPr sz="2400" spc="-10" dirty="0" err="1">
                <a:latin typeface="Calibri"/>
                <a:cs typeface="Calibri"/>
              </a:rPr>
              <a:t>c</a:t>
            </a:r>
            <a:r>
              <a:rPr sz="2400" spc="-40" dirty="0" err="1">
                <a:latin typeface="Calibri"/>
                <a:cs typeface="Calibri"/>
              </a:rPr>
              <a:t>h</a:t>
            </a:r>
            <a:r>
              <a:rPr sz="2400" spc="-10" dirty="0" err="1">
                <a:latin typeface="Calibri"/>
                <a:cs typeface="Calibri"/>
              </a:rPr>
              <a:t>y</a:t>
            </a:r>
            <a:r>
              <a:rPr sz="2400" dirty="0" err="1">
                <a:latin typeface="Calibri"/>
                <a:cs typeface="Calibri"/>
              </a:rPr>
              <a:t>mális</a:t>
            </a:r>
            <a:r>
              <a:rPr lang="hu-HU" sz="2400" dirty="0">
                <a:latin typeface="Calibri"/>
                <a:cs typeface="Calibri"/>
              </a:rPr>
              <a:t> </a:t>
            </a:r>
            <a:r>
              <a:rPr sz="2400" spc="-20" dirty="0" err="1">
                <a:latin typeface="Calibri"/>
                <a:cs typeface="Calibri"/>
              </a:rPr>
              <a:t>szövet</a:t>
            </a:r>
            <a:r>
              <a:rPr lang="hu-HU" sz="2400" spc="-20" dirty="0" err="1">
                <a:latin typeface="Calibri"/>
                <a:cs typeface="Calibri"/>
              </a:rPr>
              <a:t>ek</a:t>
            </a:r>
            <a:r>
              <a:rPr sz="2400" spc="-20" dirty="0">
                <a:latin typeface="Calibri"/>
                <a:cs typeface="Calibri"/>
              </a:rPr>
              <a:t>ben</a:t>
            </a:r>
            <a:endParaRPr sz="2400" dirty="0">
              <a:latin typeface="Calibri"/>
              <a:cs typeface="Calibri"/>
            </a:endParaRPr>
          </a:p>
          <a:p>
            <a:pPr marL="457200" indent="-457200">
              <a:lnSpc>
                <a:spcPct val="100000"/>
              </a:lnSpc>
              <a:spcBef>
                <a:spcPts val="5"/>
              </a:spcBef>
              <a:buFont typeface="Arial" panose="020B0604020202020204" pitchFamily="34" charset="0"/>
              <a:buChar char="•"/>
            </a:pPr>
            <a:endParaRPr sz="3300" dirty="0">
              <a:latin typeface="Calibri"/>
              <a:cs typeface="Calibri"/>
            </a:endParaRPr>
          </a:p>
          <a:p>
            <a:pPr marL="355600" marR="117475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sz="2400" spc="-5" dirty="0">
                <a:latin typeface="Calibri"/>
                <a:cs typeface="Calibri"/>
              </a:rPr>
              <a:t>Nagyon </a:t>
            </a:r>
            <a:r>
              <a:rPr sz="2400" spc="-10" dirty="0">
                <a:latin typeface="Calibri"/>
                <a:cs typeface="Calibri"/>
              </a:rPr>
              <a:t>magas vér- </a:t>
            </a:r>
            <a:r>
              <a:rPr sz="2400" spc="-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alkoholszintek</a:t>
            </a:r>
            <a:r>
              <a:rPr sz="2400" spc="-8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</a:t>
            </a:r>
            <a:r>
              <a:rPr sz="2400" spc="-30" dirty="0">
                <a:latin typeface="Calibri"/>
                <a:cs typeface="Calibri"/>
              </a:rPr>
              <a:t> </a:t>
            </a:r>
            <a:r>
              <a:rPr sz="2400" dirty="0" err="1">
                <a:latin typeface="Calibri"/>
                <a:cs typeface="Calibri"/>
              </a:rPr>
              <a:t>iu</a:t>
            </a:r>
            <a:r>
              <a:rPr lang="hu-HU" sz="2400" dirty="0">
                <a:latin typeface="Calibri"/>
                <a:cs typeface="Calibri"/>
              </a:rPr>
              <a:t>.</a:t>
            </a:r>
            <a:r>
              <a:rPr sz="2400" spc="-2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fejlődés </a:t>
            </a:r>
            <a:r>
              <a:rPr sz="2400" spc="-53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során </a:t>
            </a:r>
            <a:r>
              <a:rPr sz="2400" spc="-5" dirty="0">
                <a:latin typeface="Calibri"/>
                <a:cs typeface="Calibri"/>
              </a:rPr>
              <a:t>(csak </a:t>
            </a:r>
            <a:r>
              <a:rPr sz="2400" spc="-15" dirty="0">
                <a:latin typeface="Calibri"/>
                <a:cs typeface="Calibri"/>
              </a:rPr>
              <a:t>alkoholisták </a:t>
            </a:r>
            <a:r>
              <a:rPr sz="2400" spc="-1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tudják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elérni)</a:t>
            </a:r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15371959-9E79-E4CB-4822-8CDAF2C018A1}"/>
              </a:ext>
            </a:extLst>
          </p:cNvPr>
          <p:cNvSpPr txBox="1"/>
          <p:nvPr/>
        </p:nvSpPr>
        <p:spPr>
          <a:xfrm>
            <a:off x="6841067" y="5441244"/>
            <a:ext cx="500329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800"/>
              <a:t>https://shaap.org.uk/blog/383-fetal-alcohol-spectrum-disorder-it-s-not-all-about-the-face.html</a:t>
            </a:r>
            <a:endParaRPr lang="hu-HU" sz="800" dirty="0"/>
          </a:p>
        </p:txBody>
      </p:sp>
      <p:pic>
        <p:nvPicPr>
          <p:cNvPr id="6" name="Kép 5" descr="A képen személy, Emberi arc, totyogó, bőr látható&#10;&#10;Automatikusan generált leírás">
            <a:extLst>
              <a:ext uri="{FF2B5EF4-FFF2-40B4-BE49-F238E27FC236}">
                <a16:creationId xmlns:a16="http://schemas.microsoft.com/office/drawing/2014/main" id="{0A3C4133-D894-7654-2B9B-1334C13A46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6760" y="1740356"/>
            <a:ext cx="4471906" cy="3700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5588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ím 1">
            <a:extLst>
              <a:ext uri="{FF2B5EF4-FFF2-40B4-BE49-F238E27FC236}">
                <a16:creationId xmlns:a16="http://schemas.microsoft.com/office/drawing/2014/main" id="{5D6C0793-4A5F-101C-378B-29DA611E50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731837"/>
            <a:ext cx="10972800" cy="1143000"/>
          </a:xfrm>
        </p:spPr>
        <p:txBody>
          <a:bodyPr>
            <a:normAutofit fontScale="90000"/>
          </a:bodyPr>
          <a:lstStyle/>
          <a:p>
            <a:r>
              <a:rPr lang="hu-HU" b="1" dirty="0"/>
              <a:t>Ajak-és szájpadhasadékok</a:t>
            </a:r>
            <a:br>
              <a:rPr lang="hu-HU" sz="8800" b="1" dirty="0">
                <a:solidFill>
                  <a:srgbClr val="993366"/>
                </a:solidFill>
              </a:rPr>
            </a:br>
            <a:endParaRPr lang="hu-HU" dirty="0"/>
          </a:p>
        </p:txBody>
      </p:sp>
      <p:sp>
        <p:nvSpPr>
          <p:cNvPr id="8" name="Tartalom helye 2">
            <a:extLst>
              <a:ext uri="{FF2B5EF4-FFF2-40B4-BE49-F238E27FC236}">
                <a16:creationId xmlns:a16="http://schemas.microsoft.com/office/drawing/2014/main" id="{0782EF0D-7093-B4EB-8C6A-D5ACEA7D4772}"/>
              </a:ext>
            </a:extLst>
          </p:cNvPr>
          <p:cNvSpPr txBox="1">
            <a:spLocks/>
          </p:cNvSpPr>
          <p:nvPr/>
        </p:nvSpPr>
        <p:spPr bwMode="auto">
          <a:xfrm>
            <a:off x="609600" y="1762877"/>
            <a:ext cx="10603832" cy="3869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err="1"/>
              <a:t>Arctájékon</a:t>
            </a:r>
            <a:r>
              <a:rPr lang="en-US" sz="2400" dirty="0"/>
              <a:t> </a:t>
            </a:r>
            <a:r>
              <a:rPr lang="en-US" sz="2400" dirty="0" err="1"/>
              <a:t>leggyakrabban</a:t>
            </a:r>
            <a:r>
              <a:rPr lang="en-US" sz="2400" dirty="0"/>
              <a:t> </a:t>
            </a:r>
            <a:r>
              <a:rPr lang="en-US" sz="2400" dirty="0" err="1"/>
              <a:t>előforduló</a:t>
            </a:r>
            <a:r>
              <a:rPr lang="en-US" sz="2400" dirty="0"/>
              <a:t> </a:t>
            </a:r>
            <a:r>
              <a:rPr lang="en-US" sz="2400" dirty="0" err="1"/>
              <a:t>fejlődési</a:t>
            </a:r>
            <a:r>
              <a:rPr lang="en-US" sz="2400" dirty="0"/>
              <a:t> </a:t>
            </a:r>
            <a:r>
              <a:rPr lang="en-US" sz="2400" dirty="0" err="1"/>
              <a:t>rendellenesség</a:t>
            </a:r>
            <a:r>
              <a:rPr lang="en-US" sz="2400" dirty="0"/>
              <a:t> (</a:t>
            </a:r>
            <a:r>
              <a:rPr lang="en-US" sz="2400" dirty="0" err="1"/>
              <a:t>egész</a:t>
            </a:r>
            <a:r>
              <a:rPr lang="en-US" sz="2400" dirty="0"/>
              <a:t> </a:t>
            </a:r>
            <a:r>
              <a:rPr lang="en-US" sz="2400" dirty="0" err="1"/>
              <a:t>testre</a:t>
            </a:r>
            <a:r>
              <a:rPr lang="en-US" sz="2400" dirty="0"/>
              <a:t> </a:t>
            </a:r>
            <a:r>
              <a:rPr lang="en-US" sz="2400" dirty="0" err="1"/>
              <a:t>vonatkoztatva</a:t>
            </a:r>
            <a:r>
              <a:rPr lang="en-US" sz="2400" dirty="0"/>
              <a:t> is </a:t>
            </a:r>
            <a:r>
              <a:rPr lang="en-US" sz="2400" dirty="0" err="1"/>
              <a:t>csak</a:t>
            </a:r>
            <a:r>
              <a:rPr lang="en-US" sz="2400" dirty="0"/>
              <a:t> a </a:t>
            </a:r>
            <a:r>
              <a:rPr lang="en-US" sz="2400" dirty="0" err="1"/>
              <a:t>dongaláb</a:t>
            </a:r>
            <a:r>
              <a:rPr lang="en-US" sz="2400" dirty="0"/>
              <a:t> </a:t>
            </a:r>
            <a:r>
              <a:rPr lang="en-US" sz="2400" dirty="0" err="1"/>
              <a:t>előzi</a:t>
            </a:r>
            <a:r>
              <a:rPr lang="en-US" sz="2400" dirty="0"/>
              <a:t> meg)</a:t>
            </a:r>
          </a:p>
          <a:p>
            <a:endParaRPr lang="hu-HU" sz="2400" dirty="0"/>
          </a:p>
          <a:p>
            <a:r>
              <a:rPr lang="hu-HU" sz="2400" dirty="0" err="1"/>
              <a:t>Incidencia</a:t>
            </a:r>
            <a:r>
              <a:rPr lang="hu-HU" sz="2400" dirty="0"/>
              <a:t>: 1,4-1,7/1000 </a:t>
            </a:r>
            <a:r>
              <a:rPr lang="hu-HU" sz="2400" dirty="0" err="1"/>
              <a:t>élveszületés</a:t>
            </a:r>
            <a:endParaRPr lang="hu-HU" sz="2400" dirty="0"/>
          </a:p>
          <a:p>
            <a:pPr marL="0" indent="0">
              <a:buFont typeface="Arial" charset="0"/>
              <a:buNone/>
            </a:pPr>
            <a:endParaRPr lang="hu-HU" sz="2400" dirty="0"/>
          </a:p>
          <a:p>
            <a:r>
              <a:rPr lang="hu-HU" sz="2400" dirty="0"/>
              <a:t>Nemek szerinti megoszlás: </a:t>
            </a:r>
          </a:p>
          <a:p>
            <a:pPr lvl="1"/>
            <a:r>
              <a:rPr lang="hu-HU" sz="2400" dirty="0"/>
              <a:t>CLCP  fiú dominancia</a:t>
            </a:r>
          </a:p>
          <a:p>
            <a:pPr lvl="1"/>
            <a:r>
              <a:rPr lang="hu-HU" sz="2400" dirty="0"/>
              <a:t>CP lány dominancia</a:t>
            </a:r>
          </a:p>
          <a:p>
            <a:endParaRPr lang="hu-HU" dirty="0"/>
          </a:p>
        </p:txBody>
      </p:sp>
      <p:pic>
        <p:nvPicPr>
          <p:cNvPr id="9" name="Kép 8">
            <a:extLst>
              <a:ext uri="{FF2B5EF4-FFF2-40B4-BE49-F238E27FC236}">
                <a16:creationId xmlns:a16="http://schemas.microsoft.com/office/drawing/2014/main" id="{34D6E624-EFE5-7F89-0942-93CF7B46EB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9445" y="2947738"/>
            <a:ext cx="2035426" cy="20354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1938739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EA9C79B-4AAA-D8D0-F9E2-A411A19C4F75}"/>
              </a:ext>
            </a:extLst>
          </p:cNvPr>
          <p:cNvSpPr txBox="1">
            <a:spLocks/>
          </p:cNvSpPr>
          <p:nvPr/>
        </p:nvSpPr>
        <p:spPr>
          <a:xfrm>
            <a:off x="765629" y="680155"/>
            <a:ext cx="10972800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dirty="0" err="1"/>
              <a:t>Etiológia</a:t>
            </a:r>
            <a:endParaRPr lang="hu-HU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5A6A931F-0203-5316-71E5-9F1D6377BD86}"/>
              </a:ext>
            </a:extLst>
          </p:cNvPr>
          <p:cNvSpPr txBox="1">
            <a:spLocks/>
          </p:cNvSpPr>
          <p:nvPr/>
        </p:nvSpPr>
        <p:spPr bwMode="auto">
          <a:xfrm>
            <a:off x="765629" y="1680482"/>
            <a:ext cx="11018440" cy="239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hu-HU" sz="2000" u="sng" dirty="0"/>
              <a:t>Endogén</a:t>
            </a:r>
            <a:r>
              <a:rPr lang="hu-HU" sz="2000" dirty="0"/>
              <a:t>: kromoszóma rendellenességek, genetikai szekvenciák</a:t>
            </a:r>
          </a:p>
          <a:p>
            <a:pPr marL="0" indent="0">
              <a:buFont typeface="Arial" charset="0"/>
              <a:buNone/>
            </a:pPr>
            <a:r>
              <a:rPr lang="hu-HU" sz="2000" u="sng" dirty="0" err="1"/>
              <a:t>Exogén</a:t>
            </a:r>
            <a:r>
              <a:rPr lang="hu-HU" sz="2000" dirty="0"/>
              <a:t>: az anyát a várandósság alatt érő ártalmak (gyógyszerek, sugárzás, dohányzás, fertőzések stb.)</a:t>
            </a:r>
          </a:p>
          <a:p>
            <a:r>
              <a:rPr lang="hu-HU" sz="2000" dirty="0"/>
              <a:t>       </a:t>
            </a:r>
            <a:r>
              <a:rPr lang="hu-HU" sz="2000" dirty="0" err="1"/>
              <a:t>exogén</a:t>
            </a:r>
            <a:r>
              <a:rPr lang="hu-HU" sz="2000" dirty="0"/>
              <a:t> faktorok fázis-</a:t>
            </a:r>
            <a:r>
              <a:rPr lang="hu-HU" sz="2000" dirty="0" err="1"/>
              <a:t>specificitása</a:t>
            </a:r>
            <a:endParaRPr lang="hu-HU" sz="2000" dirty="0"/>
          </a:p>
          <a:p>
            <a:r>
              <a:rPr lang="hu-HU" sz="2000" dirty="0"/>
              <a:t>       ajakhasadék: 5-7. hét</a:t>
            </a:r>
          </a:p>
          <a:p>
            <a:r>
              <a:rPr lang="hu-HU" sz="2000" dirty="0"/>
              <a:t>       szájpadhasadék: 8-12. hét</a:t>
            </a:r>
          </a:p>
          <a:p>
            <a:r>
              <a:rPr lang="hu-HU" sz="2000" dirty="0"/>
              <a:t>      ,,</a:t>
            </a:r>
            <a:r>
              <a:rPr lang="hu-HU" sz="2000" dirty="0" err="1"/>
              <a:t>lack</a:t>
            </a:r>
            <a:r>
              <a:rPr lang="hu-HU" sz="2000" dirty="0"/>
              <a:t> of </a:t>
            </a:r>
            <a:r>
              <a:rPr lang="hu-HU" sz="2000" dirty="0" err="1"/>
              <a:t>fusion</a:t>
            </a:r>
            <a:r>
              <a:rPr lang="hu-HU" sz="2000" dirty="0"/>
              <a:t>”</a:t>
            </a:r>
          </a:p>
          <a:p>
            <a:endParaRPr lang="hu-HU" dirty="0"/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9D5A26F3-C886-8020-237B-79601A07FC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1221" y="4086888"/>
            <a:ext cx="7773074" cy="1707028"/>
          </a:xfrm>
          <a:prstGeom prst="rect">
            <a:avLst/>
          </a:prstGeom>
        </p:spPr>
      </p:pic>
      <p:sp>
        <p:nvSpPr>
          <p:cNvPr id="5" name="Téglalap 4">
            <a:extLst>
              <a:ext uri="{FF2B5EF4-FFF2-40B4-BE49-F238E27FC236}">
                <a16:creationId xmlns:a16="http://schemas.microsoft.com/office/drawing/2014/main" id="{B214BF31-7187-0051-486D-C70097E8133D}"/>
              </a:ext>
            </a:extLst>
          </p:cNvPr>
          <p:cNvSpPr/>
          <p:nvPr/>
        </p:nvSpPr>
        <p:spPr>
          <a:xfrm>
            <a:off x="4882174" y="5931624"/>
            <a:ext cx="6311167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800" dirty="0"/>
              <a:t>http://www.thelancet.com/journals/lancet/article/PIIS0140-6736(09)60695-4/fulltext</a:t>
            </a:r>
          </a:p>
        </p:txBody>
      </p:sp>
    </p:spTree>
    <p:extLst>
      <p:ext uri="{BB962C8B-B14F-4D97-AF65-F5344CB8AC3E}">
        <p14:creationId xmlns:p14="http://schemas.microsoft.com/office/powerpoint/2010/main" val="33619680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73AD9B5-D431-FCDD-FCA9-2B274353C27A}"/>
              </a:ext>
            </a:extLst>
          </p:cNvPr>
          <p:cNvSpPr txBox="1">
            <a:spLocks/>
          </p:cNvSpPr>
          <p:nvPr/>
        </p:nvSpPr>
        <p:spPr>
          <a:xfrm>
            <a:off x="595808" y="731836"/>
            <a:ext cx="10972800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dirty="0"/>
              <a:t>Az ellátást végző team tagjai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94D5A868-C73A-27E8-39AE-E59598BED7AA}"/>
              </a:ext>
            </a:extLst>
          </p:cNvPr>
          <p:cNvSpPr txBox="1">
            <a:spLocks/>
          </p:cNvSpPr>
          <p:nvPr/>
        </p:nvSpPr>
        <p:spPr>
          <a:xfrm>
            <a:off x="616496" y="2249690"/>
            <a:ext cx="10959008" cy="449736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altLang="hu-HU" dirty="0" err="1"/>
              <a:t>Maxillofaciális</a:t>
            </a:r>
            <a:r>
              <a:rPr lang="hu-HU" altLang="hu-HU" dirty="0"/>
              <a:t> sebész </a:t>
            </a:r>
          </a:p>
          <a:p>
            <a:r>
              <a:rPr lang="hu-HU" altLang="hu-HU" dirty="0"/>
              <a:t>Fül-orr-gégész</a:t>
            </a:r>
          </a:p>
          <a:p>
            <a:r>
              <a:rPr lang="hu-HU" altLang="hu-HU" dirty="0"/>
              <a:t>Logopédus</a:t>
            </a:r>
          </a:p>
          <a:p>
            <a:r>
              <a:rPr lang="hu-HU" altLang="hu-HU" dirty="0"/>
              <a:t>Fogszabályozó szakorvos</a:t>
            </a:r>
          </a:p>
          <a:p>
            <a:r>
              <a:rPr lang="hu-HU" altLang="hu-HU" dirty="0"/>
              <a:t>Pszichológus</a:t>
            </a:r>
          </a:p>
          <a:p>
            <a:endParaRPr lang="hu-HU" dirty="0"/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CB87A286-EB11-8435-EF13-FD7AD336C5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8446" y="1874836"/>
            <a:ext cx="3347278" cy="33472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Téglalap 4">
            <a:extLst>
              <a:ext uri="{FF2B5EF4-FFF2-40B4-BE49-F238E27FC236}">
                <a16:creationId xmlns:a16="http://schemas.microsoft.com/office/drawing/2014/main" id="{0ED537AC-6CD6-5F20-3E72-AB415EC78DAA}"/>
              </a:ext>
            </a:extLst>
          </p:cNvPr>
          <p:cNvSpPr/>
          <p:nvPr/>
        </p:nvSpPr>
        <p:spPr>
          <a:xfrm>
            <a:off x="6626020" y="5343088"/>
            <a:ext cx="494258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000" dirty="0"/>
              <a:t>https://br.freepik.com/vetores-gratis/projeto-equipe-medica_1023371.htm</a:t>
            </a:r>
          </a:p>
        </p:txBody>
      </p:sp>
    </p:spTree>
    <p:extLst>
      <p:ext uri="{BB962C8B-B14F-4D97-AF65-F5344CB8AC3E}">
        <p14:creationId xmlns:p14="http://schemas.microsoft.com/office/powerpoint/2010/main" val="18895889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B99DC2D-A32C-8F8C-D116-F3A69D61F5B5}"/>
              </a:ext>
            </a:extLst>
          </p:cNvPr>
          <p:cNvSpPr txBox="1">
            <a:spLocks/>
          </p:cNvSpPr>
          <p:nvPr/>
        </p:nvSpPr>
        <p:spPr>
          <a:xfrm>
            <a:off x="321779" y="444378"/>
            <a:ext cx="11448469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altLang="hu-HU" dirty="0"/>
              <a:t>Fogszabályozás-</a:t>
            </a:r>
            <a:r>
              <a:rPr lang="hu-HU" altLang="hu-HU" dirty="0" err="1"/>
              <a:t>állcsontorthopédia</a:t>
            </a:r>
            <a:r>
              <a:rPr lang="hu-HU" altLang="hu-HU" dirty="0"/>
              <a:t> hasadékos páciensek ellátásában</a:t>
            </a:r>
            <a:endParaRPr lang="hu-HU" dirty="0"/>
          </a:p>
        </p:txBody>
      </p:sp>
      <p:sp>
        <p:nvSpPr>
          <p:cNvPr id="3" name="Téglalap 2">
            <a:extLst>
              <a:ext uri="{FF2B5EF4-FFF2-40B4-BE49-F238E27FC236}">
                <a16:creationId xmlns:a16="http://schemas.microsoft.com/office/drawing/2014/main" id="{1FCDC01E-5A4A-4559-C27C-8BDC8DE707A3}"/>
              </a:ext>
            </a:extLst>
          </p:cNvPr>
          <p:cNvSpPr/>
          <p:nvPr/>
        </p:nvSpPr>
        <p:spPr>
          <a:xfrm>
            <a:off x="191343" y="2177539"/>
            <a:ext cx="11115285" cy="30454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hu-HU" altLang="hu-HU" sz="2000" b="1" dirty="0">
                <a:latin typeface="+mn-lt"/>
              </a:rPr>
              <a:t>Újszülött kor: 		</a:t>
            </a:r>
            <a:r>
              <a:rPr lang="hu-HU" altLang="hu-HU" sz="2000" dirty="0">
                <a:latin typeface="+mn-lt"/>
              </a:rPr>
              <a:t>Irányított orr-, és állcsontfejlődés</a:t>
            </a:r>
          </a:p>
          <a:p>
            <a:pPr marL="342900" indent="-342900" algn="just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hu-HU" altLang="hu-HU" sz="2000" b="1" dirty="0">
                <a:latin typeface="+mn-lt"/>
              </a:rPr>
              <a:t>7-10 éves kor: 		</a:t>
            </a:r>
            <a:r>
              <a:rPr lang="hu-HU" altLang="hu-HU" sz="2000" dirty="0">
                <a:latin typeface="+mn-lt"/>
              </a:rPr>
              <a:t>Maxilla tágítása és </a:t>
            </a:r>
            <a:r>
              <a:rPr lang="hu-HU" altLang="hu-HU" sz="2000" dirty="0" err="1">
                <a:latin typeface="+mn-lt"/>
              </a:rPr>
              <a:t>saggitális</a:t>
            </a:r>
            <a:r>
              <a:rPr lang="hu-HU" altLang="hu-HU" sz="2000" dirty="0">
                <a:latin typeface="+mn-lt"/>
              </a:rPr>
              <a:t> húzatása</a:t>
            </a:r>
          </a:p>
          <a:p>
            <a:pPr marL="342900" indent="-342900" algn="just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hu-HU" altLang="hu-HU" sz="2000" b="1" dirty="0">
                <a:latin typeface="+mn-lt"/>
              </a:rPr>
              <a:t>11-12 éves kortól: 		</a:t>
            </a:r>
            <a:r>
              <a:rPr lang="hu-HU" altLang="hu-HU" sz="2000" dirty="0">
                <a:latin typeface="+mn-lt"/>
              </a:rPr>
              <a:t>Fogszabályozás</a:t>
            </a:r>
          </a:p>
          <a:p>
            <a:pPr marL="342900" indent="-34290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hu-HU" altLang="hu-HU" sz="2000" b="1" dirty="0">
                <a:latin typeface="+mn-lt"/>
              </a:rPr>
              <a:t>18 éves kor után</a:t>
            </a:r>
            <a:r>
              <a:rPr lang="hu-HU" altLang="hu-HU" sz="2000" dirty="0">
                <a:latin typeface="+mn-lt"/>
              </a:rPr>
              <a:t>: 		</a:t>
            </a:r>
            <a:r>
              <a:rPr lang="hu-HU" altLang="hu-HU" sz="2000" dirty="0" err="1">
                <a:latin typeface="+mn-lt"/>
              </a:rPr>
              <a:t>Orthognáth</a:t>
            </a:r>
            <a:r>
              <a:rPr lang="hu-HU" altLang="hu-HU" sz="2000" dirty="0">
                <a:latin typeface="+mn-lt"/>
              </a:rPr>
              <a:t> állcsontműtét (szükség esetén)</a:t>
            </a:r>
          </a:p>
        </p:txBody>
      </p:sp>
      <p:sp>
        <p:nvSpPr>
          <p:cNvPr id="4" name="Téglalap 3">
            <a:extLst>
              <a:ext uri="{FF2B5EF4-FFF2-40B4-BE49-F238E27FC236}">
                <a16:creationId xmlns:a16="http://schemas.microsoft.com/office/drawing/2014/main" id="{89C86FFD-06E8-1D70-085C-4D380FB6C8B7}"/>
              </a:ext>
            </a:extLst>
          </p:cNvPr>
          <p:cNvSpPr/>
          <p:nvPr/>
        </p:nvSpPr>
        <p:spPr>
          <a:xfrm>
            <a:off x="9365621" y="5339747"/>
            <a:ext cx="4476065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800" dirty="0"/>
              <a:t>https://thriving.childrenshospital.org/kailyns-cleft-lip/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EF38F19C-2B21-151D-1ACF-FE9DFBB3268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61" t="1749" r="27957"/>
          <a:stretch/>
        </p:blipFill>
        <p:spPr>
          <a:xfrm>
            <a:off x="9623835" y="2235918"/>
            <a:ext cx="2568165" cy="30454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6350" stA="52000" endA="300" endPos="3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5903699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4BD375E-5385-36A4-6939-F535625B3A24}"/>
              </a:ext>
            </a:extLst>
          </p:cNvPr>
          <p:cNvSpPr txBox="1">
            <a:spLocks/>
          </p:cNvSpPr>
          <p:nvPr/>
        </p:nvSpPr>
        <p:spPr>
          <a:xfrm>
            <a:off x="371061" y="711085"/>
            <a:ext cx="10972800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altLang="hu-HU" dirty="0"/>
              <a:t>Irányított orr-, és állcsontfejlődés </a:t>
            </a:r>
            <a:endParaRPr lang="hu-HU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C02E0485-D104-75EF-1CE4-1D2201B5CB12}"/>
              </a:ext>
            </a:extLst>
          </p:cNvPr>
          <p:cNvSpPr txBox="1">
            <a:spLocks/>
          </p:cNvSpPr>
          <p:nvPr/>
        </p:nvSpPr>
        <p:spPr bwMode="auto">
          <a:xfrm>
            <a:off x="236073" y="1795577"/>
            <a:ext cx="7794744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9600" indent="-609600" algn="just">
              <a:buFont typeface="Arial" charset="0"/>
              <a:buNone/>
            </a:pPr>
            <a:r>
              <a:rPr lang="hu-HU" altLang="hu-HU" sz="2400" dirty="0"/>
              <a:t>Az irányított orr- és állcsontfejlődés („</a:t>
            </a:r>
            <a:r>
              <a:rPr lang="hu-HU" altLang="hu-HU" sz="2400" dirty="0" err="1"/>
              <a:t>Preoperative</a:t>
            </a:r>
            <a:r>
              <a:rPr lang="hu-HU" altLang="hu-HU" sz="2400" dirty="0"/>
              <a:t> </a:t>
            </a:r>
            <a:r>
              <a:rPr lang="hu-HU" altLang="hu-HU" sz="2400" dirty="0" err="1"/>
              <a:t>Nasoalveolar</a:t>
            </a:r>
            <a:r>
              <a:rPr lang="hu-HU" altLang="hu-HU" sz="2400" dirty="0"/>
              <a:t> </a:t>
            </a:r>
            <a:r>
              <a:rPr lang="hu-HU" altLang="hu-HU" sz="2400" dirty="0" err="1"/>
              <a:t>Molding</a:t>
            </a:r>
            <a:r>
              <a:rPr lang="hu-HU" altLang="hu-HU" sz="2400" dirty="0"/>
              <a:t>”) a definitív ajakzárást megelőző állcsont-ortopédiai eljárás: </a:t>
            </a:r>
          </a:p>
          <a:p>
            <a:pPr marL="1371600" lvl="2" indent="-457200" algn="just">
              <a:lnSpc>
                <a:spcPct val="150000"/>
              </a:lnSpc>
              <a:buFont typeface="+mj-lt"/>
              <a:buAutoNum type="arabicPeriod"/>
            </a:pPr>
            <a:r>
              <a:rPr lang="hu-HU" altLang="hu-HU" b="1" dirty="0" err="1"/>
              <a:t>Alveolus</a:t>
            </a:r>
            <a:r>
              <a:rPr lang="hu-HU" altLang="hu-HU" b="1" dirty="0"/>
              <a:t>-szegmensek növekedésének passzív irányítása</a:t>
            </a:r>
          </a:p>
          <a:p>
            <a:pPr marL="1371600" lvl="2" indent="-457200" algn="just">
              <a:lnSpc>
                <a:spcPct val="150000"/>
              </a:lnSpc>
              <a:buFontTx/>
              <a:buAutoNum type="arabicPeriod"/>
            </a:pPr>
            <a:r>
              <a:rPr lang="hu-HU" altLang="hu-HU" b="1" dirty="0"/>
              <a:t>Ajakszegmensek közelítése</a:t>
            </a:r>
          </a:p>
          <a:p>
            <a:pPr marL="1371600" lvl="2" indent="-457200" algn="just">
              <a:lnSpc>
                <a:spcPct val="150000"/>
              </a:lnSpc>
              <a:buFontTx/>
              <a:buAutoNum type="arabicPeriod"/>
            </a:pPr>
            <a:r>
              <a:rPr lang="hu-HU" altLang="hu-HU" b="1" dirty="0"/>
              <a:t>Orrporcok formálása</a:t>
            </a:r>
            <a:endParaRPr lang="hu-HU" b="1" dirty="0"/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5A3570EF-2740-1903-7A00-EAC58A8449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209" y="1854086"/>
            <a:ext cx="3753469" cy="25052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églalap 4">
            <a:extLst>
              <a:ext uri="{FF2B5EF4-FFF2-40B4-BE49-F238E27FC236}">
                <a16:creationId xmlns:a16="http://schemas.microsoft.com/office/drawing/2014/main" id="{F96CEFCC-15BB-5E97-8E75-CCA731181ABE}"/>
              </a:ext>
            </a:extLst>
          </p:cNvPr>
          <p:cNvSpPr/>
          <p:nvPr/>
        </p:nvSpPr>
        <p:spPr>
          <a:xfrm>
            <a:off x="8013896" y="4359350"/>
            <a:ext cx="429262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800" dirty="0"/>
              <a:t>http://blogs.jpmsonline.com/2016/07/05/one-begets-the-other-the-importance-of-a-childs-self-esteem-for-good-mental-health/</a:t>
            </a:r>
          </a:p>
        </p:txBody>
      </p:sp>
    </p:spTree>
    <p:extLst>
      <p:ext uri="{BB962C8B-B14F-4D97-AF65-F5344CB8AC3E}">
        <p14:creationId xmlns:p14="http://schemas.microsoft.com/office/powerpoint/2010/main" val="19559266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9652350-CD6E-0E5C-8605-D2BA1EB943AA}"/>
              </a:ext>
            </a:extLst>
          </p:cNvPr>
          <p:cNvSpPr txBox="1">
            <a:spLocks/>
          </p:cNvSpPr>
          <p:nvPr/>
        </p:nvSpPr>
        <p:spPr>
          <a:xfrm>
            <a:off x="609600" y="838163"/>
            <a:ext cx="10972800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altLang="hu-HU" dirty="0" err="1"/>
              <a:t>Alveolusív</a:t>
            </a:r>
            <a:r>
              <a:rPr lang="hu-HU" altLang="hu-HU" dirty="0"/>
              <a:t> formázása</a:t>
            </a:r>
            <a:endParaRPr lang="hu-HU" dirty="0"/>
          </a:p>
        </p:txBody>
      </p:sp>
      <p:pic>
        <p:nvPicPr>
          <p:cNvPr id="3" name="Tartalom helye 4">
            <a:extLst>
              <a:ext uri="{FF2B5EF4-FFF2-40B4-BE49-F238E27FC236}">
                <a16:creationId xmlns:a16="http://schemas.microsoft.com/office/drawing/2014/main" id="{591A71AE-ECA1-33A4-CC1E-950D0CD0645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63" t="22452" r="29563" b="5516"/>
          <a:stretch/>
        </p:blipFill>
        <p:spPr bwMode="auto">
          <a:xfrm>
            <a:off x="119336" y="2348880"/>
            <a:ext cx="3071725" cy="261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0EF39CC2-D7B5-1141-1318-3F5B9EA987F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4" t="19125" r="6200" b="15749"/>
          <a:stretch/>
        </p:blipFill>
        <p:spPr>
          <a:xfrm>
            <a:off x="3142757" y="2348880"/>
            <a:ext cx="5372568" cy="2616612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C1512971-F44E-783E-CA34-FE24E652CC8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6" r="5808"/>
          <a:stretch/>
        </p:blipFill>
        <p:spPr>
          <a:xfrm>
            <a:off x="8515325" y="2348881"/>
            <a:ext cx="3468297" cy="2616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5954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Kép 17">
            <a:extLst>
              <a:ext uri="{FF2B5EF4-FFF2-40B4-BE49-F238E27FC236}">
                <a16:creationId xmlns:a16="http://schemas.microsoft.com/office/drawing/2014/main" id="{EF3D6D30-4462-E684-BCB1-12A3D595AAD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6" t="52753" r="13378"/>
          <a:stretch/>
        </p:blipFill>
        <p:spPr>
          <a:xfrm>
            <a:off x="7670235" y="3837647"/>
            <a:ext cx="3542926" cy="2261065"/>
          </a:xfrm>
          <a:prstGeom prst="rect">
            <a:avLst/>
          </a:prstGeom>
        </p:spPr>
      </p:pic>
      <p:pic>
        <p:nvPicPr>
          <p:cNvPr id="2" name="Kép 1">
            <a:extLst>
              <a:ext uri="{FF2B5EF4-FFF2-40B4-BE49-F238E27FC236}">
                <a16:creationId xmlns:a16="http://schemas.microsoft.com/office/drawing/2014/main" id="{420A5BBA-854D-5B93-4F39-77536964F78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28" t="24559" r="45353" b="33005"/>
          <a:stretch/>
        </p:blipFill>
        <p:spPr>
          <a:xfrm rot="16200000">
            <a:off x="1589032" y="3295488"/>
            <a:ext cx="2278544" cy="3327903"/>
          </a:xfrm>
          <a:prstGeom prst="rect">
            <a:avLst/>
          </a:prstGeom>
        </p:spPr>
      </p:pic>
      <p:sp>
        <p:nvSpPr>
          <p:cNvPr id="3" name="Cím 1">
            <a:extLst>
              <a:ext uri="{FF2B5EF4-FFF2-40B4-BE49-F238E27FC236}">
                <a16:creationId xmlns:a16="http://schemas.microsoft.com/office/drawing/2014/main" id="{7A45266E-BD59-72CA-0E0A-9FDED832766C}"/>
              </a:ext>
            </a:extLst>
          </p:cNvPr>
          <p:cNvSpPr txBox="1">
            <a:spLocks/>
          </p:cNvSpPr>
          <p:nvPr/>
        </p:nvSpPr>
        <p:spPr>
          <a:xfrm>
            <a:off x="609600" y="592705"/>
            <a:ext cx="10972800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altLang="hu-HU" dirty="0"/>
              <a:t>Ajakszegmensek közelítése</a:t>
            </a:r>
            <a:endParaRPr lang="hu-HU" dirty="0"/>
          </a:p>
        </p:txBody>
      </p:sp>
      <p:pic>
        <p:nvPicPr>
          <p:cNvPr id="4" name="Tartalom helye 4">
            <a:extLst>
              <a:ext uri="{FF2B5EF4-FFF2-40B4-BE49-F238E27FC236}">
                <a16:creationId xmlns:a16="http://schemas.microsoft.com/office/drawing/2014/main" id="{EA03FE74-1F23-A3E1-2474-34FB42F6D64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23" t="33802" r="16854"/>
          <a:stretch/>
        </p:blipFill>
        <p:spPr>
          <a:xfrm>
            <a:off x="7636330" y="1427786"/>
            <a:ext cx="3576831" cy="2427659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4D0F13E1-BA18-64A3-6F74-0CAB866A28E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0" r="11095"/>
          <a:stretch/>
        </p:blipFill>
        <p:spPr>
          <a:xfrm>
            <a:off x="4392256" y="1426124"/>
            <a:ext cx="3279525" cy="2429682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B232560F-E93A-4C0B-F8B1-3BF048CED98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11" t="28213" r="25781" b="11884"/>
          <a:stretch/>
        </p:blipFill>
        <p:spPr>
          <a:xfrm>
            <a:off x="1064353" y="1425922"/>
            <a:ext cx="3336815" cy="2422512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6A8057BB-CF0C-0AFF-39A8-7B17DD447FE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76" t="19710" r="16061" b="16522"/>
          <a:stretch/>
        </p:blipFill>
        <p:spPr>
          <a:xfrm>
            <a:off x="4392256" y="3848636"/>
            <a:ext cx="3279525" cy="2250076"/>
          </a:xfrm>
          <a:prstGeom prst="rect">
            <a:avLst/>
          </a:prstGeom>
        </p:spPr>
      </p:pic>
      <p:sp>
        <p:nvSpPr>
          <p:cNvPr id="8" name="Téglalap 7">
            <a:extLst>
              <a:ext uri="{FF2B5EF4-FFF2-40B4-BE49-F238E27FC236}">
                <a16:creationId xmlns:a16="http://schemas.microsoft.com/office/drawing/2014/main" id="{41FFD0B6-3737-5465-7986-72D62258AB14}"/>
              </a:ext>
            </a:extLst>
          </p:cNvPr>
          <p:cNvSpPr/>
          <p:nvPr/>
        </p:nvSpPr>
        <p:spPr>
          <a:xfrm>
            <a:off x="9772752" y="1869349"/>
            <a:ext cx="781878" cy="384313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Téglalap 8">
            <a:extLst>
              <a:ext uri="{FF2B5EF4-FFF2-40B4-BE49-F238E27FC236}">
                <a16:creationId xmlns:a16="http://schemas.microsoft.com/office/drawing/2014/main" id="{BBF692FE-6062-B015-77D7-D9880A4B1B45}"/>
              </a:ext>
            </a:extLst>
          </p:cNvPr>
          <p:cNvSpPr/>
          <p:nvPr/>
        </p:nvSpPr>
        <p:spPr>
          <a:xfrm>
            <a:off x="8068378" y="3856030"/>
            <a:ext cx="1082037" cy="30382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" name="Téglalap 9">
            <a:extLst>
              <a:ext uri="{FF2B5EF4-FFF2-40B4-BE49-F238E27FC236}">
                <a16:creationId xmlns:a16="http://schemas.microsoft.com/office/drawing/2014/main" id="{249AA6F2-F5E2-A446-089D-2F98E7B59AAB}"/>
              </a:ext>
            </a:extLst>
          </p:cNvPr>
          <p:cNvSpPr/>
          <p:nvPr/>
        </p:nvSpPr>
        <p:spPr>
          <a:xfrm>
            <a:off x="10660666" y="4317308"/>
            <a:ext cx="552495" cy="63463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Téglalap 10">
            <a:extLst>
              <a:ext uri="{FF2B5EF4-FFF2-40B4-BE49-F238E27FC236}">
                <a16:creationId xmlns:a16="http://schemas.microsoft.com/office/drawing/2014/main" id="{904CCC47-9060-C2DA-B471-D3577070F728}"/>
              </a:ext>
            </a:extLst>
          </p:cNvPr>
          <p:cNvSpPr/>
          <p:nvPr/>
        </p:nvSpPr>
        <p:spPr>
          <a:xfrm>
            <a:off x="1116905" y="1829435"/>
            <a:ext cx="1153276" cy="41410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2" name="Téglalap 11">
            <a:extLst>
              <a:ext uri="{FF2B5EF4-FFF2-40B4-BE49-F238E27FC236}">
                <a16:creationId xmlns:a16="http://schemas.microsoft.com/office/drawing/2014/main" id="{4F50FB98-FCFF-D907-8354-C4ACF0746DAC}"/>
              </a:ext>
            </a:extLst>
          </p:cNvPr>
          <p:cNvSpPr/>
          <p:nvPr/>
        </p:nvSpPr>
        <p:spPr>
          <a:xfrm>
            <a:off x="3102130" y="1489712"/>
            <a:ext cx="1263189" cy="434113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3" name="Téglalap 12">
            <a:extLst>
              <a:ext uri="{FF2B5EF4-FFF2-40B4-BE49-F238E27FC236}">
                <a16:creationId xmlns:a16="http://schemas.microsoft.com/office/drawing/2014/main" id="{8D08AE59-C7D4-775D-2D79-035D9ED3C3EE}"/>
              </a:ext>
            </a:extLst>
          </p:cNvPr>
          <p:cNvSpPr/>
          <p:nvPr/>
        </p:nvSpPr>
        <p:spPr>
          <a:xfrm>
            <a:off x="4807045" y="1919189"/>
            <a:ext cx="965766" cy="36343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4" name="Téglalap 13">
            <a:extLst>
              <a:ext uri="{FF2B5EF4-FFF2-40B4-BE49-F238E27FC236}">
                <a16:creationId xmlns:a16="http://schemas.microsoft.com/office/drawing/2014/main" id="{33DF13AB-FB79-9CC1-0D17-0D5CE8AA116F}"/>
              </a:ext>
            </a:extLst>
          </p:cNvPr>
          <p:cNvSpPr/>
          <p:nvPr/>
        </p:nvSpPr>
        <p:spPr>
          <a:xfrm>
            <a:off x="6320889" y="1829435"/>
            <a:ext cx="949838" cy="37418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5" name="Téglalap 14">
            <a:extLst>
              <a:ext uri="{FF2B5EF4-FFF2-40B4-BE49-F238E27FC236}">
                <a16:creationId xmlns:a16="http://schemas.microsoft.com/office/drawing/2014/main" id="{60E227C6-8BC2-3732-F9D0-327A5D18E016}"/>
              </a:ext>
            </a:extLst>
          </p:cNvPr>
          <p:cNvSpPr/>
          <p:nvPr/>
        </p:nvSpPr>
        <p:spPr>
          <a:xfrm>
            <a:off x="4650326" y="3872187"/>
            <a:ext cx="639602" cy="43431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6" name="Téglalap 15">
            <a:extLst>
              <a:ext uri="{FF2B5EF4-FFF2-40B4-BE49-F238E27FC236}">
                <a16:creationId xmlns:a16="http://schemas.microsoft.com/office/drawing/2014/main" id="{DD55D138-C047-8E47-80CD-972B53989005}"/>
              </a:ext>
            </a:extLst>
          </p:cNvPr>
          <p:cNvSpPr/>
          <p:nvPr/>
        </p:nvSpPr>
        <p:spPr>
          <a:xfrm>
            <a:off x="6795808" y="3884083"/>
            <a:ext cx="639602" cy="41052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7" name="Téglalap 16">
            <a:extLst>
              <a:ext uri="{FF2B5EF4-FFF2-40B4-BE49-F238E27FC236}">
                <a16:creationId xmlns:a16="http://schemas.microsoft.com/office/drawing/2014/main" id="{D88B8C32-15A0-3168-4744-8A5B0B3CA9A9}"/>
              </a:ext>
            </a:extLst>
          </p:cNvPr>
          <p:cNvSpPr/>
          <p:nvPr/>
        </p:nvSpPr>
        <p:spPr>
          <a:xfrm>
            <a:off x="8247743" y="2053387"/>
            <a:ext cx="781878" cy="384313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999191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99E0656-1321-16A3-048E-D02398094D87}"/>
              </a:ext>
            </a:extLst>
          </p:cNvPr>
          <p:cNvSpPr txBox="1">
            <a:spLocks/>
          </p:cNvSpPr>
          <p:nvPr/>
        </p:nvSpPr>
        <p:spPr>
          <a:xfrm>
            <a:off x="816947" y="876313"/>
            <a:ext cx="10972800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altLang="hu-HU" dirty="0"/>
              <a:t>Orr formázása</a:t>
            </a:r>
            <a:endParaRPr lang="hu-HU" dirty="0"/>
          </a:p>
        </p:txBody>
      </p:sp>
      <p:pic>
        <p:nvPicPr>
          <p:cNvPr id="3" name="Tartalom helye 6">
            <a:extLst>
              <a:ext uri="{FF2B5EF4-FFF2-40B4-BE49-F238E27FC236}">
                <a16:creationId xmlns:a16="http://schemas.microsoft.com/office/drawing/2014/main" id="{64BDEBFD-3914-87E9-47F3-84AA8C0D032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45" t="29587" r="18529" b="5771"/>
          <a:stretch/>
        </p:blipFill>
        <p:spPr>
          <a:xfrm>
            <a:off x="6766468" y="2019313"/>
            <a:ext cx="4958792" cy="3869497"/>
          </a:xfrm>
          <a:prstGeom prst="rect">
            <a:avLst/>
          </a:prstGeom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5431A24E-4B18-5BDE-A57B-7D6280DF2FD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8" b="7430"/>
          <a:stretch/>
        </p:blipFill>
        <p:spPr>
          <a:xfrm>
            <a:off x="816947" y="2500993"/>
            <a:ext cx="5104881" cy="2682099"/>
          </a:xfrm>
          <a:prstGeom prst="rect">
            <a:avLst/>
          </a:prstGeom>
        </p:spPr>
      </p:pic>
      <p:sp>
        <p:nvSpPr>
          <p:cNvPr id="5" name="Téglalap 4">
            <a:extLst>
              <a:ext uri="{FF2B5EF4-FFF2-40B4-BE49-F238E27FC236}">
                <a16:creationId xmlns:a16="http://schemas.microsoft.com/office/drawing/2014/main" id="{8C8F693B-630E-13FA-CD31-CA76825602A6}"/>
              </a:ext>
            </a:extLst>
          </p:cNvPr>
          <p:cNvSpPr/>
          <p:nvPr/>
        </p:nvSpPr>
        <p:spPr>
          <a:xfrm>
            <a:off x="7295692" y="3022817"/>
            <a:ext cx="899239" cy="66084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6" name="Téglalap 5">
            <a:extLst>
              <a:ext uri="{FF2B5EF4-FFF2-40B4-BE49-F238E27FC236}">
                <a16:creationId xmlns:a16="http://schemas.microsoft.com/office/drawing/2014/main" id="{26DD6198-0259-AF5B-E46A-9F55D4A1DF56}"/>
              </a:ext>
            </a:extLst>
          </p:cNvPr>
          <p:cNvSpPr/>
          <p:nvPr/>
        </p:nvSpPr>
        <p:spPr>
          <a:xfrm>
            <a:off x="10068570" y="2715480"/>
            <a:ext cx="997102" cy="68924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Téglalap 6">
            <a:extLst>
              <a:ext uri="{FF2B5EF4-FFF2-40B4-BE49-F238E27FC236}">
                <a16:creationId xmlns:a16="http://schemas.microsoft.com/office/drawing/2014/main" id="{0FC9232C-EB00-63D9-667A-73DF614CEF2E}"/>
              </a:ext>
            </a:extLst>
          </p:cNvPr>
          <p:cNvSpPr/>
          <p:nvPr/>
        </p:nvSpPr>
        <p:spPr>
          <a:xfrm>
            <a:off x="816947" y="5233650"/>
            <a:ext cx="6096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sz="800" dirty="0"/>
              <a:t>https://www.orthopracticeus.com/ce-articles/treating-cleft-palate-presurgical-nasoalveolar-molding-pnam</a:t>
            </a:r>
          </a:p>
        </p:txBody>
      </p:sp>
      <p:sp>
        <p:nvSpPr>
          <p:cNvPr id="8" name="Téglalap 7">
            <a:extLst>
              <a:ext uri="{FF2B5EF4-FFF2-40B4-BE49-F238E27FC236}">
                <a16:creationId xmlns:a16="http://schemas.microsoft.com/office/drawing/2014/main" id="{7A93DD77-B1E7-A6DB-7D33-6D7B0E7B1DD1}"/>
              </a:ext>
            </a:extLst>
          </p:cNvPr>
          <p:cNvSpPr/>
          <p:nvPr/>
        </p:nvSpPr>
        <p:spPr>
          <a:xfrm>
            <a:off x="1288852" y="3683664"/>
            <a:ext cx="526525" cy="367315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Téglalap 8">
            <a:extLst>
              <a:ext uri="{FF2B5EF4-FFF2-40B4-BE49-F238E27FC236}">
                <a16:creationId xmlns:a16="http://schemas.microsoft.com/office/drawing/2014/main" id="{74953B30-8D99-F07C-E1FC-3F89C42D9882}"/>
              </a:ext>
            </a:extLst>
          </p:cNvPr>
          <p:cNvSpPr/>
          <p:nvPr/>
        </p:nvSpPr>
        <p:spPr>
          <a:xfrm>
            <a:off x="2373209" y="3540648"/>
            <a:ext cx="526525" cy="367315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683174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Kép 14">
            <a:extLst>
              <a:ext uri="{FF2B5EF4-FFF2-40B4-BE49-F238E27FC236}">
                <a16:creationId xmlns:a16="http://schemas.microsoft.com/office/drawing/2014/main" id="{72128CDC-1232-45A1-268F-F909D5BC84D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43" t="17467" r="8851" b="20643"/>
          <a:stretch/>
        </p:blipFill>
        <p:spPr>
          <a:xfrm>
            <a:off x="6467503" y="433783"/>
            <a:ext cx="3857432" cy="2313144"/>
          </a:xfrm>
          <a:prstGeom prst="rect">
            <a:avLst/>
          </a:prstGeom>
        </p:spPr>
      </p:pic>
      <p:pic>
        <p:nvPicPr>
          <p:cNvPr id="3" name="Tartalom helye 4">
            <a:extLst>
              <a:ext uri="{FF2B5EF4-FFF2-40B4-BE49-F238E27FC236}">
                <a16:creationId xmlns:a16="http://schemas.microsoft.com/office/drawing/2014/main" id="{A2FABC1A-FA7B-BB5D-12D4-BE240948B4D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84" t="11414" r="3330" b="26904"/>
          <a:stretch/>
        </p:blipFill>
        <p:spPr>
          <a:xfrm>
            <a:off x="2568514" y="433782"/>
            <a:ext cx="3902983" cy="2337124"/>
          </a:xfrm>
          <a:prstGeom prst="rect">
            <a:avLst/>
          </a:prstGeom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B79004BC-B8C2-16C3-DFEF-B274E0FE0D4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69" t="45926" r="25556" b="6352"/>
          <a:stretch/>
        </p:blipFill>
        <p:spPr>
          <a:xfrm>
            <a:off x="6476974" y="2746927"/>
            <a:ext cx="3847961" cy="2369116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C027CDBB-816F-CD9A-AB53-9AA6F5C7949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90" t="30758" r="10412" b="13811"/>
          <a:stretch/>
        </p:blipFill>
        <p:spPr>
          <a:xfrm>
            <a:off x="2564521" y="2746927"/>
            <a:ext cx="3948981" cy="2369116"/>
          </a:xfrm>
          <a:prstGeom prst="rect">
            <a:avLst/>
          </a:prstGeom>
        </p:spPr>
      </p:pic>
      <p:sp>
        <p:nvSpPr>
          <p:cNvPr id="6" name="Téglalap 5">
            <a:extLst>
              <a:ext uri="{FF2B5EF4-FFF2-40B4-BE49-F238E27FC236}">
                <a16:creationId xmlns:a16="http://schemas.microsoft.com/office/drawing/2014/main" id="{5BC71189-A4F3-F3FF-A0EE-1D57F4770238}"/>
              </a:ext>
            </a:extLst>
          </p:cNvPr>
          <p:cNvSpPr/>
          <p:nvPr/>
        </p:nvSpPr>
        <p:spPr>
          <a:xfrm>
            <a:off x="2700198" y="725873"/>
            <a:ext cx="955752" cy="53355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Téglalap 6">
            <a:extLst>
              <a:ext uri="{FF2B5EF4-FFF2-40B4-BE49-F238E27FC236}">
                <a16:creationId xmlns:a16="http://schemas.microsoft.com/office/drawing/2014/main" id="{8438F7B3-A08A-DC34-CF75-6FD1025CD8A0}"/>
              </a:ext>
            </a:extLst>
          </p:cNvPr>
          <p:cNvSpPr/>
          <p:nvPr/>
        </p:nvSpPr>
        <p:spPr>
          <a:xfrm>
            <a:off x="5208791" y="459098"/>
            <a:ext cx="1258712" cy="53355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Téglalap 7">
            <a:extLst>
              <a:ext uri="{FF2B5EF4-FFF2-40B4-BE49-F238E27FC236}">
                <a16:creationId xmlns:a16="http://schemas.microsoft.com/office/drawing/2014/main" id="{1EC88B3A-483D-6628-9635-B1A5641E7D9C}"/>
              </a:ext>
            </a:extLst>
          </p:cNvPr>
          <p:cNvSpPr/>
          <p:nvPr/>
        </p:nvSpPr>
        <p:spPr>
          <a:xfrm>
            <a:off x="6502145" y="459098"/>
            <a:ext cx="1224070" cy="45919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Téglalap 8">
            <a:extLst>
              <a:ext uri="{FF2B5EF4-FFF2-40B4-BE49-F238E27FC236}">
                <a16:creationId xmlns:a16="http://schemas.microsoft.com/office/drawing/2014/main" id="{C10737D2-3407-D622-4EFB-4AD6C33AA85F}"/>
              </a:ext>
            </a:extLst>
          </p:cNvPr>
          <p:cNvSpPr/>
          <p:nvPr/>
        </p:nvSpPr>
        <p:spPr>
          <a:xfrm>
            <a:off x="8982483" y="464073"/>
            <a:ext cx="1332981" cy="48096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" name="Téglalap 9">
            <a:extLst>
              <a:ext uri="{FF2B5EF4-FFF2-40B4-BE49-F238E27FC236}">
                <a16:creationId xmlns:a16="http://schemas.microsoft.com/office/drawing/2014/main" id="{01950F3E-E201-DE74-43D5-25E8FD3613AC}"/>
              </a:ext>
            </a:extLst>
          </p:cNvPr>
          <p:cNvSpPr/>
          <p:nvPr/>
        </p:nvSpPr>
        <p:spPr>
          <a:xfrm>
            <a:off x="2623711" y="2796779"/>
            <a:ext cx="1137422" cy="59083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Téglalap 10">
            <a:extLst>
              <a:ext uri="{FF2B5EF4-FFF2-40B4-BE49-F238E27FC236}">
                <a16:creationId xmlns:a16="http://schemas.microsoft.com/office/drawing/2014/main" id="{5E35DFA9-3C91-2893-56F8-BC9F88924BD8}"/>
              </a:ext>
            </a:extLst>
          </p:cNvPr>
          <p:cNvSpPr/>
          <p:nvPr/>
        </p:nvSpPr>
        <p:spPr>
          <a:xfrm>
            <a:off x="5229892" y="2770906"/>
            <a:ext cx="1264275" cy="59083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2" name="Szövegdoboz 11">
            <a:extLst>
              <a:ext uri="{FF2B5EF4-FFF2-40B4-BE49-F238E27FC236}">
                <a16:creationId xmlns:a16="http://schemas.microsoft.com/office/drawing/2014/main" id="{CB6203CF-FA59-332A-B139-0A1C282963EE}"/>
              </a:ext>
            </a:extLst>
          </p:cNvPr>
          <p:cNvSpPr txBox="1"/>
          <p:nvPr/>
        </p:nvSpPr>
        <p:spPr>
          <a:xfrm flipH="1">
            <a:off x="4455770" y="4739912"/>
            <a:ext cx="41154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b="1" dirty="0">
                <a:solidFill>
                  <a:schemeClr val="bg1"/>
                </a:solidFill>
              </a:rPr>
              <a:t>műtét előtt- 4 hónapos</a:t>
            </a:r>
          </a:p>
        </p:txBody>
      </p:sp>
      <p:sp>
        <p:nvSpPr>
          <p:cNvPr id="13" name="Szövegdoboz 12">
            <a:extLst>
              <a:ext uri="{FF2B5EF4-FFF2-40B4-BE49-F238E27FC236}">
                <a16:creationId xmlns:a16="http://schemas.microsoft.com/office/drawing/2014/main" id="{7D8D03F4-8C76-8CC1-AD06-5967B7604775}"/>
              </a:ext>
            </a:extLst>
          </p:cNvPr>
          <p:cNvSpPr txBox="1"/>
          <p:nvPr/>
        </p:nvSpPr>
        <p:spPr>
          <a:xfrm>
            <a:off x="5447041" y="2386102"/>
            <a:ext cx="172887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>
                <a:solidFill>
                  <a:schemeClr val="bg1"/>
                </a:solidFill>
              </a:rPr>
              <a:t>3 hetes</a:t>
            </a:r>
          </a:p>
          <a:p>
            <a:endParaRPr lang="hu-HU" sz="2400" dirty="0"/>
          </a:p>
          <a:p>
            <a:endParaRPr lang="hu-HU" sz="2400" dirty="0"/>
          </a:p>
        </p:txBody>
      </p:sp>
      <p:sp>
        <p:nvSpPr>
          <p:cNvPr id="14" name="Szövegdoboz 13">
            <a:extLst>
              <a:ext uri="{FF2B5EF4-FFF2-40B4-BE49-F238E27FC236}">
                <a16:creationId xmlns:a16="http://schemas.microsoft.com/office/drawing/2014/main" id="{5681AC2C-97F9-8BB3-7200-22006DEE0177}"/>
              </a:ext>
            </a:extLst>
          </p:cNvPr>
          <p:cNvSpPr txBox="1"/>
          <p:nvPr/>
        </p:nvSpPr>
        <p:spPr>
          <a:xfrm>
            <a:off x="8982483" y="2427447"/>
            <a:ext cx="24162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>
                <a:solidFill>
                  <a:schemeClr val="bg1"/>
                </a:solidFill>
              </a:rPr>
              <a:t>2 hónapos</a:t>
            </a:r>
          </a:p>
        </p:txBody>
      </p:sp>
    </p:spTree>
    <p:extLst>
      <p:ext uri="{BB962C8B-B14F-4D97-AF65-F5344CB8AC3E}">
        <p14:creationId xmlns:p14="http://schemas.microsoft.com/office/powerpoint/2010/main" val="35881143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25918" y="365124"/>
            <a:ext cx="10515600" cy="1325563"/>
          </a:xfrm>
        </p:spPr>
        <p:txBody>
          <a:bodyPr/>
          <a:lstStyle/>
          <a:p>
            <a:r>
              <a:rPr lang="hu-HU" b="1" dirty="0"/>
              <a:t>Bevezetés</a:t>
            </a:r>
            <a:endParaRPr lang="en-GB" b="1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25918" y="1813594"/>
            <a:ext cx="7595937" cy="4124324"/>
          </a:xfrm>
        </p:spPr>
        <p:txBody>
          <a:bodyPr/>
          <a:lstStyle/>
          <a:p>
            <a:r>
              <a:rPr lang="en-US" sz="1800" b="1" dirty="0"/>
              <a:t>A </a:t>
            </a:r>
            <a:r>
              <a:rPr lang="en-US" sz="1800" b="1" dirty="0" err="1"/>
              <a:t>malocclusiok</a:t>
            </a:r>
            <a:r>
              <a:rPr lang="en-US" sz="1800" b="1" dirty="0"/>
              <a:t> </a:t>
            </a:r>
            <a:r>
              <a:rPr lang="en-US" sz="1800" b="1" dirty="0" err="1"/>
              <a:t>nagy</a:t>
            </a:r>
            <a:r>
              <a:rPr lang="en-US" sz="1800" b="1" dirty="0"/>
              <a:t> </a:t>
            </a:r>
            <a:r>
              <a:rPr lang="en-US" sz="1800" b="1" dirty="0" err="1"/>
              <a:t>része</a:t>
            </a:r>
            <a:r>
              <a:rPr lang="en-US" sz="1800" b="1" dirty="0"/>
              <a:t> </a:t>
            </a:r>
            <a:r>
              <a:rPr lang="en-US" sz="1800" b="1" dirty="0" err="1"/>
              <a:t>fejlődési</a:t>
            </a:r>
            <a:r>
              <a:rPr lang="en-US" sz="1800" b="1" dirty="0"/>
              <a:t> </a:t>
            </a:r>
            <a:r>
              <a:rPr lang="en-US" sz="1800" b="1" dirty="0" err="1"/>
              <a:t>rendellenességnek</a:t>
            </a:r>
            <a:r>
              <a:rPr lang="en-US" sz="1800" b="1" dirty="0"/>
              <a:t> </a:t>
            </a:r>
            <a:r>
              <a:rPr lang="en-US" sz="1800" b="1" dirty="0" err="1"/>
              <a:t>tekinthető</a:t>
            </a:r>
            <a:br>
              <a:rPr lang="en-US" sz="1800" dirty="0"/>
            </a:br>
            <a:r>
              <a:rPr lang="en-US" sz="1800" dirty="0" err="1"/>
              <a:t>harapási</a:t>
            </a:r>
            <a:r>
              <a:rPr lang="en-US" sz="1800" dirty="0"/>
              <a:t> </a:t>
            </a:r>
            <a:r>
              <a:rPr lang="en-US" sz="1800" dirty="0" err="1"/>
              <a:t>és</a:t>
            </a:r>
            <a:r>
              <a:rPr lang="en-US" sz="1800" dirty="0"/>
              <a:t> a </a:t>
            </a:r>
            <a:r>
              <a:rPr lang="en-US" sz="1800" dirty="0" err="1"/>
              <a:t>dentofaciális</a:t>
            </a:r>
            <a:r>
              <a:rPr lang="en-US" sz="1800" dirty="0"/>
              <a:t> </a:t>
            </a:r>
            <a:r>
              <a:rPr lang="en-US" sz="1800" dirty="0" err="1"/>
              <a:t>rendellenességek</a:t>
            </a:r>
            <a:r>
              <a:rPr lang="en-US" sz="1800" dirty="0"/>
              <a:t> </a:t>
            </a:r>
            <a:r>
              <a:rPr lang="en-US" sz="1800" dirty="0" err="1"/>
              <a:t>döntő</a:t>
            </a:r>
            <a:r>
              <a:rPr lang="en-US" sz="1800" dirty="0"/>
              <a:t> </a:t>
            </a:r>
            <a:r>
              <a:rPr lang="en-US" sz="1800" dirty="0" err="1"/>
              <a:t>többsége</a:t>
            </a:r>
            <a:r>
              <a:rPr lang="en-US" sz="1800" dirty="0"/>
              <a:t> </a:t>
            </a:r>
            <a:r>
              <a:rPr lang="en-US" sz="1800" dirty="0" err="1"/>
              <a:t>nem</a:t>
            </a:r>
            <a:r>
              <a:rPr lang="en-US" sz="1800" dirty="0"/>
              <a:t> </a:t>
            </a:r>
            <a:r>
              <a:rPr lang="en-US" sz="1800" dirty="0" err="1"/>
              <a:t>vezethető</a:t>
            </a:r>
            <a:r>
              <a:rPr lang="en-US" sz="1800" dirty="0"/>
              <a:t> </a:t>
            </a:r>
            <a:r>
              <a:rPr lang="en-US" sz="1800" dirty="0" err="1"/>
              <a:t>vissza</a:t>
            </a:r>
            <a:r>
              <a:rPr lang="en-US" sz="1800" dirty="0"/>
              <a:t> </a:t>
            </a:r>
            <a:r>
              <a:rPr lang="en-US" sz="1800" dirty="0" err="1"/>
              <a:t>egyetlen</a:t>
            </a:r>
            <a:r>
              <a:rPr lang="en-US" sz="1800" dirty="0"/>
              <a:t> </a:t>
            </a:r>
            <a:r>
              <a:rPr lang="en-US" sz="1800" dirty="0" err="1"/>
              <a:t>kórokra</a:t>
            </a:r>
            <a:r>
              <a:rPr lang="en-US" sz="1800" dirty="0"/>
              <a:t>, </a:t>
            </a:r>
            <a:r>
              <a:rPr lang="en-US" sz="1800" dirty="0" err="1"/>
              <a:t>inkább</a:t>
            </a:r>
            <a:r>
              <a:rPr lang="en-US" sz="1800" dirty="0"/>
              <a:t> a </a:t>
            </a:r>
            <a:r>
              <a:rPr lang="en-US" sz="1800" dirty="0" err="1"/>
              <a:t>normális</a:t>
            </a:r>
            <a:r>
              <a:rPr lang="en-US" sz="1800" dirty="0"/>
              <a:t> </a:t>
            </a:r>
            <a:r>
              <a:rPr lang="en-US" sz="1800" dirty="0" err="1"/>
              <a:t>fejlődés</a:t>
            </a:r>
            <a:r>
              <a:rPr lang="en-US" sz="1800" dirty="0"/>
              <a:t> </a:t>
            </a:r>
            <a:r>
              <a:rPr lang="en-US" sz="1800" dirty="0" err="1"/>
              <a:t>enyhe</a:t>
            </a:r>
            <a:r>
              <a:rPr lang="en-US" sz="1800" dirty="0"/>
              <a:t>, </a:t>
            </a:r>
            <a:r>
              <a:rPr lang="en-US" sz="1800" dirty="0" err="1"/>
              <a:t>vagy</a:t>
            </a:r>
            <a:r>
              <a:rPr lang="en-US" sz="1800" dirty="0"/>
              <a:t> </a:t>
            </a:r>
            <a:r>
              <a:rPr lang="en-US" sz="1800" dirty="0" err="1"/>
              <a:t>súlyosabb</a:t>
            </a:r>
            <a:r>
              <a:rPr lang="en-US" sz="1800" dirty="0"/>
              <a:t> </a:t>
            </a:r>
            <a:r>
              <a:rPr lang="en-US" sz="1800" dirty="0" err="1"/>
              <a:t>zavaraként</a:t>
            </a:r>
            <a:r>
              <a:rPr lang="en-US" sz="1800" dirty="0"/>
              <a:t> </a:t>
            </a:r>
            <a:r>
              <a:rPr lang="en-US" sz="1800" dirty="0" err="1"/>
              <a:t>definiálhatóak</a:t>
            </a:r>
            <a:endParaRPr lang="en-US" sz="1800" dirty="0"/>
          </a:p>
          <a:p>
            <a:r>
              <a:rPr lang="en-US" sz="1800" b="1" dirty="0" err="1"/>
              <a:t>Ritkább</a:t>
            </a:r>
            <a:r>
              <a:rPr lang="en-US" sz="1800" b="1" dirty="0"/>
              <a:t> </a:t>
            </a:r>
            <a:r>
              <a:rPr lang="en-US" sz="1800" b="1" dirty="0" err="1"/>
              <a:t>esetben</a:t>
            </a:r>
            <a:r>
              <a:rPr lang="en-US" sz="1800" b="1" dirty="0"/>
              <a:t> </a:t>
            </a:r>
            <a:r>
              <a:rPr lang="en-US" sz="1800" b="1" dirty="0" err="1"/>
              <a:t>tudunk</a:t>
            </a:r>
            <a:r>
              <a:rPr lang="en-US" sz="1800" b="1" dirty="0"/>
              <a:t> </a:t>
            </a:r>
            <a:r>
              <a:rPr lang="en-US" sz="1800" b="1" dirty="0" err="1"/>
              <a:t>specifikus</a:t>
            </a:r>
            <a:r>
              <a:rPr lang="en-US" sz="1800" b="1" dirty="0"/>
              <a:t> </a:t>
            </a:r>
            <a:r>
              <a:rPr lang="en-US" sz="1800" b="1" dirty="0" err="1"/>
              <a:t>kórokról</a:t>
            </a:r>
            <a:r>
              <a:rPr lang="en-US" sz="1800" b="1" dirty="0"/>
              <a:t> </a:t>
            </a:r>
          </a:p>
          <a:p>
            <a:pPr lvl="1"/>
            <a:r>
              <a:rPr lang="en-US" sz="1400" dirty="0" err="1"/>
              <a:t>Gyermekkori</a:t>
            </a:r>
            <a:r>
              <a:rPr lang="en-US" sz="1400" dirty="0"/>
              <a:t> </a:t>
            </a:r>
            <a:r>
              <a:rPr lang="en-US" sz="1400" dirty="0" err="1"/>
              <a:t>mandibulafraktúra</a:t>
            </a:r>
            <a:r>
              <a:rPr lang="en-US" sz="1400" dirty="0"/>
              <a:t> </a:t>
            </a:r>
            <a:r>
              <a:rPr lang="en-US" sz="1400" dirty="0" err="1"/>
              <a:t>utáni</a:t>
            </a:r>
            <a:r>
              <a:rPr lang="en-US" sz="1400" dirty="0"/>
              <a:t> </a:t>
            </a:r>
            <a:r>
              <a:rPr lang="en-US" sz="1400" dirty="0" err="1"/>
              <a:t>mandibuláris</a:t>
            </a:r>
            <a:r>
              <a:rPr lang="en-US" sz="1400" dirty="0"/>
              <a:t> hypoplasia</a:t>
            </a:r>
          </a:p>
          <a:p>
            <a:pPr lvl="1"/>
            <a:r>
              <a:rPr lang="en-US" sz="1400" dirty="0" err="1"/>
              <a:t>Szindrómák</a:t>
            </a:r>
            <a:endParaRPr lang="en-US" sz="1400" dirty="0"/>
          </a:p>
          <a:p>
            <a:r>
              <a:rPr lang="en-US" sz="1800" dirty="0" err="1"/>
              <a:t>Leggyakrabban</a:t>
            </a:r>
            <a:r>
              <a:rPr lang="en-US" sz="1800" dirty="0"/>
              <a:t> a </a:t>
            </a:r>
            <a:r>
              <a:rPr lang="en-US" sz="1800" dirty="0" err="1"/>
              <a:t>növekedést</a:t>
            </a:r>
            <a:r>
              <a:rPr lang="en-US" sz="1800" dirty="0"/>
              <a:t> </a:t>
            </a:r>
            <a:r>
              <a:rPr lang="en-US" sz="1800" dirty="0" err="1"/>
              <a:t>és</a:t>
            </a:r>
            <a:r>
              <a:rPr lang="en-US" sz="1800" dirty="0"/>
              <a:t> </a:t>
            </a:r>
            <a:r>
              <a:rPr lang="en-US" sz="1800" dirty="0" err="1"/>
              <a:t>fejlődést</a:t>
            </a:r>
            <a:r>
              <a:rPr lang="en-US" sz="1800" dirty="0"/>
              <a:t> </a:t>
            </a:r>
            <a:r>
              <a:rPr lang="en-US" sz="1800" b="1" dirty="0" err="1"/>
              <a:t>számos</a:t>
            </a:r>
            <a:r>
              <a:rPr lang="en-US" sz="1800" b="1" dirty="0"/>
              <a:t>, </a:t>
            </a:r>
            <a:r>
              <a:rPr lang="en-US" sz="1800" b="1" dirty="0" err="1"/>
              <a:t>egymásra</a:t>
            </a:r>
            <a:r>
              <a:rPr lang="en-US" sz="1800" b="1" dirty="0"/>
              <a:t> is </a:t>
            </a:r>
            <a:r>
              <a:rPr lang="en-US" sz="1800" b="1" dirty="0" err="1"/>
              <a:t>hatással</a:t>
            </a:r>
            <a:r>
              <a:rPr lang="en-US" sz="1800" b="1" dirty="0"/>
              <a:t> </a:t>
            </a:r>
            <a:r>
              <a:rPr lang="en-US" sz="1800" b="1" dirty="0" err="1"/>
              <a:t>lévő</a:t>
            </a:r>
            <a:r>
              <a:rPr lang="en-US" sz="1800" b="1" dirty="0"/>
              <a:t> </a:t>
            </a:r>
            <a:r>
              <a:rPr lang="en-US" sz="1800" b="1" dirty="0" err="1"/>
              <a:t>tényező</a:t>
            </a:r>
            <a:r>
              <a:rPr lang="en-US" sz="1800" b="1" dirty="0"/>
              <a:t> </a:t>
            </a:r>
            <a:r>
              <a:rPr lang="en-US" sz="1800" dirty="0"/>
              <a:t>is </a:t>
            </a:r>
            <a:r>
              <a:rPr lang="en-US" sz="1800" dirty="0" err="1"/>
              <a:t>befolyásolja</a:t>
            </a:r>
            <a:r>
              <a:rPr lang="en-US" sz="1800" dirty="0"/>
              <a:t>, </a:t>
            </a:r>
            <a:r>
              <a:rPr lang="en-US" sz="1800" dirty="0" err="1"/>
              <a:t>így</a:t>
            </a:r>
            <a:r>
              <a:rPr lang="en-US" sz="1800" dirty="0"/>
              <a:t> </a:t>
            </a:r>
            <a:r>
              <a:rPr lang="en-US" sz="1800" dirty="0" err="1"/>
              <a:t>nagyon</a:t>
            </a:r>
            <a:r>
              <a:rPr lang="en-US" sz="1800" dirty="0"/>
              <a:t> </a:t>
            </a:r>
            <a:r>
              <a:rPr lang="en-US" sz="1800" dirty="0" err="1"/>
              <a:t>ritkán</a:t>
            </a:r>
            <a:r>
              <a:rPr lang="en-US" sz="1800" dirty="0"/>
              <a:t> </a:t>
            </a:r>
            <a:r>
              <a:rPr lang="en-US" sz="1800" dirty="0" err="1"/>
              <a:t>beszélhetünk</a:t>
            </a:r>
            <a:r>
              <a:rPr lang="en-US" sz="1800" dirty="0"/>
              <a:t> </a:t>
            </a:r>
            <a:r>
              <a:rPr lang="en-US" sz="1800" dirty="0" err="1"/>
              <a:t>specifikus</a:t>
            </a:r>
            <a:r>
              <a:rPr lang="en-US" sz="1800" dirty="0"/>
              <a:t> </a:t>
            </a:r>
            <a:r>
              <a:rPr lang="en-US" sz="1800" dirty="0" err="1"/>
              <a:t>és</a:t>
            </a:r>
            <a:r>
              <a:rPr lang="en-US" sz="1800" dirty="0"/>
              <a:t> </a:t>
            </a:r>
            <a:r>
              <a:rPr lang="en-US" sz="1800" dirty="0" err="1"/>
              <a:t>döntő</a:t>
            </a:r>
            <a:r>
              <a:rPr lang="en-US" sz="1800" dirty="0"/>
              <a:t> </a:t>
            </a:r>
            <a:r>
              <a:rPr lang="en-US" sz="1800" dirty="0" err="1"/>
              <a:t>befolyású</a:t>
            </a:r>
            <a:r>
              <a:rPr lang="en-US" sz="1800" dirty="0"/>
              <a:t> </a:t>
            </a:r>
            <a:r>
              <a:rPr lang="en-US" sz="1800" dirty="0" err="1"/>
              <a:t>etiológiai</a:t>
            </a:r>
            <a:r>
              <a:rPr lang="en-US" sz="1800" dirty="0"/>
              <a:t> </a:t>
            </a:r>
            <a:r>
              <a:rPr lang="en-US" sz="1800" dirty="0" err="1"/>
              <a:t>faktorokról</a:t>
            </a:r>
            <a:endParaRPr lang="en-US" sz="1800" dirty="0"/>
          </a:p>
          <a:p>
            <a:endParaRPr lang="hu-HU" dirty="0"/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E180B21B-547F-5F77-662A-DADC52E6F4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1855" y="1027906"/>
            <a:ext cx="3632998" cy="3546814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694E1CD6-1816-B3C2-8559-4D3AB4EBA7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5092" y="4750641"/>
            <a:ext cx="3895682" cy="695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9154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Kép 13">
            <a:extLst>
              <a:ext uri="{FF2B5EF4-FFF2-40B4-BE49-F238E27FC236}">
                <a16:creationId xmlns:a16="http://schemas.microsoft.com/office/drawing/2014/main" id="{555DC42D-F6B1-8FA6-13EA-081FBD40274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33" t="56353" r="34789" b="14306"/>
          <a:stretch/>
        </p:blipFill>
        <p:spPr>
          <a:xfrm>
            <a:off x="2643844" y="2989417"/>
            <a:ext cx="3485323" cy="2185403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2272D45F-4A8A-FD5F-45F6-E65A495D606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10" t="27937" r="26296" b="24868"/>
          <a:stretch/>
        </p:blipFill>
        <p:spPr>
          <a:xfrm>
            <a:off x="2633199" y="830455"/>
            <a:ext cx="3485323" cy="2158963"/>
          </a:xfrm>
          <a:prstGeom prst="rect">
            <a:avLst/>
          </a:prstGeom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4FB73531-D893-5B2E-8F1E-1E7C4818EAB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0" t="30053" r="18819" b="9418"/>
          <a:stretch/>
        </p:blipFill>
        <p:spPr>
          <a:xfrm>
            <a:off x="6096000" y="817527"/>
            <a:ext cx="3690695" cy="2171891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D3FFAEEB-86A9-7BF5-424A-E5C6B782DBD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61" t="15539" r="37404" b="25237"/>
          <a:stretch/>
        </p:blipFill>
        <p:spPr>
          <a:xfrm rot="5400000">
            <a:off x="6855402" y="2230016"/>
            <a:ext cx="2171892" cy="3690695"/>
          </a:xfrm>
          <a:prstGeom prst="rect">
            <a:avLst/>
          </a:prstGeom>
        </p:spPr>
      </p:pic>
      <p:sp>
        <p:nvSpPr>
          <p:cNvPr id="6" name="Téglalap 5">
            <a:extLst>
              <a:ext uri="{FF2B5EF4-FFF2-40B4-BE49-F238E27FC236}">
                <a16:creationId xmlns:a16="http://schemas.microsoft.com/office/drawing/2014/main" id="{29923D98-21CB-D117-4F2F-2D41397BB38D}"/>
              </a:ext>
            </a:extLst>
          </p:cNvPr>
          <p:cNvSpPr/>
          <p:nvPr/>
        </p:nvSpPr>
        <p:spPr>
          <a:xfrm>
            <a:off x="2643844" y="2977068"/>
            <a:ext cx="864403" cy="399652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Téglalap 6">
            <a:extLst>
              <a:ext uri="{FF2B5EF4-FFF2-40B4-BE49-F238E27FC236}">
                <a16:creationId xmlns:a16="http://schemas.microsoft.com/office/drawing/2014/main" id="{96E19A76-AE22-DE70-CB41-F46C8A24AE48}"/>
              </a:ext>
            </a:extLst>
          </p:cNvPr>
          <p:cNvSpPr/>
          <p:nvPr/>
        </p:nvSpPr>
        <p:spPr>
          <a:xfrm>
            <a:off x="6073477" y="833138"/>
            <a:ext cx="1526646" cy="34512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Téglalap 7">
            <a:extLst>
              <a:ext uri="{FF2B5EF4-FFF2-40B4-BE49-F238E27FC236}">
                <a16:creationId xmlns:a16="http://schemas.microsoft.com/office/drawing/2014/main" id="{631DF1FB-D5E4-52B1-D779-317E3D9B6856}"/>
              </a:ext>
            </a:extLst>
          </p:cNvPr>
          <p:cNvSpPr/>
          <p:nvPr/>
        </p:nvSpPr>
        <p:spPr>
          <a:xfrm>
            <a:off x="2659663" y="1178265"/>
            <a:ext cx="848584" cy="40081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Téglalap 8">
            <a:extLst>
              <a:ext uri="{FF2B5EF4-FFF2-40B4-BE49-F238E27FC236}">
                <a16:creationId xmlns:a16="http://schemas.microsoft.com/office/drawing/2014/main" id="{5DEB756D-FB1E-D3F6-37C7-A620DBD67028}"/>
              </a:ext>
            </a:extLst>
          </p:cNvPr>
          <p:cNvSpPr/>
          <p:nvPr/>
        </p:nvSpPr>
        <p:spPr>
          <a:xfrm>
            <a:off x="4989848" y="830455"/>
            <a:ext cx="1106151" cy="52520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76C42B45-2AF4-C4E5-3159-90E5DDEC4787}"/>
              </a:ext>
            </a:extLst>
          </p:cNvPr>
          <p:cNvSpPr txBox="1"/>
          <p:nvPr/>
        </p:nvSpPr>
        <p:spPr>
          <a:xfrm>
            <a:off x="4989848" y="2653675"/>
            <a:ext cx="27829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>
                <a:solidFill>
                  <a:schemeClr val="bg1"/>
                </a:solidFill>
              </a:rPr>
              <a:t>2 hetes</a:t>
            </a:r>
          </a:p>
        </p:txBody>
      </p:sp>
      <p:sp>
        <p:nvSpPr>
          <p:cNvPr id="11" name="Szövegdoboz 10">
            <a:extLst>
              <a:ext uri="{FF2B5EF4-FFF2-40B4-BE49-F238E27FC236}">
                <a16:creationId xmlns:a16="http://schemas.microsoft.com/office/drawing/2014/main" id="{EA524C02-03F5-97FE-3188-EBD2F23DFAE9}"/>
              </a:ext>
            </a:extLst>
          </p:cNvPr>
          <p:cNvSpPr txBox="1"/>
          <p:nvPr/>
        </p:nvSpPr>
        <p:spPr>
          <a:xfrm>
            <a:off x="7032104" y="4789802"/>
            <a:ext cx="39491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>
                <a:solidFill>
                  <a:schemeClr val="bg1"/>
                </a:solidFill>
              </a:rPr>
              <a:t>műtét után-5 hónapos</a:t>
            </a:r>
          </a:p>
        </p:txBody>
      </p:sp>
      <p:sp>
        <p:nvSpPr>
          <p:cNvPr id="12" name="Szövegdoboz 11">
            <a:extLst>
              <a:ext uri="{FF2B5EF4-FFF2-40B4-BE49-F238E27FC236}">
                <a16:creationId xmlns:a16="http://schemas.microsoft.com/office/drawing/2014/main" id="{FAD9EF9D-CE07-08B1-5D15-4940728E332C}"/>
              </a:ext>
            </a:extLst>
          </p:cNvPr>
          <p:cNvSpPr txBox="1"/>
          <p:nvPr/>
        </p:nvSpPr>
        <p:spPr>
          <a:xfrm>
            <a:off x="3299280" y="4787060"/>
            <a:ext cx="28616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b="1" dirty="0">
                <a:solidFill>
                  <a:schemeClr val="bg1"/>
                </a:solidFill>
              </a:rPr>
              <a:t>műtét előtt-4 hónapos</a:t>
            </a:r>
          </a:p>
        </p:txBody>
      </p:sp>
      <p:sp>
        <p:nvSpPr>
          <p:cNvPr id="13" name="Szövegdoboz 12">
            <a:extLst>
              <a:ext uri="{FF2B5EF4-FFF2-40B4-BE49-F238E27FC236}">
                <a16:creationId xmlns:a16="http://schemas.microsoft.com/office/drawing/2014/main" id="{EBA5AFCE-500D-A549-1FC6-D00126C959B4}"/>
              </a:ext>
            </a:extLst>
          </p:cNvPr>
          <p:cNvSpPr txBox="1"/>
          <p:nvPr/>
        </p:nvSpPr>
        <p:spPr>
          <a:xfrm flipH="1">
            <a:off x="8351721" y="2651569"/>
            <a:ext cx="29545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>
                <a:solidFill>
                  <a:schemeClr val="bg1"/>
                </a:solidFill>
              </a:rPr>
              <a:t>2 hónapos</a:t>
            </a:r>
          </a:p>
        </p:txBody>
      </p:sp>
    </p:spTree>
    <p:extLst>
      <p:ext uri="{BB962C8B-B14F-4D97-AF65-F5344CB8AC3E}">
        <p14:creationId xmlns:p14="http://schemas.microsoft.com/office/powerpoint/2010/main" val="26980808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Kép 15">
            <a:extLst>
              <a:ext uri="{FF2B5EF4-FFF2-40B4-BE49-F238E27FC236}">
                <a16:creationId xmlns:a16="http://schemas.microsoft.com/office/drawing/2014/main" id="{CCD17EC5-B435-2B3A-767C-2762754A2CD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90" t="32179" r="31799" b="29312"/>
          <a:stretch/>
        </p:blipFill>
        <p:spPr>
          <a:xfrm>
            <a:off x="5779544" y="3143808"/>
            <a:ext cx="3251136" cy="2075608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A6C2070F-B37D-114A-C5FB-B6DBFA8B3B5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81" t="44530" r="18426" b="3218"/>
          <a:stretch/>
        </p:blipFill>
        <p:spPr>
          <a:xfrm>
            <a:off x="2567608" y="974046"/>
            <a:ext cx="3188725" cy="2186864"/>
          </a:xfrm>
          <a:prstGeom prst="rect">
            <a:avLst/>
          </a:prstGeom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004D01E2-2004-7D4B-19FA-9DBD6A668AC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62" t="10582" r="23333" b="34180"/>
          <a:stretch/>
        </p:blipFill>
        <p:spPr>
          <a:xfrm>
            <a:off x="5745868" y="976000"/>
            <a:ext cx="3293143" cy="2184910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73D07005-4EC9-6586-32A1-52DAAAFFE92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91" t="25821" r="35326" b="36507"/>
          <a:stretch/>
        </p:blipFill>
        <p:spPr>
          <a:xfrm>
            <a:off x="2564310" y="3157939"/>
            <a:ext cx="3211936" cy="2063988"/>
          </a:xfrm>
          <a:prstGeom prst="rect">
            <a:avLst/>
          </a:prstGeom>
        </p:spPr>
      </p:pic>
      <p:sp>
        <p:nvSpPr>
          <p:cNvPr id="6" name="Téglalap 5">
            <a:extLst>
              <a:ext uri="{FF2B5EF4-FFF2-40B4-BE49-F238E27FC236}">
                <a16:creationId xmlns:a16="http://schemas.microsoft.com/office/drawing/2014/main" id="{6D7B03DE-2341-FE01-9206-9993657DF7C4}"/>
              </a:ext>
            </a:extLst>
          </p:cNvPr>
          <p:cNvSpPr/>
          <p:nvPr/>
        </p:nvSpPr>
        <p:spPr>
          <a:xfrm>
            <a:off x="2584953" y="3263584"/>
            <a:ext cx="755598" cy="571454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Téglalap 6">
            <a:extLst>
              <a:ext uri="{FF2B5EF4-FFF2-40B4-BE49-F238E27FC236}">
                <a16:creationId xmlns:a16="http://schemas.microsoft.com/office/drawing/2014/main" id="{ADE854C2-F826-A668-8BBA-82AEE292A1D1}"/>
              </a:ext>
            </a:extLst>
          </p:cNvPr>
          <p:cNvSpPr/>
          <p:nvPr/>
        </p:nvSpPr>
        <p:spPr>
          <a:xfrm>
            <a:off x="4994928" y="3369166"/>
            <a:ext cx="776285" cy="61977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Téglalap 7">
            <a:extLst>
              <a:ext uri="{FF2B5EF4-FFF2-40B4-BE49-F238E27FC236}">
                <a16:creationId xmlns:a16="http://schemas.microsoft.com/office/drawing/2014/main" id="{DE626AA5-EB10-2141-198F-15E33586603C}"/>
              </a:ext>
            </a:extLst>
          </p:cNvPr>
          <p:cNvSpPr/>
          <p:nvPr/>
        </p:nvSpPr>
        <p:spPr>
          <a:xfrm>
            <a:off x="5779544" y="3441949"/>
            <a:ext cx="794799" cy="64668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Téglalap 8">
            <a:extLst>
              <a:ext uri="{FF2B5EF4-FFF2-40B4-BE49-F238E27FC236}">
                <a16:creationId xmlns:a16="http://schemas.microsoft.com/office/drawing/2014/main" id="{5399FE80-18A3-BC86-A9AA-073EC4D439FB}"/>
              </a:ext>
            </a:extLst>
          </p:cNvPr>
          <p:cNvSpPr/>
          <p:nvPr/>
        </p:nvSpPr>
        <p:spPr>
          <a:xfrm>
            <a:off x="8330616" y="3511695"/>
            <a:ext cx="708395" cy="6466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E7392478-CBA8-CE27-CA82-DDD1E0BA0390}"/>
              </a:ext>
            </a:extLst>
          </p:cNvPr>
          <p:cNvSpPr txBox="1"/>
          <p:nvPr/>
        </p:nvSpPr>
        <p:spPr>
          <a:xfrm>
            <a:off x="4218687" y="2781071"/>
            <a:ext cx="21605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>
                <a:solidFill>
                  <a:schemeClr val="bg1"/>
                </a:solidFill>
              </a:rPr>
              <a:t>1 hónapos</a:t>
            </a:r>
          </a:p>
        </p:txBody>
      </p:sp>
      <p:sp>
        <p:nvSpPr>
          <p:cNvPr id="11" name="Szövegdoboz 10">
            <a:extLst>
              <a:ext uri="{FF2B5EF4-FFF2-40B4-BE49-F238E27FC236}">
                <a16:creationId xmlns:a16="http://schemas.microsoft.com/office/drawing/2014/main" id="{99F8B472-F0AB-6A5F-174C-6ACD410E2CD9}"/>
              </a:ext>
            </a:extLst>
          </p:cNvPr>
          <p:cNvSpPr txBox="1"/>
          <p:nvPr/>
        </p:nvSpPr>
        <p:spPr>
          <a:xfrm>
            <a:off x="7645677" y="2781071"/>
            <a:ext cx="22958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>
                <a:solidFill>
                  <a:schemeClr val="bg1"/>
                </a:solidFill>
              </a:rPr>
              <a:t>2 hónapos</a:t>
            </a:r>
          </a:p>
        </p:txBody>
      </p:sp>
      <p:sp>
        <p:nvSpPr>
          <p:cNvPr id="12" name="Szövegdoboz 11">
            <a:extLst>
              <a:ext uri="{FF2B5EF4-FFF2-40B4-BE49-F238E27FC236}">
                <a16:creationId xmlns:a16="http://schemas.microsoft.com/office/drawing/2014/main" id="{41E882A0-46D3-251B-B25E-858544DE0464}"/>
              </a:ext>
            </a:extLst>
          </p:cNvPr>
          <p:cNvSpPr txBox="1"/>
          <p:nvPr/>
        </p:nvSpPr>
        <p:spPr>
          <a:xfrm flipH="1">
            <a:off x="2962752" y="4888284"/>
            <a:ext cx="32511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>
                <a:solidFill>
                  <a:schemeClr val="bg1"/>
                </a:solidFill>
              </a:rPr>
              <a:t>műtét előtt- 4 hónapos</a:t>
            </a:r>
          </a:p>
        </p:txBody>
      </p:sp>
      <p:sp>
        <p:nvSpPr>
          <p:cNvPr id="13" name="Szövegdoboz 12">
            <a:extLst>
              <a:ext uri="{FF2B5EF4-FFF2-40B4-BE49-F238E27FC236}">
                <a16:creationId xmlns:a16="http://schemas.microsoft.com/office/drawing/2014/main" id="{84414941-D24C-09B5-9240-FA58A791917A}"/>
              </a:ext>
            </a:extLst>
          </p:cNvPr>
          <p:cNvSpPr txBox="1"/>
          <p:nvPr/>
        </p:nvSpPr>
        <p:spPr>
          <a:xfrm flipH="1">
            <a:off x="8112224" y="4838415"/>
            <a:ext cx="25272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>
                <a:solidFill>
                  <a:schemeClr val="bg1"/>
                </a:solidFill>
              </a:rPr>
              <a:t>1 éves</a:t>
            </a:r>
          </a:p>
        </p:txBody>
      </p:sp>
      <p:sp>
        <p:nvSpPr>
          <p:cNvPr id="14" name="Téglalap 13">
            <a:extLst>
              <a:ext uri="{FF2B5EF4-FFF2-40B4-BE49-F238E27FC236}">
                <a16:creationId xmlns:a16="http://schemas.microsoft.com/office/drawing/2014/main" id="{32583591-92B7-DA77-2BBD-86B04BBBA0B1}"/>
              </a:ext>
            </a:extLst>
          </p:cNvPr>
          <p:cNvSpPr/>
          <p:nvPr/>
        </p:nvSpPr>
        <p:spPr>
          <a:xfrm>
            <a:off x="5779544" y="991076"/>
            <a:ext cx="755598" cy="571454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5" name="Téglalap 14">
            <a:extLst>
              <a:ext uri="{FF2B5EF4-FFF2-40B4-BE49-F238E27FC236}">
                <a16:creationId xmlns:a16="http://schemas.microsoft.com/office/drawing/2014/main" id="{439E0D63-7A6B-DFDD-05A3-92AB04D8E7F9}"/>
              </a:ext>
            </a:extLst>
          </p:cNvPr>
          <p:cNvSpPr/>
          <p:nvPr/>
        </p:nvSpPr>
        <p:spPr>
          <a:xfrm>
            <a:off x="8037987" y="1020378"/>
            <a:ext cx="755598" cy="571454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854553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>
            <a:extLst>
              <a:ext uri="{FF2B5EF4-FFF2-40B4-BE49-F238E27FC236}">
                <a16:creationId xmlns:a16="http://schemas.microsoft.com/office/drawing/2014/main" id="{7E7D81C4-1CAB-912A-AFA2-496866BFAD8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69500" y="1023926"/>
            <a:ext cx="5179229" cy="6886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b="1" spc="-20" dirty="0"/>
              <a:t>Állkapocstörés</a:t>
            </a:r>
          </a:p>
        </p:txBody>
      </p:sp>
      <p:sp>
        <p:nvSpPr>
          <p:cNvPr id="5" name="object 3">
            <a:extLst>
              <a:ext uri="{FF2B5EF4-FFF2-40B4-BE49-F238E27FC236}">
                <a16:creationId xmlns:a16="http://schemas.microsoft.com/office/drawing/2014/main" id="{E0996663-E3BA-3DCF-1CC3-CE381490AB39}"/>
              </a:ext>
            </a:extLst>
          </p:cNvPr>
          <p:cNvSpPr txBox="1"/>
          <p:nvPr/>
        </p:nvSpPr>
        <p:spPr>
          <a:xfrm>
            <a:off x="488999" y="2794317"/>
            <a:ext cx="3801745" cy="1269365"/>
          </a:xfrm>
          <a:prstGeom prst="rect">
            <a:avLst/>
          </a:prstGeom>
        </p:spPr>
        <p:txBody>
          <a:bodyPr vert="horz" wrap="square" lIns="0" tIns="85090" rIns="0" bIns="0" rtlCol="0">
            <a:spAutoFit/>
          </a:bodyPr>
          <a:lstStyle/>
          <a:p>
            <a:pPr marL="356870" indent="-344805">
              <a:lnSpc>
                <a:spcPct val="100000"/>
              </a:lnSpc>
              <a:spcBef>
                <a:spcPts val="670"/>
              </a:spcBef>
              <a:buFont typeface="Arial MT"/>
              <a:buChar char="•"/>
              <a:tabLst>
                <a:tab pos="356870" algn="l"/>
                <a:tab pos="357505" algn="l"/>
              </a:tabLst>
            </a:pPr>
            <a:r>
              <a:rPr sz="2400" spc="-5" dirty="0">
                <a:latin typeface="Calibri"/>
                <a:cs typeface="Calibri"/>
              </a:rPr>
              <a:t>Jellemző</a:t>
            </a:r>
            <a:r>
              <a:rPr sz="2400" spc="-6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condylaris</a:t>
            </a:r>
            <a:r>
              <a:rPr sz="2400" spc="-6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fractúra</a:t>
            </a:r>
            <a:endParaRPr sz="2400" dirty="0">
              <a:latin typeface="Calibri"/>
              <a:cs typeface="Calibri"/>
            </a:endParaRPr>
          </a:p>
          <a:p>
            <a:pPr marL="356870" indent="-344805">
              <a:lnSpc>
                <a:spcPct val="100000"/>
              </a:lnSpc>
              <a:spcBef>
                <a:spcPts val="580"/>
              </a:spcBef>
              <a:buFont typeface="Arial MT"/>
              <a:buChar char="•"/>
              <a:tabLst>
                <a:tab pos="356870" algn="l"/>
                <a:tab pos="357505" algn="l"/>
              </a:tabLst>
            </a:pPr>
            <a:r>
              <a:rPr sz="2400" spc="-5" dirty="0">
                <a:latin typeface="Calibri"/>
                <a:cs typeface="Calibri"/>
              </a:rPr>
              <a:t>Asszimmetrikus</a:t>
            </a:r>
            <a:r>
              <a:rPr sz="2400" spc="-8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növekedési</a:t>
            </a:r>
            <a:endParaRPr sz="2400" dirty="0">
              <a:latin typeface="Calibri"/>
              <a:cs typeface="Calibri"/>
            </a:endParaRPr>
          </a:p>
          <a:p>
            <a:pPr marL="356870">
              <a:lnSpc>
                <a:spcPct val="100000"/>
              </a:lnSpc>
            </a:pPr>
            <a:r>
              <a:rPr sz="2400" dirty="0">
                <a:latin typeface="Calibri"/>
                <a:cs typeface="Calibri"/>
              </a:rPr>
              <a:t>tendecia</a:t>
            </a: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1EC47BE9-B1CE-F708-B954-9AA6C889E255}"/>
              </a:ext>
            </a:extLst>
          </p:cNvPr>
          <p:cNvSpPr txBox="1"/>
          <p:nvPr/>
        </p:nvSpPr>
        <p:spPr>
          <a:xfrm>
            <a:off x="6096000" y="5692351"/>
            <a:ext cx="610602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800" b="0" i="0" u="none" strike="noStrike" dirty="0" err="1">
                <a:effectLst/>
                <a:latin typeface="Merriweather Sans" panose="020F0502020204030204" pitchFamily="34" charset="0"/>
              </a:rPr>
              <a:t>Gerbino</a:t>
            </a:r>
            <a:r>
              <a:rPr lang="hu-HU" sz="800" b="0" i="0" u="none" strike="noStrike" dirty="0">
                <a:effectLst/>
                <a:latin typeface="Merriweather Sans" panose="020F0502020204030204" pitchFamily="34" charset="0"/>
              </a:rPr>
              <a:t>, </a:t>
            </a:r>
            <a:r>
              <a:rPr lang="hu-HU" sz="800" b="0" i="0" u="none" strike="noStrike" dirty="0" err="1">
                <a:effectLst/>
                <a:latin typeface="Merriweather Sans" panose="020F0502020204030204" pitchFamily="34" charset="0"/>
              </a:rPr>
              <a:t>G</a:t>
            </a:r>
            <a:r>
              <a:rPr lang="hu-HU" sz="800" b="0" i="0" u="none" strike="noStrike" dirty="0">
                <a:effectLst/>
                <a:latin typeface="Merriweather Sans" panose="020F0502020204030204" pitchFamily="34" charset="0"/>
              </a:rPr>
              <a:t>., </a:t>
            </a:r>
            <a:r>
              <a:rPr lang="hu-HU" sz="800" b="0" i="0" u="none" strike="noStrike" dirty="0" err="1">
                <a:effectLst/>
                <a:latin typeface="Merriweather Sans" panose="020F0502020204030204" pitchFamily="34" charset="0"/>
              </a:rPr>
              <a:t>Chianca</a:t>
            </a:r>
            <a:r>
              <a:rPr lang="hu-HU" sz="800" b="0" i="0" u="none" strike="noStrike" dirty="0">
                <a:effectLst/>
                <a:latin typeface="Merriweather Sans" panose="020F0502020204030204" pitchFamily="34" charset="0"/>
              </a:rPr>
              <a:t>, V., </a:t>
            </a:r>
            <a:r>
              <a:rPr lang="hu-HU" sz="800" b="0" i="0" u="none" strike="noStrike" dirty="0" err="1">
                <a:effectLst/>
                <a:latin typeface="Merriweather Sans" panose="020F0502020204030204" pitchFamily="34" charset="0"/>
              </a:rPr>
              <a:t>Ramieri</a:t>
            </a:r>
            <a:r>
              <a:rPr lang="hu-HU" sz="800" b="0" i="0" u="none" strike="noStrike" dirty="0">
                <a:effectLst/>
                <a:latin typeface="Merriweather Sans" panose="020F0502020204030204" pitchFamily="34" charset="0"/>
              </a:rPr>
              <a:t>, </a:t>
            </a:r>
            <a:r>
              <a:rPr lang="hu-HU" sz="800" b="0" i="0" u="none" strike="noStrike" dirty="0" err="1">
                <a:effectLst/>
                <a:latin typeface="Merriweather Sans" panose="020F0502020204030204" pitchFamily="34" charset="0"/>
              </a:rPr>
              <a:t>G</a:t>
            </a:r>
            <a:r>
              <a:rPr lang="hu-HU" sz="800" b="0" i="0" u="none" strike="noStrike" dirty="0">
                <a:effectLst/>
                <a:latin typeface="Merriweather Sans" panose="020F0502020204030204" pitchFamily="34" charset="0"/>
              </a:rPr>
              <a:t>. (2020). </a:t>
            </a:r>
            <a:r>
              <a:rPr lang="hu-HU" sz="800" b="0" i="0" u="none" strike="noStrike" dirty="0" err="1">
                <a:effectLst/>
                <a:latin typeface="Merriweather Sans" panose="020F0502020204030204" pitchFamily="34" charset="0"/>
              </a:rPr>
              <a:t>Developmental</a:t>
            </a:r>
            <a:r>
              <a:rPr lang="hu-HU" sz="800" b="0" i="0" u="none" strike="noStrike" dirty="0">
                <a:effectLst/>
                <a:latin typeface="Merriweather Sans" panose="020F0502020204030204" pitchFamily="34" charset="0"/>
              </a:rPr>
              <a:t> </a:t>
            </a:r>
            <a:r>
              <a:rPr lang="hu-HU" sz="800" b="0" i="0" u="none" strike="noStrike" dirty="0" err="1">
                <a:effectLst/>
                <a:latin typeface="Merriweather Sans" panose="020F0502020204030204" pitchFamily="34" charset="0"/>
              </a:rPr>
              <a:t>Disorders</a:t>
            </a:r>
            <a:r>
              <a:rPr lang="hu-HU" sz="800" b="0" i="0" u="none" strike="noStrike" dirty="0">
                <a:effectLst/>
                <a:latin typeface="Merriweather Sans" panose="020F0502020204030204" pitchFamily="34" charset="0"/>
              </a:rPr>
              <a:t>. In: Robba, T., </a:t>
            </a:r>
            <a:r>
              <a:rPr lang="hu-HU" sz="800" b="0" i="0" u="none" strike="noStrike" dirty="0" err="1">
                <a:effectLst/>
                <a:latin typeface="Merriweather Sans" panose="020F0502020204030204" pitchFamily="34" charset="0"/>
              </a:rPr>
              <a:t>Tanteri</a:t>
            </a:r>
            <a:r>
              <a:rPr lang="hu-HU" sz="800" b="0" i="0" u="none" strike="noStrike" dirty="0">
                <a:effectLst/>
                <a:latin typeface="Merriweather Sans" panose="020F0502020204030204" pitchFamily="34" charset="0"/>
              </a:rPr>
              <a:t>, C., </a:t>
            </a:r>
            <a:r>
              <a:rPr lang="hu-HU" sz="800" b="0" i="0" u="none" strike="noStrike" dirty="0" err="1">
                <a:effectLst/>
                <a:latin typeface="Merriweather Sans" panose="020F0502020204030204" pitchFamily="34" charset="0"/>
              </a:rPr>
              <a:t>Tanteri</a:t>
            </a:r>
            <a:r>
              <a:rPr lang="hu-HU" sz="800" b="0" i="0" u="none" strike="noStrike" dirty="0">
                <a:effectLst/>
                <a:latin typeface="Merriweather Sans" panose="020F0502020204030204" pitchFamily="34" charset="0"/>
              </a:rPr>
              <a:t>, </a:t>
            </a:r>
            <a:r>
              <a:rPr lang="hu-HU" sz="800" b="0" i="0" u="none" strike="noStrike" dirty="0" err="1">
                <a:effectLst/>
                <a:latin typeface="Merriweather Sans" panose="020F0502020204030204" pitchFamily="34" charset="0"/>
              </a:rPr>
              <a:t>G</a:t>
            </a:r>
            <a:r>
              <a:rPr lang="hu-HU" sz="800" b="0" i="0" u="none" strike="noStrike" dirty="0">
                <a:effectLst/>
                <a:latin typeface="Merriweather Sans" panose="020F0502020204030204" pitchFamily="34" charset="0"/>
              </a:rPr>
              <a:t>. (</a:t>
            </a:r>
            <a:r>
              <a:rPr lang="hu-HU" sz="800" b="0" i="0" u="none" strike="noStrike" dirty="0" err="1">
                <a:effectLst/>
                <a:latin typeface="Merriweather Sans" panose="020F0502020204030204" pitchFamily="34" charset="0"/>
              </a:rPr>
              <a:t>eds</a:t>
            </a:r>
            <a:r>
              <a:rPr lang="hu-HU" sz="800" b="0" i="0" u="none" strike="noStrike" dirty="0">
                <a:effectLst/>
                <a:latin typeface="Merriweather Sans" panose="020F0502020204030204" pitchFamily="34" charset="0"/>
              </a:rPr>
              <a:t>) MRI of </a:t>
            </a:r>
            <a:r>
              <a:rPr lang="hu-HU" sz="800" b="0" i="0" u="none" strike="noStrike" dirty="0" err="1">
                <a:effectLst/>
                <a:latin typeface="Merriweather Sans" panose="020F0502020204030204" pitchFamily="34" charset="0"/>
              </a:rPr>
              <a:t>the</a:t>
            </a:r>
            <a:r>
              <a:rPr lang="hu-HU" sz="800" b="0" i="0" u="none" strike="noStrike" dirty="0">
                <a:effectLst/>
                <a:latin typeface="Merriweather Sans" panose="020F0502020204030204" pitchFamily="34" charset="0"/>
              </a:rPr>
              <a:t> </a:t>
            </a:r>
            <a:r>
              <a:rPr lang="hu-HU" sz="800" b="0" i="0" u="none" strike="noStrike" dirty="0" err="1">
                <a:effectLst/>
                <a:latin typeface="Merriweather Sans" panose="020F0502020204030204" pitchFamily="34" charset="0"/>
              </a:rPr>
              <a:t>Temporomandibular</a:t>
            </a:r>
            <a:r>
              <a:rPr lang="hu-HU" sz="800" b="0" i="0" u="none" strike="noStrike" dirty="0">
                <a:effectLst/>
                <a:latin typeface="Merriweather Sans" panose="020F0502020204030204" pitchFamily="34" charset="0"/>
              </a:rPr>
              <a:t> </a:t>
            </a:r>
            <a:r>
              <a:rPr lang="hu-HU" sz="800" b="0" i="0" u="none" strike="noStrike" dirty="0" err="1">
                <a:effectLst/>
                <a:latin typeface="Merriweather Sans" panose="020F0502020204030204" pitchFamily="34" charset="0"/>
              </a:rPr>
              <a:t>Joint</a:t>
            </a:r>
            <a:r>
              <a:rPr lang="hu-HU" sz="800" b="0" i="0" u="none" strike="noStrike" dirty="0">
                <a:effectLst/>
                <a:latin typeface="Merriweather Sans" panose="020F0502020204030204" pitchFamily="34" charset="0"/>
              </a:rPr>
              <a:t>. Springer, </a:t>
            </a:r>
            <a:r>
              <a:rPr lang="hu-HU" sz="800" b="0" i="0" u="none" strike="noStrike" dirty="0" err="1">
                <a:effectLst/>
                <a:latin typeface="Merriweather Sans" panose="020F0502020204030204" pitchFamily="34" charset="0"/>
              </a:rPr>
              <a:t>Cham</a:t>
            </a:r>
            <a:r>
              <a:rPr lang="hu-HU" sz="800" b="0" i="0" u="none" strike="noStrike" dirty="0">
                <a:effectLst/>
                <a:latin typeface="Merriweather Sans" panose="020F0502020204030204" pitchFamily="34" charset="0"/>
              </a:rPr>
              <a:t>. https://</a:t>
            </a:r>
            <a:r>
              <a:rPr lang="hu-HU" sz="800" b="0" i="0" u="none" strike="noStrike" dirty="0" err="1">
                <a:effectLst/>
                <a:latin typeface="Merriweather Sans" panose="020F0502020204030204" pitchFamily="34" charset="0"/>
              </a:rPr>
              <a:t>doi.org</a:t>
            </a:r>
            <a:r>
              <a:rPr lang="hu-HU" sz="800" b="0" i="0" u="none" strike="noStrike" dirty="0">
                <a:effectLst/>
                <a:latin typeface="Merriweather Sans" panose="020F0502020204030204" pitchFamily="34" charset="0"/>
              </a:rPr>
              <a:t>/10.1007/978-3-030-25421-6_5</a:t>
            </a:r>
            <a:endParaRPr lang="hu-HU" sz="800" dirty="0"/>
          </a:p>
        </p:txBody>
      </p:sp>
      <p:pic>
        <p:nvPicPr>
          <p:cNvPr id="9" name="Kép 8" descr="A képen Emberi arc, személy, ajak, állkapocs látható&#10;&#10;Automatikusan generált leírás">
            <a:extLst>
              <a:ext uri="{FF2B5EF4-FFF2-40B4-BE49-F238E27FC236}">
                <a16:creationId xmlns:a16="http://schemas.microsoft.com/office/drawing/2014/main" id="{199C648E-99D4-1E5C-6E63-18AA3F441A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1347" y="455941"/>
            <a:ext cx="5151153" cy="521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009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>
            <a:extLst>
              <a:ext uri="{FF2B5EF4-FFF2-40B4-BE49-F238E27FC236}">
                <a16:creationId xmlns:a16="http://schemas.microsoft.com/office/drawing/2014/main" id="{106575C8-3628-3698-7B4C-6FAF32288A3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92795" y="877892"/>
            <a:ext cx="7572711" cy="6953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b="1" spc="-25" dirty="0"/>
              <a:t>Izomdiszfunkció</a:t>
            </a:r>
          </a:p>
        </p:txBody>
      </p:sp>
      <p:sp>
        <p:nvSpPr>
          <p:cNvPr id="5" name="object 3">
            <a:extLst>
              <a:ext uri="{FF2B5EF4-FFF2-40B4-BE49-F238E27FC236}">
                <a16:creationId xmlns:a16="http://schemas.microsoft.com/office/drawing/2014/main" id="{CCBD94C5-48A5-AF71-E58F-5D8EEA5BF28D}"/>
              </a:ext>
            </a:extLst>
          </p:cNvPr>
          <p:cNvSpPr txBox="1"/>
          <p:nvPr/>
        </p:nvSpPr>
        <p:spPr>
          <a:xfrm>
            <a:off x="404521" y="2218851"/>
            <a:ext cx="8354468" cy="209031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6870" marR="5080" indent="-344805">
              <a:lnSpc>
                <a:spcPct val="100000"/>
              </a:lnSpc>
              <a:spcBef>
                <a:spcPts val="100"/>
              </a:spcBef>
              <a:buFont typeface="Arial MT"/>
              <a:buChar char="•"/>
              <a:tabLst>
                <a:tab pos="356870" algn="l"/>
                <a:tab pos="357505" algn="l"/>
              </a:tabLst>
            </a:pPr>
            <a:r>
              <a:rPr sz="2400" spc="-10" dirty="0">
                <a:latin typeface="Calibri"/>
                <a:cs typeface="Calibri"/>
              </a:rPr>
              <a:t>Izomtapadás </a:t>
            </a:r>
            <a:r>
              <a:rPr sz="2400" spc="-5" dirty="0" err="1">
                <a:latin typeface="Calibri"/>
                <a:cs typeface="Calibri"/>
              </a:rPr>
              <a:t>táján</a:t>
            </a:r>
            <a:r>
              <a:rPr sz="2400" spc="-5" dirty="0">
                <a:latin typeface="Calibri"/>
                <a:cs typeface="Calibri"/>
              </a:rPr>
              <a:t> </a:t>
            </a:r>
            <a:r>
              <a:rPr sz="2400" spc="-15" dirty="0" err="1">
                <a:latin typeface="Calibri"/>
                <a:cs typeface="Calibri"/>
              </a:rPr>
              <a:t>csontképződés</a:t>
            </a:r>
            <a:r>
              <a:rPr lang="hu-HU" sz="2400" spc="-15" dirty="0">
                <a:latin typeface="Calibri"/>
                <a:cs typeface="Calibri"/>
              </a:rPr>
              <a:t> fokozódhat</a:t>
            </a:r>
            <a:endParaRPr sz="2400" dirty="0">
              <a:latin typeface="Calibri"/>
              <a:cs typeface="Calibri"/>
            </a:endParaRPr>
          </a:p>
          <a:p>
            <a:pPr marL="356870" indent="-344805">
              <a:lnSpc>
                <a:spcPct val="100000"/>
              </a:lnSpc>
              <a:spcBef>
                <a:spcPts val="575"/>
              </a:spcBef>
              <a:buFont typeface="Arial MT"/>
              <a:buChar char="•"/>
              <a:tabLst>
                <a:tab pos="356870" algn="l"/>
                <a:tab pos="357505" algn="l"/>
              </a:tabLst>
            </a:pPr>
            <a:r>
              <a:rPr sz="2400" dirty="0">
                <a:latin typeface="Calibri"/>
                <a:cs typeface="Calibri"/>
              </a:rPr>
              <a:t>Soft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tissue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matrix</a:t>
            </a:r>
            <a:r>
              <a:rPr lang="hu-HU" sz="2400" spc="-5" dirty="0">
                <a:latin typeface="Calibri"/>
                <a:cs typeface="Calibri"/>
              </a:rPr>
              <a:t> változás</a:t>
            </a:r>
            <a:endParaRPr sz="2400" dirty="0">
              <a:latin typeface="Calibri"/>
              <a:cs typeface="Calibri"/>
            </a:endParaRPr>
          </a:p>
          <a:p>
            <a:pPr marL="356870" marR="619760" indent="-344805">
              <a:lnSpc>
                <a:spcPct val="100000"/>
              </a:lnSpc>
              <a:spcBef>
                <a:spcPts val="580"/>
              </a:spcBef>
              <a:buFont typeface="Arial MT"/>
              <a:buChar char="•"/>
              <a:tabLst>
                <a:tab pos="356870" algn="l"/>
                <a:tab pos="357505" algn="l"/>
              </a:tabLst>
            </a:pPr>
            <a:r>
              <a:rPr sz="2400" spc="-30" dirty="0">
                <a:latin typeface="Calibri"/>
                <a:cs typeface="Calibri"/>
              </a:rPr>
              <a:t>Túlzott </a:t>
            </a:r>
            <a:r>
              <a:rPr sz="2400" spc="-20" dirty="0" err="1">
                <a:latin typeface="Calibri"/>
                <a:cs typeface="Calibri"/>
              </a:rPr>
              <a:t>kontraktúra</a:t>
            </a:r>
            <a:r>
              <a:rPr sz="2400" spc="-20" dirty="0">
                <a:latin typeface="Calibri"/>
                <a:cs typeface="Calibri"/>
              </a:rPr>
              <a:t> </a:t>
            </a:r>
            <a:r>
              <a:rPr sz="2400" spc="-15" dirty="0" err="1">
                <a:latin typeface="Calibri"/>
                <a:cs typeface="Calibri"/>
              </a:rPr>
              <a:t>gátolja</a:t>
            </a:r>
            <a:r>
              <a:rPr sz="2400" spc="-6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spc="-15" dirty="0">
                <a:latin typeface="Calibri"/>
                <a:cs typeface="Calibri"/>
              </a:rPr>
              <a:t>növekedést </a:t>
            </a:r>
            <a:r>
              <a:rPr sz="2400" spc="-52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(</a:t>
            </a:r>
            <a:r>
              <a:rPr sz="2400" spc="-10" dirty="0" err="1">
                <a:latin typeface="Calibri"/>
                <a:cs typeface="Calibri"/>
              </a:rPr>
              <a:t>heg-szerű</a:t>
            </a:r>
            <a:r>
              <a:rPr lang="hu-HU" sz="2400" spc="-35" dirty="0">
                <a:latin typeface="Calibri"/>
                <a:cs typeface="Calibri"/>
              </a:rPr>
              <a:t> </a:t>
            </a:r>
            <a:r>
              <a:rPr sz="2400" spc="-10" dirty="0" err="1">
                <a:latin typeface="Calibri"/>
                <a:cs typeface="Calibri"/>
              </a:rPr>
              <a:t>hatás</a:t>
            </a:r>
            <a:r>
              <a:rPr sz="2400" spc="-10" dirty="0">
                <a:latin typeface="Calibri"/>
                <a:cs typeface="Calibri"/>
              </a:rPr>
              <a:t>)</a:t>
            </a:r>
            <a:endParaRPr sz="2400" dirty="0">
              <a:latin typeface="Calibri"/>
              <a:cs typeface="Calibri"/>
            </a:endParaRPr>
          </a:p>
          <a:p>
            <a:pPr marL="356870" marR="480059" indent="-344805">
              <a:lnSpc>
                <a:spcPct val="100000"/>
              </a:lnSpc>
              <a:spcBef>
                <a:spcPts val="580"/>
              </a:spcBef>
              <a:buFont typeface="Arial MT"/>
              <a:buChar char="•"/>
              <a:tabLst>
                <a:tab pos="356870" algn="l"/>
                <a:tab pos="357505" algn="l"/>
              </a:tabLst>
            </a:pPr>
            <a:r>
              <a:rPr lang="hu-HU" sz="2400" dirty="0">
                <a:latin typeface="Calibri"/>
                <a:cs typeface="Calibri"/>
              </a:rPr>
              <a:t>E</a:t>
            </a:r>
            <a:r>
              <a:rPr sz="2400" dirty="0" err="1">
                <a:latin typeface="Calibri"/>
                <a:cs typeface="Calibri"/>
              </a:rPr>
              <a:t>lülső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spc="-10" dirty="0" err="1">
                <a:latin typeface="Calibri"/>
                <a:cs typeface="Calibri"/>
              </a:rPr>
              <a:t>nyitott</a:t>
            </a:r>
            <a:r>
              <a:rPr sz="2400" spc="-5" dirty="0" err="1">
                <a:latin typeface="Calibri"/>
                <a:cs typeface="Calibri"/>
              </a:rPr>
              <a:t>harapás</a:t>
            </a:r>
            <a:r>
              <a:rPr sz="2400" spc="-5" dirty="0">
                <a:latin typeface="Calibri"/>
                <a:cs typeface="Calibri"/>
              </a:rPr>
              <a:t> </a:t>
            </a:r>
            <a:r>
              <a:rPr sz="2400" spc="-530" dirty="0">
                <a:latin typeface="Calibri"/>
                <a:cs typeface="Calibri"/>
              </a:rPr>
              <a:t> </a:t>
            </a:r>
            <a:r>
              <a:rPr lang="hu-HU" sz="2400" spc="-25" dirty="0">
                <a:latin typeface="Calibri"/>
                <a:cs typeface="Calibri"/>
              </a:rPr>
              <a:t>fejlődhet ki </a:t>
            </a:r>
            <a:r>
              <a:rPr sz="2400" spc="-10" dirty="0" err="1">
                <a:latin typeface="Calibri"/>
                <a:cs typeface="Calibri"/>
              </a:rPr>
              <a:t>izomgyengeséggel</a:t>
            </a:r>
            <a:r>
              <a:rPr sz="2400" spc="-80" dirty="0">
                <a:latin typeface="Calibri"/>
                <a:cs typeface="Calibri"/>
              </a:rPr>
              <a:t> </a:t>
            </a:r>
            <a:r>
              <a:rPr sz="2400" spc="-15" dirty="0">
                <a:latin typeface="Calibri"/>
                <a:cs typeface="Calibri"/>
              </a:rPr>
              <a:t>járó </a:t>
            </a:r>
            <a:r>
              <a:rPr sz="2400" spc="-52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szindrómáknál</a:t>
            </a:r>
            <a:endParaRPr sz="2400" dirty="0">
              <a:latin typeface="Calibri"/>
              <a:cs typeface="Calibri"/>
            </a:endParaRP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61F3D603-71FB-5A6D-A8CF-C2912AA39AB5}"/>
              </a:ext>
            </a:extLst>
          </p:cNvPr>
          <p:cNvSpPr txBox="1"/>
          <p:nvPr/>
        </p:nvSpPr>
        <p:spPr>
          <a:xfrm>
            <a:off x="3967410" y="5518400"/>
            <a:ext cx="862965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800" dirty="0" err="1"/>
              <a:t>Masayuki</a:t>
            </a:r>
            <a:r>
              <a:rPr lang="hu-HU" sz="800" dirty="0"/>
              <a:t> </a:t>
            </a:r>
            <a:r>
              <a:rPr lang="hu-HU" sz="800" dirty="0" err="1"/>
              <a:t>Tsuneki</a:t>
            </a:r>
            <a:r>
              <a:rPr lang="hu-HU" sz="800" dirty="0"/>
              <a:t>, </a:t>
            </a:r>
            <a:r>
              <a:rPr lang="hu-HU" sz="800" dirty="0" err="1"/>
              <a:t>Satoshi</a:t>
            </a:r>
            <a:r>
              <a:rPr lang="hu-HU" sz="800" dirty="0"/>
              <a:t> </a:t>
            </a:r>
            <a:r>
              <a:rPr lang="hu-HU" sz="800" dirty="0" err="1"/>
              <a:t>Maruyama</a:t>
            </a:r>
            <a:r>
              <a:rPr lang="hu-HU" sz="800" dirty="0"/>
              <a:t>, </a:t>
            </a:r>
            <a:r>
              <a:rPr lang="hu-HU" sz="800" dirty="0" err="1"/>
              <a:t>Manabu</a:t>
            </a:r>
            <a:r>
              <a:rPr lang="hu-HU" sz="800" dirty="0"/>
              <a:t> </a:t>
            </a:r>
            <a:r>
              <a:rPr lang="hu-HU" sz="800" dirty="0" err="1"/>
              <a:t>Yamazaki</a:t>
            </a:r>
            <a:r>
              <a:rPr lang="hu-HU" sz="800" dirty="0"/>
              <a:t>, </a:t>
            </a:r>
            <a:r>
              <a:rPr lang="hu-HU" sz="800" dirty="0" err="1"/>
              <a:t>Kanae</a:t>
            </a:r>
            <a:r>
              <a:rPr lang="hu-HU" sz="800" dirty="0"/>
              <a:t> </a:t>
            </a:r>
            <a:r>
              <a:rPr lang="hu-HU" sz="800" dirty="0" err="1"/>
              <a:t>Niimi</a:t>
            </a:r>
            <a:r>
              <a:rPr lang="hu-HU" sz="800" dirty="0"/>
              <a:t>, </a:t>
            </a:r>
            <a:r>
              <a:rPr lang="hu-HU" sz="800" dirty="0" err="1"/>
              <a:t>Tadaharu</a:t>
            </a:r>
            <a:r>
              <a:rPr lang="hu-HU" sz="800" dirty="0"/>
              <a:t> </a:t>
            </a:r>
            <a:r>
              <a:rPr lang="hu-HU" sz="800" dirty="0" err="1"/>
              <a:t>Kobayashi</a:t>
            </a:r>
            <a:r>
              <a:rPr lang="hu-HU" sz="800" dirty="0"/>
              <a:t>, </a:t>
            </a:r>
            <a:r>
              <a:rPr lang="hu-HU" sz="800" dirty="0" err="1"/>
              <a:t>Hideyoshi</a:t>
            </a:r>
            <a:r>
              <a:rPr lang="hu-HU" sz="800" dirty="0"/>
              <a:t> </a:t>
            </a:r>
            <a:r>
              <a:rPr lang="hu-HU" sz="800" dirty="0" err="1"/>
              <a:t>Nishiyama</a:t>
            </a:r>
            <a:r>
              <a:rPr lang="hu-HU" sz="800" dirty="0"/>
              <a:t>, </a:t>
            </a:r>
            <a:r>
              <a:rPr lang="hu-HU" sz="800" dirty="0" err="1"/>
              <a:t>Takafumi</a:t>
            </a:r>
            <a:r>
              <a:rPr lang="hu-HU" sz="800" dirty="0"/>
              <a:t> </a:t>
            </a:r>
            <a:r>
              <a:rPr lang="hu-HU" sz="800" dirty="0" err="1"/>
              <a:t>Hayshi</a:t>
            </a:r>
            <a:r>
              <a:rPr lang="hu-HU" sz="800" dirty="0"/>
              <a:t>, </a:t>
            </a:r>
            <a:r>
              <a:rPr lang="hu-HU" sz="800" dirty="0" err="1"/>
              <a:t>Jun-ichi</a:t>
            </a:r>
            <a:r>
              <a:rPr lang="hu-HU" sz="800" dirty="0"/>
              <a:t> </a:t>
            </a:r>
            <a:r>
              <a:rPr lang="hu-HU" sz="800" dirty="0" err="1"/>
              <a:t>Tanuma.Masseter</a:t>
            </a:r>
            <a:r>
              <a:rPr lang="hu-HU" sz="800" dirty="0"/>
              <a:t> </a:t>
            </a:r>
            <a:r>
              <a:rPr lang="hu-HU" sz="800" dirty="0" err="1"/>
              <a:t>muscle</a:t>
            </a:r>
            <a:r>
              <a:rPr lang="hu-HU" sz="800" dirty="0"/>
              <a:t> </a:t>
            </a:r>
            <a:r>
              <a:rPr lang="hu-HU" sz="800" dirty="0" err="1"/>
              <a:t>hypertrophy</a:t>
            </a:r>
            <a:r>
              <a:rPr lang="hu-HU" sz="800" dirty="0"/>
              <a:t>: A </a:t>
            </a:r>
            <a:r>
              <a:rPr lang="hu-HU" sz="800" dirty="0" err="1"/>
              <a:t>case</a:t>
            </a:r>
            <a:r>
              <a:rPr lang="hu-HU" sz="800" dirty="0"/>
              <a:t> </a:t>
            </a:r>
            <a:r>
              <a:rPr lang="hu-HU" sz="800" dirty="0" err="1"/>
              <a:t>report</a:t>
            </a:r>
            <a:r>
              <a:rPr lang="hu-HU" sz="800" dirty="0"/>
              <a:t>,.Journal of </a:t>
            </a:r>
            <a:r>
              <a:rPr lang="hu-HU" sz="800" dirty="0" err="1"/>
              <a:t>Oral</a:t>
            </a:r>
            <a:r>
              <a:rPr lang="hu-HU" sz="800" dirty="0"/>
              <a:t> and </a:t>
            </a:r>
            <a:r>
              <a:rPr lang="hu-HU" sz="800" dirty="0" err="1"/>
              <a:t>Maxillofacial</a:t>
            </a:r>
            <a:r>
              <a:rPr lang="hu-HU" sz="800" dirty="0"/>
              <a:t> </a:t>
            </a:r>
            <a:r>
              <a:rPr lang="hu-HU" sz="800" dirty="0" err="1"/>
              <a:t>Surgery</a:t>
            </a:r>
            <a:r>
              <a:rPr lang="hu-HU" sz="800" dirty="0"/>
              <a:t>, </a:t>
            </a:r>
            <a:r>
              <a:rPr lang="hu-HU" sz="800" dirty="0" err="1"/>
              <a:t>Medicine</a:t>
            </a:r>
            <a:r>
              <a:rPr lang="hu-HU" sz="800" dirty="0"/>
              <a:t>, and </a:t>
            </a:r>
            <a:r>
              <a:rPr lang="hu-HU" sz="800" dirty="0" err="1"/>
              <a:t>Pathology</a:t>
            </a:r>
            <a:r>
              <a:rPr lang="hu-HU" sz="800" dirty="0"/>
              <a:t>, 2019,Volume 31, </a:t>
            </a:r>
            <a:r>
              <a:rPr lang="hu-HU" sz="800" dirty="0" err="1"/>
              <a:t>Issue</a:t>
            </a:r>
            <a:r>
              <a:rPr lang="hu-HU" sz="800" dirty="0"/>
              <a:t> 6,</a:t>
            </a:r>
          </a:p>
          <a:p>
            <a:endParaRPr lang="hu-HU" sz="800" dirty="0"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hu-HU" sz="8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https://doi.org/10.1590/S0103-64402006000400015</a:t>
            </a:r>
            <a:endParaRPr lang="hu-HU" sz="800" dirty="0"/>
          </a:p>
          <a:p>
            <a:endParaRPr lang="hu-HU" sz="800" dirty="0"/>
          </a:p>
        </p:txBody>
      </p:sp>
      <p:pic>
        <p:nvPicPr>
          <p:cNvPr id="7" name="Kép 6" descr="A képen koponya, állkapocs, csont, Emberi arc látható&#10;&#10;Automatikusan generált leírás">
            <a:extLst>
              <a:ext uri="{FF2B5EF4-FFF2-40B4-BE49-F238E27FC236}">
                <a16:creationId xmlns:a16="http://schemas.microsoft.com/office/drawing/2014/main" id="{6845BD31-03EA-9020-A8B6-B6853AE61D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7232" y="0"/>
            <a:ext cx="4214768" cy="5209922"/>
          </a:xfrm>
          <a:prstGeom prst="rect">
            <a:avLst/>
          </a:prstGeom>
        </p:spPr>
      </p:pic>
      <p:pic>
        <p:nvPicPr>
          <p:cNvPr id="9" name="Kép 8" descr="A képen Emberi arc, ember, Homlok, állkapocs látható&#10;&#10;Automatikusan generált leírás">
            <a:extLst>
              <a:ext uri="{FF2B5EF4-FFF2-40B4-BE49-F238E27FC236}">
                <a16:creationId xmlns:a16="http://schemas.microsoft.com/office/drawing/2014/main" id="{0B0CEADA-FD1D-14AF-0AFA-8FE5B89959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2236" y="232257"/>
            <a:ext cx="3416969" cy="5105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494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>
            <a:extLst>
              <a:ext uri="{FF2B5EF4-FFF2-40B4-BE49-F238E27FC236}">
                <a16:creationId xmlns:a16="http://schemas.microsoft.com/office/drawing/2014/main" id="{177FF794-4EC9-60D9-81A6-E103B6779DF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20448" y="792578"/>
            <a:ext cx="9396352" cy="6953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b="1" spc="-15" dirty="0"/>
              <a:t>Későbbi</a:t>
            </a:r>
            <a:r>
              <a:rPr b="1" dirty="0"/>
              <a:t> </a:t>
            </a:r>
            <a:r>
              <a:rPr b="1" spc="-30" dirty="0"/>
              <a:t>növekedési</a:t>
            </a:r>
            <a:r>
              <a:rPr b="1" spc="65" dirty="0"/>
              <a:t> </a:t>
            </a:r>
            <a:r>
              <a:rPr b="1" spc="-20" dirty="0"/>
              <a:t>problémák</a:t>
            </a:r>
          </a:p>
        </p:txBody>
      </p:sp>
      <p:sp>
        <p:nvSpPr>
          <p:cNvPr id="5" name="object 3">
            <a:extLst>
              <a:ext uri="{FF2B5EF4-FFF2-40B4-BE49-F238E27FC236}">
                <a16:creationId xmlns:a16="http://schemas.microsoft.com/office/drawing/2014/main" id="{99454ED7-0694-DDBE-AF14-F7952B6A298F}"/>
              </a:ext>
            </a:extLst>
          </p:cNvPr>
          <p:cNvSpPr txBox="1"/>
          <p:nvPr/>
        </p:nvSpPr>
        <p:spPr>
          <a:xfrm>
            <a:off x="620447" y="2378300"/>
            <a:ext cx="5218649" cy="119776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6870" indent="-344805">
              <a:lnSpc>
                <a:spcPct val="100000"/>
              </a:lnSpc>
              <a:spcBef>
                <a:spcPts val="100"/>
              </a:spcBef>
              <a:buFont typeface="Arial MT"/>
              <a:buChar char="•"/>
              <a:tabLst>
                <a:tab pos="356870" algn="l"/>
                <a:tab pos="357505" algn="l"/>
              </a:tabLst>
            </a:pPr>
            <a:r>
              <a:rPr sz="2400" dirty="0">
                <a:latin typeface="Calibri"/>
                <a:cs typeface="Calibri"/>
              </a:rPr>
              <a:t>Cond</a:t>
            </a:r>
            <a:r>
              <a:rPr lang="hu-HU" sz="2400" dirty="0">
                <a:latin typeface="Calibri"/>
                <a:cs typeface="Calibri"/>
              </a:rPr>
              <a:t>y</a:t>
            </a:r>
            <a:r>
              <a:rPr sz="2400" dirty="0">
                <a:latin typeface="Calibri"/>
                <a:cs typeface="Calibri"/>
              </a:rPr>
              <a:t>l</a:t>
            </a:r>
            <a:r>
              <a:rPr lang="hu-HU" sz="2400" dirty="0">
                <a:latin typeface="Calibri"/>
                <a:cs typeface="Calibri"/>
              </a:rPr>
              <a:t>a</a:t>
            </a:r>
            <a:r>
              <a:rPr sz="2400" dirty="0" err="1">
                <a:latin typeface="Calibri"/>
                <a:cs typeface="Calibri"/>
              </a:rPr>
              <a:t>ris</a:t>
            </a:r>
            <a:r>
              <a:rPr sz="2400" spc="-110" dirty="0">
                <a:latin typeface="Calibri"/>
                <a:cs typeface="Calibri"/>
              </a:rPr>
              <a:t> </a:t>
            </a:r>
            <a:r>
              <a:rPr sz="2400" spc="5" dirty="0">
                <a:latin typeface="Calibri"/>
                <a:cs typeface="Calibri"/>
              </a:rPr>
              <a:t>h</a:t>
            </a:r>
            <a:r>
              <a:rPr lang="hu-HU" sz="2400" spc="5" dirty="0">
                <a:latin typeface="Calibri"/>
                <a:cs typeface="Calibri"/>
              </a:rPr>
              <a:t>y</a:t>
            </a:r>
            <a:r>
              <a:rPr sz="2400" spc="5" dirty="0" err="1">
                <a:latin typeface="Calibri"/>
                <a:cs typeface="Calibri"/>
              </a:rPr>
              <a:t>perpl</a:t>
            </a:r>
            <a:r>
              <a:rPr lang="hu-HU" sz="2400" spc="5" dirty="0" err="1">
                <a:latin typeface="Calibri"/>
                <a:cs typeface="Calibri"/>
              </a:rPr>
              <a:t>as</a:t>
            </a:r>
            <a:r>
              <a:rPr sz="2400" spc="5" dirty="0" err="1">
                <a:latin typeface="Calibri"/>
                <a:cs typeface="Calibri"/>
              </a:rPr>
              <a:t>ia</a:t>
            </a:r>
            <a:r>
              <a:rPr lang="hu-HU" sz="2400" spc="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(</a:t>
            </a:r>
            <a:r>
              <a:rPr sz="2400" dirty="0" err="1">
                <a:latin typeface="Calibri"/>
                <a:cs typeface="Calibri"/>
              </a:rPr>
              <a:t>hemimandibul</a:t>
            </a:r>
            <a:r>
              <a:rPr lang="hu-HU" sz="2400" dirty="0">
                <a:latin typeface="Calibri"/>
                <a:cs typeface="Calibri"/>
              </a:rPr>
              <a:t>a</a:t>
            </a:r>
            <a:r>
              <a:rPr sz="2400" dirty="0" err="1">
                <a:latin typeface="Calibri"/>
                <a:cs typeface="Calibri"/>
              </a:rPr>
              <a:t>ris</a:t>
            </a:r>
            <a:r>
              <a:rPr lang="hu-HU" sz="240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h</a:t>
            </a:r>
            <a:r>
              <a:rPr lang="hu-HU" sz="2400" dirty="0">
                <a:latin typeface="Calibri"/>
                <a:cs typeface="Calibri"/>
              </a:rPr>
              <a:t>y</a:t>
            </a:r>
            <a:r>
              <a:rPr sz="2400" dirty="0" err="1">
                <a:latin typeface="Calibri"/>
                <a:cs typeface="Calibri"/>
              </a:rPr>
              <a:t>pertr</a:t>
            </a:r>
            <a:r>
              <a:rPr lang="hu-HU" sz="2400" dirty="0" err="1">
                <a:latin typeface="Calibri"/>
                <a:cs typeface="Calibri"/>
              </a:rPr>
              <a:t>ophya</a:t>
            </a:r>
            <a:r>
              <a:rPr sz="2400" dirty="0">
                <a:latin typeface="Calibri"/>
                <a:cs typeface="Calibri"/>
              </a:rPr>
              <a:t>)</a:t>
            </a:r>
          </a:p>
          <a:p>
            <a:pPr marL="356870" indent="-344805">
              <a:lnSpc>
                <a:spcPct val="100000"/>
              </a:lnSpc>
              <a:spcBef>
                <a:spcPts val="580"/>
              </a:spcBef>
              <a:buFont typeface="Arial MT"/>
              <a:buChar char="•"/>
              <a:tabLst>
                <a:tab pos="356870" algn="l"/>
                <a:tab pos="357505" algn="l"/>
              </a:tabLst>
            </a:pPr>
            <a:r>
              <a:rPr sz="2400" spc="-10" dirty="0" err="1">
                <a:latin typeface="Calibri"/>
                <a:cs typeface="Calibri"/>
              </a:rPr>
              <a:t>Acromeg</a:t>
            </a:r>
            <a:r>
              <a:rPr lang="hu-HU" sz="2400" spc="-10" dirty="0">
                <a:latin typeface="Calibri"/>
                <a:cs typeface="Calibri"/>
              </a:rPr>
              <a:t>a</a:t>
            </a:r>
            <a:r>
              <a:rPr sz="2400" spc="-10" dirty="0" err="1">
                <a:latin typeface="Calibri"/>
                <a:cs typeface="Calibri"/>
              </a:rPr>
              <a:t>lia</a:t>
            </a:r>
            <a:endParaRPr sz="2400" dirty="0">
              <a:latin typeface="Calibri"/>
              <a:cs typeface="Calibri"/>
            </a:endParaRPr>
          </a:p>
        </p:txBody>
      </p:sp>
      <p:pic>
        <p:nvPicPr>
          <p:cNvPr id="2" name="Picture 2" descr="KÃ©ptalÃ¡lat a kÃ¶vetkezÅre: âcondylar hyperplasia xrayâ">
            <a:extLst>
              <a:ext uri="{FF2B5EF4-FFF2-40B4-BE49-F238E27FC236}">
                <a16:creationId xmlns:a16="http://schemas.microsoft.com/office/drawing/2014/main" id="{7AE1CE56-1ADC-F224-2D8C-742C77FD5C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396" y="1588261"/>
            <a:ext cx="3037157" cy="3975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E82167B5-4736-9141-29BF-BC0DF2A9DFE7}"/>
              </a:ext>
            </a:extLst>
          </p:cNvPr>
          <p:cNvSpPr txBox="1"/>
          <p:nvPr/>
        </p:nvSpPr>
        <p:spPr>
          <a:xfrm>
            <a:off x="584583" y="5806999"/>
            <a:ext cx="853057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800" dirty="0" err="1"/>
              <a:t>Jeffrey</a:t>
            </a:r>
            <a:r>
              <a:rPr lang="hu-HU" sz="800" dirty="0"/>
              <a:t> C. </a:t>
            </a:r>
            <a:r>
              <a:rPr lang="hu-HU" sz="800" dirty="0" err="1"/>
              <a:t>Posnick</a:t>
            </a:r>
            <a:r>
              <a:rPr lang="hu-HU" sz="800" dirty="0"/>
              <a:t>, Jorge </a:t>
            </a:r>
            <a:r>
              <a:rPr lang="hu-HU" sz="800" dirty="0" err="1"/>
              <a:t>Perez</a:t>
            </a:r>
            <a:r>
              <a:rPr lang="hu-HU" sz="800" dirty="0"/>
              <a:t>, </a:t>
            </a:r>
            <a:r>
              <a:rPr lang="hu-HU" sz="800" dirty="0" err="1"/>
              <a:t>Anish</a:t>
            </a:r>
            <a:r>
              <a:rPr lang="hu-HU" sz="800" dirty="0"/>
              <a:t> </a:t>
            </a:r>
            <a:r>
              <a:rPr lang="hu-HU" sz="800" dirty="0" err="1"/>
              <a:t>Chavda</a:t>
            </a:r>
            <a:r>
              <a:rPr lang="hu-HU" sz="800" dirty="0"/>
              <a:t>. </a:t>
            </a:r>
            <a:r>
              <a:rPr lang="hu-HU" sz="800" dirty="0" err="1"/>
              <a:t>Hemimandibular</a:t>
            </a:r>
            <a:r>
              <a:rPr lang="hu-HU" sz="800" dirty="0"/>
              <a:t> </a:t>
            </a:r>
            <a:r>
              <a:rPr lang="hu-HU" sz="800" dirty="0" err="1"/>
              <a:t>Elongation</a:t>
            </a:r>
            <a:r>
              <a:rPr lang="hu-HU" sz="800" dirty="0"/>
              <a:t>: Is </a:t>
            </a:r>
            <a:r>
              <a:rPr lang="hu-HU" sz="800" dirty="0" err="1"/>
              <a:t>the</a:t>
            </a:r>
            <a:r>
              <a:rPr lang="hu-HU" sz="800" dirty="0"/>
              <a:t> </a:t>
            </a:r>
            <a:r>
              <a:rPr lang="hu-HU" sz="800" dirty="0" err="1"/>
              <a:t>Corrected</a:t>
            </a:r>
            <a:r>
              <a:rPr lang="hu-HU" sz="800" dirty="0"/>
              <a:t> </a:t>
            </a:r>
            <a:r>
              <a:rPr lang="hu-HU" sz="800" dirty="0" err="1"/>
              <a:t>Occlusion</a:t>
            </a:r>
            <a:r>
              <a:rPr lang="hu-HU" sz="800" dirty="0"/>
              <a:t> </a:t>
            </a:r>
            <a:r>
              <a:rPr lang="hu-HU" sz="800" dirty="0" err="1"/>
              <a:t>Maintained</a:t>
            </a:r>
            <a:r>
              <a:rPr lang="hu-HU" sz="800" dirty="0"/>
              <a:t> Long-Term? </a:t>
            </a:r>
            <a:r>
              <a:rPr lang="hu-HU" sz="800" dirty="0" err="1"/>
              <a:t>Does</a:t>
            </a:r>
            <a:r>
              <a:rPr lang="hu-HU" sz="800" dirty="0"/>
              <a:t> </a:t>
            </a:r>
            <a:r>
              <a:rPr lang="hu-HU" sz="800" dirty="0" err="1"/>
              <a:t>the</a:t>
            </a:r>
            <a:r>
              <a:rPr lang="hu-HU" sz="800" dirty="0"/>
              <a:t> </a:t>
            </a:r>
            <a:r>
              <a:rPr lang="hu-HU" sz="800" dirty="0" err="1"/>
              <a:t>Mandible</a:t>
            </a:r>
            <a:r>
              <a:rPr lang="hu-HU" sz="800" dirty="0"/>
              <a:t> </a:t>
            </a:r>
            <a:r>
              <a:rPr lang="hu-HU" sz="800" dirty="0" err="1"/>
              <a:t>Continue</a:t>
            </a:r>
            <a:r>
              <a:rPr lang="hu-HU" sz="800" dirty="0"/>
              <a:t> </a:t>
            </a:r>
            <a:r>
              <a:rPr lang="hu-HU" sz="800" dirty="0" err="1"/>
              <a:t>to</a:t>
            </a:r>
            <a:r>
              <a:rPr lang="hu-HU" sz="800" dirty="0"/>
              <a:t> </a:t>
            </a:r>
            <a:r>
              <a:rPr lang="hu-HU" sz="800" dirty="0" err="1"/>
              <a:t>Grow</a:t>
            </a:r>
            <a:r>
              <a:rPr lang="hu-HU" sz="800" dirty="0"/>
              <a:t>? Journal of </a:t>
            </a:r>
            <a:r>
              <a:rPr lang="hu-HU" sz="800" dirty="0" err="1"/>
              <a:t>Oral</a:t>
            </a:r>
            <a:r>
              <a:rPr lang="hu-HU" sz="800" dirty="0"/>
              <a:t> and </a:t>
            </a:r>
            <a:r>
              <a:rPr lang="hu-HU" sz="800" dirty="0" err="1"/>
              <a:t>Maxillofacial</a:t>
            </a:r>
            <a:r>
              <a:rPr lang="hu-HU" sz="800" dirty="0"/>
              <a:t> </a:t>
            </a:r>
            <a:r>
              <a:rPr lang="hu-HU" sz="800" dirty="0" err="1"/>
              <a:t>Surgery</a:t>
            </a:r>
            <a:r>
              <a:rPr lang="hu-HU" sz="800" dirty="0"/>
              <a:t>, 2017,Volume 75, </a:t>
            </a:r>
            <a:r>
              <a:rPr lang="hu-HU" sz="800" dirty="0" err="1"/>
              <a:t>Issue</a:t>
            </a:r>
            <a:r>
              <a:rPr lang="hu-HU" sz="800" dirty="0"/>
              <a:t> 2.</a:t>
            </a:r>
          </a:p>
        </p:txBody>
      </p:sp>
      <p:pic>
        <p:nvPicPr>
          <p:cNvPr id="8" name="Kép 7" descr="A képen állkapocs, Emberi arc, bőr, képernyőkép látható&#10;&#10;Automatikusan generált leírás">
            <a:extLst>
              <a:ext uri="{FF2B5EF4-FFF2-40B4-BE49-F238E27FC236}">
                <a16:creationId xmlns:a16="http://schemas.microsoft.com/office/drawing/2014/main" id="{D454F290-65B9-160A-CE63-2286390965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8624" y="2123863"/>
            <a:ext cx="6032500" cy="307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846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>
            <a:extLst>
              <a:ext uri="{FF2B5EF4-FFF2-40B4-BE49-F238E27FC236}">
                <a16:creationId xmlns:a16="http://schemas.microsoft.com/office/drawing/2014/main" id="{CBC158BE-79C3-7752-029A-3088A1678FE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95924" y="862243"/>
            <a:ext cx="9743807" cy="6953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b="1" spc="-35" dirty="0"/>
              <a:t>Fogak</a:t>
            </a:r>
            <a:r>
              <a:rPr b="1" spc="30" dirty="0"/>
              <a:t> </a:t>
            </a:r>
            <a:r>
              <a:rPr b="1" spc="-30" dirty="0" err="1"/>
              <a:t>veleszületett</a:t>
            </a:r>
            <a:r>
              <a:rPr b="1" spc="70" dirty="0"/>
              <a:t> </a:t>
            </a:r>
            <a:r>
              <a:rPr b="1" spc="-5" dirty="0" err="1"/>
              <a:t>apl</a:t>
            </a:r>
            <a:r>
              <a:rPr lang="hu-HU" b="1" spc="-5" dirty="0" err="1"/>
              <a:t>as</a:t>
            </a:r>
            <a:r>
              <a:rPr b="1" spc="-5" dirty="0" err="1"/>
              <a:t>i</a:t>
            </a:r>
            <a:r>
              <a:rPr lang="hu-HU" b="1" spc="-5" dirty="0"/>
              <a:t>a</a:t>
            </a:r>
            <a:r>
              <a:rPr b="1" spc="-5" dirty="0"/>
              <a:t>ja</a:t>
            </a:r>
          </a:p>
        </p:txBody>
      </p:sp>
      <p:sp>
        <p:nvSpPr>
          <p:cNvPr id="5" name="object 3">
            <a:extLst>
              <a:ext uri="{FF2B5EF4-FFF2-40B4-BE49-F238E27FC236}">
                <a16:creationId xmlns:a16="http://schemas.microsoft.com/office/drawing/2014/main" id="{57AAC34E-7CA6-AD25-A575-25F52DF9DF5C}"/>
              </a:ext>
            </a:extLst>
          </p:cNvPr>
          <p:cNvSpPr txBox="1"/>
          <p:nvPr/>
        </p:nvSpPr>
        <p:spPr>
          <a:xfrm>
            <a:off x="595925" y="2157721"/>
            <a:ext cx="5853002" cy="164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44170" indent="-344170">
              <a:lnSpc>
                <a:spcPct val="100000"/>
              </a:lnSpc>
              <a:spcBef>
                <a:spcPts val="100"/>
              </a:spcBef>
              <a:buFont typeface="Arial MT"/>
              <a:buChar char="•"/>
              <a:tabLst>
                <a:tab pos="344170" algn="l"/>
                <a:tab pos="357505" algn="l"/>
              </a:tabLst>
            </a:pPr>
            <a:r>
              <a:rPr sz="2400" dirty="0">
                <a:latin typeface="Calibri"/>
                <a:cs typeface="Calibri"/>
              </a:rPr>
              <a:t>Anodontia,</a:t>
            </a:r>
            <a:r>
              <a:rPr sz="2400" spc="-125" dirty="0">
                <a:latin typeface="Calibri"/>
                <a:cs typeface="Calibri"/>
              </a:rPr>
              <a:t> </a:t>
            </a:r>
            <a:r>
              <a:rPr sz="2400" spc="-5" dirty="0" err="1">
                <a:latin typeface="Calibri"/>
                <a:cs typeface="Calibri"/>
              </a:rPr>
              <a:t>oligodontia</a:t>
            </a:r>
            <a:r>
              <a:rPr sz="2400" spc="-5" dirty="0" err="1">
                <a:latin typeface="Wingdings"/>
                <a:cs typeface="Wingdings"/>
              </a:rPr>
              <a:t></a:t>
            </a:r>
            <a:r>
              <a:rPr sz="2400" spc="-5" dirty="0" err="1">
                <a:latin typeface="Calibri"/>
                <a:cs typeface="Calibri"/>
              </a:rPr>
              <a:t>e</a:t>
            </a:r>
            <a:r>
              <a:rPr lang="hu-HU" sz="2400" spc="-5" dirty="0">
                <a:latin typeface="Calibri"/>
                <a:cs typeface="Calibri"/>
              </a:rPr>
              <a:t>c</a:t>
            </a:r>
            <a:r>
              <a:rPr sz="2400" spc="-5" dirty="0" err="1">
                <a:latin typeface="Calibri"/>
                <a:cs typeface="Calibri"/>
              </a:rPr>
              <a:t>toderm</a:t>
            </a:r>
            <a:r>
              <a:rPr lang="hu-HU" sz="2400" spc="-5" dirty="0">
                <a:latin typeface="Calibri"/>
                <a:cs typeface="Calibri"/>
              </a:rPr>
              <a:t>a</a:t>
            </a:r>
            <a:r>
              <a:rPr sz="2400" spc="-5" dirty="0" err="1">
                <a:latin typeface="Calibri"/>
                <a:cs typeface="Calibri"/>
              </a:rPr>
              <a:t>lis</a:t>
            </a:r>
            <a:r>
              <a:rPr sz="2400" spc="-8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d</a:t>
            </a:r>
            <a:r>
              <a:rPr lang="hu-HU" sz="2400" dirty="0" err="1">
                <a:latin typeface="Calibri"/>
                <a:cs typeface="Calibri"/>
              </a:rPr>
              <a:t>y</a:t>
            </a:r>
            <a:r>
              <a:rPr sz="2400" dirty="0" err="1">
                <a:latin typeface="Calibri"/>
                <a:cs typeface="Calibri"/>
              </a:rPr>
              <a:t>spl</a:t>
            </a:r>
            <a:r>
              <a:rPr lang="hu-HU" sz="2400" dirty="0" err="1">
                <a:latin typeface="Calibri"/>
                <a:cs typeface="Calibri"/>
              </a:rPr>
              <a:t>as</a:t>
            </a:r>
            <a:r>
              <a:rPr sz="2400" dirty="0" err="1">
                <a:latin typeface="Calibri"/>
                <a:cs typeface="Calibri"/>
              </a:rPr>
              <a:t>ia</a:t>
            </a:r>
            <a:endParaRPr sz="2400" dirty="0">
              <a:latin typeface="Calibri"/>
              <a:cs typeface="Calibri"/>
            </a:endParaRPr>
          </a:p>
          <a:p>
            <a:pPr marL="356870" marR="157480" indent="-344805">
              <a:lnSpc>
                <a:spcPct val="100000"/>
              </a:lnSpc>
              <a:spcBef>
                <a:spcPts val="575"/>
              </a:spcBef>
              <a:buFont typeface="Arial MT"/>
              <a:buChar char="•"/>
              <a:tabLst>
                <a:tab pos="356870" algn="l"/>
                <a:tab pos="357505" algn="l"/>
              </a:tabLst>
            </a:pPr>
            <a:endParaRPr lang="hu-HU" sz="2400" spc="-5" dirty="0">
              <a:latin typeface="Calibri"/>
              <a:cs typeface="Calibri"/>
            </a:endParaRPr>
          </a:p>
          <a:p>
            <a:pPr marL="356870" marR="157480" indent="-344805">
              <a:lnSpc>
                <a:spcPct val="100000"/>
              </a:lnSpc>
              <a:spcBef>
                <a:spcPts val="575"/>
              </a:spcBef>
              <a:buFont typeface="Arial MT"/>
              <a:buChar char="•"/>
              <a:tabLst>
                <a:tab pos="356870" algn="l"/>
                <a:tab pos="357505" algn="l"/>
              </a:tabLst>
            </a:pPr>
            <a:r>
              <a:rPr sz="2400" spc="-5" dirty="0">
                <a:latin typeface="Calibri"/>
                <a:cs typeface="Calibri"/>
              </a:rPr>
              <a:t>Hypodontia</a:t>
            </a:r>
            <a:r>
              <a:rPr sz="2400" spc="-6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–</a:t>
            </a:r>
            <a:r>
              <a:rPr sz="2400" spc="-5" dirty="0">
                <a:latin typeface="Calibri"/>
                <a:cs typeface="Calibri"/>
              </a:rPr>
              <a:t> </a:t>
            </a:r>
            <a:r>
              <a:rPr sz="2400" spc="-15" dirty="0">
                <a:latin typeface="Calibri"/>
                <a:cs typeface="Calibri"/>
              </a:rPr>
              <a:t>viszonylag </a:t>
            </a:r>
            <a:r>
              <a:rPr sz="2400" spc="-530" dirty="0">
                <a:latin typeface="Calibri"/>
                <a:cs typeface="Calibri"/>
              </a:rPr>
              <a:t> </a:t>
            </a:r>
            <a:r>
              <a:rPr sz="2400" spc="-25" dirty="0">
                <a:latin typeface="Calibri"/>
                <a:cs typeface="Calibri"/>
              </a:rPr>
              <a:t>gyakori</a:t>
            </a:r>
            <a:endParaRPr sz="2400" dirty="0">
              <a:latin typeface="Calibri"/>
              <a:cs typeface="Calibri"/>
            </a:endParaRP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577B2403-D9D0-AA28-58F2-BE69D6F2D119}"/>
              </a:ext>
            </a:extLst>
          </p:cNvPr>
          <p:cNvSpPr txBox="1"/>
          <p:nvPr/>
        </p:nvSpPr>
        <p:spPr>
          <a:xfrm>
            <a:off x="595924" y="5888035"/>
            <a:ext cx="9589418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800" b="0" i="0" u="none" strike="noStrike" dirty="0">
                <a:effectLst/>
                <a:latin typeface="Merriweather Sans" pitchFamily="2" charset="0"/>
              </a:rPr>
              <a:t>Chen, H. (2016). </a:t>
            </a:r>
            <a:r>
              <a:rPr lang="hu-HU" sz="800" b="0" i="0" u="none" strike="noStrike" dirty="0" err="1">
                <a:effectLst/>
                <a:latin typeface="Merriweather Sans" pitchFamily="2" charset="0"/>
              </a:rPr>
              <a:t>Hypohidrotic</a:t>
            </a:r>
            <a:r>
              <a:rPr lang="hu-HU" sz="800" b="0" i="0" u="none" strike="noStrike" dirty="0">
                <a:effectLst/>
                <a:latin typeface="Merriweather Sans" pitchFamily="2" charset="0"/>
              </a:rPr>
              <a:t> </a:t>
            </a:r>
            <a:r>
              <a:rPr lang="hu-HU" sz="800" b="0" i="0" u="none" strike="noStrike" dirty="0" err="1">
                <a:effectLst/>
                <a:latin typeface="Merriweather Sans" pitchFamily="2" charset="0"/>
              </a:rPr>
              <a:t>Ectodermal</a:t>
            </a:r>
            <a:r>
              <a:rPr lang="hu-HU" sz="800" b="0" i="0" u="none" strike="noStrike" dirty="0">
                <a:effectLst/>
                <a:latin typeface="Merriweather Sans" pitchFamily="2" charset="0"/>
              </a:rPr>
              <a:t> </a:t>
            </a:r>
            <a:r>
              <a:rPr lang="hu-HU" sz="800" b="0" i="0" u="none" strike="noStrike" dirty="0" err="1">
                <a:effectLst/>
                <a:latin typeface="Merriweather Sans" pitchFamily="2" charset="0"/>
              </a:rPr>
              <a:t>Dysplasia</a:t>
            </a:r>
            <a:r>
              <a:rPr lang="hu-HU" sz="800" b="0" i="0" u="none" strike="noStrike" dirty="0">
                <a:effectLst/>
                <a:latin typeface="Merriweather Sans" pitchFamily="2" charset="0"/>
              </a:rPr>
              <a:t>. In: Atlas of </a:t>
            </a:r>
            <a:r>
              <a:rPr lang="hu-HU" sz="800" b="0" i="0" u="none" strike="noStrike" dirty="0" err="1">
                <a:effectLst/>
                <a:latin typeface="Merriweather Sans" pitchFamily="2" charset="0"/>
              </a:rPr>
              <a:t>Genetic</a:t>
            </a:r>
            <a:r>
              <a:rPr lang="hu-HU" sz="800" b="0" i="0" u="none" strike="noStrike" dirty="0">
                <a:effectLst/>
                <a:latin typeface="Merriweather Sans" pitchFamily="2" charset="0"/>
              </a:rPr>
              <a:t> </a:t>
            </a:r>
            <a:r>
              <a:rPr lang="hu-HU" sz="800" b="0" i="0" u="none" strike="noStrike" dirty="0" err="1">
                <a:effectLst/>
                <a:latin typeface="Merriweather Sans" pitchFamily="2" charset="0"/>
              </a:rPr>
              <a:t>Diagnosis</a:t>
            </a:r>
            <a:r>
              <a:rPr lang="hu-HU" sz="800" b="0" i="0" u="none" strike="noStrike" dirty="0">
                <a:effectLst/>
                <a:latin typeface="Merriweather Sans" pitchFamily="2" charset="0"/>
              </a:rPr>
              <a:t> and </a:t>
            </a:r>
            <a:r>
              <a:rPr lang="hu-HU" sz="800" b="0" i="0" u="none" strike="noStrike" dirty="0" err="1">
                <a:effectLst/>
                <a:latin typeface="Merriweather Sans" pitchFamily="2" charset="0"/>
              </a:rPr>
              <a:t>Counseling</a:t>
            </a:r>
            <a:r>
              <a:rPr lang="hu-HU" sz="800" b="0" i="0" u="none" strike="noStrike" dirty="0">
                <a:effectLst/>
                <a:latin typeface="Merriweather Sans" pitchFamily="2" charset="0"/>
              </a:rPr>
              <a:t>. Springer, New York, NY. https://</a:t>
            </a:r>
            <a:r>
              <a:rPr lang="hu-HU" sz="800" b="0" i="0" u="none" strike="noStrike" dirty="0" err="1">
                <a:effectLst/>
                <a:latin typeface="Merriweather Sans" pitchFamily="2" charset="0"/>
              </a:rPr>
              <a:t>doi.org</a:t>
            </a:r>
            <a:r>
              <a:rPr lang="hu-HU" sz="800" b="0" i="0" u="none" strike="noStrike" dirty="0">
                <a:effectLst/>
                <a:latin typeface="Merriweather Sans" pitchFamily="2" charset="0"/>
              </a:rPr>
              <a:t>/10.1007/978-1-4614-6430-3_127-2</a:t>
            </a:r>
            <a:endParaRPr lang="hu-HU" sz="800" dirty="0"/>
          </a:p>
        </p:txBody>
      </p:sp>
      <p:pic>
        <p:nvPicPr>
          <p:cNvPr id="8" name="Kép 7" descr="A képen személy, bőr, fiú, totyogó látható&#10;&#10;Automatikusan generált leírás">
            <a:extLst>
              <a:ext uri="{FF2B5EF4-FFF2-40B4-BE49-F238E27FC236}">
                <a16:creationId xmlns:a16="http://schemas.microsoft.com/office/drawing/2014/main" id="{3A346C68-DC78-4F96-B227-A7BB45256F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604" y="2123360"/>
            <a:ext cx="5659855" cy="3296818"/>
          </a:xfrm>
          <a:prstGeom prst="rect">
            <a:avLst/>
          </a:prstGeom>
        </p:spPr>
      </p:pic>
      <p:pic>
        <p:nvPicPr>
          <p:cNvPr id="2" name="Picture 6" descr="KÃ©ptalÃ¡lat a kÃ¶vetkezÅre: âcristiano ronaldo teethâ">
            <a:extLst>
              <a:ext uri="{FF2B5EF4-FFF2-40B4-BE49-F238E27FC236}">
                <a16:creationId xmlns:a16="http://schemas.microsoft.com/office/drawing/2014/main" id="{447D5102-1A0F-66E4-7E5C-6DB3EF52A5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6265" y="2045919"/>
            <a:ext cx="5434532" cy="3511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64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>
            <a:extLst>
              <a:ext uri="{FF2B5EF4-FFF2-40B4-BE49-F238E27FC236}">
                <a16:creationId xmlns:a16="http://schemas.microsoft.com/office/drawing/2014/main" id="{E418BE16-6602-9385-0A2A-90D363CA127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54669" y="438684"/>
            <a:ext cx="11682662" cy="62966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2091689" marR="5080" indent="-2079625" algn="ctr">
              <a:lnSpc>
                <a:spcPct val="100000"/>
              </a:lnSpc>
              <a:spcBef>
                <a:spcPts val="110"/>
              </a:spcBef>
            </a:pPr>
            <a:r>
              <a:rPr sz="4000" b="1" spc="-25" dirty="0" err="1"/>
              <a:t>Számfeletti</a:t>
            </a:r>
            <a:r>
              <a:rPr lang="hu-HU" sz="4000" b="1" spc="-25" dirty="0"/>
              <a:t> fogak</a:t>
            </a:r>
            <a:r>
              <a:rPr sz="4000" b="1" spc="-25" dirty="0"/>
              <a:t> </a:t>
            </a:r>
            <a:r>
              <a:rPr lang="hu-HU" sz="4000" b="1" spc="-15" dirty="0"/>
              <a:t>és </a:t>
            </a:r>
            <a:r>
              <a:rPr sz="4000" b="1" spc="-20" dirty="0" err="1"/>
              <a:t>formai</a:t>
            </a:r>
            <a:r>
              <a:rPr sz="4000" b="1" spc="-20" dirty="0"/>
              <a:t> </a:t>
            </a:r>
            <a:r>
              <a:rPr sz="4000" b="1" spc="-5" dirty="0" err="1"/>
              <a:t>anomáliák</a:t>
            </a:r>
            <a:endParaRPr sz="4000" b="1" dirty="0"/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EB827B79-92BB-844F-9E2B-A854F44A3324}"/>
              </a:ext>
            </a:extLst>
          </p:cNvPr>
          <p:cNvSpPr txBox="1"/>
          <p:nvPr/>
        </p:nvSpPr>
        <p:spPr>
          <a:xfrm>
            <a:off x="751116" y="5593081"/>
            <a:ext cx="860438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8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https://www.kids-dentist.com.au/extra-teeth-in-gums/</a:t>
            </a:r>
            <a:endParaRPr lang="hu-HU" sz="800" dirty="0"/>
          </a:p>
          <a:p>
            <a:r>
              <a:rPr lang="hu-HU" sz="8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https://www.meetdandy.com/learning-center/articles/charting-supernumerary-teeth/</a:t>
            </a:r>
            <a:endParaRPr lang="hu-HU" sz="800" dirty="0"/>
          </a:p>
        </p:txBody>
      </p:sp>
      <p:pic>
        <p:nvPicPr>
          <p:cNvPr id="6" name="Kép 5" descr="A képen Fog, fogak, nyelv, állkapocs látható&#10;&#10;Automatikusan generált leírás">
            <a:extLst>
              <a:ext uri="{FF2B5EF4-FFF2-40B4-BE49-F238E27FC236}">
                <a16:creationId xmlns:a16="http://schemas.microsoft.com/office/drawing/2014/main" id="{95D5A6FA-DDAD-2696-295E-460B3424A4F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116" y="1370026"/>
            <a:ext cx="5344884" cy="3914667"/>
          </a:xfrm>
          <a:prstGeom prst="rect">
            <a:avLst/>
          </a:prstGeom>
        </p:spPr>
      </p:pic>
      <p:pic>
        <p:nvPicPr>
          <p:cNvPr id="8" name="Kép 7" descr="A képen Fog, személy, közelkép, bőr látható&#10;&#10;Automatikusan generált leírás">
            <a:extLst>
              <a:ext uri="{FF2B5EF4-FFF2-40B4-BE49-F238E27FC236}">
                <a16:creationId xmlns:a16="http://schemas.microsoft.com/office/drawing/2014/main" id="{E82892BA-E9A6-2B22-992E-5B05AC3F52F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9909" y="1370025"/>
            <a:ext cx="5884363" cy="392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3999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6FDD331-6533-35BD-3BB3-B24C03692F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b="1" dirty="0"/>
              <a:t>Alaki rendellenességek</a:t>
            </a:r>
          </a:p>
        </p:txBody>
      </p:sp>
      <p:pic>
        <p:nvPicPr>
          <p:cNvPr id="4" name="Kép 3" descr="A képen Fog, fogak, röntgenfilm, fedett pályás látható&#10;&#10;Automatikusan generált leírás">
            <a:extLst>
              <a:ext uri="{FF2B5EF4-FFF2-40B4-BE49-F238E27FC236}">
                <a16:creationId xmlns:a16="http://schemas.microsoft.com/office/drawing/2014/main" id="{FF436F97-F790-A158-DDEE-F8AA5087D0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89" y="1386480"/>
            <a:ext cx="5116286" cy="3908274"/>
          </a:xfrm>
          <a:prstGeom prst="rect">
            <a:avLst/>
          </a:prstGeom>
        </p:spPr>
      </p:pic>
      <p:pic>
        <p:nvPicPr>
          <p:cNvPr id="5" name="Kép 4" descr="A képen Fog, Hús, fogak, fedett pályás látható&#10;&#10;Automatikusan generált leírás">
            <a:extLst>
              <a:ext uri="{FF2B5EF4-FFF2-40B4-BE49-F238E27FC236}">
                <a16:creationId xmlns:a16="http://schemas.microsoft.com/office/drawing/2014/main" id="{B2DDBBF5-BA46-0398-777A-47A5C3EB6C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95" r="24091" b="4798"/>
          <a:stretch/>
        </p:blipFill>
        <p:spPr>
          <a:xfrm>
            <a:off x="4198330" y="1563246"/>
            <a:ext cx="2691142" cy="3570457"/>
          </a:xfrm>
          <a:prstGeom prst="rect">
            <a:avLst/>
          </a:prstGeom>
        </p:spPr>
      </p:pic>
      <p:pic>
        <p:nvPicPr>
          <p:cNvPr id="6" name="Kép 5" descr="A képen lábbelik látható&#10;&#10;Automatikusan generált leírás">
            <a:extLst>
              <a:ext uri="{FF2B5EF4-FFF2-40B4-BE49-F238E27FC236}">
                <a16:creationId xmlns:a16="http://schemas.microsoft.com/office/drawing/2014/main" id="{D1D54451-660E-4BCC-6C51-FAAB006DC6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943"/>
          <a:stretch/>
        </p:blipFill>
        <p:spPr>
          <a:xfrm>
            <a:off x="6728178" y="1540239"/>
            <a:ext cx="5088074" cy="3593463"/>
          </a:xfrm>
          <a:prstGeom prst="rect">
            <a:avLst/>
          </a:prstGeom>
        </p:spPr>
      </p:pic>
      <p:sp>
        <p:nvSpPr>
          <p:cNvPr id="8" name="Szövegdoboz 7">
            <a:extLst>
              <a:ext uri="{FF2B5EF4-FFF2-40B4-BE49-F238E27FC236}">
                <a16:creationId xmlns:a16="http://schemas.microsoft.com/office/drawing/2014/main" id="{3D867507-C4E3-1FF3-0CAD-2AA7F66D2C11}"/>
              </a:ext>
            </a:extLst>
          </p:cNvPr>
          <p:cNvSpPr txBox="1"/>
          <p:nvPr/>
        </p:nvSpPr>
        <p:spPr>
          <a:xfrm>
            <a:off x="728254" y="5471520"/>
            <a:ext cx="610688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800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https://onlinelibrary.wiley.com/doi/10.1155/2013/634052</a:t>
            </a:r>
            <a:endParaRPr lang="hu-HU" sz="800" dirty="0"/>
          </a:p>
          <a:p>
            <a:r>
              <a:rPr lang="hu-HU" sz="800" dirty="0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https://www.dental-update.co.uk/content/restorative-dentistry/dens-evaginatus-addition-beats-subtraction/</a:t>
            </a:r>
            <a:endParaRPr lang="hu-HU" sz="800" dirty="0"/>
          </a:p>
          <a:p>
            <a:r>
              <a:rPr lang="hu-HU" sz="800" dirty="0"/>
              <a:t>https://</a:t>
            </a:r>
            <a:r>
              <a:rPr lang="hu-HU" sz="800" dirty="0" err="1"/>
              <a:t>www.researchgate.net</a:t>
            </a:r>
            <a:r>
              <a:rPr lang="hu-HU" sz="800" dirty="0"/>
              <a:t>/</a:t>
            </a:r>
            <a:r>
              <a:rPr lang="hu-HU" sz="800" dirty="0" err="1"/>
              <a:t>figure</a:t>
            </a:r>
            <a:r>
              <a:rPr lang="hu-HU" sz="800" dirty="0"/>
              <a:t>/a-Classification-of-dens-invaginatus-Oehlers-17-A-schematic-drawing-showing-the_fig1_350215529</a:t>
            </a:r>
          </a:p>
        </p:txBody>
      </p:sp>
    </p:spTree>
    <p:extLst>
      <p:ext uri="{BB962C8B-B14F-4D97-AF65-F5344CB8AC3E}">
        <p14:creationId xmlns:p14="http://schemas.microsoft.com/office/powerpoint/2010/main" val="967747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>
            <a:extLst>
              <a:ext uri="{FF2B5EF4-FFF2-40B4-BE49-F238E27FC236}">
                <a16:creationId xmlns:a16="http://schemas.microsoft.com/office/drawing/2014/main" id="{DD6ECB3D-4752-1EB6-2CE1-CA41A2EA679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05395" y="577121"/>
            <a:ext cx="11090366" cy="62966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10"/>
              </a:spcBef>
            </a:pPr>
            <a:r>
              <a:rPr sz="4000" b="1" spc="-35" dirty="0"/>
              <a:t>T</a:t>
            </a:r>
            <a:r>
              <a:rPr lang="hu-HU" sz="4000" b="1" spc="-35" dirty="0" err="1"/>
              <a:t>ejfog</a:t>
            </a:r>
            <a:r>
              <a:rPr lang="hu-HU" sz="4000" b="1" spc="-35" dirty="0"/>
              <a:t> trauma hatása a maradó fogpárra</a:t>
            </a:r>
            <a:endParaRPr sz="4000" b="1" dirty="0"/>
          </a:p>
        </p:txBody>
      </p:sp>
      <p:pic>
        <p:nvPicPr>
          <p:cNvPr id="2" name="Kép 6">
            <a:extLst>
              <a:ext uri="{FF2B5EF4-FFF2-40B4-BE49-F238E27FC236}">
                <a16:creationId xmlns:a16="http://schemas.microsoft.com/office/drawing/2014/main" id="{836E098E-9DC4-7D37-589C-478CE0035C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77" r="30859"/>
          <a:stretch/>
        </p:blipFill>
        <p:spPr>
          <a:xfrm>
            <a:off x="2690947" y="1206781"/>
            <a:ext cx="3405053" cy="4615671"/>
          </a:xfrm>
          <a:prstGeom prst="rect">
            <a:avLst/>
          </a:prstGeom>
        </p:spPr>
      </p:pic>
      <p:sp>
        <p:nvSpPr>
          <p:cNvPr id="5" name="Szövegdoboz 4">
            <a:extLst>
              <a:ext uri="{FF2B5EF4-FFF2-40B4-BE49-F238E27FC236}">
                <a16:creationId xmlns:a16="http://schemas.microsoft.com/office/drawing/2014/main" id="{87C1A276-F9C0-4DD7-BEFD-43B1D9A977FD}"/>
              </a:ext>
            </a:extLst>
          </p:cNvPr>
          <p:cNvSpPr txBox="1"/>
          <p:nvPr/>
        </p:nvSpPr>
        <p:spPr>
          <a:xfrm>
            <a:off x="1045028" y="5856642"/>
            <a:ext cx="6106886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800" dirty="0"/>
              <a:t>https://</a:t>
            </a:r>
            <a:r>
              <a:rPr lang="hu-HU" sz="800" dirty="0" err="1"/>
              <a:t>www.juniordentist.com</a:t>
            </a:r>
            <a:r>
              <a:rPr lang="hu-HU" sz="800" dirty="0"/>
              <a:t>/</a:t>
            </a:r>
            <a:r>
              <a:rPr lang="hu-HU" sz="800" dirty="0" err="1"/>
              <a:t>dilaceration.html</a:t>
            </a:r>
            <a:endParaRPr lang="hu-HU" sz="800" dirty="0"/>
          </a:p>
        </p:txBody>
      </p:sp>
      <p:pic>
        <p:nvPicPr>
          <p:cNvPr id="7" name="Kép 6" descr="A képen röntgenfilm, radiológia, Orvosi képalkotás, radiográfia látható&#10;&#10;Automatikusan generált leírás">
            <a:extLst>
              <a:ext uri="{FF2B5EF4-FFF2-40B4-BE49-F238E27FC236}">
                <a16:creationId xmlns:a16="http://schemas.microsoft.com/office/drawing/2014/main" id="{45823D53-FDCF-5A1B-91D0-121671F550A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48" r="10252" b="5305"/>
          <a:stretch/>
        </p:blipFill>
        <p:spPr>
          <a:xfrm>
            <a:off x="6250577" y="1308102"/>
            <a:ext cx="3912325" cy="4431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2872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2">
            <a:extLst>
              <a:ext uri="{FF2B5EF4-FFF2-40B4-BE49-F238E27FC236}">
                <a16:creationId xmlns:a16="http://schemas.microsoft.com/office/drawing/2014/main" id="{232166EA-2647-E914-4374-9336225E417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60284" y="791118"/>
            <a:ext cx="7585230" cy="6953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b="1" spc="-40" dirty="0"/>
              <a:t>Korai</a:t>
            </a:r>
            <a:r>
              <a:rPr b="1" spc="-15" dirty="0"/>
              <a:t> </a:t>
            </a:r>
            <a:r>
              <a:rPr b="1" spc="-30" dirty="0"/>
              <a:t>tejfogelvesztés</a:t>
            </a:r>
          </a:p>
        </p:txBody>
      </p:sp>
      <p:sp>
        <p:nvSpPr>
          <p:cNvPr id="9" name="object 3">
            <a:extLst>
              <a:ext uri="{FF2B5EF4-FFF2-40B4-BE49-F238E27FC236}">
                <a16:creationId xmlns:a16="http://schemas.microsoft.com/office/drawing/2014/main" id="{51C6965A-6E82-3D1D-F376-3824C9F30494}"/>
              </a:ext>
            </a:extLst>
          </p:cNvPr>
          <p:cNvSpPr txBox="1"/>
          <p:nvPr/>
        </p:nvSpPr>
        <p:spPr>
          <a:xfrm>
            <a:off x="330504" y="2425228"/>
            <a:ext cx="7259016" cy="1963358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356870" indent="-344805">
              <a:spcBef>
                <a:spcPts val="515"/>
              </a:spcBef>
              <a:buFont typeface="Arial MT"/>
              <a:buChar char="•"/>
              <a:tabLst>
                <a:tab pos="356870" algn="l"/>
                <a:tab pos="357505" algn="l"/>
              </a:tabLst>
            </a:pPr>
            <a:r>
              <a:rPr lang="hu-HU" sz="2200" spc="5" dirty="0">
                <a:latin typeface="Calibri"/>
                <a:cs typeface="Calibri"/>
              </a:rPr>
              <a:t>A</a:t>
            </a:r>
            <a:r>
              <a:rPr lang="hu-HU" sz="2200" spc="-30" dirty="0">
                <a:latin typeface="Calibri"/>
                <a:cs typeface="Calibri"/>
              </a:rPr>
              <a:t> </a:t>
            </a:r>
            <a:r>
              <a:rPr lang="hu-HU" sz="2200" spc="5" dirty="0">
                <a:latin typeface="Calibri"/>
                <a:cs typeface="Calibri"/>
              </a:rPr>
              <a:t>homológ</a:t>
            </a:r>
            <a:r>
              <a:rPr lang="hu-HU" sz="2200" spc="-60" dirty="0">
                <a:latin typeface="Calibri"/>
                <a:cs typeface="Calibri"/>
              </a:rPr>
              <a:t> </a:t>
            </a:r>
            <a:r>
              <a:rPr lang="hu-HU" sz="2200" spc="-5" dirty="0">
                <a:latin typeface="Calibri"/>
                <a:cs typeface="Calibri"/>
              </a:rPr>
              <a:t>maradófog </a:t>
            </a:r>
            <a:r>
              <a:rPr lang="hu-HU" sz="2200" dirty="0">
                <a:latin typeface="Calibri"/>
                <a:cs typeface="Calibri"/>
              </a:rPr>
              <a:t>előtörése</a:t>
            </a:r>
            <a:r>
              <a:rPr lang="hu-HU" sz="2200" spc="-70" dirty="0">
                <a:latin typeface="Calibri"/>
                <a:cs typeface="Calibri"/>
              </a:rPr>
              <a:t> </a:t>
            </a:r>
            <a:r>
              <a:rPr lang="hu-HU" sz="2200" dirty="0">
                <a:latin typeface="Calibri"/>
                <a:cs typeface="Calibri"/>
              </a:rPr>
              <a:t>nem</a:t>
            </a:r>
            <a:r>
              <a:rPr lang="hu-HU" sz="2200" spc="-15" dirty="0">
                <a:latin typeface="Calibri"/>
                <a:cs typeface="Calibri"/>
              </a:rPr>
              <a:t> </a:t>
            </a:r>
            <a:r>
              <a:rPr lang="hu-HU" sz="2200" spc="-10" dirty="0">
                <a:latin typeface="Calibri"/>
                <a:cs typeface="Calibri"/>
              </a:rPr>
              <a:t>várható</a:t>
            </a:r>
            <a:r>
              <a:rPr lang="hu-HU" sz="2200" spc="-45" dirty="0">
                <a:latin typeface="Calibri"/>
                <a:cs typeface="Calibri"/>
              </a:rPr>
              <a:t> </a:t>
            </a:r>
            <a:r>
              <a:rPr lang="hu-HU" sz="2200" spc="-15" dirty="0">
                <a:latin typeface="Calibri"/>
                <a:cs typeface="Calibri"/>
              </a:rPr>
              <a:t>egy </a:t>
            </a:r>
            <a:r>
              <a:rPr lang="hu-HU" sz="2200" dirty="0">
                <a:latin typeface="Calibri"/>
                <a:cs typeface="Calibri"/>
              </a:rPr>
              <a:t>éven belül</a:t>
            </a:r>
            <a:endParaRPr lang="hu-HU" sz="2200" spc="5" dirty="0">
              <a:latin typeface="Calibri"/>
              <a:cs typeface="Calibri"/>
            </a:endParaRPr>
          </a:p>
          <a:p>
            <a:pPr marL="356870" indent="-344805">
              <a:lnSpc>
                <a:spcPct val="100000"/>
              </a:lnSpc>
              <a:spcBef>
                <a:spcPts val="515"/>
              </a:spcBef>
              <a:buFont typeface="Arial MT"/>
              <a:buChar char="•"/>
              <a:tabLst>
                <a:tab pos="356870" algn="l"/>
                <a:tab pos="357505" algn="l"/>
              </a:tabLst>
            </a:pPr>
            <a:r>
              <a:rPr lang="hu-HU" sz="2200" spc="5" dirty="0" err="1">
                <a:latin typeface="Calibri"/>
                <a:cs typeface="Calibri"/>
              </a:rPr>
              <a:t>Cariologiai</a:t>
            </a:r>
            <a:r>
              <a:rPr lang="hu-HU" sz="2200" spc="5" dirty="0">
                <a:latin typeface="Calibri"/>
                <a:cs typeface="Calibri"/>
              </a:rPr>
              <a:t> ok vagy trauma</a:t>
            </a:r>
          </a:p>
          <a:p>
            <a:pPr marL="356870" indent="-344805">
              <a:lnSpc>
                <a:spcPct val="100000"/>
              </a:lnSpc>
              <a:spcBef>
                <a:spcPts val="515"/>
              </a:spcBef>
              <a:buFont typeface="Arial MT"/>
              <a:buChar char="•"/>
              <a:tabLst>
                <a:tab pos="356870" algn="l"/>
                <a:tab pos="357505" algn="l"/>
              </a:tabLst>
            </a:pPr>
            <a:r>
              <a:rPr lang="hu-HU" sz="2200" dirty="0" err="1">
                <a:latin typeface="Calibri"/>
                <a:cs typeface="Calibri"/>
              </a:rPr>
              <a:t>Fonációs</a:t>
            </a:r>
            <a:r>
              <a:rPr lang="hu-HU" sz="2200" dirty="0">
                <a:latin typeface="Calibri"/>
                <a:cs typeface="Calibri"/>
              </a:rPr>
              <a:t>-és esztétikai zavarok (tejmetszők)</a:t>
            </a:r>
            <a:endParaRPr sz="2200" dirty="0">
              <a:latin typeface="Calibri"/>
              <a:cs typeface="Calibri"/>
            </a:endParaRPr>
          </a:p>
          <a:p>
            <a:pPr marL="356870" indent="-344805">
              <a:lnSpc>
                <a:spcPct val="100000"/>
              </a:lnSpc>
              <a:spcBef>
                <a:spcPts val="530"/>
              </a:spcBef>
              <a:buFont typeface="Arial MT"/>
              <a:buChar char="•"/>
              <a:tabLst>
                <a:tab pos="356870" algn="l"/>
                <a:tab pos="357505" algn="l"/>
              </a:tabLst>
            </a:pPr>
            <a:r>
              <a:rPr sz="2200" spc="-5" dirty="0">
                <a:latin typeface="Calibri"/>
                <a:cs typeface="Calibri"/>
              </a:rPr>
              <a:t>Fogív</a:t>
            </a:r>
            <a:r>
              <a:rPr sz="2200" spc="-55" dirty="0">
                <a:latin typeface="Calibri"/>
                <a:cs typeface="Calibri"/>
              </a:rPr>
              <a:t> </a:t>
            </a:r>
            <a:r>
              <a:rPr sz="2200" spc="-15" dirty="0">
                <a:latin typeface="Calibri"/>
                <a:cs typeface="Calibri"/>
              </a:rPr>
              <a:t>hossza</a:t>
            </a:r>
            <a:r>
              <a:rPr sz="2200" spc="-10" dirty="0">
                <a:latin typeface="Calibri"/>
                <a:cs typeface="Calibri"/>
              </a:rPr>
              <a:t> </a:t>
            </a:r>
            <a:r>
              <a:rPr sz="2200" spc="-5" dirty="0" err="1">
                <a:latin typeface="Calibri"/>
                <a:cs typeface="Calibri"/>
              </a:rPr>
              <a:t>csökken</a:t>
            </a:r>
            <a:r>
              <a:rPr sz="2200" spc="-5" dirty="0">
                <a:latin typeface="Calibri"/>
                <a:cs typeface="Calibri"/>
              </a:rPr>
              <a:t>,</a:t>
            </a:r>
            <a:r>
              <a:rPr lang="hu-HU" sz="2200" dirty="0">
                <a:latin typeface="Calibri"/>
                <a:cs typeface="Calibri"/>
              </a:rPr>
              <a:t> </a:t>
            </a:r>
            <a:r>
              <a:rPr sz="2200" spc="-10" dirty="0" err="1">
                <a:latin typeface="Calibri"/>
                <a:cs typeface="Calibri"/>
              </a:rPr>
              <a:t>középvonaleltolódások</a:t>
            </a:r>
            <a:r>
              <a:rPr lang="hu-HU" sz="2200" spc="-10" dirty="0">
                <a:latin typeface="Calibri"/>
                <a:cs typeface="Calibri"/>
              </a:rPr>
              <a:t>, helyhiány</a:t>
            </a:r>
          </a:p>
          <a:p>
            <a:pPr marL="469265" lvl="1">
              <a:spcBef>
                <a:spcPts val="530"/>
              </a:spcBef>
              <a:tabLst>
                <a:tab pos="356870" algn="l"/>
                <a:tab pos="357505" algn="l"/>
              </a:tabLst>
            </a:pPr>
            <a:r>
              <a:rPr lang="hu-HU" sz="2200" spc="-10" dirty="0">
                <a:latin typeface="Calibri"/>
                <a:cs typeface="Calibri"/>
              </a:rPr>
              <a:t>(</a:t>
            </a:r>
            <a:r>
              <a:rPr lang="hu-HU" sz="2200" spc="-10" dirty="0" err="1">
                <a:latin typeface="Calibri"/>
                <a:cs typeface="Calibri"/>
              </a:rPr>
              <a:t>tejszemfog,tejmoláris</a:t>
            </a:r>
            <a:r>
              <a:rPr lang="hu-HU" sz="2200" spc="-10" dirty="0">
                <a:latin typeface="Calibri"/>
                <a:cs typeface="Calibri"/>
              </a:rPr>
              <a:t>)</a:t>
            </a:r>
            <a:endParaRPr sz="2200" dirty="0">
              <a:latin typeface="Calibri"/>
              <a:cs typeface="Calibri"/>
            </a:endParaRP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9EAC0065-2C9F-D834-A8EA-55E21F5F5156}"/>
              </a:ext>
            </a:extLst>
          </p:cNvPr>
          <p:cNvSpPr txBox="1"/>
          <p:nvPr/>
        </p:nvSpPr>
        <p:spPr>
          <a:xfrm>
            <a:off x="460284" y="5809846"/>
            <a:ext cx="6106886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800" dirty="0"/>
              <a:t>https://</a:t>
            </a:r>
            <a:r>
              <a:rPr lang="hu-HU" sz="800" dirty="0" err="1"/>
              <a:t>minalidental.com</a:t>
            </a:r>
            <a:r>
              <a:rPr lang="hu-HU" sz="800" dirty="0"/>
              <a:t>/</a:t>
            </a:r>
            <a:r>
              <a:rPr lang="hu-HU" sz="800" dirty="0" err="1"/>
              <a:t>services</a:t>
            </a:r>
            <a:r>
              <a:rPr lang="hu-HU" sz="800" dirty="0"/>
              <a:t>/</a:t>
            </a:r>
            <a:r>
              <a:rPr lang="hu-HU" sz="800" dirty="0" err="1"/>
              <a:t>space-maintenance</a:t>
            </a:r>
            <a:r>
              <a:rPr lang="hu-HU" sz="800" dirty="0"/>
              <a:t>/</a:t>
            </a:r>
          </a:p>
        </p:txBody>
      </p:sp>
      <p:pic>
        <p:nvPicPr>
          <p:cNvPr id="7" name="Kép 6" descr="A képen Divatkiegészítő, szív, kiegészítő, fedett pályás látható&#10;&#10;Automatikusan generált leírás">
            <a:extLst>
              <a:ext uri="{FF2B5EF4-FFF2-40B4-BE49-F238E27FC236}">
                <a16:creationId xmlns:a16="http://schemas.microsoft.com/office/drawing/2014/main" id="{773134F7-D983-7D75-5F4A-F70DDCDC0E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73" r="3082"/>
          <a:stretch/>
        </p:blipFill>
        <p:spPr>
          <a:xfrm>
            <a:off x="7589520" y="1486444"/>
            <a:ext cx="4392570" cy="3438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9381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486BD32-0373-5333-0899-104854A467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02191"/>
            <a:ext cx="10515600" cy="1325563"/>
          </a:xfrm>
        </p:spPr>
        <p:txBody>
          <a:bodyPr/>
          <a:lstStyle/>
          <a:p>
            <a:r>
              <a:rPr lang="hu-HU" b="1" dirty="0"/>
              <a:t>Áttekintés</a:t>
            </a: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83B921DD-239F-93FD-034A-BA3F60595883}"/>
              </a:ext>
            </a:extLst>
          </p:cNvPr>
          <p:cNvSpPr txBox="1"/>
          <p:nvPr/>
        </p:nvSpPr>
        <p:spPr>
          <a:xfrm>
            <a:off x="677333" y="2127361"/>
            <a:ext cx="6096000" cy="19466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56870" marR="1032510" indent="-344805">
              <a:lnSpc>
                <a:spcPct val="100000"/>
              </a:lnSpc>
              <a:spcBef>
                <a:spcPts val="105"/>
              </a:spcBef>
              <a:buFont typeface="Arial MT"/>
              <a:buChar char="•"/>
              <a:tabLst>
                <a:tab pos="356870" algn="l"/>
                <a:tab pos="357505" algn="l"/>
              </a:tabLst>
            </a:pPr>
            <a:r>
              <a:rPr lang="hu-HU" sz="2800" spc="-5" dirty="0">
                <a:latin typeface="Calibri"/>
                <a:cs typeface="Calibri"/>
              </a:rPr>
              <a:t>Specifikus</a:t>
            </a:r>
            <a:r>
              <a:rPr lang="hu-HU" sz="2800" spc="-100" dirty="0">
                <a:latin typeface="Calibri"/>
                <a:cs typeface="Calibri"/>
              </a:rPr>
              <a:t> </a:t>
            </a:r>
            <a:r>
              <a:rPr lang="hu-HU" sz="2800" spc="-25" dirty="0">
                <a:latin typeface="Calibri"/>
                <a:cs typeface="Calibri"/>
              </a:rPr>
              <a:t>kóroki </a:t>
            </a:r>
            <a:r>
              <a:rPr lang="hu-HU" sz="2800" spc="-615" dirty="0">
                <a:latin typeface="Calibri"/>
                <a:cs typeface="Calibri"/>
              </a:rPr>
              <a:t> </a:t>
            </a:r>
            <a:r>
              <a:rPr lang="hu-HU" sz="2800" spc="-25" dirty="0">
                <a:latin typeface="Calibri"/>
                <a:cs typeface="Calibri"/>
              </a:rPr>
              <a:t>tényezők</a:t>
            </a:r>
            <a:endParaRPr lang="hu-HU" sz="2800" dirty="0">
              <a:latin typeface="Calibri"/>
              <a:cs typeface="Calibri"/>
            </a:endParaRPr>
          </a:p>
          <a:p>
            <a:pPr marL="927100" marR="153670" lvl="1" indent="-515620">
              <a:spcBef>
                <a:spcPts val="540"/>
              </a:spcBef>
              <a:buFontTx/>
              <a:buAutoNum type="arabicPeriod"/>
              <a:tabLst>
                <a:tab pos="927100" algn="l"/>
                <a:tab pos="927735" algn="l"/>
              </a:tabLst>
            </a:pPr>
            <a:r>
              <a:rPr lang="hu-HU" sz="2000" spc="-15" dirty="0">
                <a:latin typeface="Calibri"/>
                <a:cs typeface="Calibri"/>
              </a:rPr>
              <a:t>Örökletes</a:t>
            </a:r>
            <a:r>
              <a:rPr lang="hu-HU" sz="2000" spc="25" dirty="0">
                <a:latin typeface="Calibri"/>
                <a:cs typeface="Calibri"/>
              </a:rPr>
              <a:t> </a:t>
            </a:r>
            <a:r>
              <a:rPr lang="hu-HU" sz="2000" spc="-5" dirty="0">
                <a:latin typeface="Calibri"/>
                <a:cs typeface="Calibri"/>
              </a:rPr>
              <a:t>hajlamok</a:t>
            </a:r>
          </a:p>
          <a:p>
            <a:pPr marL="927100" marR="153670" lvl="1" indent="-515620">
              <a:lnSpc>
                <a:spcPct val="100000"/>
              </a:lnSpc>
              <a:spcBef>
                <a:spcPts val="540"/>
              </a:spcBef>
              <a:buAutoNum type="arabicPeriod"/>
              <a:tabLst>
                <a:tab pos="927100" algn="l"/>
                <a:tab pos="927735" algn="l"/>
              </a:tabLst>
            </a:pPr>
            <a:r>
              <a:rPr lang="hu-HU" sz="2000" spc="-5" dirty="0">
                <a:latin typeface="Calibri"/>
                <a:cs typeface="Calibri"/>
              </a:rPr>
              <a:t>Embrionális</a:t>
            </a:r>
            <a:r>
              <a:rPr lang="hu-HU" sz="2000" dirty="0">
                <a:latin typeface="Calibri"/>
                <a:cs typeface="Calibri"/>
              </a:rPr>
              <a:t> </a:t>
            </a:r>
            <a:r>
              <a:rPr lang="hu-HU" sz="2000" spc="-10" dirty="0">
                <a:latin typeface="Calibri"/>
                <a:cs typeface="Calibri"/>
              </a:rPr>
              <a:t>fejlődés</a:t>
            </a:r>
            <a:r>
              <a:rPr lang="hu-HU" sz="2000" spc="-5" dirty="0">
                <a:latin typeface="Calibri"/>
                <a:cs typeface="Calibri"/>
              </a:rPr>
              <a:t> </a:t>
            </a:r>
            <a:r>
              <a:rPr lang="hu-HU" sz="2000" spc="-15" dirty="0">
                <a:latin typeface="Calibri"/>
                <a:cs typeface="Calibri"/>
              </a:rPr>
              <a:t>során </a:t>
            </a:r>
            <a:r>
              <a:rPr lang="hu-HU" sz="2000" spc="-440" dirty="0">
                <a:latin typeface="Calibri"/>
                <a:cs typeface="Calibri"/>
              </a:rPr>
              <a:t> </a:t>
            </a:r>
            <a:r>
              <a:rPr lang="hu-HU" sz="2000" spc="-15" dirty="0">
                <a:latin typeface="Calibri"/>
                <a:cs typeface="Calibri"/>
              </a:rPr>
              <a:t>fellépő</a:t>
            </a:r>
            <a:r>
              <a:rPr lang="hu-HU" sz="2000" spc="55" dirty="0">
                <a:latin typeface="Calibri"/>
                <a:cs typeface="Calibri"/>
              </a:rPr>
              <a:t> </a:t>
            </a:r>
            <a:r>
              <a:rPr lang="hu-HU" sz="2000" spc="-20" dirty="0">
                <a:latin typeface="Calibri"/>
                <a:cs typeface="Calibri"/>
              </a:rPr>
              <a:t>zavarok</a:t>
            </a:r>
          </a:p>
          <a:p>
            <a:pPr marL="927100" lvl="1" indent="-516255">
              <a:lnSpc>
                <a:spcPct val="100000"/>
              </a:lnSpc>
              <a:spcBef>
                <a:spcPts val="475"/>
              </a:spcBef>
              <a:buAutoNum type="arabicPeriod"/>
              <a:tabLst>
                <a:tab pos="927100" algn="l"/>
                <a:tab pos="927735" algn="l"/>
              </a:tabLst>
            </a:pPr>
            <a:r>
              <a:rPr lang="hu-HU" sz="2000" spc="-5" dirty="0">
                <a:latin typeface="Calibri"/>
                <a:cs typeface="Calibri"/>
              </a:rPr>
              <a:t>A</a:t>
            </a:r>
            <a:r>
              <a:rPr lang="hu-HU" sz="2000" spc="-15" dirty="0">
                <a:latin typeface="Calibri"/>
                <a:cs typeface="Calibri"/>
              </a:rPr>
              <a:t> </a:t>
            </a:r>
            <a:r>
              <a:rPr lang="hu-HU" sz="2000" spc="-10" dirty="0">
                <a:latin typeface="Calibri"/>
                <a:cs typeface="Calibri"/>
              </a:rPr>
              <a:t>dentális</a:t>
            </a:r>
            <a:r>
              <a:rPr lang="hu-HU" sz="2000" spc="30" dirty="0">
                <a:latin typeface="Calibri"/>
                <a:cs typeface="Calibri"/>
              </a:rPr>
              <a:t> </a:t>
            </a:r>
            <a:r>
              <a:rPr lang="hu-HU" sz="2000" spc="-15" dirty="0">
                <a:latin typeface="Calibri"/>
                <a:cs typeface="Calibri"/>
              </a:rPr>
              <a:t>fejlődés</a:t>
            </a:r>
            <a:r>
              <a:rPr lang="hu-HU" sz="2000" spc="30" dirty="0">
                <a:latin typeface="Calibri"/>
                <a:cs typeface="Calibri"/>
              </a:rPr>
              <a:t> </a:t>
            </a:r>
            <a:r>
              <a:rPr lang="hu-HU" sz="2000" spc="-25" dirty="0">
                <a:latin typeface="Calibri"/>
                <a:cs typeface="Calibri"/>
              </a:rPr>
              <a:t>zavaraira</a:t>
            </a:r>
            <a:endParaRPr lang="hu-HU" sz="2000" dirty="0">
              <a:latin typeface="Calibri"/>
              <a:cs typeface="Calibri"/>
            </a:endParaRPr>
          </a:p>
          <a:p>
            <a:pPr marL="927100" marR="1081405">
              <a:lnSpc>
                <a:spcPct val="100000"/>
              </a:lnSpc>
            </a:pPr>
            <a:r>
              <a:rPr lang="hu-HU" sz="2000" spc="-25" dirty="0">
                <a:latin typeface="Calibri"/>
                <a:cs typeface="Calibri"/>
              </a:rPr>
              <a:t>visszavezethető </a:t>
            </a:r>
            <a:r>
              <a:rPr lang="hu-HU" sz="2000" spc="-20" dirty="0">
                <a:latin typeface="Calibri"/>
                <a:cs typeface="Calibri"/>
              </a:rPr>
              <a:t> </a:t>
            </a:r>
            <a:r>
              <a:rPr lang="hu-HU" sz="2000" spc="-15" dirty="0">
                <a:latin typeface="Calibri"/>
                <a:cs typeface="Calibri"/>
              </a:rPr>
              <a:t>rendellenességek</a:t>
            </a:r>
            <a:endParaRPr lang="hu-HU" sz="2000" dirty="0">
              <a:latin typeface="Calibri"/>
              <a:cs typeface="Calibri"/>
            </a:endParaRPr>
          </a:p>
        </p:txBody>
      </p:sp>
      <p:sp>
        <p:nvSpPr>
          <p:cNvPr id="8" name="object 4">
            <a:extLst>
              <a:ext uri="{FF2B5EF4-FFF2-40B4-BE49-F238E27FC236}">
                <a16:creationId xmlns:a16="http://schemas.microsoft.com/office/drawing/2014/main" id="{CA6B4B97-AFC2-2204-9AB0-F662040F215B}"/>
              </a:ext>
            </a:extLst>
          </p:cNvPr>
          <p:cNvSpPr txBox="1"/>
          <p:nvPr/>
        </p:nvSpPr>
        <p:spPr>
          <a:xfrm>
            <a:off x="6870968" y="2038581"/>
            <a:ext cx="3939540" cy="2313305"/>
          </a:xfrm>
          <a:prstGeom prst="rect">
            <a:avLst/>
          </a:prstGeom>
        </p:spPr>
        <p:txBody>
          <a:bodyPr vert="horz" wrap="square" lIns="0" tIns="109855" rIns="0" bIns="0" rtlCol="0">
            <a:spAutoFit/>
          </a:bodyPr>
          <a:lstStyle/>
          <a:p>
            <a:pPr marL="357505" indent="-344805">
              <a:lnSpc>
                <a:spcPct val="100000"/>
              </a:lnSpc>
              <a:spcBef>
                <a:spcPts val="865"/>
              </a:spcBef>
              <a:buFont typeface="Arial MT"/>
              <a:buChar char="•"/>
              <a:tabLst>
                <a:tab pos="356870" algn="l"/>
                <a:tab pos="357505" algn="l"/>
              </a:tabLst>
            </a:pPr>
            <a:r>
              <a:rPr sz="2800" spc="-25" dirty="0">
                <a:latin typeface="Calibri"/>
                <a:cs typeface="Calibri"/>
              </a:rPr>
              <a:t>Környezeti</a:t>
            </a:r>
            <a:r>
              <a:rPr sz="2800" spc="-7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hatások</a:t>
            </a:r>
            <a:endParaRPr sz="2800" dirty="0">
              <a:latin typeface="Calibri"/>
              <a:cs typeface="Calibri"/>
            </a:endParaRPr>
          </a:p>
          <a:p>
            <a:pPr marL="927100" lvl="1" indent="-457834">
              <a:lnSpc>
                <a:spcPct val="100000"/>
              </a:lnSpc>
              <a:spcBef>
                <a:spcPts val="540"/>
              </a:spcBef>
              <a:buAutoNum type="arabicPeriod"/>
              <a:tabLst>
                <a:tab pos="927100" algn="l"/>
                <a:tab pos="927735" algn="l"/>
              </a:tabLst>
            </a:pPr>
            <a:r>
              <a:rPr sz="2000" spc="-5" dirty="0">
                <a:latin typeface="Calibri"/>
                <a:cs typeface="Calibri"/>
              </a:rPr>
              <a:t>Equilibrium</a:t>
            </a:r>
            <a:endParaRPr sz="2000" dirty="0">
              <a:latin typeface="Calibri"/>
              <a:cs typeface="Calibri"/>
            </a:endParaRPr>
          </a:p>
          <a:p>
            <a:pPr marL="927100" lvl="1" indent="-457834">
              <a:lnSpc>
                <a:spcPct val="100000"/>
              </a:lnSpc>
              <a:spcBef>
                <a:spcPts val="480"/>
              </a:spcBef>
              <a:buAutoNum type="arabicPeriod"/>
              <a:tabLst>
                <a:tab pos="927100" algn="l"/>
                <a:tab pos="927735" algn="l"/>
              </a:tabLst>
            </a:pPr>
            <a:r>
              <a:rPr sz="2000" spc="-15" dirty="0">
                <a:latin typeface="Calibri"/>
                <a:cs typeface="Calibri"/>
              </a:rPr>
              <a:t>Rágással</a:t>
            </a:r>
            <a:r>
              <a:rPr sz="2000" spc="5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kapcsolatos</a:t>
            </a:r>
            <a:r>
              <a:rPr sz="2000" spc="-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hatások</a:t>
            </a:r>
            <a:endParaRPr sz="2000" dirty="0">
              <a:latin typeface="Calibri"/>
              <a:cs typeface="Calibri"/>
            </a:endParaRPr>
          </a:p>
          <a:p>
            <a:pPr marL="927100" lvl="1" indent="-457834">
              <a:lnSpc>
                <a:spcPct val="100000"/>
              </a:lnSpc>
              <a:spcBef>
                <a:spcPts val="484"/>
              </a:spcBef>
              <a:buAutoNum type="arabicPeriod"/>
              <a:tabLst>
                <a:tab pos="927100" algn="l"/>
                <a:tab pos="927735" algn="l"/>
              </a:tabLst>
            </a:pPr>
            <a:r>
              <a:rPr sz="2000" spc="-15" dirty="0">
                <a:latin typeface="Calibri"/>
                <a:cs typeface="Calibri"/>
              </a:rPr>
              <a:t>Szokások</a:t>
            </a:r>
            <a:endParaRPr sz="2000" dirty="0">
              <a:latin typeface="Calibri"/>
              <a:cs typeface="Calibri"/>
            </a:endParaRPr>
          </a:p>
          <a:p>
            <a:pPr marL="1611631" lvl="3" indent="-285750">
              <a:spcBef>
                <a:spcPts val="400"/>
              </a:spcBef>
              <a:buFont typeface="Arial" panose="020B0604020202020204" pitchFamily="34" charset="0"/>
              <a:buChar char="•"/>
              <a:tabLst>
                <a:tab pos="1326515" algn="l"/>
                <a:tab pos="1327150" algn="l"/>
              </a:tabLst>
            </a:pPr>
            <a:r>
              <a:rPr sz="1600" spc="-10" dirty="0">
                <a:latin typeface="Calibri"/>
                <a:cs typeface="Calibri"/>
              </a:rPr>
              <a:t>Ujjszopás/cumizás</a:t>
            </a:r>
            <a:endParaRPr sz="1600" dirty="0">
              <a:latin typeface="Calibri"/>
              <a:cs typeface="Calibri"/>
            </a:endParaRPr>
          </a:p>
          <a:p>
            <a:pPr marL="927100" lvl="1" indent="-457834">
              <a:lnSpc>
                <a:spcPct val="100000"/>
              </a:lnSpc>
              <a:spcBef>
                <a:spcPts val="465"/>
              </a:spcBef>
              <a:buAutoNum type="arabicPeriod"/>
              <a:tabLst>
                <a:tab pos="927100" algn="l"/>
                <a:tab pos="927735" algn="l"/>
              </a:tabLst>
            </a:pPr>
            <a:r>
              <a:rPr sz="2000" spc="-20" dirty="0">
                <a:latin typeface="Calibri"/>
                <a:cs typeface="Calibri"/>
              </a:rPr>
              <a:t>Légzési</a:t>
            </a:r>
            <a:r>
              <a:rPr sz="2000" spc="40" dirty="0">
                <a:latin typeface="Calibri"/>
                <a:cs typeface="Calibri"/>
              </a:rPr>
              <a:t> </a:t>
            </a:r>
            <a:r>
              <a:rPr sz="2000" spc="-15" dirty="0">
                <a:latin typeface="Calibri"/>
                <a:cs typeface="Calibri"/>
              </a:rPr>
              <a:t>mintázat</a:t>
            </a:r>
            <a:r>
              <a:rPr sz="2000" spc="25" dirty="0">
                <a:latin typeface="Calibri"/>
                <a:cs typeface="Calibri"/>
              </a:rPr>
              <a:t> </a:t>
            </a:r>
            <a:r>
              <a:rPr sz="2000" spc="-20" dirty="0">
                <a:latin typeface="Calibri"/>
                <a:cs typeface="Calibri"/>
              </a:rPr>
              <a:t>befolyása</a:t>
            </a:r>
            <a:endParaRPr sz="20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3739449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2">
            <a:extLst>
              <a:ext uri="{FF2B5EF4-FFF2-40B4-BE49-F238E27FC236}">
                <a16:creationId xmlns:a16="http://schemas.microsoft.com/office/drawing/2014/main" id="{0671EA73-C831-4BE3-6A0B-E7868980F9D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89065" y="401479"/>
            <a:ext cx="9972876" cy="6953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b="1" spc="-25" dirty="0"/>
              <a:t>Maradó</a:t>
            </a:r>
            <a:r>
              <a:rPr b="1" spc="50" dirty="0"/>
              <a:t> </a:t>
            </a:r>
            <a:r>
              <a:rPr b="1" spc="-5" dirty="0"/>
              <a:t>moláris</a:t>
            </a:r>
            <a:r>
              <a:rPr b="1" spc="20" dirty="0"/>
              <a:t> </a:t>
            </a:r>
            <a:r>
              <a:rPr b="1" spc="-55" dirty="0"/>
              <a:t>korai</a:t>
            </a:r>
            <a:r>
              <a:rPr b="1" spc="20" dirty="0"/>
              <a:t> </a:t>
            </a:r>
            <a:r>
              <a:rPr b="1" spc="-20" dirty="0"/>
              <a:t>elvesztése</a:t>
            </a:r>
          </a:p>
        </p:txBody>
      </p:sp>
      <p:sp>
        <p:nvSpPr>
          <p:cNvPr id="12" name="object 3">
            <a:extLst>
              <a:ext uri="{FF2B5EF4-FFF2-40B4-BE49-F238E27FC236}">
                <a16:creationId xmlns:a16="http://schemas.microsoft.com/office/drawing/2014/main" id="{D526FE02-520A-92C5-9213-CA1DC924398C}"/>
              </a:ext>
            </a:extLst>
          </p:cNvPr>
          <p:cNvSpPr txBox="1"/>
          <p:nvPr/>
        </p:nvSpPr>
        <p:spPr>
          <a:xfrm>
            <a:off x="780168" y="1405065"/>
            <a:ext cx="10352352" cy="127470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6870" marR="271145" indent="-344805" algn="just">
              <a:lnSpc>
                <a:spcPct val="100000"/>
              </a:lnSpc>
              <a:spcBef>
                <a:spcPts val="575"/>
              </a:spcBef>
              <a:buFont typeface="Arial MT"/>
              <a:buChar char="•"/>
              <a:tabLst>
                <a:tab pos="357505" algn="l"/>
              </a:tabLst>
            </a:pPr>
            <a:r>
              <a:rPr sz="2400" dirty="0" err="1">
                <a:latin typeface="Calibri"/>
                <a:cs typeface="Calibri"/>
              </a:rPr>
              <a:t>Szülők</a:t>
            </a:r>
            <a:r>
              <a:rPr sz="2400" spc="-6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és</a:t>
            </a:r>
            <a:r>
              <a:rPr sz="2400" spc="-1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gyermek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spc="-20" dirty="0">
                <a:latin typeface="Calibri"/>
                <a:cs typeface="Calibri"/>
              </a:rPr>
              <a:t>gyakran </a:t>
            </a:r>
            <a:r>
              <a:rPr sz="2400" spc="-53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nincs </a:t>
            </a:r>
            <a:r>
              <a:rPr sz="2400" spc="-5" dirty="0">
                <a:latin typeface="Calibri"/>
                <a:cs typeface="Calibri"/>
              </a:rPr>
              <a:t>tisztában azzal, hogy </a:t>
            </a:r>
            <a:r>
              <a:rPr sz="2400" spc="-53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maradó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spc="-25" dirty="0" err="1">
                <a:latin typeface="Calibri"/>
                <a:cs typeface="Calibri"/>
              </a:rPr>
              <a:t>fogat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spc="-20" dirty="0" err="1">
                <a:latin typeface="Calibri"/>
                <a:cs typeface="Calibri"/>
              </a:rPr>
              <a:t>vesz</a:t>
            </a:r>
            <a:r>
              <a:rPr lang="hu-HU" sz="2400" spc="-20" dirty="0" err="1">
                <a:latin typeface="Calibri"/>
                <a:cs typeface="Calibri"/>
              </a:rPr>
              <a:t>tet</a:t>
            </a:r>
            <a:r>
              <a:rPr sz="2400" spc="-20" dirty="0">
                <a:latin typeface="Calibri"/>
                <a:cs typeface="Calibri"/>
              </a:rPr>
              <a:t>t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el</a:t>
            </a:r>
          </a:p>
          <a:p>
            <a:pPr marL="356870" indent="-344805" algn="just">
              <a:lnSpc>
                <a:spcPct val="100000"/>
              </a:lnSpc>
              <a:spcBef>
                <a:spcPts val="585"/>
              </a:spcBef>
              <a:buFont typeface="Arial MT"/>
              <a:buChar char="•"/>
              <a:tabLst>
                <a:tab pos="357505" algn="l"/>
              </a:tabLst>
            </a:pPr>
            <a:r>
              <a:rPr sz="2400" spc="-5" dirty="0">
                <a:latin typeface="Calibri"/>
                <a:cs typeface="Calibri"/>
              </a:rPr>
              <a:t>Spontán</a:t>
            </a:r>
            <a:r>
              <a:rPr sz="2400" spc="-65" dirty="0">
                <a:latin typeface="Calibri"/>
                <a:cs typeface="Calibri"/>
              </a:rPr>
              <a:t> </a:t>
            </a:r>
            <a:r>
              <a:rPr sz="2400" spc="-15" dirty="0" err="1">
                <a:latin typeface="Calibri"/>
                <a:cs typeface="Calibri"/>
              </a:rPr>
              <a:t>részáródás</a:t>
            </a:r>
            <a:r>
              <a:rPr sz="2400" spc="-5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</a:t>
            </a:r>
            <a:r>
              <a:rPr lang="hu-HU" sz="2400" dirty="0">
                <a:latin typeface="Calibri"/>
                <a:cs typeface="Calibri"/>
              </a:rPr>
              <a:t> </a:t>
            </a:r>
            <a:r>
              <a:rPr sz="2400" dirty="0" err="1">
                <a:latin typeface="Calibri"/>
                <a:cs typeface="Calibri"/>
              </a:rPr>
              <a:t>második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spc="-5" dirty="0" err="1">
                <a:latin typeface="Calibri"/>
                <a:cs typeface="Calibri"/>
              </a:rPr>
              <a:t>nagyőrlők</a:t>
            </a:r>
            <a:r>
              <a:rPr sz="2400" spc="-55" dirty="0">
                <a:latin typeface="Calibri"/>
                <a:cs typeface="Calibri"/>
              </a:rPr>
              <a:t> </a:t>
            </a:r>
            <a:r>
              <a:rPr sz="2400" spc="-5" dirty="0" err="1">
                <a:latin typeface="Calibri"/>
                <a:cs typeface="Calibri"/>
              </a:rPr>
              <a:t>előtörése</a:t>
            </a:r>
            <a:r>
              <a:rPr lang="hu-HU" sz="2400" spc="-5" dirty="0">
                <a:latin typeface="Calibri"/>
                <a:cs typeface="Calibri"/>
              </a:rPr>
              <a:t> révén (időzítés!!!)</a:t>
            </a:r>
            <a:endParaRPr sz="2400" dirty="0">
              <a:latin typeface="Calibri"/>
              <a:cs typeface="Calibri"/>
            </a:endParaRPr>
          </a:p>
          <a:p>
            <a:pPr marL="356870" indent="-344805">
              <a:lnSpc>
                <a:spcPct val="100000"/>
              </a:lnSpc>
              <a:spcBef>
                <a:spcPts val="575"/>
              </a:spcBef>
              <a:buFont typeface="Arial MT"/>
              <a:buChar char="•"/>
              <a:tabLst>
                <a:tab pos="356870" algn="l"/>
                <a:tab pos="357505" algn="l"/>
              </a:tabLst>
            </a:pPr>
            <a:r>
              <a:rPr lang="hu-HU" sz="2400" spc="-5" dirty="0">
                <a:latin typeface="Calibri"/>
                <a:cs typeface="Calibri"/>
              </a:rPr>
              <a:t>Aszimmetria</a:t>
            </a:r>
            <a:endParaRPr sz="2400" dirty="0">
              <a:latin typeface="Calibri"/>
              <a:cs typeface="Calibri"/>
            </a:endParaRP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78668182-E1DB-F04F-76C1-5D5CD2A1A9F5}"/>
              </a:ext>
            </a:extLst>
          </p:cNvPr>
          <p:cNvSpPr txBox="1"/>
          <p:nvPr/>
        </p:nvSpPr>
        <p:spPr>
          <a:xfrm>
            <a:off x="689065" y="5893414"/>
            <a:ext cx="10936877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800" b="0" i="0" u="none" strike="noStrike" dirty="0">
                <a:effectLst/>
                <a:latin typeface="+mj-lt"/>
              </a:rPr>
              <a:t>Ashley, P., </a:t>
            </a:r>
            <a:r>
              <a:rPr lang="hu-HU" sz="800" b="0" i="0" u="none" strike="noStrike" dirty="0" err="1">
                <a:effectLst/>
                <a:latin typeface="+mj-lt"/>
              </a:rPr>
              <a:t>Noar</a:t>
            </a:r>
            <a:r>
              <a:rPr lang="hu-HU" sz="800" b="0" i="0" u="none" strike="noStrike" dirty="0">
                <a:effectLst/>
                <a:latin typeface="+mj-lt"/>
              </a:rPr>
              <a:t>, </a:t>
            </a:r>
            <a:r>
              <a:rPr lang="hu-HU" sz="800" b="0" i="0" u="none" strike="noStrike" dirty="0" err="1">
                <a:effectLst/>
                <a:latin typeface="+mj-lt"/>
              </a:rPr>
              <a:t>J</a:t>
            </a:r>
            <a:r>
              <a:rPr lang="hu-HU" sz="800" b="0" i="0" u="none" strike="noStrike" dirty="0">
                <a:effectLst/>
                <a:latin typeface="+mj-lt"/>
              </a:rPr>
              <a:t>. </a:t>
            </a:r>
            <a:r>
              <a:rPr lang="hu-HU" sz="800" b="0" i="0" u="none" strike="noStrike" dirty="0" err="1">
                <a:effectLst/>
                <a:latin typeface="+mj-lt"/>
              </a:rPr>
              <a:t>Interceptive</a:t>
            </a:r>
            <a:r>
              <a:rPr lang="hu-HU" sz="800" b="0" i="0" u="none" strike="noStrike" dirty="0">
                <a:effectLst/>
                <a:latin typeface="+mj-lt"/>
              </a:rPr>
              <a:t> </a:t>
            </a:r>
            <a:r>
              <a:rPr lang="hu-HU" sz="800" b="0" i="0" u="none" strike="noStrike" dirty="0" err="1">
                <a:effectLst/>
                <a:latin typeface="+mj-lt"/>
              </a:rPr>
              <a:t>extractions</a:t>
            </a:r>
            <a:r>
              <a:rPr lang="hu-HU" sz="800" b="0" i="0" u="none" strike="noStrike" dirty="0">
                <a:effectLst/>
                <a:latin typeface="+mj-lt"/>
              </a:rPr>
              <a:t> </a:t>
            </a:r>
            <a:r>
              <a:rPr lang="hu-HU" sz="800" b="0" i="0" u="none" strike="noStrike" dirty="0" err="1">
                <a:effectLst/>
                <a:latin typeface="+mj-lt"/>
              </a:rPr>
              <a:t>for</a:t>
            </a:r>
            <a:r>
              <a:rPr lang="hu-HU" sz="800" b="0" i="0" u="none" strike="noStrike" dirty="0">
                <a:effectLst/>
                <a:latin typeface="+mj-lt"/>
              </a:rPr>
              <a:t> </a:t>
            </a:r>
            <a:r>
              <a:rPr lang="hu-HU" sz="800" b="0" i="0" u="none" strike="noStrike" dirty="0" err="1">
                <a:effectLst/>
                <a:latin typeface="+mj-lt"/>
              </a:rPr>
              <a:t>first</a:t>
            </a:r>
            <a:r>
              <a:rPr lang="hu-HU" sz="800" b="0" i="0" u="none" strike="noStrike" dirty="0">
                <a:effectLst/>
                <a:latin typeface="+mj-lt"/>
              </a:rPr>
              <a:t> </a:t>
            </a:r>
            <a:r>
              <a:rPr lang="hu-HU" sz="800" b="0" i="0" u="none" strike="noStrike" dirty="0" err="1">
                <a:effectLst/>
                <a:latin typeface="+mj-lt"/>
              </a:rPr>
              <a:t>permanent</a:t>
            </a:r>
            <a:r>
              <a:rPr lang="hu-HU" sz="800" b="0" i="0" u="none" strike="noStrike" dirty="0">
                <a:effectLst/>
                <a:latin typeface="+mj-lt"/>
              </a:rPr>
              <a:t> </a:t>
            </a:r>
            <a:r>
              <a:rPr lang="hu-HU" sz="800" b="0" i="0" u="none" strike="noStrike" dirty="0" err="1">
                <a:effectLst/>
                <a:latin typeface="+mj-lt"/>
              </a:rPr>
              <a:t>molars</a:t>
            </a:r>
            <a:r>
              <a:rPr lang="hu-HU" sz="800" b="0" i="0" u="none" strike="noStrike" dirty="0">
                <a:effectLst/>
                <a:latin typeface="+mj-lt"/>
              </a:rPr>
              <a:t>: a </a:t>
            </a:r>
            <a:r>
              <a:rPr lang="hu-HU" sz="800" b="0" i="0" u="none" strike="noStrike" dirty="0" err="1">
                <a:effectLst/>
                <a:latin typeface="+mj-lt"/>
              </a:rPr>
              <a:t>clinical</a:t>
            </a:r>
            <a:r>
              <a:rPr lang="hu-HU" sz="800" b="0" i="0" u="none" strike="noStrike" dirty="0">
                <a:effectLst/>
                <a:latin typeface="+mj-lt"/>
              </a:rPr>
              <a:t> </a:t>
            </a:r>
            <a:r>
              <a:rPr lang="hu-HU" sz="800" b="0" i="0" u="none" strike="noStrike" dirty="0" err="1">
                <a:effectLst/>
                <a:latin typeface="+mj-lt"/>
              </a:rPr>
              <a:t>protocol.</a:t>
            </a:r>
            <a:r>
              <a:rPr lang="hu-HU" sz="800" b="0" i="1" u="none" strike="noStrike" dirty="0" err="1">
                <a:effectLst/>
                <a:latin typeface="+mj-lt"/>
              </a:rPr>
              <a:t>Br</a:t>
            </a:r>
            <a:r>
              <a:rPr lang="hu-HU" sz="800" b="0" i="1" u="none" strike="noStrike" dirty="0">
                <a:effectLst/>
                <a:latin typeface="+mj-lt"/>
              </a:rPr>
              <a:t> </a:t>
            </a:r>
            <a:r>
              <a:rPr lang="hu-HU" sz="800" b="0" i="1" u="none" strike="noStrike" dirty="0" err="1">
                <a:effectLst/>
                <a:latin typeface="+mj-lt"/>
              </a:rPr>
              <a:t>Dent</a:t>
            </a:r>
            <a:r>
              <a:rPr lang="hu-HU" sz="800" b="0" i="1" u="none" strike="noStrike" dirty="0">
                <a:effectLst/>
                <a:latin typeface="+mj-lt"/>
              </a:rPr>
              <a:t> </a:t>
            </a:r>
            <a:r>
              <a:rPr lang="hu-HU" sz="800" b="0" i="1" u="none" strike="noStrike" dirty="0" err="1">
                <a:effectLst/>
                <a:latin typeface="+mj-lt"/>
              </a:rPr>
              <a:t>J</a:t>
            </a:r>
            <a:r>
              <a:rPr lang="hu-HU" sz="800" b="0" i="0" u="none" strike="noStrike" dirty="0">
                <a:effectLst/>
                <a:latin typeface="+mj-lt"/>
              </a:rPr>
              <a:t> </a:t>
            </a:r>
            <a:r>
              <a:rPr lang="hu-HU" sz="800" b="1" i="0" u="none" strike="noStrike" dirty="0">
                <a:effectLst/>
                <a:latin typeface="+mj-lt"/>
              </a:rPr>
              <a:t>227</a:t>
            </a:r>
            <a:r>
              <a:rPr lang="hu-HU" sz="800" b="0" i="0" u="none" strike="noStrike" dirty="0">
                <a:effectLst/>
                <a:latin typeface="+mj-lt"/>
              </a:rPr>
              <a:t>, 192–195 (2019). https://</a:t>
            </a:r>
            <a:r>
              <a:rPr lang="hu-HU" sz="800" b="0" i="0" u="none" strike="noStrike" dirty="0" err="1">
                <a:effectLst/>
                <a:latin typeface="+mj-lt"/>
              </a:rPr>
              <a:t>doi.org</a:t>
            </a:r>
            <a:r>
              <a:rPr lang="hu-HU" sz="800" b="0" i="0" u="none" strike="noStrike" dirty="0">
                <a:effectLst/>
                <a:latin typeface="+mj-lt"/>
              </a:rPr>
              <a:t>/10.1038/s41415-019-0561-7</a:t>
            </a:r>
            <a:endParaRPr lang="hu-HU" sz="800" dirty="0">
              <a:latin typeface="+mj-lt"/>
            </a:endParaRP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13C08BF8-89F8-DC33-570C-2F5A945B8E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168" y="2895217"/>
            <a:ext cx="10254343" cy="2998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17968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7E1FD7A-B2A4-693D-C793-FCC8B9CF92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03437"/>
            <a:ext cx="10515600" cy="1325563"/>
          </a:xfrm>
        </p:spPr>
        <p:txBody>
          <a:bodyPr/>
          <a:lstStyle/>
          <a:p>
            <a:pPr algn="ctr"/>
            <a:r>
              <a:rPr lang="hu-HU" b="1" dirty="0"/>
              <a:t>Környezeti hatások</a:t>
            </a:r>
          </a:p>
        </p:txBody>
      </p:sp>
    </p:spTree>
    <p:extLst>
      <p:ext uri="{BB962C8B-B14F-4D97-AF65-F5344CB8AC3E}">
        <p14:creationId xmlns:p14="http://schemas.microsoft.com/office/powerpoint/2010/main" val="83624572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">
            <a:extLst>
              <a:ext uri="{FF2B5EF4-FFF2-40B4-BE49-F238E27FC236}">
                <a16:creationId xmlns:a16="http://schemas.microsoft.com/office/drawing/2014/main" id="{DD8D3463-D1E5-5896-AA89-FAD122FC732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41389" y="665526"/>
            <a:ext cx="12198953" cy="6886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hu-HU" b="1" spc="-10" dirty="0"/>
              <a:t>Környezeti hatások-</a:t>
            </a:r>
            <a:r>
              <a:rPr b="1" spc="-10" dirty="0"/>
              <a:t>E</a:t>
            </a:r>
            <a:r>
              <a:rPr lang="hu-HU" b="1" spc="-10" dirty="0" err="1"/>
              <a:t>qu</a:t>
            </a:r>
            <a:r>
              <a:rPr b="1" spc="-10" dirty="0" err="1"/>
              <a:t>ilibrium</a:t>
            </a:r>
            <a:r>
              <a:rPr b="1" spc="40" dirty="0"/>
              <a:t> </a:t>
            </a:r>
            <a:r>
              <a:rPr b="1" spc="-35" dirty="0"/>
              <a:t>szerepe</a:t>
            </a:r>
          </a:p>
        </p:txBody>
      </p:sp>
      <p:sp>
        <p:nvSpPr>
          <p:cNvPr id="6" name="object 3">
            <a:extLst>
              <a:ext uri="{FF2B5EF4-FFF2-40B4-BE49-F238E27FC236}">
                <a16:creationId xmlns:a16="http://schemas.microsoft.com/office/drawing/2014/main" id="{98CE2653-9F0E-BEAF-33F8-D5650B66C55E}"/>
              </a:ext>
            </a:extLst>
          </p:cNvPr>
          <p:cNvSpPr txBox="1"/>
          <p:nvPr/>
        </p:nvSpPr>
        <p:spPr>
          <a:xfrm>
            <a:off x="498144" y="1656410"/>
            <a:ext cx="11532747" cy="56810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10"/>
              </a:spcBef>
            </a:pPr>
            <a:r>
              <a:rPr sz="1600" b="1" spc="-5" dirty="0">
                <a:latin typeface="Calibri"/>
                <a:cs typeface="Calibri"/>
              </a:rPr>
              <a:t>Newton </a:t>
            </a:r>
            <a:r>
              <a:rPr sz="1600" b="1" dirty="0">
                <a:latin typeface="Calibri"/>
                <a:cs typeface="Calibri"/>
              </a:rPr>
              <a:t>első </a:t>
            </a:r>
            <a:r>
              <a:rPr sz="1600" b="1" spc="-10" dirty="0">
                <a:latin typeface="Calibri"/>
                <a:cs typeface="Calibri"/>
              </a:rPr>
              <a:t>törvénye </a:t>
            </a:r>
            <a:r>
              <a:rPr sz="1600" b="1" spc="5" dirty="0">
                <a:latin typeface="Calibri"/>
                <a:cs typeface="Calibri"/>
              </a:rPr>
              <a:t>a </a:t>
            </a:r>
            <a:r>
              <a:rPr sz="1600" b="1" spc="-5" dirty="0">
                <a:latin typeface="Calibri"/>
                <a:cs typeface="Calibri"/>
              </a:rPr>
              <a:t>tehetetlenségől: </a:t>
            </a:r>
            <a:r>
              <a:rPr sz="1600" b="1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“</a:t>
            </a:r>
            <a:r>
              <a:rPr sz="1800" i="1" spc="-5" dirty="0">
                <a:latin typeface="Calibri"/>
                <a:cs typeface="Calibri"/>
              </a:rPr>
              <a:t>Minden </a:t>
            </a:r>
            <a:r>
              <a:rPr sz="1800" i="1" spc="-15" dirty="0">
                <a:latin typeface="Calibri"/>
                <a:cs typeface="Calibri"/>
              </a:rPr>
              <a:t>test </a:t>
            </a:r>
            <a:r>
              <a:rPr sz="1800" i="1" spc="-5" dirty="0">
                <a:latin typeface="Calibri"/>
                <a:cs typeface="Calibri"/>
              </a:rPr>
              <a:t>megtartja nyugalmi állapotát </a:t>
            </a:r>
            <a:r>
              <a:rPr sz="1800" i="1" dirty="0">
                <a:latin typeface="Calibri"/>
                <a:cs typeface="Calibri"/>
              </a:rPr>
              <a:t> </a:t>
            </a:r>
            <a:r>
              <a:rPr sz="1800" i="1" spc="-5" dirty="0">
                <a:latin typeface="Calibri"/>
                <a:cs typeface="Calibri"/>
              </a:rPr>
              <a:t>vagy </a:t>
            </a:r>
            <a:r>
              <a:rPr sz="1800" i="1" dirty="0">
                <a:latin typeface="Calibri"/>
                <a:cs typeface="Calibri"/>
              </a:rPr>
              <a:t>egyenes </a:t>
            </a:r>
            <a:r>
              <a:rPr sz="1800" i="1" spc="-5" dirty="0">
                <a:latin typeface="Calibri"/>
                <a:cs typeface="Calibri"/>
              </a:rPr>
              <a:t>vonalú </a:t>
            </a:r>
            <a:r>
              <a:rPr sz="1800" i="1" dirty="0">
                <a:latin typeface="Calibri"/>
                <a:cs typeface="Calibri"/>
              </a:rPr>
              <a:t>egyenletes </a:t>
            </a:r>
            <a:r>
              <a:rPr sz="1800" i="1" spc="-10" dirty="0">
                <a:latin typeface="Calibri"/>
                <a:cs typeface="Calibri"/>
              </a:rPr>
              <a:t>mozgását </a:t>
            </a:r>
            <a:r>
              <a:rPr sz="1800" i="1" spc="-5" dirty="0">
                <a:latin typeface="Calibri"/>
                <a:cs typeface="Calibri"/>
              </a:rPr>
              <a:t> </a:t>
            </a:r>
            <a:r>
              <a:rPr sz="1800" i="1" dirty="0">
                <a:latin typeface="Calibri"/>
                <a:cs typeface="Calibri"/>
              </a:rPr>
              <a:t>mindaddig, </a:t>
            </a:r>
            <a:r>
              <a:rPr sz="1800" i="1" spc="-10" dirty="0">
                <a:latin typeface="Calibri"/>
                <a:cs typeface="Calibri"/>
              </a:rPr>
              <a:t>míg </a:t>
            </a:r>
            <a:r>
              <a:rPr sz="1800" i="1" dirty="0">
                <a:latin typeface="Calibri"/>
                <a:cs typeface="Calibri"/>
              </a:rPr>
              <a:t>egy </a:t>
            </a:r>
            <a:r>
              <a:rPr sz="1800" i="1" spc="-5" dirty="0">
                <a:latin typeface="Calibri"/>
                <a:cs typeface="Calibri"/>
              </a:rPr>
              <a:t>másik </a:t>
            </a:r>
            <a:r>
              <a:rPr sz="1800" i="1" spc="-15" dirty="0">
                <a:latin typeface="Calibri"/>
                <a:cs typeface="Calibri"/>
              </a:rPr>
              <a:t>test </a:t>
            </a:r>
            <a:r>
              <a:rPr sz="1800" i="1" dirty="0">
                <a:latin typeface="Calibri"/>
                <a:cs typeface="Calibri"/>
              </a:rPr>
              <a:t>vagy </a:t>
            </a:r>
            <a:r>
              <a:rPr sz="1800" i="1" spc="-15" dirty="0">
                <a:latin typeface="Calibri"/>
                <a:cs typeface="Calibri"/>
              </a:rPr>
              <a:t>mező </a:t>
            </a:r>
            <a:r>
              <a:rPr sz="1800" i="1" spc="-10" dirty="0">
                <a:latin typeface="Calibri"/>
                <a:cs typeface="Calibri"/>
              </a:rPr>
              <a:t> </a:t>
            </a:r>
            <a:r>
              <a:rPr sz="1800" i="1" spc="-5" dirty="0">
                <a:latin typeface="Calibri"/>
                <a:cs typeface="Calibri"/>
              </a:rPr>
              <a:t>által </a:t>
            </a:r>
            <a:r>
              <a:rPr sz="1800" i="1" spc="-10" dirty="0">
                <a:latin typeface="Calibri"/>
                <a:cs typeface="Calibri"/>
              </a:rPr>
              <a:t>kifejtett </a:t>
            </a:r>
            <a:r>
              <a:rPr sz="1800" i="1" spc="-5" dirty="0">
                <a:latin typeface="Calibri"/>
                <a:cs typeface="Calibri"/>
              </a:rPr>
              <a:t>hatás </a:t>
            </a:r>
            <a:r>
              <a:rPr sz="1800" i="1" dirty="0">
                <a:latin typeface="Calibri"/>
                <a:cs typeface="Calibri"/>
              </a:rPr>
              <a:t>nem </a:t>
            </a:r>
            <a:r>
              <a:rPr sz="1800" i="1" spc="-15" dirty="0">
                <a:latin typeface="Calibri"/>
                <a:cs typeface="Calibri"/>
              </a:rPr>
              <a:t>kényszeríti </a:t>
            </a:r>
            <a:r>
              <a:rPr sz="1800" i="1" spc="-10" dirty="0">
                <a:latin typeface="Calibri"/>
                <a:cs typeface="Calibri"/>
              </a:rPr>
              <a:t> mozgásállapotának</a:t>
            </a:r>
            <a:r>
              <a:rPr sz="1800" i="1" spc="-25" dirty="0">
                <a:latin typeface="Calibri"/>
                <a:cs typeface="Calibri"/>
              </a:rPr>
              <a:t> </a:t>
            </a:r>
            <a:r>
              <a:rPr sz="1800" i="1" spc="-10" dirty="0">
                <a:latin typeface="Calibri"/>
                <a:cs typeface="Calibri"/>
              </a:rPr>
              <a:t>megváltoztatására”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7" name="object 4">
            <a:extLst>
              <a:ext uri="{FF2B5EF4-FFF2-40B4-BE49-F238E27FC236}">
                <a16:creationId xmlns:a16="http://schemas.microsoft.com/office/drawing/2014/main" id="{33BE0146-0E29-C163-A533-1778C169DDDA}"/>
              </a:ext>
            </a:extLst>
          </p:cNvPr>
          <p:cNvSpPr txBox="1"/>
          <p:nvPr/>
        </p:nvSpPr>
        <p:spPr>
          <a:xfrm>
            <a:off x="498143" y="2290284"/>
            <a:ext cx="11532747" cy="2236959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680085">
              <a:lnSpc>
                <a:spcPts val="1900"/>
              </a:lnSpc>
              <a:spcBef>
                <a:spcPts val="185"/>
              </a:spcBef>
            </a:pPr>
            <a:endParaRPr sz="2400" dirty="0">
              <a:latin typeface="Calibri"/>
              <a:cs typeface="Calibri"/>
            </a:endParaRPr>
          </a:p>
          <a:p>
            <a:pPr marL="298450" marR="5080" indent="-285750">
              <a:lnSpc>
                <a:spcPts val="1900"/>
              </a:lnSpc>
              <a:spcBef>
                <a:spcPts val="45"/>
              </a:spcBef>
              <a:buFont typeface="Arial" panose="020B0604020202020204" pitchFamily="34" charset="0"/>
              <a:buChar char="•"/>
            </a:pPr>
            <a:r>
              <a:rPr sz="2400" spc="-10" dirty="0" err="1">
                <a:latin typeface="Calibri"/>
                <a:cs typeface="Calibri"/>
              </a:rPr>
              <a:t>Amikor</a:t>
            </a:r>
            <a:r>
              <a:rPr sz="2400" spc="-1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egy</a:t>
            </a:r>
            <a:r>
              <a:rPr sz="2400" spc="-5" dirty="0">
                <a:latin typeface="Calibri"/>
                <a:cs typeface="Calibri"/>
              </a:rPr>
              <a:t> </a:t>
            </a:r>
            <a:r>
              <a:rPr sz="2400" spc="-15" dirty="0">
                <a:latin typeface="Calibri"/>
                <a:cs typeface="Calibri"/>
              </a:rPr>
              <a:t>fog </a:t>
            </a:r>
            <a:r>
              <a:rPr sz="2400" spc="-10" dirty="0">
                <a:latin typeface="Calibri"/>
                <a:cs typeface="Calibri"/>
              </a:rPr>
              <a:t>számos</a:t>
            </a:r>
            <a:r>
              <a:rPr sz="2400" spc="25" dirty="0">
                <a:latin typeface="Calibri"/>
                <a:cs typeface="Calibri"/>
              </a:rPr>
              <a:t> </a:t>
            </a:r>
            <a:r>
              <a:rPr sz="2400" spc="-15" dirty="0">
                <a:latin typeface="Calibri"/>
                <a:cs typeface="Calibri"/>
              </a:rPr>
              <a:t>erőhatásnak</a:t>
            </a:r>
            <a:r>
              <a:rPr sz="2400" spc="1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van</a:t>
            </a:r>
            <a:r>
              <a:rPr sz="2400" spc="-5" dirty="0">
                <a:latin typeface="Calibri"/>
                <a:cs typeface="Calibri"/>
              </a:rPr>
              <a:t> </a:t>
            </a:r>
            <a:r>
              <a:rPr sz="2400" spc="-15" dirty="0">
                <a:latin typeface="Calibri"/>
                <a:cs typeface="Calibri"/>
              </a:rPr>
              <a:t>kitéve, </a:t>
            </a:r>
            <a:r>
              <a:rPr sz="2400" spc="-35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de</a:t>
            </a:r>
            <a:r>
              <a:rPr sz="2400" spc="-2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nem</a:t>
            </a:r>
            <a:r>
              <a:rPr sz="2400" spc="10" dirty="0">
                <a:latin typeface="Calibri"/>
                <a:cs typeface="Calibri"/>
              </a:rPr>
              <a:t> </a:t>
            </a:r>
            <a:r>
              <a:rPr sz="2400" spc="-15" dirty="0">
                <a:latin typeface="Calibri"/>
                <a:cs typeface="Calibri"/>
              </a:rPr>
              <a:t>mozdul</a:t>
            </a:r>
            <a:r>
              <a:rPr sz="2400" spc="1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el,</a:t>
            </a:r>
            <a:r>
              <a:rPr sz="2400" dirty="0">
                <a:latin typeface="Calibri"/>
                <a:cs typeface="Calibri"/>
              </a:rPr>
              <a:t> </a:t>
            </a:r>
            <a:r>
              <a:rPr sz="2400" spc="-15" dirty="0">
                <a:latin typeface="Calibri"/>
                <a:cs typeface="Calibri"/>
              </a:rPr>
              <a:t>akkor</a:t>
            </a:r>
            <a:r>
              <a:rPr sz="2400" spc="1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az</a:t>
            </a:r>
            <a:r>
              <a:rPr sz="2400" spc="-15" dirty="0">
                <a:latin typeface="Calibri"/>
                <a:cs typeface="Calibri"/>
              </a:rPr>
              <a:t> erők</a:t>
            </a:r>
            <a:r>
              <a:rPr sz="2400" spc="10" dirty="0">
                <a:latin typeface="Calibri"/>
                <a:cs typeface="Calibri"/>
              </a:rPr>
              <a:t> </a:t>
            </a:r>
            <a:r>
              <a:rPr sz="2400" spc="-5" dirty="0" err="1">
                <a:latin typeface="Calibri"/>
                <a:cs typeface="Calibri"/>
              </a:rPr>
              <a:t>kioltják</a:t>
            </a:r>
            <a:r>
              <a:rPr sz="2400" spc="20" dirty="0">
                <a:latin typeface="Calibri"/>
                <a:cs typeface="Calibri"/>
              </a:rPr>
              <a:t> </a:t>
            </a:r>
            <a:r>
              <a:rPr sz="2400" spc="-5" dirty="0" err="1">
                <a:latin typeface="Calibri"/>
                <a:cs typeface="Calibri"/>
              </a:rPr>
              <a:t>egymást</a:t>
            </a:r>
            <a:r>
              <a:rPr lang="hu-HU" sz="2400" dirty="0">
                <a:latin typeface="Calibri"/>
                <a:cs typeface="Calibri"/>
              </a:rPr>
              <a:t> </a:t>
            </a:r>
            <a:r>
              <a:rPr sz="2400" spc="-5" dirty="0" err="1">
                <a:latin typeface="Calibri"/>
                <a:cs typeface="Calibri"/>
              </a:rPr>
              <a:t>és</a:t>
            </a:r>
            <a:r>
              <a:rPr sz="2400" spc="-15" dirty="0">
                <a:latin typeface="Calibri"/>
                <a:cs typeface="Calibri"/>
              </a:rPr>
              <a:t> </a:t>
            </a:r>
            <a:r>
              <a:rPr sz="2400" spc="-5" dirty="0" err="1">
                <a:latin typeface="Calibri"/>
                <a:cs typeface="Calibri"/>
              </a:rPr>
              <a:t>egyensúlyban</a:t>
            </a:r>
            <a:r>
              <a:rPr lang="hu-HU" sz="2400" spc="-5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van</a:t>
            </a:r>
            <a:r>
              <a:rPr sz="2400" spc="-15" dirty="0">
                <a:latin typeface="Calibri"/>
                <a:cs typeface="Calibri"/>
              </a:rPr>
              <a:t> </a:t>
            </a:r>
            <a:r>
              <a:rPr sz="2400" spc="5" dirty="0">
                <a:latin typeface="Calibri"/>
                <a:cs typeface="Calibri"/>
              </a:rPr>
              <a:t>a</a:t>
            </a:r>
            <a:r>
              <a:rPr sz="2400" spc="-15" dirty="0">
                <a:latin typeface="Calibri"/>
                <a:cs typeface="Calibri"/>
              </a:rPr>
              <a:t> </a:t>
            </a:r>
            <a:r>
              <a:rPr sz="2400" spc="-20" dirty="0" err="1">
                <a:latin typeface="Calibri"/>
                <a:cs typeface="Calibri"/>
              </a:rPr>
              <a:t>rendszer</a:t>
            </a:r>
            <a:endParaRPr lang="hu-HU" sz="2400" spc="-20" dirty="0">
              <a:latin typeface="Calibri"/>
              <a:cs typeface="Calibri"/>
            </a:endParaRPr>
          </a:p>
          <a:p>
            <a:pPr marL="298450" marR="5080" indent="-285750">
              <a:lnSpc>
                <a:spcPts val="1900"/>
              </a:lnSpc>
              <a:spcBef>
                <a:spcPts val="45"/>
              </a:spcBef>
              <a:buFont typeface="Arial" panose="020B0604020202020204" pitchFamily="34" charset="0"/>
              <a:buChar char="•"/>
            </a:pPr>
            <a:endParaRPr lang="hu-HU" sz="2400" spc="-20" dirty="0">
              <a:latin typeface="Calibri"/>
              <a:cs typeface="Calibri"/>
            </a:endParaRPr>
          </a:p>
          <a:p>
            <a:pPr marL="298450" marR="5080" indent="-285750">
              <a:lnSpc>
                <a:spcPts val="1900"/>
              </a:lnSpc>
              <a:spcBef>
                <a:spcPts val="45"/>
              </a:spcBef>
              <a:buFont typeface="Arial" panose="020B0604020202020204" pitchFamily="34" charset="0"/>
              <a:buChar char="•"/>
            </a:pPr>
            <a:r>
              <a:rPr lang="hu-HU" sz="2400" spc="-5" dirty="0">
                <a:latin typeface="Calibri"/>
                <a:cs typeface="Calibri"/>
              </a:rPr>
              <a:t>Hosszan tartó kis erő </a:t>
            </a:r>
            <a:r>
              <a:rPr lang="hu-HU" sz="2400" spc="-15" dirty="0">
                <a:latin typeface="Calibri"/>
                <a:cs typeface="Calibri"/>
              </a:rPr>
              <a:t>hatására </a:t>
            </a:r>
            <a:r>
              <a:rPr lang="hu-HU" sz="2400" dirty="0">
                <a:latin typeface="Calibri"/>
                <a:cs typeface="Calibri"/>
              </a:rPr>
              <a:t>a </a:t>
            </a:r>
            <a:r>
              <a:rPr lang="hu-HU" sz="2400" spc="-15" dirty="0">
                <a:latin typeface="Calibri"/>
                <a:cs typeface="Calibri"/>
              </a:rPr>
              <a:t>fog </a:t>
            </a:r>
            <a:r>
              <a:rPr lang="hu-HU" sz="2400" dirty="0">
                <a:latin typeface="Calibri"/>
                <a:cs typeface="Calibri"/>
              </a:rPr>
              <a:t>meg </a:t>
            </a:r>
            <a:r>
              <a:rPr lang="hu-HU" sz="2400" spc="-5" dirty="0">
                <a:latin typeface="Calibri"/>
                <a:cs typeface="Calibri"/>
              </a:rPr>
              <a:t>fogja </a:t>
            </a:r>
            <a:r>
              <a:rPr lang="hu-HU" sz="2400" spc="-20" dirty="0">
                <a:latin typeface="Calibri"/>
                <a:cs typeface="Calibri"/>
              </a:rPr>
              <a:t>változtatni </a:t>
            </a:r>
            <a:r>
              <a:rPr lang="hu-HU" sz="2400" spc="-350" dirty="0">
                <a:latin typeface="Calibri"/>
                <a:cs typeface="Calibri"/>
              </a:rPr>
              <a:t> </a:t>
            </a:r>
            <a:r>
              <a:rPr lang="hu-HU" sz="2400" spc="-15" dirty="0">
                <a:latin typeface="Calibri"/>
                <a:cs typeface="Calibri"/>
              </a:rPr>
              <a:t>pozícióját</a:t>
            </a:r>
            <a:endParaRPr lang="hu-HU" sz="2400" spc="-20" dirty="0">
              <a:latin typeface="Calibri"/>
              <a:cs typeface="Calibri"/>
            </a:endParaRPr>
          </a:p>
          <a:p>
            <a:pPr marL="298450" marR="5080" indent="-285750">
              <a:lnSpc>
                <a:spcPts val="1900"/>
              </a:lnSpc>
              <a:spcBef>
                <a:spcPts val="45"/>
              </a:spcBef>
              <a:buFont typeface="Arial" panose="020B0604020202020204" pitchFamily="34" charset="0"/>
              <a:buChar char="•"/>
            </a:pPr>
            <a:endParaRPr lang="hu-HU" sz="2400" spc="-20" dirty="0">
              <a:latin typeface="Calibri"/>
              <a:cs typeface="Calibri"/>
            </a:endParaRPr>
          </a:p>
          <a:p>
            <a:pPr marL="298450" marR="5080" indent="-285750">
              <a:lnSpc>
                <a:spcPts val="1900"/>
              </a:lnSpc>
              <a:spcBef>
                <a:spcPts val="45"/>
              </a:spcBef>
              <a:buFont typeface="Arial" panose="020B0604020202020204" pitchFamily="34" charset="0"/>
              <a:buChar char="•"/>
            </a:pPr>
            <a:r>
              <a:rPr lang="hu-HU" sz="2400" spc="-20" dirty="0">
                <a:latin typeface="Calibri"/>
                <a:cs typeface="Calibri"/>
              </a:rPr>
              <a:t>Fontos az erő nagysága és behatási ideje</a:t>
            </a:r>
          </a:p>
          <a:p>
            <a:pPr marL="298450" marR="5080" indent="-285750">
              <a:lnSpc>
                <a:spcPts val="1900"/>
              </a:lnSpc>
              <a:spcBef>
                <a:spcPts val="45"/>
              </a:spcBef>
              <a:buFont typeface="Arial" panose="020B0604020202020204" pitchFamily="34" charset="0"/>
              <a:buChar char="•"/>
            </a:pPr>
            <a:endParaRPr lang="hu-HU" sz="2400" spc="-20" dirty="0">
              <a:latin typeface="Calibri"/>
              <a:cs typeface="Calibri"/>
            </a:endParaRPr>
          </a:p>
          <a:p>
            <a:pPr marL="298450" marR="5080" indent="-285750">
              <a:lnSpc>
                <a:spcPts val="1900"/>
              </a:lnSpc>
              <a:spcBef>
                <a:spcPts val="45"/>
              </a:spcBef>
              <a:buFont typeface="Arial" panose="020B0604020202020204" pitchFamily="34" charset="0"/>
              <a:buChar char="•"/>
            </a:pPr>
            <a:r>
              <a:rPr lang="hu-HU" sz="2400" spc="-20" dirty="0">
                <a:latin typeface="Calibri"/>
                <a:cs typeface="Calibri"/>
              </a:rPr>
              <a:t>Küszöb idő 6h/nap</a:t>
            </a:r>
            <a:endParaRPr sz="2400" dirty="0">
              <a:latin typeface="Calibri"/>
              <a:cs typeface="Calibri"/>
            </a:endParaRPr>
          </a:p>
        </p:txBody>
      </p:sp>
      <p:pic>
        <p:nvPicPr>
          <p:cNvPr id="2" name="Content Placeholder 5">
            <a:extLst>
              <a:ext uri="{FF2B5EF4-FFF2-40B4-BE49-F238E27FC236}">
                <a16:creationId xmlns:a16="http://schemas.microsoft.com/office/drawing/2014/main" id="{0DFFA30D-C34B-761F-54FB-178222E117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172" t="48795" r="61002" b="18910"/>
          <a:stretch/>
        </p:blipFill>
        <p:spPr>
          <a:xfrm>
            <a:off x="7958667" y="3547506"/>
            <a:ext cx="4233333" cy="2578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94985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">
            <a:extLst>
              <a:ext uri="{FF2B5EF4-FFF2-40B4-BE49-F238E27FC236}">
                <a16:creationId xmlns:a16="http://schemas.microsoft.com/office/drawing/2014/main" id="{125EAA9D-7756-ECD1-60E8-889D953977F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2746" y="450472"/>
            <a:ext cx="6277032" cy="1035685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459"/>
              </a:spcBef>
            </a:pPr>
            <a:r>
              <a:rPr b="1" spc="-20" dirty="0"/>
              <a:t>Rágóerők</a:t>
            </a:r>
          </a:p>
          <a:p>
            <a:pPr algn="ctr">
              <a:lnSpc>
                <a:spcPct val="100000"/>
              </a:lnSpc>
              <a:spcBef>
                <a:spcPts val="150"/>
              </a:spcBef>
            </a:pPr>
            <a:r>
              <a:rPr sz="1800" spc="-5" dirty="0"/>
              <a:t>Nagy</a:t>
            </a:r>
            <a:r>
              <a:rPr sz="1800" spc="10" dirty="0"/>
              <a:t> </a:t>
            </a:r>
            <a:r>
              <a:rPr sz="1800" spc="-15" dirty="0"/>
              <a:t>intermittáló</a:t>
            </a:r>
            <a:r>
              <a:rPr sz="1800" spc="45" dirty="0"/>
              <a:t> </a:t>
            </a:r>
            <a:r>
              <a:rPr sz="1800" spc="-10" dirty="0"/>
              <a:t>erők</a:t>
            </a:r>
            <a:r>
              <a:rPr sz="1800" spc="-15" dirty="0"/>
              <a:t> </a:t>
            </a:r>
            <a:r>
              <a:rPr sz="1800" spc="-5" dirty="0"/>
              <a:t>rövid</a:t>
            </a:r>
            <a:r>
              <a:rPr sz="1800" spc="-25" dirty="0"/>
              <a:t> </a:t>
            </a:r>
            <a:r>
              <a:rPr sz="1800" spc="-10" dirty="0"/>
              <a:t>ideig</a:t>
            </a:r>
            <a:endParaRPr sz="1800" dirty="0"/>
          </a:p>
        </p:txBody>
      </p:sp>
      <p:sp>
        <p:nvSpPr>
          <p:cNvPr id="6" name="object 3">
            <a:extLst>
              <a:ext uri="{FF2B5EF4-FFF2-40B4-BE49-F238E27FC236}">
                <a16:creationId xmlns:a16="http://schemas.microsoft.com/office/drawing/2014/main" id="{2CDCB35A-1D34-C0CD-B5FE-4F2AF7418535}"/>
              </a:ext>
            </a:extLst>
          </p:cNvPr>
          <p:cNvSpPr txBox="1">
            <a:spLocks/>
          </p:cNvSpPr>
          <p:nvPr/>
        </p:nvSpPr>
        <p:spPr>
          <a:xfrm>
            <a:off x="220235" y="1580694"/>
            <a:ext cx="8696839" cy="5098832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ct val="100000"/>
              </a:lnSpc>
              <a:spcBef>
                <a:spcPts val="700"/>
              </a:spcBef>
            </a:pPr>
            <a:r>
              <a:rPr lang="hu-HU" spc="-5" dirty="0"/>
              <a:t>Hipotézis:</a:t>
            </a:r>
          </a:p>
          <a:p>
            <a:pPr marL="468630" marR="5080" indent="-342900">
              <a:lnSpc>
                <a:spcPct val="100000"/>
              </a:lnSpc>
              <a:spcBef>
                <a:spcPts val="500"/>
              </a:spcBef>
            </a:pPr>
            <a:r>
              <a:rPr lang="hu-HU" sz="2000" spc="-5" dirty="0"/>
              <a:t>Az</a:t>
            </a:r>
            <a:r>
              <a:rPr lang="hu-HU" sz="2000" spc="5" dirty="0"/>
              <a:t> </a:t>
            </a:r>
            <a:r>
              <a:rPr lang="hu-HU" sz="2000" spc="-10" dirty="0"/>
              <a:t>állkapcsok</a:t>
            </a:r>
            <a:r>
              <a:rPr lang="hu-HU" sz="2000" spc="40" dirty="0"/>
              <a:t> </a:t>
            </a:r>
            <a:r>
              <a:rPr lang="hu-HU" sz="2000" spc="-5" dirty="0"/>
              <a:t>a</a:t>
            </a:r>
            <a:r>
              <a:rPr lang="hu-HU" sz="2000" dirty="0"/>
              <a:t> </a:t>
            </a:r>
            <a:r>
              <a:rPr lang="hu-HU" sz="2000" spc="-5" dirty="0"/>
              <a:t>nagyobb </a:t>
            </a:r>
            <a:r>
              <a:rPr lang="hu-HU" sz="2000" spc="-10" dirty="0" err="1"/>
              <a:t>erejű</a:t>
            </a:r>
            <a:r>
              <a:rPr lang="hu-HU" sz="2000" spc="-10" dirty="0"/>
              <a:t>,</a:t>
            </a:r>
            <a:r>
              <a:rPr lang="hu-HU" sz="2000" spc="25" dirty="0"/>
              <a:t> </a:t>
            </a:r>
            <a:r>
              <a:rPr lang="hu-HU" sz="2000" spc="-15" dirty="0"/>
              <a:t>intenzívebb</a:t>
            </a:r>
            <a:r>
              <a:rPr lang="hu-HU" sz="2000" spc="40" dirty="0"/>
              <a:t> </a:t>
            </a:r>
            <a:r>
              <a:rPr lang="hu-HU" sz="2000" spc="-25" dirty="0"/>
              <a:t>rágástól </a:t>
            </a:r>
            <a:r>
              <a:rPr lang="hu-HU" sz="2000" spc="-20" dirty="0"/>
              <a:t> </a:t>
            </a:r>
            <a:r>
              <a:rPr lang="hu-HU" sz="2000" spc="-10" dirty="0"/>
              <a:t>erősebbek,</a:t>
            </a:r>
            <a:r>
              <a:rPr lang="hu-HU" sz="2000" spc="50" dirty="0"/>
              <a:t> </a:t>
            </a:r>
            <a:r>
              <a:rPr lang="hu-HU" sz="2000" spc="-5" dirty="0"/>
              <a:t>a</a:t>
            </a:r>
            <a:r>
              <a:rPr lang="hu-HU" sz="2000" spc="-20" dirty="0"/>
              <a:t> </a:t>
            </a:r>
            <a:r>
              <a:rPr lang="hu-HU" sz="2000" spc="-25" dirty="0"/>
              <a:t>fogívek</a:t>
            </a:r>
            <a:r>
              <a:rPr lang="hu-HU" sz="2000" spc="55" dirty="0"/>
              <a:t> </a:t>
            </a:r>
            <a:r>
              <a:rPr lang="hu-HU" sz="2000" spc="-5" dirty="0"/>
              <a:t>nagyobbak </a:t>
            </a:r>
            <a:r>
              <a:rPr lang="hu-HU" sz="2000" spc="-440" dirty="0"/>
              <a:t> </a:t>
            </a:r>
            <a:r>
              <a:rPr lang="hu-HU" sz="2000" spc="-10" dirty="0"/>
              <a:t>lehetnek</a:t>
            </a:r>
            <a:endParaRPr lang="hu-HU" sz="2000" dirty="0"/>
          </a:p>
          <a:p>
            <a:pPr marL="468630" marR="426720" indent="-342900">
              <a:lnSpc>
                <a:spcPct val="100000"/>
              </a:lnSpc>
              <a:spcBef>
                <a:spcPts val="484"/>
              </a:spcBef>
              <a:tabLst>
                <a:tab pos="753110" algn="l"/>
              </a:tabLst>
            </a:pPr>
            <a:endParaRPr lang="hu-HU" sz="2000" spc="-5" dirty="0"/>
          </a:p>
          <a:p>
            <a:pPr marL="468630" marR="426720" indent="-342900">
              <a:lnSpc>
                <a:spcPct val="100000"/>
              </a:lnSpc>
              <a:spcBef>
                <a:spcPts val="484"/>
              </a:spcBef>
              <a:tabLst>
                <a:tab pos="753110" algn="l"/>
              </a:tabLst>
            </a:pPr>
            <a:r>
              <a:rPr lang="hu-HU" sz="2000" spc="-5" dirty="0"/>
              <a:t>Az</a:t>
            </a:r>
            <a:r>
              <a:rPr lang="hu-HU" sz="2000" dirty="0"/>
              <a:t> </a:t>
            </a:r>
            <a:r>
              <a:rPr lang="hu-HU" sz="2000" spc="-10" dirty="0"/>
              <a:t>állkapcsok</a:t>
            </a:r>
            <a:r>
              <a:rPr lang="hu-HU" sz="2000" spc="35" dirty="0"/>
              <a:t> </a:t>
            </a:r>
            <a:r>
              <a:rPr lang="hu-HU" sz="2000" spc="-5" dirty="0"/>
              <a:t>kisebb </a:t>
            </a:r>
            <a:r>
              <a:rPr lang="hu-HU" sz="2000" dirty="0"/>
              <a:t> </a:t>
            </a:r>
            <a:r>
              <a:rPr lang="hu-HU" sz="2000" spc="-10" dirty="0"/>
              <a:t>funkcionális</a:t>
            </a:r>
            <a:r>
              <a:rPr lang="hu-HU" sz="2000" spc="5" dirty="0"/>
              <a:t> </a:t>
            </a:r>
            <a:r>
              <a:rPr lang="hu-HU" sz="2000" spc="-10" dirty="0"/>
              <a:t>terhelése</a:t>
            </a:r>
            <a:r>
              <a:rPr lang="hu-HU" sz="2000" spc="75" dirty="0"/>
              <a:t> </a:t>
            </a:r>
            <a:r>
              <a:rPr lang="hu-HU" sz="2000" spc="-15" dirty="0"/>
              <a:t>miatt </a:t>
            </a:r>
            <a:r>
              <a:rPr lang="hu-HU" sz="2000" spc="-440" dirty="0"/>
              <a:t> </a:t>
            </a:r>
            <a:r>
              <a:rPr lang="hu-HU" sz="2000" spc="-15" dirty="0"/>
              <a:t>azok</a:t>
            </a:r>
            <a:r>
              <a:rPr lang="hu-HU" sz="2000" spc="-25" dirty="0"/>
              <a:t> </a:t>
            </a:r>
            <a:r>
              <a:rPr lang="hu-HU" sz="2000" spc="-10" dirty="0"/>
              <a:t>fejletlenebbek</a:t>
            </a:r>
            <a:r>
              <a:rPr lang="hu-HU" sz="2000" spc="30" dirty="0"/>
              <a:t> </a:t>
            </a:r>
            <a:r>
              <a:rPr lang="hu-HU" sz="2000" spc="-10" dirty="0"/>
              <a:t>lesznek,</a:t>
            </a:r>
            <a:r>
              <a:rPr lang="hu-HU" sz="2000" dirty="0"/>
              <a:t> </a:t>
            </a:r>
            <a:r>
              <a:rPr lang="hu-HU" sz="2000" spc="-15" dirty="0"/>
              <a:t>fogívszűkület</a:t>
            </a:r>
            <a:r>
              <a:rPr lang="hu-HU" sz="2000" spc="40" dirty="0"/>
              <a:t> </a:t>
            </a:r>
            <a:r>
              <a:rPr lang="hu-HU" sz="2000" spc="-10" dirty="0"/>
              <a:t>és</a:t>
            </a:r>
            <a:r>
              <a:rPr lang="hu-HU" sz="2000" spc="5" dirty="0"/>
              <a:t> </a:t>
            </a:r>
            <a:r>
              <a:rPr lang="hu-HU" sz="2000" spc="-5" dirty="0"/>
              <a:t>torlódás</a:t>
            </a:r>
            <a:r>
              <a:rPr lang="hu-HU" sz="2000" spc="15" dirty="0"/>
              <a:t> </a:t>
            </a:r>
            <a:r>
              <a:rPr lang="hu-HU" sz="2000" spc="-5" dirty="0"/>
              <a:t>alakul </a:t>
            </a:r>
            <a:r>
              <a:rPr lang="hu-HU" sz="2000" dirty="0"/>
              <a:t>ki</a:t>
            </a:r>
          </a:p>
          <a:p>
            <a:pPr marL="125730" marR="426720" indent="0">
              <a:lnSpc>
                <a:spcPct val="100000"/>
              </a:lnSpc>
              <a:spcBef>
                <a:spcPts val="484"/>
              </a:spcBef>
              <a:buNone/>
              <a:tabLst>
                <a:tab pos="753110" algn="l"/>
              </a:tabLst>
            </a:pPr>
            <a:endParaRPr lang="hu-HU" sz="2000" spc="-10" dirty="0"/>
          </a:p>
          <a:p>
            <a:pPr marL="468630" marR="426720" indent="-342900">
              <a:lnSpc>
                <a:spcPct val="100000"/>
              </a:lnSpc>
              <a:spcBef>
                <a:spcPts val="484"/>
              </a:spcBef>
              <a:tabLst>
                <a:tab pos="753110" algn="l"/>
              </a:tabLst>
            </a:pPr>
            <a:r>
              <a:rPr lang="hu-HU" sz="2000" spc="-5" dirty="0"/>
              <a:t>Az</a:t>
            </a:r>
            <a:r>
              <a:rPr lang="hu-HU" sz="2000" dirty="0"/>
              <a:t> </a:t>
            </a:r>
            <a:r>
              <a:rPr lang="hu-HU" sz="2000" spc="-10" dirty="0"/>
              <a:t>étrend</a:t>
            </a:r>
            <a:r>
              <a:rPr lang="hu-HU" sz="2000" spc="-5" dirty="0"/>
              <a:t> </a:t>
            </a:r>
            <a:r>
              <a:rPr lang="hu-HU" sz="2000" spc="-15" dirty="0"/>
              <a:t>változása </a:t>
            </a:r>
            <a:r>
              <a:rPr lang="hu-HU" sz="2000" spc="-10" dirty="0"/>
              <a:t> valószínűleg</a:t>
            </a:r>
            <a:r>
              <a:rPr lang="hu-HU" sz="2000" spc="40" dirty="0"/>
              <a:t> </a:t>
            </a:r>
            <a:r>
              <a:rPr lang="hu-HU" sz="2000" spc="-25" dirty="0"/>
              <a:t>szerepet</a:t>
            </a:r>
            <a:r>
              <a:rPr lang="hu-HU" sz="2000" spc="50" dirty="0"/>
              <a:t> </a:t>
            </a:r>
            <a:r>
              <a:rPr lang="hu-HU" sz="2000" spc="-20" dirty="0"/>
              <a:t>játszott</a:t>
            </a:r>
            <a:r>
              <a:rPr lang="hu-HU" sz="2000" spc="30" dirty="0"/>
              <a:t> </a:t>
            </a:r>
            <a:r>
              <a:rPr lang="hu-HU" sz="2000" spc="-5" dirty="0"/>
              <a:t>a </a:t>
            </a:r>
            <a:r>
              <a:rPr lang="hu-HU" sz="2000" spc="-440" dirty="0"/>
              <a:t> </a:t>
            </a:r>
            <a:r>
              <a:rPr lang="hu-HU" sz="2000" spc="-5" dirty="0" err="1"/>
              <a:t>malocclusiok</a:t>
            </a:r>
            <a:r>
              <a:rPr lang="hu-HU" sz="2000" spc="15" dirty="0"/>
              <a:t> </a:t>
            </a:r>
            <a:r>
              <a:rPr lang="hu-HU" sz="2000" spc="-15" dirty="0"/>
              <a:t>modernkori</a:t>
            </a:r>
            <a:r>
              <a:rPr lang="hu-HU" sz="2000" dirty="0"/>
              <a:t> </a:t>
            </a:r>
            <a:r>
              <a:rPr lang="hu-HU" sz="2000" spc="-10" dirty="0"/>
              <a:t>előfordulásának gyakoriságában</a:t>
            </a:r>
          </a:p>
          <a:p>
            <a:pPr marL="468630" marR="426720" indent="-342900">
              <a:lnSpc>
                <a:spcPct val="100000"/>
              </a:lnSpc>
              <a:spcBef>
                <a:spcPts val="484"/>
              </a:spcBef>
              <a:tabLst>
                <a:tab pos="753110" algn="l"/>
              </a:tabLst>
            </a:pPr>
            <a:endParaRPr lang="hu-HU" sz="2000" spc="-10" dirty="0"/>
          </a:p>
          <a:p>
            <a:pPr marL="468630" marR="426720" indent="-342900">
              <a:lnSpc>
                <a:spcPct val="100000"/>
              </a:lnSpc>
              <a:spcBef>
                <a:spcPts val="484"/>
              </a:spcBef>
              <a:tabLst>
                <a:tab pos="753110" algn="l"/>
              </a:tabLst>
            </a:pPr>
            <a:r>
              <a:rPr lang="hu-HU" sz="2000" spc="-5" dirty="0"/>
              <a:t>A</a:t>
            </a:r>
            <a:r>
              <a:rPr lang="hu-HU" sz="2000" spc="-10" dirty="0"/>
              <a:t> kisebb</a:t>
            </a:r>
            <a:r>
              <a:rPr lang="hu-HU" sz="2000" spc="30" dirty="0"/>
              <a:t> </a:t>
            </a:r>
            <a:r>
              <a:rPr lang="hu-HU" sz="2000" spc="-20" dirty="0"/>
              <a:t>rágóerő</a:t>
            </a:r>
            <a:r>
              <a:rPr lang="hu-HU" sz="2000" spc="25" dirty="0"/>
              <a:t> </a:t>
            </a:r>
            <a:r>
              <a:rPr lang="hu-HU" sz="2000" spc="-5" dirty="0"/>
              <a:t>a</a:t>
            </a:r>
            <a:r>
              <a:rPr lang="hu-HU" sz="2000" dirty="0"/>
              <a:t> </a:t>
            </a:r>
            <a:r>
              <a:rPr lang="hu-HU" sz="2000" spc="-30" dirty="0"/>
              <a:t>fogak</a:t>
            </a:r>
            <a:r>
              <a:rPr lang="hu-HU" sz="2000" dirty="0"/>
              <a:t> </a:t>
            </a:r>
            <a:r>
              <a:rPr lang="hu-HU" sz="2000" spc="-15" dirty="0"/>
              <a:t>túlzott</a:t>
            </a:r>
            <a:r>
              <a:rPr lang="hu-HU" sz="2000" spc="10" dirty="0"/>
              <a:t> </a:t>
            </a:r>
            <a:r>
              <a:rPr lang="hu-HU" sz="2000" spc="-10" dirty="0"/>
              <a:t>erupcióját</a:t>
            </a:r>
            <a:r>
              <a:rPr lang="hu-HU" sz="2000" spc="15" dirty="0"/>
              <a:t> </a:t>
            </a:r>
            <a:r>
              <a:rPr lang="hu-HU" sz="2000" spc="-25" dirty="0"/>
              <a:t>okozza</a:t>
            </a:r>
            <a:r>
              <a:rPr lang="hu-HU" sz="2000" spc="-15" dirty="0"/>
              <a:t> </a:t>
            </a:r>
            <a:r>
              <a:rPr lang="hu-HU" sz="2000" spc="-10" dirty="0">
                <a:latin typeface="Wingdings"/>
                <a:cs typeface="Wingdings"/>
              </a:rPr>
              <a:t></a:t>
            </a:r>
            <a:r>
              <a:rPr lang="hu-HU" sz="2000" spc="-30" dirty="0">
                <a:latin typeface="Times New Roman"/>
                <a:cs typeface="Times New Roman"/>
              </a:rPr>
              <a:t> </a:t>
            </a:r>
            <a:r>
              <a:rPr lang="hu-HU" sz="2000" spc="-5" dirty="0"/>
              <a:t>alsó</a:t>
            </a:r>
            <a:r>
              <a:rPr lang="hu-HU" sz="2000" dirty="0">
                <a:latin typeface="Times New Roman"/>
                <a:cs typeface="Times New Roman"/>
              </a:rPr>
              <a:t> </a:t>
            </a:r>
            <a:r>
              <a:rPr lang="hu-HU" sz="2000" dirty="0">
                <a:latin typeface="+mj-lt"/>
                <a:cs typeface="Times New Roman"/>
              </a:rPr>
              <a:t>a</a:t>
            </a:r>
            <a:r>
              <a:rPr lang="hu-HU" sz="2000" spc="-10" dirty="0"/>
              <a:t>rcmagasság nő,</a:t>
            </a:r>
            <a:r>
              <a:rPr lang="hu-HU" sz="2000" spc="55" dirty="0"/>
              <a:t> </a:t>
            </a:r>
            <a:r>
              <a:rPr lang="hu-HU" sz="2000" spc="-15" dirty="0"/>
              <a:t>nyitott</a:t>
            </a:r>
            <a:r>
              <a:rPr lang="hu-HU" sz="2000" spc="-10" dirty="0"/>
              <a:t> harapás</a:t>
            </a:r>
          </a:p>
          <a:p>
            <a:pPr marL="468630" marR="426720" indent="-342900">
              <a:lnSpc>
                <a:spcPct val="100000"/>
              </a:lnSpc>
              <a:spcBef>
                <a:spcPts val="484"/>
              </a:spcBef>
              <a:tabLst>
                <a:tab pos="753110" algn="l"/>
              </a:tabLst>
            </a:pPr>
            <a:endParaRPr lang="hu-HU" sz="2000" dirty="0"/>
          </a:p>
          <a:p>
            <a:pPr marL="468630" marR="426720" indent="-342900">
              <a:lnSpc>
                <a:spcPct val="100000"/>
              </a:lnSpc>
              <a:spcBef>
                <a:spcPts val="484"/>
              </a:spcBef>
              <a:tabLst>
                <a:tab pos="753110" algn="l"/>
              </a:tabLst>
            </a:pPr>
            <a:endParaRPr lang="hu-HU" sz="2000" dirty="0"/>
          </a:p>
        </p:txBody>
      </p:sp>
      <p:pic>
        <p:nvPicPr>
          <p:cNvPr id="2" name="Picture 10" descr="KÃ©ptalÃ¡lat a kÃ¶vetkezÅre: âmastication funnyâ">
            <a:extLst>
              <a:ext uri="{FF2B5EF4-FFF2-40B4-BE49-F238E27FC236}">
                <a16:creationId xmlns:a16="http://schemas.microsoft.com/office/drawing/2014/main" id="{9B8AFA76-F72E-9542-8ACE-D58A133D7B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63" t="3800" r="3538" b="8761"/>
          <a:stretch/>
        </p:blipFill>
        <p:spPr bwMode="auto">
          <a:xfrm>
            <a:off x="8492691" y="2580202"/>
            <a:ext cx="3583577" cy="2331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386120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65338987-2268-8FBC-34DB-4933C6803147}"/>
              </a:ext>
            </a:extLst>
          </p:cNvPr>
          <p:cNvSpPr txBox="1">
            <a:spLocks/>
          </p:cNvSpPr>
          <p:nvPr/>
        </p:nvSpPr>
        <p:spPr>
          <a:xfrm>
            <a:off x="528090" y="417505"/>
            <a:ext cx="9000853" cy="6886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hu-HU" b="1" spc="-15" dirty="0"/>
              <a:t>Harapási</a:t>
            </a:r>
            <a:r>
              <a:rPr lang="hu-HU" b="1" spc="25" dirty="0"/>
              <a:t> </a:t>
            </a:r>
            <a:r>
              <a:rPr lang="hu-HU" b="1" spc="-30" dirty="0"/>
              <a:t>erő</a:t>
            </a:r>
            <a:r>
              <a:rPr lang="hu-HU" b="1" spc="-20" dirty="0"/>
              <a:t> </a:t>
            </a:r>
            <a:r>
              <a:rPr lang="hu-HU" b="1" spc="-10" dirty="0"/>
              <a:t>és </a:t>
            </a:r>
            <a:r>
              <a:rPr lang="hu-HU" b="1" spc="-5" dirty="0"/>
              <a:t>erupció</a:t>
            </a: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493BEC7A-7E50-2C13-48BC-9CFE72EEFD58}"/>
              </a:ext>
            </a:extLst>
          </p:cNvPr>
          <p:cNvSpPr txBox="1"/>
          <p:nvPr/>
        </p:nvSpPr>
        <p:spPr>
          <a:xfrm>
            <a:off x="1436914" y="1337295"/>
            <a:ext cx="4297680" cy="143731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40"/>
              </a:spcBef>
            </a:pPr>
            <a:endParaRPr sz="2800" dirty="0">
              <a:latin typeface="Calibri"/>
              <a:cs typeface="Calibri"/>
            </a:endParaRPr>
          </a:p>
          <a:p>
            <a:pPr marL="875030" marR="825500" indent="-24765">
              <a:lnSpc>
                <a:spcPct val="120000"/>
              </a:lnSpc>
            </a:pPr>
            <a:r>
              <a:rPr sz="2400" dirty="0">
                <a:latin typeface="+mj-lt"/>
                <a:cs typeface="Calibri"/>
              </a:rPr>
              <a:t>A</a:t>
            </a:r>
            <a:r>
              <a:rPr sz="2400" spc="-20" dirty="0">
                <a:latin typeface="+mj-lt"/>
                <a:cs typeface="Calibri"/>
              </a:rPr>
              <a:t>r</a:t>
            </a:r>
            <a:r>
              <a:rPr sz="2400" spc="-10" dirty="0">
                <a:latin typeface="+mj-lt"/>
                <a:cs typeface="Calibri"/>
              </a:rPr>
              <a:t>c</a:t>
            </a:r>
            <a:r>
              <a:rPr sz="2400" dirty="0">
                <a:latin typeface="+mj-lt"/>
                <a:cs typeface="Calibri"/>
              </a:rPr>
              <a:t>ma</a:t>
            </a:r>
            <a:r>
              <a:rPr sz="2400" spc="-50" dirty="0">
                <a:latin typeface="+mj-lt"/>
                <a:cs typeface="Calibri"/>
              </a:rPr>
              <a:t>g</a:t>
            </a:r>
            <a:r>
              <a:rPr sz="2400" dirty="0">
                <a:latin typeface="+mj-lt"/>
                <a:cs typeface="Calibri"/>
              </a:rPr>
              <a:t>assá</a:t>
            </a:r>
            <a:r>
              <a:rPr sz="2400" spc="-5" dirty="0">
                <a:latin typeface="+mj-lt"/>
                <a:cs typeface="Calibri"/>
              </a:rPr>
              <a:t>g</a:t>
            </a:r>
            <a:r>
              <a:rPr sz="2800" dirty="0">
                <a:latin typeface="+mj-lt"/>
                <a:cs typeface="Calibri"/>
              </a:rPr>
              <a:t>↑ </a:t>
            </a:r>
            <a:r>
              <a:rPr sz="2400" dirty="0">
                <a:latin typeface="+mj-lt"/>
                <a:cs typeface="Calibri"/>
              </a:rPr>
              <a:t> </a:t>
            </a:r>
            <a:r>
              <a:rPr sz="2400" spc="-10" dirty="0">
                <a:latin typeface="+mj-lt"/>
                <a:cs typeface="Calibri"/>
              </a:rPr>
              <a:t>Harapási</a:t>
            </a:r>
            <a:r>
              <a:rPr sz="2400" spc="-60" dirty="0">
                <a:latin typeface="+mj-lt"/>
                <a:cs typeface="Calibri"/>
              </a:rPr>
              <a:t> </a:t>
            </a:r>
            <a:r>
              <a:rPr sz="2400" spc="-10" dirty="0">
                <a:latin typeface="+mj-lt"/>
                <a:cs typeface="Calibri"/>
              </a:rPr>
              <a:t>erő</a:t>
            </a:r>
            <a:r>
              <a:rPr sz="2800" spc="-10" dirty="0">
                <a:latin typeface="+mj-lt"/>
                <a:cs typeface="Calibri"/>
              </a:rPr>
              <a:t>↓</a:t>
            </a:r>
            <a:endParaRPr sz="2800" dirty="0">
              <a:latin typeface="+mj-lt"/>
              <a:cs typeface="Calibri"/>
            </a:endParaRP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FFFBA5C0-6E11-819B-17FD-ECAAA9FFEA23}"/>
              </a:ext>
            </a:extLst>
          </p:cNvPr>
          <p:cNvSpPr txBox="1"/>
          <p:nvPr/>
        </p:nvSpPr>
        <p:spPr>
          <a:xfrm>
            <a:off x="635187" y="3713608"/>
            <a:ext cx="6106886" cy="149143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10"/>
              </a:spcBef>
            </a:pPr>
            <a:r>
              <a:rPr sz="2400" i="1" spc="5" dirty="0">
                <a:latin typeface="+mj-lt"/>
                <a:cs typeface="Calibri"/>
              </a:rPr>
              <a:t>A </a:t>
            </a:r>
            <a:r>
              <a:rPr sz="2400" i="1" spc="-5" dirty="0">
                <a:latin typeface="+mj-lt"/>
                <a:cs typeface="Calibri"/>
              </a:rPr>
              <a:t>jelenlegi </a:t>
            </a:r>
            <a:r>
              <a:rPr sz="2400" i="1" spc="5" dirty="0">
                <a:latin typeface="+mj-lt"/>
                <a:cs typeface="Calibri"/>
              </a:rPr>
              <a:t>EB </a:t>
            </a:r>
            <a:r>
              <a:rPr sz="2400" i="1" spc="-10" dirty="0">
                <a:latin typeface="+mj-lt"/>
                <a:cs typeface="Calibri"/>
              </a:rPr>
              <a:t>álláspont </a:t>
            </a:r>
            <a:r>
              <a:rPr sz="2400" i="1" spc="-15" dirty="0">
                <a:latin typeface="+mj-lt"/>
                <a:cs typeface="Calibri"/>
              </a:rPr>
              <a:t>szerint </a:t>
            </a:r>
            <a:r>
              <a:rPr sz="2400" i="1" u="sng" spc="-15" dirty="0" err="1">
                <a:latin typeface="+mj-lt"/>
                <a:cs typeface="Calibri"/>
              </a:rPr>
              <a:t>inkább</a:t>
            </a:r>
            <a:r>
              <a:rPr sz="2400" i="1" spc="-15" dirty="0">
                <a:latin typeface="+mj-lt"/>
                <a:cs typeface="Calibri"/>
              </a:rPr>
              <a:t> </a:t>
            </a:r>
            <a:r>
              <a:rPr sz="2400" i="1" spc="5" dirty="0">
                <a:latin typeface="+mj-lt"/>
                <a:cs typeface="Calibri"/>
              </a:rPr>
              <a:t>a</a:t>
            </a:r>
            <a:r>
              <a:rPr lang="hu-HU" sz="2400" i="1" spc="5" dirty="0">
                <a:latin typeface="+mj-lt"/>
                <a:cs typeface="Calibri"/>
              </a:rPr>
              <a:t> </a:t>
            </a:r>
            <a:r>
              <a:rPr sz="2400" i="1" spc="-10" dirty="0" err="1">
                <a:latin typeface="+mj-lt"/>
                <a:cs typeface="Calibri"/>
              </a:rPr>
              <a:t>megnövekedett</a:t>
            </a:r>
            <a:r>
              <a:rPr sz="2400" i="1" spc="-10" dirty="0">
                <a:latin typeface="+mj-lt"/>
                <a:cs typeface="Calibri"/>
              </a:rPr>
              <a:t> </a:t>
            </a:r>
            <a:r>
              <a:rPr sz="2400" i="1" spc="-5" dirty="0">
                <a:latin typeface="+mj-lt"/>
                <a:cs typeface="Calibri"/>
              </a:rPr>
              <a:t>arcmagasság </a:t>
            </a:r>
            <a:r>
              <a:rPr sz="2400" i="1" spc="-25" dirty="0">
                <a:latin typeface="+mj-lt"/>
                <a:cs typeface="Calibri"/>
              </a:rPr>
              <a:t>okozza </a:t>
            </a:r>
            <a:r>
              <a:rPr sz="2400" i="1" spc="-15" dirty="0">
                <a:latin typeface="+mj-lt"/>
                <a:cs typeface="Calibri"/>
              </a:rPr>
              <a:t>az </a:t>
            </a:r>
            <a:r>
              <a:rPr sz="2400" i="1" spc="-350" dirty="0">
                <a:latin typeface="+mj-lt"/>
                <a:cs typeface="Calibri"/>
              </a:rPr>
              <a:t> </a:t>
            </a:r>
            <a:r>
              <a:rPr sz="2400" i="1" spc="-10" dirty="0">
                <a:latin typeface="+mj-lt"/>
                <a:cs typeface="Calibri"/>
              </a:rPr>
              <a:t>alacsonyabb</a:t>
            </a:r>
            <a:r>
              <a:rPr sz="2400" i="1" spc="35" dirty="0">
                <a:latin typeface="+mj-lt"/>
                <a:cs typeface="Calibri"/>
              </a:rPr>
              <a:t> </a:t>
            </a:r>
            <a:r>
              <a:rPr sz="2400" i="1" spc="-5" dirty="0">
                <a:latin typeface="+mj-lt"/>
                <a:cs typeface="Calibri"/>
              </a:rPr>
              <a:t>rágási</a:t>
            </a:r>
            <a:r>
              <a:rPr sz="2400" i="1" spc="5" dirty="0">
                <a:latin typeface="+mj-lt"/>
                <a:cs typeface="Calibri"/>
              </a:rPr>
              <a:t> </a:t>
            </a:r>
            <a:r>
              <a:rPr sz="2400" i="1" dirty="0">
                <a:latin typeface="+mj-lt"/>
                <a:cs typeface="Calibri"/>
              </a:rPr>
              <a:t>erőt</a:t>
            </a:r>
            <a:r>
              <a:rPr sz="2400" i="1" spc="5" dirty="0">
                <a:latin typeface="+mj-lt"/>
                <a:cs typeface="Calibri"/>
              </a:rPr>
              <a:t> </a:t>
            </a:r>
            <a:r>
              <a:rPr sz="2400" i="1" dirty="0">
                <a:latin typeface="+mj-lt"/>
                <a:cs typeface="Calibri"/>
              </a:rPr>
              <a:t>a</a:t>
            </a:r>
            <a:r>
              <a:rPr sz="2400" i="1" spc="-10" dirty="0">
                <a:latin typeface="+mj-lt"/>
                <a:cs typeface="Calibri"/>
              </a:rPr>
              <a:t> long</a:t>
            </a:r>
            <a:r>
              <a:rPr lang="hu-HU" sz="2400" i="1" spc="-10" dirty="0">
                <a:latin typeface="+mj-lt"/>
                <a:cs typeface="Calibri"/>
              </a:rPr>
              <a:t>-</a:t>
            </a:r>
            <a:r>
              <a:rPr sz="2400" i="1" spc="-10" dirty="0">
                <a:latin typeface="+mj-lt"/>
                <a:cs typeface="Calibri"/>
              </a:rPr>
              <a:t>face</a:t>
            </a:r>
            <a:r>
              <a:rPr lang="hu-HU" sz="2400" i="1" spc="-10" dirty="0">
                <a:latin typeface="+mj-lt"/>
                <a:cs typeface="Calibri"/>
              </a:rPr>
              <a:t> </a:t>
            </a:r>
            <a:r>
              <a:rPr sz="2400" i="1" spc="-10" dirty="0" err="1">
                <a:latin typeface="+mj-lt"/>
                <a:cs typeface="Calibri"/>
              </a:rPr>
              <a:t>betegeknél</a:t>
            </a:r>
            <a:endParaRPr sz="2400" dirty="0">
              <a:latin typeface="+mj-lt"/>
              <a:cs typeface="Calibri"/>
            </a:endParaRPr>
          </a:p>
        </p:txBody>
      </p:sp>
      <p:grpSp>
        <p:nvGrpSpPr>
          <p:cNvPr id="5" name="object 5">
            <a:extLst>
              <a:ext uri="{FF2B5EF4-FFF2-40B4-BE49-F238E27FC236}">
                <a16:creationId xmlns:a16="http://schemas.microsoft.com/office/drawing/2014/main" id="{EE58BBE3-9F2A-59B8-7482-F190733C01F6}"/>
              </a:ext>
            </a:extLst>
          </p:cNvPr>
          <p:cNvGrpSpPr/>
          <p:nvPr/>
        </p:nvGrpSpPr>
        <p:grpSpPr>
          <a:xfrm>
            <a:off x="4617037" y="2055953"/>
            <a:ext cx="241935" cy="521970"/>
            <a:chOff x="3334003" y="3056635"/>
            <a:chExt cx="241935" cy="521970"/>
          </a:xfrm>
        </p:grpSpPr>
        <p:sp>
          <p:nvSpPr>
            <p:cNvPr id="6" name="object 6">
              <a:extLst>
                <a:ext uri="{FF2B5EF4-FFF2-40B4-BE49-F238E27FC236}">
                  <a16:creationId xmlns:a16="http://schemas.microsoft.com/office/drawing/2014/main" id="{92507D35-57D5-449A-6CCD-CD121A42C597}"/>
                </a:ext>
              </a:extLst>
            </p:cNvPr>
            <p:cNvSpPr/>
            <p:nvPr/>
          </p:nvSpPr>
          <p:spPr>
            <a:xfrm>
              <a:off x="3346703" y="3307206"/>
              <a:ext cx="215900" cy="258445"/>
            </a:xfrm>
            <a:custGeom>
              <a:avLst/>
              <a:gdLst/>
              <a:ahLst/>
              <a:cxnLst/>
              <a:rect l="l" t="t" r="r" b="b"/>
              <a:pathLst>
                <a:path w="215900" h="258445">
                  <a:moveTo>
                    <a:pt x="214630" y="0"/>
                  </a:moveTo>
                  <a:lnTo>
                    <a:pt x="201812" y="49185"/>
                  </a:lnTo>
                  <a:lnTo>
                    <a:pt x="177893" y="93104"/>
                  </a:lnTo>
                  <a:lnTo>
                    <a:pt x="144330" y="130146"/>
                  </a:lnTo>
                  <a:lnTo>
                    <a:pt x="102581" y="158703"/>
                  </a:lnTo>
                  <a:lnTo>
                    <a:pt x="54101" y="177164"/>
                  </a:lnTo>
                  <a:lnTo>
                    <a:pt x="54101" y="150113"/>
                  </a:lnTo>
                  <a:lnTo>
                    <a:pt x="0" y="210946"/>
                  </a:lnTo>
                  <a:lnTo>
                    <a:pt x="54101" y="258317"/>
                  </a:lnTo>
                  <a:lnTo>
                    <a:pt x="54101" y="231266"/>
                  </a:lnTo>
                  <a:lnTo>
                    <a:pt x="96997" y="215637"/>
                  </a:lnTo>
                  <a:lnTo>
                    <a:pt x="134579" y="192271"/>
                  </a:lnTo>
                  <a:lnTo>
                    <a:pt x="166042" y="162330"/>
                  </a:lnTo>
                  <a:lnTo>
                    <a:pt x="190583" y="126972"/>
                  </a:lnTo>
                  <a:lnTo>
                    <a:pt x="207398" y="87358"/>
                  </a:lnTo>
                  <a:lnTo>
                    <a:pt x="215681" y="44648"/>
                  </a:lnTo>
                  <a:lnTo>
                    <a:pt x="214630" y="0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>
              <a:extLst>
                <a:ext uri="{FF2B5EF4-FFF2-40B4-BE49-F238E27FC236}">
                  <a16:creationId xmlns:a16="http://schemas.microsoft.com/office/drawing/2014/main" id="{78069E02-C91C-0D04-B5B8-0E0947387A65}"/>
                </a:ext>
              </a:extLst>
            </p:cNvPr>
            <p:cNvSpPr/>
            <p:nvPr/>
          </p:nvSpPr>
          <p:spPr>
            <a:xfrm>
              <a:off x="3346703" y="3069335"/>
              <a:ext cx="216535" cy="265430"/>
            </a:xfrm>
            <a:custGeom>
              <a:avLst/>
              <a:gdLst/>
              <a:ahLst/>
              <a:cxnLst/>
              <a:rect l="l" t="t" r="r" b="b"/>
              <a:pathLst>
                <a:path w="216535" h="265429">
                  <a:moveTo>
                    <a:pt x="0" y="0"/>
                  </a:moveTo>
                  <a:lnTo>
                    <a:pt x="0" y="54101"/>
                  </a:lnTo>
                  <a:lnTo>
                    <a:pt x="49616" y="59668"/>
                  </a:lnTo>
                  <a:lnTo>
                    <a:pt x="95165" y="75528"/>
                  </a:lnTo>
                  <a:lnTo>
                    <a:pt x="135347" y="100418"/>
                  </a:lnTo>
                  <a:lnTo>
                    <a:pt x="168861" y="133077"/>
                  </a:lnTo>
                  <a:lnTo>
                    <a:pt x="194409" y="172243"/>
                  </a:lnTo>
                  <a:lnTo>
                    <a:pt x="210691" y="216654"/>
                  </a:lnTo>
                  <a:lnTo>
                    <a:pt x="216408" y="265049"/>
                  </a:lnTo>
                  <a:lnTo>
                    <a:pt x="216408" y="210819"/>
                  </a:lnTo>
                  <a:lnTo>
                    <a:pt x="210691" y="162472"/>
                  </a:lnTo>
                  <a:lnTo>
                    <a:pt x="194409" y="118095"/>
                  </a:lnTo>
                  <a:lnTo>
                    <a:pt x="168861" y="78951"/>
                  </a:lnTo>
                  <a:lnTo>
                    <a:pt x="135347" y="46306"/>
                  </a:lnTo>
                  <a:lnTo>
                    <a:pt x="95165" y="21423"/>
                  </a:lnTo>
                  <a:lnTo>
                    <a:pt x="49616" y="55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0689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>
              <a:extLst>
                <a:ext uri="{FF2B5EF4-FFF2-40B4-BE49-F238E27FC236}">
                  <a16:creationId xmlns:a16="http://schemas.microsoft.com/office/drawing/2014/main" id="{29269F19-CA83-936C-A910-F44C1221F16B}"/>
                </a:ext>
              </a:extLst>
            </p:cNvPr>
            <p:cNvSpPr/>
            <p:nvPr/>
          </p:nvSpPr>
          <p:spPr>
            <a:xfrm>
              <a:off x="3346703" y="3069335"/>
              <a:ext cx="216535" cy="496570"/>
            </a:xfrm>
            <a:custGeom>
              <a:avLst/>
              <a:gdLst/>
              <a:ahLst/>
              <a:cxnLst/>
              <a:rect l="l" t="t" r="r" b="b"/>
              <a:pathLst>
                <a:path w="216535" h="496570">
                  <a:moveTo>
                    <a:pt x="216408" y="265049"/>
                  </a:moveTo>
                  <a:lnTo>
                    <a:pt x="210691" y="216654"/>
                  </a:lnTo>
                  <a:lnTo>
                    <a:pt x="194409" y="172243"/>
                  </a:lnTo>
                  <a:lnTo>
                    <a:pt x="168861" y="133077"/>
                  </a:lnTo>
                  <a:lnTo>
                    <a:pt x="135347" y="100418"/>
                  </a:lnTo>
                  <a:lnTo>
                    <a:pt x="95165" y="75528"/>
                  </a:lnTo>
                  <a:lnTo>
                    <a:pt x="49616" y="59668"/>
                  </a:lnTo>
                  <a:lnTo>
                    <a:pt x="0" y="54101"/>
                  </a:lnTo>
                  <a:lnTo>
                    <a:pt x="0" y="0"/>
                  </a:lnTo>
                  <a:lnTo>
                    <a:pt x="49616" y="5566"/>
                  </a:lnTo>
                  <a:lnTo>
                    <a:pt x="95165" y="21423"/>
                  </a:lnTo>
                  <a:lnTo>
                    <a:pt x="135347" y="46306"/>
                  </a:lnTo>
                  <a:lnTo>
                    <a:pt x="168861" y="78951"/>
                  </a:lnTo>
                  <a:lnTo>
                    <a:pt x="194409" y="118095"/>
                  </a:lnTo>
                  <a:lnTo>
                    <a:pt x="210691" y="162472"/>
                  </a:lnTo>
                  <a:lnTo>
                    <a:pt x="216408" y="210819"/>
                  </a:lnTo>
                  <a:lnTo>
                    <a:pt x="216408" y="265049"/>
                  </a:lnTo>
                  <a:lnTo>
                    <a:pt x="211017" y="311881"/>
                  </a:lnTo>
                  <a:lnTo>
                    <a:pt x="195551" y="355355"/>
                  </a:lnTo>
                  <a:lnTo>
                    <a:pt x="171069" y="394144"/>
                  </a:lnTo>
                  <a:lnTo>
                    <a:pt x="138627" y="426922"/>
                  </a:lnTo>
                  <a:lnTo>
                    <a:pt x="99285" y="452362"/>
                  </a:lnTo>
                  <a:lnTo>
                    <a:pt x="54101" y="469138"/>
                  </a:lnTo>
                  <a:lnTo>
                    <a:pt x="54101" y="496188"/>
                  </a:lnTo>
                  <a:lnTo>
                    <a:pt x="0" y="448817"/>
                  </a:lnTo>
                  <a:lnTo>
                    <a:pt x="54101" y="387985"/>
                  </a:lnTo>
                  <a:lnTo>
                    <a:pt x="54101" y="415036"/>
                  </a:lnTo>
                  <a:lnTo>
                    <a:pt x="102581" y="396574"/>
                  </a:lnTo>
                  <a:lnTo>
                    <a:pt x="144330" y="368017"/>
                  </a:lnTo>
                  <a:lnTo>
                    <a:pt x="177893" y="330975"/>
                  </a:lnTo>
                  <a:lnTo>
                    <a:pt x="201812" y="287056"/>
                  </a:lnTo>
                  <a:lnTo>
                    <a:pt x="214630" y="237871"/>
                  </a:lnTo>
                </a:path>
              </a:pathLst>
            </a:custGeom>
            <a:ln w="25400">
              <a:solidFill>
                <a:srgbClr val="385D8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" name="object 9">
            <a:extLst>
              <a:ext uri="{FF2B5EF4-FFF2-40B4-BE49-F238E27FC236}">
                <a16:creationId xmlns:a16="http://schemas.microsoft.com/office/drawing/2014/main" id="{21090603-D3E1-7E39-46BE-5B9EF40E0E35}"/>
              </a:ext>
            </a:extLst>
          </p:cNvPr>
          <p:cNvGrpSpPr/>
          <p:nvPr/>
        </p:nvGrpSpPr>
        <p:grpSpPr>
          <a:xfrm>
            <a:off x="1957179" y="2016425"/>
            <a:ext cx="241935" cy="521970"/>
            <a:chOff x="1029716" y="3099942"/>
            <a:chExt cx="241935" cy="521970"/>
          </a:xfrm>
        </p:grpSpPr>
        <p:sp>
          <p:nvSpPr>
            <p:cNvPr id="10" name="object 10">
              <a:extLst>
                <a:ext uri="{FF2B5EF4-FFF2-40B4-BE49-F238E27FC236}">
                  <a16:creationId xmlns:a16="http://schemas.microsoft.com/office/drawing/2014/main" id="{3E22FC36-6256-D7E8-813C-33B05BD2B0D9}"/>
                </a:ext>
              </a:extLst>
            </p:cNvPr>
            <p:cNvSpPr/>
            <p:nvPr/>
          </p:nvSpPr>
          <p:spPr>
            <a:xfrm>
              <a:off x="1043140" y="3112642"/>
              <a:ext cx="215900" cy="258445"/>
            </a:xfrm>
            <a:custGeom>
              <a:avLst/>
              <a:gdLst/>
              <a:ahLst/>
              <a:cxnLst/>
              <a:rect l="l" t="t" r="r" b="b"/>
              <a:pathLst>
                <a:path w="215900" h="258445">
                  <a:moveTo>
                    <a:pt x="161581" y="0"/>
                  </a:moveTo>
                  <a:lnTo>
                    <a:pt x="161581" y="27051"/>
                  </a:lnTo>
                  <a:lnTo>
                    <a:pt x="118672" y="42680"/>
                  </a:lnTo>
                  <a:lnTo>
                    <a:pt x="81083" y="66043"/>
                  </a:lnTo>
                  <a:lnTo>
                    <a:pt x="49617" y="95977"/>
                  </a:lnTo>
                  <a:lnTo>
                    <a:pt x="25079" y="131321"/>
                  </a:lnTo>
                  <a:lnTo>
                    <a:pt x="8272" y="170912"/>
                  </a:lnTo>
                  <a:lnTo>
                    <a:pt x="0" y="213589"/>
                  </a:lnTo>
                  <a:lnTo>
                    <a:pt x="1066" y="258191"/>
                  </a:lnTo>
                  <a:lnTo>
                    <a:pt x="13894" y="209067"/>
                  </a:lnTo>
                  <a:lnTo>
                    <a:pt x="37807" y="165186"/>
                  </a:lnTo>
                  <a:lnTo>
                    <a:pt x="71357" y="128163"/>
                  </a:lnTo>
                  <a:lnTo>
                    <a:pt x="113097" y="99613"/>
                  </a:lnTo>
                  <a:lnTo>
                    <a:pt x="161581" y="81153"/>
                  </a:lnTo>
                  <a:lnTo>
                    <a:pt x="161581" y="108204"/>
                  </a:lnTo>
                  <a:lnTo>
                    <a:pt x="215683" y="47371"/>
                  </a:lnTo>
                  <a:lnTo>
                    <a:pt x="161581" y="0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>
              <a:extLst>
                <a:ext uri="{FF2B5EF4-FFF2-40B4-BE49-F238E27FC236}">
                  <a16:creationId xmlns:a16="http://schemas.microsoft.com/office/drawing/2014/main" id="{29341500-2327-878C-DA8F-1E948E136F52}"/>
                </a:ext>
              </a:extLst>
            </p:cNvPr>
            <p:cNvSpPr/>
            <p:nvPr/>
          </p:nvSpPr>
          <p:spPr>
            <a:xfrm>
              <a:off x="1042416" y="3343782"/>
              <a:ext cx="216535" cy="265430"/>
            </a:xfrm>
            <a:custGeom>
              <a:avLst/>
              <a:gdLst/>
              <a:ahLst/>
              <a:cxnLst/>
              <a:rect l="l" t="t" r="r" b="b"/>
              <a:pathLst>
                <a:path w="216534" h="265429">
                  <a:moveTo>
                    <a:pt x="0" y="0"/>
                  </a:moveTo>
                  <a:lnTo>
                    <a:pt x="0" y="54101"/>
                  </a:lnTo>
                  <a:lnTo>
                    <a:pt x="5715" y="102496"/>
                  </a:lnTo>
                  <a:lnTo>
                    <a:pt x="21995" y="146907"/>
                  </a:lnTo>
                  <a:lnTo>
                    <a:pt x="47542" y="186073"/>
                  </a:lnTo>
                  <a:lnTo>
                    <a:pt x="81055" y="218732"/>
                  </a:lnTo>
                  <a:lnTo>
                    <a:pt x="121236" y="243622"/>
                  </a:lnTo>
                  <a:lnTo>
                    <a:pt x="166787" y="259482"/>
                  </a:lnTo>
                  <a:lnTo>
                    <a:pt x="216408" y="265048"/>
                  </a:lnTo>
                  <a:lnTo>
                    <a:pt x="216408" y="210946"/>
                  </a:lnTo>
                  <a:lnTo>
                    <a:pt x="166787" y="205380"/>
                  </a:lnTo>
                  <a:lnTo>
                    <a:pt x="121236" y="189520"/>
                  </a:lnTo>
                  <a:lnTo>
                    <a:pt x="81055" y="164630"/>
                  </a:lnTo>
                  <a:lnTo>
                    <a:pt x="47542" y="131971"/>
                  </a:lnTo>
                  <a:lnTo>
                    <a:pt x="21995" y="92805"/>
                  </a:lnTo>
                  <a:lnTo>
                    <a:pt x="5715" y="483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0689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>
              <a:extLst>
                <a:ext uri="{FF2B5EF4-FFF2-40B4-BE49-F238E27FC236}">
                  <a16:creationId xmlns:a16="http://schemas.microsoft.com/office/drawing/2014/main" id="{C2882A00-FEFD-C6E0-140C-1D24BB9A332A}"/>
                </a:ext>
              </a:extLst>
            </p:cNvPr>
            <p:cNvSpPr/>
            <p:nvPr/>
          </p:nvSpPr>
          <p:spPr>
            <a:xfrm>
              <a:off x="1042416" y="3112642"/>
              <a:ext cx="216535" cy="496570"/>
            </a:xfrm>
            <a:custGeom>
              <a:avLst/>
              <a:gdLst/>
              <a:ahLst/>
              <a:cxnLst/>
              <a:rect l="l" t="t" r="r" b="b"/>
              <a:pathLst>
                <a:path w="216534" h="496570">
                  <a:moveTo>
                    <a:pt x="0" y="231140"/>
                  </a:moveTo>
                  <a:lnTo>
                    <a:pt x="5715" y="279534"/>
                  </a:lnTo>
                  <a:lnTo>
                    <a:pt x="21995" y="323945"/>
                  </a:lnTo>
                  <a:lnTo>
                    <a:pt x="47542" y="363111"/>
                  </a:lnTo>
                  <a:lnTo>
                    <a:pt x="81055" y="395770"/>
                  </a:lnTo>
                  <a:lnTo>
                    <a:pt x="121236" y="420660"/>
                  </a:lnTo>
                  <a:lnTo>
                    <a:pt x="166787" y="436520"/>
                  </a:lnTo>
                  <a:lnTo>
                    <a:pt x="216408" y="442087"/>
                  </a:lnTo>
                  <a:lnTo>
                    <a:pt x="216408" y="496189"/>
                  </a:lnTo>
                  <a:lnTo>
                    <a:pt x="166787" y="490622"/>
                  </a:lnTo>
                  <a:lnTo>
                    <a:pt x="121236" y="474762"/>
                  </a:lnTo>
                  <a:lnTo>
                    <a:pt x="81055" y="449872"/>
                  </a:lnTo>
                  <a:lnTo>
                    <a:pt x="47542" y="417213"/>
                  </a:lnTo>
                  <a:lnTo>
                    <a:pt x="21995" y="378047"/>
                  </a:lnTo>
                  <a:lnTo>
                    <a:pt x="5715" y="333636"/>
                  </a:lnTo>
                  <a:lnTo>
                    <a:pt x="0" y="285242"/>
                  </a:lnTo>
                  <a:lnTo>
                    <a:pt x="0" y="231140"/>
                  </a:lnTo>
                  <a:lnTo>
                    <a:pt x="5387" y="184307"/>
                  </a:lnTo>
                  <a:lnTo>
                    <a:pt x="20847" y="140833"/>
                  </a:lnTo>
                  <a:lnTo>
                    <a:pt x="45324" y="102044"/>
                  </a:lnTo>
                  <a:lnTo>
                    <a:pt x="77763" y="69266"/>
                  </a:lnTo>
                  <a:lnTo>
                    <a:pt x="117108" y="43826"/>
                  </a:lnTo>
                  <a:lnTo>
                    <a:pt x="162306" y="27051"/>
                  </a:lnTo>
                  <a:lnTo>
                    <a:pt x="162306" y="0"/>
                  </a:lnTo>
                  <a:lnTo>
                    <a:pt x="216408" y="47371"/>
                  </a:lnTo>
                  <a:lnTo>
                    <a:pt x="162306" y="108204"/>
                  </a:lnTo>
                  <a:lnTo>
                    <a:pt x="162306" y="81153"/>
                  </a:lnTo>
                  <a:lnTo>
                    <a:pt x="113821" y="99613"/>
                  </a:lnTo>
                  <a:lnTo>
                    <a:pt x="72081" y="128163"/>
                  </a:lnTo>
                  <a:lnTo>
                    <a:pt x="38531" y="165186"/>
                  </a:lnTo>
                  <a:lnTo>
                    <a:pt x="14619" y="209067"/>
                  </a:lnTo>
                  <a:lnTo>
                    <a:pt x="1790" y="258191"/>
                  </a:lnTo>
                </a:path>
              </a:pathLst>
            </a:custGeom>
            <a:ln w="25400">
              <a:solidFill>
                <a:srgbClr val="385D8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Szövegdoboz 13">
            <a:extLst>
              <a:ext uri="{FF2B5EF4-FFF2-40B4-BE49-F238E27FC236}">
                <a16:creationId xmlns:a16="http://schemas.microsoft.com/office/drawing/2014/main" id="{2F3294F7-FC49-9DC9-AAC4-12E90013BDAF}"/>
              </a:ext>
            </a:extLst>
          </p:cNvPr>
          <p:cNvSpPr txBox="1"/>
          <p:nvPr/>
        </p:nvSpPr>
        <p:spPr>
          <a:xfrm>
            <a:off x="6667746" y="5569057"/>
            <a:ext cx="6106886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800" dirty="0"/>
              <a:t>https://</a:t>
            </a:r>
            <a:r>
              <a:rPr lang="hu-HU" sz="800" dirty="0" err="1"/>
              <a:t>cdeworld.com</a:t>
            </a:r>
            <a:r>
              <a:rPr lang="hu-HU" sz="800" dirty="0"/>
              <a:t>/</a:t>
            </a:r>
            <a:r>
              <a:rPr lang="hu-HU" sz="800" dirty="0" err="1"/>
              <a:t>courses</a:t>
            </a:r>
            <a:r>
              <a:rPr lang="hu-HU" sz="800" dirty="0"/>
              <a:t>/4827-changing-vertical-dimension-a-solution-or-problem</a:t>
            </a:r>
          </a:p>
        </p:txBody>
      </p:sp>
      <p:pic>
        <p:nvPicPr>
          <p:cNvPr id="16" name="Kép 15" descr="A képen csont, koponya látható&#10;&#10;Automatikusan generált leírás">
            <a:extLst>
              <a:ext uri="{FF2B5EF4-FFF2-40B4-BE49-F238E27FC236}">
                <a16:creationId xmlns:a16="http://schemas.microsoft.com/office/drawing/2014/main" id="{51C5D1F0-ECDE-61DE-22E3-7DE2425F5E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746" y="1363182"/>
            <a:ext cx="5298984" cy="4173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12639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40D7965F-C370-DC6E-6B15-2DD41C823354}"/>
              </a:ext>
            </a:extLst>
          </p:cNvPr>
          <p:cNvSpPr txBox="1">
            <a:spLocks/>
          </p:cNvSpPr>
          <p:nvPr/>
        </p:nvSpPr>
        <p:spPr>
          <a:xfrm>
            <a:off x="457200" y="657373"/>
            <a:ext cx="10463348" cy="68929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128395" marR="5080" indent="-1116330">
              <a:lnSpc>
                <a:spcPct val="100000"/>
              </a:lnSpc>
              <a:spcBef>
                <a:spcPts val="95"/>
              </a:spcBef>
            </a:pPr>
            <a:r>
              <a:rPr lang="hu-HU" b="1" spc="-20" dirty="0"/>
              <a:t>Ujjszopás </a:t>
            </a:r>
            <a:r>
              <a:rPr lang="hu-HU" b="1" spc="-5" dirty="0"/>
              <a:t>és </a:t>
            </a:r>
            <a:r>
              <a:rPr lang="hu-HU" b="1" spc="-15" dirty="0"/>
              <a:t>egyéb </a:t>
            </a:r>
            <a:r>
              <a:rPr lang="hu-HU" b="1" spc="-980" dirty="0"/>
              <a:t> </a:t>
            </a:r>
            <a:r>
              <a:rPr lang="hu-HU" b="1" spc="-30" dirty="0"/>
              <a:t>szokások</a:t>
            </a: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AB4C708B-5593-EB54-4B55-08F9555CEA6A}"/>
              </a:ext>
            </a:extLst>
          </p:cNvPr>
          <p:cNvSpPr txBox="1"/>
          <p:nvPr/>
        </p:nvSpPr>
        <p:spPr>
          <a:xfrm>
            <a:off x="330504" y="2184272"/>
            <a:ext cx="6253176" cy="1863715"/>
          </a:xfrm>
          <a:prstGeom prst="rect">
            <a:avLst/>
          </a:prstGeom>
        </p:spPr>
        <p:txBody>
          <a:bodyPr vert="horz" wrap="square" lIns="0" tIns="48895" rIns="0" bIns="0" rtlCol="0">
            <a:spAutoFit/>
          </a:bodyPr>
          <a:lstStyle/>
          <a:p>
            <a:pPr marL="356870" marR="122555" indent="-344805">
              <a:lnSpc>
                <a:spcPct val="90100"/>
              </a:lnSpc>
              <a:spcBef>
                <a:spcPts val="385"/>
              </a:spcBef>
              <a:buFont typeface="Arial MT"/>
              <a:buChar char="•"/>
              <a:tabLst>
                <a:tab pos="356870" algn="l"/>
                <a:tab pos="357505" algn="l"/>
              </a:tabLst>
            </a:pPr>
            <a:r>
              <a:rPr sz="2400" spc="-5" dirty="0">
                <a:latin typeface="Calibri"/>
                <a:cs typeface="Calibri"/>
              </a:rPr>
              <a:t>Szinte </a:t>
            </a:r>
            <a:r>
              <a:rPr sz="2400" dirty="0">
                <a:latin typeface="Calibri"/>
                <a:cs typeface="Calibri"/>
              </a:rPr>
              <a:t>minden </a:t>
            </a:r>
            <a:r>
              <a:rPr sz="2400" spc="-10" dirty="0">
                <a:latin typeface="Calibri"/>
                <a:cs typeface="Calibri"/>
              </a:rPr>
              <a:t>gyerek </a:t>
            </a:r>
            <a:r>
              <a:rPr sz="2400" spc="-5" dirty="0">
                <a:latin typeface="Calibri"/>
                <a:cs typeface="Calibri"/>
              </a:rPr>
              <a:t>kialakít </a:t>
            </a:r>
            <a:r>
              <a:rPr sz="2400" spc="-53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nem </a:t>
            </a:r>
            <a:r>
              <a:rPr sz="2400" spc="-15" dirty="0">
                <a:latin typeface="Calibri"/>
                <a:cs typeface="Calibri"/>
              </a:rPr>
              <a:t>táplálkozást szolgáló </a:t>
            </a:r>
            <a:r>
              <a:rPr sz="2400" spc="-10" dirty="0">
                <a:latin typeface="Calibri"/>
                <a:cs typeface="Calibri"/>
              </a:rPr>
              <a:t> </a:t>
            </a:r>
            <a:r>
              <a:rPr sz="2400" spc="-20" dirty="0">
                <a:latin typeface="Calibri"/>
                <a:cs typeface="Calibri"/>
              </a:rPr>
              <a:t>szopó-szokást</a:t>
            </a:r>
            <a:r>
              <a:rPr sz="2400" spc="-6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(ujj,</a:t>
            </a:r>
            <a:r>
              <a:rPr sz="2400" spc="-20" dirty="0">
                <a:latin typeface="Calibri"/>
                <a:cs typeface="Calibri"/>
              </a:rPr>
              <a:t> </a:t>
            </a:r>
            <a:r>
              <a:rPr sz="2400" dirty="0" err="1">
                <a:latin typeface="Calibri"/>
                <a:cs typeface="Calibri"/>
              </a:rPr>
              <a:t>cumi</a:t>
            </a:r>
            <a:r>
              <a:rPr sz="2400" dirty="0">
                <a:latin typeface="Calibri"/>
                <a:cs typeface="Calibri"/>
              </a:rPr>
              <a:t>)</a:t>
            </a:r>
          </a:p>
          <a:p>
            <a:pPr marL="356870" indent="-344805">
              <a:lnSpc>
                <a:spcPct val="100000"/>
              </a:lnSpc>
              <a:spcBef>
                <a:spcPts val="259"/>
              </a:spcBef>
              <a:buFont typeface="Arial MT"/>
              <a:buChar char="•"/>
              <a:tabLst>
                <a:tab pos="356870" algn="l"/>
                <a:tab pos="357505" algn="l"/>
              </a:tabLst>
            </a:pPr>
            <a:r>
              <a:rPr sz="2400" spc="-5" dirty="0" err="1">
                <a:latin typeface="Calibri"/>
                <a:cs typeface="Calibri"/>
              </a:rPr>
              <a:t>Idő-faktor</a:t>
            </a:r>
            <a:r>
              <a:rPr sz="2400" spc="-5" dirty="0">
                <a:latin typeface="Calibri"/>
                <a:cs typeface="Calibri"/>
              </a:rPr>
              <a:t>!</a:t>
            </a:r>
            <a:endParaRPr sz="2400" dirty="0">
              <a:latin typeface="Calibri"/>
              <a:cs typeface="Calibri"/>
            </a:endParaRPr>
          </a:p>
          <a:p>
            <a:pPr marL="356870" marR="5080" indent="-344805">
              <a:lnSpc>
                <a:spcPct val="90100"/>
              </a:lnSpc>
              <a:spcBef>
                <a:spcPts val="570"/>
              </a:spcBef>
              <a:buFont typeface="Arial MT"/>
              <a:buChar char="•"/>
              <a:tabLst>
                <a:tab pos="356870" algn="l"/>
                <a:tab pos="357505" algn="l"/>
              </a:tabLst>
            </a:pPr>
            <a:r>
              <a:rPr sz="2400" spc="-5" dirty="0">
                <a:latin typeface="Calibri"/>
                <a:cs typeface="Calibri"/>
              </a:rPr>
              <a:t>Amennyiben </a:t>
            </a:r>
            <a:r>
              <a:rPr sz="2400" dirty="0">
                <a:latin typeface="Calibri"/>
                <a:cs typeface="Calibri"/>
              </a:rPr>
              <a:t>a </a:t>
            </a:r>
            <a:r>
              <a:rPr sz="2400" spc="-25" dirty="0">
                <a:latin typeface="Calibri"/>
                <a:cs typeface="Calibri"/>
              </a:rPr>
              <a:t>szokás </a:t>
            </a:r>
            <a:r>
              <a:rPr sz="2400" spc="-10" dirty="0">
                <a:latin typeface="Calibri"/>
                <a:cs typeface="Calibri"/>
              </a:rPr>
              <a:t>fennáll </a:t>
            </a:r>
            <a:r>
              <a:rPr sz="2400" dirty="0">
                <a:latin typeface="Calibri"/>
                <a:cs typeface="Calibri"/>
              </a:rPr>
              <a:t>a </a:t>
            </a:r>
            <a:r>
              <a:rPr sz="2400" spc="-53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fogváltás alatt </a:t>
            </a:r>
            <a:r>
              <a:rPr sz="2400" dirty="0">
                <a:latin typeface="Calibri"/>
                <a:cs typeface="Calibri"/>
              </a:rPr>
              <a:t>és </a:t>
            </a:r>
            <a:r>
              <a:rPr sz="2400" spc="-10" dirty="0">
                <a:latin typeface="Calibri"/>
                <a:cs typeface="Calibri"/>
              </a:rPr>
              <a:t>azon </a:t>
            </a:r>
            <a:r>
              <a:rPr sz="2400" spc="5" dirty="0">
                <a:latin typeface="Calibri"/>
                <a:cs typeface="Calibri"/>
              </a:rPr>
              <a:t>túl, </a:t>
            </a:r>
            <a:r>
              <a:rPr sz="2400" spc="10" dirty="0">
                <a:latin typeface="Calibri"/>
                <a:cs typeface="Calibri"/>
              </a:rPr>
              <a:t> </a:t>
            </a:r>
            <a:r>
              <a:rPr sz="2400" spc="-15" dirty="0">
                <a:latin typeface="Calibri"/>
                <a:cs typeface="Calibri"/>
              </a:rPr>
              <a:t>karakterisztikus </a:t>
            </a:r>
            <a:r>
              <a:rPr sz="2400" spc="-10" dirty="0">
                <a:latin typeface="Calibri"/>
                <a:cs typeface="Calibri"/>
              </a:rPr>
              <a:t>klinikai </a:t>
            </a:r>
            <a:r>
              <a:rPr sz="2400" spc="-30" dirty="0">
                <a:latin typeface="Calibri"/>
                <a:cs typeface="Calibri"/>
              </a:rPr>
              <a:t>kép </a:t>
            </a:r>
            <a:r>
              <a:rPr sz="2400" spc="-25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alakul</a:t>
            </a:r>
            <a:r>
              <a:rPr sz="2400" spc="-15" dirty="0">
                <a:latin typeface="Calibri"/>
                <a:cs typeface="Calibri"/>
              </a:rPr>
              <a:t> ki</a:t>
            </a:r>
            <a:endParaRPr sz="2400" dirty="0">
              <a:latin typeface="Calibri"/>
              <a:cs typeface="Calibri"/>
            </a:endParaRP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F87BA9F5-8369-500B-DE89-483A87C3FF3A}"/>
              </a:ext>
            </a:extLst>
          </p:cNvPr>
          <p:cNvSpPr txBox="1"/>
          <p:nvPr/>
        </p:nvSpPr>
        <p:spPr>
          <a:xfrm>
            <a:off x="4310626" y="4816805"/>
            <a:ext cx="1912620" cy="27114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600" spc="-15" dirty="0">
                <a:latin typeface="Calibri"/>
                <a:cs typeface="Calibri"/>
              </a:rPr>
              <a:t>Jellegzetes</a:t>
            </a:r>
            <a:r>
              <a:rPr sz="1600" spc="5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klinikai</a:t>
            </a:r>
            <a:r>
              <a:rPr sz="1600" spc="-25" dirty="0">
                <a:latin typeface="Calibri"/>
                <a:cs typeface="Calibri"/>
              </a:rPr>
              <a:t> </a:t>
            </a:r>
            <a:r>
              <a:rPr sz="1600" spc="-20" dirty="0">
                <a:latin typeface="Calibri"/>
                <a:cs typeface="Calibri"/>
              </a:rPr>
              <a:t>kép:</a:t>
            </a:r>
            <a:endParaRPr sz="1600" dirty="0">
              <a:latin typeface="Calibri"/>
              <a:cs typeface="Calibri"/>
            </a:endParaRPr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3762A4B3-6B0A-6322-461E-8BB7CF9BD966}"/>
              </a:ext>
            </a:extLst>
          </p:cNvPr>
          <p:cNvSpPr txBox="1"/>
          <p:nvPr/>
        </p:nvSpPr>
        <p:spPr>
          <a:xfrm>
            <a:off x="4310626" y="5061330"/>
            <a:ext cx="3167380" cy="100266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6870" indent="-344805">
              <a:lnSpc>
                <a:spcPct val="100000"/>
              </a:lnSpc>
              <a:spcBef>
                <a:spcPts val="105"/>
              </a:spcBef>
              <a:buAutoNum type="arabicPeriod"/>
              <a:tabLst>
                <a:tab pos="356870" algn="l"/>
                <a:tab pos="357505" algn="l"/>
              </a:tabLst>
            </a:pPr>
            <a:r>
              <a:rPr sz="1600" spc="-15" dirty="0">
                <a:latin typeface="Calibri"/>
                <a:cs typeface="Calibri"/>
              </a:rPr>
              <a:t>Nyitott</a:t>
            </a:r>
            <a:r>
              <a:rPr sz="1600" spc="1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harapás</a:t>
            </a:r>
            <a:endParaRPr sz="1600">
              <a:latin typeface="Calibri"/>
              <a:cs typeface="Calibri"/>
            </a:endParaRPr>
          </a:p>
          <a:p>
            <a:pPr marL="356870" indent="-344805">
              <a:lnSpc>
                <a:spcPct val="100000"/>
              </a:lnSpc>
              <a:buAutoNum type="arabicPeriod"/>
              <a:tabLst>
                <a:tab pos="356870" algn="l"/>
                <a:tab pos="357505" algn="l"/>
              </a:tabLst>
            </a:pPr>
            <a:r>
              <a:rPr sz="1600" spc="-5" dirty="0">
                <a:latin typeface="Calibri"/>
                <a:cs typeface="Calibri"/>
              </a:rPr>
              <a:t>Kidőlt,</a:t>
            </a:r>
            <a:r>
              <a:rPr sz="1600" spc="20" dirty="0">
                <a:latin typeface="Calibri"/>
                <a:cs typeface="Calibri"/>
              </a:rPr>
              <a:t> </a:t>
            </a:r>
            <a:r>
              <a:rPr sz="1600" spc="-20" dirty="0">
                <a:latin typeface="Calibri"/>
                <a:cs typeface="Calibri"/>
              </a:rPr>
              <a:t>legyezőszerű</a:t>
            </a:r>
            <a:r>
              <a:rPr sz="1600" spc="60" dirty="0">
                <a:latin typeface="Calibri"/>
                <a:cs typeface="Calibri"/>
              </a:rPr>
              <a:t> </a:t>
            </a:r>
            <a:r>
              <a:rPr sz="1600" spc="-15" dirty="0">
                <a:latin typeface="Calibri"/>
                <a:cs typeface="Calibri"/>
              </a:rPr>
              <a:t>felső</a:t>
            </a:r>
            <a:r>
              <a:rPr sz="1600" spc="30" dirty="0">
                <a:latin typeface="Calibri"/>
                <a:cs typeface="Calibri"/>
              </a:rPr>
              <a:t> </a:t>
            </a:r>
            <a:r>
              <a:rPr sz="1600" spc="-15" dirty="0">
                <a:latin typeface="Calibri"/>
                <a:cs typeface="Calibri"/>
              </a:rPr>
              <a:t>metszők</a:t>
            </a:r>
            <a:endParaRPr sz="1600">
              <a:latin typeface="Calibri"/>
              <a:cs typeface="Calibri"/>
            </a:endParaRPr>
          </a:p>
          <a:p>
            <a:pPr marL="356870" indent="-344805">
              <a:lnSpc>
                <a:spcPct val="100000"/>
              </a:lnSpc>
              <a:buAutoNum type="arabicPeriod"/>
              <a:tabLst>
                <a:tab pos="356870" algn="l"/>
                <a:tab pos="357505" algn="l"/>
              </a:tabLst>
            </a:pPr>
            <a:r>
              <a:rPr sz="1600" spc="-10" dirty="0">
                <a:latin typeface="Calibri"/>
                <a:cs typeface="Calibri"/>
              </a:rPr>
              <a:t>Retroklinált</a:t>
            </a:r>
            <a:r>
              <a:rPr sz="1600" spc="1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alsó</a:t>
            </a:r>
            <a:r>
              <a:rPr sz="1600" spc="-1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metszők</a:t>
            </a:r>
            <a:endParaRPr sz="1600">
              <a:latin typeface="Calibri"/>
              <a:cs typeface="Calibri"/>
            </a:endParaRPr>
          </a:p>
          <a:p>
            <a:pPr marL="356870" indent="-344805">
              <a:lnSpc>
                <a:spcPct val="100000"/>
              </a:lnSpc>
              <a:spcBef>
                <a:spcPts val="5"/>
              </a:spcBef>
              <a:buAutoNum type="arabicPeriod"/>
              <a:tabLst>
                <a:tab pos="356870" algn="l"/>
                <a:tab pos="357505" algn="l"/>
              </a:tabLst>
            </a:pPr>
            <a:r>
              <a:rPr sz="1600" spc="-10" dirty="0">
                <a:latin typeface="Calibri"/>
                <a:cs typeface="Calibri"/>
              </a:rPr>
              <a:t>Felső</a:t>
            </a:r>
            <a:r>
              <a:rPr sz="1600" spc="-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fogív</a:t>
            </a:r>
            <a:r>
              <a:rPr sz="1600" spc="-2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szűkület</a:t>
            </a:r>
            <a:endParaRPr sz="1600">
              <a:latin typeface="Calibri"/>
              <a:cs typeface="Calibri"/>
            </a:endParaRPr>
          </a:p>
        </p:txBody>
      </p:sp>
      <p:pic>
        <p:nvPicPr>
          <p:cNvPr id="9" name="Kép 8" descr="A képen Fog, orvosi, fogak, fogászati látható&#10;&#10;Automatikusan generált leírás">
            <a:extLst>
              <a:ext uri="{FF2B5EF4-FFF2-40B4-BE49-F238E27FC236}">
                <a16:creationId xmlns:a16="http://schemas.microsoft.com/office/drawing/2014/main" id="{CBEC023B-15E7-00F6-2DD1-D61EA622BA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5065" y="1761689"/>
            <a:ext cx="5266935" cy="3299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63725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72C26E09-1F3C-84EA-DFFE-C90B5B3FD571}"/>
              </a:ext>
            </a:extLst>
          </p:cNvPr>
          <p:cNvSpPr txBox="1">
            <a:spLocks/>
          </p:cNvSpPr>
          <p:nvPr/>
        </p:nvSpPr>
        <p:spPr>
          <a:xfrm>
            <a:off x="541427" y="486046"/>
            <a:ext cx="3803538" cy="6953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hu-HU" b="1" spc="-15" dirty="0"/>
              <a:t>Nyelés</a:t>
            </a: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542916B0-7301-67B4-8E29-7F5A25491104}"/>
              </a:ext>
            </a:extLst>
          </p:cNvPr>
          <p:cNvSpPr txBox="1"/>
          <p:nvPr/>
        </p:nvSpPr>
        <p:spPr>
          <a:xfrm>
            <a:off x="541427" y="1579062"/>
            <a:ext cx="6014956" cy="2849498"/>
          </a:xfrm>
          <a:prstGeom prst="rect">
            <a:avLst/>
          </a:prstGeom>
        </p:spPr>
        <p:txBody>
          <a:bodyPr vert="horz" wrap="square" lIns="0" tIns="787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sz="2200" u="heavy" spc="-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Nyelvlökéses</a:t>
            </a:r>
            <a:r>
              <a:rPr sz="2200" u="heavy" spc="-9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2200" u="heavy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nyelés</a:t>
            </a:r>
            <a:endParaRPr sz="2200" dirty="0">
              <a:latin typeface="Calibri"/>
              <a:cs typeface="Calibri"/>
            </a:endParaRPr>
          </a:p>
          <a:p>
            <a:pPr marL="356870" indent="-344805">
              <a:lnSpc>
                <a:spcPct val="100000"/>
              </a:lnSpc>
              <a:spcBef>
                <a:spcPts val="535"/>
              </a:spcBef>
              <a:buFont typeface="Arial MT"/>
              <a:buChar char="•"/>
              <a:tabLst>
                <a:tab pos="356870" algn="l"/>
                <a:tab pos="357505" algn="l"/>
              </a:tabLst>
            </a:pPr>
            <a:r>
              <a:rPr sz="2200" spc="-20" dirty="0" err="1">
                <a:latin typeface="Calibri"/>
                <a:cs typeface="Calibri"/>
              </a:rPr>
              <a:t>Két</a:t>
            </a:r>
            <a:r>
              <a:rPr sz="2200" spc="15" dirty="0">
                <a:latin typeface="Calibri"/>
                <a:cs typeface="Calibri"/>
              </a:rPr>
              <a:t> </a:t>
            </a:r>
            <a:r>
              <a:rPr sz="2200" spc="-5" dirty="0">
                <a:latin typeface="Calibri"/>
                <a:cs typeface="Calibri"/>
              </a:rPr>
              <a:t>szituációban</a:t>
            </a:r>
            <a:r>
              <a:rPr sz="2200" spc="-40" dirty="0">
                <a:latin typeface="Calibri"/>
                <a:cs typeface="Calibri"/>
              </a:rPr>
              <a:t> </a:t>
            </a:r>
            <a:r>
              <a:rPr sz="2200" spc="-15" dirty="0" err="1">
                <a:latin typeface="Calibri"/>
                <a:cs typeface="Calibri"/>
              </a:rPr>
              <a:t>találkozunk</a:t>
            </a:r>
            <a:r>
              <a:rPr sz="2200" spc="-55" dirty="0">
                <a:latin typeface="Calibri"/>
                <a:cs typeface="Calibri"/>
              </a:rPr>
              <a:t> </a:t>
            </a:r>
            <a:r>
              <a:rPr sz="2200" spc="-5" dirty="0" err="1">
                <a:latin typeface="Calibri"/>
                <a:cs typeface="Calibri"/>
              </a:rPr>
              <a:t>vele</a:t>
            </a:r>
            <a:r>
              <a:rPr lang="hu-HU" sz="2200" spc="-5" dirty="0">
                <a:latin typeface="Calibri"/>
                <a:cs typeface="Calibri"/>
              </a:rPr>
              <a:t>:</a:t>
            </a:r>
            <a:endParaRPr sz="2200" dirty="0">
              <a:latin typeface="Calibri"/>
              <a:cs typeface="Calibri"/>
            </a:endParaRPr>
          </a:p>
          <a:p>
            <a:pPr marL="812165" marR="333375" lvl="1" indent="-342900" algn="just">
              <a:lnSpc>
                <a:spcPct val="100000"/>
              </a:lnSpc>
              <a:spcBef>
                <a:spcPts val="470"/>
              </a:spcBef>
              <a:buFont typeface="Arial" panose="020B0604020202020204" pitchFamily="34" charset="0"/>
              <a:buChar char="•"/>
              <a:tabLst>
                <a:tab pos="756920" algn="l"/>
              </a:tabLst>
            </a:pPr>
            <a:r>
              <a:rPr sz="1900" spc="-5" dirty="0">
                <a:latin typeface="Calibri"/>
                <a:cs typeface="Calibri"/>
              </a:rPr>
              <a:t>Kisebb </a:t>
            </a:r>
            <a:r>
              <a:rPr sz="1900" spc="-15" dirty="0">
                <a:latin typeface="Calibri"/>
                <a:cs typeface="Calibri"/>
              </a:rPr>
              <a:t>gyermekeknél </a:t>
            </a:r>
            <a:r>
              <a:rPr sz="1900" spc="-5" dirty="0" err="1">
                <a:latin typeface="Calibri"/>
                <a:cs typeface="Calibri"/>
              </a:rPr>
              <a:t>normális</a:t>
            </a:r>
            <a:r>
              <a:rPr sz="1900" spc="-5" dirty="0">
                <a:latin typeface="Calibri"/>
                <a:cs typeface="Calibri"/>
              </a:rPr>
              <a:t> </a:t>
            </a:r>
            <a:r>
              <a:rPr sz="1900" spc="-5" dirty="0" err="1">
                <a:latin typeface="Calibri"/>
                <a:cs typeface="Calibri"/>
              </a:rPr>
              <a:t>okklúzió</a:t>
            </a:r>
            <a:r>
              <a:rPr sz="1900" spc="-5" dirty="0">
                <a:latin typeface="Calibri"/>
                <a:cs typeface="Calibri"/>
              </a:rPr>
              <a:t> </a:t>
            </a:r>
            <a:r>
              <a:rPr sz="1900" spc="-15" dirty="0">
                <a:latin typeface="Calibri"/>
                <a:cs typeface="Calibri"/>
              </a:rPr>
              <a:t>mellett </a:t>
            </a:r>
            <a:r>
              <a:rPr sz="1900" spc="-5" dirty="0">
                <a:latin typeface="Wingdings"/>
                <a:cs typeface="Wingdings"/>
              </a:rPr>
              <a:t></a:t>
            </a:r>
            <a:r>
              <a:rPr sz="1900" spc="-5" dirty="0">
                <a:latin typeface="Times New Roman"/>
                <a:cs typeface="Times New Roman"/>
              </a:rPr>
              <a:t> </a:t>
            </a:r>
            <a:r>
              <a:rPr sz="1900" spc="-5" dirty="0">
                <a:latin typeface="Calibri"/>
                <a:cs typeface="Calibri"/>
              </a:rPr>
              <a:t>a </a:t>
            </a:r>
            <a:r>
              <a:rPr sz="1900" spc="-5" dirty="0" err="1">
                <a:latin typeface="Calibri"/>
                <a:cs typeface="Calibri"/>
              </a:rPr>
              <a:t>normális</a:t>
            </a:r>
            <a:r>
              <a:rPr sz="1900" spc="-5" dirty="0">
                <a:latin typeface="Calibri"/>
                <a:cs typeface="Calibri"/>
              </a:rPr>
              <a:t> </a:t>
            </a:r>
            <a:r>
              <a:rPr sz="1900" spc="-10" dirty="0" err="1">
                <a:latin typeface="Calibri"/>
                <a:cs typeface="Calibri"/>
              </a:rPr>
              <a:t>fejlődés</a:t>
            </a:r>
            <a:r>
              <a:rPr sz="1900" spc="-10" dirty="0">
                <a:latin typeface="Calibri"/>
                <a:cs typeface="Calibri"/>
              </a:rPr>
              <a:t> </a:t>
            </a:r>
            <a:r>
              <a:rPr sz="1900" spc="-20" dirty="0">
                <a:latin typeface="Calibri"/>
                <a:cs typeface="Calibri"/>
              </a:rPr>
              <a:t>részének</a:t>
            </a:r>
            <a:r>
              <a:rPr sz="1900" spc="15" dirty="0">
                <a:latin typeface="Calibri"/>
                <a:cs typeface="Calibri"/>
              </a:rPr>
              <a:t> </a:t>
            </a:r>
            <a:r>
              <a:rPr sz="1900" spc="-25" dirty="0">
                <a:latin typeface="Calibri"/>
                <a:cs typeface="Calibri"/>
              </a:rPr>
              <a:t>kell</a:t>
            </a:r>
            <a:r>
              <a:rPr sz="1900" spc="5" dirty="0">
                <a:latin typeface="Calibri"/>
                <a:cs typeface="Calibri"/>
              </a:rPr>
              <a:t> </a:t>
            </a:r>
            <a:r>
              <a:rPr sz="1900" spc="-15" dirty="0">
                <a:latin typeface="Calibri"/>
                <a:cs typeface="Calibri"/>
              </a:rPr>
              <a:t>tekinteni</a:t>
            </a:r>
            <a:endParaRPr sz="1900" dirty="0">
              <a:latin typeface="Calibri"/>
              <a:cs typeface="Calibri"/>
            </a:endParaRPr>
          </a:p>
          <a:p>
            <a:pPr marL="812165" lvl="1" indent="-342900" algn="just">
              <a:lnSpc>
                <a:spcPct val="100000"/>
              </a:lnSpc>
              <a:spcBef>
                <a:spcPts val="455"/>
              </a:spcBef>
              <a:buFont typeface="Arial" panose="020B0604020202020204" pitchFamily="34" charset="0"/>
              <a:buChar char="•"/>
              <a:tabLst>
                <a:tab pos="756920" algn="l"/>
              </a:tabLst>
            </a:pPr>
            <a:r>
              <a:rPr sz="1900" spc="-5" dirty="0">
                <a:latin typeface="Calibri"/>
                <a:cs typeface="Calibri"/>
              </a:rPr>
              <a:t>Funkciónális</a:t>
            </a:r>
            <a:r>
              <a:rPr sz="1900" spc="-15" dirty="0">
                <a:latin typeface="Calibri"/>
                <a:cs typeface="Calibri"/>
              </a:rPr>
              <a:t> </a:t>
            </a:r>
            <a:r>
              <a:rPr sz="1900" spc="-15" dirty="0" err="1">
                <a:latin typeface="Calibri"/>
                <a:cs typeface="Calibri"/>
              </a:rPr>
              <a:t>adaptációként</a:t>
            </a:r>
            <a:r>
              <a:rPr sz="1900" spc="10" dirty="0">
                <a:latin typeface="Calibri"/>
                <a:cs typeface="Calibri"/>
              </a:rPr>
              <a:t> </a:t>
            </a:r>
            <a:r>
              <a:rPr sz="1900" spc="-10" dirty="0" err="1">
                <a:latin typeface="Calibri"/>
                <a:cs typeface="Calibri"/>
              </a:rPr>
              <a:t>egy</a:t>
            </a:r>
            <a:r>
              <a:rPr lang="hu-HU" sz="1900" dirty="0">
                <a:latin typeface="Calibri"/>
                <a:cs typeface="Calibri"/>
              </a:rPr>
              <a:t> </a:t>
            </a:r>
            <a:r>
              <a:rPr sz="1900" spc="-5" dirty="0" err="1">
                <a:latin typeface="Calibri"/>
                <a:cs typeface="Calibri"/>
              </a:rPr>
              <a:t>elülső</a:t>
            </a:r>
            <a:r>
              <a:rPr sz="1900" spc="-10" dirty="0">
                <a:latin typeface="Calibri"/>
                <a:cs typeface="Calibri"/>
              </a:rPr>
              <a:t> </a:t>
            </a:r>
            <a:r>
              <a:rPr sz="1900" spc="-15" dirty="0">
                <a:latin typeface="Calibri"/>
                <a:cs typeface="Calibri"/>
              </a:rPr>
              <a:t>nyitott</a:t>
            </a:r>
            <a:r>
              <a:rPr sz="1900" spc="-20" dirty="0">
                <a:latin typeface="Calibri"/>
                <a:cs typeface="Calibri"/>
              </a:rPr>
              <a:t> </a:t>
            </a:r>
            <a:r>
              <a:rPr sz="1900" spc="-5" dirty="0">
                <a:latin typeface="Calibri"/>
                <a:cs typeface="Calibri"/>
              </a:rPr>
              <a:t>harapás</a:t>
            </a:r>
            <a:r>
              <a:rPr sz="1900" spc="-25" dirty="0">
                <a:latin typeface="Calibri"/>
                <a:cs typeface="Calibri"/>
              </a:rPr>
              <a:t> </a:t>
            </a:r>
            <a:r>
              <a:rPr sz="1900" spc="-15" dirty="0">
                <a:latin typeface="Calibri"/>
                <a:cs typeface="Calibri"/>
              </a:rPr>
              <a:t>mellett</a:t>
            </a:r>
            <a:endParaRPr sz="1900" dirty="0">
              <a:latin typeface="Calibri"/>
              <a:cs typeface="Calibri"/>
            </a:endParaRPr>
          </a:p>
          <a:p>
            <a:pPr marL="356870" indent="-344805">
              <a:lnSpc>
                <a:spcPts val="2630"/>
              </a:lnSpc>
              <a:spcBef>
                <a:spcPts val="545"/>
              </a:spcBef>
              <a:buFont typeface="Arial MT"/>
              <a:buChar char="•"/>
              <a:tabLst>
                <a:tab pos="356870" algn="l"/>
                <a:tab pos="357505" algn="l"/>
              </a:tabLst>
            </a:pPr>
            <a:r>
              <a:rPr sz="2200" spc="-5" dirty="0">
                <a:latin typeface="Calibri"/>
                <a:cs typeface="Calibri"/>
              </a:rPr>
              <a:t>Időfaktor</a:t>
            </a:r>
            <a:r>
              <a:rPr sz="2200" spc="-75" dirty="0">
                <a:latin typeface="Calibri"/>
                <a:cs typeface="Calibri"/>
              </a:rPr>
              <a:t> </a:t>
            </a:r>
            <a:r>
              <a:rPr sz="2200" spc="5" dirty="0">
                <a:latin typeface="Wingdings"/>
                <a:cs typeface="Wingdings"/>
              </a:rPr>
              <a:t></a:t>
            </a:r>
            <a:r>
              <a:rPr sz="2200" spc="-55" dirty="0">
                <a:latin typeface="Times New Roman"/>
                <a:cs typeface="Times New Roman"/>
              </a:rPr>
              <a:t> </a:t>
            </a:r>
            <a:r>
              <a:rPr sz="2200" dirty="0">
                <a:latin typeface="Calibri"/>
                <a:cs typeface="Calibri"/>
              </a:rPr>
              <a:t>a</a:t>
            </a:r>
            <a:r>
              <a:rPr sz="2200" spc="-25" dirty="0">
                <a:latin typeface="Calibri"/>
                <a:cs typeface="Calibri"/>
              </a:rPr>
              <a:t> </a:t>
            </a:r>
            <a:r>
              <a:rPr sz="2200" spc="-15" dirty="0" err="1">
                <a:latin typeface="Calibri"/>
                <a:cs typeface="Calibri"/>
              </a:rPr>
              <a:t>nyelv</a:t>
            </a:r>
            <a:r>
              <a:rPr sz="2200" spc="-15" dirty="0">
                <a:latin typeface="Calibri"/>
                <a:cs typeface="Calibri"/>
              </a:rPr>
              <a:t> </a:t>
            </a:r>
            <a:r>
              <a:rPr sz="2200" spc="-15" dirty="0" err="1">
                <a:latin typeface="Calibri"/>
                <a:cs typeface="Calibri"/>
              </a:rPr>
              <a:t>nyugalmi</a:t>
            </a:r>
            <a:r>
              <a:rPr lang="hu-HU" sz="2200" dirty="0">
                <a:latin typeface="Calibri"/>
                <a:cs typeface="Calibri"/>
              </a:rPr>
              <a:t> </a:t>
            </a:r>
            <a:r>
              <a:rPr sz="2200" spc="-15" dirty="0" err="1">
                <a:latin typeface="Calibri"/>
                <a:cs typeface="Calibri"/>
              </a:rPr>
              <a:t>helyzete</a:t>
            </a:r>
            <a:r>
              <a:rPr sz="2200" spc="-5" dirty="0">
                <a:latin typeface="Calibri"/>
                <a:cs typeface="Calibri"/>
              </a:rPr>
              <a:t> nagyobb</a:t>
            </a:r>
            <a:r>
              <a:rPr sz="2200" spc="-60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szereppel</a:t>
            </a:r>
            <a:r>
              <a:rPr sz="2200" spc="-3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bír</a:t>
            </a:r>
          </a:p>
        </p:txBody>
      </p:sp>
      <p:pic>
        <p:nvPicPr>
          <p:cNvPr id="5" name="Kép 4" descr="A képen Fog, fogak, közelkép, nyelv látható&#10;&#10;Automatikusan generált leírás">
            <a:extLst>
              <a:ext uri="{FF2B5EF4-FFF2-40B4-BE49-F238E27FC236}">
                <a16:creationId xmlns:a16="http://schemas.microsoft.com/office/drawing/2014/main" id="{D23CEBB8-E3D9-0FC8-2A16-C6CF55B19D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8708" y="1479005"/>
            <a:ext cx="5060859" cy="3646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44573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6FBFFEB6-747E-4C3D-A856-08DF4AAFB555}"/>
              </a:ext>
            </a:extLst>
          </p:cNvPr>
          <p:cNvSpPr txBox="1">
            <a:spLocks/>
          </p:cNvSpPr>
          <p:nvPr/>
        </p:nvSpPr>
        <p:spPr>
          <a:xfrm>
            <a:off x="572003" y="683716"/>
            <a:ext cx="7082423" cy="6953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hu-HU" b="1" spc="-20" dirty="0"/>
              <a:t>Légzés,</a:t>
            </a:r>
            <a:r>
              <a:rPr lang="hu-HU" b="1" spc="-10" dirty="0"/>
              <a:t> </a:t>
            </a:r>
            <a:r>
              <a:rPr lang="hu-HU" b="1" spc="-30" dirty="0"/>
              <a:t>felső</a:t>
            </a:r>
            <a:r>
              <a:rPr lang="hu-HU" b="1" dirty="0"/>
              <a:t> </a:t>
            </a:r>
            <a:r>
              <a:rPr lang="hu-HU" b="1" spc="-15" dirty="0"/>
              <a:t>légutak</a:t>
            </a: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2C336940-D78D-8420-B4DA-2F36DBD79851}"/>
              </a:ext>
            </a:extLst>
          </p:cNvPr>
          <p:cNvSpPr txBox="1"/>
          <p:nvPr/>
        </p:nvSpPr>
        <p:spPr>
          <a:xfrm>
            <a:off x="572003" y="1783989"/>
            <a:ext cx="8211951" cy="3876702"/>
          </a:xfrm>
          <a:prstGeom prst="rect">
            <a:avLst/>
          </a:prstGeom>
        </p:spPr>
        <p:txBody>
          <a:bodyPr vert="horz" wrap="square" lIns="0" tIns="54610" rIns="0" bIns="0" rtlCol="0">
            <a:spAutoFit/>
          </a:bodyPr>
          <a:lstStyle/>
          <a:p>
            <a:pPr marL="356870" marR="5080" indent="-344805">
              <a:lnSpc>
                <a:spcPts val="2590"/>
              </a:lnSpc>
              <a:spcBef>
                <a:spcPts val="430"/>
              </a:spcBef>
              <a:buFont typeface="Arial MT"/>
              <a:buChar char="•"/>
              <a:tabLst>
                <a:tab pos="356870" algn="l"/>
                <a:tab pos="357505" algn="l"/>
              </a:tabLst>
            </a:pPr>
            <a:r>
              <a:rPr lang="hu-HU" sz="2400" dirty="0">
                <a:latin typeface="Calibri"/>
                <a:cs typeface="Calibri"/>
              </a:rPr>
              <a:t>A </a:t>
            </a:r>
            <a:r>
              <a:rPr lang="hu-HU" sz="2400" spc="-10" dirty="0">
                <a:latin typeface="Calibri"/>
                <a:cs typeface="Calibri"/>
              </a:rPr>
              <a:t>légzésigény </a:t>
            </a:r>
            <a:r>
              <a:rPr lang="hu-HU" sz="2400" spc="-5" dirty="0">
                <a:latin typeface="Calibri"/>
                <a:cs typeface="Calibri"/>
              </a:rPr>
              <a:t>alapvetően </a:t>
            </a:r>
            <a:r>
              <a:rPr lang="hu-HU" sz="2400" dirty="0">
                <a:latin typeface="Calibri"/>
                <a:cs typeface="Calibri"/>
              </a:rPr>
              <a:t> </a:t>
            </a:r>
            <a:r>
              <a:rPr lang="hu-HU" sz="2400" spc="-10" dirty="0">
                <a:latin typeface="Calibri"/>
                <a:cs typeface="Calibri"/>
              </a:rPr>
              <a:t>befolyásolja </a:t>
            </a:r>
            <a:r>
              <a:rPr lang="hu-HU" sz="2400" dirty="0">
                <a:latin typeface="Calibri"/>
                <a:cs typeface="Calibri"/>
              </a:rPr>
              <a:t>a </a:t>
            </a:r>
            <a:r>
              <a:rPr lang="hu-HU" sz="2400" spc="-15" dirty="0">
                <a:latin typeface="Calibri"/>
                <a:cs typeface="Calibri"/>
              </a:rPr>
              <a:t>fej, </a:t>
            </a:r>
            <a:r>
              <a:rPr lang="hu-HU" sz="2400" dirty="0">
                <a:latin typeface="Calibri"/>
                <a:cs typeface="Calibri"/>
              </a:rPr>
              <a:t>az </a:t>
            </a:r>
            <a:r>
              <a:rPr lang="hu-HU" sz="2400" spc="-10" dirty="0">
                <a:latin typeface="Calibri"/>
                <a:cs typeface="Calibri"/>
              </a:rPr>
              <a:t>állkapocs </a:t>
            </a:r>
            <a:r>
              <a:rPr lang="hu-HU" sz="2400" dirty="0">
                <a:latin typeface="Calibri"/>
                <a:cs typeface="Calibri"/>
              </a:rPr>
              <a:t>és a </a:t>
            </a:r>
            <a:r>
              <a:rPr lang="hu-HU" sz="2400" spc="-535" dirty="0">
                <a:latin typeface="Calibri"/>
                <a:cs typeface="Calibri"/>
              </a:rPr>
              <a:t> </a:t>
            </a:r>
            <a:r>
              <a:rPr lang="hu-HU" sz="2400" spc="-15" dirty="0">
                <a:latin typeface="Calibri"/>
                <a:cs typeface="Calibri"/>
              </a:rPr>
              <a:t>nyelv</a:t>
            </a:r>
            <a:r>
              <a:rPr lang="hu-HU" sz="2400" spc="-20" dirty="0">
                <a:latin typeface="Calibri"/>
                <a:cs typeface="Calibri"/>
              </a:rPr>
              <a:t> </a:t>
            </a:r>
            <a:r>
              <a:rPr lang="hu-HU" sz="2400" spc="-5" dirty="0">
                <a:latin typeface="Calibri"/>
                <a:cs typeface="Calibri"/>
              </a:rPr>
              <a:t>pozícióját</a:t>
            </a:r>
            <a:endParaRPr lang="hu-HU" sz="2400" dirty="0">
              <a:latin typeface="Calibri"/>
              <a:cs typeface="Calibri"/>
            </a:endParaRPr>
          </a:p>
          <a:p>
            <a:pPr marL="356870" marR="274320" indent="-344805">
              <a:lnSpc>
                <a:spcPts val="2590"/>
              </a:lnSpc>
              <a:spcBef>
                <a:spcPts val="585"/>
              </a:spcBef>
              <a:buFont typeface="Arial MT"/>
              <a:buChar char="•"/>
              <a:tabLst>
                <a:tab pos="356870" algn="l"/>
                <a:tab pos="357505" algn="l"/>
              </a:tabLst>
            </a:pPr>
            <a:r>
              <a:rPr lang="hu-HU" sz="2400" b="1" u="heavy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Szájlégzés során</a:t>
            </a:r>
            <a:r>
              <a:rPr lang="hu-HU" sz="2400" b="1" spc="-10" dirty="0">
                <a:latin typeface="Calibri"/>
                <a:cs typeface="Calibri"/>
              </a:rPr>
              <a:t> </a:t>
            </a:r>
            <a:r>
              <a:rPr lang="hu-HU" sz="2400" dirty="0" err="1">
                <a:latin typeface="Calibri"/>
                <a:cs typeface="Calibri"/>
              </a:rPr>
              <a:t>mandibula</a:t>
            </a:r>
            <a:r>
              <a:rPr lang="hu-HU" sz="2400" dirty="0">
                <a:latin typeface="Calibri"/>
                <a:cs typeface="Calibri"/>
              </a:rPr>
              <a:t> </a:t>
            </a:r>
            <a:r>
              <a:rPr lang="hu-HU" sz="2400" spc="5" dirty="0">
                <a:latin typeface="Calibri"/>
                <a:cs typeface="Calibri"/>
              </a:rPr>
              <a:t>és </a:t>
            </a:r>
            <a:r>
              <a:rPr lang="hu-HU" sz="2400" spc="10" dirty="0">
                <a:latin typeface="Calibri"/>
                <a:cs typeface="Calibri"/>
              </a:rPr>
              <a:t> </a:t>
            </a:r>
            <a:r>
              <a:rPr lang="hu-HU" sz="2400" spc="-15" dirty="0">
                <a:latin typeface="Calibri"/>
                <a:cs typeface="Calibri"/>
              </a:rPr>
              <a:t>nyelv</a:t>
            </a:r>
            <a:r>
              <a:rPr lang="hu-HU" sz="2400" spc="-25" dirty="0">
                <a:latin typeface="Calibri"/>
                <a:cs typeface="Calibri"/>
              </a:rPr>
              <a:t> </a:t>
            </a:r>
            <a:r>
              <a:rPr lang="hu-HU" sz="2400" dirty="0" err="1">
                <a:latin typeface="Calibri"/>
                <a:cs typeface="Calibri"/>
              </a:rPr>
              <a:t>lejebb</a:t>
            </a:r>
            <a:r>
              <a:rPr lang="hu-HU" sz="2400" spc="-10" dirty="0">
                <a:latin typeface="Calibri"/>
                <a:cs typeface="Calibri"/>
              </a:rPr>
              <a:t> </a:t>
            </a:r>
            <a:r>
              <a:rPr lang="hu-HU" sz="2400" spc="-15" dirty="0">
                <a:latin typeface="Calibri"/>
                <a:cs typeface="Calibri"/>
              </a:rPr>
              <a:t>kerül</a:t>
            </a:r>
            <a:r>
              <a:rPr lang="hu-HU" sz="2400" spc="-15" dirty="0">
                <a:latin typeface="Wingdings"/>
                <a:cs typeface="Wingdings"/>
              </a:rPr>
              <a:t></a:t>
            </a:r>
            <a:r>
              <a:rPr lang="hu-HU" sz="2400" spc="-80" dirty="0">
                <a:latin typeface="Times New Roman"/>
                <a:cs typeface="Times New Roman"/>
              </a:rPr>
              <a:t> </a:t>
            </a:r>
            <a:r>
              <a:rPr lang="hu-HU" sz="2400" dirty="0" err="1">
                <a:latin typeface="Calibri"/>
                <a:cs typeface="Calibri"/>
              </a:rPr>
              <a:t>equilibrium</a:t>
            </a:r>
            <a:r>
              <a:rPr lang="hu-HU" sz="2400" dirty="0">
                <a:latin typeface="Calibri"/>
                <a:cs typeface="Calibri"/>
              </a:rPr>
              <a:t> </a:t>
            </a:r>
            <a:r>
              <a:rPr lang="hu-HU" sz="2400" spc="-530" dirty="0">
                <a:latin typeface="Calibri"/>
                <a:cs typeface="Calibri"/>
              </a:rPr>
              <a:t> </a:t>
            </a:r>
            <a:r>
              <a:rPr lang="hu-HU" sz="2400" spc="-10" dirty="0">
                <a:latin typeface="Calibri"/>
                <a:cs typeface="Calibri"/>
              </a:rPr>
              <a:t>változik</a:t>
            </a:r>
            <a:r>
              <a:rPr lang="hu-HU" sz="2400" spc="-50" dirty="0">
                <a:latin typeface="Calibri"/>
                <a:cs typeface="Calibri"/>
              </a:rPr>
              <a:t> </a:t>
            </a:r>
            <a:r>
              <a:rPr lang="hu-HU" sz="2400" dirty="0">
                <a:latin typeface="Wingdings"/>
                <a:cs typeface="Wingdings"/>
              </a:rPr>
              <a:t></a:t>
            </a:r>
            <a:r>
              <a:rPr lang="hu-HU" sz="2400" spc="-70" dirty="0">
                <a:latin typeface="Times New Roman"/>
                <a:cs typeface="Times New Roman"/>
              </a:rPr>
              <a:t> </a:t>
            </a:r>
            <a:r>
              <a:rPr lang="hu-HU" sz="2400" spc="-10" dirty="0">
                <a:latin typeface="Calibri"/>
                <a:cs typeface="Calibri"/>
              </a:rPr>
              <a:t>arc</a:t>
            </a:r>
            <a:r>
              <a:rPr lang="hu-HU" sz="2400" spc="-30" dirty="0">
                <a:latin typeface="Calibri"/>
                <a:cs typeface="Calibri"/>
              </a:rPr>
              <a:t> </a:t>
            </a:r>
            <a:r>
              <a:rPr lang="hu-HU" sz="2400" dirty="0">
                <a:latin typeface="Calibri"/>
                <a:cs typeface="Calibri"/>
              </a:rPr>
              <a:t>és</a:t>
            </a:r>
            <a:r>
              <a:rPr lang="hu-HU" sz="2400" spc="-15" dirty="0">
                <a:latin typeface="Calibri"/>
                <a:cs typeface="Calibri"/>
              </a:rPr>
              <a:t> fogívek</a:t>
            </a:r>
            <a:endParaRPr lang="hu-HU" sz="2400" dirty="0">
              <a:latin typeface="Calibri"/>
              <a:cs typeface="Calibri"/>
            </a:endParaRPr>
          </a:p>
          <a:p>
            <a:pPr marL="356870">
              <a:lnSpc>
                <a:spcPts val="2560"/>
              </a:lnSpc>
            </a:pPr>
            <a:r>
              <a:rPr lang="hu-HU" sz="2400" spc="-5" dirty="0">
                <a:latin typeface="Calibri"/>
                <a:cs typeface="Calibri"/>
              </a:rPr>
              <a:t>morfológiája</a:t>
            </a:r>
            <a:r>
              <a:rPr lang="hu-HU" sz="2400" spc="-75" dirty="0">
                <a:latin typeface="Calibri"/>
                <a:cs typeface="Calibri"/>
              </a:rPr>
              <a:t> </a:t>
            </a:r>
            <a:r>
              <a:rPr lang="hu-HU" sz="2400" spc="-10" dirty="0">
                <a:latin typeface="Calibri"/>
                <a:cs typeface="Calibri"/>
              </a:rPr>
              <a:t>változik</a:t>
            </a:r>
            <a:endParaRPr lang="hu-HU" sz="2400" dirty="0">
              <a:latin typeface="Calibri"/>
              <a:cs typeface="Calibri"/>
            </a:endParaRPr>
          </a:p>
          <a:p>
            <a:pPr marL="356870" indent="-344805">
              <a:lnSpc>
                <a:spcPts val="2735"/>
              </a:lnSpc>
              <a:spcBef>
                <a:spcPts val="290"/>
              </a:spcBef>
              <a:buFont typeface="Arial MT"/>
              <a:buChar char="•"/>
              <a:tabLst>
                <a:tab pos="356870" algn="l"/>
                <a:tab pos="357505" algn="l"/>
              </a:tabLst>
            </a:pPr>
            <a:r>
              <a:rPr lang="hu-HU" sz="2400" spc="-25" dirty="0">
                <a:latin typeface="Calibri"/>
                <a:cs typeface="Calibri"/>
              </a:rPr>
              <a:t>“</a:t>
            </a:r>
            <a:r>
              <a:rPr lang="hu-HU" sz="2400" spc="-25" dirty="0" err="1">
                <a:latin typeface="Calibri"/>
                <a:cs typeface="Calibri"/>
              </a:rPr>
              <a:t>Adenoid</a:t>
            </a:r>
            <a:r>
              <a:rPr lang="hu-HU" sz="2400" spc="-55" dirty="0">
                <a:latin typeface="Calibri"/>
                <a:cs typeface="Calibri"/>
              </a:rPr>
              <a:t> </a:t>
            </a:r>
            <a:r>
              <a:rPr lang="hu-HU" sz="2400" spc="-10" dirty="0" err="1">
                <a:latin typeface="Calibri"/>
                <a:cs typeface="Calibri"/>
              </a:rPr>
              <a:t>facies</a:t>
            </a:r>
            <a:r>
              <a:rPr lang="hu-HU" sz="2400" spc="-10" dirty="0">
                <a:latin typeface="Calibri"/>
                <a:cs typeface="Calibri"/>
              </a:rPr>
              <a:t>” vagy</a:t>
            </a:r>
            <a:r>
              <a:rPr lang="hu-HU" sz="2400" spc="-30" dirty="0">
                <a:latin typeface="Calibri"/>
                <a:cs typeface="Calibri"/>
              </a:rPr>
              <a:t> </a:t>
            </a:r>
            <a:r>
              <a:rPr lang="hu-HU" sz="2400" dirty="0">
                <a:latin typeface="Calibri"/>
                <a:cs typeface="Calibri"/>
              </a:rPr>
              <a:t>”</a:t>
            </a:r>
            <a:r>
              <a:rPr lang="hu-HU" sz="2400" dirty="0" err="1">
                <a:latin typeface="Calibri"/>
                <a:cs typeface="Calibri"/>
              </a:rPr>
              <a:t>long</a:t>
            </a:r>
            <a:r>
              <a:rPr lang="hu-HU" sz="2400" spc="-40" dirty="0">
                <a:latin typeface="Calibri"/>
                <a:cs typeface="Calibri"/>
              </a:rPr>
              <a:t> </a:t>
            </a:r>
            <a:r>
              <a:rPr lang="hu-HU" sz="2400" spc="-10" dirty="0" err="1">
                <a:latin typeface="Calibri"/>
                <a:cs typeface="Calibri"/>
              </a:rPr>
              <a:t>face</a:t>
            </a:r>
            <a:r>
              <a:rPr lang="hu-HU" sz="2400" spc="-20" dirty="0">
                <a:latin typeface="Calibri"/>
                <a:cs typeface="Calibri"/>
              </a:rPr>
              <a:t> </a:t>
            </a:r>
            <a:r>
              <a:rPr lang="hu-HU" sz="2400" dirty="0">
                <a:latin typeface="Calibri"/>
                <a:cs typeface="Calibri"/>
              </a:rPr>
              <a:t>–</a:t>
            </a:r>
          </a:p>
          <a:p>
            <a:pPr marL="356870">
              <a:lnSpc>
                <a:spcPts val="2735"/>
              </a:lnSpc>
            </a:pPr>
            <a:r>
              <a:rPr lang="hu-HU" sz="2400" spc="-5" dirty="0">
                <a:latin typeface="Calibri"/>
                <a:cs typeface="Calibri"/>
              </a:rPr>
              <a:t>szindróma”:</a:t>
            </a:r>
            <a:endParaRPr lang="hu-HU" sz="2400" dirty="0">
              <a:latin typeface="Calibri"/>
              <a:cs typeface="Calibri"/>
            </a:endParaRPr>
          </a:p>
          <a:p>
            <a:pPr marL="756285" lvl="1" indent="-287655">
              <a:lnSpc>
                <a:spcPct val="100000"/>
              </a:lnSpc>
              <a:spcBef>
                <a:spcPts val="254"/>
              </a:spcBef>
              <a:buFont typeface="Arial MT"/>
              <a:buChar char="–"/>
              <a:tabLst>
                <a:tab pos="756285" algn="l"/>
                <a:tab pos="756920" algn="l"/>
              </a:tabLst>
            </a:pPr>
            <a:r>
              <a:rPr lang="hu-HU" sz="2000" spc="-5" dirty="0">
                <a:latin typeface="Calibri"/>
                <a:cs typeface="Calibri"/>
              </a:rPr>
              <a:t>Szűk </a:t>
            </a:r>
            <a:r>
              <a:rPr lang="hu-HU" sz="2000" spc="-10" dirty="0">
                <a:latin typeface="Calibri"/>
                <a:cs typeface="Calibri"/>
              </a:rPr>
              <a:t>állcsontok</a:t>
            </a:r>
            <a:r>
              <a:rPr lang="hu-HU" sz="2000" spc="30" dirty="0">
                <a:latin typeface="Calibri"/>
                <a:cs typeface="Calibri"/>
              </a:rPr>
              <a:t> </a:t>
            </a:r>
            <a:r>
              <a:rPr lang="hu-HU" sz="2000" spc="-10" dirty="0">
                <a:latin typeface="Calibri"/>
                <a:cs typeface="Calibri"/>
              </a:rPr>
              <a:t>és</a:t>
            </a:r>
            <a:r>
              <a:rPr lang="hu-HU" sz="2000" spc="25" dirty="0">
                <a:latin typeface="Calibri"/>
                <a:cs typeface="Calibri"/>
              </a:rPr>
              <a:t> </a:t>
            </a:r>
            <a:r>
              <a:rPr lang="hu-HU" sz="2000" spc="-25" dirty="0">
                <a:latin typeface="Calibri"/>
                <a:cs typeface="Calibri"/>
              </a:rPr>
              <a:t>fogívek</a:t>
            </a:r>
            <a:endParaRPr lang="hu-HU" sz="2000" dirty="0">
              <a:latin typeface="Calibri"/>
              <a:cs typeface="Calibri"/>
            </a:endParaRPr>
          </a:p>
          <a:p>
            <a:pPr marL="756285" lvl="1" indent="-287655">
              <a:lnSpc>
                <a:spcPct val="100000"/>
              </a:lnSpc>
              <a:spcBef>
                <a:spcPts val="240"/>
              </a:spcBef>
              <a:buFont typeface="Arial MT"/>
              <a:buChar char="–"/>
              <a:tabLst>
                <a:tab pos="756285" algn="l"/>
                <a:tab pos="756920" algn="l"/>
              </a:tabLst>
            </a:pPr>
            <a:r>
              <a:rPr lang="hu-HU" sz="2000" spc="-5" dirty="0" err="1">
                <a:latin typeface="Calibri"/>
                <a:cs typeface="Calibri"/>
              </a:rPr>
              <a:t>Protrudált</a:t>
            </a:r>
            <a:r>
              <a:rPr lang="hu-HU" sz="2000" spc="-10" dirty="0">
                <a:latin typeface="Calibri"/>
                <a:cs typeface="Calibri"/>
              </a:rPr>
              <a:t> </a:t>
            </a:r>
            <a:r>
              <a:rPr lang="hu-HU" sz="2000" spc="-30" dirty="0">
                <a:latin typeface="Calibri"/>
                <a:cs typeface="Calibri"/>
              </a:rPr>
              <a:t>fogak</a:t>
            </a:r>
            <a:endParaRPr lang="hu-HU" sz="2000" dirty="0">
              <a:latin typeface="Calibri"/>
              <a:cs typeface="Calibri"/>
            </a:endParaRPr>
          </a:p>
          <a:p>
            <a:pPr marL="756285" lvl="1" indent="-287655">
              <a:lnSpc>
                <a:spcPct val="100000"/>
              </a:lnSpc>
              <a:spcBef>
                <a:spcPts val="240"/>
              </a:spcBef>
              <a:buFont typeface="Arial MT"/>
              <a:buChar char="–"/>
              <a:tabLst>
                <a:tab pos="756285" algn="l"/>
                <a:tab pos="756920" algn="l"/>
              </a:tabLst>
            </a:pPr>
            <a:r>
              <a:rPr lang="hu-HU" sz="2000" spc="-15" dirty="0" err="1">
                <a:latin typeface="Calibri"/>
                <a:cs typeface="Calibri"/>
              </a:rPr>
              <a:t>Inkomplett</a:t>
            </a:r>
            <a:r>
              <a:rPr lang="hu-HU" sz="2000" spc="-20" dirty="0">
                <a:latin typeface="Calibri"/>
                <a:cs typeface="Calibri"/>
              </a:rPr>
              <a:t> </a:t>
            </a:r>
            <a:r>
              <a:rPr lang="hu-HU" sz="2000" spc="-5" dirty="0">
                <a:latin typeface="Calibri"/>
                <a:cs typeface="Calibri"/>
              </a:rPr>
              <a:t>ajakzár</a:t>
            </a:r>
            <a:endParaRPr lang="hu-HU" sz="2000" dirty="0">
              <a:latin typeface="Calibri"/>
              <a:cs typeface="Calibri"/>
            </a:endParaRPr>
          </a:p>
          <a:p>
            <a:pPr marL="756285" lvl="1" indent="-287655">
              <a:lnSpc>
                <a:spcPct val="100000"/>
              </a:lnSpc>
              <a:spcBef>
                <a:spcPts val="245"/>
              </a:spcBef>
              <a:buFont typeface="Arial MT"/>
              <a:buChar char="–"/>
              <a:tabLst>
                <a:tab pos="756285" algn="l"/>
                <a:tab pos="756920" algn="l"/>
              </a:tabLst>
            </a:pPr>
            <a:r>
              <a:rPr lang="hu-HU" sz="2000" spc="-20" dirty="0">
                <a:latin typeface="Calibri"/>
                <a:cs typeface="Calibri"/>
              </a:rPr>
              <a:t>Megnövekedett</a:t>
            </a:r>
            <a:r>
              <a:rPr lang="hu-HU" sz="2000" spc="60" dirty="0">
                <a:latin typeface="Calibri"/>
                <a:cs typeface="Calibri"/>
              </a:rPr>
              <a:t> </a:t>
            </a:r>
            <a:r>
              <a:rPr lang="hu-HU" sz="2000" spc="-10" dirty="0">
                <a:latin typeface="Calibri"/>
                <a:cs typeface="Calibri"/>
              </a:rPr>
              <a:t>alsó</a:t>
            </a:r>
            <a:r>
              <a:rPr lang="hu-HU" sz="2000" spc="35" dirty="0">
                <a:latin typeface="Calibri"/>
                <a:cs typeface="Calibri"/>
              </a:rPr>
              <a:t> </a:t>
            </a:r>
            <a:r>
              <a:rPr lang="hu-HU" sz="2000" spc="-15" dirty="0">
                <a:latin typeface="Calibri"/>
                <a:cs typeface="Calibri"/>
              </a:rPr>
              <a:t>arcmagasság</a:t>
            </a:r>
            <a:endParaRPr lang="hu-HU" sz="2000" dirty="0">
              <a:latin typeface="Calibri"/>
              <a:cs typeface="Calibri"/>
            </a:endParaRP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25FAF8FF-A063-E2E9-AC82-D78C135B6FA2}"/>
              </a:ext>
            </a:extLst>
          </p:cNvPr>
          <p:cNvSpPr txBox="1"/>
          <p:nvPr/>
        </p:nvSpPr>
        <p:spPr>
          <a:xfrm>
            <a:off x="6096000" y="5572929"/>
            <a:ext cx="610688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800" dirty="0"/>
              <a:t>https://</a:t>
            </a:r>
            <a:r>
              <a:rPr lang="hu-HU" sz="800" dirty="0" err="1"/>
              <a:t>www.researchgate.net</a:t>
            </a:r>
            <a:r>
              <a:rPr lang="hu-HU" sz="800" dirty="0"/>
              <a:t>/</a:t>
            </a:r>
            <a:r>
              <a:rPr lang="hu-HU" sz="800" dirty="0" err="1"/>
              <a:t>figure</a:t>
            </a:r>
            <a:r>
              <a:rPr lang="hu-HU" sz="800" dirty="0"/>
              <a:t>/Adenoid-face-with-orofacial-dysfunction-myofunctional-syndrome-with-reduced-orofacial_fig16_288827829</a:t>
            </a:r>
          </a:p>
        </p:txBody>
      </p:sp>
      <p:pic>
        <p:nvPicPr>
          <p:cNvPr id="7" name="Kép 6" descr="A képen személy, Emberi arc, arc, Áll látható&#10;&#10;Automatikusan generált leírás">
            <a:extLst>
              <a:ext uri="{FF2B5EF4-FFF2-40B4-BE49-F238E27FC236}">
                <a16:creationId xmlns:a16="http://schemas.microsoft.com/office/drawing/2014/main" id="{802B3C95-4656-78D4-8376-9F3A81C76D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6472" y="919387"/>
            <a:ext cx="3203525" cy="4653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23460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1EC52BEC-5099-8150-0EEF-363D2C3A23CB}"/>
              </a:ext>
            </a:extLst>
          </p:cNvPr>
          <p:cNvSpPr txBox="1">
            <a:spLocks/>
          </p:cNvSpPr>
          <p:nvPr/>
        </p:nvSpPr>
        <p:spPr>
          <a:xfrm>
            <a:off x="690116" y="555512"/>
            <a:ext cx="3170683" cy="6953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hu-HU" b="1" spc="-35" dirty="0"/>
              <a:t>Összegzés</a:t>
            </a: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5DA58AFB-45E7-6958-F6B2-C6CDC4ECD473}"/>
              </a:ext>
            </a:extLst>
          </p:cNvPr>
          <p:cNvSpPr txBox="1"/>
          <p:nvPr/>
        </p:nvSpPr>
        <p:spPr>
          <a:xfrm>
            <a:off x="690116" y="1948466"/>
            <a:ext cx="11501884" cy="2961067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56870" indent="-344805">
              <a:lnSpc>
                <a:spcPct val="100000"/>
              </a:lnSpc>
              <a:spcBef>
                <a:spcPts val="484"/>
              </a:spcBef>
              <a:buFont typeface="Arial MT"/>
              <a:buChar char="•"/>
              <a:tabLst>
                <a:tab pos="356870" algn="l"/>
                <a:tab pos="357505" algn="l"/>
              </a:tabLst>
            </a:pPr>
            <a:r>
              <a:rPr sz="2000" spc="-10" dirty="0" err="1">
                <a:latin typeface="Calibri"/>
                <a:cs typeface="Calibri"/>
              </a:rPr>
              <a:t>Funkciók</a:t>
            </a:r>
            <a:endParaRPr sz="2000" dirty="0">
              <a:latin typeface="Calibri"/>
              <a:cs typeface="Calibri"/>
            </a:endParaRPr>
          </a:p>
          <a:p>
            <a:pPr marL="756285" lvl="1" indent="-287020">
              <a:lnSpc>
                <a:spcPct val="100000"/>
              </a:lnSpc>
              <a:spcBef>
                <a:spcPts val="440"/>
              </a:spcBef>
              <a:buFont typeface="Arial" panose="020B0604020202020204" pitchFamily="34" charset="0"/>
              <a:buChar char="•"/>
              <a:tabLst>
                <a:tab pos="756285" algn="l"/>
                <a:tab pos="756920" algn="l"/>
              </a:tabLst>
            </a:pPr>
            <a:r>
              <a:rPr sz="1800" spc="-10" dirty="0">
                <a:latin typeface="Calibri"/>
                <a:cs typeface="Calibri"/>
              </a:rPr>
              <a:t>Nincsen</a:t>
            </a:r>
            <a:r>
              <a:rPr sz="1800" spc="25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egyszerű</a:t>
            </a:r>
            <a:r>
              <a:rPr sz="1800" spc="50" dirty="0">
                <a:latin typeface="Calibri"/>
                <a:cs typeface="Calibri"/>
              </a:rPr>
              <a:t> </a:t>
            </a:r>
            <a:r>
              <a:rPr sz="1800" spc="-15" dirty="0">
                <a:latin typeface="Calibri"/>
                <a:cs typeface="Calibri"/>
              </a:rPr>
              <a:t>összefüggés</a:t>
            </a:r>
            <a:endParaRPr sz="1800" dirty="0">
              <a:latin typeface="Calibri"/>
              <a:cs typeface="Calibri"/>
            </a:endParaRPr>
          </a:p>
          <a:p>
            <a:pPr marL="756285" lvl="1" indent="-287020">
              <a:lnSpc>
                <a:spcPct val="100000"/>
              </a:lnSpc>
              <a:spcBef>
                <a:spcPts val="434"/>
              </a:spcBef>
              <a:buFont typeface="Arial" panose="020B0604020202020204" pitchFamily="34" charset="0"/>
              <a:buChar char="•"/>
              <a:tabLst>
                <a:tab pos="756285" algn="l"/>
                <a:tab pos="756920" algn="l"/>
              </a:tabLst>
            </a:pPr>
            <a:r>
              <a:rPr sz="1800" spc="-10" dirty="0">
                <a:latin typeface="Calibri"/>
                <a:cs typeface="Calibri"/>
              </a:rPr>
              <a:t>Szájlégzés,</a:t>
            </a:r>
            <a:r>
              <a:rPr sz="1800" spc="40" dirty="0">
                <a:latin typeface="Calibri"/>
                <a:cs typeface="Calibri"/>
              </a:rPr>
              <a:t> </a:t>
            </a:r>
            <a:r>
              <a:rPr sz="1800" spc="-15" dirty="0">
                <a:latin typeface="Calibri"/>
                <a:cs typeface="Calibri"/>
              </a:rPr>
              <a:t>nyelvlökéses</a:t>
            </a:r>
            <a:r>
              <a:rPr sz="1800" spc="55" dirty="0">
                <a:latin typeface="Calibri"/>
                <a:cs typeface="Calibri"/>
              </a:rPr>
              <a:t> </a:t>
            </a:r>
            <a:r>
              <a:rPr sz="1800" spc="-15" dirty="0">
                <a:latin typeface="Calibri"/>
                <a:cs typeface="Calibri"/>
              </a:rPr>
              <a:t>nyelés,</a:t>
            </a:r>
            <a:r>
              <a:rPr sz="1800" spc="4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puha</a:t>
            </a:r>
            <a:r>
              <a:rPr sz="1800" spc="65" dirty="0">
                <a:latin typeface="Calibri"/>
                <a:cs typeface="Calibri"/>
              </a:rPr>
              <a:t> </a:t>
            </a:r>
            <a:r>
              <a:rPr sz="1800" spc="-15" dirty="0">
                <a:latin typeface="Calibri"/>
                <a:cs typeface="Calibri"/>
              </a:rPr>
              <a:t>étrend,</a:t>
            </a:r>
            <a:r>
              <a:rPr sz="1800" spc="6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álváspozíció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egyik</a:t>
            </a:r>
            <a:r>
              <a:rPr sz="1800" spc="4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sem</a:t>
            </a:r>
            <a:r>
              <a:rPr sz="1800" spc="3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lehet</a:t>
            </a:r>
            <a:r>
              <a:rPr sz="1800" spc="55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meghatározó</a:t>
            </a:r>
            <a:endParaRPr sz="1800" dirty="0">
              <a:latin typeface="Calibri"/>
              <a:cs typeface="Calibri"/>
            </a:endParaRPr>
          </a:p>
          <a:p>
            <a:pPr marL="1042035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sz="1800" spc="-5" dirty="0">
                <a:latin typeface="Calibri"/>
                <a:cs typeface="Calibri"/>
              </a:rPr>
              <a:t>és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egyetlen</a:t>
            </a:r>
            <a:r>
              <a:rPr sz="1800" spc="4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etiológiai</a:t>
            </a:r>
            <a:r>
              <a:rPr sz="1800" spc="25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tényezője</a:t>
            </a:r>
            <a:r>
              <a:rPr sz="1800" spc="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</a:t>
            </a:r>
            <a:r>
              <a:rPr sz="1800" spc="25" dirty="0">
                <a:latin typeface="Calibri"/>
                <a:cs typeface="Calibri"/>
              </a:rPr>
              <a:t> </a:t>
            </a:r>
            <a:r>
              <a:rPr sz="1800" spc="-15" dirty="0" err="1">
                <a:latin typeface="Calibri"/>
                <a:cs typeface="Calibri"/>
              </a:rPr>
              <a:t>legtöbb</a:t>
            </a:r>
            <a:r>
              <a:rPr sz="1800" spc="35" dirty="0">
                <a:latin typeface="Calibri"/>
                <a:cs typeface="Calibri"/>
              </a:rPr>
              <a:t> </a:t>
            </a:r>
            <a:r>
              <a:rPr sz="1800" spc="-5" dirty="0" err="1">
                <a:latin typeface="Calibri"/>
                <a:cs typeface="Calibri"/>
              </a:rPr>
              <a:t>malo</a:t>
            </a:r>
            <a:r>
              <a:rPr lang="hu-HU" sz="1800" spc="-5" dirty="0" err="1">
                <a:latin typeface="Calibri"/>
                <a:cs typeface="Calibri"/>
              </a:rPr>
              <a:t>cclusio</a:t>
            </a:r>
            <a:r>
              <a:rPr sz="1800" spc="-5" dirty="0">
                <a:latin typeface="Calibri"/>
                <a:cs typeface="Calibri"/>
              </a:rPr>
              <a:t>nak</a:t>
            </a:r>
            <a:endParaRPr sz="1800" dirty="0">
              <a:latin typeface="Calibri"/>
              <a:cs typeface="Calibri"/>
            </a:endParaRPr>
          </a:p>
          <a:p>
            <a:pPr marL="356870" indent="-344805">
              <a:lnSpc>
                <a:spcPct val="100000"/>
              </a:lnSpc>
              <a:spcBef>
                <a:spcPts val="475"/>
              </a:spcBef>
              <a:buFont typeface="Arial" panose="020B0604020202020204" pitchFamily="34" charset="0"/>
              <a:buChar char="•"/>
              <a:tabLst>
                <a:tab pos="356870" algn="l"/>
                <a:tab pos="357505" algn="l"/>
              </a:tabLst>
            </a:pPr>
            <a:r>
              <a:rPr sz="2000" spc="-10" dirty="0">
                <a:latin typeface="Calibri"/>
                <a:cs typeface="Calibri"/>
              </a:rPr>
              <a:t>Öröklés</a:t>
            </a:r>
            <a:endParaRPr sz="2000" dirty="0">
              <a:latin typeface="Calibri"/>
              <a:cs typeface="Calibri"/>
            </a:endParaRPr>
          </a:p>
          <a:p>
            <a:pPr marL="756285" lvl="1" indent="-287020">
              <a:lnSpc>
                <a:spcPct val="100000"/>
              </a:lnSpc>
              <a:spcBef>
                <a:spcPts val="440"/>
              </a:spcBef>
              <a:buFont typeface="Arial" panose="020B0604020202020204" pitchFamily="34" charset="0"/>
              <a:buChar char="•"/>
              <a:tabLst>
                <a:tab pos="756285" algn="l"/>
                <a:tab pos="756920" algn="l"/>
              </a:tabLst>
            </a:pPr>
            <a:r>
              <a:rPr sz="1800" spc="-10" dirty="0">
                <a:latin typeface="Calibri"/>
                <a:cs typeface="Calibri"/>
              </a:rPr>
              <a:t>Az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spc="-15" dirty="0">
                <a:latin typeface="Calibri"/>
                <a:cs typeface="Calibri"/>
              </a:rPr>
              <a:t>arckarakter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spc="-15" dirty="0">
                <a:latin typeface="Calibri"/>
                <a:cs typeface="Calibri"/>
              </a:rPr>
              <a:t>viszonylag</a:t>
            </a:r>
            <a:r>
              <a:rPr sz="1800" spc="3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magas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örökletességet</a:t>
            </a:r>
            <a:r>
              <a:rPr sz="1800" spc="40" dirty="0">
                <a:latin typeface="Calibri"/>
                <a:cs typeface="Calibri"/>
              </a:rPr>
              <a:t> </a:t>
            </a:r>
            <a:r>
              <a:rPr sz="1800" spc="-15" dirty="0">
                <a:latin typeface="Calibri"/>
                <a:cs typeface="Calibri"/>
              </a:rPr>
              <a:t>mutat,</a:t>
            </a:r>
            <a:r>
              <a:rPr sz="1800" spc="4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azaz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családon</a:t>
            </a:r>
            <a:r>
              <a:rPr sz="1800" spc="3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belül</a:t>
            </a:r>
            <a:r>
              <a:rPr sz="1800" spc="5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halmozódik</a:t>
            </a:r>
            <a:endParaRPr sz="1800" dirty="0">
              <a:latin typeface="Calibri"/>
              <a:cs typeface="Calibri"/>
            </a:endParaRPr>
          </a:p>
          <a:p>
            <a:pPr marL="756285" lvl="1" indent="-287020">
              <a:lnSpc>
                <a:spcPct val="100000"/>
              </a:lnSpc>
              <a:spcBef>
                <a:spcPts val="434"/>
              </a:spcBef>
              <a:buFont typeface="Arial" panose="020B0604020202020204" pitchFamily="34" charset="0"/>
              <a:buChar char="•"/>
              <a:tabLst>
                <a:tab pos="756285" algn="l"/>
                <a:tab pos="756920" algn="l"/>
              </a:tabLst>
            </a:pPr>
            <a:r>
              <a:rPr sz="1800" dirty="0">
                <a:latin typeface="Calibri"/>
                <a:cs typeface="Calibri"/>
              </a:rPr>
              <a:t>a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spc="-15" dirty="0">
                <a:latin typeface="Calibri"/>
                <a:cs typeface="Calibri"/>
              </a:rPr>
              <a:t>fogívek</a:t>
            </a:r>
            <a:r>
              <a:rPr sz="1800" spc="2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morfológiája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nagy</a:t>
            </a:r>
            <a:r>
              <a:rPr sz="1800" spc="2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variábilitást</a:t>
            </a:r>
            <a:r>
              <a:rPr sz="1800" spc="20" dirty="0">
                <a:latin typeface="Calibri"/>
                <a:cs typeface="Calibri"/>
              </a:rPr>
              <a:t> </a:t>
            </a:r>
            <a:r>
              <a:rPr sz="1800" spc="-15" dirty="0">
                <a:latin typeface="Calibri"/>
                <a:cs typeface="Calibri"/>
              </a:rPr>
              <a:t>mutat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családon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belül</a:t>
            </a:r>
            <a:endParaRPr sz="1800" dirty="0">
              <a:latin typeface="Calibri"/>
              <a:cs typeface="Calibri"/>
            </a:endParaRPr>
          </a:p>
          <a:p>
            <a:pPr marL="356870" marR="274955" indent="-344805">
              <a:lnSpc>
                <a:spcPct val="100000"/>
              </a:lnSpc>
              <a:spcBef>
                <a:spcPts val="470"/>
              </a:spcBef>
              <a:buFont typeface="Arial" panose="020B0604020202020204" pitchFamily="34" charset="0"/>
              <a:buChar char="•"/>
              <a:tabLst>
                <a:tab pos="356870" algn="l"/>
                <a:tab pos="357505" algn="l"/>
              </a:tabLst>
            </a:pPr>
            <a:r>
              <a:rPr sz="2000" spc="-30" dirty="0">
                <a:latin typeface="Calibri"/>
                <a:cs typeface="Calibri"/>
              </a:rPr>
              <a:t>Összegezve</a:t>
            </a:r>
            <a:r>
              <a:rPr sz="2000" spc="-25" dirty="0">
                <a:latin typeface="Calibri"/>
                <a:cs typeface="Calibri"/>
              </a:rPr>
              <a:t> </a:t>
            </a:r>
            <a:r>
              <a:rPr sz="2000" spc="-15" dirty="0">
                <a:latin typeface="Calibri"/>
                <a:cs typeface="Calibri"/>
              </a:rPr>
              <a:t>elmondható, </a:t>
            </a:r>
            <a:r>
              <a:rPr sz="2000" spc="-5" dirty="0">
                <a:latin typeface="Calibri"/>
                <a:cs typeface="Calibri"/>
              </a:rPr>
              <a:t>hogy manapság már </a:t>
            </a:r>
            <a:r>
              <a:rPr sz="2000" spc="-10" dirty="0">
                <a:latin typeface="Calibri"/>
                <a:cs typeface="Calibri"/>
              </a:rPr>
              <a:t>legalább </a:t>
            </a:r>
            <a:r>
              <a:rPr sz="2000" spc="-5" dirty="0">
                <a:latin typeface="Calibri"/>
                <a:cs typeface="Calibri"/>
              </a:rPr>
              <a:t>látjuk, hogy </a:t>
            </a:r>
            <a:r>
              <a:rPr sz="2000" spc="-15" dirty="0">
                <a:latin typeface="Calibri"/>
                <a:cs typeface="Calibri"/>
              </a:rPr>
              <a:t>mennyire </a:t>
            </a:r>
            <a:r>
              <a:rPr sz="2000" spc="-10" dirty="0">
                <a:latin typeface="Calibri"/>
                <a:cs typeface="Calibri"/>
              </a:rPr>
              <a:t> </a:t>
            </a:r>
            <a:r>
              <a:rPr sz="2000" spc="-20" dirty="0">
                <a:latin typeface="Calibri"/>
                <a:cs typeface="Calibri"/>
              </a:rPr>
              <a:t>komplex</a:t>
            </a:r>
            <a:r>
              <a:rPr sz="2000" spc="35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a</a:t>
            </a:r>
            <a:r>
              <a:rPr sz="2000" dirty="0">
                <a:latin typeface="Calibri"/>
                <a:cs typeface="Calibri"/>
              </a:rPr>
              <a:t> </a:t>
            </a:r>
            <a:r>
              <a:rPr sz="2000" spc="-30" dirty="0">
                <a:latin typeface="Calibri"/>
                <a:cs typeface="Calibri"/>
              </a:rPr>
              <a:t>kép</a:t>
            </a:r>
            <a:r>
              <a:rPr sz="2000" spc="1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és</a:t>
            </a:r>
            <a:r>
              <a:rPr sz="2000" spc="15" dirty="0">
                <a:latin typeface="Calibri"/>
                <a:cs typeface="Calibri"/>
              </a:rPr>
              <a:t> </a:t>
            </a:r>
            <a:r>
              <a:rPr sz="2000" spc="-15" dirty="0">
                <a:latin typeface="Calibri"/>
                <a:cs typeface="Calibri"/>
              </a:rPr>
              <a:t>mennyire</a:t>
            </a:r>
            <a:r>
              <a:rPr sz="2000" spc="5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nem</a:t>
            </a:r>
            <a:r>
              <a:rPr sz="2000" spc="2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tudunk</a:t>
            </a:r>
            <a:r>
              <a:rPr sz="2000" spc="-5" dirty="0">
                <a:latin typeface="Calibri"/>
                <a:cs typeface="Calibri"/>
              </a:rPr>
              <a:t> </a:t>
            </a:r>
            <a:r>
              <a:rPr sz="2000" spc="-15" dirty="0">
                <a:latin typeface="Calibri"/>
                <a:cs typeface="Calibri"/>
              </a:rPr>
              <a:t>még</a:t>
            </a:r>
            <a:r>
              <a:rPr sz="2000" spc="2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mindent</a:t>
            </a:r>
            <a:r>
              <a:rPr sz="2000" spc="35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a</a:t>
            </a:r>
            <a:r>
              <a:rPr sz="2000" spc="5" dirty="0">
                <a:latin typeface="Calibri"/>
                <a:cs typeface="Calibri"/>
              </a:rPr>
              <a:t> </a:t>
            </a:r>
            <a:r>
              <a:rPr sz="2000" spc="-20" dirty="0">
                <a:latin typeface="Calibri"/>
                <a:cs typeface="Calibri"/>
              </a:rPr>
              <a:t>fogszabályozó</a:t>
            </a:r>
            <a:r>
              <a:rPr sz="2000" spc="15" dirty="0">
                <a:latin typeface="Calibri"/>
                <a:cs typeface="Calibri"/>
              </a:rPr>
              <a:t> </a:t>
            </a:r>
            <a:r>
              <a:rPr sz="2000" spc="-15" dirty="0">
                <a:latin typeface="Calibri"/>
                <a:cs typeface="Calibri"/>
              </a:rPr>
              <a:t>eltérések </a:t>
            </a:r>
            <a:r>
              <a:rPr sz="2000" spc="-434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kialakulásának</a:t>
            </a:r>
            <a:r>
              <a:rPr sz="2000" spc="35" dirty="0">
                <a:latin typeface="Calibri"/>
                <a:cs typeface="Calibri"/>
              </a:rPr>
              <a:t> </a:t>
            </a:r>
            <a:r>
              <a:rPr sz="2000" spc="-15" dirty="0">
                <a:latin typeface="Calibri"/>
                <a:cs typeface="Calibri"/>
              </a:rPr>
              <a:t>okairól</a:t>
            </a:r>
            <a:endParaRPr sz="20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4446799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 descr="A képen minta, tér, pixel látható&#10;&#10;Automatikusan generált leírás">
            <a:extLst>
              <a:ext uri="{FF2B5EF4-FFF2-40B4-BE49-F238E27FC236}">
                <a16:creationId xmlns:a16="http://schemas.microsoft.com/office/drawing/2014/main" id="{14D50C12-DE8E-F447-4DF2-F0FCCCD61E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020" y="2098588"/>
            <a:ext cx="3265959" cy="3265959"/>
          </a:xfrm>
          <a:prstGeom prst="rect">
            <a:avLst/>
          </a:prstGeom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id="{301640C7-0305-A52C-22BE-88F2D29604F8}"/>
              </a:ext>
            </a:extLst>
          </p:cNvPr>
          <p:cNvSpPr txBox="1"/>
          <p:nvPr/>
        </p:nvSpPr>
        <p:spPr>
          <a:xfrm>
            <a:off x="3025422" y="1016000"/>
            <a:ext cx="666560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4400" dirty="0">
                <a:solidFill>
                  <a:schemeClr val="bg1"/>
                </a:solidFill>
              </a:rPr>
              <a:t>Köszönöm a figyelmet!</a:t>
            </a:r>
          </a:p>
        </p:txBody>
      </p:sp>
    </p:spTree>
    <p:extLst>
      <p:ext uri="{BB962C8B-B14F-4D97-AF65-F5344CB8AC3E}">
        <p14:creationId xmlns:p14="http://schemas.microsoft.com/office/powerpoint/2010/main" val="20416177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F647A57-A409-49B3-6972-8A8F400DF7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05213"/>
            <a:ext cx="10515600" cy="1325563"/>
          </a:xfrm>
        </p:spPr>
        <p:txBody>
          <a:bodyPr/>
          <a:lstStyle/>
          <a:p>
            <a:pPr algn="ctr"/>
            <a:r>
              <a:rPr lang="hu-HU" b="1" dirty="0"/>
              <a:t>Specifikus kóroki tényezők</a:t>
            </a:r>
          </a:p>
        </p:txBody>
      </p:sp>
    </p:spTree>
    <p:extLst>
      <p:ext uri="{BB962C8B-B14F-4D97-AF65-F5344CB8AC3E}">
        <p14:creationId xmlns:p14="http://schemas.microsoft.com/office/powerpoint/2010/main" val="18707924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>
            <a:extLst>
              <a:ext uri="{FF2B5EF4-FFF2-40B4-BE49-F238E27FC236}">
                <a16:creationId xmlns:a16="http://schemas.microsoft.com/office/drawing/2014/main" id="{982A1B17-869D-516E-F38B-D5747F3A146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09599" y="854964"/>
            <a:ext cx="6005689" cy="62966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414655" marR="5080" indent="-402590">
              <a:lnSpc>
                <a:spcPct val="100000"/>
              </a:lnSpc>
              <a:spcBef>
                <a:spcPts val="110"/>
              </a:spcBef>
            </a:pPr>
            <a:r>
              <a:rPr sz="4000" b="1" dirty="0"/>
              <a:t>Embr</a:t>
            </a:r>
            <a:r>
              <a:rPr sz="4000" b="1" spc="-15" dirty="0"/>
              <a:t>i</a:t>
            </a:r>
            <a:r>
              <a:rPr sz="4000" b="1" spc="-5" dirty="0"/>
              <a:t>onál</a:t>
            </a:r>
            <a:r>
              <a:rPr sz="4000" b="1" spc="-20" dirty="0"/>
              <a:t>i</a:t>
            </a:r>
            <a:r>
              <a:rPr sz="4000" b="1" dirty="0"/>
              <a:t>s  </a:t>
            </a:r>
            <a:r>
              <a:rPr sz="4000" b="1" spc="-15" dirty="0"/>
              <a:t>fejlődés</a:t>
            </a:r>
            <a:endParaRPr sz="4000" b="1" dirty="0"/>
          </a:p>
        </p:txBody>
      </p:sp>
      <p:sp>
        <p:nvSpPr>
          <p:cNvPr id="5" name="object 3">
            <a:extLst>
              <a:ext uri="{FF2B5EF4-FFF2-40B4-BE49-F238E27FC236}">
                <a16:creationId xmlns:a16="http://schemas.microsoft.com/office/drawing/2014/main" id="{FA52A55A-CC5C-BB62-ADED-55589B21473C}"/>
              </a:ext>
            </a:extLst>
          </p:cNvPr>
          <p:cNvSpPr txBox="1"/>
          <p:nvPr/>
        </p:nvSpPr>
        <p:spPr>
          <a:xfrm>
            <a:off x="609599" y="2181104"/>
            <a:ext cx="5486401" cy="25058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6870" marR="236220" indent="-344805">
              <a:lnSpc>
                <a:spcPct val="100000"/>
              </a:lnSpc>
              <a:spcBef>
                <a:spcPts val="100"/>
              </a:spcBef>
              <a:buFont typeface="Arial MT"/>
              <a:buChar char="•"/>
              <a:tabLst>
                <a:tab pos="356870" algn="l"/>
                <a:tab pos="357505" algn="l"/>
              </a:tabLst>
            </a:pPr>
            <a:r>
              <a:rPr sz="2400" spc="-20" dirty="0" err="1">
                <a:latin typeface="Calibri"/>
                <a:cs typeface="Calibri"/>
              </a:rPr>
              <a:t>Gyakran</a:t>
            </a:r>
            <a:r>
              <a:rPr sz="2400" spc="-20" dirty="0">
                <a:latin typeface="Calibri"/>
                <a:cs typeface="Calibri"/>
              </a:rPr>
              <a:t> </a:t>
            </a:r>
            <a:r>
              <a:rPr lang="hu-HU" sz="2400" spc="-30" dirty="0">
                <a:latin typeface="Calibri"/>
                <a:cs typeface="Calibri"/>
              </a:rPr>
              <a:t>a várandósság megszakadásával jár</a:t>
            </a:r>
            <a:r>
              <a:rPr sz="2400" spc="-20" dirty="0">
                <a:latin typeface="Calibri"/>
                <a:cs typeface="Calibri"/>
              </a:rPr>
              <a:t>,</a:t>
            </a:r>
            <a:r>
              <a:rPr lang="hu-HU" sz="2400" spc="-20" dirty="0">
                <a:latin typeface="Calibri"/>
                <a:cs typeface="Calibri"/>
              </a:rPr>
              <a:t> </a:t>
            </a:r>
            <a:r>
              <a:rPr sz="2400" dirty="0" err="1">
                <a:latin typeface="Calibri"/>
                <a:cs typeface="Calibri"/>
              </a:rPr>
              <a:t>így</a:t>
            </a:r>
            <a:r>
              <a:rPr sz="2400" dirty="0">
                <a:latin typeface="Calibri"/>
                <a:cs typeface="Calibri"/>
              </a:rPr>
              <a:t> nem </a:t>
            </a:r>
            <a:r>
              <a:rPr sz="2400" spc="-5" dirty="0">
                <a:latin typeface="Calibri"/>
                <a:cs typeface="Calibri"/>
              </a:rPr>
              <a:t>látjuk </a:t>
            </a:r>
            <a:r>
              <a:rPr sz="2400" dirty="0">
                <a:latin typeface="Calibri"/>
                <a:cs typeface="Calibri"/>
              </a:rPr>
              <a:t>az </a:t>
            </a:r>
            <a:r>
              <a:rPr sz="2400" spc="5" dirty="0">
                <a:latin typeface="Calibri"/>
                <a:cs typeface="Calibri"/>
              </a:rPr>
              <a:t> </a:t>
            </a:r>
            <a:r>
              <a:rPr sz="2400" spc="-20" dirty="0">
                <a:latin typeface="Calibri"/>
                <a:cs typeface="Calibri"/>
              </a:rPr>
              <a:t>effektustokat</a:t>
            </a:r>
            <a:endParaRPr sz="24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Font typeface="Arial MT"/>
              <a:buChar char="•"/>
            </a:pPr>
            <a:endParaRPr sz="3300" dirty="0">
              <a:latin typeface="Calibri"/>
              <a:cs typeface="Calibri"/>
            </a:endParaRPr>
          </a:p>
          <a:p>
            <a:pPr marL="356870" indent="-344805">
              <a:lnSpc>
                <a:spcPct val="100000"/>
              </a:lnSpc>
              <a:buFont typeface="Arial MT"/>
              <a:buChar char="•"/>
              <a:tabLst>
                <a:tab pos="356870" algn="l"/>
                <a:tab pos="357505" algn="l"/>
              </a:tabLst>
            </a:pPr>
            <a:r>
              <a:rPr sz="2400" spc="-15" dirty="0">
                <a:latin typeface="Calibri"/>
                <a:cs typeface="Calibri"/>
              </a:rPr>
              <a:t>Örökletes</a:t>
            </a:r>
            <a:r>
              <a:rPr sz="2400" spc="-30" dirty="0">
                <a:latin typeface="Calibri"/>
                <a:cs typeface="Calibri"/>
              </a:rPr>
              <a:t> </a:t>
            </a:r>
            <a:r>
              <a:rPr sz="2400" spc="-10" dirty="0" err="1">
                <a:latin typeface="Calibri"/>
                <a:cs typeface="Calibri"/>
              </a:rPr>
              <a:t>vagy</a:t>
            </a:r>
            <a:r>
              <a:rPr sz="2400" spc="-20" dirty="0">
                <a:latin typeface="Calibri"/>
                <a:cs typeface="Calibri"/>
              </a:rPr>
              <a:t> </a:t>
            </a:r>
            <a:r>
              <a:rPr sz="2400" spc="-25" dirty="0" err="1">
                <a:latin typeface="Calibri"/>
                <a:cs typeface="Calibri"/>
              </a:rPr>
              <a:t>környezeti</a:t>
            </a:r>
            <a:r>
              <a:rPr lang="hu-HU" sz="2400" dirty="0">
                <a:latin typeface="Calibri"/>
                <a:cs typeface="Calibri"/>
              </a:rPr>
              <a:t> </a:t>
            </a:r>
            <a:r>
              <a:rPr sz="2400" spc="-10" dirty="0" err="1">
                <a:latin typeface="Calibri"/>
                <a:cs typeface="Calibri"/>
              </a:rPr>
              <a:t>hatás</a:t>
            </a:r>
            <a:endParaRPr sz="24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3300" dirty="0">
              <a:latin typeface="Calibri"/>
              <a:cs typeface="Calibri"/>
            </a:endParaRPr>
          </a:p>
          <a:p>
            <a:pPr marL="356870" indent="-344805">
              <a:lnSpc>
                <a:spcPct val="100000"/>
              </a:lnSpc>
              <a:buFont typeface="Arial MT"/>
              <a:buChar char="•"/>
              <a:tabLst>
                <a:tab pos="356870" algn="l"/>
                <a:tab pos="357505" algn="l"/>
              </a:tabLst>
            </a:pPr>
            <a:r>
              <a:rPr sz="2400" spc="-30" dirty="0">
                <a:latin typeface="Calibri"/>
                <a:cs typeface="Calibri"/>
              </a:rPr>
              <a:t>Teratogének</a:t>
            </a:r>
            <a:endParaRPr sz="2400" dirty="0">
              <a:latin typeface="Calibri"/>
              <a:cs typeface="Calibri"/>
            </a:endParaRPr>
          </a:p>
        </p:txBody>
      </p:sp>
      <p:grpSp>
        <p:nvGrpSpPr>
          <p:cNvPr id="6" name="object 4">
            <a:extLst>
              <a:ext uri="{FF2B5EF4-FFF2-40B4-BE49-F238E27FC236}">
                <a16:creationId xmlns:a16="http://schemas.microsoft.com/office/drawing/2014/main" id="{AC1C282E-0CC0-1CC6-E885-491528F5B010}"/>
              </a:ext>
            </a:extLst>
          </p:cNvPr>
          <p:cNvGrpSpPr/>
          <p:nvPr/>
        </p:nvGrpSpPr>
        <p:grpSpPr>
          <a:xfrm>
            <a:off x="6696980" y="338667"/>
            <a:ext cx="4479020" cy="3656935"/>
            <a:chOff x="4461351" y="742004"/>
            <a:chExt cx="4147820" cy="3039110"/>
          </a:xfrm>
        </p:grpSpPr>
        <p:pic>
          <p:nvPicPr>
            <p:cNvPr id="7" name="object 5">
              <a:extLst>
                <a:ext uri="{FF2B5EF4-FFF2-40B4-BE49-F238E27FC236}">
                  <a16:creationId xmlns:a16="http://schemas.microsoft.com/office/drawing/2014/main" id="{316F610E-B973-BBD4-6086-9FEDA87A9C9F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741355" y="742004"/>
              <a:ext cx="3867808" cy="3038863"/>
            </a:xfrm>
            <a:prstGeom prst="rect">
              <a:avLst/>
            </a:prstGeom>
          </p:spPr>
        </p:pic>
        <p:pic>
          <p:nvPicPr>
            <p:cNvPr id="8" name="object 6">
              <a:extLst>
                <a:ext uri="{FF2B5EF4-FFF2-40B4-BE49-F238E27FC236}">
                  <a16:creationId xmlns:a16="http://schemas.microsoft.com/office/drawing/2014/main" id="{6E563822-8A0A-4D10-7F36-BC8D2BDCA744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491355" y="1266698"/>
              <a:ext cx="1406271" cy="713739"/>
            </a:xfrm>
            <a:prstGeom prst="rect">
              <a:avLst/>
            </a:prstGeom>
          </p:spPr>
        </p:pic>
        <p:sp>
          <p:nvSpPr>
            <p:cNvPr id="9" name="object 7">
              <a:extLst>
                <a:ext uri="{FF2B5EF4-FFF2-40B4-BE49-F238E27FC236}">
                  <a16:creationId xmlns:a16="http://schemas.microsoft.com/office/drawing/2014/main" id="{6D7057DE-223E-34E9-9A5B-E28330952280}"/>
                </a:ext>
              </a:extLst>
            </p:cNvPr>
            <p:cNvSpPr/>
            <p:nvPr/>
          </p:nvSpPr>
          <p:spPr>
            <a:xfrm>
              <a:off x="4461351" y="2557272"/>
              <a:ext cx="1071880" cy="440690"/>
            </a:xfrm>
            <a:custGeom>
              <a:avLst/>
              <a:gdLst/>
              <a:ahLst/>
              <a:cxnLst/>
              <a:rect l="l" t="t" r="r" b="b"/>
              <a:pathLst>
                <a:path w="1071879" h="440689">
                  <a:moveTo>
                    <a:pt x="350424" y="0"/>
                  </a:moveTo>
                  <a:lnTo>
                    <a:pt x="313340" y="1269"/>
                  </a:lnTo>
                  <a:lnTo>
                    <a:pt x="294671" y="1269"/>
                  </a:lnTo>
                  <a:lnTo>
                    <a:pt x="275875" y="2539"/>
                  </a:lnTo>
                  <a:lnTo>
                    <a:pt x="207930" y="19050"/>
                  </a:lnTo>
                  <a:lnTo>
                    <a:pt x="175164" y="33019"/>
                  </a:lnTo>
                  <a:lnTo>
                    <a:pt x="158273" y="40639"/>
                  </a:lnTo>
                  <a:lnTo>
                    <a:pt x="140620" y="49529"/>
                  </a:lnTo>
                  <a:lnTo>
                    <a:pt x="122586" y="57150"/>
                  </a:lnTo>
                  <a:lnTo>
                    <a:pt x="104933" y="66039"/>
                  </a:lnTo>
                  <a:lnTo>
                    <a:pt x="49180" y="102869"/>
                  </a:lnTo>
                  <a:lnTo>
                    <a:pt x="24415" y="132079"/>
                  </a:lnTo>
                  <a:lnTo>
                    <a:pt x="12858" y="149860"/>
                  </a:lnTo>
                  <a:lnTo>
                    <a:pt x="666" y="187960"/>
                  </a:lnTo>
                  <a:lnTo>
                    <a:pt x="0" y="304800"/>
                  </a:lnTo>
                  <a:lnTo>
                    <a:pt x="666" y="313689"/>
                  </a:lnTo>
                  <a:lnTo>
                    <a:pt x="13620" y="354329"/>
                  </a:lnTo>
                  <a:lnTo>
                    <a:pt x="36226" y="379729"/>
                  </a:lnTo>
                  <a:lnTo>
                    <a:pt x="46259" y="387350"/>
                  </a:lnTo>
                  <a:lnTo>
                    <a:pt x="105568" y="411479"/>
                  </a:lnTo>
                  <a:lnTo>
                    <a:pt x="163480" y="424179"/>
                  </a:lnTo>
                  <a:lnTo>
                    <a:pt x="204501" y="430529"/>
                  </a:lnTo>
                  <a:lnTo>
                    <a:pt x="273970" y="436879"/>
                  </a:lnTo>
                  <a:lnTo>
                    <a:pt x="350170" y="440689"/>
                  </a:lnTo>
                  <a:lnTo>
                    <a:pt x="376078" y="440689"/>
                  </a:lnTo>
                  <a:lnTo>
                    <a:pt x="376078" y="332739"/>
                  </a:lnTo>
                  <a:lnTo>
                    <a:pt x="377348" y="332739"/>
                  </a:lnTo>
                  <a:lnTo>
                    <a:pt x="326167" y="330200"/>
                  </a:lnTo>
                  <a:lnTo>
                    <a:pt x="276891" y="326389"/>
                  </a:lnTo>
                  <a:lnTo>
                    <a:pt x="253396" y="325119"/>
                  </a:lnTo>
                  <a:lnTo>
                    <a:pt x="210216" y="320039"/>
                  </a:lnTo>
                  <a:lnTo>
                    <a:pt x="190404" y="317500"/>
                  </a:lnTo>
                  <a:lnTo>
                    <a:pt x="170592" y="313689"/>
                  </a:lnTo>
                  <a:lnTo>
                    <a:pt x="151415" y="308610"/>
                  </a:lnTo>
                  <a:lnTo>
                    <a:pt x="132365" y="304800"/>
                  </a:lnTo>
                  <a:lnTo>
                    <a:pt x="128668" y="303529"/>
                  </a:lnTo>
                  <a:lnTo>
                    <a:pt x="26320" y="303529"/>
                  </a:lnTo>
                  <a:lnTo>
                    <a:pt x="26955" y="293369"/>
                  </a:lnTo>
                  <a:lnTo>
                    <a:pt x="28098" y="283210"/>
                  </a:lnTo>
                  <a:lnTo>
                    <a:pt x="34956" y="265429"/>
                  </a:lnTo>
                  <a:lnTo>
                    <a:pt x="39274" y="256539"/>
                  </a:lnTo>
                  <a:lnTo>
                    <a:pt x="42009" y="252031"/>
                  </a:lnTo>
                  <a:lnTo>
                    <a:pt x="39909" y="248919"/>
                  </a:lnTo>
                  <a:lnTo>
                    <a:pt x="26955" y="208279"/>
                  </a:lnTo>
                  <a:lnTo>
                    <a:pt x="26320" y="198119"/>
                  </a:lnTo>
                  <a:lnTo>
                    <a:pt x="89058" y="198119"/>
                  </a:lnTo>
                  <a:lnTo>
                    <a:pt x="100488" y="190500"/>
                  </a:lnTo>
                  <a:lnTo>
                    <a:pt x="115347" y="181610"/>
                  </a:lnTo>
                  <a:lnTo>
                    <a:pt x="131476" y="172719"/>
                  </a:lnTo>
                  <a:lnTo>
                    <a:pt x="149129" y="163829"/>
                  </a:lnTo>
                  <a:lnTo>
                    <a:pt x="167163" y="154939"/>
                  </a:lnTo>
                  <a:lnTo>
                    <a:pt x="184816" y="146050"/>
                  </a:lnTo>
                  <a:lnTo>
                    <a:pt x="201707" y="138429"/>
                  </a:lnTo>
                  <a:lnTo>
                    <a:pt x="217963" y="132079"/>
                  </a:lnTo>
                  <a:lnTo>
                    <a:pt x="234473" y="124460"/>
                  </a:lnTo>
                  <a:lnTo>
                    <a:pt x="251745" y="119379"/>
                  </a:lnTo>
                  <a:lnTo>
                    <a:pt x="284892" y="111760"/>
                  </a:lnTo>
                  <a:lnTo>
                    <a:pt x="302545" y="109219"/>
                  </a:lnTo>
                  <a:lnTo>
                    <a:pt x="321214" y="107950"/>
                  </a:lnTo>
                  <a:lnTo>
                    <a:pt x="340010" y="107950"/>
                  </a:lnTo>
                  <a:lnTo>
                    <a:pt x="354624" y="106975"/>
                  </a:lnTo>
                  <a:lnTo>
                    <a:pt x="350424" y="106679"/>
                  </a:lnTo>
                  <a:lnTo>
                    <a:pt x="350424" y="0"/>
                  </a:lnTo>
                  <a:close/>
                </a:path>
                <a:path w="1071879" h="440689">
                  <a:moveTo>
                    <a:pt x="403256" y="332739"/>
                  </a:moveTo>
                  <a:lnTo>
                    <a:pt x="376078" y="332739"/>
                  </a:lnTo>
                  <a:lnTo>
                    <a:pt x="376078" y="440689"/>
                  </a:lnTo>
                  <a:lnTo>
                    <a:pt x="403256" y="440689"/>
                  </a:lnTo>
                  <a:lnTo>
                    <a:pt x="403256" y="332739"/>
                  </a:lnTo>
                  <a:close/>
                </a:path>
                <a:path w="1071879" h="440689">
                  <a:moveTo>
                    <a:pt x="455961" y="332739"/>
                  </a:moveTo>
                  <a:lnTo>
                    <a:pt x="403256" y="332739"/>
                  </a:lnTo>
                  <a:lnTo>
                    <a:pt x="403256" y="440689"/>
                  </a:lnTo>
                  <a:lnTo>
                    <a:pt x="455961" y="440689"/>
                  </a:lnTo>
                  <a:lnTo>
                    <a:pt x="455961" y="332739"/>
                  </a:lnTo>
                  <a:close/>
                </a:path>
                <a:path w="1071879" h="440689">
                  <a:moveTo>
                    <a:pt x="1012844" y="202958"/>
                  </a:moveTo>
                  <a:lnTo>
                    <a:pt x="994822" y="220979"/>
                  </a:lnTo>
                  <a:lnTo>
                    <a:pt x="984789" y="229869"/>
                  </a:lnTo>
                  <a:lnTo>
                    <a:pt x="974375" y="238760"/>
                  </a:lnTo>
                  <a:lnTo>
                    <a:pt x="962945" y="248919"/>
                  </a:lnTo>
                  <a:lnTo>
                    <a:pt x="951515" y="256539"/>
                  </a:lnTo>
                  <a:lnTo>
                    <a:pt x="939196" y="264160"/>
                  </a:lnTo>
                  <a:lnTo>
                    <a:pt x="925988" y="271779"/>
                  </a:lnTo>
                  <a:lnTo>
                    <a:pt x="911891" y="276860"/>
                  </a:lnTo>
                  <a:lnTo>
                    <a:pt x="895000" y="284479"/>
                  </a:lnTo>
                  <a:lnTo>
                    <a:pt x="876966" y="289560"/>
                  </a:lnTo>
                  <a:lnTo>
                    <a:pt x="857281" y="294639"/>
                  </a:lnTo>
                  <a:lnTo>
                    <a:pt x="794289" y="309879"/>
                  </a:lnTo>
                  <a:lnTo>
                    <a:pt x="771556" y="312419"/>
                  </a:lnTo>
                  <a:lnTo>
                    <a:pt x="728757" y="320039"/>
                  </a:lnTo>
                  <a:lnTo>
                    <a:pt x="508539" y="331469"/>
                  </a:lnTo>
                  <a:lnTo>
                    <a:pt x="481869" y="331469"/>
                  </a:lnTo>
                  <a:lnTo>
                    <a:pt x="455961" y="332739"/>
                  </a:lnTo>
                  <a:lnTo>
                    <a:pt x="455961" y="440689"/>
                  </a:lnTo>
                  <a:lnTo>
                    <a:pt x="483266" y="440689"/>
                  </a:lnTo>
                  <a:lnTo>
                    <a:pt x="483266" y="332739"/>
                  </a:lnTo>
                  <a:lnTo>
                    <a:pt x="1023984" y="332739"/>
                  </a:lnTo>
                  <a:lnTo>
                    <a:pt x="1056544" y="297179"/>
                  </a:lnTo>
                  <a:lnTo>
                    <a:pt x="1071403" y="261619"/>
                  </a:lnTo>
                  <a:lnTo>
                    <a:pt x="1071784" y="254000"/>
                  </a:lnTo>
                  <a:lnTo>
                    <a:pt x="1043209" y="254000"/>
                  </a:lnTo>
                  <a:lnTo>
                    <a:pt x="1042066" y="246379"/>
                  </a:lnTo>
                  <a:lnTo>
                    <a:pt x="1023905" y="218439"/>
                  </a:lnTo>
                  <a:lnTo>
                    <a:pt x="1018571" y="210819"/>
                  </a:lnTo>
                  <a:lnTo>
                    <a:pt x="1012844" y="202958"/>
                  </a:lnTo>
                  <a:close/>
                </a:path>
                <a:path w="1071879" h="440689">
                  <a:moveTo>
                    <a:pt x="1023984" y="332739"/>
                  </a:moveTo>
                  <a:lnTo>
                    <a:pt x="483266" y="332739"/>
                  </a:lnTo>
                  <a:lnTo>
                    <a:pt x="483266" y="440689"/>
                  </a:lnTo>
                  <a:lnTo>
                    <a:pt x="509174" y="440689"/>
                  </a:lnTo>
                  <a:lnTo>
                    <a:pt x="535844" y="439419"/>
                  </a:lnTo>
                  <a:lnTo>
                    <a:pt x="562133" y="439419"/>
                  </a:lnTo>
                  <a:lnTo>
                    <a:pt x="756189" y="429260"/>
                  </a:lnTo>
                  <a:lnTo>
                    <a:pt x="777779" y="425450"/>
                  </a:lnTo>
                  <a:lnTo>
                    <a:pt x="798988" y="422910"/>
                  </a:lnTo>
                  <a:lnTo>
                    <a:pt x="821721" y="419100"/>
                  </a:lnTo>
                  <a:lnTo>
                    <a:pt x="842676" y="415289"/>
                  </a:lnTo>
                  <a:lnTo>
                    <a:pt x="863885" y="410210"/>
                  </a:lnTo>
                  <a:lnTo>
                    <a:pt x="904525" y="398779"/>
                  </a:lnTo>
                  <a:lnTo>
                    <a:pt x="922559" y="394969"/>
                  </a:lnTo>
                  <a:lnTo>
                    <a:pt x="939450" y="387350"/>
                  </a:lnTo>
                  <a:lnTo>
                    <a:pt x="953547" y="382269"/>
                  </a:lnTo>
                  <a:lnTo>
                    <a:pt x="966882" y="374650"/>
                  </a:lnTo>
                  <a:lnTo>
                    <a:pt x="979201" y="367029"/>
                  </a:lnTo>
                  <a:lnTo>
                    <a:pt x="990758" y="359410"/>
                  </a:lnTo>
                  <a:lnTo>
                    <a:pt x="1002315" y="350519"/>
                  </a:lnTo>
                  <a:lnTo>
                    <a:pt x="1012856" y="342900"/>
                  </a:lnTo>
                  <a:lnTo>
                    <a:pt x="1023984" y="332739"/>
                  </a:lnTo>
                  <a:close/>
                </a:path>
                <a:path w="1071879" h="440689">
                  <a:moveTo>
                    <a:pt x="42009" y="252031"/>
                  </a:moveTo>
                  <a:lnTo>
                    <a:pt x="26955" y="293369"/>
                  </a:lnTo>
                  <a:lnTo>
                    <a:pt x="26320" y="303529"/>
                  </a:lnTo>
                  <a:lnTo>
                    <a:pt x="128668" y="303529"/>
                  </a:lnTo>
                  <a:lnTo>
                    <a:pt x="99091" y="293369"/>
                  </a:lnTo>
                  <a:lnTo>
                    <a:pt x="85121" y="288289"/>
                  </a:lnTo>
                  <a:lnTo>
                    <a:pt x="72802" y="280669"/>
                  </a:lnTo>
                  <a:lnTo>
                    <a:pt x="62769" y="274319"/>
                  </a:lnTo>
                  <a:lnTo>
                    <a:pt x="53625" y="267969"/>
                  </a:lnTo>
                  <a:lnTo>
                    <a:pt x="46767" y="259079"/>
                  </a:lnTo>
                  <a:lnTo>
                    <a:pt x="42009" y="252031"/>
                  </a:lnTo>
                  <a:close/>
                </a:path>
                <a:path w="1071879" h="440689">
                  <a:moveTo>
                    <a:pt x="1044606" y="139700"/>
                  </a:moveTo>
                  <a:lnTo>
                    <a:pt x="1043209" y="139700"/>
                  </a:lnTo>
                  <a:lnTo>
                    <a:pt x="1042828" y="147319"/>
                  </a:lnTo>
                  <a:lnTo>
                    <a:pt x="1041431" y="156210"/>
                  </a:lnTo>
                  <a:lnTo>
                    <a:pt x="1038129" y="165100"/>
                  </a:lnTo>
                  <a:lnTo>
                    <a:pt x="1033938" y="173989"/>
                  </a:lnTo>
                  <a:lnTo>
                    <a:pt x="1022127" y="193039"/>
                  </a:lnTo>
                  <a:lnTo>
                    <a:pt x="1018571" y="196869"/>
                  </a:lnTo>
                  <a:lnTo>
                    <a:pt x="1018571" y="210819"/>
                  </a:lnTo>
                  <a:lnTo>
                    <a:pt x="1023905" y="218439"/>
                  </a:lnTo>
                  <a:lnTo>
                    <a:pt x="1029366" y="223519"/>
                  </a:lnTo>
                  <a:lnTo>
                    <a:pt x="1033938" y="228600"/>
                  </a:lnTo>
                  <a:lnTo>
                    <a:pt x="1037748" y="233679"/>
                  </a:lnTo>
                  <a:lnTo>
                    <a:pt x="1041050" y="240029"/>
                  </a:lnTo>
                  <a:lnTo>
                    <a:pt x="1042066" y="246379"/>
                  </a:lnTo>
                  <a:lnTo>
                    <a:pt x="1043209" y="254000"/>
                  </a:lnTo>
                  <a:lnTo>
                    <a:pt x="1071784" y="254000"/>
                  </a:lnTo>
                  <a:lnTo>
                    <a:pt x="1071784" y="210819"/>
                  </a:lnTo>
                  <a:lnTo>
                    <a:pt x="1044606" y="210819"/>
                  </a:lnTo>
                  <a:lnTo>
                    <a:pt x="1044606" y="139700"/>
                  </a:lnTo>
                  <a:close/>
                </a:path>
                <a:path w="1071879" h="440689">
                  <a:moveTo>
                    <a:pt x="89058" y="198119"/>
                  </a:moveTo>
                  <a:lnTo>
                    <a:pt x="26320" y="198119"/>
                  </a:lnTo>
                  <a:lnTo>
                    <a:pt x="26955" y="208279"/>
                  </a:lnTo>
                  <a:lnTo>
                    <a:pt x="39909" y="248919"/>
                  </a:lnTo>
                  <a:lnTo>
                    <a:pt x="42009" y="252031"/>
                  </a:lnTo>
                  <a:lnTo>
                    <a:pt x="50831" y="237489"/>
                  </a:lnTo>
                  <a:lnTo>
                    <a:pt x="57308" y="227329"/>
                  </a:lnTo>
                  <a:lnTo>
                    <a:pt x="65563" y="218439"/>
                  </a:lnTo>
                  <a:lnTo>
                    <a:pt x="75723" y="208279"/>
                  </a:lnTo>
                  <a:lnTo>
                    <a:pt x="87153" y="199389"/>
                  </a:lnTo>
                  <a:lnTo>
                    <a:pt x="89058" y="198119"/>
                  </a:lnTo>
                  <a:close/>
                </a:path>
                <a:path w="1071879" h="440689">
                  <a:moveTo>
                    <a:pt x="1018571" y="196869"/>
                  </a:moveTo>
                  <a:lnTo>
                    <a:pt x="1013872" y="201929"/>
                  </a:lnTo>
                  <a:lnTo>
                    <a:pt x="1012844" y="202958"/>
                  </a:lnTo>
                  <a:lnTo>
                    <a:pt x="1018571" y="210819"/>
                  </a:lnTo>
                  <a:lnTo>
                    <a:pt x="1018571" y="196869"/>
                  </a:lnTo>
                  <a:close/>
                </a:path>
                <a:path w="1071879" h="440689">
                  <a:moveTo>
                    <a:pt x="1051464" y="106679"/>
                  </a:moveTo>
                  <a:lnTo>
                    <a:pt x="1044606" y="106679"/>
                  </a:lnTo>
                  <a:lnTo>
                    <a:pt x="1044606" y="210819"/>
                  </a:lnTo>
                  <a:lnTo>
                    <a:pt x="1071784" y="210819"/>
                  </a:lnTo>
                  <a:lnTo>
                    <a:pt x="1071784" y="139700"/>
                  </a:lnTo>
                  <a:lnTo>
                    <a:pt x="1051464" y="106679"/>
                  </a:lnTo>
                  <a:close/>
                </a:path>
                <a:path w="1071879" h="440689">
                  <a:moveTo>
                    <a:pt x="1018571" y="106679"/>
                  </a:moveTo>
                  <a:lnTo>
                    <a:pt x="1012094" y="109219"/>
                  </a:lnTo>
                  <a:lnTo>
                    <a:pt x="1005236" y="116839"/>
                  </a:lnTo>
                  <a:lnTo>
                    <a:pt x="1000918" y="134619"/>
                  </a:lnTo>
                  <a:lnTo>
                    <a:pt x="1000918" y="166369"/>
                  </a:lnTo>
                  <a:lnTo>
                    <a:pt x="1005236" y="189229"/>
                  </a:lnTo>
                  <a:lnTo>
                    <a:pt x="1012094" y="201929"/>
                  </a:lnTo>
                  <a:lnTo>
                    <a:pt x="1012844" y="202958"/>
                  </a:lnTo>
                  <a:lnTo>
                    <a:pt x="1013872" y="201929"/>
                  </a:lnTo>
                  <a:lnTo>
                    <a:pt x="1018571" y="196869"/>
                  </a:lnTo>
                  <a:lnTo>
                    <a:pt x="1018571" y="106679"/>
                  </a:lnTo>
                  <a:close/>
                </a:path>
                <a:path w="1071879" h="440689">
                  <a:moveTo>
                    <a:pt x="1044606" y="106679"/>
                  </a:moveTo>
                  <a:lnTo>
                    <a:pt x="1018571" y="106679"/>
                  </a:lnTo>
                  <a:lnTo>
                    <a:pt x="1018571" y="196869"/>
                  </a:lnTo>
                  <a:lnTo>
                    <a:pt x="1041431" y="156210"/>
                  </a:lnTo>
                  <a:lnTo>
                    <a:pt x="1043209" y="139700"/>
                  </a:lnTo>
                  <a:lnTo>
                    <a:pt x="1044606" y="139700"/>
                  </a:lnTo>
                  <a:lnTo>
                    <a:pt x="1044606" y="106679"/>
                  </a:lnTo>
                  <a:close/>
                </a:path>
                <a:path w="1071879" h="440689">
                  <a:moveTo>
                    <a:pt x="487965" y="1269"/>
                  </a:moveTo>
                  <a:lnTo>
                    <a:pt x="468534" y="1269"/>
                  </a:lnTo>
                  <a:lnTo>
                    <a:pt x="468534" y="107950"/>
                  </a:lnTo>
                  <a:lnTo>
                    <a:pt x="461295" y="107950"/>
                  </a:lnTo>
                  <a:lnTo>
                    <a:pt x="481488" y="109219"/>
                  </a:lnTo>
                  <a:lnTo>
                    <a:pt x="556037" y="111760"/>
                  </a:lnTo>
                  <a:lnTo>
                    <a:pt x="605694" y="115569"/>
                  </a:lnTo>
                  <a:lnTo>
                    <a:pt x="654716" y="120650"/>
                  </a:lnTo>
                  <a:lnTo>
                    <a:pt x="703103" y="124460"/>
                  </a:lnTo>
                  <a:lnTo>
                    <a:pt x="730154" y="125729"/>
                  </a:lnTo>
                  <a:lnTo>
                    <a:pt x="742854" y="125729"/>
                  </a:lnTo>
                  <a:lnTo>
                    <a:pt x="788066" y="130810"/>
                  </a:lnTo>
                  <a:lnTo>
                    <a:pt x="799623" y="133350"/>
                  </a:lnTo>
                  <a:lnTo>
                    <a:pt x="811815" y="135889"/>
                  </a:lnTo>
                  <a:lnTo>
                    <a:pt x="847121" y="147319"/>
                  </a:lnTo>
                  <a:lnTo>
                    <a:pt x="858297" y="151129"/>
                  </a:lnTo>
                  <a:lnTo>
                    <a:pt x="868330" y="156210"/>
                  </a:lnTo>
                  <a:lnTo>
                    <a:pt x="877601" y="160019"/>
                  </a:lnTo>
                  <a:lnTo>
                    <a:pt x="886237" y="165100"/>
                  </a:lnTo>
                  <a:lnTo>
                    <a:pt x="893857" y="168910"/>
                  </a:lnTo>
                  <a:lnTo>
                    <a:pt x="900334" y="173989"/>
                  </a:lnTo>
                  <a:lnTo>
                    <a:pt x="906049" y="179069"/>
                  </a:lnTo>
                  <a:lnTo>
                    <a:pt x="911383" y="182879"/>
                  </a:lnTo>
                  <a:lnTo>
                    <a:pt x="915320" y="185419"/>
                  </a:lnTo>
                  <a:lnTo>
                    <a:pt x="921162" y="191769"/>
                  </a:lnTo>
                  <a:lnTo>
                    <a:pt x="923702" y="195579"/>
                  </a:lnTo>
                  <a:lnTo>
                    <a:pt x="923702" y="92710"/>
                  </a:lnTo>
                  <a:lnTo>
                    <a:pt x="949356" y="92710"/>
                  </a:lnTo>
                  <a:lnTo>
                    <a:pt x="946816" y="90169"/>
                  </a:lnTo>
                  <a:lnTo>
                    <a:pt x="944403" y="86360"/>
                  </a:lnTo>
                  <a:lnTo>
                    <a:pt x="937164" y="80010"/>
                  </a:lnTo>
                  <a:lnTo>
                    <a:pt x="931703" y="76200"/>
                  </a:lnTo>
                  <a:lnTo>
                    <a:pt x="925988" y="71119"/>
                  </a:lnTo>
                  <a:lnTo>
                    <a:pt x="919511" y="66039"/>
                  </a:lnTo>
                  <a:lnTo>
                    <a:pt x="911891" y="62229"/>
                  </a:lnTo>
                  <a:lnTo>
                    <a:pt x="903255" y="58419"/>
                  </a:lnTo>
                  <a:lnTo>
                    <a:pt x="883824" y="49529"/>
                  </a:lnTo>
                  <a:lnTo>
                    <a:pt x="872648" y="45719"/>
                  </a:lnTo>
                  <a:lnTo>
                    <a:pt x="837342" y="34289"/>
                  </a:lnTo>
                  <a:lnTo>
                    <a:pt x="825023" y="31750"/>
                  </a:lnTo>
                  <a:lnTo>
                    <a:pt x="813593" y="27939"/>
                  </a:lnTo>
                  <a:lnTo>
                    <a:pt x="791368" y="25400"/>
                  </a:lnTo>
                  <a:lnTo>
                    <a:pt x="780192" y="22860"/>
                  </a:lnTo>
                  <a:lnTo>
                    <a:pt x="768762" y="22860"/>
                  </a:lnTo>
                  <a:lnTo>
                    <a:pt x="729265" y="19050"/>
                  </a:lnTo>
                  <a:lnTo>
                    <a:pt x="698023" y="16510"/>
                  </a:lnTo>
                  <a:lnTo>
                    <a:pt x="632237" y="8889"/>
                  </a:lnTo>
                  <a:lnTo>
                    <a:pt x="582580" y="5079"/>
                  </a:lnTo>
                  <a:lnTo>
                    <a:pt x="527970" y="2539"/>
                  </a:lnTo>
                  <a:lnTo>
                    <a:pt x="508158" y="2539"/>
                  </a:lnTo>
                  <a:lnTo>
                    <a:pt x="487965" y="1269"/>
                  </a:lnTo>
                  <a:close/>
                </a:path>
                <a:path w="1071879" h="440689">
                  <a:moveTo>
                    <a:pt x="949356" y="92710"/>
                  </a:moveTo>
                  <a:lnTo>
                    <a:pt x="923702" y="92710"/>
                  </a:lnTo>
                  <a:lnTo>
                    <a:pt x="923702" y="195579"/>
                  </a:lnTo>
                  <a:lnTo>
                    <a:pt x="949356" y="195579"/>
                  </a:lnTo>
                  <a:lnTo>
                    <a:pt x="949356" y="92710"/>
                  </a:lnTo>
                  <a:close/>
                </a:path>
                <a:path w="1071879" h="440689">
                  <a:moveTo>
                    <a:pt x="949356" y="92710"/>
                  </a:moveTo>
                  <a:lnTo>
                    <a:pt x="949356" y="195579"/>
                  </a:lnTo>
                  <a:lnTo>
                    <a:pt x="950245" y="193039"/>
                  </a:lnTo>
                  <a:lnTo>
                    <a:pt x="951388" y="190500"/>
                  </a:lnTo>
                  <a:lnTo>
                    <a:pt x="951388" y="107950"/>
                  </a:lnTo>
                  <a:lnTo>
                    <a:pt x="950245" y="101600"/>
                  </a:lnTo>
                  <a:lnTo>
                    <a:pt x="949356" y="92710"/>
                  </a:lnTo>
                  <a:close/>
                </a:path>
                <a:path w="1071879" h="440689">
                  <a:moveTo>
                    <a:pt x="377094" y="0"/>
                  </a:moveTo>
                  <a:lnTo>
                    <a:pt x="377094" y="106679"/>
                  </a:lnTo>
                  <a:lnTo>
                    <a:pt x="359060" y="106679"/>
                  </a:lnTo>
                  <a:lnTo>
                    <a:pt x="354624" y="106975"/>
                  </a:lnTo>
                  <a:lnTo>
                    <a:pt x="368458" y="107950"/>
                  </a:lnTo>
                  <a:lnTo>
                    <a:pt x="385730" y="107950"/>
                  </a:lnTo>
                  <a:lnTo>
                    <a:pt x="385730" y="1269"/>
                  </a:lnTo>
                  <a:lnTo>
                    <a:pt x="395128" y="1269"/>
                  </a:lnTo>
                  <a:lnTo>
                    <a:pt x="377094" y="0"/>
                  </a:lnTo>
                  <a:close/>
                </a:path>
                <a:path w="1071879" h="440689">
                  <a:moveTo>
                    <a:pt x="412400" y="1269"/>
                  </a:moveTo>
                  <a:lnTo>
                    <a:pt x="385730" y="1269"/>
                  </a:lnTo>
                  <a:lnTo>
                    <a:pt x="385730" y="107950"/>
                  </a:lnTo>
                  <a:lnTo>
                    <a:pt x="412400" y="107950"/>
                  </a:lnTo>
                  <a:lnTo>
                    <a:pt x="412400" y="1269"/>
                  </a:lnTo>
                  <a:close/>
                </a:path>
                <a:path w="1071879" h="440689">
                  <a:moveTo>
                    <a:pt x="423195" y="1269"/>
                  </a:moveTo>
                  <a:lnTo>
                    <a:pt x="412400" y="1269"/>
                  </a:lnTo>
                  <a:lnTo>
                    <a:pt x="412400" y="107950"/>
                  </a:lnTo>
                  <a:lnTo>
                    <a:pt x="423195" y="107950"/>
                  </a:lnTo>
                  <a:lnTo>
                    <a:pt x="423195" y="1269"/>
                  </a:lnTo>
                  <a:close/>
                </a:path>
                <a:path w="1071879" h="440689">
                  <a:moveTo>
                    <a:pt x="441864" y="1269"/>
                  </a:moveTo>
                  <a:lnTo>
                    <a:pt x="423195" y="1269"/>
                  </a:lnTo>
                  <a:lnTo>
                    <a:pt x="423195" y="107950"/>
                  </a:lnTo>
                  <a:lnTo>
                    <a:pt x="441864" y="107950"/>
                  </a:lnTo>
                  <a:lnTo>
                    <a:pt x="441864" y="1269"/>
                  </a:lnTo>
                  <a:close/>
                </a:path>
                <a:path w="1071879" h="440689">
                  <a:moveTo>
                    <a:pt x="449738" y="1269"/>
                  </a:moveTo>
                  <a:lnTo>
                    <a:pt x="441864" y="1269"/>
                  </a:lnTo>
                  <a:lnTo>
                    <a:pt x="441864" y="107950"/>
                  </a:lnTo>
                  <a:lnTo>
                    <a:pt x="449738" y="107950"/>
                  </a:lnTo>
                  <a:lnTo>
                    <a:pt x="449738" y="1269"/>
                  </a:lnTo>
                  <a:close/>
                </a:path>
                <a:path w="1071879" h="440689">
                  <a:moveTo>
                    <a:pt x="468534" y="1269"/>
                  </a:moveTo>
                  <a:lnTo>
                    <a:pt x="449738" y="1269"/>
                  </a:lnTo>
                  <a:lnTo>
                    <a:pt x="449738" y="107950"/>
                  </a:lnTo>
                  <a:lnTo>
                    <a:pt x="468534" y="107950"/>
                  </a:lnTo>
                  <a:lnTo>
                    <a:pt x="468534" y="1269"/>
                  </a:lnTo>
                  <a:close/>
                </a:path>
                <a:path w="1071879" h="440689">
                  <a:moveTo>
                    <a:pt x="377094" y="0"/>
                  </a:moveTo>
                  <a:lnTo>
                    <a:pt x="350424" y="0"/>
                  </a:lnTo>
                  <a:lnTo>
                    <a:pt x="350424" y="106679"/>
                  </a:lnTo>
                  <a:lnTo>
                    <a:pt x="354624" y="106975"/>
                  </a:lnTo>
                  <a:lnTo>
                    <a:pt x="359060" y="106679"/>
                  </a:lnTo>
                  <a:lnTo>
                    <a:pt x="377094" y="106679"/>
                  </a:lnTo>
                  <a:lnTo>
                    <a:pt x="377094" y="0"/>
                  </a:lnTo>
                  <a:close/>
                </a:path>
              </a:pathLst>
            </a:custGeom>
            <a:solidFill>
              <a:srgbClr val="FFFF00">
                <a:alpha val="5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" name="object 8">
            <a:extLst>
              <a:ext uri="{FF2B5EF4-FFF2-40B4-BE49-F238E27FC236}">
                <a16:creationId xmlns:a16="http://schemas.microsoft.com/office/drawing/2014/main" id="{B821A9E8-DD01-5C14-F732-510E78268470}"/>
              </a:ext>
            </a:extLst>
          </p:cNvPr>
          <p:cNvGrpSpPr/>
          <p:nvPr/>
        </p:nvGrpSpPr>
        <p:grpSpPr>
          <a:xfrm>
            <a:off x="6715510" y="4231229"/>
            <a:ext cx="4516933" cy="1785749"/>
            <a:chOff x="4486275" y="4016741"/>
            <a:chExt cx="4493260" cy="1431925"/>
          </a:xfrm>
        </p:grpSpPr>
        <p:pic>
          <p:nvPicPr>
            <p:cNvPr id="11" name="object 9">
              <a:extLst>
                <a:ext uri="{FF2B5EF4-FFF2-40B4-BE49-F238E27FC236}">
                  <a16:creationId xmlns:a16="http://schemas.microsoft.com/office/drawing/2014/main" id="{8440DAF8-0925-6EA8-ACE8-CA112EF69F0F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752596" y="4016741"/>
              <a:ext cx="4226811" cy="1431602"/>
            </a:xfrm>
            <a:prstGeom prst="rect">
              <a:avLst/>
            </a:prstGeom>
          </p:spPr>
        </p:pic>
        <p:sp>
          <p:nvSpPr>
            <p:cNvPr id="12" name="object 10">
              <a:extLst>
                <a:ext uri="{FF2B5EF4-FFF2-40B4-BE49-F238E27FC236}">
                  <a16:creationId xmlns:a16="http://schemas.microsoft.com/office/drawing/2014/main" id="{D4EE0100-B45A-F892-A401-6FF4FA08C392}"/>
                </a:ext>
              </a:extLst>
            </p:cNvPr>
            <p:cNvSpPr/>
            <p:nvPr/>
          </p:nvSpPr>
          <p:spPr>
            <a:xfrm>
              <a:off x="4486275" y="4198238"/>
              <a:ext cx="1075055" cy="445770"/>
            </a:xfrm>
            <a:custGeom>
              <a:avLst/>
              <a:gdLst/>
              <a:ahLst/>
              <a:cxnLst/>
              <a:rect l="l" t="t" r="r" b="b"/>
              <a:pathLst>
                <a:path w="1075054" h="445770">
                  <a:moveTo>
                    <a:pt x="490474" y="334009"/>
                  </a:moveTo>
                  <a:lnTo>
                    <a:pt x="489203" y="334009"/>
                  </a:lnTo>
                  <a:lnTo>
                    <a:pt x="489203" y="444500"/>
                  </a:lnTo>
                  <a:lnTo>
                    <a:pt x="515874" y="445769"/>
                  </a:lnTo>
                  <a:lnTo>
                    <a:pt x="542036" y="445769"/>
                  </a:lnTo>
                  <a:lnTo>
                    <a:pt x="542036" y="444500"/>
                  </a:lnTo>
                  <a:lnTo>
                    <a:pt x="490474" y="444500"/>
                  </a:lnTo>
                  <a:lnTo>
                    <a:pt x="490474" y="334009"/>
                  </a:lnTo>
                  <a:close/>
                </a:path>
                <a:path w="1075054" h="445770">
                  <a:moveTo>
                    <a:pt x="568325" y="335280"/>
                  </a:moveTo>
                  <a:lnTo>
                    <a:pt x="542036" y="335280"/>
                  </a:lnTo>
                  <a:lnTo>
                    <a:pt x="542036" y="445769"/>
                  </a:lnTo>
                  <a:lnTo>
                    <a:pt x="568325" y="445769"/>
                  </a:lnTo>
                  <a:lnTo>
                    <a:pt x="568325" y="335280"/>
                  </a:lnTo>
                  <a:close/>
                </a:path>
                <a:path w="1075054" h="445770">
                  <a:moveTo>
                    <a:pt x="569722" y="335280"/>
                  </a:moveTo>
                  <a:lnTo>
                    <a:pt x="568325" y="335280"/>
                  </a:lnTo>
                  <a:lnTo>
                    <a:pt x="568325" y="445769"/>
                  </a:lnTo>
                  <a:lnTo>
                    <a:pt x="569722" y="445769"/>
                  </a:lnTo>
                  <a:lnTo>
                    <a:pt x="569722" y="335280"/>
                  </a:lnTo>
                  <a:close/>
                </a:path>
                <a:path w="1075054" h="445770">
                  <a:moveTo>
                    <a:pt x="596011" y="335280"/>
                  </a:moveTo>
                  <a:lnTo>
                    <a:pt x="569722" y="335280"/>
                  </a:lnTo>
                  <a:lnTo>
                    <a:pt x="569722" y="445769"/>
                  </a:lnTo>
                  <a:lnTo>
                    <a:pt x="596011" y="445769"/>
                  </a:lnTo>
                  <a:lnTo>
                    <a:pt x="596011" y="335280"/>
                  </a:lnTo>
                  <a:close/>
                </a:path>
                <a:path w="1075054" h="445770">
                  <a:moveTo>
                    <a:pt x="619125" y="335280"/>
                  </a:moveTo>
                  <a:lnTo>
                    <a:pt x="596011" y="335280"/>
                  </a:lnTo>
                  <a:lnTo>
                    <a:pt x="596011" y="445769"/>
                  </a:lnTo>
                  <a:lnTo>
                    <a:pt x="619125" y="445769"/>
                  </a:lnTo>
                  <a:lnTo>
                    <a:pt x="619125" y="335280"/>
                  </a:lnTo>
                  <a:close/>
                </a:path>
                <a:path w="1075054" h="445770">
                  <a:moveTo>
                    <a:pt x="643889" y="335280"/>
                  </a:moveTo>
                  <a:lnTo>
                    <a:pt x="619125" y="335280"/>
                  </a:lnTo>
                  <a:lnTo>
                    <a:pt x="619125" y="445769"/>
                  </a:lnTo>
                  <a:lnTo>
                    <a:pt x="643889" y="445769"/>
                  </a:lnTo>
                  <a:lnTo>
                    <a:pt x="643889" y="335280"/>
                  </a:lnTo>
                  <a:close/>
                </a:path>
                <a:path w="1075054" h="445770">
                  <a:moveTo>
                    <a:pt x="646811" y="335280"/>
                  </a:moveTo>
                  <a:lnTo>
                    <a:pt x="643889" y="335280"/>
                  </a:lnTo>
                  <a:lnTo>
                    <a:pt x="643889" y="445769"/>
                  </a:lnTo>
                  <a:lnTo>
                    <a:pt x="646811" y="445769"/>
                  </a:lnTo>
                  <a:lnTo>
                    <a:pt x="646811" y="335280"/>
                  </a:lnTo>
                  <a:close/>
                </a:path>
                <a:path w="1075054" h="445770">
                  <a:moveTo>
                    <a:pt x="671702" y="335280"/>
                  </a:moveTo>
                  <a:lnTo>
                    <a:pt x="646811" y="335280"/>
                  </a:lnTo>
                  <a:lnTo>
                    <a:pt x="646811" y="445769"/>
                  </a:lnTo>
                  <a:lnTo>
                    <a:pt x="671702" y="445769"/>
                  </a:lnTo>
                  <a:lnTo>
                    <a:pt x="671702" y="335280"/>
                  </a:lnTo>
                  <a:close/>
                </a:path>
                <a:path w="1075054" h="445770">
                  <a:moveTo>
                    <a:pt x="1015449" y="195545"/>
                  </a:moveTo>
                  <a:lnTo>
                    <a:pt x="996188" y="233680"/>
                  </a:lnTo>
                  <a:lnTo>
                    <a:pt x="961263" y="270509"/>
                  </a:lnTo>
                  <a:lnTo>
                    <a:pt x="923544" y="292100"/>
                  </a:lnTo>
                  <a:lnTo>
                    <a:pt x="909192" y="297180"/>
                  </a:lnTo>
                  <a:lnTo>
                    <a:pt x="893699" y="303530"/>
                  </a:lnTo>
                  <a:lnTo>
                    <a:pt x="877824" y="308609"/>
                  </a:lnTo>
                  <a:lnTo>
                    <a:pt x="860933" y="313689"/>
                  </a:lnTo>
                  <a:lnTo>
                    <a:pt x="843407" y="317500"/>
                  </a:lnTo>
                  <a:lnTo>
                    <a:pt x="823976" y="321309"/>
                  </a:lnTo>
                  <a:lnTo>
                    <a:pt x="804163" y="326389"/>
                  </a:lnTo>
                  <a:lnTo>
                    <a:pt x="783589" y="328930"/>
                  </a:lnTo>
                  <a:lnTo>
                    <a:pt x="668401" y="335280"/>
                  </a:lnTo>
                  <a:lnTo>
                    <a:pt x="671702" y="335280"/>
                  </a:lnTo>
                  <a:lnTo>
                    <a:pt x="671702" y="445769"/>
                  </a:lnTo>
                  <a:lnTo>
                    <a:pt x="719836" y="445769"/>
                  </a:lnTo>
                  <a:lnTo>
                    <a:pt x="789051" y="441959"/>
                  </a:lnTo>
                  <a:lnTo>
                    <a:pt x="831850" y="436880"/>
                  </a:lnTo>
                  <a:lnTo>
                    <a:pt x="888746" y="424180"/>
                  </a:lnTo>
                  <a:lnTo>
                    <a:pt x="905763" y="420369"/>
                  </a:lnTo>
                  <a:lnTo>
                    <a:pt x="921512" y="415289"/>
                  </a:lnTo>
                  <a:lnTo>
                    <a:pt x="937133" y="408939"/>
                  </a:lnTo>
                  <a:lnTo>
                    <a:pt x="951484" y="403859"/>
                  </a:lnTo>
                  <a:lnTo>
                    <a:pt x="965200" y="397509"/>
                  </a:lnTo>
                  <a:lnTo>
                    <a:pt x="978153" y="391159"/>
                  </a:lnTo>
                  <a:lnTo>
                    <a:pt x="989329" y="382269"/>
                  </a:lnTo>
                  <a:lnTo>
                    <a:pt x="1000251" y="374650"/>
                  </a:lnTo>
                  <a:lnTo>
                    <a:pt x="1031494" y="337819"/>
                  </a:lnTo>
                  <a:lnTo>
                    <a:pt x="1037082" y="327659"/>
                  </a:lnTo>
                  <a:lnTo>
                    <a:pt x="1042162" y="318769"/>
                  </a:lnTo>
                  <a:lnTo>
                    <a:pt x="1046861" y="308609"/>
                  </a:lnTo>
                  <a:lnTo>
                    <a:pt x="1051687" y="298450"/>
                  </a:lnTo>
                  <a:lnTo>
                    <a:pt x="1056004" y="287019"/>
                  </a:lnTo>
                  <a:lnTo>
                    <a:pt x="1059561" y="276859"/>
                  </a:lnTo>
                  <a:lnTo>
                    <a:pt x="1062863" y="266700"/>
                  </a:lnTo>
                  <a:lnTo>
                    <a:pt x="1066419" y="256539"/>
                  </a:lnTo>
                  <a:lnTo>
                    <a:pt x="1069721" y="246380"/>
                  </a:lnTo>
                  <a:lnTo>
                    <a:pt x="1071752" y="234950"/>
                  </a:lnTo>
                  <a:lnTo>
                    <a:pt x="1073403" y="224789"/>
                  </a:lnTo>
                  <a:lnTo>
                    <a:pt x="1074674" y="214630"/>
                  </a:lnTo>
                  <a:lnTo>
                    <a:pt x="1045845" y="214630"/>
                  </a:lnTo>
                  <a:lnTo>
                    <a:pt x="1045845" y="205739"/>
                  </a:lnTo>
                  <a:lnTo>
                    <a:pt x="1026540" y="205739"/>
                  </a:lnTo>
                  <a:lnTo>
                    <a:pt x="1024509" y="204469"/>
                  </a:lnTo>
                  <a:lnTo>
                    <a:pt x="1018794" y="199389"/>
                  </a:lnTo>
                  <a:lnTo>
                    <a:pt x="1016635" y="196850"/>
                  </a:lnTo>
                  <a:lnTo>
                    <a:pt x="1015449" y="195545"/>
                  </a:lnTo>
                  <a:close/>
                </a:path>
                <a:path w="1075054" h="445770">
                  <a:moveTo>
                    <a:pt x="723391" y="0"/>
                  </a:moveTo>
                  <a:lnTo>
                    <a:pt x="703579" y="0"/>
                  </a:lnTo>
                  <a:lnTo>
                    <a:pt x="643127" y="3810"/>
                  </a:lnTo>
                  <a:lnTo>
                    <a:pt x="621919" y="6350"/>
                  </a:lnTo>
                  <a:lnTo>
                    <a:pt x="556767" y="10160"/>
                  </a:lnTo>
                  <a:lnTo>
                    <a:pt x="534035" y="10160"/>
                  </a:lnTo>
                  <a:lnTo>
                    <a:pt x="468502" y="13969"/>
                  </a:lnTo>
                  <a:lnTo>
                    <a:pt x="355853" y="26669"/>
                  </a:lnTo>
                  <a:lnTo>
                    <a:pt x="335025" y="30479"/>
                  </a:lnTo>
                  <a:lnTo>
                    <a:pt x="295148" y="35560"/>
                  </a:lnTo>
                  <a:lnTo>
                    <a:pt x="274574" y="40639"/>
                  </a:lnTo>
                  <a:lnTo>
                    <a:pt x="235330" y="50800"/>
                  </a:lnTo>
                  <a:lnTo>
                    <a:pt x="196469" y="59689"/>
                  </a:lnTo>
                  <a:lnTo>
                    <a:pt x="144272" y="72389"/>
                  </a:lnTo>
                  <a:lnTo>
                    <a:pt x="102488" y="87630"/>
                  </a:lnTo>
                  <a:lnTo>
                    <a:pt x="67310" y="106680"/>
                  </a:lnTo>
                  <a:lnTo>
                    <a:pt x="56896" y="111759"/>
                  </a:lnTo>
                  <a:lnTo>
                    <a:pt x="46482" y="119380"/>
                  </a:lnTo>
                  <a:lnTo>
                    <a:pt x="36702" y="125730"/>
                  </a:lnTo>
                  <a:lnTo>
                    <a:pt x="28448" y="132080"/>
                  </a:lnTo>
                  <a:lnTo>
                    <a:pt x="5079" y="162559"/>
                  </a:lnTo>
                  <a:lnTo>
                    <a:pt x="0" y="185419"/>
                  </a:lnTo>
                  <a:lnTo>
                    <a:pt x="54" y="293369"/>
                  </a:lnTo>
                  <a:lnTo>
                    <a:pt x="16128" y="335280"/>
                  </a:lnTo>
                  <a:lnTo>
                    <a:pt x="32003" y="350519"/>
                  </a:lnTo>
                  <a:lnTo>
                    <a:pt x="42037" y="358139"/>
                  </a:lnTo>
                  <a:lnTo>
                    <a:pt x="53212" y="364489"/>
                  </a:lnTo>
                  <a:lnTo>
                    <a:pt x="64008" y="372109"/>
                  </a:lnTo>
                  <a:lnTo>
                    <a:pt x="75564" y="377189"/>
                  </a:lnTo>
                  <a:lnTo>
                    <a:pt x="87375" y="383539"/>
                  </a:lnTo>
                  <a:lnTo>
                    <a:pt x="113664" y="394969"/>
                  </a:lnTo>
                  <a:lnTo>
                    <a:pt x="127635" y="401319"/>
                  </a:lnTo>
                  <a:lnTo>
                    <a:pt x="177291" y="419100"/>
                  </a:lnTo>
                  <a:lnTo>
                    <a:pt x="217550" y="429259"/>
                  </a:lnTo>
                  <a:lnTo>
                    <a:pt x="283337" y="438150"/>
                  </a:lnTo>
                  <a:lnTo>
                    <a:pt x="307848" y="439419"/>
                  </a:lnTo>
                  <a:lnTo>
                    <a:pt x="332232" y="441959"/>
                  </a:lnTo>
                  <a:lnTo>
                    <a:pt x="357504" y="441959"/>
                  </a:lnTo>
                  <a:lnTo>
                    <a:pt x="409701" y="444500"/>
                  </a:lnTo>
                  <a:lnTo>
                    <a:pt x="435863" y="444500"/>
                  </a:lnTo>
                  <a:lnTo>
                    <a:pt x="435863" y="334009"/>
                  </a:lnTo>
                  <a:lnTo>
                    <a:pt x="410972" y="334009"/>
                  </a:lnTo>
                  <a:lnTo>
                    <a:pt x="384937" y="331469"/>
                  </a:lnTo>
                  <a:lnTo>
                    <a:pt x="359790" y="331469"/>
                  </a:lnTo>
                  <a:lnTo>
                    <a:pt x="335279" y="330200"/>
                  </a:lnTo>
                  <a:lnTo>
                    <a:pt x="310769" y="327659"/>
                  </a:lnTo>
                  <a:lnTo>
                    <a:pt x="287782" y="326389"/>
                  </a:lnTo>
                  <a:lnTo>
                    <a:pt x="244855" y="320039"/>
                  </a:lnTo>
                  <a:lnTo>
                    <a:pt x="185674" y="304800"/>
                  </a:lnTo>
                  <a:lnTo>
                    <a:pt x="151866" y="292100"/>
                  </a:lnTo>
                  <a:lnTo>
                    <a:pt x="26797" y="292100"/>
                  </a:lnTo>
                  <a:lnTo>
                    <a:pt x="41528" y="254000"/>
                  </a:lnTo>
                  <a:lnTo>
                    <a:pt x="54272" y="239732"/>
                  </a:lnTo>
                  <a:lnTo>
                    <a:pt x="50291" y="236219"/>
                  </a:lnTo>
                  <a:lnTo>
                    <a:pt x="28955" y="201930"/>
                  </a:lnTo>
                  <a:lnTo>
                    <a:pt x="26797" y="185419"/>
                  </a:lnTo>
                  <a:lnTo>
                    <a:pt x="156972" y="185419"/>
                  </a:lnTo>
                  <a:lnTo>
                    <a:pt x="171196" y="180339"/>
                  </a:lnTo>
                  <a:lnTo>
                    <a:pt x="186689" y="175259"/>
                  </a:lnTo>
                  <a:lnTo>
                    <a:pt x="204342" y="171450"/>
                  </a:lnTo>
                  <a:lnTo>
                    <a:pt x="223392" y="167639"/>
                  </a:lnTo>
                  <a:lnTo>
                    <a:pt x="242950" y="162559"/>
                  </a:lnTo>
                  <a:lnTo>
                    <a:pt x="262382" y="158750"/>
                  </a:lnTo>
                  <a:lnTo>
                    <a:pt x="301625" y="148589"/>
                  </a:lnTo>
                  <a:lnTo>
                    <a:pt x="341884" y="140969"/>
                  </a:lnTo>
                  <a:lnTo>
                    <a:pt x="362076" y="138430"/>
                  </a:lnTo>
                  <a:lnTo>
                    <a:pt x="382904" y="134619"/>
                  </a:lnTo>
                  <a:lnTo>
                    <a:pt x="495680" y="121919"/>
                  </a:lnTo>
                  <a:lnTo>
                    <a:pt x="518033" y="120650"/>
                  </a:lnTo>
                  <a:lnTo>
                    <a:pt x="539241" y="120650"/>
                  </a:lnTo>
                  <a:lnTo>
                    <a:pt x="561213" y="119380"/>
                  </a:lnTo>
                  <a:lnTo>
                    <a:pt x="583946" y="119380"/>
                  </a:lnTo>
                  <a:lnTo>
                    <a:pt x="649097" y="115569"/>
                  </a:lnTo>
                  <a:lnTo>
                    <a:pt x="691514" y="110489"/>
                  </a:lnTo>
                  <a:lnTo>
                    <a:pt x="711708" y="109219"/>
                  </a:lnTo>
                  <a:lnTo>
                    <a:pt x="730758" y="109219"/>
                  </a:lnTo>
                  <a:lnTo>
                    <a:pt x="750570" y="107950"/>
                  </a:lnTo>
                  <a:lnTo>
                    <a:pt x="723391" y="107950"/>
                  </a:lnTo>
                  <a:lnTo>
                    <a:pt x="723391" y="0"/>
                  </a:lnTo>
                  <a:close/>
                </a:path>
                <a:path w="1075054" h="445770">
                  <a:moveTo>
                    <a:pt x="462914" y="334009"/>
                  </a:moveTo>
                  <a:lnTo>
                    <a:pt x="435863" y="334009"/>
                  </a:lnTo>
                  <a:lnTo>
                    <a:pt x="435863" y="444500"/>
                  </a:lnTo>
                  <a:lnTo>
                    <a:pt x="462914" y="444500"/>
                  </a:lnTo>
                  <a:lnTo>
                    <a:pt x="462914" y="334009"/>
                  </a:lnTo>
                  <a:close/>
                </a:path>
                <a:path w="1075054" h="445770">
                  <a:moveTo>
                    <a:pt x="463550" y="334009"/>
                  </a:moveTo>
                  <a:lnTo>
                    <a:pt x="462914" y="334009"/>
                  </a:lnTo>
                  <a:lnTo>
                    <a:pt x="462914" y="444500"/>
                  </a:lnTo>
                  <a:lnTo>
                    <a:pt x="463550" y="444500"/>
                  </a:lnTo>
                  <a:lnTo>
                    <a:pt x="463550" y="334009"/>
                  </a:lnTo>
                  <a:close/>
                </a:path>
                <a:path w="1075054" h="445770">
                  <a:moveTo>
                    <a:pt x="489203" y="334009"/>
                  </a:moveTo>
                  <a:lnTo>
                    <a:pt x="463550" y="334009"/>
                  </a:lnTo>
                  <a:lnTo>
                    <a:pt x="463550" y="444500"/>
                  </a:lnTo>
                  <a:lnTo>
                    <a:pt x="489203" y="444500"/>
                  </a:lnTo>
                  <a:lnTo>
                    <a:pt x="489203" y="334009"/>
                  </a:lnTo>
                  <a:close/>
                </a:path>
                <a:path w="1075054" h="445770">
                  <a:moveTo>
                    <a:pt x="516763" y="334009"/>
                  </a:moveTo>
                  <a:lnTo>
                    <a:pt x="490474" y="334009"/>
                  </a:lnTo>
                  <a:lnTo>
                    <a:pt x="490474" y="444500"/>
                  </a:lnTo>
                  <a:lnTo>
                    <a:pt x="516763" y="444500"/>
                  </a:lnTo>
                  <a:lnTo>
                    <a:pt x="516763" y="334009"/>
                  </a:lnTo>
                  <a:close/>
                </a:path>
                <a:path w="1075054" h="445770">
                  <a:moveTo>
                    <a:pt x="516763" y="334009"/>
                  </a:moveTo>
                  <a:lnTo>
                    <a:pt x="516763" y="444500"/>
                  </a:lnTo>
                  <a:lnTo>
                    <a:pt x="542036" y="444500"/>
                  </a:lnTo>
                  <a:lnTo>
                    <a:pt x="542036" y="335280"/>
                  </a:lnTo>
                  <a:lnTo>
                    <a:pt x="543433" y="335280"/>
                  </a:lnTo>
                  <a:lnTo>
                    <a:pt x="516763" y="334009"/>
                  </a:lnTo>
                  <a:close/>
                </a:path>
                <a:path w="1075054" h="445770">
                  <a:moveTo>
                    <a:pt x="54272" y="239732"/>
                  </a:moveTo>
                  <a:lnTo>
                    <a:pt x="28955" y="275589"/>
                  </a:lnTo>
                  <a:lnTo>
                    <a:pt x="26797" y="292100"/>
                  </a:lnTo>
                  <a:lnTo>
                    <a:pt x="151866" y="292100"/>
                  </a:lnTo>
                  <a:lnTo>
                    <a:pt x="140588" y="287019"/>
                  </a:lnTo>
                  <a:lnTo>
                    <a:pt x="127635" y="281939"/>
                  </a:lnTo>
                  <a:lnTo>
                    <a:pt x="114300" y="275589"/>
                  </a:lnTo>
                  <a:lnTo>
                    <a:pt x="102488" y="269239"/>
                  </a:lnTo>
                  <a:lnTo>
                    <a:pt x="90932" y="264159"/>
                  </a:lnTo>
                  <a:lnTo>
                    <a:pt x="80137" y="256539"/>
                  </a:lnTo>
                  <a:lnTo>
                    <a:pt x="68961" y="250189"/>
                  </a:lnTo>
                  <a:lnTo>
                    <a:pt x="58927" y="243839"/>
                  </a:lnTo>
                  <a:lnTo>
                    <a:pt x="54272" y="239732"/>
                  </a:lnTo>
                  <a:close/>
                </a:path>
                <a:path w="1075054" h="445770">
                  <a:moveTo>
                    <a:pt x="156972" y="185419"/>
                  </a:moveTo>
                  <a:lnTo>
                    <a:pt x="26797" y="185419"/>
                  </a:lnTo>
                  <a:lnTo>
                    <a:pt x="27177" y="193039"/>
                  </a:lnTo>
                  <a:lnTo>
                    <a:pt x="50291" y="236219"/>
                  </a:lnTo>
                  <a:lnTo>
                    <a:pt x="54272" y="239732"/>
                  </a:lnTo>
                  <a:lnTo>
                    <a:pt x="55245" y="238759"/>
                  </a:lnTo>
                  <a:lnTo>
                    <a:pt x="63500" y="232409"/>
                  </a:lnTo>
                  <a:lnTo>
                    <a:pt x="73278" y="226059"/>
                  </a:lnTo>
                  <a:lnTo>
                    <a:pt x="83692" y="219709"/>
                  </a:lnTo>
                  <a:lnTo>
                    <a:pt x="129504" y="195545"/>
                  </a:lnTo>
                  <a:lnTo>
                    <a:pt x="142748" y="190500"/>
                  </a:lnTo>
                  <a:lnTo>
                    <a:pt x="156972" y="185419"/>
                  </a:lnTo>
                  <a:close/>
                </a:path>
                <a:path w="1075054" h="445770">
                  <a:moveTo>
                    <a:pt x="1045845" y="111226"/>
                  </a:moveTo>
                  <a:lnTo>
                    <a:pt x="1045845" y="214630"/>
                  </a:lnTo>
                  <a:lnTo>
                    <a:pt x="1074674" y="214630"/>
                  </a:lnTo>
                  <a:lnTo>
                    <a:pt x="1074674" y="205739"/>
                  </a:lnTo>
                  <a:lnTo>
                    <a:pt x="1048639" y="205739"/>
                  </a:lnTo>
                  <a:lnTo>
                    <a:pt x="1048639" y="189230"/>
                  </a:lnTo>
                  <a:lnTo>
                    <a:pt x="1047876" y="189230"/>
                  </a:lnTo>
                  <a:lnTo>
                    <a:pt x="1047876" y="115569"/>
                  </a:lnTo>
                  <a:lnTo>
                    <a:pt x="1047114" y="114300"/>
                  </a:lnTo>
                  <a:lnTo>
                    <a:pt x="1046226" y="111759"/>
                  </a:lnTo>
                  <a:lnTo>
                    <a:pt x="1045845" y="111226"/>
                  </a:lnTo>
                  <a:close/>
                </a:path>
                <a:path w="1075054" h="445770">
                  <a:moveTo>
                    <a:pt x="1026540" y="168547"/>
                  </a:moveTo>
                  <a:lnTo>
                    <a:pt x="1022096" y="180339"/>
                  </a:lnTo>
                  <a:lnTo>
                    <a:pt x="1017524" y="190500"/>
                  </a:lnTo>
                  <a:lnTo>
                    <a:pt x="1015449" y="195545"/>
                  </a:lnTo>
                  <a:lnTo>
                    <a:pt x="1016635" y="196850"/>
                  </a:lnTo>
                  <a:lnTo>
                    <a:pt x="1018794" y="199389"/>
                  </a:lnTo>
                  <a:lnTo>
                    <a:pt x="1024509" y="204469"/>
                  </a:lnTo>
                  <a:lnTo>
                    <a:pt x="1026540" y="205739"/>
                  </a:lnTo>
                  <a:lnTo>
                    <a:pt x="1026540" y="168547"/>
                  </a:lnTo>
                  <a:close/>
                </a:path>
                <a:path w="1075054" h="445770">
                  <a:moveTo>
                    <a:pt x="1044035" y="108693"/>
                  </a:moveTo>
                  <a:lnTo>
                    <a:pt x="1040129" y="127000"/>
                  </a:lnTo>
                  <a:lnTo>
                    <a:pt x="1036827" y="138430"/>
                  </a:lnTo>
                  <a:lnTo>
                    <a:pt x="1033272" y="147319"/>
                  </a:lnTo>
                  <a:lnTo>
                    <a:pt x="1029970" y="158750"/>
                  </a:lnTo>
                  <a:lnTo>
                    <a:pt x="1026540" y="168547"/>
                  </a:lnTo>
                  <a:lnTo>
                    <a:pt x="1026540" y="205739"/>
                  </a:lnTo>
                  <a:lnTo>
                    <a:pt x="1045845" y="205739"/>
                  </a:lnTo>
                  <a:lnTo>
                    <a:pt x="1045845" y="111226"/>
                  </a:lnTo>
                  <a:lnTo>
                    <a:pt x="1044035" y="108693"/>
                  </a:lnTo>
                  <a:close/>
                </a:path>
                <a:path w="1075054" h="445770">
                  <a:moveTo>
                    <a:pt x="1048639" y="116839"/>
                  </a:moveTo>
                  <a:lnTo>
                    <a:pt x="1048639" y="205739"/>
                  </a:lnTo>
                  <a:lnTo>
                    <a:pt x="1049147" y="199389"/>
                  </a:lnTo>
                  <a:lnTo>
                    <a:pt x="1049527" y="196850"/>
                  </a:lnTo>
                  <a:lnTo>
                    <a:pt x="1049401" y="129539"/>
                  </a:lnTo>
                  <a:lnTo>
                    <a:pt x="1049147" y="121919"/>
                  </a:lnTo>
                  <a:lnTo>
                    <a:pt x="1048639" y="116839"/>
                  </a:lnTo>
                  <a:close/>
                </a:path>
                <a:path w="1075054" h="445770">
                  <a:moveTo>
                    <a:pt x="1072641" y="90169"/>
                  </a:moveTo>
                  <a:lnTo>
                    <a:pt x="1047876" y="90169"/>
                  </a:lnTo>
                  <a:lnTo>
                    <a:pt x="1047876" y="115569"/>
                  </a:lnTo>
                  <a:lnTo>
                    <a:pt x="1048639" y="116839"/>
                  </a:lnTo>
                  <a:lnTo>
                    <a:pt x="1049147" y="121919"/>
                  </a:lnTo>
                  <a:lnTo>
                    <a:pt x="1049401" y="129539"/>
                  </a:lnTo>
                  <a:lnTo>
                    <a:pt x="1049527" y="196850"/>
                  </a:lnTo>
                  <a:lnTo>
                    <a:pt x="1049147" y="199389"/>
                  </a:lnTo>
                  <a:lnTo>
                    <a:pt x="1048639" y="205739"/>
                  </a:lnTo>
                  <a:lnTo>
                    <a:pt x="1074674" y="205739"/>
                  </a:lnTo>
                  <a:lnTo>
                    <a:pt x="1074674" y="189230"/>
                  </a:lnTo>
                  <a:lnTo>
                    <a:pt x="1072641" y="189230"/>
                  </a:lnTo>
                  <a:lnTo>
                    <a:pt x="1072641" y="90169"/>
                  </a:lnTo>
                  <a:close/>
                </a:path>
                <a:path w="1075054" h="445770">
                  <a:moveTo>
                    <a:pt x="839088" y="1269"/>
                  </a:moveTo>
                  <a:lnTo>
                    <a:pt x="823595" y="1269"/>
                  </a:lnTo>
                  <a:lnTo>
                    <a:pt x="823595" y="109219"/>
                  </a:lnTo>
                  <a:lnTo>
                    <a:pt x="812038" y="109219"/>
                  </a:lnTo>
                  <a:lnTo>
                    <a:pt x="852170" y="114300"/>
                  </a:lnTo>
                  <a:lnTo>
                    <a:pt x="895476" y="130809"/>
                  </a:lnTo>
                  <a:lnTo>
                    <a:pt x="905890" y="135889"/>
                  </a:lnTo>
                  <a:lnTo>
                    <a:pt x="914653" y="140969"/>
                  </a:lnTo>
                  <a:lnTo>
                    <a:pt x="924051" y="147319"/>
                  </a:lnTo>
                  <a:lnTo>
                    <a:pt x="952246" y="158750"/>
                  </a:lnTo>
                  <a:lnTo>
                    <a:pt x="992251" y="173989"/>
                  </a:lnTo>
                  <a:lnTo>
                    <a:pt x="1015449" y="195545"/>
                  </a:lnTo>
                  <a:lnTo>
                    <a:pt x="1017524" y="190500"/>
                  </a:lnTo>
                  <a:lnTo>
                    <a:pt x="1022096" y="180339"/>
                  </a:lnTo>
                  <a:lnTo>
                    <a:pt x="1026413" y="168909"/>
                  </a:lnTo>
                  <a:lnTo>
                    <a:pt x="1026540" y="116839"/>
                  </a:lnTo>
                  <a:lnTo>
                    <a:pt x="1042297" y="116839"/>
                  </a:lnTo>
                  <a:lnTo>
                    <a:pt x="1044035" y="108693"/>
                  </a:lnTo>
                  <a:lnTo>
                    <a:pt x="1039876" y="102869"/>
                  </a:lnTo>
                  <a:lnTo>
                    <a:pt x="1037082" y="99059"/>
                  </a:lnTo>
                  <a:lnTo>
                    <a:pt x="1030224" y="92709"/>
                  </a:lnTo>
                  <a:lnTo>
                    <a:pt x="1026287" y="87630"/>
                  </a:lnTo>
                  <a:lnTo>
                    <a:pt x="1016000" y="78739"/>
                  </a:lnTo>
                  <a:lnTo>
                    <a:pt x="1009650" y="74930"/>
                  </a:lnTo>
                  <a:lnTo>
                    <a:pt x="994410" y="66039"/>
                  </a:lnTo>
                  <a:lnTo>
                    <a:pt x="986027" y="60959"/>
                  </a:lnTo>
                  <a:lnTo>
                    <a:pt x="977519" y="57150"/>
                  </a:lnTo>
                  <a:lnTo>
                    <a:pt x="968375" y="52069"/>
                  </a:lnTo>
                  <a:lnTo>
                    <a:pt x="959485" y="46989"/>
                  </a:lnTo>
                  <a:lnTo>
                    <a:pt x="950213" y="41909"/>
                  </a:lnTo>
                  <a:lnTo>
                    <a:pt x="932307" y="30479"/>
                  </a:lnTo>
                  <a:lnTo>
                    <a:pt x="921892" y="25400"/>
                  </a:lnTo>
                  <a:lnTo>
                    <a:pt x="911860" y="20319"/>
                  </a:lnTo>
                  <a:lnTo>
                    <a:pt x="901446" y="13969"/>
                  </a:lnTo>
                  <a:lnTo>
                    <a:pt x="890397" y="10160"/>
                  </a:lnTo>
                  <a:lnTo>
                    <a:pt x="867028" y="5079"/>
                  </a:lnTo>
                  <a:lnTo>
                    <a:pt x="853439" y="3810"/>
                  </a:lnTo>
                  <a:lnTo>
                    <a:pt x="839088" y="1269"/>
                  </a:lnTo>
                  <a:close/>
                </a:path>
                <a:path w="1075054" h="445770">
                  <a:moveTo>
                    <a:pt x="1047876" y="115569"/>
                  </a:moveTo>
                  <a:lnTo>
                    <a:pt x="1047876" y="189230"/>
                  </a:lnTo>
                  <a:lnTo>
                    <a:pt x="1048639" y="189230"/>
                  </a:lnTo>
                  <a:lnTo>
                    <a:pt x="1048639" y="116839"/>
                  </a:lnTo>
                  <a:lnTo>
                    <a:pt x="1047876" y="115569"/>
                  </a:lnTo>
                  <a:close/>
                </a:path>
                <a:path w="1075054" h="445770">
                  <a:moveTo>
                    <a:pt x="1072641" y="90169"/>
                  </a:moveTo>
                  <a:lnTo>
                    <a:pt x="1072641" y="189230"/>
                  </a:lnTo>
                  <a:lnTo>
                    <a:pt x="1074674" y="189230"/>
                  </a:lnTo>
                  <a:lnTo>
                    <a:pt x="1074547" y="92709"/>
                  </a:lnTo>
                  <a:lnTo>
                    <a:pt x="1072641" y="90169"/>
                  </a:lnTo>
                  <a:close/>
                </a:path>
                <a:path w="1075054" h="445770">
                  <a:moveTo>
                    <a:pt x="1042297" y="116839"/>
                  </a:moveTo>
                  <a:lnTo>
                    <a:pt x="1026540" y="116839"/>
                  </a:lnTo>
                  <a:lnTo>
                    <a:pt x="1026540" y="168547"/>
                  </a:lnTo>
                  <a:lnTo>
                    <a:pt x="1029970" y="158750"/>
                  </a:lnTo>
                  <a:lnTo>
                    <a:pt x="1033272" y="147319"/>
                  </a:lnTo>
                  <a:lnTo>
                    <a:pt x="1036827" y="138430"/>
                  </a:lnTo>
                  <a:lnTo>
                    <a:pt x="1040129" y="127000"/>
                  </a:lnTo>
                  <a:lnTo>
                    <a:pt x="1042297" y="116839"/>
                  </a:lnTo>
                  <a:close/>
                </a:path>
                <a:path w="1075054" h="445770">
                  <a:moveTo>
                    <a:pt x="1047876" y="90169"/>
                  </a:moveTo>
                  <a:lnTo>
                    <a:pt x="1046734" y="92709"/>
                  </a:lnTo>
                  <a:lnTo>
                    <a:pt x="1045845" y="100330"/>
                  </a:lnTo>
                  <a:lnTo>
                    <a:pt x="1045845" y="111226"/>
                  </a:lnTo>
                  <a:lnTo>
                    <a:pt x="1046226" y="111759"/>
                  </a:lnTo>
                  <a:lnTo>
                    <a:pt x="1047114" y="114300"/>
                  </a:lnTo>
                  <a:lnTo>
                    <a:pt x="1047876" y="115569"/>
                  </a:lnTo>
                  <a:lnTo>
                    <a:pt x="1047876" y="90169"/>
                  </a:lnTo>
                  <a:close/>
                </a:path>
                <a:path w="1075054" h="445770">
                  <a:moveTo>
                    <a:pt x="1045845" y="100330"/>
                  </a:moveTo>
                  <a:lnTo>
                    <a:pt x="1044035" y="108693"/>
                  </a:lnTo>
                  <a:lnTo>
                    <a:pt x="1045845" y="111226"/>
                  </a:lnTo>
                  <a:lnTo>
                    <a:pt x="1045845" y="100330"/>
                  </a:lnTo>
                  <a:close/>
                </a:path>
                <a:path w="1075054" h="445770">
                  <a:moveTo>
                    <a:pt x="770382" y="0"/>
                  </a:moveTo>
                  <a:lnTo>
                    <a:pt x="762000" y="0"/>
                  </a:lnTo>
                  <a:lnTo>
                    <a:pt x="762000" y="107950"/>
                  </a:lnTo>
                  <a:lnTo>
                    <a:pt x="780288" y="109219"/>
                  </a:lnTo>
                  <a:lnTo>
                    <a:pt x="780288" y="107950"/>
                  </a:lnTo>
                  <a:lnTo>
                    <a:pt x="770382" y="107950"/>
                  </a:lnTo>
                  <a:lnTo>
                    <a:pt x="770382" y="0"/>
                  </a:lnTo>
                  <a:close/>
                </a:path>
                <a:path w="1075054" h="445770">
                  <a:moveTo>
                    <a:pt x="789051" y="1269"/>
                  </a:moveTo>
                  <a:lnTo>
                    <a:pt x="780288" y="1269"/>
                  </a:lnTo>
                  <a:lnTo>
                    <a:pt x="780288" y="109219"/>
                  </a:lnTo>
                  <a:lnTo>
                    <a:pt x="796544" y="109219"/>
                  </a:lnTo>
                  <a:lnTo>
                    <a:pt x="796544" y="107950"/>
                  </a:lnTo>
                  <a:lnTo>
                    <a:pt x="789051" y="107950"/>
                  </a:lnTo>
                  <a:lnTo>
                    <a:pt x="789051" y="1269"/>
                  </a:lnTo>
                  <a:close/>
                </a:path>
                <a:path w="1075054" h="445770">
                  <a:moveTo>
                    <a:pt x="807465" y="1269"/>
                  </a:moveTo>
                  <a:lnTo>
                    <a:pt x="796544" y="1269"/>
                  </a:lnTo>
                  <a:lnTo>
                    <a:pt x="796544" y="109219"/>
                  </a:lnTo>
                  <a:lnTo>
                    <a:pt x="807465" y="109219"/>
                  </a:lnTo>
                  <a:lnTo>
                    <a:pt x="807465" y="1269"/>
                  </a:lnTo>
                  <a:close/>
                </a:path>
                <a:path w="1075054" h="445770">
                  <a:moveTo>
                    <a:pt x="823595" y="1269"/>
                  </a:moveTo>
                  <a:lnTo>
                    <a:pt x="807465" y="1269"/>
                  </a:lnTo>
                  <a:lnTo>
                    <a:pt x="807465" y="109219"/>
                  </a:lnTo>
                  <a:lnTo>
                    <a:pt x="823595" y="109219"/>
                  </a:lnTo>
                  <a:lnTo>
                    <a:pt x="823595" y="1269"/>
                  </a:lnTo>
                  <a:close/>
                </a:path>
                <a:path w="1075054" h="445770">
                  <a:moveTo>
                    <a:pt x="743203" y="0"/>
                  </a:moveTo>
                  <a:lnTo>
                    <a:pt x="723391" y="0"/>
                  </a:lnTo>
                  <a:lnTo>
                    <a:pt x="723391" y="107950"/>
                  </a:lnTo>
                  <a:lnTo>
                    <a:pt x="743203" y="107950"/>
                  </a:lnTo>
                  <a:lnTo>
                    <a:pt x="743203" y="0"/>
                  </a:lnTo>
                  <a:close/>
                </a:path>
                <a:path w="1075054" h="445770">
                  <a:moveTo>
                    <a:pt x="750570" y="0"/>
                  </a:moveTo>
                  <a:lnTo>
                    <a:pt x="743203" y="0"/>
                  </a:lnTo>
                  <a:lnTo>
                    <a:pt x="743203" y="107950"/>
                  </a:lnTo>
                  <a:lnTo>
                    <a:pt x="750570" y="107950"/>
                  </a:lnTo>
                  <a:lnTo>
                    <a:pt x="750570" y="0"/>
                  </a:lnTo>
                  <a:close/>
                </a:path>
                <a:path w="1075054" h="445770">
                  <a:moveTo>
                    <a:pt x="762000" y="0"/>
                  </a:moveTo>
                  <a:lnTo>
                    <a:pt x="750570" y="0"/>
                  </a:lnTo>
                  <a:lnTo>
                    <a:pt x="750570" y="107950"/>
                  </a:lnTo>
                  <a:lnTo>
                    <a:pt x="762000" y="107950"/>
                  </a:lnTo>
                  <a:lnTo>
                    <a:pt x="762000" y="0"/>
                  </a:lnTo>
                  <a:close/>
                </a:path>
                <a:path w="1075054" h="445770">
                  <a:moveTo>
                    <a:pt x="789051" y="0"/>
                  </a:moveTo>
                  <a:lnTo>
                    <a:pt x="770382" y="0"/>
                  </a:lnTo>
                  <a:lnTo>
                    <a:pt x="770382" y="107950"/>
                  </a:lnTo>
                  <a:lnTo>
                    <a:pt x="780288" y="107950"/>
                  </a:lnTo>
                  <a:lnTo>
                    <a:pt x="780288" y="1269"/>
                  </a:lnTo>
                  <a:lnTo>
                    <a:pt x="789051" y="1269"/>
                  </a:lnTo>
                  <a:lnTo>
                    <a:pt x="789051" y="0"/>
                  </a:lnTo>
                  <a:close/>
                </a:path>
                <a:path w="1075054" h="445770">
                  <a:moveTo>
                    <a:pt x="789051" y="0"/>
                  </a:moveTo>
                  <a:lnTo>
                    <a:pt x="789051" y="107950"/>
                  </a:lnTo>
                  <a:lnTo>
                    <a:pt x="796544" y="107950"/>
                  </a:lnTo>
                  <a:lnTo>
                    <a:pt x="796544" y="1269"/>
                  </a:lnTo>
                  <a:lnTo>
                    <a:pt x="807465" y="1269"/>
                  </a:lnTo>
                  <a:lnTo>
                    <a:pt x="789051" y="0"/>
                  </a:lnTo>
                  <a:close/>
                </a:path>
              </a:pathLst>
            </a:custGeom>
            <a:solidFill>
              <a:srgbClr val="FFFF00">
                <a:alpha val="5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0572781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2">
            <a:extLst>
              <a:ext uri="{FF2B5EF4-FFF2-40B4-BE49-F238E27FC236}">
                <a16:creationId xmlns:a16="http://schemas.microsoft.com/office/drawing/2014/main" id="{2371C79B-38E5-D706-0C4B-1741023CEA1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05023" y="509569"/>
            <a:ext cx="3873006" cy="6953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b="1" spc="-10" dirty="0"/>
              <a:t>Ganglionléc</a:t>
            </a:r>
          </a:p>
        </p:txBody>
      </p:sp>
      <p:sp>
        <p:nvSpPr>
          <p:cNvPr id="9" name="object 3">
            <a:extLst>
              <a:ext uri="{FF2B5EF4-FFF2-40B4-BE49-F238E27FC236}">
                <a16:creationId xmlns:a16="http://schemas.microsoft.com/office/drawing/2014/main" id="{E7090DCC-5366-159C-49C1-8DF7F5EBF987}"/>
              </a:ext>
            </a:extLst>
          </p:cNvPr>
          <p:cNvSpPr txBox="1"/>
          <p:nvPr/>
        </p:nvSpPr>
        <p:spPr>
          <a:xfrm>
            <a:off x="314712" y="1754906"/>
            <a:ext cx="7226266" cy="2912207"/>
          </a:xfrm>
          <a:prstGeom prst="rect">
            <a:avLst/>
          </a:prstGeom>
        </p:spPr>
        <p:txBody>
          <a:bodyPr vert="horz" wrap="square" lIns="0" tIns="53975" rIns="0" bIns="0" rtlCol="0">
            <a:spAutoFit/>
          </a:bodyPr>
          <a:lstStyle/>
          <a:p>
            <a:pPr marL="356870" marR="365760" indent="-344805">
              <a:lnSpc>
                <a:spcPts val="2590"/>
              </a:lnSpc>
              <a:spcBef>
                <a:spcPts val="425"/>
              </a:spcBef>
              <a:buFont typeface="Arial MT"/>
              <a:buChar char="•"/>
              <a:tabLst>
                <a:tab pos="356870" algn="l"/>
                <a:tab pos="357505" algn="l"/>
              </a:tabLst>
            </a:pPr>
            <a:r>
              <a:rPr sz="2400" dirty="0">
                <a:latin typeface="Calibri"/>
                <a:cs typeface="Calibri"/>
              </a:rPr>
              <a:t>Az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spc="-20" dirty="0">
                <a:latin typeface="Calibri"/>
                <a:cs typeface="Calibri"/>
              </a:rPr>
              <a:t>arckoponya</a:t>
            </a:r>
            <a:r>
              <a:rPr sz="2400" spc="-65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struktúráinak </a:t>
            </a:r>
            <a:r>
              <a:rPr sz="2400" spc="-53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nagy </a:t>
            </a:r>
            <a:r>
              <a:rPr sz="2400" spc="-15" dirty="0">
                <a:latin typeface="Calibri"/>
                <a:cs typeface="Calibri"/>
              </a:rPr>
              <a:t>része </a:t>
            </a:r>
            <a:r>
              <a:rPr sz="2400" dirty="0">
                <a:latin typeface="Calibri"/>
                <a:cs typeface="Calibri"/>
              </a:rPr>
              <a:t>a </a:t>
            </a:r>
            <a:r>
              <a:rPr sz="2400" spc="-5" dirty="0" err="1">
                <a:latin typeface="Calibri"/>
                <a:cs typeface="Calibri"/>
              </a:rPr>
              <a:t>ganglionlécből</a:t>
            </a:r>
            <a:r>
              <a:rPr sz="2400" spc="-5" dirty="0">
                <a:latin typeface="Calibri"/>
                <a:cs typeface="Calibri"/>
              </a:rPr>
              <a:t> </a:t>
            </a:r>
            <a:r>
              <a:rPr sz="2400" spc="-10" dirty="0" err="1">
                <a:latin typeface="Calibri"/>
                <a:cs typeface="Calibri"/>
              </a:rPr>
              <a:t>fejlődik</a:t>
            </a:r>
            <a:endParaRPr sz="2400" dirty="0">
              <a:latin typeface="Calibri"/>
              <a:cs typeface="Calibri"/>
            </a:endParaRPr>
          </a:p>
          <a:p>
            <a:pPr marL="356870" indent="-344805">
              <a:lnSpc>
                <a:spcPts val="2740"/>
              </a:lnSpc>
              <a:spcBef>
                <a:spcPts val="259"/>
              </a:spcBef>
              <a:buFont typeface="Arial MT"/>
              <a:buChar char="•"/>
              <a:tabLst>
                <a:tab pos="356870" algn="l"/>
                <a:tab pos="357505" algn="l"/>
              </a:tabLst>
            </a:pPr>
            <a:r>
              <a:rPr sz="2400" dirty="0">
                <a:latin typeface="Calibri"/>
                <a:cs typeface="Calibri"/>
              </a:rPr>
              <a:t>A</a:t>
            </a:r>
            <a:r>
              <a:rPr sz="2400" spc="-3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ganglionléc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sejtei</a:t>
            </a:r>
            <a:r>
              <a:rPr sz="2400" spc="-2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</a:t>
            </a:r>
            <a:r>
              <a:rPr sz="2400" spc="-2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terhesség</a:t>
            </a:r>
          </a:p>
          <a:p>
            <a:pPr marL="356870">
              <a:lnSpc>
                <a:spcPts val="2595"/>
              </a:lnSpc>
            </a:pPr>
            <a:r>
              <a:rPr sz="2400" dirty="0">
                <a:latin typeface="Calibri"/>
                <a:cs typeface="Calibri"/>
              </a:rPr>
              <a:t>4.</a:t>
            </a:r>
            <a:r>
              <a:rPr sz="2400" spc="-25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hetében</a:t>
            </a:r>
            <a:r>
              <a:rPr sz="2400" spc="-30" dirty="0">
                <a:latin typeface="Calibri"/>
                <a:cs typeface="Calibri"/>
              </a:rPr>
              <a:t> </a:t>
            </a:r>
            <a:r>
              <a:rPr sz="2400" spc="-15" dirty="0" err="1">
                <a:latin typeface="Calibri"/>
                <a:cs typeface="Calibri"/>
              </a:rPr>
              <a:t>fejezik</a:t>
            </a:r>
            <a:r>
              <a:rPr sz="2400" spc="-3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be</a:t>
            </a:r>
            <a:r>
              <a:rPr lang="hu-HU" sz="2400" dirty="0">
                <a:latin typeface="Calibri"/>
                <a:cs typeface="Calibri"/>
              </a:rPr>
              <a:t> </a:t>
            </a:r>
            <a:r>
              <a:rPr sz="2400" spc="-10" dirty="0" err="1">
                <a:latin typeface="Calibri"/>
                <a:cs typeface="Calibri"/>
              </a:rPr>
              <a:t>migrálásukat</a:t>
            </a:r>
            <a:endParaRPr sz="2400" dirty="0">
              <a:latin typeface="Calibri"/>
              <a:cs typeface="Calibri"/>
            </a:endParaRPr>
          </a:p>
          <a:p>
            <a:pPr marL="356870" marR="272415" indent="-344805">
              <a:lnSpc>
                <a:spcPts val="2590"/>
              </a:lnSpc>
              <a:spcBef>
                <a:spcPts val="615"/>
              </a:spcBef>
              <a:buFont typeface="Arial MT"/>
              <a:buChar char="•"/>
              <a:tabLst>
                <a:tab pos="356870" algn="l"/>
                <a:tab pos="357505" algn="l"/>
              </a:tabLst>
            </a:pPr>
            <a:r>
              <a:rPr sz="2400" spc="-15" dirty="0">
                <a:latin typeface="Calibri"/>
                <a:cs typeface="Calibri"/>
              </a:rPr>
              <a:t>Laza </a:t>
            </a:r>
            <a:r>
              <a:rPr sz="2400" spc="-5" dirty="0">
                <a:latin typeface="Calibri"/>
                <a:cs typeface="Calibri"/>
              </a:rPr>
              <a:t>mesenchymalis </a:t>
            </a:r>
            <a:r>
              <a:rPr sz="2400" spc="-20" dirty="0">
                <a:latin typeface="Calibri"/>
                <a:cs typeface="Calibri"/>
              </a:rPr>
              <a:t>szövetet </a:t>
            </a:r>
            <a:r>
              <a:rPr sz="2400" spc="-53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formálnak</a:t>
            </a:r>
            <a:r>
              <a:rPr sz="2400" spc="-6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</a:t>
            </a:r>
            <a:r>
              <a:rPr sz="2400" spc="-30" dirty="0">
                <a:latin typeface="Calibri"/>
                <a:cs typeface="Calibri"/>
              </a:rPr>
              <a:t> </a:t>
            </a:r>
            <a:r>
              <a:rPr sz="2400" spc="-5" dirty="0" err="1">
                <a:latin typeface="Calibri"/>
                <a:cs typeface="Calibri"/>
              </a:rPr>
              <a:t>faciális</a:t>
            </a:r>
            <a:r>
              <a:rPr lang="hu-HU" sz="2400" spc="-40" dirty="0">
                <a:latin typeface="Calibri"/>
                <a:cs typeface="Calibri"/>
              </a:rPr>
              <a:t> </a:t>
            </a:r>
            <a:r>
              <a:rPr sz="2400" dirty="0" err="1">
                <a:latin typeface="Calibri"/>
                <a:cs typeface="Calibri"/>
              </a:rPr>
              <a:t>régióban</a:t>
            </a:r>
            <a:endParaRPr sz="2400" dirty="0">
              <a:latin typeface="Calibri"/>
              <a:cs typeface="Calibri"/>
            </a:endParaRPr>
          </a:p>
          <a:p>
            <a:pPr marL="356870" marR="150495" indent="-344805">
              <a:lnSpc>
                <a:spcPct val="90100"/>
              </a:lnSpc>
              <a:spcBef>
                <a:spcPts val="540"/>
              </a:spcBef>
              <a:buFont typeface="Arial MT"/>
              <a:buChar char="•"/>
              <a:tabLst>
                <a:tab pos="356870" algn="l"/>
                <a:tab pos="357505" algn="l"/>
              </a:tabLst>
            </a:pPr>
            <a:r>
              <a:rPr sz="2400" spc="-10" dirty="0">
                <a:latin typeface="Calibri"/>
                <a:cs typeface="Calibri"/>
              </a:rPr>
              <a:t>Később </a:t>
            </a:r>
            <a:r>
              <a:rPr sz="2400" dirty="0">
                <a:latin typeface="Calibri"/>
                <a:cs typeface="Calibri"/>
              </a:rPr>
              <a:t>az </a:t>
            </a:r>
            <a:r>
              <a:rPr sz="2400" spc="-15" dirty="0">
                <a:latin typeface="Calibri"/>
                <a:cs typeface="Calibri"/>
              </a:rPr>
              <a:t>állkapcsokat </a:t>
            </a:r>
            <a:r>
              <a:rPr sz="2400" spc="5" dirty="0">
                <a:latin typeface="Calibri"/>
                <a:cs typeface="Calibri"/>
              </a:rPr>
              <a:t>és </a:t>
            </a:r>
            <a:r>
              <a:rPr sz="2400" spc="10" dirty="0">
                <a:latin typeface="Calibri"/>
                <a:cs typeface="Calibri"/>
              </a:rPr>
              <a:t> </a:t>
            </a:r>
            <a:r>
              <a:rPr sz="2400" spc="-25" dirty="0">
                <a:latin typeface="Calibri"/>
                <a:cs typeface="Calibri"/>
              </a:rPr>
              <a:t>fogakat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spc="-20" dirty="0">
                <a:latin typeface="Calibri"/>
                <a:cs typeface="Calibri"/>
              </a:rPr>
              <a:t>alkotó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spc="-25" dirty="0">
                <a:latin typeface="Calibri"/>
                <a:cs typeface="Calibri"/>
              </a:rPr>
              <a:t>kötőszövetté</a:t>
            </a:r>
            <a:r>
              <a:rPr sz="2400" spc="-65" dirty="0">
                <a:latin typeface="Calibri"/>
                <a:cs typeface="Calibri"/>
              </a:rPr>
              <a:t> </a:t>
            </a:r>
            <a:r>
              <a:rPr sz="2400" spc="5" dirty="0" err="1">
                <a:latin typeface="Calibri"/>
                <a:cs typeface="Calibri"/>
              </a:rPr>
              <a:t>és</a:t>
            </a:r>
            <a:r>
              <a:rPr sz="2400" spc="5" dirty="0">
                <a:latin typeface="Calibri"/>
                <a:cs typeface="Calibri"/>
              </a:rPr>
              <a:t> </a:t>
            </a:r>
            <a:r>
              <a:rPr sz="2400" spc="-525" dirty="0">
                <a:latin typeface="Calibri"/>
                <a:cs typeface="Calibri"/>
              </a:rPr>
              <a:t> </a:t>
            </a:r>
            <a:r>
              <a:rPr sz="2400" spc="-15" dirty="0">
                <a:latin typeface="Calibri"/>
                <a:cs typeface="Calibri"/>
              </a:rPr>
              <a:t>s</a:t>
            </a:r>
            <a:r>
              <a:rPr lang="hu-HU" sz="2400" spc="-15" dirty="0" err="1">
                <a:latin typeface="Calibri"/>
                <a:cs typeface="Calibri"/>
              </a:rPr>
              <a:t>k</a:t>
            </a:r>
            <a:r>
              <a:rPr sz="2400" spc="-15" dirty="0" err="1">
                <a:latin typeface="Calibri"/>
                <a:cs typeface="Calibri"/>
              </a:rPr>
              <a:t>elet</a:t>
            </a:r>
            <a:r>
              <a:rPr lang="hu-HU" sz="2400" spc="-15" dirty="0">
                <a:latin typeface="Calibri"/>
                <a:cs typeface="Calibri"/>
              </a:rPr>
              <a:t>a</a:t>
            </a:r>
            <a:r>
              <a:rPr sz="2400" spc="-15" dirty="0" err="1">
                <a:latin typeface="Calibri"/>
                <a:cs typeface="Calibri"/>
              </a:rPr>
              <a:t>lis</a:t>
            </a:r>
            <a:r>
              <a:rPr sz="2400" spc="-15" dirty="0">
                <a:latin typeface="Calibri"/>
                <a:cs typeface="Calibri"/>
              </a:rPr>
              <a:t> </a:t>
            </a:r>
            <a:r>
              <a:rPr sz="2400" spc="-15" dirty="0" err="1">
                <a:latin typeface="Calibri"/>
                <a:cs typeface="Calibri"/>
              </a:rPr>
              <a:t>struktúrákká</a:t>
            </a:r>
            <a:r>
              <a:rPr lang="hu-HU" sz="2400" dirty="0">
                <a:latin typeface="Calibri"/>
                <a:cs typeface="Calibri"/>
              </a:rPr>
              <a:t> </a:t>
            </a:r>
            <a:r>
              <a:rPr sz="2400" spc="-5" dirty="0" err="1">
                <a:latin typeface="Calibri"/>
                <a:cs typeface="Calibri"/>
              </a:rPr>
              <a:t>differenciálódnak</a:t>
            </a:r>
            <a:endParaRPr sz="2400" dirty="0">
              <a:latin typeface="Calibri"/>
              <a:cs typeface="Calibri"/>
            </a:endParaRPr>
          </a:p>
        </p:txBody>
      </p:sp>
      <p:pic>
        <p:nvPicPr>
          <p:cNvPr id="10" name="object 4">
            <a:extLst>
              <a:ext uri="{FF2B5EF4-FFF2-40B4-BE49-F238E27FC236}">
                <a16:creationId xmlns:a16="http://schemas.microsoft.com/office/drawing/2014/main" id="{5A03A8FB-0AA5-2E3D-A8F5-455A42B94B36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328520" y="1350206"/>
            <a:ext cx="4288536" cy="3721608"/>
          </a:xfrm>
          <a:prstGeom prst="rect">
            <a:avLst/>
          </a:prstGeom>
        </p:spPr>
      </p:pic>
      <p:sp>
        <p:nvSpPr>
          <p:cNvPr id="11" name="object 5">
            <a:extLst>
              <a:ext uri="{FF2B5EF4-FFF2-40B4-BE49-F238E27FC236}">
                <a16:creationId xmlns:a16="http://schemas.microsoft.com/office/drawing/2014/main" id="{AE6E0C63-3147-4AEC-F4A1-9D239B863B5C}"/>
              </a:ext>
            </a:extLst>
          </p:cNvPr>
          <p:cNvSpPr txBox="1"/>
          <p:nvPr/>
        </p:nvSpPr>
        <p:spPr>
          <a:xfrm>
            <a:off x="7727491" y="5199827"/>
            <a:ext cx="3490595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5" dirty="0">
                <a:latin typeface="Calibri"/>
                <a:cs typeface="Calibri"/>
              </a:rPr>
              <a:t>https://docplayer.hu/23466837-Reszletes-fejlodestan-2.html</a:t>
            </a:r>
            <a:endParaRPr sz="8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842291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3">
            <a:extLst>
              <a:ext uri="{FF2B5EF4-FFF2-40B4-BE49-F238E27FC236}">
                <a16:creationId xmlns:a16="http://schemas.microsoft.com/office/drawing/2014/main" id="{CAD509C8-3EAA-BF5D-EE27-497503D8EBAE}"/>
              </a:ext>
            </a:extLst>
          </p:cNvPr>
          <p:cNvSpPr txBox="1"/>
          <p:nvPr/>
        </p:nvSpPr>
        <p:spPr>
          <a:xfrm>
            <a:off x="541425" y="1610994"/>
            <a:ext cx="7609797" cy="2127505"/>
          </a:xfrm>
          <a:prstGeom prst="rect">
            <a:avLst/>
          </a:prstGeom>
        </p:spPr>
        <p:txBody>
          <a:bodyPr vert="horz" wrap="square" lIns="0" tIns="4699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60"/>
              </a:spcBef>
            </a:pPr>
            <a:endParaRPr sz="2550" dirty="0">
              <a:latin typeface="Calibri"/>
              <a:cs typeface="Calibri"/>
            </a:endParaRPr>
          </a:p>
          <a:p>
            <a:pPr marL="356870" indent="-344805">
              <a:lnSpc>
                <a:spcPts val="2510"/>
              </a:lnSpc>
              <a:buFont typeface="Arial MT"/>
              <a:buChar char="•"/>
              <a:tabLst>
                <a:tab pos="356870" algn="l"/>
                <a:tab pos="357505" algn="l"/>
              </a:tabLst>
            </a:pPr>
            <a:r>
              <a:rPr sz="2200" spc="-10" dirty="0">
                <a:latin typeface="Calibri"/>
                <a:cs typeface="Calibri"/>
              </a:rPr>
              <a:t>S</a:t>
            </a:r>
            <a:r>
              <a:rPr lang="hu-HU" sz="2200" spc="-10" dirty="0">
                <a:latin typeface="Calibri"/>
                <a:cs typeface="Calibri"/>
              </a:rPr>
              <a:t>c</a:t>
            </a:r>
            <a:r>
              <a:rPr sz="2200" spc="-10" dirty="0" err="1">
                <a:latin typeface="Calibri"/>
                <a:cs typeface="Calibri"/>
              </a:rPr>
              <a:t>elet</a:t>
            </a:r>
            <a:r>
              <a:rPr lang="hu-HU" sz="2200" spc="-10" dirty="0">
                <a:latin typeface="Calibri"/>
                <a:cs typeface="Calibri"/>
              </a:rPr>
              <a:t>a</a:t>
            </a:r>
            <a:r>
              <a:rPr sz="2200" spc="-10" dirty="0" err="1">
                <a:latin typeface="Calibri"/>
                <a:cs typeface="Calibri"/>
              </a:rPr>
              <a:t>lis</a:t>
            </a:r>
            <a:r>
              <a:rPr sz="2200" spc="-55" dirty="0">
                <a:latin typeface="Calibri"/>
                <a:cs typeface="Calibri"/>
              </a:rPr>
              <a:t> </a:t>
            </a:r>
            <a:r>
              <a:rPr sz="2200" dirty="0" err="1">
                <a:latin typeface="Calibri"/>
                <a:cs typeface="Calibri"/>
              </a:rPr>
              <a:t>tendenciák</a:t>
            </a:r>
            <a:r>
              <a:rPr lang="hu-HU" sz="2200" dirty="0">
                <a:latin typeface="Calibri"/>
                <a:cs typeface="Calibri"/>
              </a:rPr>
              <a:t> </a:t>
            </a:r>
            <a:r>
              <a:rPr sz="2200" spc="-5" dirty="0" err="1">
                <a:latin typeface="Calibri"/>
                <a:cs typeface="Calibri"/>
              </a:rPr>
              <a:t>családra</a:t>
            </a:r>
            <a:r>
              <a:rPr sz="2200" spc="-60" dirty="0">
                <a:latin typeface="Calibri"/>
                <a:cs typeface="Calibri"/>
              </a:rPr>
              <a:t> </a:t>
            </a:r>
            <a:r>
              <a:rPr sz="2200" spc="-5" dirty="0" err="1">
                <a:latin typeface="Calibri"/>
                <a:cs typeface="Calibri"/>
              </a:rPr>
              <a:t>jellemzőe</a:t>
            </a:r>
            <a:r>
              <a:rPr lang="hu-HU" sz="2200" spc="-5" dirty="0" err="1">
                <a:latin typeface="Calibri"/>
                <a:cs typeface="Calibri"/>
              </a:rPr>
              <a:t>k</a:t>
            </a:r>
            <a:endParaRPr lang="hu-HU" sz="2200" spc="-5" dirty="0">
              <a:latin typeface="Calibri"/>
              <a:cs typeface="Calibri"/>
            </a:endParaRPr>
          </a:p>
          <a:p>
            <a:pPr marL="356870" indent="-344805">
              <a:lnSpc>
                <a:spcPts val="2510"/>
              </a:lnSpc>
              <a:buFont typeface="Arial MT"/>
              <a:buChar char="•"/>
              <a:tabLst>
                <a:tab pos="356870" algn="l"/>
                <a:tab pos="357505" algn="l"/>
              </a:tabLst>
            </a:pPr>
            <a:endParaRPr lang="hu-HU" sz="2200" spc="-5" dirty="0">
              <a:latin typeface="Calibri"/>
              <a:cs typeface="Calibri"/>
            </a:endParaRPr>
          </a:p>
          <a:p>
            <a:pPr marL="356870" indent="-344805">
              <a:lnSpc>
                <a:spcPts val="2510"/>
              </a:lnSpc>
              <a:buFont typeface="Arial MT"/>
              <a:buChar char="•"/>
              <a:tabLst>
                <a:tab pos="356870" algn="l"/>
                <a:tab pos="357505" algn="l"/>
              </a:tabLst>
            </a:pPr>
            <a:r>
              <a:rPr lang="hu-HU" sz="2200" spc="-10" dirty="0">
                <a:latin typeface="Calibri"/>
                <a:cs typeface="Calibri"/>
              </a:rPr>
              <a:t>D</a:t>
            </a:r>
            <a:r>
              <a:rPr sz="2200" spc="-10" dirty="0" err="1">
                <a:latin typeface="Calibri"/>
                <a:cs typeface="Calibri"/>
              </a:rPr>
              <a:t>ent</a:t>
            </a:r>
            <a:r>
              <a:rPr lang="hu-HU" sz="2200" spc="-10" dirty="0">
                <a:latin typeface="Calibri"/>
                <a:cs typeface="Calibri"/>
              </a:rPr>
              <a:t>a</a:t>
            </a:r>
            <a:r>
              <a:rPr sz="2200" spc="-10" dirty="0" err="1">
                <a:latin typeface="Calibri"/>
                <a:cs typeface="Calibri"/>
              </a:rPr>
              <a:t>lis</a:t>
            </a:r>
            <a:r>
              <a:rPr sz="2200" spc="-25" dirty="0">
                <a:latin typeface="Calibri"/>
                <a:cs typeface="Calibri"/>
              </a:rPr>
              <a:t> </a:t>
            </a:r>
            <a:r>
              <a:rPr sz="2200" spc="-10" dirty="0" err="1">
                <a:latin typeface="Calibri"/>
                <a:cs typeface="Calibri"/>
              </a:rPr>
              <a:t>paraméterek</a:t>
            </a:r>
            <a:r>
              <a:rPr sz="2200" spc="-60" dirty="0">
                <a:latin typeface="Calibri"/>
                <a:cs typeface="Calibri"/>
              </a:rPr>
              <a:t> </a:t>
            </a:r>
            <a:r>
              <a:rPr sz="2200" spc="-5" dirty="0" err="1">
                <a:latin typeface="Calibri"/>
                <a:cs typeface="Calibri"/>
              </a:rPr>
              <a:t>nagy</a:t>
            </a:r>
            <a:r>
              <a:rPr lang="hu-HU" sz="2200" spc="-5" dirty="0">
                <a:latin typeface="Calibri"/>
                <a:cs typeface="Calibri"/>
              </a:rPr>
              <a:t> </a:t>
            </a:r>
            <a:r>
              <a:rPr sz="2200" dirty="0" err="1">
                <a:latin typeface="Calibri"/>
                <a:cs typeface="Calibri"/>
              </a:rPr>
              <a:t>variációt</a:t>
            </a:r>
            <a:r>
              <a:rPr sz="2200" spc="-110" dirty="0">
                <a:latin typeface="Calibri"/>
                <a:cs typeface="Calibri"/>
              </a:rPr>
              <a:t> </a:t>
            </a:r>
            <a:r>
              <a:rPr sz="2200" spc="-5" dirty="0">
                <a:latin typeface="Calibri"/>
                <a:cs typeface="Calibri"/>
              </a:rPr>
              <a:t>mutatnak</a:t>
            </a:r>
            <a:endParaRPr sz="2200" dirty="0">
              <a:latin typeface="Calibri"/>
              <a:cs typeface="Calibri"/>
            </a:endParaRPr>
          </a:p>
          <a:p>
            <a:pPr marL="356870">
              <a:lnSpc>
                <a:spcPts val="2510"/>
              </a:lnSpc>
            </a:pPr>
            <a:r>
              <a:rPr sz="2200" spc="-5" dirty="0">
                <a:latin typeface="Calibri"/>
                <a:cs typeface="Calibri"/>
              </a:rPr>
              <a:t>családokon</a:t>
            </a:r>
            <a:r>
              <a:rPr sz="2200" spc="-95" dirty="0">
                <a:latin typeface="Calibri"/>
                <a:cs typeface="Calibri"/>
              </a:rPr>
              <a:t> </a:t>
            </a:r>
            <a:r>
              <a:rPr sz="2200" spc="-5" dirty="0">
                <a:latin typeface="Calibri"/>
                <a:cs typeface="Calibri"/>
              </a:rPr>
              <a:t>belül</a:t>
            </a:r>
            <a:endParaRPr sz="22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2550" dirty="0">
              <a:latin typeface="Calibri"/>
              <a:cs typeface="Calibri"/>
            </a:endParaRPr>
          </a:p>
        </p:txBody>
      </p:sp>
      <p:sp>
        <p:nvSpPr>
          <p:cNvPr id="12" name="object 2">
            <a:extLst>
              <a:ext uri="{FF2B5EF4-FFF2-40B4-BE49-F238E27FC236}">
                <a16:creationId xmlns:a16="http://schemas.microsoft.com/office/drawing/2014/main" id="{5856E758-15D9-40EF-1CFD-C7E39A7AD4C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41426" y="532933"/>
            <a:ext cx="6806861" cy="6953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b="1" spc="-25" dirty="0"/>
              <a:t>Öröklött</a:t>
            </a:r>
            <a:r>
              <a:rPr b="1" spc="5" dirty="0"/>
              <a:t> </a:t>
            </a:r>
            <a:r>
              <a:rPr b="1" spc="-5" dirty="0"/>
              <a:t>hajlamok</a:t>
            </a: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A166FE69-BA8C-149C-1BDE-94F5F023D129}"/>
              </a:ext>
            </a:extLst>
          </p:cNvPr>
          <p:cNvSpPr txBox="1"/>
          <p:nvPr/>
        </p:nvSpPr>
        <p:spPr>
          <a:xfrm>
            <a:off x="6671854" y="5863149"/>
            <a:ext cx="6106886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800" dirty="0"/>
              <a:t>https://</a:t>
            </a:r>
            <a:r>
              <a:rPr lang="hu-HU" sz="800" dirty="0" err="1"/>
              <a:t>medium.com</a:t>
            </a:r>
            <a:r>
              <a:rPr lang="hu-HU" sz="800" dirty="0"/>
              <a:t>/@</a:t>
            </a:r>
            <a:r>
              <a:rPr lang="hu-HU" sz="800" dirty="0" err="1"/>
              <a:t>TheHistoryAndScienceNerd</a:t>
            </a:r>
            <a:r>
              <a:rPr lang="hu-HU" sz="800" dirty="0"/>
              <a:t>/how-inbred-were-the-habsburgs-1f8c2fde57aa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32B55AED-FA24-751A-DAEF-2163BEB3C0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6505" y="1031965"/>
            <a:ext cx="4794069" cy="4794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3675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>
            <a:extLst>
              <a:ext uri="{FF2B5EF4-FFF2-40B4-BE49-F238E27FC236}">
                <a16:creationId xmlns:a16="http://schemas.microsoft.com/office/drawing/2014/main" id="{FF0062A8-BD84-9369-C4EB-67223327E7B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90473" y="607841"/>
            <a:ext cx="9615565" cy="6953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b="1" spc="-25" dirty="0"/>
              <a:t>Treacher-Collins</a:t>
            </a:r>
            <a:r>
              <a:rPr b="1" spc="15" dirty="0"/>
              <a:t> </a:t>
            </a:r>
            <a:r>
              <a:rPr lang="hu-HU" b="1" spc="-20" dirty="0"/>
              <a:t>szindróma</a:t>
            </a:r>
            <a:endParaRPr b="1" spc="-20" dirty="0"/>
          </a:p>
        </p:txBody>
      </p:sp>
      <p:sp>
        <p:nvSpPr>
          <p:cNvPr id="5" name="object 3">
            <a:extLst>
              <a:ext uri="{FF2B5EF4-FFF2-40B4-BE49-F238E27FC236}">
                <a16:creationId xmlns:a16="http://schemas.microsoft.com/office/drawing/2014/main" id="{A51F0314-CE6D-F35F-EE11-D3D77647C8A4}"/>
              </a:ext>
            </a:extLst>
          </p:cNvPr>
          <p:cNvSpPr txBox="1"/>
          <p:nvPr/>
        </p:nvSpPr>
        <p:spPr>
          <a:xfrm>
            <a:off x="690473" y="2671100"/>
            <a:ext cx="5913527" cy="1515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sz="2400" spc="-5" dirty="0" err="1">
                <a:latin typeface="Calibri"/>
                <a:cs typeface="Calibri"/>
              </a:rPr>
              <a:t>Ganglionsejtek</a:t>
            </a:r>
            <a:r>
              <a:rPr lang="hu-HU" sz="2400" dirty="0">
                <a:latin typeface="Calibri"/>
                <a:cs typeface="Calibri"/>
              </a:rPr>
              <a:t> </a:t>
            </a:r>
            <a:r>
              <a:rPr sz="2400" spc="-10" dirty="0" err="1">
                <a:latin typeface="Calibri"/>
                <a:cs typeface="Calibri"/>
              </a:rPr>
              <a:t>migrációja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spc="-5" dirty="0" err="1">
                <a:latin typeface="Calibri"/>
                <a:cs typeface="Calibri"/>
              </a:rPr>
              <a:t>sérü</a:t>
            </a:r>
            <a:r>
              <a:rPr lang="hu-HU" sz="2400" spc="-5" dirty="0">
                <a:latin typeface="Calibri"/>
                <a:cs typeface="Calibri"/>
              </a:rPr>
              <a:t>l</a:t>
            </a:r>
          </a:p>
          <a:p>
            <a:pPr marL="355600" indent="-34290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endParaRPr lang="hu-HU" sz="2400" spc="-5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hu-HU" sz="2400" spc="-5" dirty="0" err="1">
                <a:latin typeface="Calibri"/>
                <a:cs typeface="Calibri"/>
              </a:rPr>
              <a:t>Mesenchymális</a:t>
            </a:r>
            <a:r>
              <a:rPr lang="hu-HU" sz="2400" spc="-5" dirty="0">
                <a:latin typeface="Calibri"/>
                <a:cs typeface="Calibri"/>
              </a:rPr>
              <a:t> ktsz. hiányzik az arc oldalsó részeiből</a:t>
            </a:r>
            <a:endParaRPr sz="2400" dirty="0">
              <a:latin typeface="Calibri"/>
              <a:cs typeface="Calibri"/>
            </a:endParaRPr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87B15D77-D5A4-B04F-F006-E6BEE77585A3}"/>
              </a:ext>
            </a:extLst>
          </p:cNvPr>
          <p:cNvSpPr txBox="1"/>
          <p:nvPr/>
        </p:nvSpPr>
        <p:spPr>
          <a:xfrm>
            <a:off x="6241381" y="5168243"/>
            <a:ext cx="610602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800" dirty="0"/>
              <a:t>https://</a:t>
            </a:r>
            <a:r>
              <a:rPr lang="hu-HU" sz="800" dirty="0" err="1"/>
              <a:t>www.adelaidenow.com.au</a:t>
            </a:r>
            <a:r>
              <a:rPr lang="hu-HU" sz="800" dirty="0"/>
              <a:t>/</a:t>
            </a:r>
            <a:r>
              <a:rPr lang="hu-HU" sz="800" dirty="0" err="1"/>
              <a:t>lifestyle</a:t>
            </a:r>
            <a:r>
              <a:rPr lang="hu-HU" sz="800" dirty="0"/>
              <a:t>/</a:t>
            </a:r>
            <a:r>
              <a:rPr lang="hu-HU" sz="800" dirty="0" err="1"/>
              <a:t>parenting</a:t>
            </a:r>
            <a:r>
              <a:rPr lang="hu-HU" sz="800" dirty="0"/>
              <a:t>/born-with-rare-treacher-collins-syndrome-zackary-walton-4-starts-kindy-and-gives-it-the-thumbs-up/</a:t>
            </a:r>
            <a:r>
              <a:rPr lang="hu-HU" sz="800" dirty="0" err="1"/>
              <a:t>news</a:t>
            </a:r>
            <a:r>
              <a:rPr lang="hu-HU" sz="800" dirty="0"/>
              <a:t>-story/5fb25ee904d8622f1b8375e93cbff276</a:t>
            </a:r>
          </a:p>
        </p:txBody>
      </p:sp>
      <p:pic>
        <p:nvPicPr>
          <p:cNvPr id="11" name="Kép 10" descr="A képen személy, Emberi arc, ruházat, kültéri látható&#10;&#10;Automatikusan generált leírás">
            <a:extLst>
              <a:ext uri="{FF2B5EF4-FFF2-40B4-BE49-F238E27FC236}">
                <a16:creationId xmlns:a16="http://schemas.microsoft.com/office/drawing/2014/main" id="{0637F865-CF86-8114-E188-F92C0D94AB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3380" y="1500149"/>
            <a:ext cx="4628147" cy="3471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3720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>
            <a:extLst>
              <a:ext uri="{FF2B5EF4-FFF2-40B4-BE49-F238E27FC236}">
                <a16:creationId xmlns:a16="http://schemas.microsoft.com/office/drawing/2014/main" id="{13CEADF7-D43B-8175-31A5-B292DC2FA34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64941" y="711299"/>
            <a:ext cx="5731059" cy="1365758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b="1" spc="-20" dirty="0" err="1"/>
              <a:t>Cranios</a:t>
            </a:r>
            <a:r>
              <a:rPr lang="hu-HU" b="1" spc="-20" dirty="0" err="1"/>
              <a:t>y</a:t>
            </a:r>
            <a:r>
              <a:rPr b="1" spc="-20" dirty="0" err="1"/>
              <a:t>nost</a:t>
            </a:r>
            <a:r>
              <a:rPr lang="hu-HU" b="1" spc="-20" dirty="0" err="1"/>
              <a:t>os</a:t>
            </a:r>
            <a:r>
              <a:rPr b="1" spc="-20" dirty="0"/>
              <a:t>is</a:t>
            </a:r>
            <a:r>
              <a:rPr b="1" spc="50" dirty="0"/>
              <a:t> </a:t>
            </a:r>
            <a:r>
              <a:rPr b="1" spc="-45" dirty="0"/>
              <a:t>zavarok</a:t>
            </a:r>
          </a:p>
        </p:txBody>
      </p:sp>
      <p:sp>
        <p:nvSpPr>
          <p:cNvPr id="5" name="object 3">
            <a:extLst>
              <a:ext uri="{FF2B5EF4-FFF2-40B4-BE49-F238E27FC236}">
                <a16:creationId xmlns:a16="http://schemas.microsoft.com/office/drawing/2014/main" id="{E4CBE076-A157-738C-37F1-59B101A52FA3}"/>
              </a:ext>
            </a:extLst>
          </p:cNvPr>
          <p:cNvSpPr txBox="1"/>
          <p:nvPr/>
        </p:nvSpPr>
        <p:spPr>
          <a:xfrm>
            <a:off x="364941" y="2474881"/>
            <a:ext cx="7089862" cy="172098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6870" indent="-344805">
              <a:lnSpc>
                <a:spcPct val="100000"/>
              </a:lnSpc>
              <a:spcBef>
                <a:spcPts val="100"/>
              </a:spcBef>
              <a:buFont typeface="Arial MT"/>
              <a:buChar char="•"/>
              <a:tabLst>
                <a:tab pos="356870" algn="l"/>
                <a:tab pos="357505" algn="l"/>
              </a:tabLst>
            </a:pPr>
            <a:r>
              <a:rPr sz="2400" spc="-20" dirty="0">
                <a:latin typeface="Calibri"/>
                <a:cs typeface="Calibri"/>
              </a:rPr>
              <a:t>Korai</a:t>
            </a:r>
            <a:r>
              <a:rPr sz="2400" spc="-25" dirty="0">
                <a:latin typeface="Calibri"/>
                <a:cs typeface="Calibri"/>
              </a:rPr>
              <a:t> </a:t>
            </a:r>
            <a:r>
              <a:rPr sz="2400" spc="-10" dirty="0" err="1">
                <a:latin typeface="Calibri"/>
                <a:cs typeface="Calibri"/>
              </a:rPr>
              <a:t>magzati</a:t>
            </a:r>
            <a:r>
              <a:rPr sz="2400" spc="-55" dirty="0">
                <a:latin typeface="Calibri"/>
                <a:cs typeface="Calibri"/>
              </a:rPr>
              <a:t> </a:t>
            </a:r>
            <a:r>
              <a:rPr sz="2400" spc="-5" dirty="0" err="1">
                <a:latin typeface="Calibri"/>
                <a:cs typeface="Calibri"/>
              </a:rPr>
              <a:t>stádiumban</a:t>
            </a:r>
            <a:r>
              <a:rPr lang="hu-HU" sz="2400" spc="-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(8-10.</a:t>
            </a:r>
            <a:r>
              <a:rPr sz="2400" spc="-75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hét)</a:t>
            </a:r>
            <a:endParaRPr sz="2400" dirty="0">
              <a:latin typeface="Calibri"/>
              <a:cs typeface="Calibri"/>
            </a:endParaRPr>
          </a:p>
          <a:p>
            <a:pPr marL="356870" indent="-344805">
              <a:lnSpc>
                <a:spcPct val="100000"/>
              </a:lnSpc>
              <a:spcBef>
                <a:spcPts val="575"/>
              </a:spcBef>
              <a:buFont typeface="Arial MT"/>
              <a:buChar char="•"/>
              <a:tabLst>
                <a:tab pos="356870" algn="l"/>
                <a:tab pos="357505" algn="l"/>
              </a:tabLst>
            </a:pPr>
            <a:r>
              <a:rPr sz="2400" spc="-5" dirty="0">
                <a:latin typeface="Calibri"/>
                <a:cs typeface="Calibri"/>
              </a:rPr>
              <a:t>Suturák</a:t>
            </a:r>
            <a:r>
              <a:rPr sz="2400" spc="-55" dirty="0">
                <a:latin typeface="Calibri"/>
                <a:cs typeface="Calibri"/>
              </a:rPr>
              <a:t> </a:t>
            </a:r>
            <a:r>
              <a:rPr sz="2400" spc="-30" dirty="0">
                <a:latin typeface="Calibri"/>
                <a:cs typeface="Calibri"/>
              </a:rPr>
              <a:t>korai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fúziója</a:t>
            </a:r>
          </a:p>
          <a:p>
            <a:pPr marL="356870" marR="5080" indent="-344805">
              <a:lnSpc>
                <a:spcPct val="100000"/>
              </a:lnSpc>
              <a:spcBef>
                <a:spcPts val="580"/>
              </a:spcBef>
              <a:buFont typeface="Arial MT"/>
              <a:buChar char="•"/>
              <a:tabLst>
                <a:tab pos="356870" algn="l"/>
                <a:tab pos="357505" algn="l"/>
              </a:tabLst>
            </a:pPr>
            <a:r>
              <a:rPr sz="2400" spc="-10" dirty="0">
                <a:latin typeface="Calibri"/>
                <a:cs typeface="Calibri"/>
              </a:rPr>
              <a:t>Jellegzetes </a:t>
            </a:r>
            <a:r>
              <a:rPr sz="2400" spc="-25" dirty="0">
                <a:latin typeface="Calibri"/>
                <a:cs typeface="Calibri"/>
              </a:rPr>
              <a:t>koponya </a:t>
            </a:r>
            <a:r>
              <a:rPr sz="2400" spc="-10" dirty="0">
                <a:latin typeface="Calibri"/>
                <a:cs typeface="Calibri"/>
              </a:rPr>
              <a:t>forma </a:t>
            </a:r>
            <a:r>
              <a:rPr sz="2400" spc="-53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</a:t>
            </a:r>
            <a:r>
              <a:rPr sz="2400" spc="-25" dirty="0">
                <a:latin typeface="Calibri"/>
                <a:cs typeface="Calibri"/>
              </a:rPr>
              <a:t> </a:t>
            </a:r>
            <a:r>
              <a:rPr sz="2400" dirty="0" err="1">
                <a:latin typeface="Calibri"/>
                <a:cs typeface="Calibri"/>
              </a:rPr>
              <a:t>fúzió</a:t>
            </a:r>
            <a:r>
              <a:rPr sz="2400" spc="-30" dirty="0">
                <a:latin typeface="Calibri"/>
                <a:cs typeface="Calibri"/>
              </a:rPr>
              <a:t> </a:t>
            </a:r>
            <a:r>
              <a:rPr sz="2400" spc="-10" dirty="0" err="1">
                <a:latin typeface="Calibri"/>
                <a:cs typeface="Calibri"/>
              </a:rPr>
              <a:t>helyétől</a:t>
            </a:r>
            <a:r>
              <a:rPr lang="hu-HU" sz="2400" spc="-35" dirty="0">
                <a:latin typeface="Calibri"/>
                <a:cs typeface="Calibri"/>
              </a:rPr>
              <a:t> </a:t>
            </a:r>
            <a:r>
              <a:rPr sz="2400" spc="-5" dirty="0" err="1">
                <a:latin typeface="Calibri"/>
                <a:cs typeface="Calibri"/>
              </a:rPr>
              <a:t>függően</a:t>
            </a:r>
            <a:endParaRPr sz="2400" dirty="0">
              <a:latin typeface="Calibri"/>
              <a:cs typeface="Calibri"/>
            </a:endParaRPr>
          </a:p>
          <a:p>
            <a:pPr marL="356870" indent="-344805">
              <a:lnSpc>
                <a:spcPct val="100000"/>
              </a:lnSpc>
              <a:spcBef>
                <a:spcPts val="575"/>
              </a:spcBef>
              <a:buFont typeface="Arial MT"/>
              <a:buChar char="•"/>
              <a:tabLst>
                <a:tab pos="356870" algn="l"/>
                <a:tab pos="357505" algn="l"/>
              </a:tabLst>
            </a:pPr>
            <a:r>
              <a:rPr sz="2400" spc="-25" dirty="0">
                <a:latin typeface="Calibri"/>
                <a:cs typeface="Calibri"/>
              </a:rPr>
              <a:t>Crouzon</a:t>
            </a:r>
            <a:r>
              <a:rPr lang="hu-HU" sz="2400" spc="-25" dirty="0">
                <a:latin typeface="Calibri"/>
                <a:cs typeface="Calibri"/>
              </a:rPr>
              <a:t> </a:t>
            </a:r>
            <a:r>
              <a:rPr lang="hu-HU" sz="2400" spc="-25" dirty="0" err="1">
                <a:latin typeface="Calibri"/>
                <a:cs typeface="Calibri"/>
              </a:rPr>
              <a:t>szindr</a:t>
            </a:r>
            <a:r>
              <a:rPr lang="hu-HU" sz="2400" spc="-25" dirty="0">
                <a:latin typeface="Calibri"/>
                <a:cs typeface="Calibri"/>
              </a:rPr>
              <a:t>.</a:t>
            </a:r>
            <a:endParaRPr sz="2400" dirty="0">
              <a:latin typeface="Calibri"/>
              <a:cs typeface="Calibri"/>
            </a:endParaRP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EB60E5F9-C8E7-CFAA-F0A0-32C38C8715A8}"/>
              </a:ext>
            </a:extLst>
          </p:cNvPr>
          <p:cNvSpPr txBox="1"/>
          <p:nvPr/>
        </p:nvSpPr>
        <p:spPr>
          <a:xfrm>
            <a:off x="6096000" y="5861646"/>
            <a:ext cx="6096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800" dirty="0"/>
              <a:t>https://www.craniofacialteamtexas.com/craniofacial-conditions-we-treat/craniosynostosis-diagnosis-and-treatment/</a:t>
            </a:r>
          </a:p>
        </p:txBody>
      </p:sp>
      <p:pic>
        <p:nvPicPr>
          <p:cNvPr id="7" name="Kép 6" descr="A képen diagram látható&#10;&#10;Automatikusan generált leírás">
            <a:extLst>
              <a:ext uri="{FF2B5EF4-FFF2-40B4-BE49-F238E27FC236}">
                <a16:creationId xmlns:a16="http://schemas.microsoft.com/office/drawing/2014/main" id="{65C9360F-7F81-F3AA-C56D-17E11D276C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523" y="191911"/>
            <a:ext cx="5049988" cy="5271911"/>
          </a:xfrm>
          <a:prstGeom prst="rect">
            <a:avLst/>
          </a:prstGeom>
        </p:spPr>
      </p:pic>
      <p:pic>
        <p:nvPicPr>
          <p:cNvPr id="2" name="Content Placeholder 4">
            <a:extLst>
              <a:ext uri="{FF2B5EF4-FFF2-40B4-BE49-F238E27FC236}">
                <a16:creationId xmlns:a16="http://schemas.microsoft.com/office/drawing/2014/main" id="{5CED51D0-A60F-221E-1C93-2B417D957E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514" t="28737" r="42397" b="13225"/>
          <a:stretch/>
        </p:blipFill>
        <p:spPr>
          <a:xfrm>
            <a:off x="6985549" y="2236801"/>
            <a:ext cx="4836611" cy="3425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395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-téma">
  <a:themeElements>
    <a:clrScheme name="Semmelweis Egyetem">
      <a:dk1>
        <a:srgbClr val="242F62"/>
      </a:dk1>
      <a:lt1>
        <a:sysClr val="window" lastClr="FFFFFF"/>
      </a:lt1>
      <a:dk2>
        <a:srgbClr val="242F62"/>
      </a:dk2>
      <a:lt2>
        <a:srgbClr val="E3D496"/>
      </a:lt2>
      <a:accent1>
        <a:srgbClr val="B3A16E"/>
      </a:accent1>
      <a:accent2>
        <a:srgbClr val="E3D496"/>
      </a:accent2>
      <a:accent3>
        <a:srgbClr val="B3A16E"/>
      </a:accent3>
      <a:accent4>
        <a:srgbClr val="E3D496"/>
      </a:accent4>
      <a:accent5>
        <a:srgbClr val="B3A16E"/>
      </a:accent5>
      <a:accent6>
        <a:srgbClr val="E3D496"/>
      </a:accent6>
      <a:hlink>
        <a:srgbClr val="B3A16E"/>
      </a:hlink>
      <a:folHlink>
        <a:srgbClr val="B3A16E"/>
      </a:folHlink>
    </a:clrScheme>
    <a:fontScheme name="Long reformation">
      <a:majorFont>
        <a:latin typeface="Montserrat"/>
        <a:ea typeface=""/>
        <a:cs typeface=""/>
      </a:majorFont>
      <a:minorFont>
        <a:latin typeface="Montserrat"/>
        <a:ea typeface=""/>
        <a:cs typeface="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mutató1" id="{DDB0DDBD-6287-4501-BD40-D641BDBF5C6F}" vid="{15285A77-5A02-4D46-8F1F-1AC551FF6B67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HUN_PPT_sablon_1108</Template>
  <TotalTime>829</TotalTime>
  <Words>1497</Words>
  <Application>Microsoft Office PowerPoint</Application>
  <PresentationFormat>Szélesvásznú</PresentationFormat>
  <Paragraphs>214</Paragraphs>
  <Slides>39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7</vt:i4>
      </vt:variant>
      <vt:variant>
        <vt:lpstr>Téma</vt:lpstr>
      </vt:variant>
      <vt:variant>
        <vt:i4>1</vt:i4>
      </vt:variant>
      <vt:variant>
        <vt:lpstr>Diacímek</vt:lpstr>
      </vt:variant>
      <vt:variant>
        <vt:i4>39</vt:i4>
      </vt:variant>
    </vt:vector>
  </HeadingPairs>
  <TitlesOfParts>
    <vt:vector size="47" baseType="lpstr">
      <vt:lpstr>Arial</vt:lpstr>
      <vt:lpstr>Arial MT</vt:lpstr>
      <vt:lpstr>Calibri</vt:lpstr>
      <vt:lpstr>Merriweather Sans</vt:lpstr>
      <vt:lpstr>Montserrat</vt:lpstr>
      <vt:lpstr>Times New Roman</vt:lpstr>
      <vt:lpstr>Wingdings</vt:lpstr>
      <vt:lpstr>Office-téma</vt:lpstr>
      <vt:lpstr>PowerPoint-bemutató</vt:lpstr>
      <vt:lpstr>Bevezetés</vt:lpstr>
      <vt:lpstr>Áttekintés</vt:lpstr>
      <vt:lpstr>Specifikus kóroki tényezők</vt:lpstr>
      <vt:lpstr>Embrionális  fejlődés</vt:lpstr>
      <vt:lpstr>Ganglionléc</vt:lpstr>
      <vt:lpstr>Öröklött hajlamok</vt:lpstr>
      <vt:lpstr>Treacher-Collins szindróma</vt:lpstr>
      <vt:lpstr>Craniosynostosis zavarok</vt:lpstr>
      <vt:lpstr>Fetal alcohol szindróma (FAS)</vt:lpstr>
      <vt:lpstr>Ajak-és szájpadhasadékok 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Állkapocstörés</vt:lpstr>
      <vt:lpstr>Izomdiszfunkció</vt:lpstr>
      <vt:lpstr>Későbbi növekedési problémák</vt:lpstr>
      <vt:lpstr>Fogak veleszületett aplasiaja</vt:lpstr>
      <vt:lpstr>Számfeletti fogak és formai anomáliák</vt:lpstr>
      <vt:lpstr>Alaki rendellenességek</vt:lpstr>
      <vt:lpstr>Tejfog trauma hatása a maradó fogpárra</vt:lpstr>
      <vt:lpstr>Korai tejfogelvesztés</vt:lpstr>
      <vt:lpstr>Maradó moláris korai elvesztése</vt:lpstr>
      <vt:lpstr>Környezeti hatások</vt:lpstr>
      <vt:lpstr>Környezeti hatások-Equilibrium szerepe</vt:lpstr>
      <vt:lpstr>Rágóerők Nagy intermittáló erők rövid ideig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Prezentáció címe</dc:title>
  <dc:creator>Pátrovics András Rodrigó</dc:creator>
  <cp:lastModifiedBy>Dr. Bányai Dorottya (szakorvos)</cp:lastModifiedBy>
  <cp:revision>99</cp:revision>
  <dcterms:created xsi:type="dcterms:W3CDTF">2021-11-08T12:50:52Z</dcterms:created>
  <dcterms:modified xsi:type="dcterms:W3CDTF">2024-09-16T07:46:13Z</dcterms:modified>
</cp:coreProperties>
</file>