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44"/>
  </p:notesMasterIdLst>
  <p:handoutMasterIdLst>
    <p:handoutMasterId r:id="rId45"/>
  </p:handoutMasterIdLst>
  <p:sldIdLst>
    <p:sldId id="272" r:id="rId2"/>
    <p:sldId id="257" r:id="rId3"/>
    <p:sldId id="258" r:id="rId4"/>
    <p:sldId id="259" r:id="rId5"/>
    <p:sldId id="322" r:id="rId6"/>
    <p:sldId id="320" r:id="rId7"/>
    <p:sldId id="321" r:id="rId8"/>
    <p:sldId id="324" r:id="rId9"/>
    <p:sldId id="325" r:id="rId10"/>
    <p:sldId id="326" r:id="rId11"/>
    <p:sldId id="327" r:id="rId12"/>
    <p:sldId id="328" r:id="rId13"/>
    <p:sldId id="329" r:id="rId14"/>
    <p:sldId id="333" r:id="rId15"/>
    <p:sldId id="330" r:id="rId16"/>
    <p:sldId id="332" r:id="rId17"/>
    <p:sldId id="334" r:id="rId18"/>
    <p:sldId id="335" r:id="rId19"/>
    <p:sldId id="336" r:id="rId20"/>
    <p:sldId id="337" r:id="rId21"/>
    <p:sldId id="338" r:id="rId22"/>
    <p:sldId id="339" r:id="rId23"/>
    <p:sldId id="340" r:id="rId24"/>
    <p:sldId id="341" r:id="rId25"/>
    <p:sldId id="342" r:id="rId26"/>
    <p:sldId id="343" r:id="rId27"/>
    <p:sldId id="344" r:id="rId28"/>
    <p:sldId id="345" r:id="rId29"/>
    <p:sldId id="348" r:id="rId30"/>
    <p:sldId id="346" r:id="rId31"/>
    <p:sldId id="347" r:id="rId32"/>
    <p:sldId id="349" r:id="rId33"/>
    <p:sldId id="350" r:id="rId34"/>
    <p:sldId id="351" r:id="rId35"/>
    <p:sldId id="353" r:id="rId36"/>
    <p:sldId id="354" r:id="rId37"/>
    <p:sldId id="355" r:id="rId38"/>
    <p:sldId id="356" r:id="rId39"/>
    <p:sldId id="357" r:id="rId40"/>
    <p:sldId id="358" r:id="rId41"/>
    <p:sldId id="359" r:id="rId42"/>
    <p:sldId id="271" r:id="rId43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1EA9"/>
    <a:srgbClr val="20D4F8"/>
    <a:srgbClr val="CE4CF6"/>
    <a:srgbClr val="4673F0"/>
    <a:srgbClr val="F260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Közepesen sötét stílu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645" autoAdjust="0"/>
    <p:restoredTop sz="95330" autoAdjust="0"/>
  </p:normalViewPr>
  <p:slideViewPr>
    <p:cSldViewPr snapToGrid="0">
      <p:cViewPr varScale="1">
        <p:scale>
          <a:sx n="83" d="100"/>
          <a:sy n="83" d="100"/>
        </p:scale>
        <p:origin x="811" y="77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9" d="100"/>
          <a:sy n="89" d="100"/>
        </p:scale>
        <p:origin x="3798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0A5477-3F7E-4669-877F-CAC33A174F79}" type="datetime1">
              <a:rPr lang="hu-HU" smtClean="0"/>
              <a:t>2023. 10. 16.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hu-HU"/>
              <a:t>Semmelweis Egyetem | Szervezeti egység neve</a:t>
            </a: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B6BBF8-0AC3-4F5C-9C46-904244B9163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9581194"/>
      </p:ext>
    </p:extLst>
  </p:cSld>
  <p:clrMap bg1="lt1" tx1="dk1" bg2="lt2" tx2="dk2" accent1="accent1" accent2="accent2" accent3="accent3" accent4="accent4" accent5="accent5" accent6="accent6" hlink="hlink" folHlink="folHlink"/>
  <p:hf sldNum="0" hd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77263F-A963-4716-9E0B-336AF0E39782}" type="datetime1">
              <a:rPr lang="hu-HU" smtClean="0"/>
              <a:t>2023. 10. 16.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hu-HU"/>
              <a:t>Semmelweis Egyetem | Szervezeti egység neve</a:t>
            </a: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08844E-4E9E-4762-B238-A0CB0F62D7D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97450316"/>
      </p:ext>
    </p:extLst>
  </p:cSld>
  <p:clrMap bg1="lt1" tx1="dk1" bg2="lt2" tx2="dk2" accent1="accent1" accent2="accent2" accent3="accent3" accent4="accent4" accent5="accent5" accent6="accent6" hlink="hlink" folHlink="folHlink"/>
  <p:hf sldNum="0" hd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431779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ímdia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zöveg helye 16"/>
          <p:cNvSpPr>
            <a:spLocks noGrp="1"/>
          </p:cNvSpPr>
          <p:nvPr>
            <p:ph type="body" sz="quarter" idx="13"/>
          </p:nvPr>
        </p:nvSpPr>
        <p:spPr>
          <a:xfrm>
            <a:off x="1524000" y="2458369"/>
            <a:ext cx="9144000" cy="395427"/>
          </a:xfrm>
        </p:spPr>
        <p:txBody>
          <a:bodyPr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chemeClr val="bg2"/>
                </a:solidFill>
              </a:defRPr>
            </a:lvl1pPr>
          </a:lstStyle>
          <a:p>
            <a:endParaRPr lang="hu-HU" dirty="0"/>
          </a:p>
        </p:txBody>
      </p:sp>
      <p:sp>
        <p:nvSpPr>
          <p:cNvPr id="8" name="Szöveg helye 14"/>
          <p:cNvSpPr>
            <a:spLocks noGrp="1"/>
          </p:cNvSpPr>
          <p:nvPr>
            <p:ph type="body" sz="quarter" idx="12" hasCustomPrompt="1"/>
          </p:nvPr>
        </p:nvSpPr>
        <p:spPr>
          <a:xfrm>
            <a:off x="1524000" y="1346487"/>
            <a:ext cx="9144000" cy="1088842"/>
          </a:xfrm>
        </p:spPr>
        <p:txBody>
          <a:bodyPr anchor="ctr">
            <a:noAutofit/>
          </a:bodyPr>
          <a:lstStyle>
            <a:lvl1pPr marL="0" indent="0" algn="ctr">
              <a:buNone/>
              <a:defRPr sz="4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hu-HU" dirty="0"/>
              <a:t>Komplex prevenciós lehetőségek gyermekkorban</a:t>
            </a:r>
          </a:p>
        </p:txBody>
      </p:sp>
      <p:sp>
        <p:nvSpPr>
          <p:cNvPr id="15" name="Szöveg helye 14"/>
          <p:cNvSpPr>
            <a:spLocks noGrp="1"/>
          </p:cNvSpPr>
          <p:nvPr>
            <p:ph type="body" sz="quarter" idx="10" hasCustomPrompt="1"/>
          </p:nvPr>
        </p:nvSpPr>
        <p:spPr>
          <a:xfrm>
            <a:off x="1524000" y="3971597"/>
            <a:ext cx="9144000" cy="316208"/>
          </a:xfrm>
        </p:spPr>
        <p:txBody>
          <a:bodyPr anchor="ctr">
            <a:noAutofit/>
          </a:bodyPr>
          <a:lstStyle>
            <a:lvl1pPr marL="0" indent="0" algn="ctr"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r>
              <a:rPr lang="hu-HU" dirty="0"/>
              <a:t>Dr. </a:t>
            </a:r>
            <a:r>
              <a:rPr lang="hu-HU" dirty="0" err="1"/>
              <a:t>med.habil</a:t>
            </a:r>
            <a:r>
              <a:rPr lang="hu-HU" dirty="0"/>
              <a:t>. Rózsa Noémi Katinka</a:t>
            </a:r>
            <a:br>
              <a:rPr lang="hu-HU" dirty="0"/>
            </a:br>
            <a:r>
              <a:rPr lang="hu-HU" dirty="0"/>
              <a:t>Dr. Sklánitz Réka</a:t>
            </a:r>
          </a:p>
        </p:txBody>
      </p:sp>
      <p:sp>
        <p:nvSpPr>
          <p:cNvPr id="17" name="Szöveg helye 16"/>
          <p:cNvSpPr>
            <a:spLocks noGrp="1"/>
          </p:cNvSpPr>
          <p:nvPr>
            <p:ph type="body" sz="quarter" idx="11" hasCustomPrompt="1"/>
          </p:nvPr>
        </p:nvSpPr>
        <p:spPr>
          <a:xfrm>
            <a:off x="1524000" y="4375943"/>
            <a:ext cx="9144000" cy="704850"/>
          </a:xfrm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aseline="0">
                <a:solidFill>
                  <a:schemeClr val="bg2"/>
                </a:solidFill>
              </a:defRPr>
            </a:lvl1pPr>
          </a:lstStyle>
          <a:p>
            <a:pPr>
              <a:spcBef>
                <a:spcPts val="300"/>
              </a:spcBef>
            </a:pPr>
            <a:r>
              <a:rPr lang="hu-HU" dirty="0"/>
              <a:t>Gyermekfogászati és Fogszabályozási Klinika</a:t>
            </a:r>
          </a:p>
        </p:txBody>
      </p:sp>
      <p:pic>
        <p:nvPicPr>
          <p:cNvPr id="7" name="Kép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5318" y="5778500"/>
            <a:ext cx="2761364" cy="920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4368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124325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3033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04287" y="368301"/>
            <a:ext cx="2447926" cy="5581650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8302"/>
            <a:ext cx="7734300" cy="5581650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58496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Záródia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zöveg helye 14"/>
          <p:cNvSpPr>
            <a:spLocks noGrp="1"/>
          </p:cNvSpPr>
          <p:nvPr>
            <p:ph type="body" sz="quarter" idx="12" hasCustomPrompt="1"/>
          </p:nvPr>
        </p:nvSpPr>
        <p:spPr>
          <a:xfrm>
            <a:off x="1524000" y="2386148"/>
            <a:ext cx="9144000" cy="1123815"/>
          </a:xfrm>
        </p:spPr>
        <p:txBody>
          <a:bodyPr anchor="ctr">
            <a:noAutofit/>
          </a:bodyPr>
          <a:lstStyle>
            <a:lvl1pPr marL="0" indent="0" algn="ctr">
              <a:buNone/>
              <a:defRPr sz="6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hu-HU" dirty="0"/>
              <a:t>Köszönöm a figyelmet!</a:t>
            </a:r>
          </a:p>
        </p:txBody>
      </p:sp>
      <p:sp>
        <p:nvSpPr>
          <p:cNvPr id="15" name="Szöveg helye 14"/>
          <p:cNvSpPr>
            <a:spLocks noGrp="1"/>
          </p:cNvSpPr>
          <p:nvPr>
            <p:ph type="body" sz="quarter" idx="10" hasCustomPrompt="1"/>
          </p:nvPr>
        </p:nvSpPr>
        <p:spPr>
          <a:xfrm>
            <a:off x="1524000" y="3683866"/>
            <a:ext cx="9144000" cy="316208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aseline="0">
                <a:solidFill>
                  <a:schemeClr val="bg2"/>
                </a:solidFill>
              </a:defRPr>
            </a:lvl1pPr>
          </a:lstStyle>
          <a:p>
            <a:r>
              <a:rPr lang="hu-HU" dirty="0"/>
              <a:t>Dr. Minta Mihály</a:t>
            </a:r>
          </a:p>
        </p:txBody>
      </p:sp>
      <p:pic>
        <p:nvPicPr>
          <p:cNvPr id="7" name="Kép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5318" y="5778500"/>
            <a:ext cx="2761364" cy="920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6857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ó - függőle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>
            <a:spLocks noGrp="1"/>
          </p:cNvSpPr>
          <p:nvPr>
            <p:ph type="pic" idx="13"/>
          </p:nvPr>
        </p:nvSpPr>
        <p:spPr>
          <a:xfrm>
            <a:off x="7060406" y="0"/>
            <a:ext cx="5131594" cy="6858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 lvl="0"/>
            <a:endParaRPr noProof="0">
              <a:sym typeface="Iowan Old Style Roman"/>
            </a:endParaRPr>
          </a:p>
        </p:txBody>
      </p:sp>
      <p:sp>
        <p:nvSpPr>
          <p:cNvPr id="42" name="Shape 42"/>
          <p:cNvSpPr>
            <a:spLocks noGrp="1"/>
          </p:cNvSpPr>
          <p:nvPr>
            <p:ph type="body" sz="quarter" idx="14"/>
          </p:nvPr>
        </p:nvSpPr>
        <p:spPr>
          <a:xfrm flipV="1">
            <a:off x="535781" y="5357812"/>
            <a:ext cx="6048375" cy="2"/>
          </a:xfrm>
          <a:prstGeom prst="line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  <a:round/>
          </a:ln>
        </p:spPr>
        <p:txBody>
          <a:bodyPr anchor="ctr">
            <a:noAutofit/>
          </a:bodyPr>
          <a:lstStyle/>
          <a:p>
            <a:endParaRPr/>
          </a:p>
        </p:txBody>
      </p:sp>
      <p:sp>
        <p:nvSpPr>
          <p:cNvPr id="43" name="Shape 43"/>
          <p:cNvSpPr>
            <a:spLocks noGrp="1"/>
          </p:cNvSpPr>
          <p:nvPr>
            <p:ph type="title"/>
          </p:nvPr>
        </p:nvSpPr>
        <p:spPr>
          <a:xfrm>
            <a:off x="535781" y="401836"/>
            <a:ext cx="6048375" cy="5072063"/>
          </a:xfrm>
          <a:prstGeom prst="rect">
            <a:avLst/>
          </a:prstGeom>
        </p:spPr>
        <p:txBody>
          <a:bodyPr anchor="b"/>
          <a:lstStyle>
            <a:lvl1pPr algn="r">
              <a:lnSpc>
                <a:spcPct val="80000"/>
              </a:lnSpc>
              <a:spcBef>
                <a:spcPts val="0"/>
              </a:spcBef>
              <a:defRPr sz="8508">
                <a:solidFill>
                  <a:srgbClr val="5C5C5C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44" name="Shape 44"/>
          <p:cNvSpPr>
            <a:spLocks noGrp="1"/>
          </p:cNvSpPr>
          <p:nvPr>
            <p:ph type="body" sz="quarter" idx="1"/>
          </p:nvPr>
        </p:nvSpPr>
        <p:spPr>
          <a:xfrm>
            <a:off x="535781" y="5393531"/>
            <a:ext cx="6048375" cy="955477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ct val="70000"/>
              </a:lnSpc>
              <a:spcBef>
                <a:spcPts val="422"/>
              </a:spcBef>
              <a:buSzTx/>
              <a:buFontTx/>
              <a:buNone/>
              <a:defRPr sz="3375">
                <a:solidFill>
                  <a:srgbClr val="747676"/>
                </a:solidFill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1pPr>
            <a:lvl2pPr marL="0" indent="160729" algn="r">
              <a:lnSpc>
                <a:spcPct val="70000"/>
              </a:lnSpc>
              <a:spcBef>
                <a:spcPts val="422"/>
              </a:spcBef>
              <a:buSzTx/>
              <a:buFontTx/>
              <a:buNone/>
              <a:defRPr sz="3375">
                <a:solidFill>
                  <a:srgbClr val="747676"/>
                </a:solidFill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2pPr>
            <a:lvl3pPr marL="0" indent="321457" algn="r">
              <a:lnSpc>
                <a:spcPct val="70000"/>
              </a:lnSpc>
              <a:spcBef>
                <a:spcPts val="422"/>
              </a:spcBef>
              <a:buSzTx/>
              <a:buFontTx/>
              <a:buNone/>
              <a:defRPr sz="3375">
                <a:solidFill>
                  <a:srgbClr val="747676"/>
                </a:solidFill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3pPr>
            <a:lvl4pPr marL="0" indent="482186" algn="r">
              <a:lnSpc>
                <a:spcPct val="70000"/>
              </a:lnSpc>
              <a:spcBef>
                <a:spcPts val="422"/>
              </a:spcBef>
              <a:buSzTx/>
              <a:buFontTx/>
              <a:buNone/>
              <a:defRPr sz="3375">
                <a:solidFill>
                  <a:srgbClr val="747676"/>
                </a:solidFill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4pPr>
            <a:lvl5pPr marL="0" indent="642915" algn="r">
              <a:lnSpc>
                <a:spcPct val="70000"/>
              </a:lnSpc>
              <a:spcBef>
                <a:spcPts val="422"/>
              </a:spcBef>
              <a:buSzTx/>
              <a:buFontTx/>
              <a:buNone/>
              <a:defRPr sz="3375">
                <a:solidFill>
                  <a:srgbClr val="747676"/>
                </a:solidFill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" name="Shape 45"/>
          <p:cNvSpPr>
            <a:spLocks noGrp="1"/>
          </p:cNvSpPr>
          <p:nvPr>
            <p:ph type="sldNum" sz="quarter" idx="15"/>
          </p:nvPr>
        </p:nvSpPr>
        <p:spPr>
          <a:xfrm>
            <a:off x="11336239" y="6465094"/>
            <a:ext cx="290214" cy="241102"/>
          </a:xfrm>
        </p:spPr>
        <p:txBody>
          <a:bodyPr/>
          <a:lstStyle>
            <a:lvl1pPr>
              <a:defRPr smtClean="0">
                <a:solidFill>
                  <a:srgbClr val="CBCBCB"/>
                </a:solidFill>
              </a:defRPr>
            </a:lvl1pPr>
          </a:lstStyle>
          <a:p>
            <a:pPr>
              <a:defRPr/>
            </a:pPr>
            <a:fld id="{A8A6B69B-BA1A-47F9-81A2-1D77E4E99117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939196055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124324"/>
          </a:xfrm>
        </p:spPr>
        <p:txBody>
          <a:bodyPr/>
          <a:lstStyle/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  <a:endParaRPr lang="en-US" dirty="0"/>
          </a:p>
        </p:txBody>
      </p:sp>
      <p:sp>
        <p:nvSpPr>
          <p:cNvPr id="10" name="Szöveg helye 4"/>
          <p:cNvSpPr>
            <a:spLocks noGrp="1"/>
          </p:cNvSpPr>
          <p:nvPr>
            <p:ph type="body" sz="quarter" idx="10" hasCustomPrompt="1"/>
          </p:nvPr>
        </p:nvSpPr>
        <p:spPr>
          <a:xfrm>
            <a:off x="3283585" y="6134735"/>
            <a:ext cx="5616575" cy="720000"/>
          </a:xfrm>
        </p:spPr>
        <p:txBody>
          <a:bodyPr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1200" b="0" baseline="0">
                <a:solidFill>
                  <a:schemeClr val="bg2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/>
            </a:lvl2pPr>
            <a:lvl4pPr marL="1371600" indent="0" algn="l">
              <a:buNone/>
              <a:defRPr/>
            </a:lvl4pPr>
            <a:lvl5pPr marL="1828800" indent="0" algn="l">
              <a:buNone/>
              <a:defRPr/>
            </a:lvl5pPr>
          </a:lstStyle>
          <a:p>
            <a:pPr algn="ctr"/>
            <a:r>
              <a:rPr lang="hu-HU" sz="1200" dirty="0">
                <a:solidFill>
                  <a:schemeClr val="bg2"/>
                </a:solidFill>
              </a:rPr>
              <a:t>Semmelweis Egyetem Gyermekfogászati és Fogszabályozási Klinika</a:t>
            </a:r>
          </a:p>
        </p:txBody>
      </p:sp>
      <p:sp>
        <p:nvSpPr>
          <p:cNvPr id="11" name="Szöveg helye 6"/>
          <p:cNvSpPr>
            <a:spLocks noGrp="1"/>
          </p:cNvSpPr>
          <p:nvPr>
            <p:ph type="body" sz="quarter" idx="11" hasCustomPrompt="1"/>
          </p:nvPr>
        </p:nvSpPr>
        <p:spPr>
          <a:xfrm>
            <a:off x="8904288" y="6134735"/>
            <a:ext cx="3287712" cy="720000"/>
          </a:xfrm>
        </p:spPr>
        <p:txBody>
          <a:bodyPr numCol="1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1200" b="0" i="0" baseline="0">
                <a:solidFill>
                  <a:schemeClr val="bg2"/>
                </a:solidFill>
              </a:defRPr>
            </a:lvl1pPr>
          </a:lstStyle>
          <a:p>
            <a:pPr algn="ctr"/>
            <a:r>
              <a:rPr lang="hu-HU" sz="1200" dirty="0">
                <a:solidFill>
                  <a:schemeClr val="bg2"/>
                </a:solidFill>
              </a:rPr>
              <a:t>Dr. Szilágyi-Szekér Dóra Edina</a:t>
            </a:r>
          </a:p>
        </p:txBody>
      </p:sp>
    </p:spTree>
    <p:extLst>
      <p:ext uri="{BB962C8B-B14F-4D97-AF65-F5344CB8AC3E}">
        <p14:creationId xmlns:p14="http://schemas.microsoft.com/office/powerpoint/2010/main" val="4053610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08163"/>
            <a:ext cx="5181600" cy="4141787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08163"/>
            <a:ext cx="5181600" cy="4141787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Szöveg helye 4"/>
          <p:cNvSpPr>
            <a:spLocks noGrp="1"/>
          </p:cNvSpPr>
          <p:nvPr>
            <p:ph type="body" sz="quarter" idx="10" hasCustomPrompt="1"/>
          </p:nvPr>
        </p:nvSpPr>
        <p:spPr>
          <a:xfrm>
            <a:off x="3283585" y="6134735"/>
            <a:ext cx="5616575" cy="720000"/>
          </a:xfrm>
        </p:spPr>
        <p:txBody>
          <a:bodyPr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1200" b="0" baseline="0">
                <a:solidFill>
                  <a:schemeClr val="bg2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/>
            </a:lvl2pPr>
            <a:lvl4pPr marL="1371600" indent="0" algn="l">
              <a:buNone/>
              <a:defRPr/>
            </a:lvl4pPr>
            <a:lvl5pPr marL="1828800" indent="0" algn="l">
              <a:buNone/>
              <a:defRPr/>
            </a:lvl5pPr>
          </a:lstStyle>
          <a:p>
            <a:pPr algn="ctr"/>
            <a:r>
              <a:rPr lang="hu-HU" sz="1200" dirty="0">
                <a:solidFill>
                  <a:schemeClr val="bg2"/>
                </a:solidFill>
              </a:rPr>
              <a:t>Semmelweis Egyetem Gyermekfogászati és Fogszabályozási Klinika</a:t>
            </a:r>
          </a:p>
        </p:txBody>
      </p:sp>
      <p:sp>
        <p:nvSpPr>
          <p:cNvPr id="8" name="Szöveg helye 6"/>
          <p:cNvSpPr>
            <a:spLocks noGrp="1"/>
          </p:cNvSpPr>
          <p:nvPr>
            <p:ph type="body" sz="quarter" idx="11" hasCustomPrompt="1"/>
          </p:nvPr>
        </p:nvSpPr>
        <p:spPr>
          <a:xfrm>
            <a:off x="8904288" y="6134735"/>
            <a:ext cx="3287712" cy="720000"/>
          </a:xfrm>
        </p:spPr>
        <p:txBody>
          <a:bodyPr numCol="1"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0" i="0" baseline="0">
                <a:solidFill>
                  <a:schemeClr val="bg2"/>
                </a:solidFill>
              </a:defRPr>
            </a:lvl1pPr>
          </a:lstStyle>
          <a:p>
            <a:pPr algn="ctr"/>
            <a:r>
              <a:rPr lang="hu-HU" sz="1200" dirty="0">
                <a:solidFill>
                  <a:schemeClr val="bg2"/>
                </a:solidFill>
              </a:rPr>
              <a:t>Dr. Szekér Dóra Edina</a:t>
            </a:r>
          </a:p>
        </p:txBody>
      </p:sp>
    </p:spTree>
    <p:extLst>
      <p:ext uri="{BB962C8B-B14F-4D97-AF65-F5344CB8AC3E}">
        <p14:creationId xmlns:p14="http://schemas.microsoft.com/office/powerpoint/2010/main" val="37647209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124324"/>
          </a:xfrm>
        </p:spPr>
        <p:txBody>
          <a:bodyPr/>
          <a:lstStyle/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26447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808163"/>
            <a:ext cx="10515600" cy="2615166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450317"/>
            <a:ext cx="10515600" cy="1499633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2362285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08163"/>
            <a:ext cx="5181600" cy="4141787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08163"/>
            <a:ext cx="5181600" cy="4141787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40210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808163"/>
            <a:ext cx="5157787" cy="696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dirty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444876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808163"/>
            <a:ext cx="5183188" cy="696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444875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85902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82833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Egyenes összekötő 8"/>
          <p:cNvCxnSpPr/>
          <p:nvPr userDrawn="1"/>
        </p:nvCxnSpPr>
        <p:spPr>
          <a:xfrm>
            <a:off x="3299294" y="6234496"/>
            <a:ext cx="1" cy="54000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Egyenes összekötő 15"/>
          <p:cNvCxnSpPr/>
          <p:nvPr userDrawn="1"/>
        </p:nvCxnSpPr>
        <p:spPr>
          <a:xfrm>
            <a:off x="8906622" y="6234496"/>
            <a:ext cx="1" cy="54000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49971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368301"/>
            <a:ext cx="6172200" cy="558164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1808163"/>
            <a:ext cx="3932237" cy="4141787"/>
          </a:xfr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2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3933825" cy="1325563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24541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315268" y="0"/>
            <a:ext cx="6876732" cy="6134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dirty="0"/>
              <a:t>Kép beszúrásához kattintson az ikonra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1808163"/>
            <a:ext cx="3932237" cy="4141787"/>
          </a:xfr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2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3933825" cy="1325563"/>
          </a:xfrm>
        </p:spPr>
        <p:txBody>
          <a:bodyPr/>
          <a:lstStyle/>
          <a:p>
            <a:r>
              <a:rPr lang="hu-HU" dirty="0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89498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410"/>
            <a:ext cx="10515600" cy="4123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  <a:endParaRPr lang="en-US" dirty="0"/>
          </a:p>
        </p:txBody>
      </p:sp>
      <p:cxnSp>
        <p:nvCxnSpPr>
          <p:cNvPr id="11" name="Egyenes összekötő 10"/>
          <p:cNvCxnSpPr/>
          <p:nvPr userDrawn="1"/>
        </p:nvCxnSpPr>
        <p:spPr>
          <a:xfrm>
            <a:off x="3012564" y="6269355"/>
            <a:ext cx="1" cy="45148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Szöveg helye 4"/>
          <p:cNvSpPr txBox="1">
            <a:spLocks/>
          </p:cNvSpPr>
          <p:nvPr userDrawn="1"/>
        </p:nvSpPr>
        <p:spPr>
          <a:xfrm>
            <a:off x="3012564" y="6163978"/>
            <a:ext cx="6173121" cy="68103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hu-HU" sz="1200" b="1" dirty="0">
              <a:solidFill>
                <a:schemeClr val="bg2"/>
              </a:solidFill>
            </a:endParaRPr>
          </a:p>
        </p:txBody>
      </p:sp>
      <p:sp>
        <p:nvSpPr>
          <p:cNvPr id="4" name="Téglalap 3"/>
          <p:cNvSpPr/>
          <p:nvPr userDrawn="1"/>
        </p:nvSpPr>
        <p:spPr>
          <a:xfrm>
            <a:off x="-4128" y="6145282"/>
            <a:ext cx="12192000" cy="72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6" name="Egyenes összekötő 15"/>
          <p:cNvCxnSpPr/>
          <p:nvPr userDrawn="1"/>
        </p:nvCxnSpPr>
        <p:spPr>
          <a:xfrm>
            <a:off x="3299294" y="6234496"/>
            <a:ext cx="1" cy="54000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Egyenes összekötő 19"/>
          <p:cNvCxnSpPr/>
          <p:nvPr userDrawn="1"/>
        </p:nvCxnSpPr>
        <p:spPr>
          <a:xfrm>
            <a:off x="8906622" y="6234496"/>
            <a:ext cx="1" cy="54000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zöveg helye 4"/>
          <p:cNvSpPr txBox="1">
            <a:spLocks/>
          </p:cNvSpPr>
          <p:nvPr userDrawn="1"/>
        </p:nvSpPr>
        <p:spPr>
          <a:xfrm>
            <a:off x="3283585" y="6134735"/>
            <a:ext cx="5616575" cy="7200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dirty="0"/>
              <a:t>Gyermekfogászati és Fogszabályozási Klinika</a:t>
            </a:r>
          </a:p>
        </p:txBody>
      </p:sp>
      <p:sp>
        <p:nvSpPr>
          <p:cNvPr id="13" name="Szöveg helye 6"/>
          <p:cNvSpPr txBox="1">
            <a:spLocks/>
          </p:cNvSpPr>
          <p:nvPr userDrawn="1"/>
        </p:nvSpPr>
        <p:spPr>
          <a:xfrm>
            <a:off x="8904288" y="6134735"/>
            <a:ext cx="3287712" cy="720000"/>
          </a:xfrm>
          <a:prstGeom prst="rect">
            <a:avLst/>
          </a:prstGeom>
        </p:spPr>
        <p:txBody>
          <a:bodyPr numCol="1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0" i="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dirty="0"/>
              <a:t>Dr. Rózsa Noémi Katinka</a:t>
            </a:r>
          </a:p>
          <a:p>
            <a:br>
              <a:rPr lang="hu-HU" dirty="0"/>
            </a:br>
            <a:r>
              <a:rPr lang="hu-HU" dirty="0" err="1"/>
              <a:t>Dr</a:t>
            </a:r>
            <a:r>
              <a:rPr lang="hu-HU" dirty="0"/>
              <a:t>, Sklánitz Réka</a:t>
            </a: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4C9EC460-93F5-724A-BCBE-F8C42248F0C1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368" y="6057161"/>
            <a:ext cx="2543844" cy="847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433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8" r:id="rId13"/>
    <p:sldLayoutId id="2147483699" r:id="rId14"/>
    <p:sldLayoutId id="2147483700" r:id="rId15"/>
  </p:sldLayoutIdLs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071" userDrawn="1">
          <p15:clr>
            <a:srgbClr val="F26B43"/>
          </p15:clr>
        </p15:guide>
        <p15:guide id="4" pos="5609" userDrawn="1">
          <p15:clr>
            <a:srgbClr val="F26B43"/>
          </p15:clr>
        </p15:guide>
        <p15:guide id="5" orient="horz" pos="3748" userDrawn="1">
          <p15:clr>
            <a:srgbClr val="F26B43"/>
          </p15:clr>
        </p15:guide>
        <p15:guide id="6" orient="horz" pos="1071" userDrawn="1">
          <p15:clr>
            <a:srgbClr val="F26B43"/>
          </p15:clr>
        </p15:guide>
        <p15:guide id="7" pos="347" userDrawn="1">
          <p15:clr>
            <a:srgbClr val="F26B43"/>
          </p15:clr>
        </p15:guide>
        <p15:guide id="8" orient="horz" pos="232" userDrawn="1">
          <p15:clr>
            <a:srgbClr val="F26B43"/>
          </p15:clr>
        </p15:guide>
        <p15:guide id="9" pos="7151" userDrawn="1">
          <p15:clr>
            <a:srgbClr val="F26B43"/>
          </p15:clr>
        </p15:guide>
        <p15:guide id="10" pos="529" userDrawn="1">
          <p15:clr>
            <a:srgbClr val="F26B43"/>
          </p15:clr>
        </p15:guide>
        <p15:guide id="11" orient="horz" pos="113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hyperlink" Target="https://www.cohlbruins.com/eating-oral-health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reamstime.com/hand-box-sweetener-tablets-vector-hand-box-sweetener-tablets-cup-tea-coffee-artificial-sugar-pills-stevia-fall-image149305781" TargetMode="Externa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www.who.int/about/governance/constitution" TargetMode="Externa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8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7" Type="http://schemas.openxmlformats.org/officeDocument/2006/relationships/image" Target="../media/image55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9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thefuturedentistry.com/levels-of-prevention/" TargetMode="Externa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7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ppdsmile.com/" TargetMode="External"/><Relationship Id="rId5" Type="http://schemas.openxmlformats.org/officeDocument/2006/relationships/hyperlink" Target="https://www.cohlbruins.com/eating-oral-health" TargetMode="Externa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 helye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hu-HU" sz="4000" dirty="0"/>
              <a:t>Komplex prevenciós lehetőségek gyermekkorban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hu-HU" dirty="0"/>
          </a:p>
          <a:p>
            <a:r>
              <a:rPr lang="hu-HU" dirty="0"/>
              <a:t>Dr. Rózsa Noémi Katinka </a:t>
            </a:r>
            <a:r>
              <a:rPr lang="hu-HU" dirty="0" err="1"/>
              <a:t>Phd</a:t>
            </a:r>
            <a:r>
              <a:rPr lang="hu-HU" dirty="0"/>
              <a:t>, </a:t>
            </a:r>
            <a:r>
              <a:rPr lang="hu-HU" dirty="0" err="1"/>
              <a:t>Msc</a:t>
            </a:r>
            <a:endParaRPr lang="hu-HU" dirty="0"/>
          </a:p>
          <a:p>
            <a:r>
              <a:rPr lang="hu-HU" sz="1800" dirty="0"/>
              <a:t>Dr. Sklánitz Réka</a:t>
            </a:r>
            <a:endParaRPr lang="en-GB" sz="1800" dirty="0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11"/>
          </p:nvPr>
        </p:nvSpPr>
        <p:spPr>
          <a:xfrm>
            <a:off x="1524000" y="4806663"/>
            <a:ext cx="9144000" cy="704850"/>
          </a:xfrm>
        </p:spPr>
        <p:txBody>
          <a:bodyPr/>
          <a:lstStyle/>
          <a:p>
            <a:pPr>
              <a:spcBef>
                <a:spcPts val="300"/>
              </a:spcBef>
            </a:pPr>
            <a:r>
              <a:rPr lang="hu-HU" dirty="0"/>
              <a:t>Gyermekfogászati és Fogszabályozási Klinika</a:t>
            </a:r>
          </a:p>
        </p:txBody>
      </p:sp>
    </p:spTree>
    <p:extLst>
      <p:ext uri="{BB962C8B-B14F-4D97-AF65-F5344CB8AC3E}">
        <p14:creationId xmlns:p14="http://schemas.microsoft.com/office/powerpoint/2010/main" val="9856707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78AD4D9-4346-274C-B6D2-3FD6E6EAA9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09584" y="375603"/>
            <a:ext cx="1095375" cy="177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1995614-8EF1-BA48-80D1-55283EF667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406572" y="447040"/>
            <a:ext cx="1943100" cy="146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9">
            <a:extLst>
              <a:ext uri="{FF2B5EF4-FFF2-40B4-BE49-F238E27FC236}">
                <a16:creationId xmlns:a16="http://schemas.microsoft.com/office/drawing/2014/main" id="{1F592A39-D017-5A4C-AA3F-A203405D8E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39622" y="2919412"/>
            <a:ext cx="1905000" cy="101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6" name="Group 19">
            <a:extLst>
              <a:ext uri="{FF2B5EF4-FFF2-40B4-BE49-F238E27FC236}">
                <a16:creationId xmlns:a16="http://schemas.microsoft.com/office/drawing/2014/main" id="{D246AA4A-0094-734A-A1C2-A43E8306FFEF}"/>
              </a:ext>
            </a:extLst>
          </p:cNvPr>
          <p:cNvGrpSpPr>
            <a:grpSpLocks/>
          </p:cNvGrpSpPr>
          <p:nvPr/>
        </p:nvGrpSpPr>
        <p:grpSpPr bwMode="auto">
          <a:xfrm>
            <a:off x="9204959" y="2127570"/>
            <a:ext cx="2455862" cy="2165350"/>
            <a:chOff x="4145" y="1282"/>
            <a:chExt cx="1547" cy="1364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9AE71C0A-469F-3143-9F73-1F5F3BD880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068" y="2160"/>
              <a:ext cx="624" cy="4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8FEEA7FC-AAF5-5747-A899-223F0228438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145" y="1480"/>
              <a:ext cx="822" cy="11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AA2B9B05-C0D7-3342-BF8D-3A76B1B6AFE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5061" y="1282"/>
              <a:ext cx="631" cy="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43FBF5D-53D8-4B4E-A682-B0C078749D8C}"/>
              </a:ext>
            </a:extLst>
          </p:cNvPr>
          <p:cNvGrpSpPr>
            <a:grpSpLocks/>
          </p:cNvGrpSpPr>
          <p:nvPr/>
        </p:nvGrpSpPr>
        <p:grpSpPr bwMode="auto">
          <a:xfrm>
            <a:off x="6995886" y="4408806"/>
            <a:ext cx="4983230" cy="1413827"/>
            <a:chOff x="2220" y="2749"/>
            <a:chExt cx="3175" cy="933"/>
          </a:xfrm>
        </p:grpSpPr>
        <p:pic>
          <p:nvPicPr>
            <p:cNvPr id="22" name="Picture 10" descr="Szacharo">
              <a:extLst>
                <a:ext uri="{FF2B5EF4-FFF2-40B4-BE49-F238E27FC236}">
                  <a16:creationId xmlns:a16="http://schemas.microsoft.com/office/drawing/2014/main" id="{7CB2A860-CC0A-9A4B-B297-215742F2DFC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220" y="2749"/>
              <a:ext cx="1905" cy="933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23" name="Picture 11">
              <a:extLst>
                <a:ext uri="{FF2B5EF4-FFF2-40B4-BE49-F238E27FC236}">
                  <a16:creationId xmlns:a16="http://schemas.microsoft.com/office/drawing/2014/main" id="{A22D2487-C7E1-E54D-ACEE-4726C55C979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4195" y="2795"/>
              <a:ext cx="1200" cy="8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10" name="Shape 148">
            <a:extLst>
              <a:ext uri="{FF2B5EF4-FFF2-40B4-BE49-F238E27FC236}">
                <a16:creationId xmlns:a16="http://schemas.microsoft.com/office/drawing/2014/main" id="{8CD620B1-C608-DA56-00F4-51B5EACFAAD3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865895" cy="803672"/>
          </a:xfrm>
          <a:prstGeom prst="rect">
            <a:avLst/>
          </a:prstGeom>
          <a:solidFill>
            <a:srgbClr val="FFFFFF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356362" rtl="0" eaLnBrk="1" latinLnBrk="0" hangingPunct="1">
              <a:lnSpc>
                <a:spcPct val="90000"/>
              </a:lnSpc>
              <a:spcBef>
                <a:spcPts val="1400"/>
              </a:spcBef>
              <a:buNone/>
              <a:defRPr sz="3172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hu-HU" sz="2250" b="1" dirty="0"/>
              <a:t>Szénhidrátok - cukrok </a:t>
            </a:r>
          </a:p>
        </p:txBody>
      </p:sp>
      <p:sp>
        <p:nvSpPr>
          <p:cNvPr id="13" name="Text Box 4">
            <a:extLst>
              <a:ext uri="{FF2B5EF4-FFF2-40B4-BE49-F238E27FC236}">
                <a16:creationId xmlns:a16="http://schemas.microsoft.com/office/drawing/2014/main" id="{4A267DE0-8A97-836C-E2B6-F352109FF7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534" y="849808"/>
            <a:ext cx="9648825" cy="3247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rtlCol="0">
            <a:spAutoFit/>
          </a:bodyPr>
          <a:lstStyle>
            <a:lvl1pPr marL="0" indent="0" algn="r" defTabSz="914400" rtl="0" eaLnBrk="1" latinLnBrk="0" hangingPunct="1">
              <a:lnSpc>
                <a:spcPct val="70000"/>
              </a:lnSpc>
              <a:spcBef>
                <a:spcPts val="422"/>
              </a:spcBef>
              <a:buSzTx/>
              <a:buFontTx/>
              <a:buNone/>
              <a:defRPr sz="3375" kern="1200">
                <a:solidFill>
                  <a:srgbClr val="747676"/>
                </a:solidFill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1pPr>
            <a:lvl2pPr marL="0" indent="160729" algn="r" defTabSz="914400" rtl="0" eaLnBrk="1" latinLnBrk="0" hangingPunct="1">
              <a:lnSpc>
                <a:spcPct val="70000"/>
              </a:lnSpc>
              <a:spcBef>
                <a:spcPts val="422"/>
              </a:spcBef>
              <a:buSzTx/>
              <a:buFontTx/>
              <a:buNone/>
              <a:defRPr sz="3375" kern="1200">
                <a:solidFill>
                  <a:srgbClr val="747676"/>
                </a:solidFill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2pPr>
            <a:lvl3pPr marL="0" indent="321457" algn="r" defTabSz="914400" rtl="0" eaLnBrk="1" latinLnBrk="0" hangingPunct="1">
              <a:lnSpc>
                <a:spcPct val="70000"/>
              </a:lnSpc>
              <a:spcBef>
                <a:spcPts val="422"/>
              </a:spcBef>
              <a:buSzTx/>
              <a:buFontTx/>
              <a:buNone/>
              <a:defRPr sz="3375" kern="1200">
                <a:solidFill>
                  <a:srgbClr val="747676"/>
                </a:solidFill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3pPr>
            <a:lvl4pPr marL="0" indent="482186" algn="r" defTabSz="914400" rtl="0" eaLnBrk="1" latinLnBrk="0" hangingPunct="1">
              <a:lnSpc>
                <a:spcPct val="70000"/>
              </a:lnSpc>
              <a:spcBef>
                <a:spcPts val="422"/>
              </a:spcBef>
              <a:buSzTx/>
              <a:buFontTx/>
              <a:buNone/>
              <a:defRPr sz="3375" kern="1200">
                <a:solidFill>
                  <a:srgbClr val="747676"/>
                </a:solidFill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4pPr>
            <a:lvl5pPr marL="0" indent="642915" algn="r" defTabSz="914400" rtl="0" eaLnBrk="1" latinLnBrk="0" hangingPunct="1">
              <a:lnSpc>
                <a:spcPct val="70000"/>
              </a:lnSpc>
              <a:spcBef>
                <a:spcPts val="422"/>
              </a:spcBef>
              <a:buSzTx/>
              <a:buFontTx/>
              <a:buNone/>
              <a:defRPr sz="3375" kern="1200">
                <a:solidFill>
                  <a:srgbClr val="747676"/>
                </a:solidFill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34988" indent="-28575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hu-HU" sz="1400" b="1" dirty="0" err="1">
                <a:solidFill>
                  <a:schemeClr val="tx1"/>
                </a:solidFill>
                <a:effectLst>
                  <a:outerShdw blurRad="14224" dist="14224" dir="5520000" rotWithShape="0">
                    <a:srgbClr val="FFFFFF">
                      <a:alpha val="71999"/>
                    </a:srgbClr>
                  </a:outerShdw>
                </a:effectLst>
                <a:latin typeface="+mj-lt"/>
              </a:rPr>
              <a:t>monoszacharidok</a:t>
            </a:r>
            <a:r>
              <a:rPr lang="hu-HU" sz="1400" dirty="0">
                <a:solidFill>
                  <a:srgbClr val="5E524C"/>
                </a:solidFill>
                <a:effectLst>
                  <a:outerShdw blurRad="14224" dist="14224" dir="5520000" rotWithShape="0">
                    <a:srgbClr val="FFFFFF">
                      <a:alpha val="71999"/>
                    </a:srgbClr>
                  </a:outerShdw>
                </a:effectLst>
                <a:latin typeface="+mj-lt"/>
              </a:rPr>
              <a:t> (egyszerű cukrok):</a:t>
            </a:r>
          </a:p>
          <a:p>
            <a:pPr marL="895350" lvl="2" indent="-28575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hu-HU" sz="1400" dirty="0">
                <a:solidFill>
                  <a:srgbClr val="5E524C"/>
                </a:solidFill>
                <a:effectLst>
                  <a:outerShdw blurRad="14224" dist="14224" dir="5520000" rotWithShape="0">
                    <a:srgbClr val="FFFFFF">
                      <a:alpha val="71999"/>
                    </a:srgbClr>
                  </a:outerShdw>
                </a:effectLst>
                <a:latin typeface="+mj-lt"/>
              </a:rPr>
              <a:t>glükóz  (szőlőcukor)</a:t>
            </a:r>
          </a:p>
          <a:p>
            <a:pPr marL="895350" lvl="2" indent="-28575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hu-HU" sz="1400" dirty="0">
                <a:solidFill>
                  <a:srgbClr val="5E524C"/>
                </a:solidFill>
                <a:effectLst>
                  <a:outerShdw blurRad="14224" dist="14224" dir="5520000" rotWithShape="0">
                    <a:srgbClr val="FFFFFF">
                      <a:alpha val="71999"/>
                    </a:srgbClr>
                  </a:outerShdw>
                </a:effectLst>
                <a:latin typeface="+mj-lt"/>
              </a:rPr>
              <a:t>fruktóz (gyümölcscukor)</a:t>
            </a:r>
          </a:p>
          <a:p>
            <a:pPr marL="534988" indent="-285750" algn="l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hu-HU" sz="1400" b="1" dirty="0" err="1">
                <a:solidFill>
                  <a:schemeClr val="tx1"/>
                </a:solidFill>
                <a:effectLst>
                  <a:outerShdw blurRad="14224" dist="14224" dir="5520000" rotWithShape="0">
                    <a:srgbClr val="FFFFFF">
                      <a:alpha val="71999"/>
                    </a:srgbClr>
                  </a:outerShdw>
                </a:effectLst>
                <a:latin typeface="+mj-lt"/>
              </a:rPr>
              <a:t>diszacharidok</a:t>
            </a:r>
            <a:r>
              <a:rPr lang="hu-HU" sz="1400" dirty="0">
                <a:solidFill>
                  <a:srgbClr val="5E524C"/>
                </a:solidFill>
                <a:effectLst>
                  <a:outerShdw blurRad="14224" dist="14224" dir="5520000" rotWithShape="0">
                    <a:srgbClr val="FFFFFF">
                      <a:alpha val="71999"/>
                    </a:srgbClr>
                  </a:outerShdw>
                </a:effectLst>
                <a:latin typeface="+mj-lt"/>
              </a:rPr>
              <a:t>:</a:t>
            </a:r>
          </a:p>
          <a:p>
            <a:pPr marL="895350" lvl="2" indent="-285750" algn="l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hu-HU" sz="1400" dirty="0">
                <a:solidFill>
                  <a:srgbClr val="5E524C"/>
                </a:solidFill>
                <a:effectLst>
                  <a:outerShdw blurRad="14224" dist="14224" dir="5520000" rotWithShape="0">
                    <a:srgbClr val="FFFFFF">
                      <a:alpha val="71999"/>
                    </a:srgbClr>
                  </a:outerShdw>
                </a:effectLst>
                <a:latin typeface="+mj-lt"/>
              </a:rPr>
              <a:t>laktóz (tejcukor)</a:t>
            </a:r>
          </a:p>
          <a:p>
            <a:pPr marL="895350" lvl="2" indent="-285750" algn="l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hu-HU" sz="1400" dirty="0">
                <a:solidFill>
                  <a:srgbClr val="5E524C"/>
                </a:solidFill>
                <a:effectLst>
                  <a:outerShdw blurRad="14224" dist="14224" dir="5520000" rotWithShape="0">
                    <a:srgbClr val="FFFFFF">
                      <a:alpha val="71999"/>
                    </a:srgbClr>
                  </a:outerShdw>
                </a:effectLst>
                <a:latin typeface="+mj-lt"/>
              </a:rPr>
              <a:t>szacharóz (répacukor, nádcukor, juharcukor)</a:t>
            </a:r>
            <a:r>
              <a:rPr lang="de-DE" sz="1400" dirty="0">
                <a:solidFill>
                  <a:srgbClr val="5E524C"/>
                </a:solidFill>
                <a:effectLst>
                  <a:outerShdw blurRad="14224" dist="14224" dir="5520000" rotWithShape="0">
                    <a:srgbClr val="FFFFFF">
                      <a:alpha val="71999"/>
                    </a:srgbClr>
                  </a:outerShdw>
                </a:effectLst>
                <a:latin typeface="+mj-lt"/>
              </a:rPr>
              <a:t> </a:t>
            </a:r>
            <a:endParaRPr lang="hu-HU" sz="1400" dirty="0">
              <a:solidFill>
                <a:srgbClr val="5E524C"/>
              </a:solidFill>
              <a:effectLst>
                <a:outerShdw blurRad="14224" dist="14224" dir="5520000" rotWithShape="0">
                  <a:srgbClr val="FFFFFF">
                    <a:alpha val="71999"/>
                  </a:srgbClr>
                </a:outerShdw>
              </a:effectLst>
              <a:latin typeface="+mj-lt"/>
            </a:endParaRPr>
          </a:p>
          <a:p>
            <a:pPr marL="534988" indent="-285750" algn="l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hu-HU" sz="1400" b="1" dirty="0" err="1">
                <a:solidFill>
                  <a:schemeClr val="tx1"/>
                </a:solidFill>
                <a:effectLst>
                  <a:outerShdw blurRad="14224" dist="14224" dir="5520000" rotWithShape="0">
                    <a:srgbClr val="FFFFFF">
                      <a:alpha val="71999"/>
                    </a:srgbClr>
                  </a:outerShdw>
                </a:effectLst>
                <a:latin typeface="+mj-lt"/>
              </a:rPr>
              <a:t>poliszacharidok</a:t>
            </a:r>
            <a:endParaRPr lang="hu-HU" sz="1400" b="1" dirty="0">
              <a:solidFill>
                <a:schemeClr val="tx1"/>
              </a:solidFill>
              <a:effectLst>
                <a:outerShdw blurRad="14224" dist="14224" dir="5520000" rotWithShape="0">
                  <a:srgbClr val="FFFFFF">
                    <a:alpha val="71999"/>
                  </a:srgbClr>
                </a:outerShdw>
              </a:effectLst>
              <a:latin typeface="+mj-lt"/>
            </a:endParaRPr>
          </a:p>
          <a:p>
            <a:pPr marL="895350" lvl="2" indent="-285750" algn="l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hu-HU" sz="1400" dirty="0">
                <a:solidFill>
                  <a:srgbClr val="5E524C"/>
                </a:solidFill>
                <a:effectLst>
                  <a:outerShdw blurRad="14224" dist="14224" dir="5520000" rotWithShape="0">
                    <a:srgbClr val="FFFFFF">
                      <a:alpha val="71999"/>
                    </a:srgbClr>
                  </a:outerShdw>
                </a:effectLst>
                <a:latin typeface="+mj-lt"/>
              </a:rPr>
              <a:t>keményítő</a:t>
            </a:r>
          </a:p>
          <a:p>
            <a:pPr marL="895350" lvl="2" indent="-285750" algn="l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hu-HU" sz="1400" dirty="0">
                <a:solidFill>
                  <a:srgbClr val="5E524C"/>
                </a:solidFill>
                <a:effectLst>
                  <a:outerShdw blurRad="14224" dist="14224" dir="5520000" rotWithShape="0">
                    <a:srgbClr val="FFFFFF">
                      <a:alpha val="71999"/>
                    </a:srgbClr>
                  </a:outerShdw>
                </a:effectLst>
                <a:latin typeface="+mj-lt"/>
              </a:rPr>
              <a:t>cellulóz</a:t>
            </a:r>
          </a:p>
          <a:p>
            <a:pPr marL="285750" indent="-285750" algn="l">
              <a:lnSpc>
                <a:spcPct val="110000"/>
              </a:lnSpc>
              <a:buFont typeface="Wingdings" panose="05000000000000000000" pitchFamily="2" charset="2"/>
              <a:buChar char="§"/>
            </a:pPr>
            <a:endParaRPr lang="hu-HU" sz="1400" dirty="0">
              <a:solidFill>
                <a:srgbClr val="5E524C"/>
              </a:solidFill>
              <a:effectLst>
                <a:outerShdw blurRad="14224" dist="14224" dir="5520000" rotWithShape="0">
                  <a:srgbClr val="FFFFFF">
                    <a:alpha val="71999"/>
                  </a:srgbClr>
                </a:outerShdw>
              </a:effectLst>
              <a:latin typeface="+mj-lt"/>
            </a:endParaRPr>
          </a:p>
          <a:p>
            <a:pPr marL="285750" indent="-285750" algn="l">
              <a:lnSpc>
                <a:spcPct val="100000"/>
              </a:lnSpc>
              <a:spcBef>
                <a:spcPct val="50000"/>
              </a:spcBef>
              <a:buFont typeface="Wingdings" panose="05000000000000000000" pitchFamily="2" charset="2"/>
              <a:buChar char="§"/>
            </a:pPr>
            <a:endParaRPr lang="hu-HU" sz="1400" i="1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568007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48">
            <a:extLst>
              <a:ext uri="{FF2B5EF4-FFF2-40B4-BE49-F238E27FC236}">
                <a16:creationId xmlns:a16="http://schemas.microsoft.com/office/drawing/2014/main" id="{8CD620B1-C608-DA56-00F4-51B5EACFAAD3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865895" cy="803672"/>
          </a:xfrm>
          <a:prstGeom prst="rect">
            <a:avLst/>
          </a:prstGeom>
          <a:solidFill>
            <a:srgbClr val="FFFFFF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356362" rtl="0" eaLnBrk="1" latinLnBrk="0" hangingPunct="1">
              <a:lnSpc>
                <a:spcPct val="90000"/>
              </a:lnSpc>
              <a:spcBef>
                <a:spcPts val="1400"/>
              </a:spcBef>
              <a:buNone/>
              <a:defRPr sz="3172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hu-HU" sz="2250" b="1" dirty="0"/>
              <a:t>Szénhidrátok - cukrok</a:t>
            </a:r>
          </a:p>
        </p:txBody>
      </p:sp>
      <p:sp>
        <p:nvSpPr>
          <p:cNvPr id="13" name="Text Box 4">
            <a:extLst>
              <a:ext uri="{FF2B5EF4-FFF2-40B4-BE49-F238E27FC236}">
                <a16:creationId xmlns:a16="http://schemas.microsoft.com/office/drawing/2014/main" id="{4A267DE0-8A97-836C-E2B6-F352109FF7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534" y="803672"/>
            <a:ext cx="9648825" cy="2382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rtlCol="0">
            <a:spAutoFit/>
          </a:bodyPr>
          <a:lstStyle>
            <a:lvl1pPr marL="0" indent="0" algn="r" defTabSz="914400" rtl="0" eaLnBrk="1" latinLnBrk="0" hangingPunct="1">
              <a:lnSpc>
                <a:spcPct val="70000"/>
              </a:lnSpc>
              <a:spcBef>
                <a:spcPts val="422"/>
              </a:spcBef>
              <a:buSzTx/>
              <a:buFontTx/>
              <a:buNone/>
              <a:defRPr sz="3375" kern="1200">
                <a:solidFill>
                  <a:srgbClr val="747676"/>
                </a:solidFill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1pPr>
            <a:lvl2pPr marL="0" indent="160729" algn="r" defTabSz="914400" rtl="0" eaLnBrk="1" latinLnBrk="0" hangingPunct="1">
              <a:lnSpc>
                <a:spcPct val="70000"/>
              </a:lnSpc>
              <a:spcBef>
                <a:spcPts val="422"/>
              </a:spcBef>
              <a:buSzTx/>
              <a:buFontTx/>
              <a:buNone/>
              <a:defRPr sz="3375" kern="1200">
                <a:solidFill>
                  <a:srgbClr val="747676"/>
                </a:solidFill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2pPr>
            <a:lvl3pPr marL="0" indent="321457" algn="r" defTabSz="914400" rtl="0" eaLnBrk="1" latinLnBrk="0" hangingPunct="1">
              <a:lnSpc>
                <a:spcPct val="70000"/>
              </a:lnSpc>
              <a:spcBef>
                <a:spcPts val="422"/>
              </a:spcBef>
              <a:buSzTx/>
              <a:buFontTx/>
              <a:buNone/>
              <a:defRPr sz="3375" kern="1200">
                <a:solidFill>
                  <a:srgbClr val="747676"/>
                </a:solidFill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3pPr>
            <a:lvl4pPr marL="0" indent="482186" algn="r" defTabSz="914400" rtl="0" eaLnBrk="1" latinLnBrk="0" hangingPunct="1">
              <a:lnSpc>
                <a:spcPct val="70000"/>
              </a:lnSpc>
              <a:spcBef>
                <a:spcPts val="422"/>
              </a:spcBef>
              <a:buSzTx/>
              <a:buFontTx/>
              <a:buNone/>
              <a:defRPr sz="3375" kern="1200">
                <a:solidFill>
                  <a:srgbClr val="747676"/>
                </a:solidFill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4pPr>
            <a:lvl5pPr marL="0" indent="642915" algn="r" defTabSz="914400" rtl="0" eaLnBrk="1" latinLnBrk="0" hangingPunct="1">
              <a:lnSpc>
                <a:spcPct val="70000"/>
              </a:lnSpc>
              <a:spcBef>
                <a:spcPts val="422"/>
              </a:spcBef>
              <a:buSzTx/>
              <a:buFontTx/>
              <a:buNone/>
              <a:defRPr sz="3375" kern="1200">
                <a:solidFill>
                  <a:srgbClr val="747676"/>
                </a:solidFill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hu-HU" sz="1400" b="1" dirty="0">
                <a:solidFill>
                  <a:schemeClr val="tx1"/>
                </a:solidFill>
                <a:effectLst>
                  <a:outerShdw blurRad="14224" dist="14224" dir="5520000" rotWithShape="0">
                    <a:srgbClr val="FFFFFF">
                      <a:alpha val="71999"/>
                    </a:srgbClr>
                  </a:outerShdw>
                </a:effectLst>
                <a:latin typeface="+mj-lt"/>
              </a:rPr>
              <a:t>mennyiség, minőség, gyakoriság  </a:t>
            </a:r>
            <a:r>
              <a:rPr lang="hu-HU" sz="1400" b="1" dirty="0">
                <a:solidFill>
                  <a:schemeClr val="tx1"/>
                </a:solidFill>
                <a:effectLst>
                  <a:outerShdw blurRad="14224" dist="14224" dir="5520000" rotWithShape="0">
                    <a:srgbClr val="FFFFFF">
                      <a:alpha val="71999"/>
                    </a:srgbClr>
                  </a:outerShdw>
                </a:effectLst>
                <a:latin typeface="Yu Gothic" panose="020B0400000000000000" pitchFamily="34" charset="-128"/>
                <a:ea typeface="Yu Gothic" panose="020B0400000000000000" pitchFamily="34" charset="-128"/>
              </a:rPr>
              <a:t>→ </a:t>
            </a:r>
            <a:r>
              <a:rPr lang="hu-HU" sz="1400" b="1" dirty="0" err="1">
                <a:solidFill>
                  <a:schemeClr val="tx1"/>
                </a:solidFill>
                <a:effectLst>
                  <a:outerShdw blurRad="14224" dist="14224" dir="5520000" rotWithShape="0">
                    <a:srgbClr val="FFFFFF">
                      <a:alpha val="71999"/>
                    </a:srgbClr>
                  </a:outerShdw>
                </a:effectLst>
                <a:latin typeface="+mj-lt"/>
                <a:ea typeface="Yu Gothic" panose="020B0400000000000000" pitchFamily="34" charset="-128"/>
              </a:rPr>
              <a:t>caries</a:t>
            </a:r>
            <a:endParaRPr lang="hu-HU" sz="1400" b="1" dirty="0">
              <a:solidFill>
                <a:schemeClr val="tx1"/>
              </a:solidFill>
              <a:effectLst>
                <a:outerShdw blurRad="14224" dist="14224" dir="5520000" rotWithShape="0">
                  <a:srgbClr val="FFFFFF">
                    <a:alpha val="71999"/>
                  </a:srgbClr>
                </a:outerShdw>
              </a:effectLst>
              <a:latin typeface="+mj-lt"/>
            </a:endParaRPr>
          </a:p>
          <a:p>
            <a:pPr marL="625475" indent="-28575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hu-HU" sz="1400" dirty="0">
                <a:solidFill>
                  <a:srgbClr val="5E524C"/>
                </a:solidFill>
                <a:effectLst>
                  <a:outerShdw blurRad="14224" dist="14224" dir="5520000" rotWithShape="0">
                    <a:srgbClr val="FFFFFF">
                      <a:alpha val="71999"/>
                    </a:srgbClr>
                  </a:outerShdw>
                </a:effectLst>
                <a:latin typeface="+mj-lt"/>
              </a:rPr>
              <a:t>„abszolút mennyiség” – gyakoriság</a:t>
            </a:r>
          </a:p>
          <a:p>
            <a:pPr marL="1081088" indent="-28575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hu-HU" sz="1400" dirty="0" err="1">
                <a:solidFill>
                  <a:srgbClr val="5E524C"/>
                </a:solidFill>
                <a:effectLst>
                  <a:outerShdw blurRad="14224" dist="14224" dir="5520000" rotWithShape="0">
                    <a:srgbClr val="FFFFFF">
                      <a:alpha val="71999"/>
                    </a:srgbClr>
                  </a:outerShdw>
                </a:effectLst>
                <a:latin typeface="+mj-lt"/>
              </a:rPr>
              <a:t>cariogén</a:t>
            </a:r>
            <a:r>
              <a:rPr lang="hu-HU" sz="1400" dirty="0">
                <a:solidFill>
                  <a:srgbClr val="5E524C"/>
                </a:solidFill>
                <a:effectLst>
                  <a:outerShdw blurRad="14224" dist="14224" dir="5520000" rotWithShape="0">
                    <a:srgbClr val="FFFFFF">
                      <a:alpha val="71999"/>
                    </a:srgbClr>
                  </a:outerShdw>
                </a:effectLst>
                <a:latin typeface="+mj-lt"/>
              </a:rPr>
              <a:t> </a:t>
            </a:r>
            <a:r>
              <a:rPr lang="hu-HU" sz="1400" dirty="0" err="1">
                <a:solidFill>
                  <a:srgbClr val="5E524C"/>
                </a:solidFill>
                <a:effectLst>
                  <a:outerShdw blurRad="14224" dist="14224" dir="5520000" rotWithShape="0">
                    <a:srgbClr val="FFFFFF">
                      <a:alpha val="71999"/>
                    </a:srgbClr>
                  </a:outerShdw>
                </a:effectLst>
                <a:latin typeface="+mj-lt"/>
              </a:rPr>
              <a:t>attack</a:t>
            </a:r>
            <a:r>
              <a:rPr lang="hu-HU" sz="1400" dirty="0">
                <a:solidFill>
                  <a:srgbClr val="5E524C"/>
                </a:solidFill>
                <a:effectLst>
                  <a:outerShdw blurRad="14224" dist="14224" dir="5520000" rotWithShape="0">
                    <a:srgbClr val="FFFFFF">
                      <a:alpha val="71999"/>
                    </a:srgbClr>
                  </a:outerShdw>
                </a:effectLst>
                <a:latin typeface="+mj-lt"/>
              </a:rPr>
              <a:t> </a:t>
            </a:r>
            <a:r>
              <a:rPr lang="hu-HU" sz="1400" dirty="0">
                <a:solidFill>
                  <a:srgbClr val="5E524C"/>
                </a:solidFill>
                <a:effectLst>
                  <a:outerShdw blurRad="14224" dist="14224" dir="5520000" rotWithShape="0">
                    <a:srgbClr val="FFFFFF">
                      <a:alpha val="71999"/>
                    </a:srgbClr>
                  </a:outerShdw>
                </a:effectLst>
                <a:latin typeface="+mj-lt"/>
                <a:ea typeface="Yu Gothic" panose="020B0400000000000000" pitchFamily="34" charset="-128"/>
              </a:rPr>
              <a:t>↑ </a:t>
            </a:r>
            <a:r>
              <a:rPr lang="hu-HU" sz="1400" dirty="0">
                <a:solidFill>
                  <a:srgbClr val="5E524C"/>
                </a:solidFill>
                <a:effectLst>
                  <a:outerShdw blurRad="14224" dist="14224" dir="5520000" rotWithShape="0">
                    <a:srgbClr val="FFFFFF">
                      <a:alpha val="71999"/>
                    </a:srgbClr>
                  </a:outerShdw>
                </a:effectLst>
                <a:latin typeface="Yu Gothic" panose="020B0400000000000000" pitchFamily="34" charset="-128"/>
                <a:ea typeface="Yu Gothic" panose="020B0400000000000000" pitchFamily="34" charset="-128"/>
              </a:rPr>
              <a:t>→ </a:t>
            </a:r>
            <a:r>
              <a:rPr lang="hu-HU" sz="1400" dirty="0" err="1">
                <a:solidFill>
                  <a:srgbClr val="5E524C"/>
                </a:solidFill>
                <a:effectLst>
                  <a:outerShdw blurRad="14224" dist="14224" dir="5520000" rotWithShape="0">
                    <a:srgbClr val="FFFFFF">
                      <a:alpha val="71999"/>
                    </a:srgbClr>
                  </a:outerShdw>
                </a:effectLst>
                <a:latin typeface="+mj-lt"/>
                <a:ea typeface="Yu Gothic" panose="020B0400000000000000" pitchFamily="34" charset="-128"/>
              </a:rPr>
              <a:t>remineralizáció</a:t>
            </a:r>
            <a:r>
              <a:rPr lang="hu-HU" sz="1400" dirty="0">
                <a:solidFill>
                  <a:srgbClr val="5E524C"/>
                </a:solidFill>
                <a:effectLst>
                  <a:outerShdw blurRad="14224" dist="14224" dir="5520000" rotWithShape="0">
                    <a:srgbClr val="FFFFFF">
                      <a:alpha val="71999"/>
                    </a:srgbClr>
                  </a:outerShdw>
                </a:effectLst>
                <a:latin typeface="Yu Gothic" panose="020B0400000000000000" pitchFamily="34" charset="-128"/>
                <a:ea typeface="Yu Gothic" panose="020B0400000000000000" pitchFamily="34" charset="-128"/>
              </a:rPr>
              <a:t>↓, </a:t>
            </a:r>
            <a:r>
              <a:rPr lang="hu-HU" sz="1400" dirty="0" err="1">
                <a:solidFill>
                  <a:srgbClr val="5E524C"/>
                </a:solidFill>
                <a:effectLst>
                  <a:outerShdw blurRad="14224" dist="14224" dir="5520000" rotWithShape="0">
                    <a:srgbClr val="FFFFFF">
                      <a:alpha val="71999"/>
                    </a:srgbClr>
                  </a:outerShdw>
                </a:effectLst>
                <a:latin typeface="+mj-lt"/>
                <a:ea typeface="Yu Gothic" panose="020B0400000000000000" pitchFamily="34" charset="-128"/>
              </a:rPr>
              <a:t>demineralizáció</a:t>
            </a:r>
            <a:r>
              <a:rPr lang="hu-HU" sz="1400" dirty="0">
                <a:solidFill>
                  <a:srgbClr val="5E524C"/>
                </a:solidFill>
                <a:effectLst>
                  <a:outerShdw blurRad="14224" dist="14224" dir="5520000" rotWithShape="0">
                    <a:srgbClr val="FFFFFF">
                      <a:alpha val="71999"/>
                    </a:srgbClr>
                  </a:outerShdw>
                </a:effectLst>
                <a:latin typeface="Yu Gothic" panose="020B0400000000000000" pitchFamily="34" charset="-128"/>
                <a:ea typeface="Yu Gothic" panose="020B0400000000000000" pitchFamily="34" charset="-128"/>
              </a:rPr>
              <a:t> ↑</a:t>
            </a:r>
          </a:p>
          <a:p>
            <a:pPr marL="795338" algn="l">
              <a:lnSpc>
                <a:spcPct val="110000"/>
              </a:lnSpc>
            </a:pPr>
            <a:endParaRPr lang="hu-HU" sz="1400" dirty="0">
              <a:solidFill>
                <a:srgbClr val="5E524C"/>
              </a:solidFill>
              <a:effectLst>
                <a:outerShdw blurRad="14224" dist="14224" dir="5520000" rotWithShape="0">
                  <a:srgbClr val="FFFFFF">
                    <a:alpha val="71999"/>
                  </a:srgbClr>
                </a:outerShdw>
              </a:effectLst>
              <a:latin typeface="+mj-lt"/>
            </a:endParaRPr>
          </a:p>
          <a:p>
            <a:pPr marL="625475" indent="-28575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hu-HU" sz="1400" dirty="0">
                <a:solidFill>
                  <a:srgbClr val="5E524C"/>
                </a:solidFill>
                <a:effectLst>
                  <a:outerShdw blurRad="14224" dist="14224" dir="5520000" rotWithShape="0">
                    <a:srgbClr val="FFFFFF">
                      <a:alpha val="71999"/>
                    </a:srgbClr>
                  </a:outerShdw>
                </a:effectLst>
                <a:latin typeface="+mj-lt"/>
              </a:rPr>
              <a:t>minőség, konzisztencia</a:t>
            </a:r>
          </a:p>
          <a:p>
            <a:pPr marL="1074738" indent="-28575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hu-HU" sz="1400" dirty="0">
                <a:solidFill>
                  <a:srgbClr val="5E524C"/>
                </a:solidFill>
                <a:effectLst>
                  <a:outerShdw blurRad="14224" dist="14224" dir="5520000" rotWithShape="0">
                    <a:srgbClr val="FFFFFF">
                      <a:alpha val="71999"/>
                    </a:srgbClr>
                  </a:outerShdw>
                </a:effectLst>
                <a:latin typeface="+mj-lt"/>
              </a:rPr>
              <a:t>ragadós, </a:t>
            </a:r>
            <a:r>
              <a:rPr lang="hu-HU" sz="1400" dirty="0" err="1">
                <a:solidFill>
                  <a:srgbClr val="5E524C"/>
                </a:solidFill>
                <a:effectLst>
                  <a:outerShdw blurRad="14224" dist="14224" dir="5520000" rotWithShape="0">
                    <a:srgbClr val="FFFFFF">
                      <a:alpha val="71999"/>
                    </a:srgbClr>
                  </a:outerShdw>
                </a:effectLst>
                <a:latin typeface="+mj-lt"/>
              </a:rPr>
              <a:t>adherens</a:t>
            </a:r>
            <a:r>
              <a:rPr lang="hu-HU" sz="1400" dirty="0">
                <a:solidFill>
                  <a:srgbClr val="5E524C"/>
                </a:solidFill>
                <a:effectLst>
                  <a:outerShdw blurRad="14224" dist="14224" dir="5520000" rotWithShape="0">
                    <a:srgbClr val="FFFFFF">
                      <a:alpha val="71999"/>
                    </a:srgbClr>
                  </a:outerShdw>
                </a:effectLst>
                <a:latin typeface="+mj-lt"/>
              </a:rPr>
              <a:t>: méz, karamella, keksz</a:t>
            </a:r>
          </a:p>
          <a:p>
            <a:pPr marL="285750" indent="-285750" algn="l">
              <a:lnSpc>
                <a:spcPct val="110000"/>
              </a:lnSpc>
              <a:buFont typeface="Wingdings" panose="05000000000000000000" pitchFamily="2" charset="2"/>
              <a:buChar char="§"/>
            </a:pPr>
            <a:endParaRPr lang="hu-HU" sz="1400" dirty="0">
              <a:solidFill>
                <a:srgbClr val="5E524C"/>
              </a:solidFill>
              <a:effectLst>
                <a:outerShdw blurRad="14224" dist="14224" dir="5520000" rotWithShape="0">
                  <a:srgbClr val="FFFFFF">
                    <a:alpha val="71999"/>
                  </a:srgbClr>
                </a:outerShdw>
              </a:effectLst>
              <a:latin typeface="+mj-lt"/>
            </a:endParaRPr>
          </a:p>
          <a:p>
            <a:pPr marL="285750" indent="-285750" algn="l">
              <a:lnSpc>
                <a:spcPct val="100000"/>
              </a:lnSpc>
              <a:spcBef>
                <a:spcPct val="50000"/>
              </a:spcBef>
              <a:buFont typeface="Wingdings" panose="05000000000000000000" pitchFamily="2" charset="2"/>
              <a:buChar char="§"/>
            </a:pPr>
            <a:endParaRPr lang="hu-HU" sz="1400" i="1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F0607A8F-42F0-0C09-02DE-079BDBA84A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804" t="26397" r="4394" b="34277"/>
          <a:stretch/>
        </p:blipFill>
        <p:spPr>
          <a:xfrm>
            <a:off x="7232073" y="138546"/>
            <a:ext cx="4608944" cy="2697018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091208DB-E4E2-5B6E-4FFE-584D117815B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895" t="36767" r="22196" b="5455"/>
          <a:stretch/>
        </p:blipFill>
        <p:spPr>
          <a:xfrm>
            <a:off x="7232073" y="3223273"/>
            <a:ext cx="4870206" cy="2831055"/>
          </a:xfrm>
          <a:prstGeom prst="rect">
            <a:avLst/>
          </a:prstGeom>
        </p:spPr>
      </p:pic>
      <p:sp>
        <p:nvSpPr>
          <p:cNvPr id="11" name="Szövegdoboz 10">
            <a:extLst>
              <a:ext uri="{FF2B5EF4-FFF2-40B4-BE49-F238E27FC236}">
                <a16:creationId xmlns:a16="http://schemas.microsoft.com/office/drawing/2014/main" id="{32A769DC-187F-0ED4-6D6D-0BDCC2E8E051}"/>
              </a:ext>
            </a:extLst>
          </p:cNvPr>
          <p:cNvSpPr txBox="1"/>
          <p:nvPr/>
        </p:nvSpPr>
        <p:spPr>
          <a:xfrm>
            <a:off x="6862618" y="1487055"/>
            <a:ext cx="7389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b="1" dirty="0">
                <a:solidFill>
                  <a:srgbClr val="FF0000"/>
                </a:solidFill>
              </a:rPr>
              <a:t>5,5</a:t>
            </a:r>
          </a:p>
        </p:txBody>
      </p:sp>
      <p:sp>
        <p:nvSpPr>
          <p:cNvPr id="12" name="Szövegdoboz 11">
            <a:extLst>
              <a:ext uri="{FF2B5EF4-FFF2-40B4-BE49-F238E27FC236}">
                <a16:creationId xmlns:a16="http://schemas.microsoft.com/office/drawing/2014/main" id="{07EBE8F4-9900-D4F2-723C-7AAEAA434CAF}"/>
              </a:ext>
            </a:extLst>
          </p:cNvPr>
          <p:cNvSpPr txBox="1"/>
          <p:nvPr/>
        </p:nvSpPr>
        <p:spPr>
          <a:xfrm>
            <a:off x="6950364" y="4715164"/>
            <a:ext cx="7389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b="1" dirty="0">
                <a:solidFill>
                  <a:srgbClr val="FF0000"/>
                </a:solidFill>
              </a:rPr>
              <a:t>5,5</a:t>
            </a:r>
          </a:p>
        </p:txBody>
      </p:sp>
      <p:sp>
        <p:nvSpPr>
          <p:cNvPr id="20" name="Szövegdoboz 19">
            <a:extLst>
              <a:ext uri="{FF2B5EF4-FFF2-40B4-BE49-F238E27FC236}">
                <a16:creationId xmlns:a16="http://schemas.microsoft.com/office/drawing/2014/main" id="{89F9DCEB-64E5-9564-1CBC-ADCF689295EA}"/>
              </a:ext>
            </a:extLst>
          </p:cNvPr>
          <p:cNvSpPr txBox="1"/>
          <p:nvPr/>
        </p:nvSpPr>
        <p:spPr>
          <a:xfrm>
            <a:off x="0" y="5684996"/>
            <a:ext cx="6137562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hu-HU" sz="900" i="1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https://www.cohlbruins.com/eating-oral-health</a:t>
            </a:r>
            <a:endParaRPr lang="hu-HU" sz="900" i="1" dirty="0"/>
          </a:p>
          <a:p>
            <a:r>
              <a:rPr lang="hu-HU" sz="900" i="1" dirty="0"/>
              <a:t>https://www.news-medical.net/news/20230712/What-effect-does-honey-have-on-human-health.aspx</a:t>
            </a:r>
          </a:p>
        </p:txBody>
      </p:sp>
      <p:pic>
        <p:nvPicPr>
          <p:cNvPr id="25" name="Kép 24">
            <a:extLst>
              <a:ext uri="{FF2B5EF4-FFF2-40B4-BE49-F238E27FC236}">
                <a16:creationId xmlns:a16="http://schemas.microsoft.com/office/drawing/2014/main" id="{92E32FDE-973D-DD6E-EA51-E75E8B92782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833" t="32458" r="42348" b="15960"/>
          <a:stretch/>
        </p:blipFill>
        <p:spPr>
          <a:xfrm>
            <a:off x="0" y="3428557"/>
            <a:ext cx="2902317" cy="2013745"/>
          </a:xfrm>
          <a:prstGeom prst="rect">
            <a:avLst/>
          </a:prstGeom>
        </p:spPr>
      </p:pic>
      <p:pic>
        <p:nvPicPr>
          <p:cNvPr id="27" name="Kép 26">
            <a:extLst>
              <a:ext uri="{FF2B5EF4-FFF2-40B4-BE49-F238E27FC236}">
                <a16:creationId xmlns:a16="http://schemas.microsoft.com/office/drawing/2014/main" id="{F569F4DF-9C2E-0A11-EE7C-5175D66C30B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4621" t="30707" r="4924" b="34557"/>
          <a:stretch/>
        </p:blipFill>
        <p:spPr>
          <a:xfrm>
            <a:off x="2902317" y="3428557"/>
            <a:ext cx="3138736" cy="2013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2880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>
            <a:spLocks noGrp="1"/>
          </p:cNvSpPr>
          <p:nvPr>
            <p:ph type="title"/>
          </p:nvPr>
        </p:nvSpPr>
        <p:spPr>
          <a:xfrm>
            <a:off x="1631291" y="3035859"/>
            <a:ext cx="8929417" cy="786282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pPr algn="ctr">
              <a:defRPr/>
            </a:pPr>
            <a:r>
              <a:rPr lang="hu-HU" dirty="0">
                <a:solidFill>
                  <a:schemeClr val="tx1"/>
                </a:solidFill>
              </a:rPr>
              <a:t>Cukorpótlók, édesítőszerek</a:t>
            </a:r>
            <a:endParaRPr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535825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>
            <a:spLocks noGrp="1"/>
          </p:cNvSpPr>
          <p:nvPr>
            <p:ph type="title"/>
          </p:nvPr>
        </p:nvSpPr>
        <p:spPr>
          <a:xfrm>
            <a:off x="0" y="2511"/>
            <a:ext cx="6096000" cy="733351"/>
          </a:xfrm>
          <a:solidFill>
            <a:srgbClr val="FFFFFF"/>
          </a:solidFill>
        </p:spPr>
        <p:txBody>
          <a:bodyPr>
            <a:noAutofit/>
          </a:bodyPr>
          <a:lstStyle>
            <a:lvl1pPr defTabSz="385572">
              <a:spcBef>
                <a:spcPts val="1500"/>
              </a:spcBef>
              <a:defRPr sz="3432"/>
            </a:lvl1pPr>
          </a:lstStyle>
          <a:p>
            <a:pPr algn="l">
              <a:defRPr/>
            </a:pPr>
            <a:r>
              <a:rPr lang="hu-HU" sz="2250" b="1" dirty="0">
                <a:solidFill>
                  <a:schemeClr val="tx1"/>
                </a:solidFill>
              </a:rPr>
              <a:t>Cukorpótlók</a:t>
            </a:r>
            <a:endParaRPr sz="2250" b="1" dirty="0">
              <a:solidFill>
                <a:schemeClr val="tx1"/>
              </a:solidFill>
            </a:endParaRPr>
          </a:p>
        </p:txBody>
      </p:sp>
      <p:sp>
        <p:nvSpPr>
          <p:cNvPr id="3" name="Text Box 4">
            <a:extLst>
              <a:ext uri="{FF2B5EF4-FFF2-40B4-BE49-F238E27FC236}">
                <a16:creationId xmlns:a16="http://schemas.microsoft.com/office/drawing/2014/main" id="{5D4C7C97-0904-0F56-78F8-436783D940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55" y="735862"/>
            <a:ext cx="9648825" cy="5847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rtlCol="0">
            <a:spAutoFit/>
          </a:bodyPr>
          <a:lstStyle>
            <a:lvl1pPr marL="0" indent="0" algn="r" defTabSz="914400" rtl="0" eaLnBrk="1" latinLnBrk="0" hangingPunct="1">
              <a:lnSpc>
                <a:spcPct val="70000"/>
              </a:lnSpc>
              <a:spcBef>
                <a:spcPts val="422"/>
              </a:spcBef>
              <a:buSzTx/>
              <a:buFontTx/>
              <a:buNone/>
              <a:defRPr sz="3375" kern="1200">
                <a:solidFill>
                  <a:srgbClr val="747676"/>
                </a:solidFill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1pPr>
            <a:lvl2pPr marL="0" indent="160729" algn="r" defTabSz="914400" rtl="0" eaLnBrk="1" latinLnBrk="0" hangingPunct="1">
              <a:lnSpc>
                <a:spcPct val="70000"/>
              </a:lnSpc>
              <a:spcBef>
                <a:spcPts val="422"/>
              </a:spcBef>
              <a:buSzTx/>
              <a:buFontTx/>
              <a:buNone/>
              <a:defRPr sz="3375" kern="1200">
                <a:solidFill>
                  <a:srgbClr val="747676"/>
                </a:solidFill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2pPr>
            <a:lvl3pPr marL="0" indent="321457" algn="r" defTabSz="914400" rtl="0" eaLnBrk="1" latinLnBrk="0" hangingPunct="1">
              <a:lnSpc>
                <a:spcPct val="70000"/>
              </a:lnSpc>
              <a:spcBef>
                <a:spcPts val="422"/>
              </a:spcBef>
              <a:buSzTx/>
              <a:buFontTx/>
              <a:buNone/>
              <a:defRPr sz="3375" kern="1200">
                <a:solidFill>
                  <a:srgbClr val="747676"/>
                </a:solidFill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3pPr>
            <a:lvl4pPr marL="0" indent="482186" algn="r" defTabSz="914400" rtl="0" eaLnBrk="1" latinLnBrk="0" hangingPunct="1">
              <a:lnSpc>
                <a:spcPct val="70000"/>
              </a:lnSpc>
              <a:spcBef>
                <a:spcPts val="422"/>
              </a:spcBef>
              <a:buSzTx/>
              <a:buFontTx/>
              <a:buNone/>
              <a:defRPr sz="3375" kern="1200">
                <a:solidFill>
                  <a:srgbClr val="747676"/>
                </a:solidFill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4pPr>
            <a:lvl5pPr marL="0" indent="642915" algn="r" defTabSz="914400" rtl="0" eaLnBrk="1" latinLnBrk="0" hangingPunct="1">
              <a:lnSpc>
                <a:spcPct val="70000"/>
              </a:lnSpc>
              <a:spcBef>
                <a:spcPts val="422"/>
              </a:spcBef>
              <a:buSzTx/>
              <a:buFontTx/>
              <a:buNone/>
              <a:defRPr sz="3375" kern="1200">
                <a:solidFill>
                  <a:srgbClr val="747676"/>
                </a:solidFill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71685" indent="-371685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3600">
                <a:solidFill>
                  <a:srgbClr val="5E524C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 lang="hu-HU" sz="1400" dirty="0">
                <a:solidFill>
                  <a:srgbClr val="5E524C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+mj-lt"/>
                <a:ea typeface="Avenir Next Medium"/>
                <a:cs typeface="Avenir Next Medium"/>
                <a:sym typeface="Avenir Next Medium"/>
              </a:rPr>
              <a:t>= </a:t>
            </a:r>
            <a:r>
              <a:rPr lang="hu-HU" sz="1400" b="1" dirty="0">
                <a:solidFill>
                  <a:schemeClr val="tx1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+mj-lt"/>
                <a:ea typeface="Avenir Next Medium"/>
                <a:cs typeface="Avenir Next Medium"/>
                <a:sym typeface="Avenir Next Medium"/>
              </a:rPr>
              <a:t>természetes eredetű </a:t>
            </a:r>
            <a:r>
              <a:rPr lang="hu-HU" sz="1400" dirty="0">
                <a:latin typeface="+mn-lt"/>
                <a:sym typeface="Avenir Next Medium"/>
              </a:rPr>
              <a:t>cukoralkoholok (</a:t>
            </a:r>
            <a:r>
              <a:rPr lang="hu-HU" sz="1400" dirty="0" err="1">
                <a:latin typeface="+mn-lt"/>
                <a:sym typeface="Avenir Next Medium"/>
              </a:rPr>
              <a:t>poliolok</a:t>
            </a:r>
            <a:r>
              <a:rPr lang="hu-HU" sz="1400" dirty="0">
                <a:latin typeface="+mn-lt"/>
                <a:sym typeface="Avenir Next Medium"/>
              </a:rPr>
              <a:t>)</a:t>
            </a:r>
          </a:p>
          <a:p>
            <a:pPr marL="895350" indent="-28575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3600">
                <a:solidFill>
                  <a:srgbClr val="5E524C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 lang="hu-HU" sz="1400" dirty="0">
                <a:latin typeface="+mn-lt"/>
                <a:sym typeface="Avenir Next Medium"/>
              </a:rPr>
              <a:t>édesítő erő: kb. szacharóz 50%-a</a:t>
            </a:r>
          </a:p>
          <a:p>
            <a:pPr marL="895350" indent="-28575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3600">
                <a:solidFill>
                  <a:srgbClr val="5E524C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 lang="hu-HU" sz="1400" dirty="0">
                <a:latin typeface="+mn-lt"/>
                <a:sym typeface="Avenir Next Medium"/>
              </a:rPr>
              <a:t>kalória tartalom: azonos vagy alacsonyabb</a:t>
            </a:r>
          </a:p>
          <a:p>
            <a:pPr marL="371685" indent="-371685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3600">
                <a:solidFill>
                  <a:srgbClr val="5E524C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 lang="hu-HU" sz="1400" b="1" dirty="0">
                <a:latin typeface="+mn-lt"/>
                <a:sym typeface="Avenir Next Medium"/>
              </a:rPr>
              <a:t>adagolás</a:t>
            </a:r>
            <a:r>
              <a:rPr lang="hu-HU" sz="1400" dirty="0">
                <a:latin typeface="+mn-lt"/>
                <a:sym typeface="Avenir Next Medium"/>
              </a:rPr>
              <a:t>: elfogadható napi beviteli mennyiség / </a:t>
            </a:r>
            <a:r>
              <a:rPr lang="hu-HU" sz="1400" b="1" dirty="0">
                <a:solidFill>
                  <a:schemeClr val="tx1"/>
                </a:solidFill>
                <a:latin typeface="+mn-lt"/>
                <a:sym typeface="Avenir Next Medium"/>
              </a:rPr>
              <a:t>ADI</a:t>
            </a:r>
            <a:r>
              <a:rPr lang="hu-HU" sz="1400" dirty="0">
                <a:latin typeface="+mn-lt"/>
                <a:sym typeface="Avenir Next Medium"/>
              </a:rPr>
              <a:t> – </a:t>
            </a:r>
            <a:r>
              <a:rPr lang="hu-HU" sz="1200" i="1" dirty="0" err="1">
                <a:latin typeface="+mn-lt"/>
                <a:sym typeface="Avenir Next Medium"/>
              </a:rPr>
              <a:t>acceptable</a:t>
            </a:r>
            <a:r>
              <a:rPr lang="hu-HU" sz="1200" i="1" dirty="0">
                <a:latin typeface="+mn-lt"/>
                <a:sym typeface="Avenir Next Medium"/>
              </a:rPr>
              <a:t> </a:t>
            </a:r>
            <a:r>
              <a:rPr lang="hu-HU" sz="1200" i="1" dirty="0" err="1">
                <a:latin typeface="+mn-lt"/>
                <a:sym typeface="Avenir Next Medium"/>
              </a:rPr>
              <a:t>daily</a:t>
            </a:r>
            <a:r>
              <a:rPr lang="hu-HU" sz="1200" i="1" dirty="0">
                <a:latin typeface="+mn-lt"/>
                <a:sym typeface="Avenir Next Medium"/>
              </a:rPr>
              <a:t> </a:t>
            </a:r>
            <a:r>
              <a:rPr lang="hu-HU" sz="1200" i="1" dirty="0" err="1">
                <a:latin typeface="+mn-lt"/>
                <a:sym typeface="Avenir Next Medium"/>
              </a:rPr>
              <a:t>intake</a:t>
            </a:r>
            <a:endParaRPr lang="hu-HU" sz="1200" i="1" dirty="0">
              <a:latin typeface="+mn-lt"/>
              <a:sym typeface="Avenir Next Medium"/>
            </a:endParaRPr>
          </a:p>
          <a:p>
            <a:pPr marL="895350" indent="-28575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3600">
                <a:solidFill>
                  <a:srgbClr val="5E524C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 lang="hu-HU" sz="1400" dirty="0">
                <a:latin typeface="+mn-lt"/>
                <a:sym typeface="Avenir Next Medium"/>
              </a:rPr>
              <a:t>ADI: 10% &lt; - </a:t>
            </a:r>
            <a:r>
              <a:rPr lang="hu-HU" sz="1200" i="1" dirty="0">
                <a:latin typeface="+mn-lt"/>
                <a:sym typeface="Avenir Next Medium"/>
              </a:rPr>
              <a:t>„túlzott mennyiségű fogyasztása hashajtó hatású” </a:t>
            </a:r>
            <a:endParaRPr lang="hu-HU" sz="1400" i="1" dirty="0">
              <a:latin typeface="+mn-lt"/>
              <a:sym typeface="Avenir Next Medium"/>
            </a:endParaRPr>
          </a:p>
          <a:p>
            <a:pPr marL="895350" indent="-28575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3600">
                <a:solidFill>
                  <a:srgbClr val="5E524C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 lang="hu-HU" sz="1400" dirty="0">
                <a:solidFill>
                  <a:schemeClr val="tx1"/>
                </a:solidFill>
                <a:latin typeface="+mn-lt"/>
                <a:sym typeface="Avenir Next Medium"/>
              </a:rPr>
              <a:t>12 éves kor alatt </a:t>
            </a:r>
            <a:r>
              <a:rPr lang="hu-HU" sz="1400" b="1" dirty="0">
                <a:solidFill>
                  <a:schemeClr val="tx1"/>
                </a:solidFill>
                <a:latin typeface="+mn-lt"/>
                <a:sym typeface="Avenir Next Medium"/>
              </a:rPr>
              <a:t>NE !</a:t>
            </a:r>
          </a:p>
          <a:p>
            <a:pPr marL="371685" indent="-371685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3600">
                <a:solidFill>
                  <a:srgbClr val="5E524C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 lang="hu-HU" sz="1400" b="1" dirty="0">
                <a:latin typeface="+mn-lt"/>
                <a:sym typeface="Avenir Next Medium"/>
              </a:rPr>
              <a:t>lebomlás</a:t>
            </a:r>
          </a:p>
          <a:p>
            <a:pPr marL="989013" indent="-371475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3600">
                <a:solidFill>
                  <a:srgbClr val="5E524C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 lang="hu-HU" sz="1400" dirty="0">
                <a:latin typeface="+mn-lt"/>
                <a:sym typeface="Avenir Next Medium"/>
              </a:rPr>
              <a:t>szájüregi mikroorganizmusok nem képesek bontani vagy</a:t>
            </a:r>
          </a:p>
          <a:p>
            <a:pPr marL="989013" indent="-371475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3600">
                <a:solidFill>
                  <a:srgbClr val="5E524C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 lang="hu-HU" sz="1400" dirty="0">
                <a:latin typeface="+mn-lt"/>
                <a:sym typeface="Avenir Next Medium"/>
              </a:rPr>
              <a:t>lassú, elhúzódó </a:t>
            </a:r>
            <a:r>
              <a:rPr lang="hu-HU" sz="1400" b="1" dirty="0">
                <a:latin typeface="+mn-lt"/>
                <a:sym typeface="Avenir Next Medium"/>
              </a:rPr>
              <a:t>hangyasav</a:t>
            </a:r>
            <a:r>
              <a:rPr lang="hu-HU" sz="1400" dirty="0">
                <a:latin typeface="+mn-lt"/>
                <a:sym typeface="Avenir Next Medium"/>
              </a:rPr>
              <a:t> képződés – gyengébb, mint a tejsav</a:t>
            </a:r>
          </a:p>
          <a:p>
            <a:pPr marL="371685" indent="-371685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3600">
                <a:solidFill>
                  <a:srgbClr val="5E524C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 lang="hu-HU" sz="1400" dirty="0" err="1">
                <a:latin typeface="+mn-lt"/>
                <a:sym typeface="Avenir Next Medium"/>
              </a:rPr>
              <a:t>plakk</a:t>
            </a:r>
            <a:r>
              <a:rPr lang="hu-HU" sz="1400" dirty="0">
                <a:latin typeface="+mn-lt"/>
                <a:sym typeface="Avenir Next Medium"/>
              </a:rPr>
              <a:t> képző képesség ↓</a:t>
            </a:r>
          </a:p>
          <a:p>
            <a:pPr marL="371685" indent="-371685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3600">
                <a:solidFill>
                  <a:srgbClr val="5E524C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 lang="hu-HU" sz="1400" dirty="0">
                <a:latin typeface="+mn-lt"/>
                <a:sym typeface="Avenir Next Medium"/>
              </a:rPr>
              <a:t>nincs </a:t>
            </a:r>
            <a:r>
              <a:rPr lang="hu-HU" sz="1400" dirty="0" err="1">
                <a:latin typeface="+mn-lt"/>
                <a:sym typeface="Avenir Next Medium"/>
              </a:rPr>
              <a:t>extracellularis</a:t>
            </a:r>
            <a:r>
              <a:rPr lang="hu-HU" sz="1400" dirty="0">
                <a:latin typeface="+mn-lt"/>
                <a:sym typeface="Avenir Next Medium"/>
              </a:rPr>
              <a:t> </a:t>
            </a:r>
            <a:r>
              <a:rPr lang="hu-HU" sz="1400" dirty="0" err="1">
                <a:latin typeface="+mn-lt"/>
                <a:sym typeface="Avenir Next Medium"/>
              </a:rPr>
              <a:t>poliszacharid</a:t>
            </a:r>
            <a:r>
              <a:rPr lang="hu-HU" sz="1400" dirty="0">
                <a:latin typeface="+mn-lt"/>
                <a:sym typeface="Avenir Next Medium"/>
              </a:rPr>
              <a:t> képzés</a:t>
            </a:r>
          </a:p>
          <a:p>
            <a:pPr marL="371685" indent="-371685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3600">
                <a:solidFill>
                  <a:srgbClr val="5E524C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 lang="hu-HU" sz="1400" dirty="0">
                <a:latin typeface="+mn-lt"/>
                <a:sym typeface="Avenir Next Medium"/>
              </a:rPr>
              <a:t>lepedék pH-t magasabb szinten tartják</a:t>
            </a:r>
          </a:p>
          <a:p>
            <a:pPr marL="371685" indent="-371685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3600">
                <a:solidFill>
                  <a:srgbClr val="5E524C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 lang="hu-HU" sz="1400" dirty="0">
                <a:latin typeface="+mn-lt"/>
                <a:sym typeface="Avenir Next Medium"/>
              </a:rPr>
              <a:t>napi </a:t>
            </a:r>
            <a:r>
              <a:rPr lang="hu-HU" sz="1400" dirty="0" err="1">
                <a:latin typeface="+mn-lt"/>
                <a:sym typeface="Avenir Next Medium"/>
              </a:rPr>
              <a:t>max</a:t>
            </a:r>
            <a:r>
              <a:rPr lang="hu-HU" sz="1400" dirty="0">
                <a:latin typeface="+mn-lt"/>
                <a:sym typeface="Avenir Next Medium"/>
              </a:rPr>
              <a:t>. mennyiség: 50 g </a:t>
            </a:r>
          </a:p>
          <a:p>
            <a:pPr marL="371685" indent="-371685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3600">
                <a:solidFill>
                  <a:srgbClr val="5E524C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 lang="hu-HU" sz="1400" dirty="0">
                <a:latin typeface="+mn-lt"/>
                <a:sym typeface="Avenir Next Medium"/>
              </a:rPr>
              <a:t>szorbit, </a:t>
            </a:r>
            <a:r>
              <a:rPr lang="hu-HU" sz="1400" dirty="0" err="1">
                <a:latin typeface="+mn-lt"/>
                <a:sym typeface="Avenir Next Medium"/>
              </a:rPr>
              <a:t>xilit</a:t>
            </a:r>
            <a:r>
              <a:rPr lang="hu-HU" sz="1400" dirty="0">
                <a:latin typeface="+mn-lt"/>
                <a:sym typeface="Avenir Next Medium"/>
              </a:rPr>
              <a:t>, mannit, </a:t>
            </a:r>
            <a:r>
              <a:rPr lang="hu-HU" sz="1400" dirty="0" err="1">
                <a:latin typeface="+mn-lt"/>
                <a:sym typeface="Avenir Next Medium"/>
              </a:rPr>
              <a:t>laktit</a:t>
            </a:r>
            <a:r>
              <a:rPr lang="hu-HU" sz="1400" dirty="0">
                <a:latin typeface="+mn-lt"/>
                <a:sym typeface="Avenir Next Medium"/>
              </a:rPr>
              <a:t>, </a:t>
            </a:r>
            <a:r>
              <a:rPr lang="hu-HU" sz="1400" dirty="0" err="1">
                <a:latin typeface="+mn-lt"/>
                <a:sym typeface="Avenir Next Medium"/>
              </a:rPr>
              <a:t>maltit</a:t>
            </a:r>
            <a:r>
              <a:rPr lang="hu-HU" sz="1400" dirty="0">
                <a:latin typeface="+mn-lt"/>
                <a:sym typeface="Avenir Next Medium"/>
              </a:rPr>
              <a:t>, </a:t>
            </a:r>
            <a:r>
              <a:rPr lang="hu-HU" sz="1400" dirty="0" err="1">
                <a:latin typeface="+mn-lt"/>
                <a:sym typeface="Avenir Next Medium"/>
              </a:rPr>
              <a:t>isomalt</a:t>
            </a:r>
            <a:endParaRPr lang="hu-HU" sz="1400" dirty="0">
              <a:latin typeface="+mn-lt"/>
              <a:sym typeface="Avenir Next Medium"/>
            </a:endParaRPr>
          </a:p>
          <a:p>
            <a:pPr marL="371685" indent="-371685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3600">
                <a:solidFill>
                  <a:srgbClr val="5E524C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 lang="hu-HU" sz="1400" b="1" dirty="0">
                <a:solidFill>
                  <a:schemeClr val="tx1"/>
                </a:solidFill>
                <a:latin typeface="+mn-lt"/>
                <a:sym typeface="Avenir Next Medium"/>
              </a:rPr>
              <a:t>expozíciós profilaxis</a:t>
            </a:r>
          </a:p>
          <a:p>
            <a:pPr marL="371685" indent="-371685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3600">
                <a:solidFill>
                  <a:srgbClr val="5E524C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endParaRPr lang="hu-HU" sz="1400" dirty="0">
              <a:latin typeface="+mn-lt"/>
              <a:sym typeface="Avenir Next Medium"/>
            </a:endParaRPr>
          </a:p>
        </p:txBody>
      </p:sp>
    </p:spTree>
    <p:extLst>
      <p:ext uri="{BB962C8B-B14F-4D97-AF65-F5344CB8AC3E}">
        <p14:creationId xmlns:p14="http://schemas.microsoft.com/office/powerpoint/2010/main" val="893025802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9027694" cy="1027919"/>
          </a:xfrm>
        </p:spPr>
        <p:txBody>
          <a:bodyPr>
            <a:normAutofit/>
          </a:bodyPr>
          <a:lstStyle/>
          <a:p>
            <a:r>
              <a:rPr lang="hu-HU" sz="2250" b="1" dirty="0"/>
              <a:t>Szorbit  E 420</a:t>
            </a:r>
          </a:p>
        </p:txBody>
      </p:sp>
      <p:sp>
        <p:nvSpPr>
          <p:cNvPr id="8" name="Téglalap 7"/>
          <p:cNvSpPr/>
          <p:nvPr/>
        </p:nvSpPr>
        <p:spPr>
          <a:xfrm>
            <a:off x="838200" y="955320"/>
            <a:ext cx="8933873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hu-HU" sz="1400" dirty="0">
                <a:solidFill>
                  <a:srgbClr val="5E524C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rPr>
              <a:t>előfordulás: madárberkenye</a:t>
            </a:r>
          </a:p>
          <a:p>
            <a:pPr marL="285750" indent="-28575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hu-HU" sz="1400" dirty="0">
                <a:solidFill>
                  <a:srgbClr val="5E524C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rPr>
              <a:t>édesítő erő: </a:t>
            </a:r>
            <a:r>
              <a:rPr lang="hu-HU" sz="1400" dirty="0" err="1">
                <a:solidFill>
                  <a:srgbClr val="5E524C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rPr>
              <a:t>kb</a:t>
            </a:r>
            <a:r>
              <a:rPr lang="hu-HU" sz="1400" dirty="0">
                <a:solidFill>
                  <a:srgbClr val="5E524C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rPr>
              <a:t> 60 %</a:t>
            </a:r>
          </a:p>
          <a:p>
            <a:pPr marL="285750" indent="-28575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hu-HU" sz="1400" dirty="0">
                <a:solidFill>
                  <a:srgbClr val="5E524C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rPr>
              <a:t>CH – anyagcsere közti terméke</a:t>
            </a:r>
          </a:p>
          <a:p>
            <a:pPr marL="285750" indent="-28575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hu-HU" sz="1400" dirty="0">
                <a:solidFill>
                  <a:srgbClr val="5E524C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rPr>
              <a:t>szinergia hatás: szacharin hozzáadásával növelik az édesítő hatását</a:t>
            </a:r>
          </a:p>
          <a:p>
            <a:pPr marL="285750" indent="-28575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hu-HU" sz="1400" dirty="0">
                <a:solidFill>
                  <a:srgbClr val="5E524C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rPr>
              <a:t>lebomlás: nem kell inzulin ! – diabetesesek is</a:t>
            </a:r>
          </a:p>
          <a:p>
            <a:pPr marL="285750" indent="-28575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hu-HU" sz="1400" dirty="0">
                <a:solidFill>
                  <a:srgbClr val="5E524C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rPr>
              <a:t>gyógyszeripar, kozmetikai ipar: </a:t>
            </a:r>
          </a:p>
          <a:p>
            <a:pPr marL="1081088" indent="-28575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hu-HU" sz="1400" dirty="0">
                <a:solidFill>
                  <a:srgbClr val="5E524C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rPr>
              <a:t>tömegnövelő</a:t>
            </a:r>
          </a:p>
          <a:p>
            <a:pPr marL="1081088" indent="-28575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hu-HU" sz="1400" dirty="0">
                <a:solidFill>
                  <a:srgbClr val="5E524C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rPr>
              <a:t>nedvességfokozó anyag</a:t>
            </a:r>
          </a:p>
          <a:p>
            <a:pPr marL="342900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hu-HU" sz="1400" b="1" dirty="0">
                <a:solidFill>
                  <a:srgbClr val="FF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rPr>
              <a:t>CAVE</a:t>
            </a:r>
            <a:r>
              <a:rPr lang="hu-HU" sz="1400" dirty="0">
                <a:solidFill>
                  <a:srgbClr val="5E524C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rPr>
              <a:t> – fruktóz-intolerancia, fruktóz-</a:t>
            </a:r>
            <a:r>
              <a:rPr lang="hu-HU" sz="1400" dirty="0" err="1">
                <a:solidFill>
                  <a:srgbClr val="5E524C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rPr>
              <a:t>malabszorpció</a:t>
            </a:r>
            <a:r>
              <a:rPr lang="hu-HU" sz="1400" dirty="0">
                <a:solidFill>
                  <a:srgbClr val="5E524C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rPr>
              <a:t> : lassítja a fruktóz felszívódását</a:t>
            </a:r>
          </a:p>
          <a:p>
            <a:pPr marL="342900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endParaRPr lang="hu-HU" sz="1400" dirty="0">
              <a:solidFill>
                <a:srgbClr val="5E524C"/>
              </a:solidFill>
              <a:effectLst>
                <a:outerShdw blurRad="25400" dist="25400" dir="5520000" rotWithShape="0">
                  <a:srgbClr val="FFFFFF">
                    <a:alpha val="71999"/>
                  </a:srgbClr>
                </a:outerShdw>
              </a:effectLst>
            </a:endParaRPr>
          </a:p>
          <a:p>
            <a:pPr marL="342900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hu-HU" sz="1400" b="1" i="1" dirty="0"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rPr>
              <a:t>szorbitszirup</a:t>
            </a:r>
            <a:r>
              <a:rPr lang="hu-HU" sz="1400" dirty="0">
                <a:solidFill>
                  <a:srgbClr val="5E524C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rPr>
              <a:t>: szorbit + mannit + </a:t>
            </a:r>
            <a:r>
              <a:rPr lang="hu-HU" sz="1400" dirty="0" err="1">
                <a:solidFill>
                  <a:srgbClr val="5E524C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rPr>
              <a:t>oligoszacharidok</a:t>
            </a:r>
            <a:endParaRPr lang="hu-HU" sz="1400" b="1" dirty="0">
              <a:solidFill>
                <a:srgbClr val="FF0000"/>
              </a:solidFill>
              <a:effectLst>
                <a:outerShdw blurRad="25400" dist="25400" dir="5520000" rotWithShape="0">
                  <a:srgbClr val="FFFFFF">
                    <a:alpha val="71999"/>
                  </a:srgbClr>
                </a:outerShdw>
              </a:effectLst>
            </a:endParaRPr>
          </a:p>
          <a:p>
            <a:pPr marL="803275" indent="-174625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hu-HU" sz="1400" b="1" dirty="0">
                <a:solidFill>
                  <a:srgbClr val="FF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rPr>
              <a:t>NE : </a:t>
            </a:r>
            <a:endParaRPr lang="hu-HU" sz="1400" b="1" dirty="0">
              <a:solidFill>
                <a:srgbClr val="5E524C"/>
              </a:solidFill>
              <a:effectLst>
                <a:outerShdw blurRad="25400" dist="25400" dir="5520000" rotWithShape="0">
                  <a:srgbClr val="FFFFFF">
                    <a:alpha val="71999"/>
                  </a:srgbClr>
                </a:outerShdw>
              </a:effectLst>
            </a:endParaRPr>
          </a:p>
          <a:p>
            <a:pPr marL="1255713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hu-HU" sz="1400" dirty="0">
                <a:solidFill>
                  <a:srgbClr val="5E524C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rPr>
              <a:t>diabetesesek – lebontása inzulinfüggő</a:t>
            </a:r>
          </a:p>
          <a:p>
            <a:pPr marL="1255713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hu-HU" sz="1400" dirty="0">
                <a:solidFill>
                  <a:srgbClr val="5E524C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rPr>
              <a:t>laktóz intolerancia, </a:t>
            </a:r>
            <a:r>
              <a:rPr lang="hu-HU" sz="1400" dirty="0" err="1">
                <a:solidFill>
                  <a:srgbClr val="5E524C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rPr>
              <a:t>malabsorptio</a:t>
            </a:r>
            <a:endParaRPr lang="hu-HU" sz="1400" dirty="0">
              <a:solidFill>
                <a:srgbClr val="5E524C"/>
              </a:solidFill>
              <a:effectLst>
                <a:outerShdw blurRad="25400" dist="25400" dir="5520000" rotWithShape="0">
                  <a:srgbClr val="FFFFFF">
                    <a:alpha val="71999"/>
                  </a:srgbClr>
                </a:outerShdw>
              </a:effectLst>
            </a:endParaRPr>
          </a:p>
          <a:p>
            <a:pPr marL="1255713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hu-HU" sz="1400" dirty="0">
                <a:solidFill>
                  <a:srgbClr val="5E524C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rPr>
              <a:t>&lt; 1 éves : lebontásához szükséges enzim hiányzik</a:t>
            </a:r>
            <a:endParaRPr lang="hu-HU" sz="1400" dirty="0">
              <a:solidFill>
                <a:srgbClr val="FF0000"/>
              </a:solidFill>
              <a:effectLst>
                <a:outerShdw blurRad="25400" dist="25400" dir="5520000" rotWithShape="0">
                  <a:srgbClr val="FFFFFF">
                    <a:alpha val="71999"/>
                  </a:srgbClr>
                </a:outerShdw>
              </a:effectLst>
            </a:endParaRPr>
          </a:p>
        </p:txBody>
      </p:sp>
      <p:pic>
        <p:nvPicPr>
          <p:cNvPr id="2" name="Picture 4" descr="300px-Illustration_Sorbus_aucuparia0">
            <a:extLst>
              <a:ext uri="{FF2B5EF4-FFF2-40B4-BE49-F238E27FC236}">
                <a16:creationId xmlns:a16="http://schemas.microsoft.com/office/drawing/2014/main" id="{BAE04C4F-098C-CDFA-F8C8-398446C33F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28809" y="0"/>
            <a:ext cx="2775462" cy="4004702"/>
          </a:xfrm>
          <a:prstGeom prst="rect">
            <a:avLst/>
          </a:prstGeom>
          <a:noFill/>
        </p:spPr>
      </p:pic>
      <p:pic>
        <p:nvPicPr>
          <p:cNvPr id="3" name="Picture 2" descr="Madárberkenye (Sorbus aucuparia) gondozása, szaporítása">
            <a:extLst>
              <a:ext uri="{FF2B5EF4-FFF2-40B4-BE49-F238E27FC236}">
                <a16:creationId xmlns:a16="http://schemas.microsoft.com/office/drawing/2014/main" id="{002911DD-42BD-409E-A822-8A10CDB6D0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7694" y="4193404"/>
            <a:ext cx="2776577" cy="1843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2399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39687"/>
            <a:ext cx="2884055" cy="609139"/>
          </a:xfrm>
        </p:spPr>
        <p:txBody>
          <a:bodyPr>
            <a:normAutofit/>
          </a:bodyPr>
          <a:lstStyle/>
          <a:p>
            <a:r>
              <a:rPr lang="hu-HU" sz="2250" b="1" dirty="0"/>
              <a:t>Mannit E 421</a:t>
            </a:r>
          </a:p>
        </p:txBody>
      </p:sp>
      <p:sp>
        <p:nvSpPr>
          <p:cNvPr id="7" name="Téglalap 6"/>
          <p:cNvSpPr/>
          <p:nvPr/>
        </p:nvSpPr>
        <p:spPr>
          <a:xfrm>
            <a:off x="307748" y="699535"/>
            <a:ext cx="8828314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hu-HU" sz="1400" dirty="0">
                <a:solidFill>
                  <a:srgbClr val="5E524C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sym typeface="Iowan Old Style Italic"/>
              </a:rPr>
              <a:t>előfordulás: virágos kőris (</a:t>
            </a:r>
            <a:r>
              <a:rPr lang="hu-HU" sz="1400" dirty="0" err="1">
                <a:solidFill>
                  <a:srgbClr val="5E524C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sym typeface="Iowan Old Style Italic"/>
              </a:rPr>
              <a:t>Fraxinus</a:t>
            </a:r>
            <a:r>
              <a:rPr lang="hu-HU" sz="1400" dirty="0">
                <a:solidFill>
                  <a:srgbClr val="5E524C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sym typeface="Iowan Old Style Italic"/>
              </a:rPr>
              <a:t> </a:t>
            </a:r>
            <a:r>
              <a:rPr lang="hu-HU" sz="1400" dirty="0" err="1">
                <a:solidFill>
                  <a:srgbClr val="5E524C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sym typeface="Iowan Old Style Italic"/>
              </a:rPr>
              <a:t>ornus</a:t>
            </a:r>
            <a:r>
              <a:rPr lang="hu-HU" sz="1400" dirty="0">
                <a:solidFill>
                  <a:srgbClr val="5E524C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sym typeface="Iowan Old Style Italic"/>
              </a:rPr>
              <a:t>) kérge – édes nedv: „manna”;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hu-HU" sz="1400" dirty="0">
                <a:solidFill>
                  <a:srgbClr val="5E524C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sym typeface="Iowan Old Style Italic"/>
              </a:rPr>
              <a:t>tulajdonságai: </a:t>
            </a:r>
          </a:p>
          <a:p>
            <a:pPr marL="720725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hu-HU" sz="1400" dirty="0">
                <a:solidFill>
                  <a:srgbClr val="5E524C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sym typeface="Iowan Old Style Italic"/>
              </a:rPr>
              <a:t>lassan bomlik le – nem szükséges hozzá inzulin! – diabetesesek is</a:t>
            </a:r>
          </a:p>
          <a:p>
            <a:pPr marL="720725" indent="-2857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hu-HU" sz="1400" dirty="0">
                <a:solidFill>
                  <a:srgbClr val="5E524C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sym typeface="Iowan Old Style Italic"/>
              </a:rPr>
              <a:t>nem hatol át a biológiai membránokon, vérben oldódik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hu-HU" sz="1400" dirty="0">
                <a:solidFill>
                  <a:srgbClr val="5E524C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sym typeface="Iowan Old Style Italic"/>
              </a:rPr>
              <a:t>hatása: </a:t>
            </a:r>
          </a:p>
          <a:p>
            <a:pPr marL="720725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hu-HU" sz="1400" dirty="0" err="1">
                <a:solidFill>
                  <a:srgbClr val="5E524C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sym typeface="Iowan Old Style Italic"/>
              </a:rPr>
              <a:t>vasodilatatio</a:t>
            </a:r>
            <a:endParaRPr lang="hu-HU" sz="1400" dirty="0">
              <a:solidFill>
                <a:srgbClr val="5E524C"/>
              </a:solidFill>
              <a:effectLst>
                <a:outerShdw blurRad="25400" dist="25400" dir="5520000" rotWithShape="0">
                  <a:srgbClr val="FFFFFF">
                    <a:alpha val="71999"/>
                  </a:srgbClr>
                </a:outerShdw>
              </a:effectLst>
              <a:sym typeface="Iowan Old Style Italic"/>
            </a:endParaRPr>
          </a:p>
          <a:p>
            <a:pPr marL="720725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hu-HU" sz="1400" dirty="0">
                <a:solidFill>
                  <a:srgbClr val="5E524C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sym typeface="Iowan Old Style Italic"/>
              </a:rPr>
              <a:t>E.C. folyadékcsökkentés</a:t>
            </a:r>
          </a:p>
          <a:p>
            <a:pPr marL="720725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hu-HU" sz="1400" dirty="0">
                <a:solidFill>
                  <a:srgbClr val="5E524C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sym typeface="Iowan Old Style Italic"/>
              </a:rPr>
              <a:t>ICP (</a:t>
            </a:r>
            <a:r>
              <a:rPr lang="hu-HU" sz="1400" dirty="0" err="1">
                <a:solidFill>
                  <a:srgbClr val="5E524C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sym typeface="Iowan Old Style Italic"/>
              </a:rPr>
              <a:t>intracranialis</a:t>
            </a:r>
            <a:r>
              <a:rPr lang="hu-HU" sz="1400" dirty="0">
                <a:solidFill>
                  <a:srgbClr val="5E524C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sym typeface="Iowan Old Style Italic"/>
              </a:rPr>
              <a:t> nyomás) </a:t>
            </a:r>
            <a:r>
              <a:rPr lang="hu-HU" sz="1400" dirty="0">
                <a:solidFill>
                  <a:srgbClr val="5E524C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Yu Gothic" panose="020B0400000000000000" pitchFamily="34" charset="-128"/>
                <a:ea typeface="Yu Gothic" panose="020B0400000000000000" pitchFamily="34" charset="-128"/>
                <a:sym typeface="Iowan Old Style Italic"/>
              </a:rPr>
              <a:t>↓</a:t>
            </a:r>
            <a:endParaRPr lang="hu-HU" sz="1400" dirty="0">
              <a:solidFill>
                <a:srgbClr val="5E524C"/>
              </a:solidFill>
              <a:effectLst>
                <a:outerShdw blurRad="25400" dist="25400" dir="5520000" rotWithShape="0">
                  <a:srgbClr val="FFFFFF">
                    <a:alpha val="71999"/>
                  </a:srgbClr>
                </a:outerShdw>
              </a:effectLst>
              <a:sym typeface="Iowan Old Style Italic"/>
            </a:endParaRP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hu-HU" sz="1400" dirty="0">
                <a:solidFill>
                  <a:srgbClr val="5E524C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sym typeface="Iowan Old Style Italic"/>
              </a:rPr>
              <a:t>gyógyászat: </a:t>
            </a:r>
          </a:p>
          <a:p>
            <a:pPr marL="1200150" lvl="2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hu-HU" sz="1400" dirty="0">
                <a:solidFill>
                  <a:srgbClr val="5E524C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sym typeface="Iowan Old Style Italic"/>
              </a:rPr>
              <a:t>agyi nyomáscsökkentés, </a:t>
            </a:r>
          </a:p>
          <a:p>
            <a:pPr marL="1200150" lvl="2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hu-HU" sz="1400" dirty="0">
                <a:solidFill>
                  <a:srgbClr val="5E524C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sym typeface="Iowan Old Style Italic"/>
              </a:rPr>
              <a:t>Alzheimer kór kezelése, </a:t>
            </a:r>
          </a:p>
          <a:p>
            <a:pPr marL="1200150" lvl="2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hu-HU" sz="1400" dirty="0">
                <a:solidFill>
                  <a:srgbClr val="5E524C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sym typeface="Iowan Old Style Italic"/>
              </a:rPr>
              <a:t>mérgezéses tünetek (</a:t>
            </a:r>
            <a:r>
              <a:rPr lang="hu-HU" sz="1400" dirty="0" err="1">
                <a:solidFill>
                  <a:srgbClr val="5E524C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sym typeface="Iowan Old Style Italic"/>
              </a:rPr>
              <a:t>ciguatoxin</a:t>
            </a:r>
            <a:r>
              <a:rPr lang="hu-HU" sz="1400" dirty="0">
                <a:solidFill>
                  <a:srgbClr val="5E524C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sym typeface="Iowan Old Style Italic"/>
              </a:rPr>
              <a:t>) csökkentése,</a:t>
            </a:r>
          </a:p>
          <a:p>
            <a:pPr marL="1200150" lvl="2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hu-HU" sz="1400" dirty="0">
                <a:solidFill>
                  <a:srgbClr val="5E524C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sym typeface="Iowan Old Style Italic"/>
              </a:rPr>
              <a:t>műtéti alkalmazás: iv. eszközök végének bevonása → védelem, majd a vérben feloldódik</a:t>
            </a:r>
          </a:p>
        </p:txBody>
      </p:sp>
      <p:pic>
        <p:nvPicPr>
          <p:cNvPr id="8" name="Picture 6" descr="Mannito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36062" y="396241"/>
            <a:ext cx="2217738" cy="1074737"/>
          </a:xfrm>
          <a:prstGeom prst="rect">
            <a:avLst/>
          </a:prstGeom>
          <a:noFill/>
        </p:spPr>
      </p:pic>
      <p:pic>
        <p:nvPicPr>
          <p:cNvPr id="2050" name="Picture 2" descr="Fraxinus ornus L. - Virágos kőri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1720" y="2027975"/>
            <a:ext cx="2537619" cy="1903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AutoShape 4" descr="Duna-Ipoly Nemzeti Park tudástár"/>
          <p:cNvSpPr>
            <a:spLocks noChangeAspect="1" noChangeArrowheads="1"/>
          </p:cNvSpPr>
          <p:nvPr/>
        </p:nvSpPr>
        <p:spPr bwMode="auto">
          <a:xfrm>
            <a:off x="155575" y="-846138"/>
            <a:ext cx="1247775" cy="1771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11" name="Kép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9545" y="4116348"/>
            <a:ext cx="1541967" cy="1833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0847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2884055" cy="609139"/>
          </a:xfrm>
        </p:spPr>
        <p:txBody>
          <a:bodyPr/>
          <a:lstStyle/>
          <a:p>
            <a:r>
              <a:rPr lang="hu-HU" sz="2250" b="1" dirty="0"/>
              <a:t>Mannit E 421</a:t>
            </a:r>
          </a:p>
        </p:txBody>
      </p:sp>
      <p:sp>
        <p:nvSpPr>
          <p:cNvPr id="7" name="Téglalap 6"/>
          <p:cNvSpPr/>
          <p:nvPr/>
        </p:nvSpPr>
        <p:spPr>
          <a:xfrm>
            <a:off x="307748" y="699535"/>
            <a:ext cx="882831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hu-HU" sz="1400" dirty="0">
                <a:solidFill>
                  <a:srgbClr val="5E524C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rPr>
              <a:t>édesítő erő: kb. szacharóz 50%-a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hu-HU" sz="1400" dirty="0">
                <a:solidFill>
                  <a:srgbClr val="5E524C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rPr>
              <a:t>élelmiszeripar: </a:t>
            </a:r>
          </a:p>
          <a:p>
            <a:pPr marL="1257300" lvl="2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hu-HU" sz="1400" dirty="0">
                <a:solidFill>
                  <a:srgbClr val="5E524C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rPr>
              <a:t>Cukormentes vagy csökkentett energiatartalmú édességek, fagylalt, rágógumi, desszertek, </a:t>
            </a:r>
          </a:p>
          <a:p>
            <a:pPr marL="1257300" lvl="2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hu-HU" sz="1400" dirty="0">
                <a:solidFill>
                  <a:srgbClr val="5E524C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rPr>
              <a:t>Diabetikus készítmények, </a:t>
            </a:r>
          </a:p>
          <a:p>
            <a:pPr marL="1257300" lvl="2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hu-HU" sz="1400" dirty="0">
                <a:solidFill>
                  <a:srgbClr val="5E524C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rPr>
              <a:t>Mustárok, szószok,  </a:t>
            </a:r>
          </a:p>
          <a:p>
            <a:pPr marL="1257300" lvl="2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hu-HU" sz="1400" dirty="0">
                <a:solidFill>
                  <a:srgbClr val="5E524C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rPr>
              <a:t>Táplálékkiegészítők,</a:t>
            </a:r>
          </a:p>
          <a:p>
            <a:pPr marL="1257300" lvl="2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hu-HU" sz="1400" dirty="0">
                <a:solidFill>
                  <a:srgbClr val="5E524C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rPr>
              <a:t>Hordozóanyag: aromák, vitaminok,</a:t>
            </a:r>
          </a:p>
          <a:p>
            <a:pPr marL="1257300" lvl="2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hu-HU" sz="1400" dirty="0">
                <a:solidFill>
                  <a:srgbClr val="5E524C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rPr>
              <a:t>Csomósodást gátló anyag,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hu-HU" sz="1400" dirty="0">
              <a:solidFill>
                <a:srgbClr val="5E524C"/>
              </a:solidFill>
              <a:effectLst>
                <a:outerShdw blurRad="25400" dist="25400" dir="5520000" rotWithShape="0">
                  <a:srgbClr val="FFFFFF">
                    <a:alpha val="71999"/>
                  </a:srgbClr>
                </a:outerShdw>
              </a:effectLst>
              <a:sym typeface="Iowan Old Style Italic"/>
            </a:endParaRPr>
          </a:p>
        </p:txBody>
      </p:sp>
      <p:pic>
        <p:nvPicPr>
          <p:cNvPr id="8" name="Picture 6" descr="Mannito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36062" y="396241"/>
            <a:ext cx="2217738" cy="1074737"/>
          </a:xfrm>
          <a:prstGeom prst="rect">
            <a:avLst/>
          </a:prstGeom>
          <a:noFill/>
        </p:spPr>
      </p:pic>
      <p:pic>
        <p:nvPicPr>
          <p:cNvPr id="2050" name="Picture 2" descr="Fraxinus ornus L. - Virágos kőri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1720" y="2027975"/>
            <a:ext cx="2537619" cy="1903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AutoShape 4" descr="Duna-Ipoly Nemzeti Park tudástár"/>
          <p:cNvSpPr>
            <a:spLocks noChangeAspect="1" noChangeArrowheads="1"/>
          </p:cNvSpPr>
          <p:nvPr/>
        </p:nvSpPr>
        <p:spPr bwMode="auto">
          <a:xfrm>
            <a:off x="155575" y="-846138"/>
            <a:ext cx="1247775" cy="1771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11" name="Kép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9545" y="4116348"/>
            <a:ext cx="1541967" cy="1833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0756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9027694" cy="1027919"/>
          </a:xfrm>
        </p:spPr>
        <p:txBody>
          <a:bodyPr>
            <a:normAutofit/>
          </a:bodyPr>
          <a:lstStyle/>
          <a:p>
            <a:r>
              <a:rPr lang="hu-HU" sz="2250" b="1" dirty="0" err="1"/>
              <a:t>Xilit</a:t>
            </a:r>
            <a:r>
              <a:rPr lang="hu-HU" sz="2250" b="1" dirty="0"/>
              <a:t>  E 967</a:t>
            </a:r>
          </a:p>
        </p:txBody>
      </p:sp>
      <p:sp>
        <p:nvSpPr>
          <p:cNvPr id="8" name="Téglalap 7"/>
          <p:cNvSpPr/>
          <p:nvPr/>
        </p:nvSpPr>
        <p:spPr>
          <a:xfrm>
            <a:off x="838200" y="955320"/>
            <a:ext cx="8933873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hu-HU" sz="1400" dirty="0">
                <a:solidFill>
                  <a:srgbClr val="5E524C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rPr>
              <a:t>előfordulás: sárga ringló, nyírfa kérge</a:t>
            </a:r>
          </a:p>
          <a:p>
            <a:pPr marL="285750" indent="-28575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hu-HU" sz="1400" dirty="0">
                <a:solidFill>
                  <a:srgbClr val="5E524C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rPr>
              <a:t>diabetikus cukor, nyírfa cukor</a:t>
            </a:r>
          </a:p>
          <a:p>
            <a:pPr marL="285750" indent="-28575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hu-HU" sz="1400" dirty="0">
                <a:solidFill>
                  <a:srgbClr val="5E524C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rPr>
              <a:t>édesítő erő: </a:t>
            </a:r>
            <a:r>
              <a:rPr lang="hu-HU" sz="1400" dirty="0" err="1">
                <a:solidFill>
                  <a:srgbClr val="5E524C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rPr>
              <a:t>kb</a:t>
            </a:r>
            <a:r>
              <a:rPr lang="hu-HU" sz="1400" dirty="0">
                <a:solidFill>
                  <a:srgbClr val="5E524C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rPr>
              <a:t> 60 -100 %</a:t>
            </a:r>
          </a:p>
          <a:p>
            <a:pPr marL="285750" indent="-28575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hu-HU" sz="1400" dirty="0">
                <a:solidFill>
                  <a:srgbClr val="5E524C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rPr>
              <a:t>CH – anyagcsere közti terméke</a:t>
            </a:r>
          </a:p>
          <a:p>
            <a:pPr marL="285750" indent="-28575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hu-HU" sz="1400" dirty="0">
                <a:solidFill>
                  <a:srgbClr val="5E524C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rPr>
              <a:t>lebomlás: nem kell inzulin ! – </a:t>
            </a:r>
            <a:r>
              <a:rPr lang="hu-HU" sz="1400" b="1" dirty="0">
                <a:solidFill>
                  <a:srgbClr val="5E524C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rPr>
              <a:t>diabetesesek</a:t>
            </a:r>
            <a:r>
              <a:rPr lang="hu-HU" sz="1400" dirty="0">
                <a:solidFill>
                  <a:srgbClr val="5E524C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rPr>
              <a:t> is</a:t>
            </a:r>
          </a:p>
          <a:p>
            <a:pPr marL="285750" indent="-28575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hu-HU" sz="1400" dirty="0">
                <a:solidFill>
                  <a:srgbClr val="5E524C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rPr>
              <a:t>egyetlen cukorpótló, ami </a:t>
            </a:r>
            <a:r>
              <a:rPr lang="hu-HU" sz="1400" b="1" dirty="0">
                <a:solidFill>
                  <a:srgbClr val="5E524C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rPr>
              <a:t>anyagcsere-zavarok</a:t>
            </a:r>
            <a:r>
              <a:rPr lang="hu-HU" sz="1400" dirty="0">
                <a:solidFill>
                  <a:srgbClr val="5E524C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rPr>
              <a:t> esetén is fogyasztható!</a:t>
            </a:r>
          </a:p>
          <a:p>
            <a:pPr marL="285750" indent="-28575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hu-HU" sz="1400" dirty="0">
                <a:solidFill>
                  <a:srgbClr val="5E524C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rPr>
              <a:t>hatás: </a:t>
            </a:r>
          </a:p>
          <a:p>
            <a:pPr marL="722313" indent="-2794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hu-HU" sz="1400" dirty="0">
                <a:solidFill>
                  <a:srgbClr val="5E524C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rPr>
              <a:t>S. </a:t>
            </a:r>
            <a:r>
              <a:rPr lang="hu-HU" sz="1400" dirty="0" err="1">
                <a:solidFill>
                  <a:srgbClr val="5E524C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rPr>
              <a:t>mutans</a:t>
            </a:r>
            <a:r>
              <a:rPr lang="hu-HU" sz="1400" dirty="0">
                <a:solidFill>
                  <a:srgbClr val="5E524C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rPr>
              <a:t> energia-háztartását befolyásolja</a:t>
            </a:r>
          </a:p>
          <a:p>
            <a:pPr marL="722313" indent="-2794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hu-HU" sz="1400" dirty="0" err="1">
                <a:solidFill>
                  <a:srgbClr val="5E524C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+mj-lt"/>
              </a:rPr>
              <a:t>cariogén</a:t>
            </a:r>
            <a:r>
              <a:rPr lang="hu-HU" sz="1400" dirty="0">
                <a:solidFill>
                  <a:srgbClr val="5E524C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+mj-lt"/>
              </a:rPr>
              <a:t> baktériumok száma, tapadása</a:t>
            </a:r>
            <a:r>
              <a:rPr lang="hu-HU" sz="1400" dirty="0">
                <a:solidFill>
                  <a:srgbClr val="5E524C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+mj-lt"/>
                <a:ea typeface="Yu Gothic" panose="020B0400000000000000" pitchFamily="34" charset="-128"/>
              </a:rPr>
              <a:t>↓</a:t>
            </a:r>
          </a:p>
          <a:p>
            <a:pPr marL="722313" indent="-2794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hu-HU" sz="1400" dirty="0">
                <a:solidFill>
                  <a:srgbClr val="5E524C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+mj-lt"/>
                <a:ea typeface="Yu Gothic" panose="020B0400000000000000" pitchFamily="34" charset="-128"/>
              </a:rPr>
              <a:t>öntisztulás ↑</a:t>
            </a:r>
          </a:p>
          <a:p>
            <a:pPr marL="722313" indent="-2794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hu-HU" sz="1400" dirty="0">
                <a:solidFill>
                  <a:srgbClr val="5E524C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+mj-lt"/>
                <a:ea typeface="Yu Gothic" panose="020B0400000000000000" pitchFamily="34" charset="-128"/>
              </a:rPr>
              <a:t>nyál </a:t>
            </a:r>
            <a:r>
              <a:rPr lang="hu-HU" sz="1400" dirty="0" err="1">
                <a:solidFill>
                  <a:srgbClr val="5E524C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+mj-lt"/>
                <a:ea typeface="Yu Gothic" panose="020B0400000000000000" pitchFamily="34" charset="-128"/>
              </a:rPr>
              <a:t>protektív</a:t>
            </a:r>
            <a:r>
              <a:rPr lang="hu-HU" sz="1400" dirty="0">
                <a:solidFill>
                  <a:srgbClr val="5E524C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+mj-lt"/>
                <a:ea typeface="Yu Gothic" panose="020B0400000000000000" pitchFamily="34" charset="-128"/>
              </a:rPr>
              <a:t> hatása ↑</a:t>
            </a:r>
            <a:endParaRPr lang="hu-HU" sz="1400" dirty="0">
              <a:solidFill>
                <a:srgbClr val="5E524C"/>
              </a:solidFill>
              <a:effectLst>
                <a:outerShdw blurRad="25400" dist="25400" dir="5520000" rotWithShape="0">
                  <a:srgbClr val="FFFFFF">
                    <a:alpha val="71999"/>
                  </a:srgbClr>
                </a:outerShdw>
              </a:effectLst>
              <a:latin typeface="+mj-lt"/>
            </a:endParaRP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C9D7D5E5-24CF-BB31-4473-A4FE944A3B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788" t="30438" r="8863" b="44916"/>
          <a:stretch/>
        </p:blipFill>
        <p:spPr>
          <a:xfrm>
            <a:off x="8333812" y="735291"/>
            <a:ext cx="3064163" cy="1900820"/>
          </a:xfrm>
          <a:prstGeom prst="rect">
            <a:avLst/>
          </a:prstGeom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id="{0FF3FE15-C01C-A8FB-0D19-B99123D3AF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355" t="25710" r="6512" b="41010"/>
          <a:stretch/>
        </p:blipFill>
        <p:spPr>
          <a:xfrm>
            <a:off x="8333812" y="3080731"/>
            <a:ext cx="3064163" cy="2282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274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>
            <a:spLocks noGrp="1"/>
          </p:cNvSpPr>
          <p:nvPr>
            <p:ph type="title"/>
          </p:nvPr>
        </p:nvSpPr>
        <p:spPr>
          <a:xfrm>
            <a:off x="0" y="2511"/>
            <a:ext cx="6096000" cy="733351"/>
          </a:xfrm>
          <a:solidFill>
            <a:srgbClr val="FFFFFF"/>
          </a:solidFill>
        </p:spPr>
        <p:txBody>
          <a:bodyPr>
            <a:noAutofit/>
          </a:bodyPr>
          <a:lstStyle>
            <a:lvl1pPr defTabSz="385572">
              <a:spcBef>
                <a:spcPts val="1500"/>
              </a:spcBef>
              <a:defRPr sz="3432"/>
            </a:lvl1pPr>
          </a:lstStyle>
          <a:p>
            <a:pPr algn="l">
              <a:defRPr/>
            </a:pPr>
            <a:r>
              <a:rPr lang="hu-HU" sz="2250" b="1" dirty="0">
                <a:solidFill>
                  <a:schemeClr val="tx1"/>
                </a:solidFill>
              </a:rPr>
              <a:t>Édesítőszerek</a:t>
            </a:r>
            <a:endParaRPr sz="2250" b="1" dirty="0">
              <a:solidFill>
                <a:schemeClr val="tx1"/>
              </a:solidFill>
            </a:endParaRPr>
          </a:p>
        </p:txBody>
      </p:sp>
      <p:sp>
        <p:nvSpPr>
          <p:cNvPr id="3" name="Text Box 4">
            <a:extLst>
              <a:ext uri="{FF2B5EF4-FFF2-40B4-BE49-F238E27FC236}">
                <a16:creationId xmlns:a16="http://schemas.microsoft.com/office/drawing/2014/main" id="{5D4C7C97-0904-0F56-78F8-436783D940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55" y="735862"/>
            <a:ext cx="9648825" cy="4001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rtlCol="0">
            <a:spAutoFit/>
          </a:bodyPr>
          <a:lstStyle>
            <a:lvl1pPr marL="0" indent="0" algn="r" defTabSz="914400" rtl="0" eaLnBrk="1" latinLnBrk="0" hangingPunct="1">
              <a:lnSpc>
                <a:spcPct val="70000"/>
              </a:lnSpc>
              <a:spcBef>
                <a:spcPts val="422"/>
              </a:spcBef>
              <a:buSzTx/>
              <a:buFontTx/>
              <a:buNone/>
              <a:defRPr sz="3375" kern="1200">
                <a:solidFill>
                  <a:srgbClr val="747676"/>
                </a:solidFill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1pPr>
            <a:lvl2pPr marL="0" indent="160729" algn="r" defTabSz="914400" rtl="0" eaLnBrk="1" latinLnBrk="0" hangingPunct="1">
              <a:lnSpc>
                <a:spcPct val="70000"/>
              </a:lnSpc>
              <a:spcBef>
                <a:spcPts val="422"/>
              </a:spcBef>
              <a:buSzTx/>
              <a:buFontTx/>
              <a:buNone/>
              <a:defRPr sz="3375" kern="1200">
                <a:solidFill>
                  <a:srgbClr val="747676"/>
                </a:solidFill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2pPr>
            <a:lvl3pPr marL="0" indent="321457" algn="r" defTabSz="914400" rtl="0" eaLnBrk="1" latinLnBrk="0" hangingPunct="1">
              <a:lnSpc>
                <a:spcPct val="70000"/>
              </a:lnSpc>
              <a:spcBef>
                <a:spcPts val="422"/>
              </a:spcBef>
              <a:buSzTx/>
              <a:buFontTx/>
              <a:buNone/>
              <a:defRPr sz="3375" kern="1200">
                <a:solidFill>
                  <a:srgbClr val="747676"/>
                </a:solidFill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3pPr>
            <a:lvl4pPr marL="0" indent="482186" algn="r" defTabSz="914400" rtl="0" eaLnBrk="1" latinLnBrk="0" hangingPunct="1">
              <a:lnSpc>
                <a:spcPct val="70000"/>
              </a:lnSpc>
              <a:spcBef>
                <a:spcPts val="422"/>
              </a:spcBef>
              <a:buSzTx/>
              <a:buFontTx/>
              <a:buNone/>
              <a:defRPr sz="3375" kern="1200">
                <a:solidFill>
                  <a:srgbClr val="747676"/>
                </a:solidFill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4pPr>
            <a:lvl5pPr marL="0" indent="642915" algn="r" defTabSz="914400" rtl="0" eaLnBrk="1" latinLnBrk="0" hangingPunct="1">
              <a:lnSpc>
                <a:spcPct val="70000"/>
              </a:lnSpc>
              <a:spcBef>
                <a:spcPts val="422"/>
              </a:spcBef>
              <a:buSzTx/>
              <a:buFontTx/>
              <a:buNone/>
              <a:defRPr sz="3375" kern="1200">
                <a:solidFill>
                  <a:srgbClr val="747676"/>
                </a:solidFill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3600">
                <a:solidFill>
                  <a:srgbClr val="5E524C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 lang="hu-HU" sz="1400" dirty="0">
                <a:solidFill>
                  <a:srgbClr val="5E524C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+mj-lt"/>
                <a:sym typeface="Avenir Next Medium"/>
              </a:rPr>
              <a:t>mesterségesen előállított szerek</a:t>
            </a:r>
            <a:endParaRPr lang="hu-HU" sz="1400" dirty="0">
              <a:latin typeface="+mn-lt"/>
              <a:sym typeface="Avenir Next Medium"/>
            </a:endParaRPr>
          </a:p>
          <a:p>
            <a:pPr marL="895350" indent="-28575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3600">
                <a:solidFill>
                  <a:srgbClr val="5E524C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 lang="hu-HU" sz="1400" dirty="0">
                <a:latin typeface="+mn-lt"/>
                <a:sym typeface="Avenir Next Medium"/>
              </a:rPr>
              <a:t>édesítő erő: szacharóz sokszorosa : 30-3000x</a:t>
            </a:r>
          </a:p>
          <a:p>
            <a:pPr marL="895350" indent="-28575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3600">
                <a:solidFill>
                  <a:srgbClr val="5E524C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 lang="hu-HU" sz="1400" dirty="0">
                <a:latin typeface="+mn-lt"/>
                <a:sym typeface="Avenir Next Medium"/>
              </a:rPr>
              <a:t>kalória tartalom: kalóriaszegény v. kalóriamentes (ún. null-kalóriás)</a:t>
            </a:r>
          </a:p>
          <a:p>
            <a:pPr marL="371685" indent="-371685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3600">
                <a:solidFill>
                  <a:srgbClr val="5E524C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 lang="hu-HU" sz="1400" dirty="0">
                <a:latin typeface="+mn-lt"/>
                <a:sym typeface="Avenir Next Medium"/>
              </a:rPr>
              <a:t>lebomlás</a:t>
            </a:r>
          </a:p>
          <a:p>
            <a:pPr marL="989013" indent="-371475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3600">
                <a:solidFill>
                  <a:srgbClr val="5E524C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 lang="hu-HU" sz="1400" dirty="0">
                <a:latin typeface="+mn-lt"/>
                <a:sym typeface="Avenir Next Medium"/>
              </a:rPr>
              <a:t>szájüregi mikroorganizmusok nem képesek bontani – nem képeznek szubsztrátumot</a:t>
            </a:r>
          </a:p>
          <a:p>
            <a:pPr marL="371685" indent="-371685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3600">
                <a:solidFill>
                  <a:srgbClr val="5E524C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 lang="hu-HU" sz="1400" dirty="0" err="1">
                <a:solidFill>
                  <a:srgbClr val="5E524C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+mn-lt"/>
                <a:sym typeface="Avenir Next Medium"/>
              </a:rPr>
              <a:t>szinergizmus</a:t>
            </a:r>
            <a:r>
              <a:rPr lang="hu-HU" sz="1400" dirty="0">
                <a:solidFill>
                  <a:srgbClr val="5E524C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+mn-lt"/>
                <a:sym typeface="Avenir Next Medium"/>
              </a:rPr>
              <a:t>:  nagyobb édesítő hatás egymással és cukorpótlókkal</a:t>
            </a:r>
          </a:p>
          <a:p>
            <a:pPr marL="371685" indent="-371685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3600">
                <a:solidFill>
                  <a:srgbClr val="5E524C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 lang="hu-HU" sz="1400" dirty="0">
                <a:solidFill>
                  <a:srgbClr val="5E524C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+mn-lt"/>
                <a:sym typeface="Avenir Next Medium"/>
              </a:rPr>
              <a:t>hosszútávú hatásuk még nem ismert</a:t>
            </a:r>
          </a:p>
          <a:p>
            <a:pPr marL="371685" indent="-371685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3600">
                <a:solidFill>
                  <a:srgbClr val="5E524C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 lang="hu-HU" sz="1400" dirty="0">
                <a:solidFill>
                  <a:srgbClr val="5E524C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+mn-lt"/>
                <a:sym typeface="Avenir Next Medium"/>
              </a:rPr>
              <a:t>12 éves kor alatt nem javasolt</a:t>
            </a:r>
          </a:p>
          <a:p>
            <a:pPr marL="371685" indent="-371685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3600">
                <a:solidFill>
                  <a:srgbClr val="5E524C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 lang="hu-HU" sz="1400" dirty="0">
                <a:solidFill>
                  <a:srgbClr val="5E524C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+mn-lt"/>
                <a:sym typeface="Avenir Next Medium"/>
              </a:rPr>
              <a:t>természetes eredetű: </a:t>
            </a:r>
            <a:r>
              <a:rPr lang="hu-HU" sz="1400" dirty="0" err="1">
                <a:solidFill>
                  <a:srgbClr val="5E524C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+mn-lt"/>
                <a:sym typeface="Avenir Next Medium"/>
              </a:rPr>
              <a:t>stevia</a:t>
            </a:r>
            <a:r>
              <a:rPr lang="hu-HU" sz="1400" dirty="0">
                <a:solidFill>
                  <a:srgbClr val="5E524C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+mn-lt"/>
                <a:sym typeface="Avenir Next Medium"/>
              </a:rPr>
              <a:t>, </a:t>
            </a:r>
            <a:r>
              <a:rPr lang="hu-HU" sz="1400" dirty="0" err="1">
                <a:solidFill>
                  <a:srgbClr val="5E524C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+mn-lt"/>
                <a:sym typeface="Avenir Next Medium"/>
              </a:rPr>
              <a:t>taumatin</a:t>
            </a:r>
            <a:r>
              <a:rPr lang="hu-HU" sz="1400" dirty="0">
                <a:solidFill>
                  <a:srgbClr val="5E524C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+mn-lt"/>
                <a:sym typeface="Avenir Next Medium"/>
              </a:rPr>
              <a:t>, </a:t>
            </a:r>
            <a:r>
              <a:rPr lang="hu-HU" sz="1400" dirty="0" err="1">
                <a:solidFill>
                  <a:srgbClr val="5E524C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+mn-lt"/>
                <a:sym typeface="Avenir Next Medium"/>
              </a:rPr>
              <a:t>neuroheszperidin</a:t>
            </a:r>
            <a:endParaRPr lang="hu-HU" sz="1400" dirty="0">
              <a:solidFill>
                <a:srgbClr val="5E524C"/>
              </a:solidFill>
              <a:effectLst>
                <a:outerShdw blurRad="25400" dist="25400" dir="5520000" rotWithShape="0">
                  <a:srgbClr val="FFFFFF">
                    <a:alpha val="71999"/>
                  </a:srgbClr>
                </a:outerShdw>
              </a:effectLst>
              <a:latin typeface="+mn-lt"/>
              <a:sym typeface="Avenir Next Medium"/>
            </a:endParaRPr>
          </a:p>
          <a:p>
            <a:pPr marL="371685" indent="-371685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3600">
                <a:solidFill>
                  <a:srgbClr val="5E524C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 lang="hu-HU" sz="1400" b="1">
                <a:solidFill>
                  <a:schemeClr val="tx1"/>
                </a:solidFill>
                <a:latin typeface="+mn-lt"/>
                <a:sym typeface="Avenir Next Medium"/>
              </a:rPr>
              <a:t>expozíciós </a:t>
            </a:r>
            <a:r>
              <a:rPr lang="hu-HU" sz="1400" b="1" dirty="0">
                <a:solidFill>
                  <a:schemeClr val="tx1"/>
                </a:solidFill>
                <a:latin typeface="+mn-lt"/>
                <a:sym typeface="Avenir Next Medium"/>
              </a:rPr>
              <a:t>profilaxis</a:t>
            </a:r>
          </a:p>
          <a:p>
            <a:pPr marL="371685" indent="-371685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3600">
                <a:solidFill>
                  <a:srgbClr val="5E524C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endParaRPr lang="hu-HU" sz="1400" dirty="0">
              <a:latin typeface="+mn-lt"/>
              <a:sym typeface="Avenir Next Medium"/>
            </a:endParaRP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BAA1C2E3-1A7F-9AEF-F663-EE8687B0B0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894" t="30302" r="22273" b="14748"/>
          <a:stretch/>
        </p:blipFill>
        <p:spPr>
          <a:xfrm>
            <a:off x="7469825" y="3585653"/>
            <a:ext cx="4538110" cy="2305789"/>
          </a:xfrm>
          <a:prstGeom prst="rect">
            <a:avLst/>
          </a:prstGeom>
        </p:spPr>
      </p:pic>
      <p:pic>
        <p:nvPicPr>
          <p:cNvPr id="8" name="Picture 2" descr="Hand with box sweetener tablets vector. Hand with box sweetener tablets. Cup of tea or coffee. Artificial sugar. Pills stevia fall into the drink. Vector vector illustration">
            <a:hlinkClick r:id="rId3"/>
            <a:extLst>
              <a:ext uri="{FF2B5EF4-FFF2-40B4-BE49-F238E27FC236}">
                <a16:creationId xmlns:a16="http://schemas.microsoft.com/office/drawing/2014/main" id="{3C8B2C6B-5E3C-E434-2648-E3D64EA98D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0555" y="1121620"/>
            <a:ext cx="2307380" cy="2307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9629502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9027694" cy="1027919"/>
          </a:xfrm>
        </p:spPr>
        <p:txBody>
          <a:bodyPr>
            <a:normAutofit/>
          </a:bodyPr>
          <a:lstStyle/>
          <a:p>
            <a:r>
              <a:rPr lang="hu-HU" sz="2250" b="1" dirty="0"/>
              <a:t>Aszpartám  E 951</a:t>
            </a:r>
          </a:p>
        </p:txBody>
      </p:sp>
      <p:sp>
        <p:nvSpPr>
          <p:cNvPr id="8" name="Téglalap 7"/>
          <p:cNvSpPr/>
          <p:nvPr/>
        </p:nvSpPr>
        <p:spPr>
          <a:xfrm>
            <a:off x="838200" y="955320"/>
            <a:ext cx="8933873" cy="32162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hu-HU" sz="1400" dirty="0">
                <a:solidFill>
                  <a:srgbClr val="5E524C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rPr>
              <a:t>dipeptid: </a:t>
            </a:r>
          </a:p>
          <a:p>
            <a:pPr marL="625475" indent="-28575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hu-HU" sz="1400" dirty="0" err="1">
                <a:solidFill>
                  <a:srgbClr val="5E524C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rPr>
              <a:t>fenilalanin</a:t>
            </a:r>
            <a:r>
              <a:rPr lang="hu-HU" sz="1400" dirty="0">
                <a:solidFill>
                  <a:srgbClr val="5E524C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rPr>
              <a:t> (</a:t>
            </a:r>
            <a:r>
              <a:rPr lang="hu-HU" sz="1400" dirty="0" err="1">
                <a:solidFill>
                  <a:srgbClr val="5E524C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rPr>
              <a:t>Phe</a:t>
            </a:r>
            <a:r>
              <a:rPr lang="hu-HU" sz="1400" dirty="0">
                <a:solidFill>
                  <a:srgbClr val="5E524C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rPr>
              <a:t>) – esszenciális aminosav és</a:t>
            </a:r>
          </a:p>
          <a:p>
            <a:pPr marL="625475" indent="-28575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hu-HU" sz="1400" dirty="0" err="1">
                <a:solidFill>
                  <a:srgbClr val="5E524C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rPr>
              <a:t>aszparaginsav</a:t>
            </a:r>
            <a:r>
              <a:rPr lang="hu-HU" sz="1400" dirty="0">
                <a:solidFill>
                  <a:srgbClr val="5E524C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rPr>
              <a:t> (</a:t>
            </a:r>
            <a:r>
              <a:rPr lang="hu-HU" sz="1400" dirty="0" err="1">
                <a:solidFill>
                  <a:srgbClr val="5E524C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rPr>
              <a:t>Asp</a:t>
            </a:r>
            <a:r>
              <a:rPr lang="hu-HU" sz="1400" dirty="0">
                <a:solidFill>
                  <a:srgbClr val="5E524C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rPr>
              <a:t>) – nem esszenciális aminosav metil-észtere</a:t>
            </a:r>
          </a:p>
          <a:p>
            <a:pPr marL="285750" indent="-28575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hu-HU" sz="1400" dirty="0">
                <a:solidFill>
                  <a:srgbClr val="5E524C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rPr>
              <a:t>lebomlása során:</a:t>
            </a:r>
          </a:p>
          <a:p>
            <a:pPr marL="625475" indent="-28575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hu-HU" sz="1400" dirty="0">
                <a:solidFill>
                  <a:srgbClr val="5E524C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rPr>
              <a:t>metanol is keletkezik – mellékhatásként: fejfájás</a:t>
            </a:r>
          </a:p>
          <a:p>
            <a:pPr marL="285750" indent="-28575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hu-HU" sz="1400" b="1" dirty="0">
                <a:solidFill>
                  <a:srgbClr val="FF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+mj-lt"/>
              </a:rPr>
              <a:t>CAVE: </a:t>
            </a:r>
            <a:r>
              <a:rPr lang="hu-HU" sz="1400" b="1" dirty="0" err="1">
                <a:solidFill>
                  <a:srgbClr val="FF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+mj-lt"/>
              </a:rPr>
              <a:t>fenilketonuria</a:t>
            </a:r>
            <a:r>
              <a:rPr lang="hu-HU" sz="1400" b="1" dirty="0">
                <a:solidFill>
                  <a:srgbClr val="FF0000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+mj-lt"/>
              </a:rPr>
              <a:t> (PKU)</a:t>
            </a:r>
          </a:p>
          <a:p>
            <a:pPr marL="628650" indent="-28575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hu-HU" sz="1400" dirty="0" err="1">
                <a:solidFill>
                  <a:srgbClr val="5E524C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+mj-lt"/>
              </a:rPr>
              <a:t>autoszomális</a:t>
            </a:r>
            <a:r>
              <a:rPr lang="hu-HU" sz="1400" dirty="0">
                <a:solidFill>
                  <a:srgbClr val="5E524C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+mj-lt"/>
              </a:rPr>
              <a:t> recesszív</a:t>
            </a:r>
          </a:p>
          <a:p>
            <a:pPr marL="628650" indent="-28575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hu-HU" sz="1400" dirty="0">
                <a:solidFill>
                  <a:srgbClr val="5E524C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+mj-lt"/>
              </a:rPr>
              <a:t>enzimhiány : </a:t>
            </a:r>
            <a:r>
              <a:rPr lang="hu-HU" sz="1400" dirty="0" err="1">
                <a:solidFill>
                  <a:srgbClr val="5E524C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+mj-lt"/>
              </a:rPr>
              <a:t>fenilalanin-hidroxiláz</a:t>
            </a:r>
            <a:endParaRPr lang="hu-HU" sz="1400" dirty="0">
              <a:solidFill>
                <a:srgbClr val="5E524C"/>
              </a:solidFill>
              <a:effectLst>
                <a:outerShdw blurRad="25400" dist="25400" dir="5520000" rotWithShape="0">
                  <a:srgbClr val="FFFFFF">
                    <a:alpha val="71999"/>
                  </a:srgbClr>
                </a:outerShdw>
              </a:effectLst>
              <a:latin typeface="+mj-lt"/>
            </a:endParaRPr>
          </a:p>
          <a:p>
            <a:pPr marL="628650" indent="-28575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hu-HU" sz="1400" dirty="0">
                <a:solidFill>
                  <a:srgbClr val="5E524C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+mj-lt"/>
              </a:rPr>
              <a:t>felhalmozódó </a:t>
            </a:r>
            <a:r>
              <a:rPr lang="hu-HU" sz="1400" dirty="0" err="1">
                <a:solidFill>
                  <a:srgbClr val="5E524C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+mj-lt"/>
              </a:rPr>
              <a:t>fenilalanin</a:t>
            </a:r>
            <a:r>
              <a:rPr lang="hu-HU" sz="1400" dirty="0">
                <a:solidFill>
                  <a:srgbClr val="5E524C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+mj-lt"/>
              </a:rPr>
              <a:t> – KIR –i tünetek, értelmi fogyatékosság</a:t>
            </a:r>
          </a:p>
          <a:p>
            <a:pPr marL="628650" indent="-28575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hu-HU" sz="1400" dirty="0">
                <a:solidFill>
                  <a:srgbClr val="5E524C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+mj-lt"/>
              </a:rPr>
              <a:t>élelmiszereken feltüntetve: </a:t>
            </a:r>
            <a:r>
              <a:rPr lang="hu-HU" sz="1400" i="1" dirty="0">
                <a:solidFill>
                  <a:srgbClr val="5E524C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+mj-lt"/>
              </a:rPr>
              <a:t>„ </a:t>
            </a:r>
            <a:r>
              <a:rPr lang="hu-HU" sz="1400" i="1" dirty="0" err="1">
                <a:solidFill>
                  <a:srgbClr val="5E524C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+mj-lt"/>
              </a:rPr>
              <a:t>fenilalanin</a:t>
            </a:r>
            <a:r>
              <a:rPr lang="hu-HU" sz="1400" i="1" dirty="0">
                <a:solidFill>
                  <a:srgbClr val="5E524C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+mj-lt"/>
              </a:rPr>
              <a:t> – forrást tartalmaz”</a:t>
            </a:r>
          </a:p>
        </p:txBody>
      </p:sp>
    </p:spTree>
    <p:extLst>
      <p:ext uri="{BB962C8B-B14F-4D97-AF65-F5344CB8AC3E}">
        <p14:creationId xmlns:p14="http://schemas.microsoft.com/office/powerpoint/2010/main" val="2734744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>
            <a:spLocks noGrp="1"/>
          </p:cNvSpPr>
          <p:nvPr>
            <p:ph type="title"/>
          </p:nvPr>
        </p:nvSpPr>
        <p:spPr>
          <a:xfrm>
            <a:off x="1631291" y="3035859"/>
            <a:ext cx="8929417" cy="786282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pPr algn="ctr">
              <a:defRPr/>
            </a:pPr>
            <a:r>
              <a:rPr lang="hu-HU" dirty="0">
                <a:solidFill>
                  <a:schemeClr val="tx1"/>
                </a:solidFill>
              </a:rPr>
              <a:t>Egészség és prevenció</a:t>
            </a:r>
            <a:endParaRPr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9027694" cy="1027919"/>
          </a:xfrm>
        </p:spPr>
        <p:txBody>
          <a:bodyPr>
            <a:normAutofit/>
          </a:bodyPr>
          <a:lstStyle/>
          <a:p>
            <a:r>
              <a:rPr lang="hu-HU" sz="2250" b="1" dirty="0"/>
              <a:t>Aszpartám  E 951</a:t>
            </a: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FBBA4ECB-4BC4-E6EA-DE44-6D4F03956C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21" t="28919" r="36893" b="56093"/>
          <a:stretch/>
        </p:blipFill>
        <p:spPr>
          <a:xfrm>
            <a:off x="1676890" y="2037087"/>
            <a:ext cx="8829964" cy="1391913"/>
          </a:xfrm>
          <a:prstGeom prst="rect">
            <a:avLst/>
          </a:prstGeom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id="{04B29B79-3656-887D-1AB3-6265A76212BC}"/>
              </a:ext>
            </a:extLst>
          </p:cNvPr>
          <p:cNvSpPr txBox="1"/>
          <p:nvPr/>
        </p:nvSpPr>
        <p:spPr>
          <a:xfrm>
            <a:off x="-30018" y="5793756"/>
            <a:ext cx="50061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900" dirty="0"/>
              <a:t>https://www.who.int/news/item/14-07-2023-aspartame-hazard-and-risk-assessment-results-released</a:t>
            </a:r>
          </a:p>
        </p:txBody>
      </p:sp>
    </p:spTree>
    <p:extLst>
      <p:ext uri="{BB962C8B-B14F-4D97-AF65-F5344CB8AC3E}">
        <p14:creationId xmlns:p14="http://schemas.microsoft.com/office/powerpoint/2010/main" val="26735305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9027694" cy="1027919"/>
          </a:xfrm>
        </p:spPr>
        <p:txBody>
          <a:bodyPr>
            <a:normAutofit/>
          </a:bodyPr>
          <a:lstStyle/>
          <a:p>
            <a:r>
              <a:rPr lang="hu-HU" sz="2250" b="1" dirty="0"/>
              <a:t>Szacharin  E 954</a:t>
            </a:r>
          </a:p>
        </p:txBody>
      </p:sp>
      <p:sp>
        <p:nvSpPr>
          <p:cNvPr id="8" name="Téglalap 7"/>
          <p:cNvSpPr/>
          <p:nvPr/>
        </p:nvSpPr>
        <p:spPr>
          <a:xfrm>
            <a:off x="838200" y="955320"/>
            <a:ext cx="8933873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hu-HU" sz="1400" dirty="0">
                <a:solidFill>
                  <a:srgbClr val="5E524C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rPr>
              <a:t>1. mesterséges édesítőszer</a:t>
            </a:r>
          </a:p>
          <a:p>
            <a:pPr marL="285750" indent="-28575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hu-HU" sz="1400" dirty="0">
                <a:solidFill>
                  <a:srgbClr val="5E524C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rPr>
              <a:t>nem emésztődik</a:t>
            </a:r>
          </a:p>
          <a:p>
            <a:pPr marL="285750" indent="-28575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hu-HU" sz="1400" dirty="0">
                <a:solidFill>
                  <a:srgbClr val="5E524C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rPr>
              <a:t>nagy mennyiségben: fémes utóíz</a:t>
            </a:r>
          </a:p>
          <a:p>
            <a:pPr marL="285750" indent="-28575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hu-HU" sz="1400" dirty="0">
                <a:solidFill>
                  <a:srgbClr val="5E524C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</a:rPr>
              <a:t>diabetikus élelmiszerek</a:t>
            </a:r>
          </a:p>
        </p:txBody>
      </p:sp>
    </p:spTree>
    <p:extLst>
      <p:ext uri="{BB962C8B-B14F-4D97-AF65-F5344CB8AC3E}">
        <p14:creationId xmlns:p14="http://schemas.microsoft.com/office/powerpoint/2010/main" val="3628955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35A0A2F-710F-9E72-FF10-FE69AFC461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Fluoridok</a:t>
            </a:r>
          </a:p>
        </p:txBody>
      </p:sp>
    </p:spTree>
    <p:extLst>
      <p:ext uri="{BB962C8B-B14F-4D97-AF65-F5344CB8AC3E}">
        <p14:creationId xmlns:p14="http://schemas.microsoft.com/office/powerpoint/2010/main" val="19280821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>
            <a:spLocks noGrp="1"/>
          </p:cNvSpPr>
          <p:nvPr>
            <p:ph type="title"/>
          </p:nvPr>
        </p:nvSpPr>
        <p:spPr>
          <a:xfrm>
            <a:off x="-1" y="2511"/>
            <a:ext cx="8678779" cy="733351"/>
          </a:xfrm>
          <a:solidFill>
            <a:srgbClr val="FFFFFF"/>
          </a:solidFill>
        </p:spPr>
        <p:txBody>
          <a:bodyPr>
            <a:noAutofit/>
          </a:bodyPr>
          <a:lstStyle>
            <a:lvl1pPr defTabSz="385572">
              <a:spcBef>
                <a:spcPts val="1500"/>
              </a:spcBef>
              <a:defRPr sz="3432"/>
            </a:lvl1pPr>
          </a:lstStyle>
          <a:p>
            <a:pPr algn="l">
              <a:defRPr/>
            </a:pPr>
            <a:r>
              <a:rPr lang="hu-HU" sz="2250" b="1" dirty="0">
                <a:solidFill>
                  <a:schemeClr val="tx1"/>
                </a:solidFill>
              </a:rPr>
              <a:t>Fluorid hatásmechanizmus - szisztémás</a:t>
            </a:r>
            <a:endParaRPr sz="2250" b="1" dirty="0">
              <a:solidFill>
                <a:schemeClr val="tx1"/>
              </a:solidFill>
            </a:endParaRPr>
          </a:p>
        </p:txBody>
      </p:sp>
      <p:sp>
        <p:nvSpPr>
          <p:cNvPr id="3" name="Text Box 4">
            <a:extLst>
              <a:ext uri="{FF2B5EF4-FFF2-40B4-BE49-F238E27FC236}">
                <a16:creationId xmlns:a16="http://schemas.microsoft.com/office/drawing/2014/main" id="{5D4C7C97-0904-0F56-78F8-436783D940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55" y="735862"/>
            <a:ext cx="9648825" cy="289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rtlCol="0">
            <a:spAutoFit/>
          </a:bodyPr>
          <a:lstStyle>
            <a:lvl1pPr marL="0" indent="0" algn="r" defTabSz="914400" rtl="0" eaLnBrk="1" latinLnBrk="0" hangingPunct="1">
              <a:lnSpc>
                <a:spcPct val="70000"/>
              </a:lnSpc>
              <a:spcBef>
                <a:spcPts val="422"/>
              </a:spcBef>
              <a:buSzTx/>
              <a:buFontTx/>
              <a:buNone/>
              <a:defRPr sz="3375" kern="1200">
                <a:solidFill>
                  <a:srgbClr val="747676"/>
                </a:solidFill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1pPr>
            <a:lvl2pPr marL="0" indent="160729" algn="r" defTabSz="914400" rtl="0" eaLnBrk="1" latinLnBrk="0" hangingPunct="1">
              <a:lnSpc>
                <a:spcPct val="70000"/>
              </a:lnSpc>
              <a:spcBef>
                <a:spcPts val="422"/>
              </a:spcBef>
              <a:buSzTx/>
              <a:buFontTx/>
              <a:buNone/>
              <a:defRPr sz="3375" kern="1200">
                <a:solidFill>
                  <a:srgbClr val="747676"/>
                </a:solidFill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2pPr>
            <a:lvl3pPr marL="0" indent="321457" algn="r" defTabSz="914400" rtl="0" eaLnBrk="1" latinLnBrk="0" hangingPunct="1">
              <a:lnSpc>
                <a:spcPct val="70000"/>
              </a:lnSpc>
              <a:spcBef>
                <a:spcPts val="422"/>
              </a:spcBef>
              <a:buSzTx/>
              <a:buFontTx/>
              <a:buNone/>
              <a:defRPr sz="3375" kern="1200">
                <a:solidFill>
                  <a:srgbClr val="747676"/>
                </a:solidFill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3pPr>
            <a:lvl4pPr marL="0" indent="482186" algn="r" defTabSz="914400" rtl="0" eaLnBrk="1" latinLnBrk="0" hangingPunct="1">
              <a:lnSpc>
                <a:spcPct val="70000"/>
              </a:lnSpc>
              <a:spcBef>
                <a:spcPts val="422"/>
              </a:spcBef>
              <a:buSzTx/>
              <a:buFontTx/>
              <a:buNone/>
              <a:defRPr sz="3375" kern="1200">
                <a:solidFill>
                  <a:srgbClr val="747676"/>
                </a:solidFill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4pPr>
            <a:lvl5pPr marL="0" indent="642915" algn="r" defTabSz="914400" rtl="0" eaLnBrk="1" latinLnBrk="0" hangingPunct="1">
              <a:lnSpc>
                <a:spcPct val="70000"/>
              </a:lnSpc>
              <a:spcBef>
                <a:spcPts val="422"/>
              </a:spcBef>
              <a:buSzTx/>
              <a:buFontTx/>
              <a:buNone/>
              <a:defRPr sz="3375" kern="1200">
                <a:solidFill>
                  <a:srgbClr val="747676"/>
                </a:solidFill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3600">
                <a:solidFill>
                  <a:srgbClr val="5E524C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 lang="hu-HU" sz="1400" b="1" dirty="0">
                <a:solidFill>
                  <a:srgbClr val="5E524C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+mj-lt"/>
                <a:sym typeface="Avenir Next Medium"/>
              </a:rPr>
              <a:t>zománc – </a:t>
            </a:r>
            <a:r>
              <a:rPr lang="hu-HU" sz="1400" b="1" dirty="0" err="1">
                <a:solidFill>
                  <a:srgbClr val="5E524C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+mj-lt"/>
                <a:sym typeface="Avenir Next Medium"/>
              </a:rPr>
              <a:t>hidroxi</a:t>
            </a:r>
            <a:r>
              <a:rPr lang="hu-HU" sz="1400" b="1" dirty="0">
                <a:solidFill>
                  <a:srgbClr val="5E524C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+mj-lt"/>
                <a:sym typeface="Avenir Next Medium"/>
              </a:rPr>
              <a:t>-apatit</a:t>
            </a:r>
            <a:r>
              <a:rPr lang="hu-HU" sz="1400" dirty="0">
                <a:solidFill>
                  <a:srgbClr val="5E524C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+mj-lt"/>
                <a:sym typeface="Avenir Next Medium"/>
              </a:rPr>
              <a:t>: </a:t>
            </a:r>
          </a:p>
          <a:p>
            <a:pPr marL="722313" indent="-28575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3600">
                <a:solidFill>
                  <a:srgbClr val="5E524C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 lang="hu-HU" sz="1400" dirty="0" err="1">
                <a:solidFill>
                  <a:srgbClr val="5E524C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+mj-lt"/>
                <a:sym typeface="Avenir Next Medium"/>
              </a:rPr>
              <a:t>savoldékonyság</a:t>
            </a:r>
            <a:r>
              <a:rPr lang="hu-HU" sz="1400" dirty="0">
                <a:solidFill>
                  <a:srgbClr val="5E524C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+mj-lt"/>
                <a:sym typeface="Avenir Next Medium"/>
              </a:rPr>
              <a:t> csökken</a:t>
            </a:r>
          </a:p>
          <a:p>
            <a:pPr marL="1074738" indent="-28575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3600">
                <a:solidFill>
                  <a:srgbClr val="5E524C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 lang="hu-HU" sz="1400" dirty="0">
                <a:solidFill>
                  <a:srgbClr val="5E524C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+mj-lt"/>
                <a:sym typeface="Avenir Next Medium"/>
              </a:rPr>
              <a:t>F jelenlétében: fluor-apatit</a:t>
            </a:r>
          </a:p>
          <a:p>
            <a:pPr marL="722313" indent="-28575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3600">
                <a:solidFill>
                  <a:srgbClr val="5E524C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 lang="hu-HU" sz="1400" dirty="0">
                <a:solidFill>
                  <a:srgbClr val="5E524C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+mj-lt"/>
                <a:sym typeface="Avenir Next Medium"/>
              </a:rPr>
              <a:t>kristályszerkezet erősödik</a:t>
            </a:r>
          </a:p>
          <a:p>
            <a:pPr marL="722313" indent="-28575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3600">
                <a:solidFill>
                  <a:srgbClr val="5E524C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 lang="hu-HU" sz="1400" dirty="0" err="1">
                <a:solidFill>
                  <a:srgbClr val="5E524C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+mj-lt"/>
                <a:sym typeface="Avenir Next Medium"/>
              </a:rPr>
              <a:t>remineralizáció</a:t>
            </a:r>
            <a:r>
              <a:rPr lang="hu-HU" sz="1400" dirty="0">
                <a:solidFill>
                  <a:srgbClr val="5E524C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+mj-lt"/>
                <a:sym typeface="Avenir Next Medium"/>
              </a:rPr>
              <a:t> fokozódik</a:t>
            </a:r>
          </a:p>
          <a:p>
            <a:pPr marL="722313" indent="-28575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3600">
                <a:solidFill>
                  <a:srgbClr val="5E524C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 lang="hu-HU" sz="1400" dirty="0">
                <a:solidFill>
                  <a:srgbClr val="5E524C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+mj-lt"/>
                <a:sym typeface="Avenir Next Medium"/>
              </a:rPr>
              <a:t>alacsony koncentrációban gyorsítja a kioldódott </a:t>
            </a:r>
            <a:r>
              <a:rPr lang="hu-HU" sz="1400" dirty="0" err="1">
                <a:solidFill>
                  <a:srgbClr val="5E524C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+mj-lt"/>
                <a:sym typeface="Avenir Next Medium"/>
              </a:rPr>
              <a:t>kálcium</a:t>
            </a:r>
            <a:r>
              <a:rPr lang="hu-HU" sz="1400" dirty="0">
                <a:solidFill>
                  <a:srgbClr val="5E524C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+mj-lt"/>
                <a:sym typeface="Avenir Next Medium"/>
              </a:rPr>
              <a:t> és </a:t>
            </a:r>
            <a:r>
              <a:rPr lang="hu-HU" sz="1400" dirty="0" err="1">
                <a:solidFill>
                  <a:srgbClr val="5E524C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+mj-lt"/>
                <a:sym typeface="Avenir Next Medium"/>
              </a:rPr>
              <a:t>ásv.i</a:t>
            </a:r>
            <a:r>
              <a:rPr lang="hu-HU" sz="1400" dirty="0">
                <a:solidFill>
                  <a:srgbClr val="5E524C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+mj-lt"/>
                <a:sym typeface="Avenir Next Medium"/>
              </a:rPr>
              <a:t> anyagok </a:t>
            </a:r>
            <a:r>
              <a:rPr lang="hu-HU" sz="1400" dirty="0" err="1">
                <a:solidFill>
                  <a:srgbClr val="5E524C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+mj-lt"/>
                <a:sym typeface="Avenir Next Medium"/>
              </a:rPr>
              <a:t>rekrisztallizációját</a:t>
            </a:r>
            <a:endParaRPr lang="hu-HU" sz="1400" dirty="0">
              <a:solidFill>
                <a:srgbClr val="5E524C"/>
              </a:solidFill>
              <a:effectLst>
                <a:outerShdw blurRad="25400" dist="25400" dir="5520000" rotWithShape="0">
                  <a:srgbClr val="FFFFFF">
                    <a:alpha val="71999"/>
                  </a:srgbClr>
                </a:outerShdw>
              </a:effectLst>
              <a:latin typeface="+mj-lt"/>
              <a:sym typeface="Avenir Next Medium"/>
            </a:endParaRPr>
          </a:p>
          <a:p>
            <a:pPr marL="285750" indent="-28575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3600">
                <a:solidFill>
                  <a:srgbClr val="5E524C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 lang="hu-HU" sz="1400" b="1" dirty="0">
                <a:solidFill>
                  <a:schemeClr val="tx1"/>
                </a:solidFill>
                <a:latin typeface="+mn-lt"/>
                <a:sym typeface="Avenir Next Medium"/>
              </a:rPr>
              <a:t>diszpozíciós profilaxis</a:t>
            </a:r>
          </a:p>
          <a:p>
            <a:pPr marL="371685" indent="-371685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3600">
                <a:solidFill>
                  <a:srgbClr val="5E524C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endParaRPr lang="hu-HU" sz="1400" dirty="0">
              <a:latin typeface="+mn-lt"/>
              <a:sym typeface="Avenir Next Medium"/>
            </a:endParaRPr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E72ED9D7-1A0F-7657-5206-FDCCDEB65A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9741" y="2942101"/>
            <a:ext cx="2995814" cy="2893100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AB61A0EA-7365-65CA-DC7D-EF437F1305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784" y="3101615"/>
            <a:ext cx="4021988" cy="2574072"/>
          </a:xfrm>
          <a:prstGeom prst="rect">
            <a:avLst/>
          </a:prstGeom>
        </p:spPr>
      </p:pic>
      <p:sp>
        <p:nvSpPr>
          <p:cNvPr id="6" name="Téglalap 5">
            <a:extLst>
              <a:ext uri="{FF2B5EF4-FFF2-40B4-BE49-F238E27FC236}">
                <a16:creationId xmlns:a16="http://schemas.microsoft.com/office/drawing/2014/main" id="{ED6B2459-5145-F707-AEE9-1C5C6BA581D1}"/>
              </a:ext>
            </a:extLst>
          </p:cNvPr>
          <p:cNvSpPr/>
          <p:nvPr/>
        </p:nvSpPr>
        <p:spPr>
          <a:xfrm>
            <a:off x="-1" y="5894003"/>
            <a:ext cx="6096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sz="800" dirty="0"/>
              <a:t>https://www.dentalcare.com/en-us/professional-education/ce-courses/ce94/mechanism-of-action-of-fluoride</a:t>
            </a:r>
          </a:p>
        </p:txBody>
      </p:sp>
      <p:sp>
        <p:nvSpPr>
          <p:cNvPr id="9" name="Téglalap 8">
            <a:extLst>
              <a:ext uri="{FF2B5EF4-FFF2-40B4-BE49-F238E27FC236}">
                <a16:creationId xmlns:a16="http://schemas.microsoft.com/office/drawing/2014/main" id="{5735786B-A659-14C9-0425-05B5AAD7430E}"/>
              </a:ext>
            </a:extLst>
          </p:cNvPr>
          <p:cNvSpPr/>
          <p:nvPr/>
        </p:nvSpPr>
        <p:spPr>
          <a:xfrm>
            <a:off x="-1" y="6011608"/>
            <a:ext cx="6096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sz="800" dirty="0"/>
              <a:t>https://science.education.nih.gov/supplements/webversions/oral-health/guide/lesson5.html</a:t>
            </a:r>
          </a:p>
        </p:txBody>
      </p:sp>
    </p:spTree>
    <p:extLst>
      <p:ext uri="{BB962C8B-B14F-4D97-AF65-F5344CB8AC3E}">
        <p14:creationId xmlns:p14="http://schemas.microsoft.com/office/powerpoint/2010/main" val="3817920657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>
            <a:spLocks noGrp="1"/>
          </p:cNvSpPr>
          <p:nvPr>
            <p:ph type="title"/>
          </p:nvPr>
        </p:nvSpPr>
        <p:spPr>
          <a:xfrm>
            <a:off x="-1" y="2511"/>
            <a:ext cx="8678779" cy="733351"/>
          </a:xfrm>
          <a:solidFill>
            <a:srgbClr val="FFFFFF"/>
          </a:solidFill>
        </p:spPr>
        <p:txBody>
          <a:bodyPr>
            <a:noAutofit/>
          </a:bodyPr>
          <a:lstStyle>
            <a:lvl1pPr defTabSz="385572">
              <a:spcBef>
                <a:spcPts val="1500"/>
              </a:spcBef>
              <a:defRPr sz="3432"/>
            </a:lvl1pPr>
          </a:lstStyle>
          <a:p>
            <a:pPr algn="l">
              <a:defRPr/>
            </a:pPr>
            <a:r>
              <a:rPr lang="hu-HU" sz="2250" b="1" dirty="0">
                <a:solidFill>
                  <a:schemeClr val="tx1"/>
                </a:solidFill>
              </a:rPr>
              <a:t>Fluorid hatásmechanizmus - lokális</a:t>
            </a:r>
            <a:endParaRPr sz="2250" b="1" dirty="0">
              <a:solidFill>
                <a:schemeClr val="tx1"/>
              </a:solidFill>
            </a:endParaRPr>
          </a:p>
        </p:txBody>
      </p:sp>
      <p:sp>
        <p:nvSpPr>
          <p:cNvPr id="3" name="Text Box 4">
            <a:extLst>
              <a:ext uri="{FF2B5EF4-FFF2-40B4-BE49-F238E27FC236}">
                <a16:creationId xmlns:a16="http://schemas.microsoft.com/office/drawing/2014/main" id="{5D4C7C97-0904-0F56-78F8-436783D940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55" y="985244"/>
            <a:ext cx="9648825" cy="289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rtlCol="0">
            <a:spAutoFit/>
          </a:bodyPr>
          <a:lstStyle>
            <a:lvl1pPr marL="0" indent="0" algn="r" defTabSz="914400" rtl="0" eaLnBrk="1" latinLnBrk="0" hangingPunct="1">
              <a:lnSpc>
                <a:spcPct val="70000"/>
              </a:lnSpc>
              <a:spcBef>
                <a:spcPts val="422"/>
              </a:spcBef>
              <a:buSzTx/>
              <a:buFontTx/>
              <a:buNone/>
              <a:defRPr sz="3375" kern="1200">
                <a:solidFill>
                  <a:srgbClr val="747676"/>
                </a:solidFill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1pPr>
            <a:lvl2pPr marL="0" indent="160729" algn="r" defTabSz="914400" rtl="0" eaLnBrk="1" latinLnBrk="0" hangingPunct="1">
              <a:lnSpc>
                <a:spcPct val="70000"/>
              </a:lnSpc>
              <a:spcBef>
                <a:spcPts val="422"/>
              </a:spcBef>
              <a:buSzTx/>
              <a:buFontTx/>
              <a:buNone/>
              <a:defRPr sz="3375" kern="1200">
                <a:solidFill>
                  <a:srgbClr val="747676"/>
                </a:solidFill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2pPr>
            <a:lvl3pPr marL="0" indent="321457" algn="r" defTabSz="914400" rtl="0" eaLnBrk="1" latinLnBrk="0" hangingPunct="1">
              <a:lnSpc>
                <a:spcPct val="70000"/>
              </a:lnSpc>
              <a:spcBef>
                <a:spcPts val="422"/>
              </a:spcBef>
              <a:buSzTx/>
              <a:buFontTx/>
              <a:buNone/>
              <a:defRPr sz="3375" kern="1200">
                <a:solidFill>
                  <a:srgbClr val="747676"/>
                </a:solidFill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3pPr>
            <a:lvl4pPr marL="0" indent="482186" algn="r" defTabSz="914400" rtl="0" eaLnBrk="1" latinLnBrk="0" hangingPunct="1">
              <a:lnSpc>
                <a:spcPct val="70000"/>
              </a:lnSpc>
              <a:spcBef>
                <a:spcPts val="422"/>
              </a:spcBef>
              <a:buSzTx/>
              <a:buFontTx/>
              <a:buNone/>
              <a:defRPr sz="3375" kern="1200">
                <a:solidFill>
                  <a:srgbClr val="747676"/>
                </a:solidFill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4pPr>
            <a:lvl5pPr marL="0" indent="642915" algn="r" defTabSz="914400" rtl="0" eaLnBrk="1" latinLnBrk="0" hangingPunct="1">
              <a:lnSpc>
                <a:spcPct val="70000"/>
              </a:lnSpc>
              <a:spcBef>
                <a:spcPts val="422"/>
              </a:spcBef>
              <a:buSzTx/>
              <a:buFontTx/>
              <a:buNone/>
              <a:defRPr sz="3375" kern="1200">
                <a:solidFill>
                  <a:srgbClr val="747676"/>
                </a:solidFill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3600">
                <a:solidFill>
                  <a:srgbClr val="5E524C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 lang="hu-HU" sz="1400" b="1" dirty="0" err="1">
                <a:solidFill>
                  <a:srgbClr val="5E524C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+mj-lt"/>
                <a:sym typeface="Avenir Next Medium"/>
              </a:rPr>
              <a:t>plakkbaktérium</a:t>
            </a:r>
            <a:endParaRPr lang="hu-HU" sz="1400" b="1" dirty="0">
              <a:solidFill>
                <a:srgbClr val="5E524C"/>
              </a:solidFill>
              <a:effectLst>
                <a:outerShdw blurRad="25400" dist="25400" dir="5520000" rotWithShape="0">
                  <a:srgbClr val="FFFFFF">
                    <a:alpha val="71999"/>
                  </a:srgbClr>
                </a:outerShdw>
              </a:effectLst>
              <a:latin typeface="+mj-lt"/>
              <a:sym typeface="Avenir Next Medium"/>
            </a:endParaRPr>
          </a:p>
          <a:p>
            <a:pPr marL="720725" indent="-28575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3600">
                <a:solidFill>
                  <a:srgbClr val="5E524C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 lang="hu-HU" sz="1400" dirty="0">
                <a:solidFill>
                  <a:srgbClr val="5E524C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+mj-lt"/>
                <a:sym typeface="Avenir Next Medium"/>
              </a:rPr>
              <a:t>savtermelő baktériumok anyagcseréjét gátolja</a:t>
            </a:r>
          </a:p>
          <a:p>
            <a:pPr marL="720725" indent="-28575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3600">
                <a:solidFill>
                  <a:srgbClr val="5E524C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 lang="hu-HU" sz="1400" dirty="0">
                <a:solidFill>
                  <a:srgbClr val="5E524C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+mj-lt"/>
                <a:sym typeface="Avenir Next Medium"/>
              </a:rPr>
              <a:t>enzimgátlás (cukormetabolizmus – </a:t>
            </a:r>
            <a:r>
              <a:rPr lang="hu-HU" sz="1400" dirty="0" err="1">
                <a:solidFill>
                  <a:srgbClr val="5E524C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+mj-lt"/>
                <a:sym typeface="Avenir Next Medium"/>
              </a:rPr>
              <a:t>enoláz</a:t>
            </a:r>
            <a:r>
              <a:rPr lang="hu-HU" sz="1400" dirty="0">
                <a:solidFill>
                  <a:srgbClr val="5E524C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+mj-lt"/>
                <a:sym typeface="Avenir Next Medium"/>
              </a:rPr>
              <a:t>, </a:t>
            </a:r>
            <a:r>
              <a:rPr lang="hu-HU" sz="1400" dirty="0" err="1">
                <a:solidFill>
                  <a:srgbClr val="5E524C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+mj-lt"/>
                <a:sym typeface="Avenir Next Medium"/>
              </a:rPr>
              <a:t>foszfoglukomutáz</a:t>
            </a:r>
            <a:r>
              <a:rPr lang="hu-HU" sz="1400" dirty="0">
                <a:solidFill>
                  <a:srgbClr val="5E524C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+mj-lt"/>
                <a:sym typeface="Avenir Next Medium"/>
              </a:rPr>
              <a:t>)</a:t>
            </a:r>
          </a:p>
          <a:p>
            <a:pPr marL="285750" indent="-28575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3600">
                <a:solidFill>
                  <a:srgbClr val="5E524C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 lang="hu-HU" sz="1400" b="1" dirty="0">
                <a:solidFill>
                  <a:srgbClr val="5E524C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+mj-lt"/>
                <a:sym typeface="Avenir Next Medium"/>
              </a:rPr>
              <a:t>zománc felszín</a:t>
            </a:r>
          </a:p>
          <a:p>
            <a:pPr marL="720725" indent="-720725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3600">
                <a:solidFill>
                  <a:srgbClr val="5E524C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 lang="hu-HU" sz="1400" dirty="0">
                <a:solidFill>
                  <a:srgbClr val="5E524C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+mj-lt"/>
                <a:sym typeface="Avenir Next Medium"/>
              </a:rPr>
              <a:t>felületi energia csökken</a:t>
            </a:r>
          </a:p>
          <a:p>
            <a:pPr marL="720725" indent="-720725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3600">
                <a:solidFill>
                  <a:srgbClr val="5E524C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 lang="hu-HU" sz="1400" dirty="0">
                <a:solidFill>
                  <a:srgbClr val="5E524C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+mj-lt"/>
                <a:sym typeface="Avenir Next Medium"/>
              </a:rPr>
              <a:t>fehérjék / baktériumok adszorpció és szaporodás gátlása </a:t>
            </a:r>
          </a:p>
          <a:p>
            <a:pPr marL="285750" indent="-28575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3600">
                <a:solidFill>
                  <a:srgbClr val="5E524C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 lang="hu-HU" sz="1400" b="1" dirty="0">
                <a:solidFill>
                  <a:schemeClr val="tx1"/>
                </a:solidFill>
                <a:latin typeface="+mn-lt"/>
                <a:sym typeface="Avenir Next Medium"/>
              </a:rPr>
              <a:t>expozíciós profilaxis</a:t>
            </a:r>
          </a:p>
          <a:p>
            <a:pPr marL="371685" indent="-371685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3600">
                <a:solidFill>
                  <a:srgbClr val="5E524C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endParaRPr lang="hu-HU" sz="1400" dirty="0">
              <a:latin typeface="+mn-lt"/>
              <a:sym typeface="Avenir Next Medium"/>
            </a:endParaRPr>
          </a:p>
        </p:txBody>
      </p:sp>
    </p:spTree>
    <p:extLst>
      <p:ext uri="{BB962C8B-B14F-4D97-AF65-F5344CB8AC3E}">
        <p14:creationId xmlns:p14="http://schemas.microsoft.com/office/powerpoint/2010/main" val="3535566485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>
            <a:spLocks noGrp="1"/>
          </p:cNvSpPr>
          <p:nvPr>
            <p:ph type="title"/>
          </p:nvPr>
        </p:nvSpPr>
        <p:spPr>
          <a:xfrm>
            <a:off x="-1" y="2511"/>
            <a:ext cx="8678779" cy="733351"/>
          </a:xfrm>
          <a:solidFill>
            <a:srgbClr val="FFFFFF"/>
          </a:solidFill>
        </p:spPr>
        <p:txBody>
          <a:bodyPr>
            <a:noAutofit/>
          </a:bodyPr>
          <a:lstStyle>
            <a:lvl1pPr defTabSz="385572">
              <a:spcBef>
                <a:spcPts val="1500"/>
              </a:spcBef>
              <a:defRPr sz="3432"/>
            </a:lvl1pPr>
          </a:lstStyle>
          <a:p>
            <a:pPr algn="l">
              <a:defRPr/>
            </a:pPr>
            <a:r>
              <a:rPr lang="hu-HU" sz="2250" b="1" dirty="0">
                <a:solidFill>
                  <a:schemeClr val="tx1"/>
                </a:solidFill>
              </a:rPr>
              <a:t>Fluoridok alkalmazása - szisztémás</a:t>
            </a:r>
            <a:endParaRPr sz="2250" b="1" dirty="0">
              <a:solidFill>
                <a:schemeClr val="tx1"/>
              </a:solidFill>
            </a:endParaRPr>
          </a:p>
        </p:txBody>
      </p:sp>
      <p:sp>
        <p:nvSpPr>
          <p:cNvPr id="3" name="Text Box 4">
            <a:extLst>
              <a:ext uri="{FF2B5EF4-FFF2-40B4-BE49-F238E27FC236}">
                <a16:creationId xmlns:a16="http://schemas.microsoft.com/office/drawing/2014/main" id="{5D4C7C97-0904-0F56-78F8-436783D940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" y="1017328"/>
            <a:ext cx="9648825" cy="43704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rtlCol="0">
            <a:spAutoFit/>
          </a:bodyPr>
          <a:lstStyle>
            <a:lvl1pPr marL="0" indent="0" algn="r" defTabSz="914400" rtl="0" eaLnBrk="1" latinLnBrk="0" hangingPunct="1">
              <a:lnSpc>
                <a:spcPct val="70000"/>
              </a:lnSpc>
              <a:spcBef>
                <a:spcPts val="422"/>
              </a:spcBef>
              <a:buSzTx/>
              <a:buFontTx/>
              <a:buNone/>
              <a:defRPr sz="3375" kern="1200">
                <a:solidFill>
                  <a:srgbClr val="747676"/>
                </a:solidFill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1pPr>
            <a:lvl2pPr marL="0" indent="160729" algn="r" defTabSz="914400" rtl="0" eaLnBrk="1" latinLnBrk="0" hangingPunct="1">
              <a:lnSpc>
                <a:spcPct val="70000"/>
              </a:lnSpc>
              <a:spcBef>
                <a:spcPts val="422"/>
              </a:spcBef>
              <a:buSzTx/>
              <a:buFontTx/>
              <a:buNone/>
              <a:defRPr sz="3375" kern="1200">
                <a:solidFill>
                  <a:srgbClr val="747676"/>
                </a:solidFill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2pPr>
            <a:lvl3pPr marL="0" indent="321457" algn="r" defTabSz="914400" rtl="0" eaLnBrk="1" latinLnBrk="0" hangingPunct="1">
              <a:lnSpc>
                <a:spcPct val="70000"/>
              </a:lnSpc>
              <a:spcBef>
                <a:spcPts val="422"/>
              </a:spcBef>
              <a:buSzTx/>
              <a:buFontTx/>
              <a:buNone/>
              <a:defRPr sz="3375" kern="1200">
                <a:solidFill>
                  <a:srgbClr val="747676"/>
                </a:solidFill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3pPr>
            <a:lvl4pPr marL="0" indent="482186" algn="r" defTabSz="914400" rtl="0" eaLnBrk="1" latinLnBrk="0" hangingPunct="1">
              <a:lnSpc>
                <a:spcPct val="70000"/>
              </a:lnSpc>
              <a:spcBef>
                <a:spcPts val="422"/>
              </a:spcBef>
              <a:buSzTx/>
              <a:buFontTx/>
              <a:buNone/>
              <a:defRPr sz="3375" kern="1200">
                <a:solidFill>
                  <a:srgbClr val="747676"/>
                </a:solidFill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4pPr>
            <a:lvl5pPr marL="0" indent="642915" algn="r" defTabSz="914400" rtl="0" eaLnBrk="1" latinLnBrk="0" hangingPunct="1">
              <a:lnSpc>
                <a:spcPct val="70000"/>
              </a:lnSpc>
              <a:spcBef>
                <a:spcPts val="422"/>
              </a:spcBef>
              <a:buSzTx/>
              <a:buFontTx/>
              <a:buNone/>
              <a:defRPr sz="3375" kern="1200">
                <a:solidFill>
                  <a:srgbClr val="747676"/>
                </a:solidFill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71685" indent="-371685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3600">
                <a:solidFill>
                  <a:srgbClr val="5E524C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 lang="hu-HU" sz="1400" b="1" dirty="0">
                <a:latin typeface="+mn-lt"/>
                <a:sym typeface="Avenir Next Medium"/>
              </a:rPr>
              <a:t>módszerek</a:t>
            </a:r>
            <a:r>
              <a:rPr lang="hu-HU" sz="1400" dirty="0">
                <a:latin typeface="+mn-lt"/>
                <a:sym typeface="Avenir Next Medium"/>
              </a:rPr>
              <a:t>: </a:t>
            </a:r>
          </a:p>
          <a:p>
            <a:pPr marL="801688" indent="-371475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3600">
                <a:solidFill>
                  <a:srgbClr val="5E524C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 lang="hu-HU" sz="1400" dirty="0">
                <a:latin typeface="+mn-lt"/>
                <a:sym typeface="Avenir Next Medium"/>
              </a:rPr>
              <a:t>ívóvíz fluoriddal való dúsítása</a:t>
            </a:r>
          </a:p>
          <a:p>
            <a:pPr marL="801688" indent="-371475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3600">
                <a:solidFill>
                  <a:srgbClr val="5E524C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 lang="hu-HU" sz="1400" dirty="0">
                <a:latin typeface="+mn-lt"/>
                <a:sym typeface="Avenir Next Medium"/>
              </a:rPr>
              <a:t>háztartási só </a:t>
            </a:r>
            <a:r>
              <a:rPr lang="hu-HU" sz="1400" dirty="0" err="1">
                <a:latin typeface="+mn-lt"/>
                <a:sym typeface="Avenir Next Medium"/>
              </a:rPr>
              <a:t>fluorozás</a:t>
            </a:r>
            <a:r>
              <a:rPr lang="hu-HU" sz="1400" dirty="0">
                <a:latin typeface="+mn-lt"/>
                <a:sym typeface="Avenir Next Medium"/>
              </a:rPr>
              <a:t> (Tóth Károly)</a:t>
            </a:r>
          </a:p>
          <a:p>
            <a:pPr marL="801688" indent="-371475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3600">
                <a:solidFill>
                  <a:srgbClr val="5E524C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 lang="hu-HU" sz="1400" dirty="0">
                <a:latin typeface="+mn-lt"/>
                <a:sym typeface="Avenir Next Medium"/>
              </a:rPr>
              <a:t>tej </a:t>
            </a:r>
            <a:r>
              <a:rPr lang="hu-HU" sz="1400" dirty="0" err="1">
                <a:latin typeface="+mn-lt"/>
                <a:sym typeface="Avenir Next Medium"/>
              </a:rPr>
              <a:t>fluorozás</a:t>
            </a:r>
            <a:endParaRPr lang="hu-HU" sz="1400" dirty="0">
              <a:latin typeface="+mn-lt"/>
              <a:sym typeface="Avenir Next Medium"/>
            </a:endParaRPr>
          </a:p>
          <a:p>
            <a:pPr marL="801688" indent="-371475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3600">
                <a:solidFill>
                  <a:srgbClr val="5E524C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 lang="hu-HU" sz="1400" dirty="0">
                <a:latin typeface="+mn-lt"/>
                <a:sym typeface="Avenir Next Medium"/>
              </a:rPr>
              <a:t>fluor tabletta</a:t>
            </a:r>
          </a:p>
          <a:p>
            <a:pPr marL="1250950" indent="-371475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3600">
                <a:solidFill>
                  <a:srgbClr val="5E524C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 lang="hu-HU" sz="1400" dirty="0">
                <a:latin typeface="+mn-lt"/>
                <a:sym typeface="Avenir Next Medium"/>
              </a:rPr>
              <a:t>hatóanyag: ált. </a:t>
            </a:r>
            <a:r>
              <a:rPr lang="hu-HU" sz="1400" dirty="0" err="1">
                <a:latin typeface="+mn-lt"/>
                <a:sym typeface="Avenir Next Medium"/>
              </a:rPr>
              <a:t>NaF</a:t>
            </a:r>
            <a:endParaRPr lang="hu-HU" sz="1400" dirty="0">
              <a:latin typeface="+mn-lt"/>
              <a:sym typeface="Avenir Next Medium"/>
            </a:endParaRPr>
          </a:p>
          <a:p>
            <a:pPr marL="1250950" indent="-371475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3600">
                <a:solidFill>
                  <a:srgbClr val="5E524C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 lang="hu-HU" sz="1400" dirty="0">
                <a:latin typeface="+mn-lt"/>
                <a:sym typeface="Avenir Next Medium"/>
              </a:rPr>
              <a:t>pontos fluorid anamnézis – van-e más beviteli forrás?</a:t>
            </a:r>
          </a:p>
          <a:p>
            <a:pPr marL="1250950" indent="-371475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3600">
                <a:solidFill>
                  <a:srgbClr val="5E524C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 lang="hu-HU" sz="1400" b="1" dirty="0">
                <a:solidFill>
                  <a:srgbClr val="FF0000"/>
                </a:solidFill>
                <a:latin typeface="+mn-lt"/>
                <a:sym typeface="Avenir Next Medium"/>
              </a:rPr>
              <a:t>6 éves kor alatt nem </a:t>
            </a:r>
            <a:r>
              <a:rPr lang="hu-HU" sz="1400" dirty="0">
                <a:latin typeface="+mn-lt"/>
                <a:sym typeface="Avenir Next Medium"/>
              </a:rPr>
              <a:t>– </a:t>
            </a:r>
            <a:r>
              <a:rPr lang="hu-HU" sz="1400" dirty="0" err="1">
                <a:latin typeface="+mn-lt"/>
                <a:sym typeface="Avenir Next Medium"/>
              </a:rPr>
              <a:t>dentalis</a:t>
            </a:r>
            <a:r>
              <a:rPr lang="hu-HU" sz="1400" dirty="0">
                <a:latin typeface="+mn-lt"/>
                <a:sym typeface="Avenir Next Medium"/>
              </a:rPr>
              <a:t> </a:t>
            </a:r>
            <a:r>
              <a:rPr lang="hu-HU" sz="1400" dirty="0" err="1">
                <a:latin typeface="+mn-lt"/>
                <a:sym typeface="Avenir Next Medium"/>
              </a:rPr>
              <a:t>fluorosis</a:t>
            </a:r>
            <a:endParaRPr lang="hu-HU" sz="1400" dirty="0">
              <a:latin typeface="+mn-lt"/>
              <a:sym typeface="Avenir Next Medium"/>
            </a:endParaRPr>
          </a:p>
          <a:p>
            <a:pPr marL="801688" indent="-371475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3600">
                <a:solidFill>
                  <a:srgbClr val="5E524C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 lang="hu-HU" sz="1400" dirty="0">
                <a:latin typeface="+mn-lt"/>
                <a:sym typeface="Avenir Next Medium"/>
              </a:rPr>
              <a:t>kockázata: </a:t>
            </a:r>
            <a:r>
              <a:rPr lang="hu-HU" sz="1400" b="1" dirty="0" err="1">
                <a:latin typeface="+mn-lt"/>
                <a:sym typeface="Avenir Next Medium"/>
              </a:rPr>
              <a:t>dentalis</a:t>
            </a:r>
            <a:r>
              <a:rPr lang="hu-HU" sz="1400" b="1" dirty="0">
                <a:latin typeface="+mn-lt"/>
                <a:sym typeface="Avenir Next Medium"/>
              </a:rPr>
              <a:t> </a:t>
            </a:r>
            <a:r>
              <a:rPr lang="hu-HU" sz="1400" b="1" dirty="0" err="1">
                <a:latin typeface="+mn-lt"/>
                <a:sym typeface="Avenir Next Medium"/>
              </a:rPr>
              <a:t>fluorosis</a:t>
            </a:r>
            <a:r>
              <a:rPr lang="hu-HU" sz="1400" b="1" dirty="0">
                <a:latin typeface="+mn-lt"/>
                <a:sym typeface="Avenir Next Medium"/>
              </a:rPr>
              <a:t> és fluorid mérgezés </a:t>
            </a:r>
          </a:p>
          <a:p>
            <a:pPr marL="1255713" indent="-371475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3600">
                <a:solidFill>
                  <a:srgbClr val="5E524C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 lang="hu-HU" sz="1400" dirty="0">
                <a:latin typeface="+mn-lt"/>
                <a:sym typeface="Avenir Next Medium"/>
              </a:rPr>
              <a:t>5 mg/</a:t>
            </a:r>
            <a:r>
              <a:rPr lang="hu-HU" sz="1400" dirty="0" err="1">
                <a:latin typeface="+mn-lt"/>
                <a:sym typeface="Avenir Next Medium"/>
              </a:rPr>
              <a:t>ttkg</a:t>
            </a:r>
            <a:r>
              <a:rPr lang="hu-HU" sz="1400" dirty="0">
                <a:latin typeface="+mn-lt"/>
                <a:sym typeface="Avenir Next Medium"/>
              </a:rPr>
              <a:t> F – szédülés, hányás, </a:t>
            </a:r>
            <a:r>
              <a:rPr lang="hu-HU" sz="1400" dirty="0" err="1">
                <a:latin typeface="+mn-lt"/>
                <a:sym typeface="Avenir Next Medium"/>
              </a:rPr>
              <a:t>epigastricus</a:t>
            </a:r>
            <a:r>
              <a:rPr lang="hu-HU" sz="1400" dirty="0">
                <a:latin typeface="+mn-lt"/>
                <a:sym typeface="Avenir Next Medium"/>
              </a:rPr>
              <a:t> görcs</a:t>
            </a:r>
          </a:p>
          <a:p>
            <a:pPr marL="1255713" indent="-371475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3600">
                <a:solidFill>
                  <a:srgbClr val="5E524C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 lang="hu-HU" sz="1400" dirty="0">
                <a:latin typeface="+mn-lt"/>
                <a:sym typeface="Avenir Next Medium"/>
              </a:rPr>
              <a:t>15 mg/</a:t>
            </a:r>
            <a:r>
              <a:rPr lang="hu-HU" sz="1400" dirty="0" err="1">
                <a:latin typeface="+mn-lt"/>
                <a:sym typeface="Avenir Next Medium"/>
              </a:rPr>
              <a:t>ttkg</a:t>
            </a:r>
            <a:r>
              <a:rPr lang="hu-HU" sz="1400" dirty="0">
                <a:latin typeface="+mn-lt"/>
                <a:sym typeface="Avenir Next Medium"/>
              </a:rPr>
              <a:t> F - </a:t>
            </a:r>
            <a:r>
              <a:rPr lang="hu-HU" sz="1400" dirty="0" err="1">
                <a:latin typeface="+mn-lt"/>
                <a:sym typeface="Avenir Next Medium"/>
              </a:rPr>
              <a:t>letalis</a:t>
            </a:r>
            <a:endParaRPr lang="hu-HU" sz="1400" dirty="0">
              <a:latin typeface="+mn-lt"/>
              <a:sym typeface="Avenir Next Medium"/>
            </a:endParaRPr>
          </a:p>
          <a:p>
            <a:pPr marL="801688" indent="-371475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3600">
                <a:solidFill>
                  <a:srgbClr val="5E524C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 lang="hu-HU" sz="1400" dirty="0">
                <a:latin typeface="+mn-lt"/>
                <a:sym typeface="Avenir Next Medium"/>
              </a:rPr>
              <a:t>gyermekeknél: szisztémás módszerekből egyszerre csak egy 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034B0311-5EDD-C7BC-E25B-45AE35ED0C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773" t="32997" r="30984" b="19192"/>
          <a:stretch/>
        </p:blipFill>
        <p:spPr>
          <a:xfrm>
            <a:off x="7852350" y="604125"/>
            <a:ext cx="3592947" cy="2462348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E6971006-5BC4-D751-7F7D-D393AAC0DE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2959" y="3539906"/>
            <a:ext cx="2946222" cy="2129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809167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>
            <a:spLocks noGrp="1"/>
          </p:cNvSpPr>
          <p:nvPr>
            <p:ph type="title"/>
          </p:nvPr>
        </p:nvSpPr>
        <p:spPr>
          <a:xfrm>
            <a:off x="-1" y="2511"/>
            <a:ext cx="8678779" cy="733351"/>
          </a:xfrm>
          <a:solidFill>
            <a:srgbClr val="FFFFFF"/>
          </a:solidFill>
        </p:spPr>
        <p:txBody>
          <a:bodyPr>
            <a:noAutofit/>
          </a:bodyPr>
          <a:lstStyle>
            <a:lvl1pPr defTabSz="385572">
              <a:spcBef>
                <a:spcPts val="1500"/>
              </a:spcBef>
              <a:defRPr sz="3432"/>
            </a:lvl1pPr>
          </a:lstStyle>
          <a:p>
            <a:pPr algn="l">
              <a:defRPr/>
            </a:pPr>
            <a:r>
              <a:rPr lang="hu-HU" sz="2250" b="1" dirty="0">
                <a:solidFill>
                  <a:schemeClr val="tx1"/>
                </a:solidFill>
              </a:rPr>
              <a:t>Fluoridok alkalmazása lokálisan – otthoni módszerek</a:t>
            </a:r>
            <a:endParaRPr sz="2250" b="1" dirty="0">
              <a:solidFill>
                <a:schemeClr val="tx1"/>
              </a:solidFill>
            </a:endParaRPr>
          </a:p>
        </p:txBody>
      </p:sp>
      <p:sp>
        <p:nvSpPr>
          <p:cNvPr id="3" name="Text Box 4">
            <a:extLst>
              <a:ext uri="{FF2B5EF4-FFF2-40B4-BE49-F238E27FC236}">
                <a16:creationId xmlns:a16="http://schemas.microsoft.com/office/drawing/2014/main" id="{5D4C7C97-0904-0F56-78F8-436783D940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" y="1017328"/>
            <a:ext cx="9648825" cy="178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rtlCol="0">
            <a:spAutoFit/>
          </a:bodyPr>
          <a:lstStyle>
            <a:lvl1pPr marL="0" indent="0" algn="r" defTabSz="914400" rtl="0" eaLnBrk="1" latinLnBrk="0" hangingPunct="1">
              <a:lnSpc>
                <a:spcPct val="70000"/>
              </a:lnSpc>
              <a:spcBef>
                <a:spcPts val="422"/>
              </a:spcBef>
              <a:buSzTx/>
              <a:buFontTx/>
              <a:buNone/>
              <a:defRPr sz="3375" kern="1200">
                <a:solidFill>
                  <a:srgbClr val="747676"/>
                </a:solidFill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1pPr>
            <a:lvl2pPr marL="0" indent="160729" algn="r" defTabSz="914400" rtl="0" eaLnBrk="1" latinLnBrk="0" hangingPunct="1">
              <a:lnSpc>
                <a:spcPct val="70000"/>
              </a:lnSpc>
              <a:spcBef>
                <a:spcPts val="422"/>
              </a:spcBef>
              <a:buSzTx/>
              <a:buFontTx/>
              <a:buNone/>
              <a:defRPr sz="3375" kern="1200">
                <a:solidFill>
                  <a:srgbClr val="747676"/>
                </a:solidFill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2pPr>
            <a:lvl3pPr marL="0" indent="321457" algn="r" defTabSz="914400" rtl="0" eaLnBrk="1" latinLnBrk="0" hangingPunct="1">
              <a:lnSpc>
                <a:spcPct val="70000"/>
              </a:lnSpc>
              <a:spcBef>
                <a:spcPts val="422"/>
              </a:spcBef>
              <a:buSzTx/>
              <a:buFontTx/>
              <a:buNone/>
              <a:defRPr sz="3375" kern="1200">
                <a:solidFill>
                  <a:srgbClr val="747676"/>
                </a:solidFill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3pPr>
            <a:lvl4pPr marL="0" indent="482186" algn="r" defTabSz="914400" rtl="0" eaLnBrk="1" latinLnBrk="0" hangingPunct="1">
              <a:lnSpc>
                <a:spcPct val="70000"/>
              </a:lnSpc>
              <a:spcBef>
                <a:spcPts val="422"/>
              </a:spcBef>
              <a:buSzTx/>
              <a:buFontTx/>
              <a:buNone/>
              <a:defRPr sz="3375" kern="1200">
                <a:solidFill>
                  <a:srgbClr val="747676"/>
                </a:solidFill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4pPr>
            <a:lvl5pPr marL="0" indent="642915" algn="r" defTabSz="914400" rtl="0" eaLnBrk="1" latinLnBrk="0" hangingPunct="1">
              <a:lnSpc>
                <a:spcPct val="70000"/>
              </a:lnSpc>
              <a:spcBef>
                <a:spcPts val="422"/>
              </a:spcBef>
              <a:buSzTx/>
              <a:buFontTx/>
              <a:buNone/>
              <a:defRPr sz="3375" kern="1200">
                <a:solidFill>
                  <a:srgbClr val="747676"/>
                </a:solidFill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71685" indent="-371685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3600">
                <a:solidFill>
                  <a:srgbClr val="5E524C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 lang="hu-HU" sz="1400" b="1" dirty="0">
                <a:latin typeface="+mn-lt"/>
                <a:sym typeface="Avenir Next Medium"/>
              </a:rPr>
              <a:t>fogkrémek</a:t>
            </a:r>
            <a:r>
              <a:rPr lang="hu-HU" sz="1400" dirty="0">
                <a:latin typeface="+mn-lt"/>
                <a:sym typeface="Avenir Next Medium"/>
              </a:rPr>
              <a:t>:</a:t>
            </a:r>
          </a:p>
          <a:p>
            <a:pPr marL="989013" indent="-185738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3600">
                <a:solidFill>
                  <a:srgbClr val="5E524C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 lang="hu-HU" sz="1400" dirty="0">
                <a:latin typeface="+mn-lt"/>
                <a:sym typeface="Avenir Next Medium"/>
              </a:rPr>
              <a:t>0-3 év: vékony, elkent réteg</a:t>
            </a:r>
          </a:p>
          <a:p>
            <a:pPr marL="989013" indent="-185738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3600">
                <a:solidFill>
                  <a:srgbClr val="5E524C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 lang="hu-HU" sz="1400" dirty="0">
                <a:latin typeface="+mn-lt"/>
                <a:sym typeface="Avenir Next Medium"/>
              </a:rPr>
              <a:t>3-6 év: kisebb borsószemnyi</a:t>
            </a:r>
          </a:p>
          <a:p>
            <a:pPr marL="989013" indent="-185738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3600">
                <a:solidFill>
                  <a:srgbClr val="5E524C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 lang="hu-HU" sz="1400" dirty="0">
                <a:latin typeface="+mn-lt"/>
                <a:sym typeface="Avenir Next Medium"/>
              </a:rPr>
              <a:t>6 év-  : nagyobb </a:t>
            </a:r>
            <a:r>
              <a:rPr lang="hu-HU" sz="1400" dirty="0" err="1">
                <a:latin typeface="+mn-lt"/>
                <a:sym typeface="Avenir Next Medium"/>
              </a:rPr>
              <a:t>borsószemyni</a:t>
            </a:r>
            <a:r>
              <a:rPr lang="hu-HU" sz="1400" dirty="0">
                <a:latin typeface="+mn-lt"/>
                <a:sym typeface="Avenir Next Medium"/>
              </a:rPr>
              <a:t> (normál menny.) </a:t>
            </a:r>
          </a:p>
          <a:p>
            <a:pPr marL="352425" indent="-185738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3600">
                <a:solidFill>
                  <a:srgbClr val="5E524C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 lang="hu-HU" sz="1400" dirty="0">
                <a:latin typeface="+mn-lt"/>
                <a:sym typeface="Avenir Next Medium"/>
              </a:rPr>
              <a:t>magas </a:t>
            </a:r>
            <a:r>
              <a:rPr lang="hu-HU" sz="1400" dirty="0" err="1">
                <a:latin typeface="+mn-lt"/>
                <a:sym typeface="Avenir Next Medium"/>
              </a:rPr>
              <a:t>cariesrizikó</a:t>
            </a:r>
            <a:r>
              <a:rPr lang="hu-HU" sz="1400" dirty="0">
                <a:latin typeface="+mn-lt"/>
                <a:sym typeface="Avenir Next Medium"/>
              </a:rPr>
              <a:t>: fogmosás után nincs öblítés  - </a:t>
            </a:r>
            <a:r>
              <a:rPr lang="hu-HU" sz="1400" dirty="0" err="1">
                <a:latin typeface="+mn-lt"/>
                <a:sym typeface="Avenir Next Medium"/>
              </a:rPr>
              <a:t>spit</a:t>
            </a:r>
            <a:r>
              <a:rPr lang="hu-HU" sz="1400" dirty="0">
                <a:latin typeface="+mn-lt"/>
                <a:sym typeface="Avenir Next Medium"/>
              </a:rPr>
              <a:t> </a:t>
            </a:r>
            <a:r>
              <a:rPr lang="hu-HU" sz="1400" dirty="0" err="1">
                <a:latin typeface="+mn-lt"/>
                <a:sym typeface="Avenir Next Medium"/>
              </a:rPr>
              <a:t>but</a:t>
            </a:r>
            <a:r>
              <a:rPr lang="hu-HU" sz="1400" dirty="0">
                <a:latin typeface="+mn-lt"/>
                <a:sym typeface="Avenir Next Medium"/>
              </a:rPr>
              <a:t> </a:t>
            </a:r>
            <a:r>
              <a:rPr lang="hu-HU" sz="1400" dirty="0" err="1">
                <a:latin typeface="+mn-lt"/>
                <a:sym typeface="Avenir Next Medium"/>
              </a:rPr>
              <a:t>don’t</a:t>
            </a:r>
            <a:r>
              <a:rPr lang="hu-HU" sz="1400" dirty="0">
                <a:latin typeface="+mn-lt"/>
                <a:sym typeface="Avenir Next Medium"/>
              </a:rPr>
              <a:t> </a:t>
            </a:r>
            <a:r>
              <a:rPr lang="hu-HU" sz="1400" dirty="0" err="1">
                <a:latin typeface="+mn-lt"/>
                <a:sym typeface="Avenir Next Medium"/>
              </a:rPr>
              <a:t>rinse</a:t>
            </a:r>
            <a:r>
              <a:rPr lang="hu-HU" sz="1400" dirty="0">
                <a:latin typeface="+mn-lt"/>
                <a:sym typeface="Avenir Next Medium"/>
              </a:rPr>
              <a:t> </a:t>
            </a:r>
          </a:p>
        </p:txBody>
      </p:sp>
      <p:pic>
        <p:nvPicPr>
          <p:cNvPr id="2" name="Diagram 1">
            <a:extLst>
              <a:ext uri="{FF2B5EF4-FFF2-40B4-BE49-F238E27FC236}">
                <a16:creationId xmlns:a16="http://schemas.microsoft.com/office/drawing/2014/main" id="{9B8314F8-85CB-9BA4-C832-C21A3FA208C0}"/>
              </a:ext>
            </a:extLst>
          </p:cNvPr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23407" y="2802432"/>
            <a:ext cx="5147877" cy="3038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80852465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>
            <a:spLocks noGrp="1"/>
          </p:cNvSpPr>
          <p:nvPr>
            <p:ph type="title"/>
          </p:nvPr>
        </p:nvSpPr>
        <p:spPr>
          <a:xfrm>
            <a:off x="-1" y="2511"/>
            <a:ext cx="8678779" cy="733351"/>
          </a:xfrm>
          <a:solidFill>
            <a:srgbClr val="FFFFFF"/>
          </a:solidFill>
        </p:spPr>
        <p:txBody>
          <a:bodyPr>
            <a:noAutofit/>
          </a:bodyPr>
          <a:lstStyle>
            <a:lvl1pPr defTabSz="385572">
              <a:spcBef>
                <a:spcPts val="1500"/>
              </a:spcBef>
              <a:defRPr sz="3432"/>
            </a:lvl1pPr>
          </a:lstStyle>
          <a:p>
            <a:pPr algn="l">
              <a:defRPr/>
            </a:pPr>
            <a:r>
              <a:rPr lang="hu-HU" sz="2250" b="1" dirty="0">
                <a:solidFill>
                  <a:schemeClr val="tx1"/>
                </a:solidFill>
              </a:rPr>
              <a:t>Fluoridok alkalmazása lokálisan – otthoni módszerek</a:t>
            </a:r>
            <a:endParaRPr sz="2250" b="1" dirty="0">
              <a:solidFill>
                <a:schemeClr val="tx1"/>
              </a:solidFill>
            </a:endParaRPr>
          </a:p>
        </p:txBody>
      </p:sp>
      <p:sp>
        <p:nvSpPr>
          <p:cNvPr id="3" name="Text Box 4">
            <a:extLst>
              <a:ext uri="{FF2B5EF4-FFF2-40B4-BE49-F238E27FC236}">
                <a16:creationId xmlns:a16="http://schemas.microsoft.com/office/drawing/2014/main" id="{5D4C7C97-0904-0F56-78F8-436783D940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" y="1017328"/>
            <a:ext cx="9648825" cy="5546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rtlCol="0">
            <a:spAutoFit/>
          </a:bodyPr>
          <a:lstStyle>
            <a:lvl1pPr marL="0" indent="0" algn="r" defTabSz="914400" rtl="0" eaLnBrk="1" latinLnBrk="0" hangingPunct="1">
              <a:lnSpc>
                <a:spcPct val="70000"/>
              </a:lnSpc>
              <a:spcBef>
                <a:spcPts val="422"/>
              </a:spcBef>
              <a:buSzTx/>
              <a:buFontTx/>
              <a:buNone/>
              <a:defRPr sz="3375" kern="1200">
                <a:solidFill>
                  <a:srgbClr val="747676"/>
                </a:solidFill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1pPr>
            <a:lvl2pPr marL="0" indent="160729" algn="r" defTabSz="914400" rtl="0" eaLnBrk="1" latinLnBrk="0" hangingPunct="1">
              <a:lnSpc>
                <a:spcPct val="70000"/>
              </a:lnSpc>
              <a:spcBef>
                <a:spcPts val="422"/>
              </a:spcBef>
              <a:buSzTx/>
              <a:buFontTx/>
              <a:buNone/>
              <a:defRPr sz="3375" kern="1200">
                <a:solidFill>
                  <a:srgbClr val="747676"/>
                </a:solidFill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2pPr>
            <a:lvl3pPr marL="0" indent="321457" algn="r" defTabSz="914400" rtl="0" eaLnBrk="1" latinLnBrk="0" hangingPunct="1">
              <a:lnSpc>
                <a:spcPct val="70000"/>
              </a:lnSpc>
              <a:spcBef>
                <a:spcPts val="422"/>
              </a:spcBef>
              <a:buSzTx/>
              <a:buFontTx/>
              <a:buNone/>
              <a:defRPr sz="3375" kern="1200">
                <a:solidFill>
                  <a:srgbClr val="747676"/>
                </a:solidFill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3pPr>
            <a:lvl4pPr marL="0" indent="482186" algn="r" defTabSz="914400" rtl="0" eaLnBrk="1" latinLnBrk="0" hangingPunct="1">
              <a:lnSpc>
                <a:spcPct val="70000"/>
              </a:lnSpc>
              <a:spcBef>
                <a:spcPts val="422"/>
              </a:spcBef>
              <a:buSzTx/>
              <a:buFontTx/>
              <a:buNone/>
              <a:defRPr sz="3375" kern="1200">
                <a:solidFill>
                  <a:srgbClr val="747676"/>
                </a:solidFill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4pPr>
            <a:lvl5pPr marL="0" indent="642915" algn="r" defTabSz="914400" rtl="0" eaLnBrk="1" latinLnBrk="0" hangingPunct="1">
              <a:lnSpc>
                <a:spcPct val="70000"/>
              </a:lnSpc>
              <a:spcBef>
                <a:spcPts val="422"/>
              </a:spcBef>
              <a:buSzTx/>
              <a:buFontTx/>
              <a:buNone/>
              <a:defRPr sz="3375" kern="1200">
                <a:solidFill>
                  <a:srgbClr val="747676"/>
                </a:solidFill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71685" indent="-371685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3600">
                <a:solidFill>
                  <a:srgbClr val="5E524C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 lang="hu-HU" sz="1400" b="1" dirty="0" err="1">
                <a:latin typeface="+mn-lt"/>
                <a:sym typeface="Avenir Next Medium"/>
              </a:rPr>
              <a:t>biofilm</a:t>
            </a:r>
            <a:r>
              <a:rPr lang="hu-HU" sz="1400" b="1" dirty="0">
                <a:latin typeface="+mn-lt"/>
                <a:sym typeface="Avenir Next Medium"/>
              </a:rPr>
              <a:t> moduláció – </a:t>
            </a:r>
            <a:r>
              <a:rPr lang="hu-HU" sz="1400" b="1" dirty="0" err="1">
                <a:latin typeface="+mn-lt"/>
                <a:sym typeface="Avenir Next Medium"/>
              </a:rPr>
              <a:t>remineralizációt</a:t>
            </a:r>
            <a:r>
              <a:rPr lang="hu-HU" sz="1400" b="1" dirty="0">
                <a:latin typeface="+mn-lt"/>
                <a:sym typeface="Avenir Next Medium"/>
              </a:rPr>
              <a:t> elősegítő anyagok</a:t>
            </a:r>
            <a:endParaRPr lang="hu-HU" sz="1400" dirty="0">
              <a:latin typeface="+mn-lt"/>
              <a:sym typeface="Avenir Next Medium"/>
            </a:endParaRPr>
          </a:p>
          <a:p>
            <a:pPr marL="989013" indent="-185738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3600">
                <a:solidFill>
                  <a:srgbClr val="5E524C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 lang="hu-HU" sz="1400" dirty="0">
                <a:latin typeface="+mn-lt"/>
                <a:sym typeface="Avenir Next Medium"/>
              </a:rPr>
              <a:t>CPP –ACP készítmények</a:t>
            </a:r>
          </a:p>
          <a:p>
            <a:pPr marL="989013" indent="-185738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3600">
                <a:solidFill>
                  <a:srgbClr val="5E524C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 lang="hu-HU" sz="1400" dirty="0">
                <a:latin typeface="+mn-lt"/>
                <a:sym typeface="Avenir Next Medium"/>
              </a:rPr>
              <a:t>indikáció:</a:t>
            </a:r>
          </a:p>
          <a:p>
            <a:pPr marL="1700213" indent="-185738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3600">
                <a:solidFill>
                  <a:srgbClr val="5E524C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 lang="hu-HU" sz="1400" dirty="0">
                <a:latin typeface="+mn-lt"/>
                <a:sym typeface="Avenir Next Medium"/>
              </a:rPr>
              <a:t>gyermekek: közepes és magas rizikócsoport </a:t>
            </a:r>
          </a:p>
          <a:p>
            <a:pPr marL="1700213" indent="-185738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3600">
                <a:solidFill>
                  <a:srgbClr val="5E524C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 lang="hu-HU" sz="1400" dirty="0">
                <a:latin typeface="+mn-lt"/>
                <a:sym typeface="Avenir Next Medium"/>
              </a:rPr>
              <a:t>fogszabályozó kezelés alatt</a:t>
            </a:r>
          </a:p>
          <a:p>
            <a:pPr marL="1700213" indent="-185738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3600">
                <a:solidFill>
                  <a:srgbClr val="5E524C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 lang="hu-HU" sz="1400" dirty="0">
                <a:latin typeface="+mn-lt"/>
                <a:sym typeface="Avenir Next Medium"/>
              </a:rPr>
              <a:t>fogfehérítés után</a:t>
            </a:r>
          </a:p>
          <a:p>
            <a:pPr marL="1700213" indent="-185738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3600">
                <a:solidFill>
                  <a:srgbClr val="5E524C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 lang="hu-HU" sz="1400" dirty="0">
                <a:latin typeface="+mn-lt"/>
                <a:sym typeface="Avenir Next Medium"/>
              </a:rPr>
              <a:t>professzionális fogtisztítás után</a:t>
            </a:r>
          </a:p>
          <a:p>
            <a:pPr marL="1700213" indent="-185738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3600">
                <a:solidFill>
                  <a:srgbClr val="5E524C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 lang="hu-HU" sz="1400" dirty="0" err="1">
                <a:latin typeface="+mn-lt"/>
                <a:sym typeface="Avenir Next Medium"/>
              </a:rPr>
              <a:t>hiperszenzitivitás</a:t>
            </a:r>
            <a:r>
              <a:rPr lang="hu-HU" sz="1400" dirty="0">
                <a:latin typeface="+mn-lt"/>
                <a:sym typeface="Avenir Next Medium"/>
              </a:rPr>
              <a:t> kezelése, megelőzése</a:t>
            </a:r>
          </a:p>
          <a:p>
            <a:pPr marL="1700213" indent="-185738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3600">
                <a:solidFill>
                  <a:srgbClr val="5E524C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 lang="hu-HU" sz="1400" dirty="0">
                <a:latin typeface="+mn-lt"/>
                <a:sym typeface="Avenir Next Medium"/>
              </a:rPr>
              <a:t>lokalizált </a:t>
            </a:r>
            <a:r>
              <a:rPr lang="hu-HU" sz="1400" dirty="0" err="1">
                <a:latin typeface="+mn-lt"/>
                <a:sym typeface="Avenir Next Medium"/>
              </a:rPr>
              <a:t>zománchypoplasia</a:t>
            </a:r>
            <a:endParaRPr lang="hu-HU" sz="1400" dirty="0">
              <a:latin typeface="+mn-lt"/>
              <a:sym typeface="Avenir Next Medium"/>
            </a:endParaRPr>
          </a:p>
          <a:p>
            <a:pPr marL="1700213" indent="-185738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3600">
                <a:solidFill>
                  <a:srgbClr val="5E524C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 lang="hu-HU" sz="1400" dirty="0" err="1">
                <a:latin typeface="+mn-lt"/>
                <a:sym typeface="Avenir Next Medium"/>
              </a:rPr>
              <a:t>xerostomia</a:t>
            </a:r>
            <a:endParaRPr lang="hu-HU" sz="1400" dirty="0">
              <a:latin typeface="+mn-lt"/>
              <a:sym typeface="Avenir Next Medium"/>
            </a:endParaRPr>
          </a:p>
          <a:p>
            <a:pPr marL="1700213" indent="-185738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3600">
                <a:solidFill>
                  <a:srgbClr val="5E524C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 lang="hu-HU" sz="1400" dirty="0">
                <a:latin typeface="+mn-lt"/>
                <a:sym typeface="Avenir Next Medium"/>
              </a:rPr>
              <a:t>sugárkezelés / kemoterápia</a:t>
            </a:r>
          </a:p>
          <a:p>
            <a:pPr marL="989013" indent="-185738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3600">
                <a:solidFill>
                  <a:srgbClr val="5E524C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 lang="hu-HU" sz="1400" b="1" dirty="0">
                <a:solidFill>
                  <a:srgbClr val="FF0000"/>
                </a:solidFill>
                <a:latin typeface="+mn-lt"/>
                <a:sym typeface="Avenir Next Medium"/>
              </a:rPr>
              <a:t>CAVE – tejfehérje allergia</a:t>
            </a:r>
          </a:p>
          <a:p>
            <a:pPr marL="633985" indent="-241093" algn="l" defTabSz="262880">
              <a:lnSpc>
                <a:spcPct val="90000"/>
              </a:lnSpc>
              <a:spcBef>
                <a:spcPts val="1195"/>
              </a:spcBef>
              <a:buFont typeface="Arial" panose="020B0604020202020204" pitchFamily="34" charset="0"/>
              <a:buChar char="•"/>
              <a:defRPr sz="2048">
                <a:solidFill>
                  <a:srgbClr val="5E524C"/>
                </a:solidFill>
                <a:effectLst>
                  <a:outerShdw blurRad="16256" dist="16256" dir="5520000" rotWithShape="0">
                    <a:srgbClr val="FFFFFF">
                      <a:alpha val="71999"/>
                    </a:srgbClr>
                  </a:outerShdw>
                </a:effectLst>
                <a:latin typeface="Avenir Next Demi Bold"/>
                <a:ea typeface="Avenir Next Demi Bold"/>
                <a:cs typeface="Avenir Next Demi Bold"/>
                <a:sym typeface="Avenir Next Demi Bold"/>
              </a:defRPr>
            </a:pPr>
            <a:r>
              <a:rPr lang="hu-HU" sz="1100" i="1" dirty="0" err="1">
                <a:solidFill>
                  <a:srgbClr val="5E524C"/>
                </a:solidFill>
                <a:effectLst>
                  <a:outerShdw blurRad="16256" dist="16256" dir="5520000" rotWithShape="0">
                    <a:srgbClr val="FFFFFF">
                      <a:alpha val="71999"/>
                    </a:srgbClr>
                  </a:outerShdw>
                </a:effectLst>
                <a:latin typeface="+mj-lt"/>
                <a:ea typeface="Avenir Next Demi Bold"/>
                <a:cs typeface="Avenir Next Demi Bold"/>
                <a:sym typeface="Avenir Next Demi Bold"/>
              </a:rPr>
              <a:t>Tooth</a:t>
            </a:r>
            <a:r>
              <a:rPr lang="hu-HU" sz="1100" i="1" dirty="0">
                <a:solidFill>
                  <a:srgbClr val="5E524C"/>
                </a:solidFill>
                <a:effectLst>
                  <a:outerShdw blurRad="16256" dist="16256" dir="5520000" rotWithShape="0">
                    <a:srgbClr val="FFFFFF">
                      <a:alpha val="71999"/>
                    </a:srgbClr>
                  </a:outerShdw>
                </a:effectLst>
                <a:latin typeface="+mj-lt"/>
                <a:ea typeface="Avenir Next Demi Bold"/>
                <a:cs typeface="Avenir Next Demi Bold"/>
                <a:sym typeface="Avenir Next Demi Bold"/>
              </a:rPr>
              <a:t> </a:t>
            </a:r>
            <a:r>
              <a:rPr lang="hu-HU" sz="1100" i="1" dirty="0" err="1">
                <a:solidFill>
                  <a:srgbClr val="5E524C"/>
                </a:solidFill>
                <a:effectLst>
                  <a:outerShdw blurRad="16256" dist="16256" dir="5520000" rotWithShape="0">
                    <a:srgbClr val="FFFFFF">
                      <a:alpha val="71999"/>
                    </a:srgbClr>
                  </a:outerShdw>
                </a:effectLst>
                <a:latin typeface="+mj-lt"/>
                <a:ea typeface="Avenir Next Demi Bold"/>
                <a:cs typeface="Avenir Next Demi Bold"/>
                <a:sym typeface="Avenir Next Demi Bold"/>
              </a:rPr>
              <a:t>Mousse</a:t>
            </a:r>
            <a:r>
              <a:rPr lang="hu-HU" sz="1100" i="1" dirty="0">
                <a:solidFill>
                  <a:srgbClr val="5E524C"/>
                </a:solidFill>
                <a:effectLst>
                  <a:outerShdw blurRad="16256" dist="16256" dir="5520000" rotWithShape="0">
                    <a:srgbClr val="FFFFFF">
                      <a:alpha val="71999"/>
                    </a:srgbClr>
                  </a:outerShdw>
                </a:effectLst>
                <a:latin typeface="+mj-lt"/>
                <a:ea typeface="Avenir Next Demi Bold"/>
                <a:cs typeface="Avenir Next Demi Bold"/>
                <a:sym typeface="Avenir Next Demi Bold"/>
              </a:rPr>
              <a:t> </a:t>
            </a:r>
            <a:r>
              <a:rPr lang="hu-HU" sz="1100" i="1" dirty="0">
                <a:solidFill>
                  <a:srgbClr val="1F1F1F"/>
                </a:solidFill>
                <a:latin typeface="+mj-lt"/>
              </a:rPr>
              <a:t> </a:t>
            </a:r>
            <a:r>
              <a:rPr lang="hu-HU" sz="1000" dirty="0">
                <a:solidFill>
                  <a:srgbClr val="1F1F1F"/>
                </a:solidFill>
                <a:latin typeface="+mj-lt"/>
              </a:rPr>
              <a:t>(GC International, </a:t>
            </a:r>
            <a:r>
              <a:rPr lang="hu-HU" sz="1000" dirty="0" err="1">
                <a:solidFill>
                  <a:srgbClr val="1F1F1F"/>
                </a:solidFill>
                <a:latin typeface="+mj-lt"/>
              </a:rPr>
              <a:t>Itabashi-ku</a:t>
            </a:r>
            <a:r>
              <a:rPr lang="hu-HU" sz="1000" dirty="0">
                <a:solidFill>
                  <a:srgbClr val="1F1F1F"/>
                </a:solidFill>
                <a:latin typeface="+mj-lt"/>
              </a:rPr>
              <a:t>, </a:t>
            </a:r>
            <a:r>
              <a:rPr lang="hu-HU" sz="1000" dirty="0" err="1">
                <a:solidFill>
                  <a:srgbClr val="1F1F1F"/>
                </a:solidFill>
                <a:latin typeface="+mj-lt"/>
              </a:rPr>
              <a:t>Tokyo</a:t>
            </a:r>
            <a:r>
              <a:rPr lang="hu-HU" sz="1000" dirty="0">
                <a:solidFill>
                  <a:srgbClr val="1F1F1F"/>
                </a:solidFill>
                <a:latin typeface="+mj-lt"/>
              </a:rPr>
              <a:t>, </a:t>
            </a:r>
            <a:r>
              <a:rPr lang="hu-HU" sz="1000" dirty="0" err="1">
                <a:solidFill>
                  <a:srgbClr val="1F1F1F"/>
                </a:solidFill>
                <a:latin typeface="+mj-lt"/>
              </a:rPr>
              <a:t>Japan</a:t>
            </a:r>
            <a:r>
              <a:rPr lang="hu-HU" sz="1000" dirty="0">
                <a:solidFill>
                  <a:srgbClr val="1F1F1F"/>
                </a:solidFill>
                <a:latin typeface="+mj-lt"/>
              </a:rPr>
              <a:t>)</a:t>
            </a:r>
            <a:r>
              <a:rPr lang="hu-HU" sz="1100" i="1" dirty="0">
                <a:solidFill>
                  <a:srgbClr val="1F1F1F"/>
                </a:solidFill>
                <a:latin typeface="+mj-lt"/>
              </a:rPr>
              <a:t>,</a:t>
            </a:r>
          </a:p>
          <a:p>
            <a:pPr marL="633985" indent="-241093" algn="l" defTabSz="262880">
              <a:lnSpc>
                <a:spcPct val="90000"/>
              </a:lnSpc>
              <a:spcBef>
                <a:spcPts val="1195"/>
              </a:spcBef>
              <a:buFont typeface="Arial" panose="020B0604020202020204" pitchFamily="34" charset="0"/>
              <a:buChar char="•"/>
              <a:defRPr sz="2048">
                <a:solidFill>
                  <a:srgbClr val="5E524C"/>
                </a:solidFill>
                <a:effectLst>
                  <a:outerShdw blurRad="16256" dist="16256" dir="5520000" rotWithShape="0">
                    <a:srgbClr val="FFFFFF">
                      <a:alpha val="71999"/>
                    </a:srgbClr>
                  </a:outerShdw>
                </a:effectLst>
                <a:latin typeface="Avenir Next Demi Bold"/>
                <a:ea typeface="Avenir Next Demi Bold"/>
                <a:cs typeface="Avenir Next Demi Bold"/>
                <a:sym typeface="Avenir Next Demi Bold"/>
              </a:defRPr>
            </a:pPr>
            <a:r>
              <a:rPr lang="hu-HU" sz="1100" i="1" dirty="0">
                <a:solidFill>
                  <a:srgbClr val="5E524C"/>
                </a:solidFill>
                <a:effectLst>
                  <a:outerShdw blurRad="16256" dist="16256" dir="5520000" rotWithShape="0">
                    <a:srgbClr val="FFFFFF">
                      <a:alpha val="71999"/>
                    </a:srgbClr>
                  </a:outerShdw>
                </a:effectLst>
                <a:latin typeface="+mj-lt"/>
                <a:ea typeface="Avenir Next Demi Bold"/>
                <a:cs typeface="Avenir Next Demi Bold"/>
                <a:sym typeface="Avenir Next Demi Bold"/>
              </a:rPr>
              <a:t>MI </a:t>
            </a:r>
            <a:r>
              <a:rPr lang="hu-HU" sz="1100" i="1" dirty="0" err="1">
                <a:solidFill>
                  <a:srgbClr val="5E524C"/>
                </a:solidFill>
                <a:effectLst>
                  <a:outerShdw blurRad="16256" dist="16256" dir="5520000" rotWithShape="0">
                    <a:srgbClr val="FFFFFF">
                      <a:alpha val="71999"/>
                    </a:srgbClr>
                  </a:outerShdw>
                </a:effectLst>
                <a:latin typeface="+mj-lt"/>
                <a:ea typeface="Avenir Next Demi Bold"/>
                <a:cs typeface="Avenir Next Demi Bold"/>
                <a:sym typeface="Avenir Next Demi Bold"/>
              </a:rPr>
              <a:t>Paste</a:t>
            </a:r>
            <a:r>
              <a:rPr lang="hu-HU" sz="1100" i="1" dirty="0">
                <a:solidFill>
                  <a:srgbClr val="5E524C"/>
                </a:solidFill>
                <a:effectLst>
                  <a:outerShdw blurRad="16256" dist="16256" dir="5520000" rotWithShape="0">
                    <a:srgbClr val="FFFFFF">
                      <a:alpha val="71999"/>
                    </a:srgbClr>
                  </a:outerShdw>
                </a:effectLst>
                <a:latin typeface="+mj-lt"/>
                <a:ea typeface="Avenir Next Demi Bold"/>
                <a:cs typeface="Avenir Next Demi Bold"/>
                <a:sym typeface="Avenir Next Demi Bold"/>
              </a:rPr>
              <a:t> Plus </a:t>
            </a:r>
            <a:r>
              <a:rPr lang="hu-HU" sz="1000" dirty="0">
                <a:solidFill>
                  <a:srgbClr val="1F1F1F"/>
                </a:solidFill>
                <a:latin typeface="+mj-lt"/>
              </a:rPr>
              <a:t>(GC International, </a:t>
            </a:r>
            <a:r>
              <a:rPr lang="hu-HU" sz="1000" dirty="0" err="1">
                <a:solidFill>
                  <a:srgbClr val="1F1F1F"/>
                </a:solidFill>
                <a:latin typeface="+mj-lt"/>
              </a:rPr>
              <a:t>Itabashi-ku</a:t>
            </a:r>
            <a:r>
              <a:rPr lang="hu-HU" sz="1000" dirty="0">
                <a:solidFill>
                  <a:srgbClr val="1F1F1F"/>
                </a:solidFill>
                <a:latin typeface="+mj-lt"/>
              </a:rPr>
              <a:t>, </a:t>
            </a:r>
            <a:r>
              <a:rPr lang="hu-HU" sz="1000" dirty="0" err="1">
                <a:solidFill>
                  <a:srgbClr val="1F1F1F"/>
                </a:solidFill>
                <a:latin typeface="+mj-lt"/>
              </a:rPr>
              <a:t>Tokyo</a:t>
            </a:r>
            <a:r>
              <a:rPr lang="hu-HU" sz="1000" dirty="0">
                <a:solidFill>
                  <a:srgbClr val="1F1F1F"/>
                </a:solidFill>
                <a:latin typeface="+mj-lt"/>
              </a:rPr>
              <a:t>, </a:t>
            </a:r>
            <a:r>
              <a:rPr lang="hu-HU" sz="1000" dirty="0" err="1">
                <a:solidFill>
                  <a:srgbClr val="1F1F1F"/>
                </a:solidFill>
                <a:latin typeface="+mj-lt"/>
              </a:rPr>
              <a:t>Japan</a:t>
            </a:r>
            <a:r>
              <a:rPr lang="hu-HU" sz="1000" dirty="0">
                <a:solidFill>
                  <a:srgbClr val="1F1F1F"/>
                </a:solidFill>
                <a:latin typeface="+mj-lt"/>
              </a:rPr>
              <a:t>),</a:t>
            </a:r>
            <a:r>
              <a:rPr lang="hu-HU" sz="1000" dirty="0">
                <a:solidFill>
                  <a:srgbClr val="5E524C"/>
                </a:solidFill>
                <a:effectLst>
                  <a:outerShdw blurRad="16256" dist="16256" dir="5520000" rotWithShape="0">
                    <a:srgbClr val="FFFFFF">
                      <a:alpha val="71999"/>
                    </a:srgbClr>
                  </a:outerShdw>
                </a:effectLst>
                <a:latin typeface="+mj-lt"/>
                <a:ea typeface="Avenir Next Demi Bold"/>
                <a:cs typeface="Avenir Next Demi Bold"/>
                <a:sym typeface="Avenir Next Demi Bold"/>
              </a:rPr>
              <a:t>  </a:t>
            </a:r>
            <a:r>
              <a:rPr lang="hu-HU" sz="1100" i="1" dirty="0">
                <a:solidFill>
                  <a:srgbClr val="5E524C"/>
                </a:solidFill>
                <a:effectLst>
                  <a:outerShdw blurRad="16256" dist="16256" dir="5520000" rotWithShape="0">
                    <a:srgbClr val="FFFFFF">
                      <a:alpha val="71999"/>
                    </a:srgbClr>
                  </a:outerShdw>
                </a:effectLst>
                <a:latin typeface="+mj-lt"/>
                <a:ea typeface="Avenir Next Demi Bold"/>
                <a:cs typeface="Avenir Next Demi Bold"/>
                <a:sym typeface="Avenir Next Demi Bold"/>
              </a:rPr>
              <a:t>- fluorid</a:t>
            </a:r>
          </a:p>
          <a:p>
            <a:pPr marL="989013" indent="-185738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3600">
                <a:solidFill>
                  <a:srgbClr val="5E524C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endParaRPr lang="hu-HU" sz="1400" b="1" dirty="0">
              <a:solidFill>
                <a:srgbClr val="FF0000"/>
              </a:solidFill>
              <a:latin typeface="+mn-lt"/>
              <a:sym typeface="Avenir Next Medium"/>
            </a:endParaRP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C3CCA084-FD97-0700-30FA-E5B76219C3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6180" y="3602240"/>
            <a:ext cx="3617601" cy="2251956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C9C22294-9602-8D5D-CF02-02F0700F39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5817" y="1129190"/>
            <a:ext cx="4393456" cy="2361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916296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78EAE343-CC9D-A3D3-A5C3-FA208491C6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869" t="26375" r="56644" b="31297"/>
          <a:stretch/>
        </p:blipFill>
        <p:spPr>
          <a:xfrm>
            <a:off x="565241" y="1357742"/>
            <a:ext cx="2480901" cy="2883209"/>
          </a:xfrm>
          <a:prstGeom prst="rect">
            <a:avLst/>
          </a:prstGeom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id="{E4765D5F-1FEB-F640-DCD9-DF67B7CB904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5856" t="25625" r="22072" b="28773"/>
          <a:stretch/>
        </p:blipFill>
        <p:spPr>
          <a:xfrm>
            <a:off x="3386129" y="1357742"/>
            <a:ext cx="2480901" cy="2883209"/>
          </a:xfrm>
          <a:prstGeom prst="rect">
            <a:avLst/>
          </a:prstGeom>
        </p:spPr>
      </p:pic>
      <p:pic>
        <p:nvPicPr>
          <p:cNvPr id="12" name="Kép 11">
            <a:extLst>
              <a:ext uri="{FF2B5EF4-FFF2-40B4-BE49-F238E27FC236}">
                <a16:creationId xmlns:a16="http://schemas.microsoft.com/office/drawing/2014/main" id="{49D27774-5477-FF1D-866E-7714C8EF8B9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226" t="27490" r="55136" b="15957"/>
          <a:stretch/>
        </p:blipFill>
        <p:spPr>
          <a:xfrm>
            <a:off x="6324971" y="1357742"/>
            <a:ext cx="2480901" cy="3338885"/>
          </a:xfrm>
          <a:prstGeom prst="rect">
            <a:avLst/>
          </a:prstGeom>
        </p:spPr>
      </p:pic>
      <p:pic>
        <p:nvPicPr>
          <p:cNvPr id="14" name="Kép 13">
            <a:extLst>
              <a:ext uri="{FF2B5EF4-FFF2-40B4-BE49-F238E27FC236}">
                <a16:creationId xmlns:a16="http://schemas.microsoft.com/office/drawing/2014/main" id="{D1C84922-3119-E132-6C71-458520D8DF9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5795" t="27911" r="21673" b="19225"/>
          <a:stretch/>
        </p:blipFill>
        <p:spPr>
          <a:xfrm>
            <a:off x="9145858" y="1357742"/>
            <a:ext cx="2480901" cy="3274228"/>
          </a:xfrm>
          <a:prstGeom prst="rect">
            <a:avLst/>
          </a:prstGeom>
        </p:spPr>
      </p:pic>
      <p:sp>
        <p:nvSpPr>
          <p:cNvPr id="15" name="Szövegdoboz 14">
            <a:extLst>
              <a:ext uri="{FF2B5EF4-FFF2-40B4-BE49-F238E27FC236}">
                <a16:creationId xmlns:a16="http://schemas.microsoft.com/office/drawing/2014/main" id="{343C10EC-03C9-9111-7CC2-E1F8E4F4FBA4}"/>
              </a:ext>
            </a:extLst>
          </p:cNvPr>
          <p:cNvSpPr txBox="1"/>
          <p:nvPr/>
        </p:nvSpPr>
        <p:spPr>
          <a:xfrm>
            <a:off x="119779" y="5599485"/>
            <a:ext cx="3169403" cy="3388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defTabSz="410751" hangingPunct="0">
              <a:spcBef>
                <a:spcPts val="984"/>
              </a:spcBef>
            </a:pPr>
            <a:r>
              <a:rPr lang="hu-HU" sz="900" spc="20" dirty="0">
                <a:latin typeface="Iowan Old Style Italic"/>
                <a:ea typeface="Iowan Old Style Italic"/>
                <a:cs typeface="Iowan Old Style Italic"/>
                <a:sym typeface="Iowan Old Style Italic"/>
              </a:rPr>
              <a:t>https://www.toothmousse.com.au/instructions</a:t>
            </a:r>
          </a:p>
        </p:txBody>
      </p:sp>
    </p:spTree>
    <p:extLst>
      <p:ext uri="{BB962C8B-B14F-4D97-AF65-F5344CB8AC3E}">
        <p14:creationId xmlns:p14="http://schemas.microsoft.com/office/powerpoint/2010/main" val="3898450786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>
            <a:spLocks noGrp="1"/>
          </p:cNvSpPr>
          <p:nvPr>
            <p:ph type="title"/>
          </p:nvPr>
        </p:nvSpPr>
        <p:spPr>
          <a:xfrm>
            <a:off x="-1" y="2511"/>
            <a:ext cx="8678779" cy="733351"/>
          </a:xfrm>
          <a:solidFill>
            <a:srgbClr val="FFFFFF"/>
          </a:solidFill>
        </p:spPr>
        <p:txBody>
          <a:bodyPr>
            <a:noAutofit/>
          </a:bodyPr>
          <a:lstStyle>
            <a:lvl1pPr defTabSz="385572">
              <a:spcBef>
                <a:spcPts val="1500"/>
              </a:spcBef>
              <a:defRPr sz="3432"/>
            </a:lvl1pPr>
          </a:lstStyle>
          <a:p>
            <a:pPr algn="l">
              <a:defRPr/>
            </a:pPr>
            <a:r>
              <a:rPr lang="hu-HU" sz="2250" b="1" dirty="0">
                <a:solidFill>
                  <a:schemeClr val="tx1"/>
                </a:solidFill>
              </a:rPr>
              <a:t>Fluoridok alkalmazása lokálisan – otthoni módszerek</a:t>
            </a:r>
            <a:endParaRPr sz="2250" b="1" dirty="0">
              <a:solidFill>
                <a:schemeClr val="tx1"/>
              </a:solidFill>
            </a:endParaRPr>
          </a:p>
        </p:txBody>
      </p:sp>
      <p:sp>
        <p:nvSpPr>
          <p:cNvPr id="3" name="Text Box 4">
            <a:extLst>
              <a:ext uri="{FF2B5EF4-FFF2-40B4-BE49-F238E27FC236}">
                <a16:creationId xmlns:a16="http://schemas.microsoft.com/office/drawing/2014/main" id="{5D4C7C97-0904-0F56-78F8-436783D940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" y="1017328"/>
            <a:ext cx="9648825" cy="2523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rtlCol="0">
            <a:spAutoFit/>
          </a:bodyPr>
          <a:lstStyle>
            <a:lvl1pPr marL="0" indent="0" algn="r" defTabSz="914400" rtl="0" eaLnBrk="1" latinLnBrk="0" hangingPunct="1">
              <a:lnSpc>
                <a:spcPct val="70000"/>
              </a:lnSpc>
              <a:spcBef>
                <a:spcPts val="422"/>
              </a:spcBef>
              <a:buSzTx/>
              <a:buFontTx/>
              <a:buNone/>
              <a:defRPr sz="3375" kern="1200">
                <a:solidFill>
                  <a:srgbClr val="747676"/>
                </a:solidFill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1pPr>
            <a:lvl2pPr marL="0" indent="160729" algn="r" defTabSz="914400" rtl="0" eaLnBrk="1" latinLnBrk="0" hangingPunct="1">
              <a:lnSpc>
                <a:spcPct val="70000"/>
              </a:lnSpc>
              <a:spcBef>
                <a:spcPts val="422"/>
              </a:spcBef>
              <a:buSzTx/>
              <a:buFontTx/>
              <a:buNone/>
              <a:defRPr sz="3375" kern="1200">
                <a:solidFill>
                  <a:srgbClr val="747676"/>
                </a:solidFill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2pPr>
            <a:lvl3pPr marL="0" indent="321457" algn="r" defTabSz="914400" rtl="0" eaLnBrk="1" latinLnBrk="0" hangingPunct="1">
              <a:lnSpc>
                <a:spcPct val="70000"/>
              </a:lnSpc>
              <a:spcBef>
                <a:spcPts val="422"/>
              </a:spcBef>
              <a:buSzTx/>
              <a:buFontTx/>
              <a:buNone/>
              <a:defRPr sz="3375" kern="1200">
                <a:solidFill>
                  <a:srgbClr val="747676"/>
                </a:solidFill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3pPr>
            <a:lvl4pPr marL="0" indent="482186" algn="r" defTabSz="914400" rtl="0" eaLnBrk="1" latinLnBrk="0" hangingPunct="1">
              <a:lnSpc>
                <a:spcPct val="70000"/>
              </a:lnSpc>
              <a:spcBef>
                <a:spcPts val="422"/>
              </a:spcBef>
              <a:buSzTx/>
              <a:buFontTx/>
              <a:buNone/>
              <a:defRPr sz="3375" kern="1200">
                <a:solidFill>
                  <a:srgbClr val="747676"/>
                </a:solidFill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4pPr>
            <a:lvl5pPr marL="0" indent="642915" algn="r" defTabSz="914400" rtl="0" eaLnBrk="1" latinLnBrk="0" hangingPunct="1">
              <a:lnSpc>
                <a:spcPct val="70000"/>
              </a:lnSpc>
              <a:spcBef>
                <a:spcPts val="422"/>
              </a:spcBef>
              <a:buSzTx/>
              <a:buFontTx/>
              <a:buNone/>
              <a:defRPr sz="3375" kern="1200">
                <a:solidFill>
                  <a:srgbClr val="747676"/>
                </a:solidFill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71685" indent="-371685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3600">
                <a:solidFill>
                  <a:srgbClr val="5E524C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 lang="hu-HU" sz="1400" b="1" dirty="0" err="1">
                <a:latin typeface="+mn-lt"/>
                <a:sym typeface="Avenir Next Medium"/>
              </a:rPr>
              <a:t>remineralizációt</a:t>
            </a:r>
            <a:r>
              <a:rPr lang="hu-HU" sz="1400" b="1" dirty="0">
                <a:latin typeface="+mn-lt"/>
                <a:sym typeface="Avenir Next Medium"/>
              </a:rPr>
              <a:t> elősegítő anyagok</a:t>
            </a:r>
            <a:endParaRPr lang="hu-HU" sz="1400" dirty="0">
              <a:latin typeface="+mn-lt"/>
              <a:sym typeface="Avenir Next Medium"/>
            </a:endParaRPr>
          </a:p>
          <a:p>
            <a:pPr marL="989013" indent="-185738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3600">
                <a:solidFill>
                  <a:srgbClr val="5E524C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 lang="hu-HU" sz="1400" dirty="0">
                <a:latin typeface="+mn-lt"/>
                <a:sym typeface="Avenir Next Medium"/>
              </a:rPr>
              <a:t>Remin Pro VOCO:</a:t>
            </a:r>
          </a:p>
          <a:p>
            <a:pPr marL="1700213" indent="-185738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3600">
                <a:solidFill>
                  <a:srgbClr val="5E524C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 lang="hu-HU" sz="1400" dirty="0" err="1">
                <a:solidFill>
                  <a:schemeClr val="bg1">
                    <a:lumMod val="50000"/>
                  </a:schemeClr>
                </a:solidFill>
                <a:latin typeface="+mn-lt"/>
                <a:sym typeface="Avenir Next Medium"/>
              </a:rPr>
              <a:t>hidroxi</a:t>
            </a:r>
            <a:r>
              <a:rPr lang="hu-HU" sz="1400" dirty="0">
                <a:solidFill>
                  <a:schemeClr val="bg1">
                    <a:lumMod val="50000"/>
                  </a:schemeClr>
                </a:solidFill>
                <a:latin typeface="+mn-lt"/>
                <a:sym typeface="Avenir Next Medium"/>
              </a:rPr>
              <a:t>-apatit, fluorid, </a:t>
            </a:r>
            <a:r>
              <a:rPr lang="hu-HU" sz="1400" dirty="0" err="1">
                <a:solidFill>
                  <a:schemeClr val="bg1">
                    <a:lumMod val="50000"/>
                  </a:schemeClr>
                </a:solidFill>
                <a:latin typeface="+mn-lt"/>
                <a:sym typeface="Avenir Next Medium"/>
              </a:rPr>
              <a:t>xilit</a:t>
            </a:r>
            <a:endParaRPr lang="hu-HU" sz="1400" dirty="0">
              <a:solidFill>
                <a:schemeClr val="bg1">
                  <a:lumMod val="50000"/>
                </a:schemeClr>
              </a:solidFill>
              <a:latin typeface="+mn-lt"/>
              <a:sym typeface="Avenir Next Medium"/>
            </a:endParaRPr>
          </a:p>
          <a:p>
            <a:pPr marL="1700213" indent="-185738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3600">
                <a:solidFill>
                  <a:srgbClr val="5E524C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 lang="hu-HU" sz="1400" dirty="0">
                <a:solidFill>
                  <a:schemeClr val="bg1">
                    <a:lumMod val="50000"/>
                  </a:schemeClr>
                </a:solidFill>
                <a:latin typeface="+mn-lt"/>
                <a:sym typeface="Avenir Next Medium"/>
              </a:rPr>
              <a:t>6 éves kortól: rendelőben professzionális használatra</a:t>
            </a:r>
          </a:p>
          <a:p>
            <a:pPr marL="1700213" indent="-185738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3600">
                <a:solidFill>
                  <a:srgbClr val="5E524C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 lang="hu-HU" sz="1400" dirty="0">
                <a:solidFill>
                  <a:schemeClr val="bg1">
                    <a:lumMod val="50000"/>
                  </a:schemeClr>
                </a:solidFill>
                <a:latin typeface="+mn-lt"/>
                <a:sym typeface="Avenir Next Medium"/>
              </a:rPr>
              <a:t>12 éves kortól: otthon is, fogmosás után</a:t>
            </a:r>
          </a:p>
          <a:p>
            <a:pPr marL="1700213" indent="-185738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3600">
                <a:solidFill>
                  <a:srgbClr val="5E524C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endParaRPr lang="hu-HU" sz="1400" dirty="0">
              <a:solidFill>
                <a:schemeClr val="bg1">
                  <a:lumMod val="50000"/>
                </a:schemeClr>
              </a:solidFill>
              <a:latin typeface="+mn-lt"/>
              <a:sym typeface="Avenir Next Medium"/>
            </a:endParaRPr>
          </a:p>
          <a:p>
            <a:pPr marL="1700213" indent="-185738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3600">
                <a:solidFill>
                  <a:srgbClr val="5E524C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 lang="hu-HU" sz="1400" b="1" dirty="0">
                <a:solidFill>
                  <a:srgbClr val="FF0000"/>
                </a:solidFill>
                <a:latin typeface="+mn-lt"/>
                <a:sym typeface="Avenir Next Medium"/>
              </a:rPr>
              <a:t>CAVE: allergia </a:t>
            </a:r>
            <a:r>
              <a:rPr lang="hu-HU" sz="1400" dirty="0">
                <a:solidFill>
                  <a:schemeClr val="bg1">
                    <a:lumMod val="50000"/>
                  </a:schemeClr>
                </a:solidFill>
                <a:latin typeface="+mn-lt"/>
                <a:sym typeface="Avenir Next Medium"/>
              </a:rPr>
              <a:t>– </a:t>
            </a:r>
            <a:r>
              <a:rPr lang="hu-HU" sz="1400" dirty="0" err="1">
                <a:solidFill>
                  <a:schemeClr val="bg1">
                    <a:lumMod val="50000"/>
                  </a:schemeClr>
                </a:solidFill>
                <a:latin typeface="+mn-lt"/>
                <a:sym typeface="Avenir Next Medium"/>
              </a:rPr>
              <a:t>parabén</a:t>
            </a:r>
            <a:r>
              <a:rPr lang="hu-HU" sz="1400" dirty="0">
                <a:solidFill>
                  <a:schemeClr val="bg1">
                    <a:lumMod val="50000"/>
                  </a:schemeClr>
                </a:solidFill>
                <a:latin typeface="+mn-lt"/>
                <a:sym typeface="Avenir Next Medium"/>
              </a:rPr>
              <a:t>, fluor</a:t>
            </a:r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EB646845-02E3-2D62-C703-5680B479D5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0575" y="1635969"/>
            <a:ext cx="5228487" cy="3650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752936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>
            <a:spLocks noGrp="1"/>
          </p:cNvSpPr>
          <p:nvPr>
            <p:ph type="title"/>
          </p:nvPr>
        </p:nvSpPr>
        <p:spPr>
          <a:xfrm>
            <a:off x="0" y="2511"/>
            <a:ext cx="6096000" cy="733351"/>
          </a:xfrm>
          <a:solidFill>
            <a:srgbClr val="FFFFFF"/>
          </a:solidFill>
        </p:spPr>
        <p:txBody>
          <a:bodyPr>
            <a:noAutofit/>
          </a:bodyPr>
          <a:lstStyle>
            <a:lvl1pPr defTabSz="385572">
              <a:spcBef>
                <a:spcPts val="1500"/>
              </a:spcBef>
              <a:defRPr sz="3432"/>
            </a:lvl1pPr>
          </a:lstStyle>
          <a:p>
            <a:pPr algn="l">
              <a:defRPr/>
            </a:pPr>
            <a:r>
              <a:rPr lang="hu-HU" sz="2250" b="1" dirty="0">
                <a:solidFill>
                  <a:schemeClr val="tx1"/>
                </a:solidFill>
              </a:rPr>
              <a:t>Egészségügyi Világszervezet (WHO)</a:t>
            </a:r>
            <a:endParaRPr sz="2250" b="1" dirty="0">
              <a:solidFill>
                <a:schemeClr val="tx1"/>
              </a:solidFill>
            </a:endParaRPr>
          </a:p>
        </p:txBody>
      </p:sp>
      <p:sp>
        <p:nvSpPr>
          <p:cNvPr id="141" name="Shape 141"/>
          <p:cNvSpPr>
            <a:spLocks noGrp="1"/>
          </p:cNvSpPr>
          <p:nvPr>
            <p:ph type="body" sz="half" idx="1"/>
          </p:nvPr>
        </p:nvSpPr>
        <p:spPr>
          <a:xfrm>
            <a:off x="136564" y="892123"/>
            <a:ext cx="9413835" cy="2361359"/>
          </a:xfrm>
          <a:solidFill>
            <a:srgbClr val="FFFFFF"/>
          </a:solidFill>
        </p:spPr>
        <p:txBody>
          <a:bodyPr>
            <a:noAutofit/>
          </a:bodyPr>
          <a:lstStyle/>
          <a:p>
            <a:pPr marL="371685" indent="-371685" algn="l">
              <a:lnSpc>
                <a:spcPct val="150000"/>
              </a:lnSpc>
              <a:spcBef>
                <a:spcPts val="2250"/>
              </a:spcBef>
              <a:defRPr sz="3600">
                <a:solidFill>
                  <a:srgbClr val="5E524C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 lang="hu-HU" sz="1400" b="1" dirty="0">
                <a:solidFill>
                  <a:srgbClr val="5E524C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+mj-lt"/>
                <a:ea typeface="Avenir Next Medium"/>
                <a:cs typeface="Avenir Next Medium"/>
                <a:sym typeface="Avenir Next Medium"/>
              </a:rPr>
              <a:t>Egészség = </a:t>
            </a:r>
            <a:r>
              <a:rPr lang="hu-HU" sz="1400" dirty="0">
                <a:solidFill>
                  <a:srgbClr val="5E524C"/>
                </a:solidFill>
                <a:latin typeface="+mj-lt"/>
                <a:ea typeface="Avenir Next Medium"/>
                <a:cs typeface="Avenir Next Medium"/>
                <a:sym typeface="Avenir Next Medium"/>
              </a:rPr>
              <a:t>teljes testi, lelki és szociális jóllét állapota, nem csupán a betegség hiánya </a:t>
            </a:r>
            <a:endParaRPr sz="1400" dirty="0">
              <a:solidFill>
                <a:srgbClr val="5E524C"/>
              </a:solidFill>
              <a:latin typeface="+mj-lt"/>
              <a:ea typeface="Avenir Next Medium"/>
              <a:cs typeface="Avenir Next Medium"/>
              <a:sym typeface="Avenir Next Medium"/>
            </a:endParaRPr>
          </a:p>
          <a:p>
            <a:pPr marL="702071" lvl="1" indent="-371685" algn="l">
              <a:spcBef>
                <a:spcPts val="2250"/>
              </a:spcBef>
              <a:buFont typeface="Wingdings" panose="05000000000000000000" pitchFamily="2" charset="2"/>
              <a:buChar char="§"/>
              <a:defRPr sz="3600">
                <a:solidFill>
                  <a:srgbClr val="5E524C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 lang="hu-HU" sz="1400" dirty="0">
                <a:solidFill>
                  <a:srgbClr val="5E524C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+mj-lt"/>
                <a:ea typeface="Avenir Next Medium"/>
                <a:cs typeface="Avenir Next Medium"/>
                <a:sym typeface="Avenir Next Medium"/>
              </a:rPr>
              <a:t>fogászati prevenció célja: </a:t>
            </a:r>
          </a:p>
          <a:p>
            <a:pPr marL="977900" lvl="1" indent="-285750" algn="l">
              <a:spcBef>
                <a:spcPts val="2250"/>
              </a:spcBef>
              <a:buFont typeface="Arial" panose="020B0604020202020204" pitchFamily="34" charset="0"/>
              <a:buChar char="•"/>
              <a:defRPr sz="3600">
                <a:solidFill>
                  <a:srgbClr val="5E524C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 lang="hu-HU" sz="1400" dirty="0">
                <a:solidFill>
                  <a:srgbClr val="5E524C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+mj-lt"/>
                <a:ea typeface="Avenir Next Medium"/>
                <a:cs typeface="Avenir Next Medium"/>
                <a:sym typeface="Avenir Next Medium"/>
              </a:rPr>
              <a:t>orális egészség megtartása</a:t>
            </a:r>
          </a:p>
          <a:p>
            <a:pPr marL="977900" lvl="1" indent="-285750" algn="l">
              <a:spcBef>
                <a:spcPts val="2250"/>
              </a:spcBef>
              <a:buFont typeface="Arial" panose="020B0604020202020204" pitchFamily="34" charset="0"/>
              <a:buChar char="•"/>
              <a:defRPr sz="3600">
                <a:solidFill>
                  <a:srgbClr val="5E524C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 lang="hu-HU" sz="1400" dirty="0">
                <a:solidFill>
                  <a:srgbClr val="5E524C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+mj-lt"/>
                <a:ea typeface="Avenir Next Medium"/>
                <a:cs typeface="Avenir Next Medium"/>
                <a:sym typeface="Avenir Next Medium"/>
              </a:rPr>
              <a:t>szájüreg és fogazat betegségeinek megelőzése</a:t>
            </a:r>
            <a:endParaRPr sz="1400" dirty="0">
              <a:solidFill>
                <a:srgbClr val="5E524C"/>
              </a:solidFill>
              <a:effectLst>
                <a:outerShdw blurRad="25400" dist="25400" dir="5520000" rotWithShape="0">
                  <a:srgbClr val="FFFFFF">
                    <a:alpha val="71999"/>
                  </a:srgbClr>
                </a:outerShdw>
              </a:effectLst>
              <a:latin typeface="+mj-lt"/>
              <a:ea typeface="Avenir Next Medium"/>
              <a:cs typeface="Avenir Next Medium"/>
              <a:sym typeface="Avenir Next Medium"/>
            </a:endParaRPr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B6D56CE0-F88C-2C3A-CB31-E814FE85D859}"/>
              </a:ext>
            </a:extLst>
          </p:cNvPr>
          <p:cNvSpPr txBox="1"/>
          <p:nvPr/>
        </p:nvSpPr>
        <p:spPr>
          <a:xfrm>
            <a:off x="0" y="5720393"/>
            <a:ext cx="88569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https://www.who.int/about/governance/constitution</a:t>
            </a:r>
            <a:r>
              <a:rPr lang="hu-HU" sz="1200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hu-HU" sz="12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Nyárasdy</a:t>
            </a:r>
            <a:r>
              <a:rPr lang="hu-HU" sz="12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I, </a:t>
            </a:r>
            <a:r>
              <a:rPr lang="hu-HU" sz="1200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Bánóczy</a:t>
            </a:r>
            <a:r>
              <a:rPr lang="hu-HU" sz="12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J: Preventív Fogászat, Medicina Könyvkiadó Zrt., Budapest 2009, p: 19.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D99BFFC4-244C-FBA2-2BF6-6CD14D3F843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09" t="22492" r="5227" b="6667"/>
          <a:stretch/>
        </p:blipFill>
        <p:spPr>
          <a:xfrm>
            <a:off x="5922490" y="1812038"/>
            <a:ext cx="6132945" cy="26749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>
            <a:spLocks noGrp="1"/>
          </p:cNvSpPr>
          <p:nvPr>
            <p:ph type="title"/>
          </p:nvPr>
        </p:nvSpPr>
        <p:spPr>
          <a:xfrm>
            <a:off x="-1" y="2511"/>
            <a:ext cx="8678779" cy="733351"/>
          </a:xfrm>
          <a:solidFill>
            <a:srgbClr val="FFFFFF"/>
          </a:solidFill>
        </p:spPr>
        <p:txBody>
          <a:bodyPr>
            <a:noAutofit/>
          </a:bodyPr>
          <a:lstStyle>
            <a:lvl1pPr defTabSz="385572">
              <a:spcBef>
                <a:spcPts val="1500"/>
              </a:spcBef>
              <a:defRPr sz="3432"/>
            </a:lvl1pPr>
          </a:lstStyle>
          <a:p>
            <a:pPr algn="l">
              <a:defRPr/>
            </a:pPr>
            <a:r>
              <a:rPr lang="hu-HU" sz="2250" b="1" dirty="0">
                <a:solidFill>
                  <a:schemeClr val="tx1"/>
                </a:solidFill>
              </a:rPr>
              <a:t>Fluoridok alkalmazása lokálisan – rendelői módszerek</a:t>
            </a:r>
            <a:endParaRPr sz="2250" b="1" dirty="0">
              <a:solidFill>
                <a:schemeClr val="tx1"/>
              </a:solidFill>
            </a:endParaRPr>
          </a:p>
        </p:txBody>
      </p:sp>
      <p:sp>
        <p:nvSpPr>
          <p:cNvPr id="3" name="Text Box 4">
            <a:extLst>
              <a:ext uri="{FF2B5EF4-FFF2-40B4-BE49-F238E27FC236}">
                <a16:creationId xmlns:a16="http://schemas.microsoft.com/office/drawing/2014/main" id="{5D4C7C97-0904-0F56-78F8-436783D940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" y="1017328"/>
            <a:ext cx="9648825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rtlCol="0">
            <a:spAutoFit/>
          </a:bodyPr>
          <a:lstStyle>
            <a:lvl1pPr marL="0" indent="0" algn="r" defTabSz="914400" rtl="0" eaLnBrk="1" latinLnBrk="0" hangingPunct="1">
              <a:lnSpc>
                <a:spcPct val="70000"/>
              </a:lnSpc>
              <a:spcBef>
                <a:spcPts val="422"/>
              </a:spcBef>
              <a:buSzTx/>
              <a:buFontTx/>
              <a:buNone/>
              <a:defRPr sz="3375" kern="1200">
                <a:solidFill>
                  <a:srgbClr val="747676"/>
                </a:solidFill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1pPr>
            <a:lvl2pPr marL="0" indent="160729" algn="r" defTabSz="914400" rtl="0" eaLnBrk="1" latinLnBrk="0" hangingPunct="1">
              <a:lnSpc>
                <a:spcPct val="70000"/>
              </a:lnSpc>
              <a:spcBef>
                <a:spcPts val="422"/>
              </a:spcBef>
              <a:buSzTx/>
              <a:buFontTx/>
              <a:buNone/>
              <a:defRPr sz="3375" kern="1200">
                <a:solidFill>
                  <a:srgbClr val="747676"/>
                </a:solidFill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2pPr>
            <a:lvl3pPr marL="0" indent="321457" algn="r" defTabSz="914400" rtl="0" eaLnBrk="1" latinLnBrk="0" hangingPunct="1">
              <a:lnSpc>
                <a:spcPct val="70000"/>
              </a:lnSpc>
              <a:spcBef>
                <a:spcPts val="422"/>
              </a:spcBef>
              <a:buSzTx/>
              <a:buFontTx/>
              <a:buNone/>
              <a:defRPr sz="3375" kern="1200">
                <a:solidFill>
                  <a:srgbClr val="747676"/>
                </a:solidFill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3pPr>
            <a:lvl4pPr marL="0" indent="482186" algn="r" defTabSz="914400" rtl="0" eaLnBrk="1" latinLnBrk="0" hangingPunct="1">
              <a:lnSpc>
                <a:spcPct val="70000"/>
              </a:lnSpc>
              <a:spcBef>
                <a:spcPts val="422"/>
              </a:spcBef>
              <a:buSzTx/>
              <a:buFontTx/>
              <a:buNone/>
              <a:defRPr sz="3375" kern="1200">
                <a:solidFill>
                  <a:srgbClr val="747676"/>
                </a:solidFill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4pPr>
            <a:lvl5pPr marL="0" indent="642915" algn="r" defTabSz="914400" rtl="0" eaLnBrk="1" latinLnBrk="0" hangingPunct="1">
              <a:lnSpc>
                <a:spcPct val="70000"/>
              </a:lnSpc>
              <a:spcBef>
                <a:spcPts val="422"/>
              </a:spcBef>
              <a:buSzTx/>
              <a:buFontTx/>
              <a:buNone/>
              <a:defRPr sz="3375" kern="1200">
                <a:solidFill>
                  <a:srgbClr val="747676"/>
                </a:solidFill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71685" indent="-371685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3600">
                <a:solidFill>
                  <a:srgbClr val="5E524C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 lang="hu-HU" sz="1400" b="1" dirty="0">
                <a:latin typeface="+mn-lt"/>
                <a:sym typeface="Avenir Next Medium"/>
              </a:rPr>
              <a:t>ecsetelők, lakkok, gélek</a:t>
            </a:r>
          </a:p>
          <a:p>
            <a:pPr marL="801688" indent="-371475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3600">
                <a:solidFill>
                  <a:srgbClr val="5E524C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 lang="hu-HU" sz="1400" dirty="0">
                <a:latin typeface="+mn-lt"/>
                <a:sym typeface="Avenir Next Medium"/>
              </a:rPr>
              <a:t>kizárólag professzionális alkalmazás</a:t>
            </a:r>
          </a:p>
          <a:p>
            <a:pPr marL="801688" indent="-371475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3600">
                <a:solidFill>
                  <a:srgbClr val="5E524C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 lang="hu-HU" sz="1400" dirty="0">
                <a:latin typeface="+mn-lt"/>
                <a:sym typeface="Avenir Next Medium"/>
              </a:rPr>
              <a:t>magas F koncentráció: 22 500 </a:t>
            </a:r>
            <a:r>
              <a:rPr lang="hu-HU" sz="1400" dirty="0" err="1">
                <a:latin typeface="+mn-lt"/>
                <a:sym typeface="Avenir Next Medium"/>
              </a:rPr>
              <a:t>ppm</a:t>
            </a:r>
            <a:endParaRPr lang="hu-HU" sz="1400" dirty="0">
              <a:latin typeface="+mn-lt"/>
              <a:sym typeface="Avenir Next Medium"/>
            </a:endParaRPr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906B6E5A-79C2-CF35-F560-96540BC419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826" t="35235" r="14009" b="38188"/>
          <a:stretch/>
        </p:blipFill>
        <p:spPr>
          <a:xfrm>
            <a:off x="313397" y="2175785"/>
            <a:ext cx="3834006" cy="3339296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1C38A818-BFCF-72F7-E1EC-24897D5E16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299" t="8475" r="22061" b="10169"/>
          <a:stretch/>
        </p:blipFill>
        <p:spPr>
          <a:xfrm>
            <a:off x="5050238" y="2981756"/>
            <a:ext cx="2091523" cy="2924071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A0D50144-799F-60C5-6A33-F5F7F9D7AAC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116" t="33237" r="11613" b="24281"/>
          <a:stretch/>
        </p:blipFill>
        <p:spPr>
          <a:xfrm>
            <a:off x="7563739" y="3266982"/>
            <a:ext cx="4170169" cy="23536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44266172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35A0A2F-710F-9E72-FF10-FE69AFC461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Szájhigiéné, fogápolás</a:t>
            </a:r>
          </a:p>
        </p:txBody>
      </p:sp>
    </p:spTree>
    <p:extLst>
      <p:ext uri="{BB962C8B-B14F-4D97-AF65-F5344CB8AC3E}">
        <p14:creationId xmlns:p14="http://schemas.microsoft.com/office/powerpoint/2010/main" val="10984016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>
            <a:spLocks noGrp="1"/>
          </p:cNvSpPr>
          <p:nvPr>
            <p:ph type="title"/>
          </p:nvPr>
        </p:nvSpPr>
        <p:spPr>
          <a:xfrm>
            <a:off x="-1" y="2511"/>
            <a:ext cx="8678779" cy="733351"/>
          </a:xfrm>
          <a:solidFill>
            <a:srgbClr val="FFFFFF"/>
          </a:solidFill>
        </p:spPr>
        <p:txBody>
          <a:bodyPr>
            <a:noAutofit/>
          </a:bodyPr>
          <a:lstStyle>
            <a:lvl1pPr defTabSz="385572">
              <a:spcBef>
                <a:spcPts val="1500"/>
              </a:spcBef>
              <a:defRPr sz="3432"/>
            </a:lvl1pPr>
          </a:lstStyle>
          <a:p>
            <a:pPr algn="l">
              <a:defRPr/>
            </a:pPr>
            <a:r>
              <a:rPr lang="hu-HU" sz="2250" b="1" dirty="0">
                <a:solidFill>
                  <a:schemeClr val="tx1"/>
                </a:solidFill>
              </a:rPr>
              <a:t>Helyes fogmosási technika</a:t>
            </a:r>
            <a:endParaRPr sz="2250" b="1" dirty="0">
              <a:solidFill>
                <a:schemeClr val="tx1"/>
              </a:solidFill>
            </a:endParaRPr>
          </a:p>
        </p:txBody>
      </p:sp>
      <p:sp>
        <p:nvSpPr>
          <p:cNvPr id="3" name="Text Box 4">
            <a:extLst>
              <a:ext uri="{FF2B5EF4-FFF2-40B4-BE49-F238E27FC236}">
                <a16:creationId xmlns:a16="http://schemas.microsoft.com/office/drawing/2014/main" id="{5D4C7C97-0904-0F56-78F8-436783D940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" y="1017328"/>
            <a:ext cx="964882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rtlCol="0">
            <a:spAutoFit/>
          </a:bodyPr>
          <a:lstStyle>
            <a:lvl1pPr marL="0" indent="0" algn="r" defTabSz="914400" rtl="0" eaLnBrk="1" latinLnBrk="0" hangingPunct="1">
              <a:lnSpc>
                <a:spcPct val="70000"/>
              </a:lnSpc>
              <a:spcBef>
                <a:spcPts val="422"/>
              </a:spcBef>
              <a:buSzTx/>
              <a:buFontTx/>
              <a:buNone/>
              <a:defRPr sz="3375" kern="1200">
                <a:solidFill>
                  <a:srgbClr val="747676"/>
                </a:solidFill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1pPr>
            <a:lvl2pPr marL="0" indent="160729" algn="r" defTabSz="914400" rtl="0" eaLnBrk="1" latinLnBrk="0" hangingPunct="1">
              <a:lnSpc>
                <a:spcPct val="70000"/>
              </a:lnSpc>
              <a:spcBef>
                <a:spcPts val="422"/>
              </a:spcBef>
              <a:buSzTx/>
              <a:buFontTx/>
              <a:buNone/>
              <a:defRPr sz="3375" kern="1200">
                <a:solidFill>
                  <a:srgbClr val="747676"/>
                </a:solidFill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2pPr>
            <a:lvl3pPr marL="0" indent="321457" algn="r" defTabSz="914400" rtl="0" eaLnBrk="1" latinLnBrk="0" hangingPunct="1">
              <a:lnSpc>
                <a:spcPct val="70000"/>
              </a:lnSpc>
              <a:spcBef>
                <a:spcPts val="422"/>
              </a:spcBef>
              <a:buSzTx/>
              <a:buFontTx/>
              <a:buNone/>
              <a:defRPr sz="3375" kern="1200">
                <a:solidFill>
                  <a:srgbClr val="747676"/>
                </a:solidFill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3pPr>
            <a:lvl4pPr marL="0" indent="482186" algn="r" defTabSz="914400" rtl="0" eaLnBrk="1" latinLnBrk="0" hangingPunct="1">
              <a:lnSpc>
                <a:spcPct val="70000"/>
              </a:lnSpc>
              <a:spcBef>
                <a:spcPts val="422"/>
              </a:spcBef>
              <a:buSzTx/>
              <a:buFontTx/>
              <a:buNone/>
              <a:defRPr sz="3375" kern="1200">
                <a:solidFill>
                  <a:srgbClr val="747676"/>
                </a:solidFill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4pPr>
            <a:lvl5pPr marL="0" indent="642915" algn="r" defTabSz="914400" rtl="0" eaLnBrk="1" latinLnBrk="0" hangingPunct="1">
              <a:lnSpc>
                <a:spcPct val="70000"/>
              </a:lnSpc>
              <a:spcBef>
                <a:spcPts val="422"/>
              </a:spcBef>
              <a:buSzTx/>
              <a:buFontTx/>
              <a:buNone/>
              <a:defRPr sz="3375" kern="1200">
                <a:solidFill>
                  <a:srgbClr val="747676"/>
                </a:solidFill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71685" indent="-371685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3600">
                <a:solidFill>
                  <a:srgbClr val="5E524C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endParaRPr lang="hu-HU" sz="1400" dirty="0">
              <a:solidFill>
                <a:schemeClr val="bg1">
                  <a:lumMod val="50000"/>
                </a:schemeClr>
              </a:solidFill>
              <a:latin typeface="+mn-lt"/>
              <a:sym typeface="Avenir Next Medium"/>
            </a:endParaRPr>
          </a:p>
        </p:txBody>
      </p:sp>
      <p:sp>
        <p:nvSpPr>
          <p:cNvPr id="6" name="Text Box 4">
            <a:extLst>
              <a:ext uri="{FF2B5EF4-FFF2-40B4-BE49-F238E27FC236}">
                <a16:creationId xmlns:a16="http://schemas.microsoft.com/office/drawing/2014/main" id="{BEC3616F-DCA8-AD3F-A0BA-5DF6A98B67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" y="1017328"/>
            <a:ext cx="9648825" cy="2154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rtlCol="0">
            <a:spAutoFit/>
          </a:bodyPr>
          <a:lstStyle>
            <a:lvl1pPr marL="0" indent="0" algn="r" defTabSz="914400" rtl="0" eaLnBrk="1" latinLnBrk="0" hangingPunct="1">
              <a:lnSpc>
                <a:spcPct val="70000"/>
              </a:lnSpc>
              <a:spcBef>
                <a:spcPts val="422"/>
              </a:spcBef>
              <a:buSzTx/>
              <a:buFontTx/>
              <a:buNone/>
              <a:defRPr sz="3375" kern="1200">
                <a:solidFill>
                  <a:srgbClr val="747676"/>
                </a:solidFill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1pPr>
            <a:lvl2pPr marL="0" indent="160729" algn="r" defTabSz="914400" rtl="0" eaLnBrk="1" latinLnBrk="0" hangingPunct="1">
              <a:lnSpc>
                <a:spcPct val="70000"/>
              </a:lnSpc>
              <a:spcBef>
                <a:spcPts val="422"/>
              </a:spcBef>
              <a:buSzTx/>
              <a:buFontTx/>
              <a:buNone/>
              <a:defRPr sz="3375" kern="1200">
                <a:solidFill>
                  <a:srgbClr val="747676"/>
                </a:solidFill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2pPr>
            <a:lvl3pPr marL="0" indent="321457" algn="r" defTabSz="914400" rtl="0" eaLnBrk="1" latinLnBrk="0" hangingPunct="1">
              <a:lnSpc>
                <a:spcPct val="70000"/>
              </a:lnSpc>
              <a:spcBef>
                <a:spcPts val="422"/>
              </a:spcBef>
              <a:buSzTx/>
              <a:buFontTx/>
              <a:buNone/>
              <a:defRPr sz="3375" kern="1200">
                <a:solidFill>
                  <a:srgbClr val="747676"/>
                </a:solidFill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3pPr>
            <a:lvl4pPr marL="0" indent="482186" algn="r" defTabSz="914400" rtl="0" eaLnBrk="1" latinLnBrk="0" hangingPunct="1">
              <a:lnSpc>
                <a:spcPct val="70000"/>
              </a:lnSpc>
              <a:spcBef>
                <a:spcPts val="422"/>
              </a:spcBef>
              <a:buSzTx/>
              <a:buFontTx/>
              <a:buNone/>
              <a:defRPr sz="3375" kern="1200">
                <a:solidFill>
                  <a:srgbClr val="747676"/>
                </a:solidFill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4pPr>
            <a:lvl5pPr marL="0" indent="642915" algn="r" defTabSz="914400" rtl="0" eaLnBrk="1" latinLnBrk="0" hangingPunct="1">
              <a:lnSpc>
                <a:spcPct val="70000"/>
              </a:lnSpc>
              <a:spcBef>
                <a:spcPts val="422"/>
              </a:spcBef>
              <a:buSzTx/>
              <a:buFontTx/>
              <a:buNone/>
              <a:defRPr sz="3375" kern="1200">
                <a:solidFill>
                  <a:srgbClr val="747676"/>
                </a:solidFill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71685" indent="-371685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3600">
                <a:solidFill>
                  <a:srgbClr val="5E524C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 lang="hu-HU" sz="1400" dirty="0">
                <a:latin typeface="+mn-lt"/>
                <a:sym typeface="Avenir Next Medium"/>
              </a:rPr>
              <a:t>technika (KAI / COI – technika), gyerek életkora</a:t>
            </a:r>
          </a:p>
          <a:p>
            <a:pPr marL="803275" indent="-371475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3600">
                <a:solidFill>
                  <a:srgbClr val="5E524C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 lang="hu-HU" sz="1400" dirty="0">
                <a:latin typeface="+mn-lt"/>
                <a:sym typeface="Avenir Next Medium"/>
              </a:rPr>
              <a:t>finommotorikus mozgások nem eléggé fejlettek (szépírás)</a:t>
            </a:r>
          </a:p>
          <a:p>
            <a:pPr marL="803275" indent="-371475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3600">
                <a:solidFill>
                  <a:srgbClr val="5E524C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 lang="hu-HU" sz="1400" dirty="0">
                <a:latin typeface="+mn-lt"/>
                <a:sym typeface="Avenir Next Medium"/>
              </a:rPr>
              <a:t>szülői ellenőrzés, áttisztítás</a:t>
            </a:r>
          </a:p>
          <a:p>
            <a:pPr marL="371685" indent="-371685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3600">
                <a:solidFill>
                  <a:srgbClr val="5E524C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 lang="hu-HU" sz="1400" dirty="0">
                <a:latin typeface="+mn-lt"/>
                <a:sym typeface="Avenir Next Medium"/>
              </a:rPr>
              <a:t>fogkrém típusa, mennyisége</a:t>
            </a:r>
          </a:p>
          <a:p>
            <a:pPr marL="371685" indent="-371685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3600">
                <a:solidFill>
                  <a:srgbClr val="5E524C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 lang="hu-HU" sz="1400" dirty="0">
                <a:latin typeface="+mn-lt"/>
                <a:sym typeface="Avenir Next Medium"/>
              </a:rPr>
              <a:t>motiválás</a:t>
            </a:r>
          </a:p>
          <a:p>
            <a:pPr marL="371685" indent="-371685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3600">
                <a:solidFill>
                  <a:srgbClr val="5E524C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 lang="hu-HU" sz="1400" dirty="0">
                <a:latin typeface="+mn-lt"/>
                <a:sym typeface="Avenir Next Medium"/>
              </a:rPr>
              <a:t>rendszeres fogászati szűrés, kontroll</a:t>
            </a:r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948CC887-DBA2-7A90-7BBD-FCCB33FCA4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364" t="45252" r="59621" b="22693"/>
          <a:stretch/>
        </p:blipFill>
        <p:spPr>
          <a:xfrm>
            <a:off x="7056581" y="3217689"/>
            <a:ext cx="4221018" cy="2622983"/>
          </a:xfrm>
          <a:prstGeom prst="rect">
            <a:avLst/>
          </a:prstGeom>
        </p:spPr>
      </p:pic>
      <p:pic>
        <p:nvPicPr>
          <p:cNvPr id="9" name="Diagram 1">
            <a:extLst>
              <a:ext uri="{FF2B5EF4-FFF2-40B4-BE49-F238E27FC236}">
                <a16:creationId xmlns:a16="http://schemas.microsoft.com/office/drawing/2014/main" id="{E8B9272C-1788-B290-437A-230B84152D83}"/>
              </a:ext>
            </a:extLst>
          </p:cNvPr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91587" y="3429000"/>
            <a:ext cx="4330702" cy="2528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73923681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>
            <a:spLocks noGrp="1"/>
          </p:cNvSpPr>
          <p:nvPr>
            <p:ph type="title"/>
          </p:nvPr>
        </p:nvSpPr>
        <p:spPr>
          <a:xfrm>
            <a:off x="-1" y="2511"/>
            <a:ext cx="8678779" cy="733351"/>
          </a:xfrm>
          <a:solidFill>
            <a:srgbClr val="FFFFFF"/>
          </a:solidFill>
        </p:spPr>
        <p:txBody>
          <a:bodyPr>
            <a:noAutofit/>
          </a:bodyPr>
          <a:lstStyle>
            <a:lvl1pPr defTabSz="385572">
              <a:spcBef>
                <a:spcPts val="1500"/>
              </a:spcBef>
              <a:defRPr sz="3432"/>
            </a:lvl1pPr>
          </a:lstStyle>
          <a:p>
            <a:pPr algn="l">
              <a:defRPr/>
            </a:pPr>
            <a:r>
              <a:rPr lang="hu-HU" sz="2250" b="1" dirty="0">
                <a:solidFill>
                  <a:schemeClr val="tx1"/>
                </a:solidFill>
              </a:rPr>
              <a:t>Szájhigiéné kontrollja - </a:t>
            </a:r>
            <a:r>
              <a:rPr lang="hu-HU" sz="2250" b="1" dirty="0" err="1">
                <a:solidFill>
                  <a:schemeClr val="tx1"/>
                </a:solidFill>
              </a:rPr>
              <a:t>plakkfestés</a:t>
            </a:r>
            <a:endParaRPr sz="2250" b="1" dirty="0">
              <a:solidFill>
                <a:schemeClr val="tx1"/>
              </a:solidFill>
            </a:endParaRPr>
          </a:p>
        </p:txBody>
      </p:sp>
      <p:sp>
        <p:nvSpPr>
          <p:cNvPr id="3" name="Text Box 4">
            <a:extLst>
              <a:ext uri="{FF2B5EF4-FFF2-40B4-BE49-F238E27FC236}">
                <a16:creationId xmlns:a16="http://schemas.microsoft.com/office/drawing/2014/main" id="{5D4C7C97-0904-0F56-78F8-436783D940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" y="1017328"/>
            <a:ext cx="964882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rtlCol="0">
            <a:spAutoFit/>
          </a:bodyPr>
          <a:lstStyle>
            <a:lvl1pPr marL="0" indent="0" algn="r" defTabSz="914400" rtl="0" eaLnBrk="1" latinLnBrk="0" hangingPunct="1">
              <a:lnSpc>
                <a:spcPct val="70000"/>
              </a:lnSpc>
              <a:spcBef>
                <a:spcPts val="422"/>
              </a:spcBef>
              <a:buSzTx/>
              <a:buFontTx/>
              <a:buNone/>
              <a:defRPr sz="3375" kern="1200">
                <a:solidFill>
                  <a:srgbClr val="747676"/>
                </a:solidFill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1pPr>
            <a:lvl2pPr marL="0" indent="160729" algn="r" defTabSz="914400" rtl="0" eaLnBrk="1" latinLnBrk="0" hangingPunct="1">
              <a:lnSpc>
                <a:spcPct val="70000"/>
              </a:lnSpc>
              <a:spcBef>
                <a:spcPts val="422"/>
              </a:spcBef>
              <a:buSzTx/>
              <a:buFontTx/>
              <a:buNone/>
              <a:defRPr sz="3375" kern="1200">
                <a:solidFill>
                  <a:srgbClr val="747676"/>
                </a:solidFill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2pPr>
            <a:lvl3pPr marL="0" indent="321457" algn="r" defTabSz="914400" rtl="0" eaLnBrk="1" latinLnBrk="0" hangingPunct="1">
              <a:lnSpc>
                <a:spcPct val="70000"/>
              </a:lnSpc>
              <a:spcBef>
                <a:spcPts val="422"/>
              </a:spcBef>
              <a:buSzTx/>
              <a:buFontTx/>
              <a:buNone/>
              <a:defRPr sz="3375" kern="1200">
                <a:solidFill>
                  <a:srgbClr val="747676"/>
                </a:solidFill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3pPr>
            <a:lvl4pPr marL="0" indent="482186" algn="r" defTabSz="914400" rtl="0" eaLnBrk="1" latinLnBrk="0" hangingPunct="1">
              <a:lnSpc>
                <a:spcPct val="70000"/>
              </a:lnSpc>
              <a:spcBef>
                <a:spcPts val="422"/>
              </a:spcBef>
              <a:buSzTx/>
              <a:buFontTx/>
              <a:buNone/>
              <a:defRPr sz="3375" kern="1200">
                <a:solidFill>
                  <a:srgbClr val="747676"/>
                </a:solidFill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4pPr>
            <a:lvl5pPr marL="0" indent="642915" algn="r" defTabSz="914400" rtl="0" eaLnBrk="1" latinLnBrk="0" hangingPunct="1">
              <a:lnSpc>
                <a:spcPct val="70000"/>
              </a:lnSpc>
              <a:spcBef>
                <a:spcPts val="422"/>
              </a:spcBef>
              <a:buSzTx/>
              <a:buFontTx/>
              <a:buNone/>
              <a:defRPr sz="3375" kern="1200">
                <a:solidFill>
                  <a:srgbClr val="747676"/>
                </a:solidFill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71685" indent="-371685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3600">
                <a:solidFill>
                  <a:srgbClr val="5E524C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endParaRPr lang="hu-HU" sz="1400" dirty="0">
              <a:solidFill>
                <a:schemeClr val="bg1">
                  <a:lumMod val="50000"/>
                </a:schemeClr>
              </a:solidFill>
              <a:latin typeface="+mn-lt"/>
              <a:sym typeface="Avenir Next Medium"/>
            </a:endParaRPr>
          </a:p>
        </p:txBody>
      </p:sp>
      <p:sp>
        <p:nvSpPr>
          <p:cNvPr id="6" name="Text Box 4">
            <a:extLst>
              <a:ext uri="{FF2B5EF4-FFF2-40B4-BE49-F238E27FC236}">
                <a16:creationId xmlns:a16="http://schemas.microsoft.com/office/drawing/2014/main" id="{BEC3616F-DCA8-AD3F-A0BA-5DF6A98B67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" y="1017328"/>
            <a:ext cx="9648825" cy="141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rtlCol="0">
            <a:spAutoFit/>
          </a:bodyPr>
          <a:lstStyle>
            <a:lvl1pPr marL="0" indent="0" algn="r" defTabSz="914400" rtl="0" eaLnBrk="1" latinLnBrk="0" hangingPunct="1">
              <a:lnSpc>
                <a:spcPct val="70000"/>
              </a:lnSpc>
              <a:spcBef>
                <a:spcPts val="422"/>
              </a:spcBef>
              <a:buSzTx/>
              <a:buFontTx/>
              <a:buNone/>
              <a:defRPr sz="3375" kern="1200">
                <a:solidFill>
                  <a:srgbClr val="747676"/>
                </a:solidFill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1pPr>
            <a:lvl2pPr marL="0" indent="160729" algn="r" defTabSz="914400" rtl="0" eaLnBrk="1" latinLnBrk="0" hangingPunct="1">
              <a:lnSpc>
                <a:spcPct val="70000"/>
              </a:lnSpc>
              <a:spcBef>
                <a:spcPts val="422"/>
              </a:spcBef>
              <a:buSzTx/>
              <a:buFontTx/>
              <a:buNone/>
              <a:defRPr sz="3375" kern="1200">
                <a:solidFill>
                  <a:srgbClr val="747676"/>
                </a:solidFill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2pPr>
            <a:lvl3pPr marL="0" indent="321457" algn="r" defTabSz="914400" rtl="0" eaLnBrk="1" latinLnBrk="0" hangingPunct="1">
              <a:lnSpc>
                <a:spcPct val="70000"/>
              </a:lnSpc>
              <a:spcBef>
                <a:spcPts val="422"/>
              </a:spcBef>
              <a:buSzTx/>
              <a:buFontTx/>
              <a:buNone/>
              <a:defRPr sz="3375" kern="1200">
                <a:solidFill>
                  <a:srgbClr val="747676"/>
                </a:solidFill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3pPr>
            <a:lvl4pPr marL="0" indent="482186" algn="r" defTabSz="914400" rtl="0" eaLnBrk="1" latinLnBrk="0" hangingPunct="1">
              <a:lnSpc>
                <a:spcPct val="70000"/>
              </a:lnSpc>
              <a:spcBef>
                <a:spcPts val="422"/>
              </a:spcBef>
              <a:buSzTx/>
              <a:buFontTx/>
              <a:buNone/>
              <a:defRPr sz="3375" kern="1200">
                <a:solidFill>
                  <a:srgbClr val="747676"/>
                </a:solidFill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4pPr>
            <a:lvl5pPr marL="0" indent="642915" algn="r" defTabSz="914400" rtl="0" eaLnBrk="1" latinLnBrk="0" hangingPunct="1">
              <a:lnSpc>
                <a:spcPct val="70000"/>
              </a:lnSpc>
              <a:spcBef>
                <a:spcPts val="422"/>
              </a:spcBef>
              <a:buSzTx/>
              <a:buFontTx/>
              <a:buNone/>
              <a:defRPr sz="3375" kern="1200">
                <a:solidFill>
                  <a:srgbClr val="747676"/>
                </a:solidFill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71685" indent="-371685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3600">
                <a:solidFill>
                  <a:srgbClr val="5E524C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 lang="hu-HU" sz="1400" dirty="0">
                <a:latin typeface="+mn-lt"/>
                <a:sym typeface="Avenir Next Medium"/>
              </a:rPr>
              <a:t>rizikócsoport meghatározás</a:t>
            </a:r>
          </a:p>
          <a:p>
            <a:pPr marL="371685" indent="-371685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3600">
                <a:solidFill>
                  <a:srgbClr val="5E524C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 lang="hu-HU" sz="1400" dirty="0" err="1">
                <a:latin typeface="+mn-lt"/>
                <a:sym typeface="Avenir Next Medium"/>
              </a:rPr>
              <a:t>plakk</a:t>
            </a:r>
            <a:r>
              <a:rPr lang="hu-HU" sz="1400" dirty="0">
                <a:latin typeface="+mn-lt"/>
                <a:sym typeface="Avenir Next Medium"/>
              </a:rPr>
              <a:t> pH kimutatás – színkóddal</a:t>
            </a:r>
          </a:p>
          <a:p>
            <a:pPr marL="371685" indent="-371685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3600">
                <a:solidFill>
                  <a:srgbClr val="5E524C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 lang="hu-HU" sz="1400" dirty="0" err="1">
                <a:latin typeface="+mn-lt"/>
                <a:sym typeface="Avenir Next Medium"/>
              </a:rPr>
              <a:t>plakk</a:t>
            </a:r>
            <a:r>
              <a:rPr lang="hu-HU" sz="1400" dirty="0">
                <a:latin typeface="+mn-lt"/>
                <a:sym typeface="Avenir Next Medium"/>
              </a:rPr>
              <a:t> kiterjedése</a:t>
            </a:r>
          </a:p>
          <a:p>
            <a:pPr marL="371685" indent="-371685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3600">
                <a:solidFill>
                  <a:srgbClr val="5E524C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 lang="hu-HU" sz="1400" dirty="0">
                <a:latin typeface="+mn-lt"/>
                <a:sym typeface="Avenir Next Medium"/>
              </a:rPr>
              <a:t>érett </a:t>
            </a:r>
            <a:r>
              <a:rPr lang="hu-HU" sz="1400" dirty="0" err="1">
                <a:latin typeface="+mn-lt"/>
                <a:sym typeface="Avenir Next Medium"/>
              </a:rPr>
              <a:t>vs</a:t>
            </a:r>
            <a:r>
              <a:rPr lang="hu-HU" sz="1400" dirty="0">
                <a:latin typeface="+mn-lt"/>
                <a:sym typeface="Avenir Next Medium"/>
              </a:rPr>
              <a:t>. friss </a:t>
            </a:r>
            <a:r>
              <a:rPr lang="hu-HU" sz="1400" dirty="0" err="1">
                <a:latin typeface="+mn-lt"/>
                <a:sym typeface="Avenir Next Medium"/>
              </a:rPr>
              <a:t>plakk</a:t>
            </a:r>
            <a:endParaRPr lang="hu-HU" sz="1400" dirty="0">
              <a:latin typeface="+mn-lt"/>
              <a:sym typeface="Avenir Next Medium"/>
            </a:endParaRPr>
          </a:p>
        </p:txBody>
      </p:sp>
      <p:grpSp>
        <p:nvGrpSpPr>
          <p:cNvPr id="2" name="Csoportba foglalás 12">
            <a:extLst>
              <a:ext uri="{FF2B5EF4-FFF2-40B4-BE49-F238E27FC236}">
                <a16:creationId xmlns:a16="http://schemas.microsoft.com/office/drawing/2014/main" id="{64CA287A-CBBE-A048-4176-7B904770D5A6}"/>
              </a:ext>
            </a:extLst>
          </p:cNvPr>
          <p:cNvGrpSpPr/>
          <p:nvPr/>
        </p:nvGrpSpPr>
        <p:grpSpPr>
          <a:xfrm>
            <a:off x="6029712" y="439052"/>
            <a:ext cx="3544205" cy="3716134"/>
            <a:chOff x="2216727" y="1412776"/>
            <a:chExt cx="4600894" cy="4276739"/>
          </a:xfrm>
        </p:grpSpPr>
        <p:pic>
          <p:nvPicPr>
            <p:cNvPr id="4" name="Kép 3">
              <a:extLst>
                <a:ext uri="{FF2B5EF4-FFF2-40B4-BE49-F238E27FC236}">
                  <a16:creationId xmlns:a16="http://schemas.microsoft.com/office/drawing/2014/main" id="{374B8285-CD2A-AD7A-8AF8-181392CCF6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84" t="17435" r="9679" b="24201"/>
            <a:stretch/>
          </p:blipFill>
          <p:spPr>
            <a:xfrm>
              <a:off x="2216727" y="1412776"/>
              <a:ext cx="4600894" cy="2115127"/>
            </a:xfrm>
            <a:prstGeom prst="rect">
              <a:avLst/>
            </a:prstGeom>
          </p:spPr>
        </p:pic>
        <p:pic>
          <p:nvPicPr>
            <p:cNvPr id="5" name="Kép 4">
              <a:extLst>
                <a:ext uri="{FF2B5EF4-FFF2-40B4-BE49-F238E27FC236}">
                  <a16:creationId xmlns:a16="http://schemas.microsoft.com/office/drawing/2014/main" id="{E9FE39A3-BD5C-52C8-B9A6-139ECA144D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355" t="29704" r="33107" b="25764"/>
            <a:stretch/>
          </p:blipFill>
          <p:spPr>
            <a:xfrm>
              <a:off x="2216727" y="3611736"/>
              <a:ext cx="2623128" cy="2074478"/>
            </a:xfrm>
            <a:prstGeom prst="rect">
              <a:avLst/>
            </a:prstGeom>
          </p:spPr>
        </p:pic>
        <p:pic>
          <p:nvPicPr>
            <p:cNvPr id="7" name="Kép 6">
              <a:extLst>
                <a:ext uri="{FF2B5EF4-FFF2-40B4-BE49-F238E27FC236}">
                  <a16:creationId xmlns:a16="http://schemas.microsoft.com/office/drawing/2014/main" id="{52C08980-B438-5A46-26A2-6D9153849D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05" t="33406" r="34322" b="14231"/>
            <a:stretch/>
          </p:blipFill>
          <p:spPr>
            <a:xfrm>
              <a:off x="4905694" y="3615037"/>
              <a:ext cx="1911927" cy="2074478"/>
            </a:xfrm>
            <a:prstGeom prst="rect">
              <a:avLst/>
            </a:prstGeom>
          </p:spPr>
        </p:pic>
      </p:grpSp>
      <p:grpSp>
        <p:nvGrpSpPr>
          <p:cNvPr id="10" name="Csoportba foglalás 16">
            <a:extLst>
              <a:ext uri="{FF2B5EF4-FFF2-40B4-BE49-F238E27FC236}">
                <a16:creationId xmlns:a16="http://schemas.microsoft.com/office/drawing/2014/main" id="{0A9F47B8-8CB9-9C0A-2B6D-1EBCB2B518A5}"/>
              </a:ext>
            </a:extLst>
          </p:cNvPr>
          <p:cNvGrpSpPr/>
          <p:nvPr/>
        </p:nvGrpSpPr>
        <p:grpSpPr>
          <a:xfrm>
            <a:off x="9699542" y="440899"/>
            <a:ext cx="2103120" cy="3115101"/>
            <a:chOff x="1331640" y="764703"/>
            <a:chExt cx="2952328" cy="4226493"/>
          </a:xfrm>
        </p:grpSpPr>
        <p:pic>
          <p:nvPicPr>
            <p:cNvPr id="11" name="Kép 10">
              <a:extLst>
                <a:ext uri="{FF2B5EF4-FFF2-40B4-BE49-F238E27FC236}">
                  <a16:creationId xmlns:a16="http://schemas.microsoft.com/office/drawing/2014/main" id="{1F7C84E0-6323-32A9-F89F-DA47FDBBE0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096" t="34076" r="39519" b="7117"/>
            <a:stretch/>
          </p:blipFill>
          <p:spPr>
            <a:xfrm>
              <a:off x="1331640" y="764703"/>
              <a:ext cx="2952328" cy="4226493"/>
            </a:xfrm>
            <a:prstGeom prst="rect">
              <a:avLst/>
            </a:prstGeom>
          </p:spPr>
        </p:pic>
        <p:cxnSp>
          <p:nvCxnSpPr>
            <p:cNvPr id="12" name="Egyenes összekötő nyíllal 11">
              <a:extLst>
                <a:ext uri="{FF2B5EF4-FFF2-40B4-BE49-F238E27FC236}">
                  <a16:creationId xmlns:a16="http://schemas.microsoft.com/office/drawing/2014/main" id="{0EC29119-35CD-235F-808A-91C45CE7487C}"/>
                </a:ext>
              </a:extLst>
            </p:cNvPr>
            <p:cNvCxnSpPr/>
            <p:nvPr/>
          </p:nvCxnSpPr>
          <p:spPr>
            <a:xfrm flipH="1">
              <a:off x="3131840" y="1052736"/>
              <a:ext cx="576064" cy="720080"/>
            </a:xfrm>
            <a:prstGeom prst="straightConnector1">
              <a:avLst/>
            </a:prstGeom>
            <a:ln w="38100">
              <a:solidFill>
                <a:schemeClr val="accent4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Egyenes összekötő nyíllal 12">
              <a:extLst>
                <a:ext uri="{FF2B5EF4-FFF2-40B4-BE49-F238E27FC236}">
                  <a16:creationId xmlns:a16="http://schemas.microsoft.com/office/drawing/2014/main" id="{84AB3139-3691-4A31-902E-1117FE74D0BE}"/>
                </a:ext>
              </a:extLst>
            </p:cNvPr>
            <p:cNvCxnSpPr/>
            <p:nvPr/>
          </p:nvCxnSpPr>
          <p:spPr>
            <a:xfrm flipV="1">
              <a:off x="1979712" y="2204864"/>
              <a:ext cx="648072" cy="432048"/>
            </a:xfrm>
            <a:prstGeom prst="straightConnector1">
              <a:avLst/>
            </a:prstGeom>
            <a:ln w="38100">
              <a:solidFill>
                <a:schemeClr val="accent2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Egyenes összekötő nyíllal 13">
              <a:extLst>
                <a:ext uri="{FF2B5EF4-FFF2-40B4-BE49-F238E27FC236}">
                  <a16:creationId xmlns:a16="http://schemas.microsoft.com/office/drawing/2014/main" id="{BD3FECF3-8BD1-C79C-2BA4-CB128476B230}"/>
                </a:ext>
              </a:extLst>
            </p:cNvPr>
            <p:cNvCxnSpPr/>
            <p:nvPr/>
          </p:nvCxnSpPr>
          <p:spPr>
            <a:xfrm flipH="1" flipV="1">
              <a:off x="1887654" y="1841256"/>
              <a:ext cx="92058" cy="795656"/>
            </a:xfrm>
            <a:prstGeom prst="straightConnector1">
              <a:avLst/>
            </a:prstGeom>
            <a:ln w="38100">
              <a:solidFill>
                <a:schemeClr val="accent2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Egyenes összekötő nyíllal 14">
              <a:extLst>
                <a:ext uri="{FF2B5EF4-FFF2-40B4-BE49-F238E27FC236}">
                  <a16:creationId xmlns:a16="http://schemas.microsoft.com/office/drawing/2014/main" id="{87797958-1D7A-4E39-1013-0EAB7A214B8F}"/>
                </a:ext>
              </a:extLst>
            </p:cNvPr>
            <p:cNvCxnSpPr/>
            <p:nvPr/>
          </p:nvCxnSpPr>
          <p:spPr>
            <a:xfrm flipH="1">
              <a:off x="2796367" y="1052736"/>
              <a:ext cx="911537" cy="327325"/>
            </a:xfrm>
            <a:prstGeom prst="straightConnector1">
              <a:avLst/>
            </a:prstGeom>
            <a:ln w="38100">
              <a:solidFill>
                <a:schemeClr val="accent4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Csoportba foglalás 22">
            <a:extLst>
              <a:ext uri="{FF2B5EF4-FFF2-40B4-BE49-F238E27FC236}">
                <a16:creationId xmlns:a16="http://schemas.microsoft.com/office/drawing/2014/main" id="{CC30ADAD-3711-F676-2099-404AA596AA66}"/>
              </a:ext>
            </a:extLst>
          </p:cNvPr>
          <p:cNvGrpSpPr/>
          <p:nvPr/>
        </p:nvGrpSpPr>
        <p:grpSpPr>
          <a:xfrm>
            <a:off x="721619" y="4424901"/>
            <a:ext cx="5842031" cy="1696258"/>
            <a:chOff x="5076056" y="5775960"/>
            <a:chExt cx="3975328" cy="1082040"/>
          </a:xfrm>
        </p:grpSpPr>
        <p:pic>
          <p:nvPicPr>
            <p:cNvPr id="17" name="Kép 16">
              <a:extLst>
                <a:ext uri="{FF2B5EF4-FFF2-40B4-BE49-F238E27FC236}">
                  <a16:creationId xmlns:a16="http://schemas.microsoft.com/office/drawing/2014/main" id="{C8AB5B52-EBDF-12FC-D4DC-94471A67413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8264" y="5775960"/>
              <a:ext cx="2103120" cy="1082040"/>
            </a:xfrm>
            <a:prstGeom prst="rect">
              <a:avLst/>
            </a:prstGeom>
          </p:spPr>
        </p:pic>
        <p:pic>
          <p:nvPicPr>
            <p:cNvPr id="18" name="Picture 2">
              <a:extLst>
                <a:ext uri="{FF2B5EF4-FFF2-40B4-BE49-F238E27FC236}">
                  <a16:creationId xmlns:a16="http://schemas.microsoft.com/office/drawing/2014/main" id="{67C5E421-75C3-136F-86DE-50442B166F8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6056" y="5877272"/>
              <a:ext cx="1676400" cy="6810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06233635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>
            <a:spLocks noGrp="1"/>
          </p:cNvSpPr>
          <p:nvPr>
            <p:ph type="title"/>
          </p:nvPr>
        </p:nvSpPr>
        <p:spPr>
          <a:xfrm>
            <a:off x="-1" y="2511"/>
            <a:ext cx="8678779" cy="733351"/>
          </a:xfrm>
          <a:solidFill>
            <a:srgbClr val="FFFFFF"/>
          </a:solidFill>
        </p:spPr>
        <p:txBody>
          <a:bodyPr>
            <a:noAutofit/>
          </a:bodyPr>
          <a:lstStyle>
            <a:lvl1pPr defTabSz="385572">
              <a:spcBef>
                <a:spcPts val="1500"/>
              </a:spcBef>
              <a:defRPr sz="3432"/>
            </a:lvl1pPr>
          </a:lstStyle>
          <a:p>
            <a:pPr algn="l">
              <a:defRPr/>
            </a:pPr>
            <a:r>
              <a:rPr lang="hu-HU" sz="2250" b="1" dirty="0">
                <a:solidFill>
                  <a:schemeClr val="tx1"/>
                </a:solidFill>
              </a:rPr>
              <a:t>Szájhigiéné kontrollja - </a:t>
            </a:r>
            <a:r>
              <a:rPr lang="hu-HU" sz="2250" b="1" dirty="0" err="1">
                <a:solidFill>
                  <a:schemeClr val="tx1"/>
                </a:solidFill>
              </a:rPr>
              <a:t>plakkfestés</a:t>
            </a:r>
            <a:endParaRPr sz="2250" b="1" dirty="0">
              <a:solidFill>
                <a:schemeClr val="tx1"/>
              </a:solidFill>
            </a:endParaRPr>
          </a:p>
        </p:txBody>
      </p:sp>
      <p:sp>
        <p:nvSpPr>
          <p:cNvPr id="3" name="Text Box 4">
            <a:extLst>
              <a:ext uri="{FF2B5EF4-FFF2-40B4-BE49-F238E27FC236}">
                <a16:creationId xmlns:a16="http://schemas.microsoft.com/office/drawing/2014/main" id="{5D4C7C97-0904-0F56-78F8-436783D940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" y="1017328"/>
            <a:ext cx="964882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rtlCol="0">
            <a:spAutoFit/>
          </a:bodyPr>
          <a:lstStyle>
            <a:lvl1pPr marL="0" indent="0" algn="r" defTabSz="914400" rtl="0" eaLnBrk="1" latinLnBrk="0" hangingPunct="1">
              <a:lnSpc>
                <a:spcPct val="70000"/>
              </a:lnSpc>
              <a:spcBef>
                <a:spcPts val="422"/>
              </a:spcBef>
              <a:buSzTx/>
              <a:buFontTx/>
              <a:buNone/>
              <a:defRPr sz="3375" kern="1200">
                <a:solidFill>
                  <a:srgbClr val="747676"/>
                </a:solidFill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1pPr>
            <a:lvl2pPr marL="0" indent="160729" algn="r" defTabSz="914400" rtl="0" eaLnBrk="1" latinLnBrk="0" hangingPunct="1">
              <a:lnSpc>
                <a:spcPct val="70000"/>
              </a:lnSpc>
              <a:spcBef>
                <a:spcPts val="422"/>
              </a:spcBef>
              <a:buSzTx/>
              <a:buFontTx/>
              <a:buNone/>
              <a:defRPr sz="3375" kern="1200">
                <a:solidFill>
                  <a:srgbClr val="747676"/>
                </a:solidFill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2pPr>
            <a:lvl3pPr marL="0" indent="321457" algn="r" defTabSz="914400" rtl="0" eaLnBrk="1" latinLnBrk="0" hangingPunct="1">
              <a:lnSpc>
                <a:spcPct val="70000"/>
              </a:lnSpc>
              <a:spcBef>
                <a:spcPts val="422"/>
              </a:spcBef>
              <a:buSzTx/>
              <a:buFontTx/>
              <a:buNone/>
              <a:defRPr sz="3375" kern="1200">
                <a:solidFill>
                  <a:srgbClr val="747676"/>
                </a:solidFill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3pPr>
            <a:lvl4pPr marL="0" indent="482186" algn="r" defTabSz="914400" rtl="0" eaLnBrk="1" latinLnBrk="0" hangingPunct="1">
              <a:lnSpc>
                <a:spcPct val="70000"/>
              </a:lnSpc>
              <a:spcBef>
                <a:spcPts val="422"/>
              </a:spcBef>
              <a:buSzTx/>
              <a:buFontTx/>
              <a:buNone/>
              <a:defRPr sz="3375" kern="1200">
                <a:solidFill>
                  <a:srgbClr val="747676"/>
                </a:solidFill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4pPr>
            <a:lvl5pPr marL="0" indent="642915" algn="r" defTabSz="914400" rtl="0" eaLnBrk="1" latinLnBrk="0" hangingPunct="1">
              <a:lnSpc>
                <a:spcPct val="70000"/>
              </a:lnSpc>
              <a:spcBef>
                <a:spcPts val="422"/>
              </a:spcBef>
              <a:buSzTx/>
              <a:buFontTx/>
              <a:buNone/>
              <a:defRPr sz="3375" kern="1200">
                <a:solidFill>
                  <a:srgbClr val="747676"/>
                </a:solidFill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71685" indent="-371685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3600">
                <a:solidFill>
                  <a:srgbClr val="5E524C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endParaRPr lang="hu-HU" sz="1400" dirty="0">
              <a:solidFill>
                <a:schemeClr val="bg1">
                  <a:lumMod val="50000"/>
                </a:schemeClr>
              </a:solidFill>
              <a:latin typeface="+mn-lt"/>
              <a:sym typeface="Avenir Next Medium"/>
            </a:endParaRPr>
          </a:p>
        </p:txBody>
      </p:sp>
      <p:sp>
        <p:nvSpPr>
          <p:cNvPr id="6" name="Text Box 4">
            <a:extLst>
              <a:ext uri="{FF2B5EF4-FFF2-40B4-BE49-F238E27FC236}">
                <a16:creationId xmlns:a16="http://schemas.microsoft.com/office/drawing/2014/main" id="{BEC3616F-DCA8-AD3F-A0BA-5DF6A98B67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894" y="986676"/>
            <a:ext cx="9648825" cy="3262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rtlCol="0">
            <a:spAutoFit/>
          </a:bodyPr>
          <a:lstStyle>
            <a:lvl1pPr marL="0" indent="0" algn="r" defTabSz="914400" rtl="0" eaLnBrk="1" latinLnBrk="0" hangingPunct="1">
              <a:lnSpc>
                <a:spcPct val="70000"/>
              </a:lnSpc>
              <a:spcBef>
                <a:spcPts val="422"/>
              </a:spcBef>
              <a:buSzTx/>
              <a:buFontTx/>
              <a:buNone/>
              <a:defRPr sz="3375" kern="1200">
                <a:solidFill>
                  <a:srgbClr val="747676"/>
                </a:solidFill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1pPr>
            <a:lvl2pPr marL="0" indent="160729" algn="r" defTabSz="914400" rtl="0" eaLnBrk="1" latinLnBrk="0" hangingPunct="1">
              <a:lnSpc>
                <a:spcPct val="70000"/>
              </a:lnSpc>
              <a:spcBef>
                <a:spcPts val="422"/>
              </a:spcBef>
              <a:buSzTx/>
              <a:buFontTx/>
              <a:buNone/>
              <a:defRPr sz="3375" kern="1200">
                <a:solidFill>
                  <a:srgbClr val="747676"/>
                </a:solidFill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2pPr>
            <a:lvl3pPr marL="0" indent="321457" algn="r" defTabSz="914400" rtl="0" eaLnBrk="1" latinLnBrk="0" hangingPunct="1">
              <a:lnSpc>
                <a:spcPct val="70000"/>
              </a:lnSpc>
              <a:spcBef>
                <a:spcPts val="422"/>
              </a:spcBef>
              <a:buSzTx/>
              <a:buFontTx/>
              <a:buNone/>
              <a:defRPr sz="3375" kern="1200">
                <a:solidFill>
                  <a:srgbClr val="747676"/>
                </a:solidFill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3pPr>
            <a:lvl4pPr marL="0" indent="482186" algn="r" defTabSz="914400" rtl="0" eaLnBrk="1" latinLnBrk="0" hangingPunct="1">
              <a:lnSpc>
                <a:spcPct val="70000"/>
              </a:lnSpc>
              <a:spcBef>
                <a:spcPts val="422"/>
              </a:spcBef>
              <a:buSzTx/>
              <a:buFontTx/>
              <a:buNone/>
              <a:defRPr sz="3375" kern="1200">
                <a:solidFill>
                  <a:srgbClr val="747676"/>
                </a:solidFill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4pPr>
            <a:lvl5pPr marL="0" indent="642915" algn="r" defTabSz="914400" rtl="0" eaLnBrk="1" latinLnBrk="0" hangingPunct="1">
              <a:lnSpc>
                <a:spcPct val="70000"/>
              </a:lnSpc>
              <a:spcBef>
                <a:spcPts val="422"/>
              </a:spcBef>
              <a:buSzTx/>
              <a:buFontTx/>
              <a:buNone/>
              <a:defRPr sz="3375" kern="1200">
                <a:solidFill>
                  <a:srgbClr val="747676"/>
                </a:solidFill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71685" indent="-371685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3600">
                <a:solidFill>
                  <a:srgbClr val="5E524C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 lang="hu-HU" sz="1400" b="1" dirty="0">
                <a:latin typeface="+mn-lt"/>
                <a:sym typeface="Avenir Next Medium"/>
              </a:rPr>
              <a:t>GC </a:t>
            </a:r>
            <a:r>
              <a:rPr lang="hu-HU" sz="1400" b="1" dirty="0" err="1">
                <a:latin typeface="+mn-lt"/>
                <a:sym typeface="Avenir Next Medium"/>
              </a:rPr>
              <a:t>Tri</a:t>
            </a:r>
            <a:r>
              <a:rPr lang="hu-HU" sz="1400" b="1" dirty="0">
                <a:latin typeface="+mn-lt"/>
                <a:sym typeface="Avenir Next Medium"/>
              </a:rPr>
              <a:t> </a:t>
            </a:r>
            <a:r>
              <a:rPr lang="hu-HU" sz="1400" b="1" dirty="0" err="1">
                <a:latin typeface="+mn-lt"/>
                <a:sym typeface="Avenir Next Medium"/>
              </a:rPr>
              <a:t>Plaque</a:t>
            </a:r>
            <a:r>
              <a:rPr lang="hu-HU" sz="1400" b="1" dirty="0">
                <a:latin typeface="+mn-lt"/>
                <a:sym typeface="Avenir Next Medium"/>
              </a:rPr>
              <a:t> ID </a:t>
            </a:r>
            <a:r>
              <a:rPr lang="hu-HU" sz="1400" b="1" dirty="0" err="1">
                <a:latin typeface="+mn-lt"/>
                <a:sym typeface="Avenir Next Medium"/>
              </a:rPr>
              <a:t>Gel</a:t>
            </a:r>
            <a:r>
              <a:rPr lang="hu-HU" sz="1400" b="1" dirty="0">
                <a:latin typeface="+mn-lt"/>
                <a:sym typeface="Avenir Next Medium"/>
              </a:rPr>
              <a:t> </a:t>
            </a:r>
          </a:p>
          <a:p>
            <a:pPr marL="977900" indent="-371475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3600">
                <a:solidFill>
                  <a:srgbClr val="5E524C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 lang="hu-HU" sz="1400" dirty="0">
                <a:latin typeface="+mn-lt"/>
                <a:sym typeface="Avenir Next Medium"/>
              </a:rPr>
              <a:t>friss </a:t>
            </a:r>
            <a:r>
              <a:rPr lang="hu-HU" sz="1400" dirty="0" err="1">
                <a:latin typeface="+mn-lt"/>
                <a:sym typeface="Avenir Next Medium"/>
              </a:rPr>
              <a:t>plakk</a:t>
            </a:r>
            <a:r>
              <a:rPr lang="hu-HU" sz="1400" dirty="0">
                <a:latin typeface="+mn-lt"/>
                <a:sym typeface="Avenir Next Medium"/>
              </a:rPr>
              <a:t>: </a:t>
            </a:r>
            <a:r>
              <a:rPr lang="hu-HU" sz="1400" b="1" dirty="0">
                <a:solidFill>
                  <a:srgbClr val="F61EA9"/>
                </a:solidFill>
                <a:latin typeface="+mn-lt"/>
                <a:sym typeface="Avenir Next Medium"/>
              </a:rPr>
              <a:t>pink</a:t>
            </a:r>
            <a:r>
              <a:rPr lang="hu-HU" sz="1400" dirty="0">
                <a:latin typeface="+mn-lt"/>
                <a:sym typeface="Avenir Next Medium"/>
              </a:rPr>
              <a:t>, </a:t>
            </a:r>
            <a:r>
              <a:rPr lang="hu-HU" sz="1400" b="1" dirty="0">
                <a:solidFill>
                  <a:srgbClr val="FF0000"/>
                </a:solidFill>
                <a:latin typeface="+mn-lt"/>
                <a:sym typeface="Avenir Next Medium"/>
              </a:rPr>
              <a:t>piros</a:t>
            </a:r>
          </a:p>
          <a:p>
            <a:pPr marL="977900" indent="-371475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3600">
                <a:solidFill>
                  <a:srgbClr val="5E524C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 lang="hu-HU" sz="1400" dirty="0">
                <a:latin typeface="+mn-lt"/>
                <a:sym typeface="Avenir Next Medium"/>
              </a:rPr>
              <a:t>48 h &lt; : </a:t>
            </a:r>
            <a:r>
              <a:rPr lang="hu-HU" sz="1400" b="1" dirty="0">
                <a:solidFill>
                  <a:srgbClr val="4673F0"/>
                </a:solidFill>
                <a:latin typeface="+mn-lt"/>
                <a:sym typeface="Avenir Next Medium"/>
              </a:rPr>
              <a:t>kék</a:t>
            </a:r>
            <a:r>
              <a:rPr lang="hu-HU" sz="1400" dirty="0">
                <a:latin typeface="+mn-lt"/>
                <a:sym typeface="Avenir Next Medium"/>
              </a:rPr>
              <a:t>, </a:t>
            </a:r>
            <a:r>
              <a:rPr lang="hu-HU" sz="1400" b="1" dirty="0">
                <a:solidFill>
                  <a:srgbClr val="CE4CF6"/>
                </a:solidFill>
                <a:latin typeface="+mn-lt"/>
                <a:sym typeface="Avenir Next Medium"/>
              </a:rPr>
              <a:t>lila</a:t>
            </a:r>
          </a:p>
          <a:p>
            <a:pPr marL="977900" indent="-371475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3600">
                <a:solidFill>
                  <a:srgbClr val="5E524C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 lang="hu-HU" sz="1400" dirty="0">
                <a:latin typeface="+mn-lt"/>
                <a:sym typeface="Avenir Next Medium"/>
              </a:rPr>
              <a:t>érett, savas hatású </a:t>
            </a:r>
            <a:r>
              <a:rPr lang="hu-HU" sz="1400" dirty="0" err="1">
                <a:latin typeface="+mn-lt"/>
                <a:sym typeface="Avenir Next Medium"/>
              </a:rPr>
              <a:t>plakk</a:t>
            </a:r>
            <a:r>
              <a:rPr lang="hu-HU" sz="1400" dirty="0">
                <a:latin typeface="+mn-lt"/>
                <a:sym typeface="Avenir Next Medium"/>
              </a:rPr>
              <a:t>, fokozott </a:t>
            </a:r>
            <a:r>
              <a:rPr lang="hu-HU" sz="1400" dirty="0" err="1">
                <a:latin typeface="+mn-lt"/>
                <a:sym typeface="Avenir Next Medium"/>
              </a:rPr>
              <a:t>caries</a:t>
            </a:r>
            <a:r>
              <a:rPr lang="hu-HU" sz="1400" dirty="0">
                <a:latin typeface="+mn-lt"/>
                <a:sym typeface="Avenir Next Medium"/>
              </a:rPr>
              <a:t> rizikó: </a:t>
            </a:r>
            <a:r>
              <a:rPr lang="hu-HU" sz="1400" b="1" dirty="0">
                <a:solidFill>
                  <a:srgbClr val="20D4F8"/>
                </a:solidFill>
                <a:latin typeface="+mn-lt"/>
                <a:sym typeface="Avenir Next Medium"/>
              </a:rPr>
              <a:t>világoskék</a:t>
            </a:r>
          </a:p>
          <a:p>
            <a:pPr marL="977900" indent="-371475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3600">
                <a:solidFill>
                  <a:srgbClr val="5E524C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 lang="hu-HU" sz="1400" dirty="0">
                <a:latin typeface="+mn-lt"/>
                <a:sym typeface="Avenir Next Medium"/>
              </a:rPr>
              <a:t>csak professzionális alkalmazás</a:t>
            </a:r>
          </a:p>
          <a:p>
            <a:pPr marL="977900" indent="-371475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3600">
                <a:solidFill>
                  <a:srgbClr val="5E524C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 lang="hu-HU" sz="1400" dirty="0">
                <a:latin typeface="+mn-lt"/>
                <a:sym typeface="Avenir Next Medium"/>
              </a:rPr>
              <a:t>nem szabad lenyelni!</a:t>
            </a:r>
          </a:p>
          <a:p>
            <a:pPr marL="977900" indent="-371475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3600">
                <a:solidFill>
                  <a:srgbClr val="5E524C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 lang="hu-HU" sz="1400" dirty="0">
                <a:latin typeface="+mn-lt"/>
                <a:sym typeface="Avenir Next Medium"/>
              </a:rPr>
              <a:t>lemosás folyamatos elszívás mellett</a:t>
            </a:r>
          </a:p>
          <a:p>
            <a:pPr marL="977900" indent="-371475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3600">
                <a:solidFill>
                  <a:srgbClr val="5E524C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 lang="hu-HU" sz="1400" dirty="0">
                <a:latin typeface="+mn-lt"/>
                <a:sym typeface="Avenir Next Medium"/>
              </a:rPr>
              <a:t>színkód: </a:t>
            </a:r>
            <a:r>
              <a:rPr lang="hu-HU" sz="1400" dirty="0" err="1">
                <a:latin typeface="+mn-lt"/>
                <a:sym typeface="Avenir Next Medium"/>
              </a:rPr>
              <a:t>plakk</a:t>
            </a:r>
            <a:r>
              <a:rPr lang="hu-HU" sz="1400" dirty="0">
                <a:latin typeface="+mn-lt"/>
                <a:sym typeface="Avenir Next Medium"/>
              </a:rPr>
              <a:t> pH</a:t>
            </a:r>
          </a:p>
          <a:p>
            <a:pPr marL="977900" indent="-371475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3600">
                <a:solidFill>
                  <a:srgbClr val="5E524C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 lang="hu-HU" sz="1400" dirty="0">
                <a:latin typeface="+mn-lt"/>
                <a:sym typeface="Avenir Next Medium"/>
              </a:rPr>
              <a:t>CAVE: allergia - tartósítószer</a:t>
            </a:r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EEFD2F64-6CA5-D60A-0C99-0389E4325B3F}"/>
              </a:ext>
            </a:extLst>
          </p:cNvPr>
          <p:cNvSpPr txBox="1"/>
          <p:nvPr/>
        </p:nvSpPr>
        <p:spPr>
          <a:xfrm>
            <a:off x="193894" y="5840672"/>
            <a:ext cx="38884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hu-HU" sz="1200" i="1" dirty="0">
                <a:latin typeface="Times New Roman" pitchFamily="18" charset="0"/>
                <a:cs typeface="Times New Roman" pitchFamily="18" charset="0"/>
              </a:rPr>
              <a:t>GC und DH </a:t>
            </a:r>
            <a:r>
              <a:rPr lang="hu-HU" sz="1200" i="1" dirty="0" err="1">
                <a:latin typeface="Times New Roman" pitchFamily="18" charset="0"/>
                <a:cs typeface="Times New Roman" pitchFamily="18" charset="0"/>
              </a:rPr>
              <a:t>lida</a:t>
            </a:r>
            <a:endParaRPr lang="de-DE" sz="12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Kép 8" descr="gc tri plaque.png">
            <a:extLst>
              <a:ext uri="{FF2B5EF4-FFF2-40B4-BE49-F238E27FC236}">
                <a16:creationId xmlns:a16="http://schemas.microsoft.com/office/drawing/2014/main" id="{CE3B27BD-1431-5CDE-4AEF-267D1E80A37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994446" y="2747704"/>
            <a:ext cx="4860422" cy="2369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555739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FB4C71D-08E2-B000-3A60-A2E11CDCC8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Korai kezelés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CE98DA4A-D05C-55AC-EFF1-9A77AEE308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barázdazárás</a:t>
            </a:r>
          </a:p>
        </p:txBody>
      </p:sp>
    </p:spTree>
    <p:extLst>
      <p:ext uri="{BB962C8B-B14F-4D97-AF65-F5344CB8AC3E}">
        <p14:creationId xmlns:p14="http://schemas.microsoft.com/office/powerpoint/2010/main" val="125839518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>
            <a:spLocks noGrp="1"/>
          </p:cNvSpPr>
          <p:nvPr>
            <p:ph type="title"/>
          </p:nvPr>
        </p:nvSpPr>
        <p:spPr>
          <a:xfrm>
            <a:off x="-1" y="2511"/>
            <a:ext cx="8678779" cy="733351"/>
          </a:xfrm>
          <a:solidFill>
            <a:srgbClr val="FFFFFF"/>
          </a:solidFill>
        </p:spPr>
        <p:txBody>
          <a:bodyPr>
            <a:noAutofit/>
          </a:bodyPr>
          <a:lstStyle>
            <a:lvl1pPr defTabSz="385572">
              <a:spcBef>
                <a:spcPts val="1500"/>
              </a:spcBef>
              <a:defRPr sz="3432"/>
            </a:lvl1pPr>
          </a:lstStyle>
          <a:p>
            <a:pPr algn="l">
              <a:defRPr/>
            </a:pPr>
            <a:r>
              <a:rPr lang="hu-HU" sz="2250" b="1" dirty="0">
                <a:solidFill>
                  <a:schemeClr val="tx1"/>
                </a:solidFill>
              </a:rPr>
              <a:t>Korai kezelés</a:t>
            </a:r>
            <a:endParaRPr sz="2250" b="1" dirty="0">
              <a:solidFill>
                <a:schemeClr val="tx1"/>
              </a:solidFill>
            </a:endParaRPr>
          </a:p>
        </p:txBody>
      </p:sp>
      <p:sp>
        <p:nvSpPr>
          <p:cNvPr id="3" name="Text Box 4">
            <a:extLst>
              <a:ext uri="{FF2B5EF4-FFF2-40B4-BE49-F238E27FC236}">
                <a16:creationId xmlns:a16="http://schemas.microsoft.com/office/drawing/2014/main" id="{5D4C7C97-0904-0F56-78F8-436783D940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" y="1017328"/>
            <a:ext cx="964882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rtlCol="0">
            <a:spAutoFit/>
          </a:bodyPr>
          <a:lstStyle>
            <a:lvl1pPr marL="0" indent="0" algn="r" defTabSz="914400" rtl="0" eaLnBrk="1" latinLnBrk="0" hangingPunct="1">
              <a:lnSpc>
                <a:spcPct val="70000"/>
              </a:lnSpc>
              <a:spcBef>
                <a:spcPts val="422"/>
              </a:spcBef>
              <a:buSzTx/>
              <a:buFontTx/>
              <a:buNone/>
              <a:defRPr sz="3375" kern="1200">
                <a:solidFill>
                  <a:srgbClr val="747676"/>
                </a:solidFill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1pPr>
            <a:lvl2pPr marL="0" indent="160729" algn="r" defTabSz="914400" rtl="0" eaLnBrk="1" latinLnBrk="0" hangingPunct="1">
              <a:lnSpc>
                <a:spcPct val="70000"/>
              </a:lnSpc>
              <a:spcBef>
                <a:spcPts val="422"/>
              </a:spcBef>
              <a:buSzTx/>
              <a:buFontTx/>
              <a:buNone/>
              <a:defRPr sz="3375" kern="1200">
                <a:solidFill>
                  <a:srgbClr val="747676"/>
                </a:solidFill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2pPr>
            <a:lvl3pPr marL="0" indent="321457" algn="r" defTabSz="914400" rtl="0" eaLnBrk="1" latinLnBrk="0" hangingPunct="1">
              <a:lnSpc>
                <a:spcPct val="70000"/>
              </a:lnSpc>
              <a:spcBef>
                <a:spcPts val="422"/>
              </a:spcBef>
              <a:buSzTx/>
              <a:buFontTx/>
              <a:buNone/>
              <a:defRPr sz="3375" kern="1200">
                <a:solidFill>
                  <a:srgbClr val="747676"/>
                </a:solidFill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3pPr>
            <a:lvl4pPr marL="0" indent="482186" algn="r" defTabSz="914400" rtl="0" eaLnBrk="1" latinLnBrk="0" hangingPunct="1">
              <a:lnSpc>
                <a:spcPct val="70000"/>
              </a:lnSpc>
              <a:spcBef>
                <a:spcPts val="422"/>
              </a:spcBef>
              <a:buSzTx/>
              <a:buFontTx/>
              <a:buNone/>
              <a:defRPr sz="3375" kern="1200">
                <a:solidFill>
                  <a:srgbClr val="747676"/>
                </a:solidFill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4pPr>
            <a:lvl5pPr marL="0" indent="642915" algn="r" defTabSz="914400" rtl="0" eaLnBrk="1" latinLnBrk="0" hangingPunct="1">
              <a:lnSpc>
                <a:spcPct val="70000"/>
              </a:lnSpc>
              <a:spcBef>
                <a:spcPts val="422"/>
              </a:spcBef>
              <a:buSzTx/>
              <a:buFontTx/>
              <a:buNone/>
              <a:defRPr sz="3375" kern="1200">
                <a:solidFill>
                  <a:srgbClr val="747676"/>
                </a:solidFill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71685" indent="-371685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3600">
                <a:solidFill>
                  <a:srgbClr val="5E524C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endParaRPr lang="hu-HU" sz="1400" dirty="0">
              <a:solidFill>
                <a:schemeClr val="bg1">
                  <a:lumMod val="50000"/>
                </a:schemeClr>
              </a:solidFill>
              <a:latin typeface="+mn-lt"/>
              <a:sym typeface="Avenir Next Medium"/>
            </a:endParaRPr>
          </a:p>
        </p:txBody>
      </p:sp>
      <p:sp>
        <p:nvSpPr>
          <p:cNvPr id="6" name="Text Box 4">
            <a:extLst>
              <a:ext uri="{FF2B5EF4-FFF2-40B4-BE49-F238E27FC236}">
                <a16:creationId xmlns:a16="http://schemas.microsoft.com/office/drawing/2014/main" id="{BEC3616F-DCA8-AD3F-A0BA-5DF6A98B67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894" y="1017328"/>
            <a:ext cx="9648825" cy="3262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rtlCol="0">
            <a:spAutoFit/>
          </a:bodyPr>
          <a:lstStyle>
            <a:lvl1pPr marL="0" indent="0" algn="r" defTabSz="914400" rtl="0" eaLnBrk="1" latinLnBrk="0" hangingPunct="1">
              <a:lnSpc>
                <a:spcPct val="70000"/>
              </a:lnSpc>
              <a:spcBef>
                <a:spcPts val="422"/>
              </a:spcBef>
              <a:buSzTx/>
              <a:buFontTx/>
              <a:buNone/>
              <a:defRPr sz="3375" kern="1200">
                <a:solidFill>
                  <a:srgbClr val="747676"/>
                </a:solidFill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1pPr>
            <a:lvl2pPr marL="0" indent="160729" algn="r" defTabSz="914400" rtl="0" eaLnBrk="1" latinLnBrk="0" hangingPunct="1">
              <a:lnSpc>
                <a:spcPct val="70000"/>
              </a:lnSpc>
              <a:spcBef>
                <a:spcPts val="422"/>
              </a:spcBef>
              <a:buSzTx/>
              <a:buFontTx/>
              <a:buNone/>
              <a:defRPr sz="3375" kern="1200">
                <a:solidFill>
                  <a:srgbClr val="747676"/>
                </a:solidFill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2pPr>
            <a:lvl3pPr marL="0" indent="321457" algn="r" defTabSz="914400" rtl="0" eaLnBrk="1" latinLnBrk="0" hangingPunct="1">
              <a:lnSpc>
                <a:spcPct val="70000"/>
              </a:lnSpc>
              <a:spcBef>
                <a:spcPts val="422"/>
              </a:spcBef>
              <a:buSzTx/>
              <a:buFontTx/>
              <a:buNone/>
              <a:defRPr sz="3375" kern="1200">
                <a:solidFill>
                  <a:srgbClr val="747676"/>
                </a:solidFill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3pPr>
            <a:lvl4pPr marL="0" indent="482186" algn="r" defTabSz="914400" rtl="0" eaLnBrk="1" latinLnBrk="0" hangingPunct="1">
              <a:lnSpc>
                <a:spcPct val="70000"/>
              </a:lnSpc>
              <a:spcBef>
                <a:spcPts val="422"/>
              </a:spcBef>
              <a:buSzTx/>
              <a:buFontTx/>
              <a:buNone/>
              <a:defRPr sz="3375" kern="1200">
                <a:solidFill>
                  <a:srgbClr val="747676"/>
                </a:solidFill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4pPr>
            <a:lvl5pPr marL="0" indent="642915" algn="r" defTabSz="914400" rtl="0" eaLnBrk="1" latinLnBrk="0" hangingPunct="1">
              <a:lnSpc>
                <a:spcPct val="70000"/>
              </a:lnSpc>
              <a:spcBef>
                <a:spcPts val="422"/>
              </a:spcBef>
              <a:buSzTx/>
              <a:buFontTx/>
              <a:buNone/>
              <a:defRPr sz="3375" kern="1200">
                <a:solidFill>
                  <a:srgbClr val="747676"/>
                </a:solidFill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71685" indent="-371685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3600">
                <a:solidFill>
                  <a:srgbClr val="5E524C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 lang="hu-HU" sz="1400" dirty="0">
                <a:latin typeface="+mn-lt"/>
                <a:sym typeface="Avenir Next Medium"/>
              </a:rPr>
              <a:t>ideális: 1. fogászati szűrés minél fiatalabb életkorban történjen meg – első tejfogak megjelenésekor</a:t>
            </a:r>
          </a:p>
          <a:p>
            <a:pPr marL="371685" indent="-371685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3600">
                <a:solidFill>
                  <a:srgbClr val="5E524C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 lang="hu-HU" sz="1400" dirty="0" err="1">
                <a:latin typeface="+mn-lt"/>
                <a:sym typeface="Avenir Next Medium"/>
              </a:rPr>
              <a:t>félévente</a:t>
            </a:r>
            <a:r>
              <a:rPr lang="hu-HU" sz="1400" dirty="0">
                <a:latin typeface="+mn-lt"/>
                <a:sym typeface="Avenir Next Medium"/>
              </a:rPr>
              <a:t> kontroll (egyéni /csoportos )</a:t>
            </a:r>
          </a:p>
          <a:p>
            <a:pPr marL="371685" indent="-371685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3600">
                <a:solidFill>
                  <a:srgbClr val="5E524C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 lang="hu-HU" sz="1400" dirty="0">
                <a:latin typeface="+mn-lt"/>
                <a:sym typeface="Avenir Next Medium"/>
              </a:rPr>
              <a:t>iskolafogászati szűrés – évente kötelező</a:t>
            </a:r>
          </a:p>
          <a:p>
            <a:pPr marL="371685" indent="-371685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3600">
                <a:solidFill>
                  <a:srgbClr val="5E524C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 lang="hu-HU" sz="1400" dirty="0">
                <a:latin typeface="+mn-lt"/>
                <a:sym typeface="Avenir Next Medium"/>
              </a:rPr>
              <a:t>egészségnevelés, megfelelő szokások kialakítása, edukáció</a:t>
            </a:r>
          </a:p>
          <a:p>
            <a:pPr marL="371685" indent="-371685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3600">
                <a:solidFill>
                  <a:srgbClr val="5E524C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 lang="hu-HU" sz="1400" dirty="0">
                <a:latin typeface="+mn-lt"/>
                <a:sym typeface="Avenir Next Medium"/>
              </a:rPr>
              <a:t>jelentősége: tej – és maradófogazat szuvasodásainak összefüggése ! </a:t>
            </a:r>
          </a:p>
          <a:p>
            <a:pPr marL="1171575" indent="-371475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3600">
                <a:solidFill>
                  <a:srgbClr val="5E524C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 lang="hu-HU" sz="1400" dirty="0" err="1">
                <a:latin typeface="+mn-lt"/>
                <a:sym typeface="Avenir Next Medium"/>
              </a:rPr>
              <a:t>cariogén</a:t>
            </a:r>
            <a:r>
              <a:rPr lang="hu-HU" sz="1400" dirty="0">
                <a:latin typeface="+mn-lt"/>
                <a:sym typeface="Avenir Next Medium"/>
              </a:rPr>
              <a:t> </a:t>
            </a:r>
            <a:r>
              <a:rPr lang="hu-HU" sz="1400" dirty="0" err="1">
                <a:latin typeface="+mn-lt"/>
                <a:sym typeface="Avenir Next Medium"/>
              </a:rPr>
              <a:t>milliő</a:t>
            </a:r>
            <a:endParaRPr lang="hu-HU" sz="1400" dirty="0">
              <a:latin typeface="+mn-lt"/>
              <a:sym typeface="Avenir Next Medium"/>
            </a:endParaRPr>
          </a:p>
          <a:p>
            <a:pPr marL="1171575" indent="-371475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3600">
                <a:solidFill>
                  <a:srgbClr val="5E524C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 lang="hu-HU" sz="1400" dirty="0">
                <a:latin typeface="+mn-lt"/>
                <a:sym typeface="Avenir Next Medium"/>
              </a:rPr>
              <a:t>kontakt </a:t>
            </a:r>
            <a:r>
              <a:rPr lang="hu-HU" sz="1400" dirty="0" err="1">
                <a:latin typeface="+mn-lt"/>
                <a:sym typeface="Avenir Next Medium"/>
              </a:rPr>
              <a:t>caries</a:t>
            </a:r>
            <a:endParaRPr lang="hu-HU" sz="1400" dirty="0">
              <a:latin typeface="+mn-lt"/>
              <a:sym typeface="Avenir Next Medium"/>
            </a:endParaRPr>
          </a:p>
          <a:p>
            <a:pPr marL="1171575" indent="-371475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3600">
                <a:solidFill>
                  <a:srgbClr val="5E524C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 lang="hu-HU" sz="1400" dirty="0">
                <a:latin typeface="+mn-lt"/>
                <a:sym typeface="Avenir Next Medium"/>
              </a:rPr>
              <a:t>Turner-fog</a:t>
            </a:r>
          </a:p>
          <a:p>
            <a:pPr marL="1171575" indent="-371475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3600">
                <a:solidFill>
                  <a:srgbClr val="5E524C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 lang="hu-HU" sz="1400" dirty="0">
                <a:latin typeface="+mn-lt"/>
                <a:sym typeface="Avenir Next Medium"/>
              </a:rPr>
              <a:t>fogsor rövidülés – </a:t>
            </a:r>
            <a:r>
              <a:rPr lang="hu-HU" sz="1400" dirty="0" err="1">
                <a:latin typeface="+mn-lt"/>
                <a:sym typeface="Avenir Next Medium"/>
              </a:rPr>
              <a:t>orthodontiai</a:t>
            </a:r>
            <a:r>
              <a:rPr lang="hu-HU" sz="1400" dirty="0">
                <a:latin typeface="+mn-lt"/>
                <a:sym typeface="Avenir Next Medium"/>
              </a:rPr>
              <a:t> anomáliák</a:t>
            </a:r>
          </a:p>
        </p:txBody>
      </p:sp>
      <p:pic>
        <p:nvPicPr>
          <p:cNvPr id="9" name="Kép 8">
            <a:extLst>
              <a:ext uri="{FF2B5EF4-FFF2-40B4-BE49-F238E27FC236}">
                <a16:creationId xmlns:a16="http://schemas.microsoft.com/office/drawing/2014/main" id="{82A1358C-DB26-D573-B2F8-295301D022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530" t="38114" r="10000" b="18114"/>
          <a:stretch/>
        </p:blipFill>
        <p:spPr>
          <a:xfrm>
            <a:off x="4757420" y="4170659"/>
            <a:ext cx="2677159" cy="1670013"/>
          </a:xfrm>
          <a:prstGeom prst="rect">
            <a:avLst/>
          </a:prstGeom>
        </p:spPr>
      </p:pic>
      <p:pic>
        <p:nvPicPr>
          <p:cNvPr id="19" name="Kép 18" descr="ép.jpg">
            <a:extLst>
              <a:ext uri="{FF2B5EF4-FFF2-40B4-BE49-F238E27FC236}">
                <a16:creationId xmlns:a16="http://schemas.microsoft.com/office/drawing/2014/main" id="{9E2D2097-6261-6ED6-35BD-CADBC7C348A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7642315" y="1454933"/>
            <a:ext cx="3600400" cy="2387222"/>
          </a:xfrm>
          <a:prstGeom prst="rect">
            <a:avLst/>
          </a:prstGeom>
        </p:spPr>
      </p:pic>
      <p:pic>
        <p:nvPicPr>
          <p:cNvPr id="20" name="Kép 19" descr="caries tejm.jpg">
            <a:extLst>
              <a:ext uri="{FF2B5EF4-FFF2-40B4-BE49-F238E27FC236}">
                <a16:creationId xmlns:a16="http://schemas.microsoft.com/office/drawing/2014/main" id="{6FC13B8F-4540-DC9A-18C2-F7F46E30355B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b="7143"/>
          <a:stretch>
            <a:fillRect/>
          </a:stretch>
        </p:blipFill>
        <p:spPr>
          <a:xfrm>
            <a:off x="7642315" y="3968464"/>
            <a:ext cx="3611147" cy="1872208"/>
          </a:xfrm>
          <a:prstGeom prst="rect">
            <a:avLst/>
          </a:prstGeom>
        </p:spPr>
      </p:pic>
      <p:sp>
        <p:nvSpPr>
          <p:cNvPr id="21" name="Ellipszis 20">
            <a:extLst>
              <a:ext uri="{FF2B5EF4-FFF2-40B4-BE49-F238E27FC236}">
                <a16:creationId xmlns:a16="http://schemas.microsoft.com/office/drawing/2014/main" id="{8DD4DEB0-25DD-00A2-F6DE-8C93C513A828}"/>
              </a:ext>
            </a:extLst>
          </p:cNvPr>
          <p:cNvSpPr/>
          <p:nvPr/>
        </p:nvSpPr>
        <p:spPr bwMode="auto">
          <a:xfrm>
            <a:off x="9586547" y="4076476"/>
            <a:ext cx="720080" cy="1656184"/>
          </a:xfrm>
          <a:prstGeom prst="ellipse">
            <a:avLst/>
          </a:prstGeom>
          <a:noFill/>
          <a:ln w="38100" cap="flat" cmpd="sng" algn="ctr">
            <a:solidFill>
              <a:srgbClr val="FFFF00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6920263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>
            <a:spLocks noGrp="1"/>
          </p:cNvSpPr>
          <p:nvPr>
            <p:ph type="title"/>
          </p:nvPr>
        </p:nvSpPr>
        <p:spPr>
          <a:xfrm>
            <a:off x="-1" y="2511"/>
            <a:ext cx="8678779" cy="733351"/>
          </a:xfrm>
          <a:solidFill>
            <a:srgbClr val="FFFFFF"/>
          </a:solidFill>
        </p:spPr>
        <p:txBody>
          <a:bodyPr>
            <a:noAutofit/>
          </a:bodyPr>
          <a:lstStyle>
            <a:lvl1pPr defTabSz="385572">
              <a:spcBef>
                <a:spcPts val="1500"/>
              </a:spcBef>
              <a:defRPr sz="3432"/>
            </a:lvl1pPr>
          </a:lstStyle>
          <a:p>
            <a:pPr algn="l">
              <a:defRPr/>
            </a:pPr>
            <a:r>
              <a:rPr lang="hu-HU" sz="2250" b="1" dirty="0">
                <a:solidFill>
                  <a:schemeClr val="tx1"/>
                </a:solidFill>
              </a:rPr>
              <a:t>Korai kezelés - barázdazárás</a:t>
            </a:r>
            <a:endParaRPr sz="2250" b="1" dirty="0">
              <a:solidFill>
                <a:schemeClr val="tx1"/>
              </a:solidFill>
            </a:endParaRPr>
          </a:p>
        </p:txBody>
      </p:sp>
      <p:sp>
        <p:nvSpPr>
          <p:cNvPr id="3" name="Text Box 4">
            <a:extLst>
              <a:ext uri="{FF2B5EF4-FFF2-40B4-BE49-F238E27FC236}">
                <a16:creationId xmlns:a16="http://schemas.microsoft.com/office/drawing/2014/main" id="{5D4C7C97-0904-0F56-78F8-436783D940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" y="1017328"/>
            <a:ext cx="964882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rtlCol="0">
            <a:spAutoFit/>
          </a:bodyPr>
          <a:lstStyle>
            <a:lvl1pPr marL="0" indent="0" algn="r" defTabSz="914400" rtl="0" eaLnBrk="1" latinLnBrk="0" hangingPunct="1">
              <a:lnSpc>
                <a:spcPct val="70000"/>
              </a:lnSpc>
              <a:spcBef>
                <a:spcPts val="422"/>
              </a:spcBef>
              <a:buSzTx/>
              <a:buFontTx/>
              <a:buNone/>
              <a:defRPr sz="3375" kern="1200">
                <a:solidFill>
                  <a:srgbClr val="747676"/>
                </a:solidFill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1pPr>
            <a:lvl2pPr marL="0" indent="160729" algn="r" defTabSz="914400" rtl="0" eaLnBrk="1" latinLnBrk="0" hangingPunct="1">
              <a:lnSpc>
                <a:spcPct val="70000"/>
              </a:lnSpc>
              <a:spcBef>
                <a:spcPts val="422"/>
              </a:spcBef>
              <a:buSzTx/>
              <a:buFontTx/>
              <a:buNone/>
              <a:defRPr sz="3375" kern="1200">
                <a:solidFill>
                  <a:srgbClr val="747676"/>
                </a:solidFill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2pPr>
            <a:lvl3pPr marL="0" indent="321457" algn="r" defTabSz="914400" rtl="0" eaLnBrk="1" latinLnBrk="0" hangingPunct="1">
              <a:lnSpc>
                <a:spcPct val="70000"/>
              </a:lnSpc>
              <a:spcBef>
                <a:spcPts val="422"/>
              </a:spcBef>
              <a:buSzTx/>
              <a:buFontTx/>
              <a:buNone/>
              <a:defRPr sz="3375" kern="1200">
                <a:solidFill>
                  <a:srgbClr val="747676"/>
                </a:solidFill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3pPr>
            <a:lvl4pPr marL="0" indent="482186" algn="r" defTabSz="914400" rtl="0" eaLnBrk="1" latinLnBrk="0" hangingPunct="1">
              <a:lnSpc>
                <a:spcPct val="70000"/>
              </a:lnSpc>
              <a:spcBef>
                <a:spcPts val="422"/>
              </a:spcBef>
              <a:buSzTx/>
              <a:buFontTx/>
              <a:buNone/>
              <a:defRPr sz="3375" kern="1200">
                <a:solidFill>
                  <a:srgbClr val="747676"/>
                </a:solidFill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4pPr>
            <a:lvl5pPr marL="0" indent="642915" algn="r" defTabSz="914400" rtl="0" eaLnBrk="1" latinLnBrk="0" hangingPunct="1">
              <a:lnSpc>
                <a:spcPct val="70000"/>
              </a:lnSpc>
              <a:spcBef>
                <a:spcPts val="422"/>
              </a:spcBef>
              <a:buSzTx/>
              <a:buFontTx/>
              <a:buNone/>
              <a:defRPr sz="3375" kern="1200">
                <a:solidFill>
                  <a:srgbClr val="747676"/>
                </a:solidFill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71685" indent="-371685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3600">
                <a:solidFill>
                  <a:srgbClr val="5E524C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endParaRPr lang="hu-HU" sz="1400" dirty="0">
              <a:solidFill>
                <a:schemeClr val="bg1">
                  <a:lumMod val="50000"/>
                </a:schemeClr>
              </a:solidFill>
              <a:latin typeface="+mn-lt"/>
              <a:sym typeface="Avenir Next Medium"/>
            </a:endParaRPr>
          </a:p>
        </p:txBody>
      </p:sp>
      <p:sp>
        <p:nvSpPr>
          <p:cNvPr id="6" name="Text Box 4">
            <a:extLst>
              <a:ext uri="{FF2B5EF4-FFF2-40B4-BE49-F238E27FC236}">
                <a16:creationId xmlns:a16="http://schemas.microsoft.com/office/drawing/2014/main" id="{BEC3616F-DCA8-AD3F-A0BA-5DF6A98B67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894" y="1017328"/>
            <a:ext cx="9648825" cy="4739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rtlCol="0">
            <a:spAutoFit/>
          </a:bodyPr>
          <a:lstStyle>
            <a:lvl1pPr marL="0" indent="0" algn="r" defTabSz="914400" rtl="0" eaLnBrk="1" latinLnBrk="0" hangingPunct="1">
              <a:lnSpc>
                <a:spcPct val="70000"/>
              </a:lnSpc>
              <a:spcBef>
                <a:spcPts val="422"/>
              </a:spcBef>
              <a:buSzTx/>
              <a:buFontTx/>
              <a:buNone/>
              <a:defRPr sz="3375" kern="1200">
                <a:solidFill>
                  <a:srgbClr val="747676"/>
                </a:solidFill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1pPr>
            <a:lvl2pPr marL="0" indent="160729" algn="r" defTabSz="914400" rtl="0" eaLnBrk="1" latinLnBrk="0" hangingPunct="1">
              <a:lnSpc>
                <a:spcPct val="70000"/>
              </a:lnSpc>
              <a:spcBef>
                <a:spcPts val="422"/>
              </a:spcBef>
              <a:buSzTx/>
              <a:buFontTx/>
              <a:buNone/>
              <a:defRPr sz="3375" kern="1200">
                <a:solidFill>
                  <a:srgbClr val="747676"/>
                </a:solidFill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2pPr>
            <a:lvl3pPr marL="0" indent="321457" algn="r" defTabSz="914400" rtl="0" eaLnBrk="1" latinLnBrk="0" hangingPunct="1">
              <a:lnSpc>
                <a:spcPct val="70000"/>
              </a:lnSpc>
              <a:spcBef>
                <a:spcPts val="422"/>
              </a:spcBef>
              <a:buSzTx/>
              <a:buFontTx/>
              <a:buNone/>
              <a:defRPr sz="3375" kern="1200">
                <a:solidFill>
                  <a:srgbClr val="747676"/>
                </a:solidFill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3pPr>
            <a:lvl4pPr marL="0" indent="482186" algn="r" defTabSz="914400" rtl="0" eaLnBrk="1" latinLnBrk="0" hangingPunct="1">
              <a:lnSpc>
                <a:spcPct val="70000"/>
              </a:lnSpc>
              <a:spcBef>
                <a:spcPts val="422"/>
              </a:spcBef>
              <a:buSzTx/>
              <a:buFontTx/>
              <a:buNone/>
              <a:defRPr sz="3375" kern="1200">
                <a:solidFill>
                  <a:srgbClr val="747676"/>
                </a:solidFill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4pPr>
            <a:lvl5pPr marL="0" indent="642915" algn="r" defTabSz="914400" rtl="0" eaLnBrk="1" latinLnBrk="0" hangingPunct="1">
              <a:lnSpc>
                <a:spcPct val="70000"/>
              </a:lnSpc>
              <a:spcBef>
                <a:spcPts val="422"/>
              </a:spcBef>
              <a:buSzTx/>
              <a:buFontTx/>
              <a:buNone/>
              <a:defRPr sz="3375" kern="1200">
                <a:solidFill>
                  <a:srgbClr val="747676"/>
                </a:solidFill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71685" indent="-371685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3600">
                <a:solidFill>
                  <a:srgbClr val="5E524C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 lang="hu-HU" sz="1400" dirty="0">
                <a:latin typeface="+mn-lt"/>
                <a:sym typeface="Avenir Next Medium"/>
              </a:rPr>
              <a:t>ideális fogorvoshoz szoktató kezelés – fájdalommentes, bizalom elnyerése</a:t>
            </a:r>
          </a:p>
          <a:p>
            <a:pPr marL="371685" indent="-371685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3600">
                <a:solidFill>
                  <a:srgbClr val="5E524C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 lang="hu-HU" sz="1400" dirty="0" err="1">
                <a:latin typeface="+mn-lt"/>
                <a:sym typeface="Avenir Next Medium"/>
              </a:rPr>
              <a:t>occlusalis</a:t>
            </a:r>
            <a:r>
              <a:rPr lang="hu-HU" sz="1400" dirty="0">
                <a:latin typeface="+mn-lt"/>
                <a:sym typeface="Avenir Next Medium"/>
              </a:rPr>
              <a:t> </a:t>
            </a:r>
            <a:r>
              <a:rPr lang="hu-HU" sz="1400" dirty="0" err="1">
                <a:latin typeface="+mn-lt"/>
                <a:sym typeface="Avenir Next Medium"/>
              </a:rPr>
              <a:t>caries</a:t>
            </a:r>
            <a:r>
              <a:rPr lang="hu-HU" sz="1400" dirty="0">
                <a:latin typeface="+mn-lt"/>
                <a:sym typeface="Avenir Next Medium"/>
              </a:rPr>
              <a:t> megelőzésére, korai kezelésére</a:t>
            </a:r>
          </a:p>
          <a:p>
            <a:pPr marL="371685" indent="-371685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3600">
                <a:solidFill>
                  <a:srgbClr val="5E524C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 lang="hu-HU" sz="1400" b="1" dirty="0">
                <a:latin typeface="+mn-lt"/>
                <a:sym typeface="Avenir Next Medium"/>
              </a:rPr>
              <a:t>indikáció</a:t>
            </a:r>
            <a:r>
              <a:rPr lang="hu-HU" sz="1400" dirty="0">
                <a:latin typeface="+mn-lt"/>
                <a:sym typeface="Avenir Next Medium"/>
              </a:rPr>
              <a:t> – fokozott </a:t>
            </a:r>
            <a:r>
              <a:rPr lang="hu-HU" sz="1400" dirty="0" err="1">
                <a:latin typeface="+mn-lt"/>
                <a:sym typeface="Avenir Next Medium"/>
              </a:rPr>
              <a:t>cariesrizikó</a:t>
            </a:r>
            <a:endParaRPr lang="hu-HU" sz="1400" dirty="0">
              <a:latin typeface="+mn-lt"/>
              <a:sym typeface="Avenir Next Medium"/>
            </a:endParaRPr>
          </a:p>
          <a:p>
            <a:pPr marL="801688" indent="-371475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3600">
                <a:solidFill>
                  <a:srgbClr val="5E524C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 lang="hu-HU" sz="1400" dirty="0" err="1">
                <a:latin typeface="+mn-lt"/>
                <a:sym typeface="Avenir Next Medium"/>
              </a:rPr>
              <a:t>caries</a:t>
            </a:r>
            <a:r>
              <a:rPr lang="hu-HU" sz="1400" dirty="0">
                <a:latin typeface="+mn-lt"/>
                <a:sym typeface="Avenir Next Medium"/>
              </a:rPr>
              <a:t> profilaxis: mély barázda, gödröcske</a:t>
            </a:r>
          </a:p>
          <a:p>
            <a:pPr marL="801688" indent="-371475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3600">
                <a:solidFill>
                  <a:srgbClr val="5E524C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 lang="hu-HU" sz="1400" dirty="0" err="1">
                <a:latin typeface="+mn-lt"/>
                <a:sym typeface="Avenir Next Medium"/>
              </a:rPr>
              <a:t>xerostomia</a:t>
            </a:r>
            <a:endParaRPr lang="hu-HU" sz="1400" dirty="0">
              <a:latin typeface="+mn-lt"/>
              <a:sym typeface="Avenir Next Medium"/>
            </a:endParaRPr>
          </a:p>
          <a:p>
            <a:pPr marL="801688" indent="-371475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3600">
                <a:solidFill>
                  <a:srgbClr val="5E524C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 lang="hu-HU" sz="1400" dirty="0">
                <a:latin typeface="+mn-lt"/>
                <a:sym typeface="Avenir Next Medium"/>
              </a:rPr>
              <a:t>fogszabályozó kezelés előtt – </a:t>
            </a:r>
            <a:r>
              <a:rPr lang="hu-HU" sz="1400" dirty="0" err="1">
                <a:latin typeface="+mn-lt"/>
                <a:sym typeface="Avenir Next Medium"/>
              </a:rPr>
              <a:t>molaris</a:t>
            </a:r>
            <a:r>
              <a:rPr lang="hu-HU" sz="1400" dirty="0">
                <a:latin typeface="+mn-lt"/>
                <a:sym typeface="Avenir Next Medium"/>
              </a:rPr>
              <a:t> gyűrűk használata</a:t>
            </a:r>
          </a:p>
          <a:p>
            <a:pPr marL="801688" indent="-371475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3600">
                <a:solidFill>
                  <a:srgbClr val="5E524C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 lang="hu-HU" sz="1400" dirty="0">
                <a:latin typeface="+mn-lt"/>
                <a:sym typeface="Avenir Next Medium"/>
              </a:rPr>
              <a:t>fogyatékos gyermek – korlátozott szájhigiénés tevékenység</a:t>
            </a:r>
          </a:p>
          <a:p>
            <a:pPr marL="352425" indent="-352425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3600">
                <a:solidFill>
                  <a:srgbClr val="5E524C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 lang="hu-HU" sz="1400" b="1" dirty="0">
                <a:latin typeface="+mn-lt"/>
                <a:sym typeface="Avenir Next Medium"/>
              </a:rPr>
              <a:t>kivitelezés</a:t>
            </a:r>
            <a:r>
              <a:rPr lang="hu-HU" sz="1400" dirty="0">
                <a:latin typeface="+mn-lt"/>
                <a:sym typeface="Avenir Next Medium"/>
              </a:rPr>
              <a:t>:</a:t>
            </a:r>
          </a:p>
          <a:p>
            <a:pPr marL="801688" indent="-352425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3600">
                <a:solidFill>
                  <a:srgbClr val="5E524C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 lang="hu-HU" sz="1400" dirty="0">
                <a:latin typeface="+mn-lt"/>
                <a:sym typeface="Avenir Next Medium"/>
              </a:rPr>
              <a:t>1 ülésben 1 kvadráns</a:t>
            </a:r>
          </a:p>
          <a:p>
            <a:pPr marL="801688" indent="-352425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3600">
                <a:solidFill>
                  <a:srgbClr val="5E524C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 lang="hu-HU" sz="1400" dirty="0" err="1">
                <a:latin typeface="+mn-lt"/>
                <a:sym typeface="Avenir Next Medium"/>
              </a:rPr>
              <a:t>félévente</a:t>
            </a:r>
            <a:r>
              <a:rPr lang="hu-HU" sz="1400" dirty="0">
                <a:latin typeface="+mn-lt"/>
                <a:sym typeface="Avenir Next Medium"/>
              </a:rPr>
              <a:t> kontroll</a:t>
            </a:r>
          </a:p>
          <a:p>
            <a:pPr marL="801688" indent="-352425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3600">
                <a:solidFill>
                  <a:srgbClr val="5E524C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 lang="hu-HU" sz="1400" dirty="0">
                <a:latin typeface="+mn-lt"/>
                <a:sym typeface="Avenir Next Medium"/>
              </a:rPr>
              <a:t>fog </a:t>
            </a:r>
            <a:r>
              <a:rPr lang="hu-HU" sz="1400" dirty="0" err="1">
                <a:latin typeface="+mn-lt"/>
                <a:sym typeface="Avenir Next Medium"/>
              </a:rPr>
              <a:t>eruptióját</a:t>
            </a:r>
            <a:r>
              <a:rPr lang="hu-HU" sz="1400" dirty="0">
                <a:latin typeface="+mn-lt"/>
                <a:sym typeface="Avenir Next Medium"/>
              </a:rPr>
              <a:t> követő 6 hónapon belül célszerű</a:t>
            </a:r>
          </a:p>
          <a:p>
            <a:pPr marL="360363" indent="-352425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3600">
                <a:solidFill>
                  <a:srgbClr val="5E524C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 lang="hu-HU" sz="1400" b="1" dirty="0">
                <a:latin typeface="+mn-lt"/>
                <a:sym typeface="Avenir Next Medium"/>
              </a:rPr>
              <a:t>anyaga: </a:t>
            </a:r>
          </a:p>
          <a:p>
            <a:pPr marL="801688" indent="-352425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3600">
                <a:solidFill>
                  <a:srgbClr val="5E524C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 lang="hu-HU" sz="1400" dirty="0">
                <a:latin typeface="+mn-lt"/>
                <a:sym typeface="Avenir Next Medium"/>
              </a:rPr>
              <a:t>kompozit / </a:t>
            </a:r>
            <a:r>
              <a:rPr lang="hu-HU" sz="1400" dirty="0" err="1">
                <a:latin typeface="+mn-lt"/>
                <a:sym typeface="Avenir Next Medium"/>
              </a:rPr>
              <a:t>kompomer</a:t>
            </a:r>
            <a:r>
              <a:rPr lang="hu-HU" sz="1400" dirty="0">
                <a:latin typeface="+mn-lt"/>
                <a:sym typeface="Avenir Next Medium"/>
              </a:rPr>
              <a:t>  / </a:t>
            </a:r>
            <a:r>
              <a:rPr lang="hu-HU" sz="1400" dirty="0" err="1">
                <a:latin typeface="+mn-lt"/>
                <a:sym typeface="Avenir Next Medium"/>
              </a:rPr>
              <a:t>üvegionomer</a:t>
            </a:r>
            <a:r>
              <a:rPr lang="hu-HU" sz="1400" dirty="0">
                <a:latin typeface="+mn-lt"/>
                <a:sym typeface="Avenir Next Medium"/>
              </a:rPr>
              <a:t> (allergia esetén)</a:t>
            </a:r>
          </a:p>
        </p:txBody>
      </p:sp>
    </p:spTree>
    <p:extLst>
      <p:ext uri="{BB962C8B-B14F-4D97-AF65-F5344CB8AC3E}">
        <p14:creationId xmlns:p14="http://schemas.microsoft.com/office/powerpoint/2010/main" val="2361163617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>
            <a:spLocks noGrp="1"/>
          </p:cNvSpPr>
          <p:nvPr>
            <p:ph type="title"/>
          </p:nvPr>
        </p:nvSpPr>
        <p:spPr>
          <a:xfrm>
            <a:off x="-1" y="2511"/>
            <a:ext cx="8678779" cy="733351"/>
          </a:xfrm>
          <a:solidFill>
            <a:srgbClr val="FFFFFF"/>
          </a:solidFill>
        </p:spPr>
        <p:txBody>
          <a:bodyPr>
            <a:noAutofit/>
          </a:bodyPr>
          <a:lstStyle>
            <a:lvl1pPr defTabSz="385572">
              <a:spcBef>
                <a:spcPts val="1500"/>
              </a:spcBef>
              <a:defRPr sz="3432"/>
            </a:lvl1pPr>
          </a:lstStyle>
          <a:p>
            <a:pPr algn="l">
              <a:defRPr/>
            </a:pPr>
            <a:r>
              <a:rPr lang="hu-HU" sz="2250" b="1" dirty="0">
                <a:solidFill>
                  <a:schemeClr val="tx1"/>
                </a:solidFill>
              </a:rPr>
              <a:t>Barázdazárás lépései</a:t>
            </a:r>
            <a:endParaRPr sz="2250" b="1" dirty="0">
              <a:solidFill>
                <a:schemeClr val="tx1"/>
              </a:solidFill>
            </a:endParaRPr>
          </a:p>
        </p:txBody>
      </p:sp>
      <p:sp>
        <p:nvSpPr>
          <p:cNvPr id="3" name="Text Box 4">
            <a:extLst>
              <a:ext uri="{FF2B5EF4-FFF2-40B4-BE49-F238E27FC236}">
                <a16:creationId xmlns:a16="http://schemas.microsoft.com/office/drawing/2014/main" id="{5D4C7C97-0904-0F56-78F8-436783D940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" y="1017328"/>
            <a:ext cx="964882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rtlCol="0">
            <a:spAutoFit/>
          </a:bodyPr>
          <a:lstStyle>
            <a:lvl1pPr marL="0" indent="0" algn="r" defTabSz="914400" rtl="0" eaLnBrk="1" latinLnBrk="0" hangingPunct="1">
              <a:lnSpc>
                <a:spcPct val="70000"/>
              </a:lnSpc>
              <a:spcBef>
                <a:spcPts val="422"/>
              </a:spcBef>
              <a:buSzTx/>
              <a:buFontTx/>
              <a:buNone/>
              <a:defRPr sz="3375" kern="1200">
                <a:solidFill>
                  <a:srgbClr val="747676"/>
                </a:solidFill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1pPr>
            <a:lvl2pPr marL="0" indent="160729" algn="r" defTabSz="914400" rtl="0" eaLnBrk="1" latinLnBrk="0" hangingPunct="1">
              <a:lnSpc>
                <a:spcPct val="70000"/>
              </a:lnSpc>
              <a:spcBef>
                <a:spcPts val="422"/>
              </a:spcBef>
              <a:buSzTx/>
              <a:buFontTx/>
              <a:buNone/>
              <a:defRPr sz="3375" kern="1200">
                <a:solidFill>
                  <a:srgbClr val="747676"/>
                </a:solidFill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2pPr>
            <a:lvl3pPr marL="0" indent="321457" algn="r" defTabSz="914400" rtl="0" eaLnBrk="1" latinLnBrk="0" hangingPunct="1">
              <a:lnSpc>
                <a:spcPct val="70000"/>
              </a:lnSpc>
              <a:spcBef>
                <a:spcPts val="422"/>
              </a:spcBef>
              <a:buSzTx/>
              <a:buFontTx/>
              <a:buNone/>
              <a:defRPr sz="3375" kern="1200">
                <a:solidFill>
                  <a:srgbClr val="747676"/>
                </a:solidFill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3pPr>
            <a:lvl4pPr marL="0" indent="482186" algn="r" defTabSz="914400" rtl="0" eaLnBrk="1" latinLnBrk="0" hangingPunct="1">
              <a:lnSpc>
                <a:spcPct val="70000"/>
              </a:lnSpc>
              <a:spcBef>
                <a:spcPts val="422"/>
              </a:spcBef>
              <a:buSzTx/>
              <a:buFontTx/>
              <a:buNone/>
              <a:defRPr sz="3375" kern="1200">
                <a:solidFill>
                  <a:srgbClr val="747676"/>
                </a:solidFill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4pPr>
            <a:lvl5pPr marL="0" indent="642915" algn="r" defTabSz="914400" rtl="0" eaLnBrk="1" latinLnBrk="0" hangingPunct="1">
              <a:lnSpc>
                <a:spcPct val="70000"/>
              </a:lnSpc>
              <a:spcBef>
                <a:spcPts val="422"/>
              </a:spcBef>
              <a:buSzTx/>
              <a:buFontTx/>
              <a:buNone/>
              <a:defRPr sz="3375" kern="1200">
                <a:solidFill>
                  <a:srgbClr val="747676"/>
                </a:solidFill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71685" indent="-371685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3600">
                <a:solidFill>
                  <a:srgbClr val="5E524C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endParaRPr lang="hu-HU" sz="1400" dirty="0">
              <a:solidFill>
                <a:schemeClr val="bg1">
                  <a:lumMod val="50000"/>
                </a:schemeClr>
              </a:solidFill>
              <a:latin typeface="+mn-lt"/>
              <a:sym typeface="Avenir Next Medium"/>
            </a:endParaRPr>
          </a:p>
        </p:txBody>
      </p:sp>
      <p:sp>
        <p:nvSpPr>
          <p:cNvPr id="6" name="Text Box 4">
            <a:extLst>
              <a:ext uri="{FF2B5EF4-FFF2-40B4-BE49-F238E27FC236}">
                <a16:creationId xmlns:a16="http://schemas.microsoft.com/office/drawing/2014/main" id="{BEC3616F-DCA8-AD3F-A0BA-5DF6A98B67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894" y="1017328"/>
            <a:ext cx="9648825" cy="289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rtlCol="0">
            <a:spAutoFit/>
          </a:bodyPr>
          <a:lstStyle>
            <a:lvl1pPr marL="0" indent="0" algn="r" defTabSz="914400" rtl="0" eaLnBrk="1" latinLnBrk="0" hangingPunct="1">
              <a:lnSpc>
                <a:spcPct val="70000"/>
              </a:lnSpc>
              <a:spcBef>
                <a:spcPts val="422"/>
              </a:spcBef>
              <a:buSzTx/>
              <a:buFontTx/>
              <a:buNone/>
              <a:defRPr sz="3375" kern="1200">
                <a:solidFill>
                  <a:srgbClr val="747676"/>
                </a:solidFill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1pPr>
            <a:lvl2pPr marL="0" indent="160729" algn="r" defTabSz="914400" rtl="0" eaLnBrk="1" latinLnBrk="0" hangingPunct="1">
              <a:lnSpc>
                <a:spcPct val="70000"/>
              </a:lnSpc>
              <a:spcBef>
                <a:spcPts val="422"/>
              </a:spcBef>
              <a:buSzTx/>
              <a:buFontTx/>
              <a:buNone/>
              <a:defRPr sz="3375" kern="1200">
                <a:solidFill>
                  <a:srgbClr val="747676"/>
                </a:solidFill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2pPr>
            <a:lvl3pPr marL="0" indent="321457" algn="r" defTabSz="914400" rtl="0" eaLnBrk="1" latinLnBrk="0" hangingPunct="1">
              <a:lnSpc>
                <a:spcPct val="70000"/>
              </a:lnSpc>
              <a:spcBef>
                <a:spcPts val="422"/>
              </a:spcBef>
              <a:buSzTx/>
              <a:buFontTx/>
              <a:buNone/>
              <a:defRPr sz="3375" kern="1200">
                <a:solidFill>
                  <a:srgbClr val="747676"/>
                </a:solidFill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3pPr>
            <a:lvl4pPr marL="0" indent="482186" algn="r" defTabSz="914400" rtl="0" eaLnBrk="1" latinLnBrk="0" hangingPunct="1">
              <a:lnSpc>
                <a:spcPct val="70000"/>
              </a:lnSpc>
              <a:spcBef>
                <a:spcPts val="422"/>
              </a:spcBef>
              <a:buSzTx/>
              <a:buFontTx/>
              <a:buNone/>
              <a:defRPr sz="3375" kern="1200">
                <a:solidFill>
                  <a:srgbClr val="747676"/>
                </a:solidFill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4pPr>
            <a:lvl5pPr marL="0" indent="642915" algn="r" defTabSz="914400" rtl="0" eaLnBrk="1" latinLnBrk="0" hangingPunct="1">
              <a:lnSpc>
                <a:spcPct val="70000"/>
              </a:lnSpc>
              <a:spcBef>
                <a:spcPts val="422"/>
              </a:spcBef>
              <a:buSzTx/>
              <a:buFontTx/>
              <a:buNone/>
              <a:defRPr sz="3375" kern="1200">
                <a:solidFill>
                  <a:srgbClr val="747676"/>
                </a:solidFill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71685" indent="-371685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3600">
                <a:solidFill>
                  <a:srgbClr val="5E524C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 lang="hu-HU" sz="1400" b="1" dirty="0">
                <a:latin typeface="+mn-lt"/>
                <a:sym typeface="Avenir Next Medium"/>
              </a:rPr>
              <a:t>Tisztítás, szárítás</a:t>
            </a:r>
          </a:p>
          <a:p>
            <a:pPr marL="801688" indent="-371475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3600">
                <a:solidFill>
                  <a:srgbClr val="5E524C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 lang="hu-HU" sz="1400" dirty="0">
                <a:latin typeface="+mn-lt"/>
                <a:sym typeface="Avenir Next Medium"/>
              </a:rPr>
              <a:t>meghatározza a barázdazárás minőségét</a:t>
            </a:r>
          </a:p>
          <a:p>
            <a:pPr marL="801688" indent="-371475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3600">
                <a:solidFill>
                  <a:srgbClr val="5E524C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 lang="hu-HU" sz="1400" dirty="0">
                <a:latin typeface="+mn-lt"/>
                <a:sym typeface="Avenir Next Medium"/>
              </a:rPr>
              <a:t>rotációs eszközök + olajmentes, fluormentes (gluténmentes) paszta</a:t>
            </a:r>
          </a:p>
          <a:p>
            <a:pPr marL="801688" indent="-371475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3600">
                <a:solidFill>
                  <a:srgbClr val="5E524C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 lang="hu-HU" sz="1400" dirty="0">
                <a:latin typeface="+mn-lt"/>
                <a:sym typeface="Avenir Next Medium"/>
              </a:rPr>
              <a:t>levegő-abráziós módszerek (airflow, EMS)</a:t>
            </a:r>
          </a:p>
          <a:p>
            <a:pPr marL="801688" indent="-371475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3600">
                <a:solidFill>
                  <a:srgbClr val="5E524C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 lang="hu-HU" sz="1400" dirty="0">
                <a:latin typeface="+mn-lt"/>
                <a:sym typeface="Avenir Next Medium"/>
              </a:rPr>
              <a:t>CO2 lézer</a:t>
            </a:r>
          </a:p>
          <a:p>
            <a:pPr marL="430213" algn="l">
              <a:lnSpc>
                <a:spcPct val="100000"/>
              </a:lnSpc>
              <a:spcBef>
                <a:spcPts val="1200"/>
              </a:spcBef>
              <a:defRPr sz="3600">
                <a:solidFill>
                  <a:srgbClr val="5E524C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endParaRPr lang="hu-HU" sz="1400" dirty="0">
              <a:latin typeface="+mn-lt"/>
              <a:sym typeface="Avenir Next Medium"/>
            </a:endParaRPr>
          </a:p>
          <a:p>
            <a:pPr marL="722313" indent="-371475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3600">
                <a:solidFill>
                  <a:srgbClr val="5E524C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 lang="hu-HU" sz="1400" b="1" i="1" dirty="0">
                <a:latin typeface="+mn-lt"/>
                <a:sym typeface="Avenir Next Medium"/>
              </a:rPr>
              <a:t>kiterjesztett barázdazárás: </a:t>
            </a:r>
          </a:p>
          <a:p>
            <a:pPr marL="977900" indent="-371475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3600">
                <a:solidFill>
                  <a:srgbClr val="5E524C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 lang="hu-HU" sz="1400" dirty="0">
                <a:latin typeface="+mn-lt"/>
                <a:sym typeface="Avenir Next Medium"/>
              </a:rPr>
              <a:t>gyémántfúróval </a:t>
            </a:r>
            <a:r>
              <a:rPr lang="hu-HU" sz="1400" dirty="0" err="1">
                <a:latin typeface="+mn-lt"/>
                <a:sym typeface="Avenir Next Medium"/>
              </a:rPr>
              <a:t>minimálinvazív</a:t>
            </a:r>
            <a:r>
              <a:rPr lang="hu-HU" sz="1400" dirty="0">
                <a:latin typeface="+mn-lt"/>
                <a:sym typeface="Avenir Next Medium"/>
              </a:rPr>
              <a:t> üregalakítás, barázda előkészítése</a:t>
            </a:r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DAE568B4-21A8-28A2-65B3-B0889679FAA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65" t="10207" r="35670" b="20465"/>
          <a:stretch/>
        </p:blipFill>
        <p:spPr>
          <a:xfrm>
            <a:off x="8041974" y="369186"/>
            <a:ext cx="1703798" cy="2448272"/>
          </a:xfrm>
          <a:prstGeom prst="rect">
            <a:avLst/>
          </a:prstGeom>
        </p:spPr>
      </p:pic>
      <p:pic>
        <p:nvPicPr>
          <p:cNvPr id="4" name="Picture 3" descr="E:\2011-12-19\154.JPG">
            <a:extLst>
              <a:ext uri="{FF2B5EF4-FFF2-40B4-BE49-F238E27FC236}">
                <a16:creationId xmlns:a16="http://schemas.microsoft.com/office/drawing/2014/main" id="{08B9F48F-8017-0F44-A839-0EC0A68E53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80748" y="369186"/>
            <a:ext cx="2372072" cy="1581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E:\2011-12-19\156.JPG">
            <a:extLst>
              <a:ext uri="{FF2B5EF4-FFF2-40B4-BE49-F238E27FC236}">
                <a16:creationId xmlns:a16="http://schemas.microsoft.com/office/drawing/2014/main" id="{DE29495A-6453-03AD-9193-5956FC078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l="12672" t="11973" r="7501" b="5539"/>
          <a:stretch>
            <a:fillRect/>
          </a:stretch>
        </p:blipFill>
        <p:spPr bwMode="auto">
          <a:xfrm>
            <a:off x="10057020" y="2097759"/>
            <a:ext cx="1881499" cy="1296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bz10 copy">
            <a:extLst>
              <a:ext uri="{FF2B5EF4-FFF2-40B4-BE49-F238E27FC236}">
                <a16:creationId xmlns:a16="http://schemas.microsoft.com/office/drawing/2014/main" id="{2F25B735-7F7B-2622-920B-294BBF964E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69469" y="3098924"/>
            <a:ext cx="1873250" cy="1311275"/>
          </a:xfrm>
          <a:prstGeom prst="rect">
            <a:avLst/>
          </a:prstGeom>
          <a:noFill/>
        </p:spPr>
      </p:pic>
      <p:pic>
        <p:nvPicPr>
          <p:cNvPr id="8" name="Tartalom helye 3" descr="Prophy Repair.jpg">
            <a:extLst>
              <a:ext uri="{FF2B5EF4-FFF2-40B4-BE49-F238E27FC236}">
                <a16:creationId xmlns:a16="http://schemas.microsoft.com/office/drawing/2014/main" id="{C6DDEF98-CFBC-A7FC-090D-AC9091A10E3F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rcRect l="23625" t="8091" r="23220" b="16397"/>
          <a:stretch>
            <a:fillRect/>
          </a:stretch>
        </p:blipFill>
        <p:spPr>
          <a:xfrm>
            <a:off x="10000313" y="3555687"/>
            <a:ext cx="1984114" cy="20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796965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>
            <a:spLocks noGrp="1"/>
          </p:cNvSpPr>
          <p:nvPr>
            <p:ph type="title"/>
          </p:nvPr>
        </p:nvSpPr>
        <p:spPr>
          <a:xfrm>
            <a:off x="-1" y="2511"/>
            <a:ext cx="8678779" cy="733351"/>
          </a:xfrm>
          <a:solidFill>
            <a:srgbClr val="FFFFFF"/>
          </a:solidFill>
        </p:spPr>
        <p:txBody>
          <a:bodyPr>
            <a:noAutofit/>
          </a:bodyPr>
          <a:lstStyle>
            <a:lvl1pPr defTabSz="385572">
              <a:spcBef>
                <a:spcPts val="1500"/>
              </a:spcBef>
              <a:defRPr sz="3432"/>
            </a:lvl1pPr>
          </a:lstStyle>
          <a:p>
            <a:pPr algn="l">
              <a:defRPr/>
            </a:pPr>
            <a:r>
              <a:rPr lang="hu-HU" sz="2250" b="1" dirty="0">
                <a:solidFill>
                  <a:schemeClr val="tx1"/>
                </a:solidFill>
              </a:rPr>
              <a:t>Barázdazárás lépései</a:t>
            </a:r>
            <a:endParaRPr sz="2250" b="1" dirty="0">
              <a:solidFill>
                <a:schemeClr val="tx1"/>
              </a:solidFill>
            </a:endParaRPr>
          </a:p>
        </p:txBody>
      </p:sp>
      <p:sp>
        <p:nvSpPr>
          <p:cNvPr id="3" name="Text Box 4">
            <a:extLst>
              <a:ext uri="{FF2B5EF4-FFF2-40B4-BE49-F238E27FC236}">
                <a16:creationId xmlns:a16="http://schemas.microsoft.com/office/drawing/2014/main" id="{5D4C7C97-0904-0F56-78F8-436783D940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" y="1017328"/>
            <a:ext cx="964882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rtlCol="0">
            <a:spAutoFit/>
          </a:bodyPr>
          <a:lstStyle>
            <a:lvl1pPr marL="0" indent="0" algn="r" defTabSz="914400" rtl="0" eaLnBrk="1" latinLnBrk="0" hangingPunct="1">
              <a:lnSpc>
                <a:spcPct val="70000"/>
              </a:lnSpc>
              <a:spcBef>
                <a:spcPts val="422"/>
              </a:spcBef>
              <a:buSzTx/>
              <a:buFontTx/>
              <a:buNone/>
              <a:defRPr sz="3375" kern="1200">
                <a:solidFill>
                  <a:srgbClr val="747676"/>
                </a:solidFill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1pPr>
            <a:lvl2pPr marL="0" indent="160729" algn="r" defTabSz="914400" rtl="0" eaLnBrk="1" latinLnBrk="0" hangingPunct="1">
              <a:lnSpc>
                <a:spcPct val="70000"/>
              </a:lnSpc>
              <a:spcBef>
                <a:spcPts val="422"/>
              </a:spcBef>
              <a:buSzTx/>
              <a:buFontTx/>
              <a:buNone/>
              <a:defRPr sz="3375" kern="1200">
                <a:solidFill>
                  <a:srgbClr val="747676"/>
                </a:solidFill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2pPr>
            <a:lvl3pPr marL="0" indent="321457" algn="r" defTabSz="914400" rtl="0" eaLnBrk="1" latinLnBrk="0" hangingPunct="1">
              <a:lnSpc>
                <a:spcPct val="70000"/>
              </a:lnSpc>
              <a:spcBef>
                <a:spcPts val="422"/>
              </a:spcBef>
              <a:buSzTx/>
              <a:buFontTx/>
              <a:buNone/>
              <a:defRPr sz="3375" kern="1200">
                <a:solidFill>
                  <a:srgbClr val="747676"/>
                </a:solidFill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3pPr>
            <a:lvl4pPr marL="0" indent="482186" algn="r" defTabSz="914400" rtl="0" eaLnBrk="1" latinLnBrk="0" hangingPunct="1">
              <a:lnSpc>
                <a:spcPct val="70000"/>
              </a:lnSpc>
              <a:spcBef>
                <a:spcPts val="422"/>
              </a:spcBef>
              <a:buSzTx/>
              <a:buFontTx/>
              <a:buNone/>
              <a:defRPr sz="3375" kern="1200">
                <a:solidFill>
                  <a:srgbClr val="747676"/>
                </a:solidFill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4pPr>
            <a:lvl5pPr marL="0" indent="642915" algn="r" defTabSz="914400" rtl="0" eaLnBrk="1" latinLnBrk="0" hangingPunct="1">
              <a:lnSpc>
                <a:spcPct val="70000"/>
              </a:lnSpc>
              <a:spcBef>
                <a:spcPts val="422"/>
              </a:spcBef>
              <a:buSzTx/>
              <a:buFontTx/>
              <a:buNone/>
              <a:defRPr sz="3375" kern="1200">
                <a:solidFill>
                  <a:srgbClr val="747676"/>
                </a:solidFill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71685" indent="-371685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3600">
                <a:solidFill>
                  <a:srgbClr val="5E524C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endParaRPr lang="hu-HU" sz="1400" dirty="0">
              <a:solidFill>
                <a:schemeClr val="bg1">
                  <a:lumMod val="50000"/>
                </a:schemeClr>
              </a:solidFill>
              <a:latin typeface="+mn-lt"/>
              <a:sym typeface="Avenir Next Medium"/>
            </a:endParaRPr>
          </a:p>
        </p:txBody>
      </p:sp>
      <p:sp>
        <p:nvSpPr>
          <p:cNvPr id="6" name="Text Box 4">
            <a:extLst>
              <a:ext uri="{FF2B5EF4-FFF2-40B4-BE49-F238E27FC236}">
                <a16:creationId xmlns:a16="http://schemas.microsoft.com/office/drawing/2014/main" id="{BEC3616F-DCA8-AD3F-A0BA-5DF6A98B67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894" y="1017328"/>
            <a:ext cx="9648825" cy="363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rtlCol="0">
            <a:spAutoFit/>
          </a:bodyPr>
          <a:lstStyle>
            <a:lvl1pPr marL="0" indent="0" algn="r" defTabSz="914400" rtl="0" eaLnBrk="1" latinLnBrk="0" hangingPunct="1">
              <a:lnSpc>
                <a:spcPct val="70000"/>
              </a:lnSpc>
              <a:spcBef>
                <a:spcPts val="422"/>
              </a:spcBef>
              <a:buSzTx/>
              <a:buFontTx/>
              <a:buNone/>
              <a:defRPr sz="3375" kern="1200">
                <a:solidFill>
                  <a:srgbClr val="747676"/>
                </a:solidFill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1pPr>
            <a:lvl2pPr marL="0" indent="160729" algn="r" defTabSz="914400" rtl="0" eaLnBrk="1" latinLnBrk="0" hangingPunct="1">
              <a:lnSpc>
                <a:spcPct val="70000"/>
              </a:lnSpc>
              <a:spcBef>
                <a:spcPts val="422"/>
              </a:spcBef>
              <a:buSzTx/>
              <a:buFontTx/>
              <a:buNone/>
              <a:defRPr sz="3375" kern="1200">
                <a:solidFill>
                  <a:srgbClr val="747676"/>
                </a:solidFill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2pPr>
            <a:lvl3pPr marL="0" indent="321457" algn="r" defTabSz="914400" rtl="0" eaLnBrk="1" latinLnBrk="0" hangingPunct="1">
              <a:lnSpc>
                <a:spcPct val="70000"/>
              </a:lnSpc>
              <a:spcBef>
                <a:spcPts val="422"/>
              </a:spcBef>
              <a:buSzTx/>
              <a:buFontTx/>
              <a:buNone/>
              <a:defRPr sz="3375" kern="1200">
                <a:solidFill>
                  <a:srgbClr val="747676"/>
                </a:solidFill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3pPr>
            <a:lvl4pPr marL="0" indent="482186" algn="r" defTabSz="914400" rtl="0" eaLnBrk="1" latinLnBrk="0" hangingPunct="1">
              <a:lnSpc>
                <a:spcPct val="70000"/>
              </a:lnSpc>
              <a:spcBef>
                <a:spcPts val="422"/>
              </a:spcBef>
              <a:buSzTx/>
              <a:buFontTx/>
              <a:buNone/>
              <a:defRPr sz="3375" kern="1200">
                <a:solidFill>
                  <a:srgbClr val="747676"/>
                </a:solidFill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4pPr>
            <a:lvl5pPr marL="0" indent="642915" algn="r" defTabSz="914400" rtl="0" eaLnBrk="1" latinLnBrk="0" hangingPunct="1">
              <a:lnSpc>
                <a:spcPct val="70000"/>
              </a:lnSpc>
              <a:spcBef>
                <a:spcPts val="422"/>
              </a:spcBef>
              <a:buSzTx/>
              <a:buFontTx/>
              <a:buNone/>
              <a:defRPr sz="3375" kern="1200">
                <a:solidFill>
                  <a:srgbClr val="747676"/>
                </a:solidFill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71685" indent="-371685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3600">
                <a:solidFill>
                  <a:srgbClr val="5E524C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 lang="hu-HU" sz="1400" b="1" dirty="0">
                <a:latin typeface="+mn-lt"/>
                <a:sym typeface="Avenir Next Medium"/>
              </a:rPr>
              <a:t>Izolálás</a:t>
            </a:r>
          </a:p>
          <a:p>
            <a:pPr marL="371685" indent="-371685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3600">
                <a:solidFill>
                  <a:srgbClr val="5E524C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 lang="hu-HU" sz="1400" b="1" dirty="0" err="1">
                <a:latin typeface="+mn-lt"/>
                <a:sym typeface="Avenir Next Medium"/>
              </a:rPr>
              <a:t>Kondícionálás</a:t>
            </a:r>
            <a:endParaRPr lang="hu-HU" sz="1400" b="1" dirty="0">
              <a:latin typeface="+mn-lt"/>
              <a:sym typeface="Avenir Next Medium"/>
            </a:endParaRPr>
          </a:p>
          <a:p>
            <a:pPr marL="801688" indent="-371475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3600">
                <a:solidFill>
                  <a:srgbClr val="5E524C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 lang="hu-HU" sz="1400" dirty="0">
                <a:latin typeface="+mn-lt"/>
                <a:sym typeface="Avenir Next Medium"/>
              </a:rPr>
              <a:t>35% </a:t>
            </a:r>
            <a:r>
              <a:rPr lang="hu-HU" sz="1400" dirty="0" err="1">
                <a:latin typeface="+mn-lt"/>
                <a:sym typeface="Avenir Next Medium"/>
              </a:rPr>
              <a:t>orto</a:t>
            </a:r>
            <a:r>
              <a:rPr lang="hu-HU" sz="1400" dirty="0">
                <a:latin typeface="+mn-lt"/>
                <a:sym typeface="Avenir Next Medium"/>
              </a:rPr>
              <a:t>-foszforsav</a:t>
            </a:r>
          </a:p>
          <a:p>
            <a:pPr marL="801688" indent="-371475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3600">
                <a:solidFill>
                  <a:srgbClr val="5E524C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 lang="hu-HU" sz="1400" dirty="0">
                <a:latin typeface="+mn-lt"/>
                <a:sym typeface="Avenir Next Medium"/>
              </a:rPr>
              <a:t>csak a kezelni kívánt területen – ha máshova is: </a:t>
            </a:r>
            <a:r>
              <a:rPr lang="hu-HU" sz="1400" dirty="0" err="1">
                <a:latin typeface="+mn-lt"/>
                <a:sym typeface="Avenir Next Medium"/>
              </a:rPr>
              <a:t>fluoridálni</a:t>
            </a:r>
            <a:r>
              <a:rPr lang="hu-HU" sz="1400" dirty="0">
                <a:latin typeface="+mn-lt"/>
                <a:sym typeface="Avenir Next Medium"/>
              </a:rPr>
              <a:t> kell</a:t>
            </a:r>
          </a:p>
          <a:p>
            <a:pPr marL="801688" indent="-371475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3600">
                <a:solidFill>
                  <a:srgbClr val="5E524C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 lang="hu-HU" sz="1400" dirty="0">
                <a:latin typeface="+mn-lt"/>
                <a:sym typeface="Avenir Next Medium"/>
              </a:rPr>
              <a:t>behatási idő – gyártó utasításai alapján változó</a:t>
            </a:r>
          </a:p>
          <a:p>
            <a:pPr marL="1163638" indent="-371475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3600">
                <a:solidFill>
                  <a:srgbClr val="5E524C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 lang="hu-HU" sz="1400" dirty="0">
                <a:latin typeface="+mn-lt"/>
                <a:sym typeface="Avenir Next Medium"/>
              </a:rPr>
              <a:t>60 mp : maradófogak</a:t>
            </a:r>
          </a:p>
          <a:p>
            <a:pPr marL="1163638" indent="-371475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3600">
                <a:solidFill>
                  <a:srgbClr val="5E524C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 lang="hu-HU" sz="1400" dirty="0">
                <a:latin typeface="+mn-lt"/>
                <a:sym typeface="Avenir Next Medium"/>
              </a:rPr>
              <a:t>120 mp : tejfogak és maradófogak, 3 hónapon belül lokális F applikáció</a:t>
            </a:r>
          </a:p>
          <a:p>
            <a:pPr marL="1163638" indent="-371475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3600">
                <a:solidFill>
                  <a:srgbClr val="5E524C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 lang="hu-HU" sz="1400" dirty="0">
                <a:latin typeface="+mn-lt"/>
                <a:sym typeface="Avenir Next Medium"/>
              </a:rPr>
              <a:t>30 mp: újonnan előtört fogak</a:t>
            </a:r>
          </a:p>
          <a:p>
            <a:pPr marL="801688" indent="-371475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3600">
                <a:solidFill>
                  <a:srgbClr val="5E524C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 lang="hu-HU" sz="1400" dirty="0">
                <a:latin typeface="+mn-lt"/>
                <a:sym typeface="Avenir Next Medium"/>
              </a:rPr>
              <a:t>alapos lemosás: min. 20 sec</a:t>
            </a:r>
          </a:p>
          <a:p>
            <a:pPr marL="371475" indent="-371475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3600">
                <a:solidFill>
                  <a:srgbClr val="5E524C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 lang="hu-HU" sz="1400" b="1" dirty="0">
                <a:latin typeface="+mn-lt"/>
                <a:sym typeface="Avenir Next Medium"/>
              </a:rPr>
              <a:t>Szárítás</a:t>
            </a:r>
          </a:p>
        </p:txBody>
      </p:sp>
    </p:spTree>
    <p:extLst>
      <p:ext uri="{BB962C8B-B14F-4D97-AF65-F5344CB8AC3E}">
        <p14:creationId xmlns:p14="http://schemas.microsoft.com/office/powerpoint/2010/main" val="3823733953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/>
          </p:cNvSpPr>
          <p:nvPr>
            <p:ph type="title"/>
          </p:nvPr>
        </p:nvSpPr>
        <p:spPr>
          <a:xfrm>
            <a:off x="0" y="0"/>
            <a:ext cx="7070103" cy="581424"/>
          </a:xfrm>
          <a:solidFill>
            <a:srgbClr val="FFFFFF"/>
          </a:solidFill>
        </p:spPr>
        <p:txBody>
          <a:bodyPr>
            <a:noAutofit/>
          </a:bodyPr>
          <a:lstStyle>
            <a:lvl1pPr defTabSz="356362">
              <a:spcBef>
                <a:spcPts val="1400"/>
              </a:spcBef>
              <a:defRPr sz="3172"/>
            </a:lvl1pPr>
          </a:lstStyle>
          <a:p>
            <a:pPr algn="l">
              <a:defRPr/>
            </a:pPr>
            <a:r>
              <a:rPr lang="hu-HU" sz="2250" b="1" dirty="0">
                <a:solidFill>
                  <a:schemeClr val="tx1"/>
                </a:solidFill>
              </a:rPr>
              <a:t>Fogászati prevenció szintjei</a:t>
            </a:r>
            <a:endParaRPr sz="2250" b="1" dirty="0">
              <a:solidFill>
                <a:schemeClr val="tx1"/>
              </a:solidFill>
            </a:endParaRPr>
          </a:p>
        </p:txBody>
      </p:sp>
      <p:sp>
        <p:nvSpPr>
          <p:cNvPr id="149" name="Shape 149"/>
          <p:cNvSpPr>
            <a:spLocks noGrp="1"/>
          </p:cNvSpPr>
          <p:nvPr>
            <p:ph type="body" sz="half" idx="1"/>
          </p:nvPr>
        </p:nvSpPr>
        <p:spPr>
          <a:xfrm>
            <a:off x="107499" y="973200"/>
            <a:ext cx="10704879" cy="4688691"/>
          </a:xfrm>
          <a:solidFill>
            <a:srgbClr val="FFFFFF"/>
          </a:solidFill>
        </p:spPr>
        <p:txBody>
          <a:bodyPr>
            <a:normAutofit/>
          </a:bodyPr>
          <a:lstStyle/>
          <a:p>
            <a:pPr marL="285750" indent="-285750" algn="l" defTabSz="230021">
              <a:spcBef>
                <a:spcPts val="1195"/>
              </a:spcBef>
              <a:buSzPct val="100000"/>
              <a:buFont typeface="Wingdings" panose="05000000000000000000" pitchFamily="2" charset="2"/>
              <a:buChar char="§"/>
              <a:defRPr sz="2016">
                <a:solidFill>
                  <a:srgbClr val="5E524C"/>
                </a:solidFill>
                <a:effectLst>
                  <a:outerShdw blurRad="14224" dist="14224" dir="5520000" rotWithShape="0">
                    <a:srgbClr val="FFFFFF">
                      <a:alpha val="71999"/>
                    </a:srgbClr>
                  </a:outerShdw>
                </a:effectLst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 lang="hu-HU" sz="1400" b="1" dirty="0" err="1">
                <a:solidFill>
                  <a:srgbClr val="5E524C"/>
                </a:solidFill>
                <a:effectLst>
                  <a:outerShdw blurRad="14224" dist="14224" dir="5520000" rotWithShape="0">
                    <a:srgbClr val="FFFFFF">
                      <a:alpha val="71999"/>
                    </a:srgbClr>
                  </a:outerShdw>
                </a:effectLst>
                <a:latin typeface="+mj-lt"/>
                <a:ea typeface="Avenir Next Medium"/>
                <a:cs typeface="Avenir Next Medium"/>
                <a:sym typeface="Avenir Next Medium"/>
              </a:rPr>
              <a:t>primordiális</a:t>
            </a:r>
            <a:r>
              <a:rPr lang="hu-HU" sz="1400" b="1" dirty="0">
                <a:solidFill>
                  <a:srgbClr val="5E524C"/>
                </a:solidFill>
                <a:effectLst>
                  <a:outerShdw blurRad="14224" dist="14224" dir="5520000" rotWithShape="0">
                    <a:srgbClr val="FFFFFF">
                      <a:alpha val="71999"/>
                    </a:srgbClr>
                  </a:outerShdw>
                </a:effectLst>
                <a:latin typeface="+mj-lt"/>
                <a:ea typeface="Avenir Next Medium"/>
                <a:cs typeface="Avenir Next Medium"/>
                <a:sym typeface="Avenir Next Medium"/>
              </a:rPr>
              <a:t> prevenció – rizikótényezők kiküszöbölése</a:t>
            </a:r>
          </a:p>
          <a:p>
            <a:pPr algn="l" defTabSz="230021">
              <a:spcBef>
                <a:spcPts val="1195"/>
              </a:spcBef>
              <a:buSzPct val="100000"/>
              <a:defRPr sz="2016">
                <a:solidFill>
                  <a:srgbClr val="5E524C"/>
                </a:solidFill>
                <a:effectLst>
                  <a:outerShdw blurRad="14224" dist="14224" dir="5520000" rotWithShape="0">
                    <a:srgbClr val="FFFFFF">
                      <a:alpha val="71999"/>
                    </a:srgbClr>
                  </a:outerShdw>
                </a:effectLst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endParaRPr lang="hu-HU" sz="1400" b="1" dirty="0">
              <a:solidFill>
                <a:srgbClr val="5E524C"/>
              </a:solidFill>
              <a:effectLst>
                <a:outerShdw blurRad="14224" dist="14224" dir="5520000" rotWithShape="0">
                  <a:srgbClr val="FFFFFF">
                    <a:alpha val="71999"/>
                  </a:srgbClr>
                </a:outerShdw>
              </a:effectLst>
              <a:latin typeface="+mj-lt"/>
              <a:ea typeface="Avenir Next Medium"/>
              <a:cs typeface="Avenir Next Medium"/>
              <a:sym typeface="Avenir Next Medium"/>
            </a:endParaRPr>
          </a:p>
          <a:p>
            <a:pPr marL="285750" indent="-285750" algn="l" defTabSz="230021">
              <a:spcBef>
                <a:spcPts val="1195"/>
              </a:spcBef>
              <a:buSzPct val="100000"/>
              <a:buFont typeface="Wingdings" panose="05000000000000000000" pitchFamily="2" charset="2"/>
              <a:buChar char="§"/>
              <a:defRPr sz="2016">
                <a:solidFill>
                  <a:srgbClr val="5E524C"/>
                </a:solidFill>
                <a:effectLst>
                  <a:outerShdw blurRad="14224" dist="14224" dir="5520000" rotWithShape="0">
                    <a:srgbClr val="FFFFFF">
                      <a:alpha val="71999"/>
                    </a:srgbClr>
                  </a:outerShdw>
                </a:effectLst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 lang="hu-HU" sz="1400" b="1" dirty="0">
                <a:solidFill>
                  <a:srgbClr val="5E524C"/>
                </a:solidFill>
                <a:effectLst>
                  <a:outerShdw blurRad="14224" dist="14224" dir="5520000" rotWithShape="0">
                    <a:srgbClr val="FFFFFF">
                      <a:alpha val="71999"/>
                    </a:srgbClr>
                  </a:outerShdw>
                </a:effectLst>
                <a:latin typeface="+mj-lt"/>
                <a:ea typeface="Avenir Next Medium"/>
                <a:cs typeface="Avenir Next Medium"/>
                <a:sym typeface="Avenir Next Medium"/>
              </a:rPr>
              <a:t>primer </a:t>
            </a:r>
          </a:p>
          <a:p>
            <a:pPr marL="546100" indent="-285750" algn="l" defTabSz="230021">
              <a:spcBef>
                <a:spcPts val="1195"/>
              </a:spcBef>
              <a:buSzPct val="100000"/>
              <a:buFont typeface="Arial" panose="020B0604020202020204" pitchFamily="34" charset="0"/>
              <a:buChar char="•"/>
              <a:defRPr sz="2016">
                <a:solidFill>
                  <a:srgbClr val="5E524C"/>
                </a:solidFill>
                <a:effectLst>
                  <a:outerShdw blurRad="14224" dist="14224" dir="5520000" rotWithShape="0">
                    <a:srgbClr val="FFFFFF">
                      <a:alpha val="71999"/>
                    </a:srgbClr>
                  </a:outerShdw>
                </a:effectLst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 lang="hu-HU" sz="1400" dirty="0" err="1">
                <a:solidFill>
                  <a:srgbClr val="5E524C"/>
                </a:solidFill>
                <a:effectLst>
                  <a:outerShdw blurRad="14224" dist="14224" dir="5520000" rotWithShape="0">
                    <a:srgbClr val="FFFFFF">
                      <a:alpha val="71999"/>
                    </a:srgbClr>
                  </a:outerShdw>
                </a:effectLst>
                <a:latin typeface="+mj-lt"/>
                <a:ea typeface="Avenir Next Medium"/>
                <a:cs typeface="Avenir Next Medium"/>
                <a:sym typeface="Avenir Next Medium"/>
              </a:rPr>
              <a:t>caries</a:t>
            </a:r>
            <a:endParaRPr lang="hu-HU" sz="1400" dirty="0">
              <a:solidFill>
                <a:srgbClr val="5E524C"/>
              </a:solidFill>
              <a:effectLst>
                <a:outerShdw blurRad="14224" dist="14224" dir="5520000" rotWithShape="0">
                  <a:srgbClr val="FFFFFF">
                    <a:alpha val="71999"/>
                  </a:srgbClr>
                </a:outerShdw>
              </a:effectLst>
              <a:latin typeface="+mj-lt"/>
              <a:ea typeface="Avenir Next Medium"/>
              <a:cs typeface="Avenir Next Medium"/>
              <a:sym typeface="Avenir Next Medium"/>
            </a:endParaRPr>
          </a:p>
          <a:p>
            <a:pPr marL="546100" indent="-285750" algn="l" defTabSz="230021">
              <a:spcBef>
                <a:spcPts val="1195"/>
              </a:spcBef>
              <a:buSzPct val="100000"/>
              <a:buFont typeface="Arial" panose="020B0604020202020204" pitchFamily="34" charset="0"/>
              <a:buChar char="•"/>
              <a:defRPr sz="2016">
                <a:solidFill>
                  <a:srgbClr val="5E524C"/>
                </a:solidFill>
                <a:effectLst>
                  <a:outerShdw blurRad="14224" dist="14224" dir="5520000" rotWithShape="0">
                    <a:srgbClr val="FFFFFF">
                      <a:alpha val="71999"/>
                    </a:srgbClr>
                  </a:outerShdw>
                </a:effectLst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 lang="hu-HU" sz="1400" dirty="0" err="1">
                <a:solidFill>
                  <a:srgbClr val="5E524C"/>
                </a:solidFill>
                <a:effectLst>
                  <a:outerShdw blurRad="14224" dist="14224" dir="5520000" rotWithShape="0">
                    <a:srgbClr val="FFFFFF">
                      <a:alpha val="71999"/>
                    </a:srgbClr>
                  </a:outerShdw>
                </a:effectLst>
                <a:latin typeface="+mj-lt"/>
                <a:ea typeface="Avenir Next Medium"/>
                <a:cs typeface="Avenir Next Medium"/>
                <a:sym typeface="Avenir Next Medium"/>
              </a:rPr>
              <a:t>parodontopathia</a:t>
            </a:r>
            <a:endParaRPr lang="hu-HU" sz="1400" dirty="0">
              <a:solidFill>
                <a:srgbClr val="5E524C"/>
              </a:solidFill>
              <a:effectLst>
                <a:outerShdw blurRad="14224" dist="14224" dir="5520000" rotWithShape="0">
                  <a:srgbClr val="FFFFFF">
                    <a:alpha val="71999"/>
                  </a:srgbClr>
                </a:outerShdw>
              </a:effectLst>
              <a:latin typeface="+mj-lt"/>
              <a:ea typeface="Avenir Next Medium"/>
              <a:cs typeface="Avenir Next Medium"/>
              <a:sym typeface="Avenir Next Medium"/>
            </a:endParaRPr>
          </a:p>
          <a:p>
            <a:pPr marL="546100" indent="-285750" algn="l" defTabSz="230021">
              <a:spcBef>
                <a:spcPts val="1195"/>
              </a:spcBef>
              <a:buSzPct val="100000"/>
              <a:buFont typeface="Arial" panose="020B0604020202020204" pitchFamily="34" charset="0"/>
              <a:buChar char="•"/>
              <a:defRPr sz="2016">
                <a:solidFill>
                  <a:srgbClr val="5E524C"/>
                </a:solidFill>
                <a:effectLst>
                  <a:outerShdw blurRad="14224" dist="14224" dir="5520000" rotWithShape="0">
                    <a:srgbClr val="FFFFFF">
                      <a:alpha val="71999"/>
                    </a:srgbClr>
                  </a:outerShdw>
                </a:effectLst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 lang="hu-HU" sz="1400" dirty="0">
                <a:solidFill>
                  <a:srgbClr val="5E524C"/>
                </a:solidFill>
                <a:effectLst>
                  <a:outerShdw blurRad="14224" dist="14224" dir="5520000" rotWithShape="0">
                    <a:srgbClr val="FFFFFF">
                      <a:alpha val="71999"/>
                    </a:srgbClr>
                  </a:outerShdw>
                </a:effectLst>
                <a:latin typeface="+mj-lt"/>
                <a:ea typeface="Avenir Next Medium"/>
                <a:cs typeface="Avenir Next Medium"/>
                <a:sym typeface="Avenir Next Medium"/>
              </a:rPr>
              <a:t>fogazati anomáliák                                                kialakulásának megelőzése</a:t>
            </a:r>
          </a:p>
          <a:p>
            <a:pPr marL="546100" indent="-285750" algn="l" defTabSz="230021">
              <a:spcBef>
                <a:spcPts val="1195"/>
              </a:spcBef>
              <a:buSzPct val="100000"/>
              <a:buFont typeface="Arial" panose="020B0604020202020204" pitchFamily="34" charset="0"/>
              <a:buChar char="•"/>
              <a:defRPr sz="2016">
                <a:solidFill>
                  <a:srgbClr val="5E524C"/>
                </a:solidFill>
                <a:effectLst>
                  <a:outerShdw blurRad="14224" dist="14224" dir="5520000" rotWithShape="0">
                    <a:srgbClr val="FFFFFF">
                      <a:alpha val="71999"/>
                    </a:srgbClr>
                  </a:outerShdw>
                </a:effectLst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 lang="hu-HU" sz="1400" dirty="0">
                <a:solidFill>
                  <a:srgbClr val="5E524C"/>
                </a:solidFill>
                <a:effectLst>
                  <a:outerShdw blurRad="14224" dist="14224" dir="5520000" rotWithShape="0">
                    <a:srgbClr val="FFFFFF">
                      <a:alpha val="71999"/>
                    </a:srgbClr>
                  </a:outerShdw>
                </a:effectLst>
                <a:latin typeface="+mj-lt"/>
                <a:ea typeface="Avenir Next Medium"/>
                <a:cs typeface="Avenir Next Medium"/>
                <a:sym typeface="Avenir Next Medium"/>
              </a:rPr>
              <a:t>szájüregi </a:t>
            </a:r>
            <a:r>
              <a:rPr lang="hu-HU" sz="1400" dirty="0" err="1">
                <a:solidFill>
                  <a:srgbClr val="5E524C"/>
                </a:solidFill>
                <a:effectLst>
                  <a:outerShdw blurRad="14224" dist="14224" dir="5520000" rotWithShape="0">
                    <a:srgbClr val="FFFFFF">
                      <a:alpha val="71999"/>
                    </a:srgbClr>
                  </a:outerShdw>
                </a:effectLst>
                <a:latin typeface="+mj-lt"/>
                <a:ea typeface="Avenir Next Medium"/>
                <a:cs typeface="Avenir Next Medium"/>
                <a:sym typeface="Avenir Next Medium"/>
              </a:rPr>
              <a:t>malignus</a:t>
            </a:r>
            <a:r>
              <a:rPr lang="hu-HU" sz="1400" dirty="0">
                <a:solidFill>
                  <a:srgbClr val="5E524C"/>
                </a:solidFill>
                <a:effectLst>
                  <a:outerShdw blurRad="14224" dist="14224" dir="5520000" rotWithShape="0">
                    <a:srgbClr val="FFFFFF">
                      <a:alpha val="71999"/>
                    </a:srgbClr>
                  </a:outerShdw>
                </a:effectLst>
                <a:latin typeface="+mj-lt"/>
                <a:ea typeface="Avenir Next Medium"/>
                <a:cs typeface="Avenir Next Medium"/>
                <a:sym typeface="Avenir Next Medium"/>
              </a:rPr>
              <a:t> folyamatok</a:t>
            </a:r>
          </a:p>
          <a:p>
            <a:pPr marL="260350" algn="l" defTabSz="230021">
              <a:spcBef>
                <a:spcPts val="1195"/>
              </a:spcBef>
              <a:buSzPct val="100000"/>
              <a:defRPr sz="2016">
                <a:solidFill>
                  <a:srgbClr val="5E524C"/>
                </a:solidFill>
                <a:effectLst>
                  <a:outerShdw blurRad="14224" dist="14224" dir="5520000" rotWithShape="0">
                    <a:srgbClr val="FFFFFF">
                      <a:alpha val="71999"/>
                    </a:srgbClr>
                  </a:outerShdw>
                </a:effectLst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 lang="hu-HU" sz="1400" b="1" i="1" dirty="0">
                <a:solidFill>
                  <a:srgbClr val="5E524C"/>
                </a:solidFill>
                <a:effectLst>
                  <a:outerShdw blurRad="14224" dist="14224" dir="5520000" rotWithShape="0">
                    <a:srgbClr val="FFFFFF">
                      <a:alpha val="71999"/>
                    </a:srgbClr>
                  </a:outerShdw>
                </a:effectLst>
                <a:latin typeface="+mj-lt"/>
                <a:ea typeface="Avenir Next Medium"/>
                <a:cs typeface="Avenir Next Medium"/>
                <a:sym typeface="Avenir Next Medium"/>
              </a:rPr>
              <a:t>primer-primer:  </a:t>
            </a:r>
            <a:r>
              <a:rPr lang="hu-HU" sz="1400" dirty="0">
                <a:solidFill>
                  <a:srgbClr val="5E524C"/>
                </a:solidFill>
                <a:effectLst>
                  <a:outerShdw blurRad="14224" dist="14224" dir="5520000" rotWithShape="0">
                    <a:srgbClr val="FFFFFF">
                      <a:alpha val="71999"/>
                    </a:srgbClr>
                  </a:outerShdw>
                </a:effectLst>
                <a:latin typeface="+mj-lt"/>
                <a:ea typeface="Avenir Next Medium"/>
                <a:cs typeface="Avenir Next Medium"/>
                <a:sym typeface="Avenir Next Medium"/>
              </a:rPr>
              <a:t>várandós kismamák és a magzat védelme</a:t>
            </a:r>
          </a:p>
          <a:p>
            <a:pPr marL="260350" algn="l" defTabSz="230021">
              <a:spcBef>
                <a:spcPts val="1195"/>
              </a:spcBef>
              <a:buSzPct val="100000"/>
              <a:defRPr sz="2016">
                <a:solidFill>
                  <a:srgbClr val="5E524C"/>
                </a:solidFill>
                <a:effectLst>
                  <a:outerShdw blurRad="14224" dist="14224" dir="5520000" rotWithShape="0">
                    <a:srgbClr val="FFFFFF">
                      <a:alpha val="71999"/>
                    </a:srgbClr>
                  </a:outerShdw>
                </a:effectLst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endParaRPr lang="hu-HU" sz="1400" b="1" i="1" dirty="0">
              <a:solidFill>
                <a:srgbClr val="5E524C"/>
              </a:solidFill>
              <a:effectLst>
                <a:outerShdw blurRad="14224" dist="14224" dir="5520000" rotWithShape="0">
                  <a:srgbClr val="FFFFFF">
                    <a:alpha val="71999"/>
                  </a:srgbClr>
                </a:outerShdw>
              </a:effectLst>
              <a:latin typeface="+mj-lt"/>
              <a:ea typeface="Avenir Next Medium"/>
              <a:cs typeface="Avenir Next Medium"/>
              <a:sym typeface="Avenir Next Medium"/>
            </a:endParaRPr>
          </a:p>
          <a:p>
            <a:pPr marL="285750" indent="-285750" algn="l" defTabSz="230021">
              <a:spcBef>
                <a:spcPts val="1195"/>
              </a:spcBef>
              <a:buSzPct val="100000"/>
              <a:buFont typeface="Wingdings" panose="05000000000000000000" pitchFamily="2" charset="2"/>
              <a:buChar char="§"/>
              <a:defRPr sz="2016">
                <a:solidFill>
                  <a:srgbClr val="5E524C"/>
                </a:solidFill>
                <a:effectLst>
                  <a:outerShdw blurRad="14224" dist="14224" dir="5520000" rotWithShape="0">
                    <a:srgbClr val="FFFFFF">
                      <a:alpha val="71999"/>
                    </a:srgbClr>
                  </a:outerShdw>
                </a:effectLst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 lang="hu-HU" sz="1400" b="1" dirty="0">
                <a:solidFill>
                  <a:srgbClr val="5E524C"/>
                </a:solidFill>
                <a:effectLst>
                  <a:outerShdw blurRad="14224" dist="14224" dir="5520000" rotWithShape="0">
                    <a:srgbClr val="FFFFFF">
                      <a:alpha val="71999"/>
                    </a:srgbClr>
                  </a:outerShdw>
                </a:effectLst>
                <a:latin typeface="+mj-lt"/>
                <a:ea typeface="Avenir Next Medium"/>
                <a:cs typeface="Avenir Next Medium"/>
                <a:sym typeface="Avenir Next Medium"/>
              </a:rPr>
              <a:t>szekunder</a:t>
            </a:r>
          </a:p>
          <a:p>
            <a:pPr marL="546100" indent="-285750" algn="l" defTabSz="230021">
              <a:spcBef>
                <a:spcPts val="1195"/>
              </a:spcBef>
              <a:buSzPct val="100000"/>
              <a:buFont typeface="Arial" panose="020B0604020202020204" pitchFamily="34" charset="0"/>
              <a:buChar char="•"/>
              <a:defRPr sz="2016">
                <a:solidFill>
                  <a:srgbClr val="5E524C"/>
                </a:solidFill>
                <a:effectLst>
                  <a:outerShdw blurRad="14224" dist="14224" dir="5520000" rotWithShape="0">
                    <a:srgbClr val="FFFFFF">
                      <a:alpha val="71999"/>
                    </a:srgbClr>
                  </a:outerShdw>
                </a:effectLst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 lang="hu-HU" sz="1400" dirty="0">
                <a:solidFill>
                  <a:srgbClr val="5E524C"/>
                </a:solidFill>
                <a:effectLst>
                  <a:outerShdw blurRad="14224" dist="14224" dir="5520000" rotWithShape="0">
                    <a:srgbClr val="FFFFFF">
                      <a:alpha val="71999"/>
                    </a:srgbClr>
                  </a:outerShdw>
                </a:effectLst>
                <a:latin typeface="+mj-lt"/>
                <a:ea typeface="Avenir Next Medium"/>
                <a:cs typeface="Avenir Next Medium"/>
                <a:sym typeface="Avenir Next Medium"/>
              </a:rPr>
              <a:t>korai felismerés, diagnózis ← </a:t>
            </a:r>
            <a:r>
              <a:rPr lang="hu-HU" sz="1400" dirty="0" err="1">
                <a:solidFill>
                  <a:srgbClr val="5E524C"/>
                </a:solidFill>
                <a:effectLst>
                  <a:outerShdw blurRad="14224" dist="14224" dir="5520000" rotWithShape="0">
                    <a:srgbClr val="FFFFFF">
                      <a:alpha val="71999"/>
                    </a:srgbClr>
                  </a:outerShdw>
                </a:effectLst>
                <a:latin typeface="+mj-lt"/>
                <a:ea typeface="Avenir Next Medium"/>
                <a:cs typeface="Avenir Next Medium"/>
                <a:sym typeface="Avenir Next Medium"/>
              </a:rPr>
              <a:t>szűrőviszgálatok</a:t>
            </a:r>
            <a:endParaRPr lang="hu-HU" sz="1400" dirty="0">
              <a:solidFill>
                <a:srgbClr val="5E524C"/>
              </a:solidFill>
              <a:effectLst>
                <a:outerShdw blurRad="14224" dist="14224" dir="5520000" rotWithShape="0">
                  <a:srgbClr val="FFFFFF">
                    <a:alpha val="71999"/>
                  </a:srgbClr>
                </a:outerShdw>
              </a:effectLst>
              <a:latin typeface="+mj-lt"/>
              <a:ea typeface="Avenir Next Medium"/>
              <a:cs typeface="Avenir Next Medium"/>
              <a:sym typeface="Avenir Next Medium"/>
            </a:endParaRPr>
          </a:p>
          <a:p>
            <a:pPr marL="546100" indent="-285750" algn="l" defTabSz="230021">
              <a:spcBef>
                <a:spcPts val="1195"/>
              </a:spcBef>
              <a:buSzPct val="100000"/>
              <a:buFont typeface="Arial" panose="020B0604020202020204" pitchFamily="34" charset="0"/>
              <a:buChar char="•"/>
              <a:defRPr sz="2016">
                <a:solidFill>
                  <a:srgbClr val="5E524C"/>
                </a:solidFill>
                <a:effectLst>
                  <a:outerShdw blurRad="14224" dist="14224" dir="5520000" rotWithShape="0">
                    <a:srgbClr val="FFFFFF">
                      <a:alpha val="71999"/>
                    </a:srgbClr>
                  </a:outerShdw>
                </a:effectLst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 lang="hu-HU" sz="1400" dirty="0">
                <a:solidFill>
                  <a:srgbClr val="5E524C"/>
                </a:solidFill>
                <a:effectLst>
                  <a:outerShdw blurRad="14224" dist="14224" dir="5520000" rotWithShape="0">
                    <a:srgbClr val="FFFFFF">
                      <a:alpha val="71999"/>
                    </a:srgbClr>
                  </a:outerShdw>
                </a:effectLst>
                <a:latin typeface="+mj-lt"/>
                <a:ea typeface="Avenir Next Medium"/>
                <a:cs typeface="Avenir Next Medium"/>
                <a:sym typeface="Avenir Next Medium"/>
              </a:rPr>
              <a:t>korai kezelés</a:t>
            </a:r>
          </a:p>
          <a:p>
            <a:pPr marL="260350" algn="l" defTabSz="230021">
              <a:spcBef>
                <a:spcPts val="1195"/>
              </a:spcBef>
              <a:buSzPct val="100000"/>
              <a:defRPr sz="2016">
                <a:solidFill>
                  <a:srgbClr val="5E524C"/>
                </a:solidFill>
                <a:effectLst>
                  <a:outerShdw blurRad="14224" dist="14224" dir="5520000" rotWithShape="0">
                    <a:srgbClr val="FFFFFF">
                      <a:alpha val="71999"/>
                    </a:srgbClr>
                  </a:outerShdw>
                </a:effectLst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endParaRPr lang="hu-HU" sz="1400" dirty="0">
              <a:solidFill>
                <a:srgbClr val="5E524C"/>
              </a:solidFill>
              <a:effectLst>
                <a:outerShdw blurRad="14224" dist="14224" dir="5520000" rotWithShape="0">
                  <a:srgbClr val="FFFFFF">
                    <a:alpha val="71999"/>
                  </a:srgbClr>
                </a:outerShdw>
              </a:effectLst>
              <a:latin typeface="+mj-lt"/>
              <a:ea typeface="Avenir Next Medium"/>
              <a:cs typeface="Avenir Next Medium"/>
              <a:sym typeface="Avenir Next Medium"/>
            </a:endParaRPr>
          </a:p>
          <a:p>
            <a:pPr marL="285750" indent="-285750" algn="l" defTabSz="230021">
              <a:spcBef>
                <a:spcPts val="1195"/>
              </a:spcBef>
              <a:buSzPct val="100000"/>
              <a:buFont typeface="Wingdings" panose="05000000000000000000" pitchFamily="2" charset="2"/>
              <a:buChar char="§"/>
              <a:defRPr sz="2016">
                <a:solidFill>
                  <a:srgbClr val="5E524C"/>
                </a:solidFill>
                <a:effectLst>
                  <a:outerShdw blurRad="14224" dist="14224" dir="5520000" rotWithShape="0">
                    <a:srgbClr val="FFFFFF">
                      <a:alpha val="71999"/>
                    </a:srgbClr>
                  </a:outerShdw>
                </a:effectLst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 lang="hu-HU" sz="1400" b="1" dirty="0">
                <a:solidFill>
                  <a:srgbClr val="5E524C"/>
                </a:solidFill>
                <a:effectLst>
                  <a:outerShdw blurRad="14224" dist="14224" dir="5520000" rotWithShape="0">
                    <a:srgbClr val="FFFFFF">
                      <a:alpha val="71999"/>
                    </a:srgbClr>
                  </a:outerShdw>
                </a:effectLst>
                <a:latin typeface="+mj-lt"/>
                <a:ea typeface="Avenir Next Medium"/>
                <a:cs typeface="Avenir Next Medium"/>
                <a:sym typeface="Avenir Next Medium"/>
              </a:rPr>
              <a:t>tercier</a:t>
            </a:r>
          </a:p>
          <a:p>
            <a:pPr marL="546100" indent="-273050" algn="l" defTabSz="230021">
              <a:spcBef>
                <a:spcPts val="1195"/>
              </a:spcBef>
              <a:buSzPct val="100000"/>
              <a:buFont typeface="Arial" panose="020B0604020202020204" pitchFamily="34" charset="0"/>
              <a:buChar char="•"/>
              <a:defRPr sz="2016">
                <a:solidFill>
                  <a:srgbClr val="5E524C"/>
                </a:solidFill>
                <a:effectLst>
                  <a:outerShdw blurRad="14224" dist="14224" dir="5520000" rotWithShape="0">
                    <a:srgbClr val="FFFFFF">
                      <a:alpha val="71999"/>
                    </a:srgbClr>
                  </a:outerShdw>
                </a:effectLst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 lang="hu-HU" sz="1400" dirty="0">
                <a:solidFill>
                  <a:srgbClr val="5E524C"/>
                </a:solidFill>
                <a:effectLst>
                  <a:outerShdw blurRad="14224" dist="14224" dir="5520000" rotWithShape="0">
                    <a:srgbClr val="FFFFFF">
                      <a:alpha val="71999"/>
                    </a:srgbClr>
                  </a:outerShdw>
                </a:effectLst>
                <a:latin typeface="+mj-lt"/>
                <a:ea typeface="Avenir Next Medium"/>
                <a:cs typeface="Avenir Next Medium"/>
                <a:sym typeface="Avenir Next Medium"/>
              </a:rPr>
              <a:t>ellátás, rehabilitáció</a:t>
            </a:r>
          </a:p>
          <a:p>
            <a:pPr marL="273050" algn="l" defTabSz="230021">
              <a:spcBef>
                <a:spcPts val="1195"/>
              </a:spcBef>
              <a:buSzPct val="100000"/>
              <a:defRPr sz="2016">
                <a:solidFill>
                  <a:srgbClr val="5E524C"/>
                </a:solidFill>
                <a:effectLst>
                  <a:outerShdw blurRad="14224" dist="14224" dir="5520000" rotWithShape="0">
                    <a:srgbClr val="FFFFFF">
                      <a:alpha val="71999"/>
                    </a:srgbClr>
                  </a:outerShdw>
                </a:effectLst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endParaRPr lang="hu-HU" sz="1400" dirty="0">
              <a:solidFill>
                <a:srgbClr val="5E524C"/>
              </a:solidFill>
              <a:effectLst>
                <a:outerShdw blurRad="14224" dist="14224" dir="5520000" rotWithShape="0">
                  <a:srgbClr val="FFFFFF">
                    <a:alpha val="71999"/>
                  </a:srgbClr>
                </a:outerShdw>
              </a:effectLst>
              <a:latin typeface="+mj-lt"/>
              <a:ea typeface="Avenir Next Medium"/>
              <a:cs typeface="Avenir Next Medium"/>
              <a:sym typeface="Avenir Next Medium"/>
            </a:endParaRPr>
          </a:p>
        </p:txBody>
      </p:sp>
      <p:sp>
        <p:nvSpPr>
          <p:cNvPr id="2" name="Jobb oldali kapcsos zárójel 1">
            <a:extLst>
              <a:ext uri="{FF2B5EF4-FFF2-40B4-BE49-F238E27FC236}">
                <a16:creationId xmlns:a16="http://schemas.microsoft.com/office/drawing/2014/main" id="{9479D8C8-4120-3316-A44B-EF4C6E3BC696}"/>
              </a:ext>
            </a:extLst>
          </p:cNvPr>
          <p:cNvSpPr/>
          <p:nvPr/>
        </p:nvSpPr>
        <p:spPr>
          <a:xfrm>
            <a:off x="4205200" y="1995055"/>
            <a:ext cx="230909" cy="932872"/>
          </a:xfrm>
          <a:prstGeom prst="rightBrac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8ABC41FB-909C-6E9A-E72A-2F7C1BFBEE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198" t="32189" r="29318" b="17441"/>
          <a:stretch/>
        </p:blipFill>
        <p:spPr>
          <a:xfrm>
            <a:off x="6096000" y="3317545"/>
            <a:ext cx="5485285" cy="2657403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2F09DCE6-BCED-9CCA-8AE4-54BFFEA2602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378" t="20606" r="36212" b="22424"/>
          <a:stretch/>
        </p:blipFill>
        <p:spPr>
          <a:xfrm>
            <a:off x="7871346" y="471055"/>
            <a:ext cx="3709939" cy="2225963"/>
          </a:xfrm>
          <a:prstGeom prst="rect">
            <a:avLst/>
          </a:prstGeom>
        </p:spPr>
      </p:pic>
      <p:sp>
        <p:nvSpPr>
          <p:cNvPr id="7" name="Szövegdoboz 6">
            <a:extLst>
              <a:ext uri="{FF2B5EF4-FFF2-40B4-BE49-F238E27FC236}">
                <a16:creationId xmlns:a16="http://schemas.microsoft.com/office/drawing/2014/main" id="{949C247F-B095-614A-B438-C628F44F0AA0}"/>
              </a:ext>
            </a:extLst>
          </p:cNvPr>
          <p:cNvSpPr txBox="1"/>
          <p:nvPr/>
        </p:nvSpPr>
        <p:spPr>
          <a:xfrm>
            <a:off x="0" y="5720393"/>
            <a:ext cx="88569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https://thefuturedentistry.com/levels-of-prevention/</a:t>
            </a:r>
            <a:endParaRPr lang="hu-HU" sz="1200" i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hu-HU" sz="1200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Forrás: </a:t>
            </a:r>
            <a:r>
              <a:rPr lang="hu-HU" sz="1200" i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Nyárasdy</a:t>
            </a:r>
            <a:r>
              <a:rPr lang="hu-HU" sz="1200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I, </a:t>
            </a:r>
            <a:r>
              <a:rPr lang="hu-HU" sz="1200" i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Bánóczy</a:t>
            </a:r>
            <a:r>
              <a:rPr lang="hu-HU" sz="1200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J: Preventív Fogászat, Medicina Könyvkiadó Zrt., Budapest 2009, p:20-21</a:t>
            </a:r>
            <a:r>
              <a:rPr lang="hu-HU" sz="1200" i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hu-HU" sz="1200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>
            <a:spLocks noGrp="1"/>
          </p:cNvSpPr>
          <p:nvPr>
            <p:ph type="title"/>
          </p:nvPr>
        </p:nvSpPr>
        <p:spPr>
          <a:xfrm>
            <a:off x="-1" y="2511"/>
            <a:ext cx="8678779" cy="733351"/>
          </a:xfrm>
          <a:solidFill>
            <a:srgbClr val="FFFFFF"/>
          </a:solidFill>
        </p:spPr>
        <p:txBody>
          <a:bodyPr>
            <a:noAutofit/>
          </a:bodyPr>
          <a:lstStyle>
            <a:lvl1pPr defTabSz="385572">
              <a:spcBef>
                <a:spcPts val="1500"/>
              </a:spcBef>
              <a:defRPr sz="3432"/>
            </a:lvl1pPr>
          </a:lstStyle>
          <a:p>
            <a:pPr algn="l">
              <a:defRPr/>
            </a:pPr>
            <a:r>
              <a:rPr lang="hu-HU" sz="2250" b="1" dirty="0">
                <a:solidFill>
                  <a:schemeClr val="tx1"/>
                </a:solidFill>
              </a:rPr>
              <a:t>Barázdazárás lépései</a:t>
            </a:r>
            <a:endParaRPr sz="2250" b="1" dirty="0">
              <a:solidFill>
                <a:schemeClr val="tx1"/>
              </a:solidFill>
            </a:endParaRPr>
          </a:p>
        </p:txBody>
      </p:sp>
      <p:sp>
        <p:nvSpPr>
          <p:cNvPr id="3" name="Text Box 4">
            <a:extLst>
              <a:ext uri="{FF2B5EF4-FFF2-40B4-BE49-F238E27FC236}">
                <a16:creationId xmlns:a16="http://schemas.microsoft.com/office/drawing/2014/main" id="{5D4C7C97-0904-0F56-78F8-436783D940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" y="1017328"/>
            <a:ext cx="964882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rtlCol="0">
            <a:spAutoFit/>
          </a:bodyPr>
          <a:lstStyle>
            <a:lvl1pPr marL="0" indent="0" algn="r" defTabSz="914400" rtl="0" eaLnBrk="1" latinLnBrk="0" hangingPunct="1">
              <a:lnSpc>
                <a:spcPct val="70000"/>
              </a:lnSpc>
              <a:spcBef>
                <a:spcPts val="422"/>
              </a:spcBef>
              <a:buSzTx/>
              <a:buFontTx/>
              <a:buNone/>
              <a:defRPr sz="3375" kern="1200">
                <a:solidFill>
                  <a:srgbClr val="747676"/>
                </a:solidFill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1pPr>
            <a:lvl2pPr marL="0" indent="160729" algn="r" defTabSz="914400" rtl="0" eaLnBrk="1" latinLnBrk="0" hangingPunct="1">
              <a:lnSpc>
                <a:spcPct val="70000"/>
              </a:lnSpc>
              <a:spcBef>
                <a:spcPts val="422"/>
              </a:spcBef>
              <a:buSzTx/>
              <a:buFontTx/>
              <a:buNone/>
              <a:defRPr sz="3375" kern="1200">
                <a:solidFill>
                  <a:srgbClr val="747676"/>
                </a:solidFill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2pPr>
            <a:lvl3pPr marL="0" indent="321457" algn="r" defTabSz="914400" rtl="0" eaLnBrk="1" latinLnBrk="0" hangingPunct="1">
              <a:lnSpc>
                <a:spcPct val="70000"/>
              </a:lnSpc>
              <a:spcBef>
                <a:spcPts val="422"/>
              </a:spcBef>
              <a:buSzTx/>
              <a:buFontTx/>
              <a:buNone/>
              <a:defRPr sz="3375" kern="1200">
                <a:solidFill>
                  <a:srgbClr val="747676"/>
                </a:solidFill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3pPr>
            <a:lvl4pPr marL="0" indent="482186" algn="r" defTabSz="914400" rtl="0" eaLnBrk="1" latinLnBrk="0" hangingPunct="1">
              <a:lnSpc>
                <a:spcPct val="70000"/>
              </a:lnSpc>
              <a:spcBef>
                <a:spcPts val="422"/>
              </a:spcBef>
              <a:buSzTx/>
              <a:buFontTx/>
              <a:buNone/>
              <a:defRPr sz="3375" kern="1200">
                <a:solidFill>
                  <a:srgbClr val="747676"/>
                </a:solidFill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4pPr>
            <a:lvl5pPr marL="0" indent="642915" algn="r" defTabSz="914400" rtl="0" eaLnBrk="1" latinLnBrk="0" hangingPunct="1">
              <a:lnSpc>
                <a:spcPct val="70000"/>
              </a:lnSpc>
              <a:spcBef>
                <a:spcPts val="422"/>
              </a:spcBef>
              <a:buSzTx/>
              <a:buFontTx/>
              <a:buNone/>
              <a:defRPr sz="3375" kern="1200">
                <a:solidFill>
                  <a:srgbClr val="747676"/>
                </a:solidFill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71685" indent="-371685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3600">
                <a:solidFill>
                  <a:srgbClr val="5E524C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endParaRPr lang="hu-HU" sz="1400" dirty="0">
              <a:solidFill>
                <a:schemeClr val="bg1">
                  <a:lumMod val="50000"/>
                </a:schemeClr>
              </a:solidFill>
              <a:latin typeface="+mn-lt"/>
              <a:sym typeface="Avenir Next Medium"/>
            </a:endParaRPr>
          </a:p>
        </p:txBody>
      </p:sp>
      <p:sp>
        <p:nvSpPr>
          <p:cNvPr id="6" name="Text Box 4">
            <a:extLst>
              <a:ext uri="{FF2B5EF4-FFF2-40B4-BE49-F238E27FC236}">
                <a16:creationId xmlns:a16="http://schemas.microsoft.com/office/drawing/2014/main" id="{BEC3616F-DCA8-AD3F-A0BA-5DF6A98B67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894" y="1017328"/>
            <a:ext cx="11292253" cy="3262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rtlCol="0">
            <a:spAutoFit/>
          </a:bodyPr>
          <a:lstStyle>
            <a:lvl1pPr marL="0" indent="0" algn="r" defTabSz="914400" rtl="0" eaLnBrk="1" latinLnBrk="0" hangingPunct="1">
              <a:lnSpc>
                <a:spcPct val="70000"/>
              </a:lnSpc>
              <a:spcBef>
                <a:spcPts val="422"/>
              </a:spcBef>
              <a:buSzTx/>
              <a:buFontTx/>
              <a:buNone/>
              <a:defRPr sz="3375" kern="1200">
                <a:solidFill>
                  <a:srgbClr val="747676"/>
                </a:solidFill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1pPr>
            <a:lvl2pPr marL="0" indent="160729" algn="r" defTabSz="914400" rtl="0" eaLnBrk="1" latinLnBrk="0" hangingPunct="1">
              <a:lnSpc>
                <a:spcPct val="70000"/>
              </a:lnSpc>
              <a:spcBef>
                <a:spcPts val="422"/>
              </a:spcBef>
              <a:buSzTx/>
              <a:buFontTx/>
              <a:buNone/>
              <a:defRPr sz="3375" kern="1200">
                <a:solidFill>
                  <a:srgbClr val="747676"/>
                </a:solidFill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2pPr>
            <a:lvl3pPr marL="0" indent="321457" algn="r" defTabSz="914400" rtl="0" eaLnBrk="1" latinLnBrk="0" hangingPunct="1">
              <a:lnSpc>
                <a:spcPct val="70000"/>
              </a:lnSpc>
              <a:spcBef>
                <a:spcPts val="422"/>
              </a:spcBef>
              <a:buSzTx/>
              <a:buFontTx/>
              <a:buNone/>
              <a:defRPr sz="3375" kern="1200">
                <a:solidFill>
                  <a:srgbClr val="747676"/>
                </a:solidFill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3pPr>
            <a:lvl4pPr marL="0" indent="482186" algn="r" defTabSz="914400" rtl="0" eaLnBrk="1" latinLnBrk="0" hangingPunct="1">
              <a:lnSpc>
                <a:spcPct val="70000"/>
              </a:lnSpc>
              <a:spcBef>
                <a:spcPts val="422"/>
              </a:spcBef>
              <a:buSzTx/>
              <a:buFontTx/>
              <a:buNone/>
              <a:defRPr sz="3375" kern="1200">
                <a:solidFill>
                  <a:srgbClr val="747676"/>
                </a:solidFill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4pPr>
            <a:lvl5pPr marL="0" indent="642915" algn="r" defTabSz="914400" rtl="0" eaLnBrk="1" latinLnBrk="0" hangingPunct="1">
              <a:lnSpc>
                <a:spcPct val="70000"/>
              </a:lnSpc>
              <a:spcBef>
                <a:spcPts val="422"/>
              </a:spcBef>
              <a:buSzTx/>
              <a:buFontTx/>
              <a:buNone/>
              <a:defRPr sz="3375" kern="1200">
                <a:solidFill>
                  <a:srgbClr val="747676"/>
                </a:solidFill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71685" indent="-371685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3600">
                <a:solidFill>
                  <a:srgbClr val="5E524C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 lang="hu-HU" sz="1400" b="1" dirty="0">
                <a:latin typeface="+mn-lt"/>
                <a:sym typeface="Avenir Next Medium"/>
              </a:rPr>
              <a:t>Barázdazáró anyag alkalmazása</a:t>
            </a:r>
          </a:p>
          <a:p>
            <a:pPr marL="803275" indent="-174625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3600">
                <a:solidFill>
                  <a:srgbClr val="5E524C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 lang="hu-HU" sz="1400" dirty="0">
                <a:latin typeface="+mn-lt"/>
                <a:sym typeface="Avenir Next Medium"/>
              </a:rPr>
              <a:t>vékony rétegben, buborékmentesen</a:t>
            </a:r>
          </a:p>
          <a:p>
            <a:pPr marL="803275" indent="-174625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3600">
                <a:solidFill>
                  <a:srgbClr val="5E524C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 lang="hu-HU" sz="1400" i="1" dirty="0" err="1">
                <a:latin typeface="+mn-lt"/>
                <a:sym typeface="Avenir Next Medium"/>
              </a:rPr>
              <a:t>üvegionomer</a:t>
            </a:r>
            <a:r>
              <a:rPr lang="hu-HU" sz="1400" i="1" dirty="0">
                <a:latin typeface="+mn-lt"/>
                <a:sym typeface="Avenir Next Medium"/>
              </a:rPr>
              <a:t> BZ: </a:t>
            </a:r>
          </a:p>
          <a:p>
            <a:pPr marL="1255713" indent="-174625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3600">
                <a:solidFill>
                  <a:srgbClr val="5E524C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 lang="hu-HU" sz="1400" dirty="0" err="1">
                <a:latin typeface="+mn-lt"/>
                <a:sym typeface="Avenir Next Medium"/>
              </a:rPr>
              <a:t>előtörörőben</a:t>
            </a:r>
            <a:r>
              <a:rPr lang="hu-HU" sz="1400" dirty="0">
                <a:latin typeface="+mn-lt"/>
                <a:sym typeface="Avenir Next Medium"/>
              </a:rPr>
              <a:t> lévő fogak</a:t>
            </a:r>
          </a:p>
          <a:p>
            <a:pPr marL="1255713" indent="-174625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3600">
                <a:solidFill>
                  <a:srgbClr val="5E524C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 lang="hu-HU" sz="1400" dirty="0">
                <a:latin typeface="+mn-lt"/>
                <a:sym typeface="Avenir Next Medium"/>
              </a:rPr>
              <a:t>allergiás panaszok</a:t>
            </a:r>
          </a:p>
          <a:p>
            <a:pPr marL="801688" indent="-174625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3600">
                <a:solidFill>
                  <a:srgbClr val="5E524C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 lang="hu-HU" sz="1400" dirty="0">
                <a:latin typeface="+mn-lt"/>
                <a:sym typeface="Avenir Next Medium"/>
              </a:rPr>
              <a:t>felső állcsontnál fokozott figyelmet igényel az optimális mennyiség és a kötési idő meghatározása</a:t>
            </a:r>
          </a:p>
          <a:p>
            <a:pPr marL="801688" indent="-174625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3600">
                <a:solidFill>
                  <a:srgbClr val="5E524C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endParaRPr lang="hu-HU" sz="1400" dirty="0">
              <a:latin typeface="+mn-lt"/>
              <a:sym typeface="Avenir Next Medium"/>
            </a:endParaRPr>
          </a:p>
          <a:p>
            <a:pPr marL="449263" indent="-449263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3600">
                <a:solidFill>
                  <a:srgbClr val="5E524C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 lang="hu-HU" sz="1400" b="1" dirty="0">
                <a:latin typeface="+mn-lt"/>
                <a:sym typeface="Avenir Next Medium"/>
              </a:rPr>
              <a:t>Polimerizálás</a:t>
            </a:r>
          </a:p>
          <a:p>
            <a:pPr marL="352425" indent="-174625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3600">
                <a:solidFill>
                  <a:srgbClr val="5E524C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endParaRPr lang="hu-HU" sz="1400" dirty="0">
              <a:latin typeface="+mn-lt"/>
              <a:sym typeface="Avenir Next Medium"/>
            </a:endParaRPr>
          </a:p>
        </p:txBody>
      </p:sp>
    </p:spTree>
    <p:extLst>
      <p:ext uri="{BB962C8B-B14F-4D97-AF65-F5344CB8AC3E}">
        <p14:creationId xmlns:p14="http://schemas.microsoft.com/office/powerpoint/2010/main" val="1071407899"/>
      </p:ext>
    </p:extLst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>
            <a:spLocks noGrp="1"/>
          </p:cNvSpPr>
          <p:nvPr>
            <p:ph type="title"/>
          </p:nvPr>
        </p:nvSpPr>
        <p:spPr>
          <a:xfrm>
            <a:off x="-1" y="2511"/>
            <a:ext cx="8678779" cy="733351"/>
          </a:xfrm>
          <a:solidFill>
            <a:srgbClr val="FFFFFF"/>
          </a:solidFill>
        </p:spPr>
        <p:txBody>
          <a:bodyPr>
            <a:noAutofit/>
          </a:bodyPr>
          <a:lstStyle>
            <a:lvl1pPr defTabSz="385572">
              <a:spcBef>
                <a:spcPts val="1500"/>
              </a:spcBef>
              <a:defRPr sz="3432"/>
            </a:lvl1pPr>
          </a:lstStyle>
          <a:p>
            <a:pPr algn="l">
              <a:defRPr/>
            </a:pPr>
            <a:r>
              <a:rPr lang="hu-HU" sz="2250" b="1" dirty="0">
                <a:solidFill>
                  <a:schemeClr val="tx1"/>
                </a:solidFill>
              </a:rPr>
              <a:t>Barázdazárás lépései</a:t>
            </a:r>
            <a:endParaRPr sz="2250" b="1" dirty="0">
              <a:solidFill>
                <a:schemeClr val="tx1"/>
              </a:solidFill>
            </a:endParaRPr>
          </a:p>
        </p:txBody>
      </p:sp>
      <p:sp>
        <p:nvSpPr>
          <p:cNvPr id="3" name="Text Box 4">
            <a:extLst>
              <a:ext uri="{FF2B5EF4-FFF2-40B4-BE49-F238E27FC236}">
                <a16:creationId xmlns:a16="http://schemas.microsoft.com/office/drawing/2014/main" id="{5D4C7C97-0904-0F56-78F8-436783D940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" y="1017328"/>
            <a:ext cx="964882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rtlCol="0">
            <a:spAutoFit/>
          </a:bodyPr>
          <a:lstStyle>
            <a:lvl1pPr marL="0" indent="0" algn="r" defTabSz="914400" rtl="0" eaLnBrk="1" latinLnBrk="0" hangingPunct="1">
              <a:lnSpc>
                <a:spcPct val="70000"/>
              </a:lnSpc>
              <a:spcBef>
                <a:spcPts val="422"/>
              </a:spcBef>
              <a:buSzTx/>
              <a:buFontTx/>
              <a:buNone/>
              <a:defRPr sz="3375" kern="1200">
                <a:solidFill>
                  <a:srgbClr val="747676"/>
                </a:solidFill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1pPr>
            <a:lvl2pPr marL="0" indent="160729" algn="r" defTabSz="914400" rtl="0" eaLnBrk="1" latinLnBrk="0" hangingPunct="1">
              <a:lnSpc>
                <a:spcPct val="70000"/>
              </a:lnSpc>
              <a:spcBef>
                <a:spcPts val="422"/>
              </a:spcBef>
              <a:buSzTx/>
              <a:buFontTx/>
              <a:buNone/>
              <a:defRPr sz="3375" kern="1200">
                <a:solidFill>
                  <a:srgbClr val="747676"/>
                </a:solidFill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2pPr>
            <a:lvl3pPr marL="0" indent="321457" algn="r" defTabSz="914400" rtl="0" eaLnBrk="1" latinLnBrk="0" hangingPunct="1">
              <a:lnSpc>
                <a:spcPct val="70000"/>
              </a:lnSpc>
              <a:spcBef>
                <a:spcPts val="422"/>
              </a:spcBef>
              <a:buSzTx/>
              <a:buFontTx/>
              <a:buNone/>
              <a:defRPr sz="3375" kern="1200">
                <a:solidFill>
                  <a:srgbClr val="747676"/>
                </a:solidFill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3pPr>
            <a:lvl4pPr marL="0" indent="482186" algn="r" defTabSz="914400" rtl="0" eaLnBrk="1" latinLnBrk="0" hangingPunct="1">
              <a:lnSpc>
                <a:spcPct val="70000"/>
              </a:lnSpc>
              <a:spcBef>
                <a:spcPts val="422"/>
              </a:spcBef>
              <a:buSzTx/>
              <a:buFontTx/>
              <a:buNone/>
              <a:defRPr sz="3375" kern="1200">
                <a:solidFill>
                  <a:srgbClr val="747676"/>
                </a:solidFill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4pPr>
            <a:lvl5pPr marL="0" indent="642915" algn="r" defTabSz="914400" rtl="0" eaLnBrk="1" latinLnBrk="0" hangingPunct="1">
              <a:lnSpc>
                <a:spcPct val="70000"/>
              </a:lnSpc>
              <a:spcBef>
                <a:spcPts val="422"/>
              </a:spcBef>
              <a:buSzTx/>
              <a:buFontTx/>
              <a:buNone/>
              <a:defRPr sz="3375" kern="1200">
                <a:solidFill>
                  <a:srgbClr val="747676"/>
                </a:solidFill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71685" indent="-371685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3600">
                <a:solidFill>
                  <a:srgbClr val="5E524C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endParaRPr lang="hu-HU" sz="1400" dirty="0">
              <a:solidFill>
                <a:schemeClr val="bg1">
                  <a:lumMod val="50000"/>
                </a:schemeClr>
              </a:solidFill>
              <a:latin typeface="+mn-lt"/>
              <a:sym typeface="Avenir Next Medium"/>
            </a:endParaRPr>
          </a:p>
        </p:txBody>
      </p:sp>
      <p:sp>
        <p:nvSpPr>
          <p:cNvPr id="6" name="Text Box 4">
            <a:extLst>
              <a:ext uri="{FF2B5EF4-FFF2-40B4-BE49-F238E27FC236}">
                <a16:creationId xmlns:a16="http://schemas.microsoft.com/office/drawing/2014/main" id="{BEC3616F-DCA8-AD3F-A0BA-5DF6A98B67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894" y="1017328"/>
            <a:ext cx="11292253" cy="2523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rtlCol="0">
            <a:spAutoFit/>
          </a:bodyPr>
          <a:lstStyle>
            <a:lvl1pPr marL="0" indent="0" algn="r" defTabSz="914400" rtl="0" eaLnBrk="1" latinLnBrk="0" hangingPunct="1">
              <a:lnSpc>
                <a:spcPct val="70000"/>
              </a:lnSpc>
              <a:spcBef>
                <a:spcPts val="422"/>
              </a:spcBef>
              <a:buSzTx/>
              <a:buFontTx/>
              <a:buNone/>
              <a:defRPr sz="3375" kern="1200">
                <a:solidFill>
                  <a:srgbClr val="747676"/>
                </a:solidFill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1pPr>
            <a:lvl2pPr marL="0" indent="160729" algn="r" defTabSz="914400" rtl="0" eaLnBrk="1" latinLnBrk="0" hangingPunct="1">
              <a:lnSpc>
                <a:spcPct val="70000"/>
              </a:lnSpc>
              <a:spcBef>
                <a:spcPts val="422"/>
              </a:spcBef>
              <a:buSzTx/>
              <a:buFontTx/>
              <a:buNone/>
              <a:defRPr sz="3375" kern="1200">
                <a:solidFill>
                  <a:srgbClr val="747676"/>
                </a:solidFill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2pPr>
            <a:lvl3pPr marL="0" indent="321457" algn="r" defTabSz="914400" rtl="0" eaLnBrk="1" latinLnBrk="0" hangingPunct="1">
              <a:lnSpc>
                <a:spcPct val="70000"/>
              </a:lnSpc>
              <a:spcBef>
                <a:spcPts val="422"/>
              </a:spcBef>
              <a:buSzTx/>
              <a:buFontTx/>
              <a:buNone/>
              <a:defRPr sz="3375" kern="1200">
                <a:solidFill>
                  <a:srgbClr val="747676"/>
                </a:solidFill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3pPr>
            <a:lvl4pPr marL="0" indent="482186" algn="r" defTabSz="914400" rtl="0" eaLnBrk="1" latinLnBrk="0" hangingPunct="1">
              <a:lnSpc>
                <a:spcPct val="70000"/>
              </a:lnSpc>
              <a:spcBef>
                <a:spcPts val="422"/>
              </a:spcBef>
              <a:buSzTx/>
              <a:buFontTx/>
              <a:buNone/>
              <a:defRPr sz="3375" kern="1200">
                <a:solidFill>
                  <a:srgbClr val="747676"/>
                </a:solidFill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4pPr>
            <a:lvl5pPr marL="0" indent="642915" algn="r" defTabSz="914400" rtl="0" eaLnBrk="1" latinLnBrk="0" hangingPunct="1">
              <a:lnSpc>
                <a:spcPct val="70000"/>
              </a:lnSpc>
              <a:spcBef>
                <a:spcPts val="422"/>
              </a:spcBef>
              <a:buSzTx/>
              <a:buFontTx/>
              <a:buNone/>
              <a:defRPr sz="3375" kern="1200">
                <a:solidFill>
                  <a:srgbClr val="747676"/>
                </a:solidFill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71685" indent="-371685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3600">
                <a:solidFill>
                  <a:srgbClr val="5E524C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 lang="hu-HU" sz="1400" b="1" dirty="0" err="1">
                <a:latin typeface="+mn-lt"/>
                <a:sym typeface="Avenir Next Medium"/>
              </a:rPr>
              <a:t>Occlusio</a:t>
            </a:r>
            <a:r>
              <a:rPr lang="hu-HU" sz="1400" b="1" dirty="0">
                <a:latin typeface="+mn-lt"/>
                <a:sym typeface="Avenir Next Medium"/>
              </a:rPr>
              <a:t> kontroll, polírozás</a:t>
            </a:r>
          </a:p>
          <a:p>
            <a:pPr marL="722313" indent="-371475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3600">
                <a:solidFill>
                  <a:srgbClr val="5E524C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 lang="hu-HU" sz="1400" dirty="0">
                <a:latin typeface="+mn-lt"/>
                <a:sym typeface="Avenir Next Medium"/>
              </a:rPr>
              <a:t>artikulációs papír – leszárított felszín, páciens felültetve</a:t>
            </a:r>
          </a:p>
          <a:p>
            <a:pPr marL="722313" indent="-371475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3600">
                <a:solidFill>
                  <a:srgbClr val="5E524C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 lang="hu-HU" sz="1400" dirty="0">
                <a:latin typeface="+mn-lt"/>
                <a:sym typeface="Avenir Next Medium"/>
              </a:rPr>
              <a:t>széli záródás ellenőrzése szondával</a:t>
            </a:r>
          </a:p>
          <a:p>
            <a:pPr marL="722313" indent="-371475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3600">
                <a:solidFill>
                  <a:srgbClr val="5E524C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 lang="hu-HU" sz="1400" dirty="0" err="1">
                <a:latin typeface="+mn-lt"/>
                <a:sym typeface="Avenir Next Medium"/>
              </a:rPr>
              <a:t>sz.e</a:t>
            </a:r>
            <a:r>
              <a:rPr lang="hu-HU" sz="1400" dirty="0">
                <a:latin typeface="+mn-lt"/>
                <a:sym typeface="Avenir Next Medium"/>
              </a:rPr>
              <a:t>. </a:t>
            </a:r>
            <a:r>
              <a:rPr lang="hu-HU" sz="1400" dirty="0" err="1">
                <a:latin typeface="+mn-lt"/>
                <a:sym typeface="Avenir Next Medium"/>
              </a:rPr>
              <a:t>finírozás</a:t>
            </a:r>
            <a:endParaRPr lang="hu-HU" sz="1400" dirty="0">
              <a:latin typeface="+mn-lt"/>
              <a:sym typeface="Avenir Next Medium"/>
            </a:endParaRPr>
          </a:p>
          <a:p>
            <a:pPr marL="722313" indent="-371475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3600">
                <a:solidFill>
                  <a:srgbClr val="5E524C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 lang="hu-HU" sz="1400" dirty="0">
                <a:latin typeface="+mn-lt"/>
                <a:sym typeface="Avenir Next Medium"/>
              </a:rPr>
              <a:t>polírozás – oxigéninhibíciós réteg eltávolítása – allergia</a:t>
            </a:r>
            <a:r>
              <a:rPr lang="hu-HU" sz="1400" b="1" dirty="0">
                <a:latin typeface="+mn-lt"/>
                <a:sym typeface="Avenir Next Medium"/>
              </a:rPr>
              <a:t>!</a:t>
            </a:r>
          </a:p>
          <a:p>
            <a:pPr marL="722313" indent="-371475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3600">
                <a:solidFill>
                  <a:srgbClr val="5E524C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 lang="hu-HU" sz="1400" dirty="0">
                <a:latin typeface="+mn-lt"/>
                <a:sym typeface="Avenir Next Medium"/>
              </a:rPr>
              <a:t>lokális fluorid applikáció</a:t>
            </a:r>
          </a:p>
          <a:p>
            <a:pPr marL="352425" indent="-174625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3600">
                <a:solidFill>
                  <a:srgbClr val="5E524C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endParaRPr lang="hu-HU" sz="1400" dirty="0">
              <a:latin typeface="+mn-lt"/>
              <a:sym typeface="Avenir Next Medium"/>
            </a:endParaRP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EA9CA27A-CB0A-A2FC-AC2A-38701741CD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485" t="30941" r="50985" b="31313"/>
          <a:stretch/>
        </p:blipFill>
        <p:spPr>
          <a:xfrm>
            <a:off x="7282374" y="3302175"/>
            <a:ext cx="4645425" cy="2775993"/>
          </a:xfrm>
          <a:prstGeom prst="rect">
            <a:avLst/>
          </a:prstGeom>
        </p:spPr>
      </p:pic>
      <p:sp>
        <p:nvSpPr>
          <p:cNvPr id="7" name="Szövegdoboz 6">
            <a:extLst>
              <a:ext uri="{FF2B5EF4-FFF2-40B4-BE49-F238E27FC236}">
                <a16:creationId xmlns:a16="http://schemas.microsoft.com/office/drawing/2014/main" id="{ECF78FC1-0770-4D49-BF96-A45AC6CDBBEA}"/>
              </a:ext>
            </a:extLst>
          </p:cNvPr>
          <p:cNvSpPr txBox="1"/>
          <p:nvPr/>
        </p:nvSpPr>
        <p:spPr>
          <a:xfrm>
            <a:off x="193894" y="5945116"/>
            <a:ext cx="6137562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900" dirty="0"/>
              <a:t>https://bnfdental.com/dental-fissure-sealants-in-singapore/</a:t>
            </a:r>
          </a:p>
        </p:txBody>
      </p:sp>
      <p:grpSp>
        <p:nvGrpSpPr>
          <p:cNvPr id="8" name="Csoportba foglalás 6">
            <a:extLst>
              <a:ext uri="{FF2B5EF4-FFF2-40B4-BE49-F238E27FC236}">
                <a16:creationId xmlns:a16="http://schemas.microsoft.com/office/drawing/2014/main" id="{2B1B34B8-7722-ADC0-D6BE-4C17280F7DC1}"/>
              </a:ext>
            </a:extLst>
          </p:cNvPr>
          <p:cNvGrpSpPr/>
          <p:nvPr/>
        </p:nvGrpSpPr>
        <p:grpSpPr>
          <a:xfrm>
            <a:off x="7681743" y="452581"/>
            <a:ext cx="3934161" cy="2775994"/>
            <a:chOff x="2057261" y="1228435"/>
            <a:chExt cx="4241938" cy="2863274"/>
          </a:xfrm>
        </p:grpSpPr>
        <p:pic>
          <p:nvPicPr>
            <p:cNvPr id="9" name="Kép 8">
              <a:extLst>
                <a:ext uri="{FF2B5EF4-FFF2-40B4-BE49-F238E27FC236}">
                  <a16:creationId xmlns:a16="http://schemas.microsoft.com/office/drawing/2014/main" id="{E5DEFB34-AD1F-C053-3E48-5AF23DEFD5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283" t="7359" r="34817" b="26729"/>
            <a:stretch/>
          </p:blipFill>
          <p:spPr>
            <a:xfrm>
              <a:off x="4285672" y="1228436"/>
              <a:ext cx="2013527" cy="2863273"/>
            </a:xfrm>
            <a:prstGeom prst="rect">
              <a:avLst/>
            </a:prstGeom>
          </p:spPr>
        </p:pic>
        <p:pic>
          <p:nvPicPr>
            <p:cNvPr id="10" name="Kép 9">
              <a:extLst>
                <a:ext uri="{FF2B5EF4-FFF2-40B4-BE49-F238E27FC236}">
                  <a16:creationId xmlns:a16="http://schemas.microsoft.com/office/drawing/2014/main" id="{BDDEA992-2BA4-CAFB-E92F-C1C43C2A8F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024" t="15008" r="40580" b="36539"/>
            <a:stretch/>
          </p:blipFill>
          <p:spPr>
            <a:xfrm>
              <a:off x="2057261" y="1228435"/>
              <a:ext cx="2073811" cy="28632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68274382"/>
      </p:ext>
    </p:extLst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zöveg helye 6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zöveg helye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hu-HU" dirty="0"/>
              <a:t>Dr. Sklánitz Réka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416177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148">
            <a:extLst>
              <a:ext uri="{FF2B5EF4-FFF2-40B4-BE49-F238E27FC236}">
                <a16:creationId xmlns:a16="http://schemas.microsoft.com/office/drawing/2014/main" id="{1BA6E52C-E665-72AD-3275-FCAA6DCBD2DC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7070103" cy="803672"/>
          </a:xfrm>
          <a:prstGeom prst="rect">
            <a:avLst/>
          </a:prstGeom>
          <a:solidFill>
            <a:srgbClr val="FFFFFF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356362" rtl="0" eaLnBrk="1" latinLnBrk="0" hangingPunct="1">
              <a:lnSpc>
                <a:spcPct val="90000"/>
              </a:lnSpc>
              <a:spcBef>
                <a:spcPts val="1400"/>
              </a:spcBef>
              <a:buNone/>
              <a:defRPr sz="3172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hu-HU" sz="2250" b="1" dirty="0"/>
              <a:t>Fogászati prevenció</a:t>
            </a:r>
          </a:p>
        </p:txBody>
      </p:sp>
      <p:sp>
        <p:nvSpPr>
          <p:cNvPr id="10" name="Shape 149">
            <a:extLst>
              <a:ext uri="{FF2B5EF4-FFF2-40B4-BE49-F238E27FC236}">
                <a16:creationId xmlns:a16="http://schemas.microsoft.com/office/drawing/2014/main" id="{F59A3E44-5B26-95FD-3F18-C367FAC01C29}"/>
              </a:ext>
            </a:extLst>
          </p:cNvPr>
          <p:cNvSpPr txBox="1">
            <a:spLocks/>
          </p:cNvSpPr>
          <p:nvPr/>
        </p:nvSpPr>
        <p:spPr>
          <a:xfrm>
            <a:off x="107499" y="973200"/>
            <a:ext cx="10704879" cy="4688691"/>
          </a:xfrm>
          <a:prstGeom prst="rect">
            <a:avLst/>
          </a:prstGeom>
          <a:solidFill>
            <a:srgbClr val="FFFFFF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defTabSz="230021">
              <a:spcBef>
                <a:spcPts val="1195"/>
              </a:spcBef>
              <a:buSzPct val="100000"/>
              <a:buFont typeface="Wingdings" panose="05000000000000000000" pitchFamily="2" charset="2"/>
              <a:buChar char="§"/>
              <a:defRPr sz="2016">
                <a:solidFill>
                  <a:srgbClr val="5E524C"/>
                </a:solidFill>
                <a:effectLst>
                  <a:outerShdw blurRad="14224" dist="14224" dir="5520000" rotWithShape="0">
                    <a:srgbClr val="FFFFFF">
                      <a:alpha val="71999"/>
                    </a:srgbClr>
                  </a:outerShdw>
                </a:effectLst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 lang="hu-HU" sz="1400" b="1" dirty="0">
                <a:effectLst>
                  <a:outerShdw blurRad="14224" dist="14224" dir="5520000" rotWithShape="0">
                    <a:srgbClr val="FFFFFF">
                      <a:alpha val="71999"/>
                    </a:srgbClr>
                  </a:outerShdw>
                </a:effectLst>
                <a:latin typeface="+mj-lt"/>
                <a:ea typeface="Avenir Next Medium"/>
                <a:cs typeface="Avenir Next Medium"/>
                <a:sym typeface="Avenir Next Medium"/>
              </a:rPr>
              <a:t>M. </a:t>
            </a:r>
            <a:r>
              <a:rPr lang="hu-HU" sz="1400" b="1" dirty="0" err="1">
                <a:effectLst>
                  <a:outerShdw blurRad="14224" dist="14224" dir="5520000" rotWithShape="0">
                    <a:srgbClr val="FFFFFF">
                      <a:alpha val="71999"/>
                    </a:srgbClr>
                  </a:outerShdw>
                </a:effectLst>
                <a:latin typeface="+mj-lt"/>
                <a:ea typeface="Avenir Next Medium"/>
                <a:cs typeface="Avenir Next Medium"/>
                <a:sym typeface="Avenir Next Medium"/>
              </a:rPr>
              <a:t>Markley</a:t>
            </a:r>
            <a:r>
              <a:rPr lang="hu-HU" sz="1400" b="1" dirty="0">
                <a:effectLst>
                  <a:outerShdw blurRad="14224" dist="14224" dir="5520000" rotWithShape="0">
                    <a:srgbClr val="FFFFFF">
                      <a:alpha val="71999"/>
                    </a:srgbClr>
                  </a:outerShdw>
                </a:effectLst>
                <a:latin typeface="+mj-lt"/>
                <a:ea typeface="Avenir Next Medium"/>
                <a:cs typeface="Avenir Next Medium"/>
                <a:sym typeface="Avenir Next Medium"/>
              </a:rPr>
              <a:t> 1951 – fogászati prevenció atyja</a:t>
            </a:r>
          </a:p>
          <a:p>
            <a:pPr marL="285750" indent="-285750" defTabSz="230021">
              <a:spcBef>
                <a:spcPts val="1195"/>
              </a:spcBef>
              <a:buSzPct val="100000"/>
              <a:buFont typeface="Wingdings" panose="05000000000000000000" pitchFamily="2" charset="2"/>
              <a:buChar char="§"/>
              <a:defRPr sz="2016">
                <a:solidFill>
                  <a:srgbClr val="5E524C"/>
                </a:solidFill>
                <a:effectLst>
                  <a:outerShdw blurRad="14224" dist="14224" dir="5520000" rotWithShape="0">
                    <a:srgbClr val="FFFFFF">
                      <a:alpha val="71999"/>
                    </a:srgbClr>
                  </a:outerShdw>
                </a:effectLst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endParaRPr lang="hu-HU" sz="1400" b="1" dirty="0">
              <a:solidFill>
                <a:srgbClr val="5E524C"/>
              </a:solidFill>
              <a:effectLst>
                <a:outerShdw blurRad="14224" dist="14224" dir="5520000" rotWithShape="0">
                  <a:srgbClr val="FFFFFF">
                    <a:alpha val="71999"/>
                  </a:srgbClr>
                </a:outerShdw>
              </a:effectLst>
              <a:latin typeface="+mj-lt"/>
              <a:ea typeface="Avenir Next Medium"/>
              <a:cs typeface="Avenir Next Medium"/>
              <a:sym typeface="Avenir Next Medium"/>
            </a:endParaRPr>
          </a:p>
          <a:p>
            <a:pPr marL="0" indent="0" defTabSz="230021">
              <a:spcBef>
                <a:spcPts val="1195"/>
              </a:spcBef>
              <a:buSzPct val="100000"/>
              <a:buNone/>
              <a:defRPr sz="2016">
                <a:solidFill>
                  <a:srgbClr val="5E524C"/>
                </a:solidFill>
                <a:effectLst>
                  <a:outerShdw blurRad="14224" dist="14224" dir="5520000" rotWithShape="0">
                    <a:srgbClr val="FFFFFF">
                      <a:alpha val="71999"/>
                    </a:srgbClr>
                  </a:outerShdw>
                </a:effectLst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endParaRPr lang="hu-HU" sz="1400" b="1" dirty="0">
              <a:solidFill>
                <a:srgbClr val="5E524C"/>
              </a:solidFill>
              <a:effectLst>
                <a:outerShdw blurRad="14224" dist="14224" dir="5520000" rotWithShape="0">
                  <a:srgbClr val="FFFFFF">
                    <a:alpha val="71999"/>
                  </a:srgbClr>
                </a:outerShdw>
              </a:effectLst>
              <a:latin typeface="+mj-lt"/>
              <a:ea typeface="Avenir Next Medium"/>
              <a:cs typeface="Avenir Next Medium"/>
              <a:sym typeface="Avenir Next Medium"/>
            </a:endParaRPr>
          </a:p>
          <a:p>
            <a:pPr marL="546100" defTabSz="230021">
              <a:spcBef>
                <a:spcPts val="1195"/>
              </a:spcBef>
              <a:buSzPct val="100000"/>
              <a:defRPr sz="2016">
                <a:solidFill>
                  <a:srgbClr val="5E524C"/>
                </a:solidFill>
                <a:effectLst>
                  <a:outerShdw blurRad="14224" dist="14224" dir="5520000" rotWithShape="0">
                    <a:srgbClr val="FFFFFF">
                      <a:alpha val="71999"/>
                    </a:srgbClr>
                  </a:outerShdw>
                </a:effectLst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 lang="hu-HU" sz="1400" b="1" dirty="0">
                <a:solidFill>
                  <a:srgbClr val="5E524C"/>
                </a:solidFill>
                <a:effectLst>
                  <a:outerShdw blurRad="14224" dist="14224" dir="5520000" rotWithShape="0">
                    <a:srgbClr val="FFFFFF">
                      <a:alpha val="71999"/>
                    </a:srgbClr>
                  </a:outerShdw>
                </a:effectLst>
                <a:latin typeface="+mj-lt"/>
                <a:ea typeface="Avenir Next Medium"/>
                <a:cs typeface="Avenir Next Medium"/>
                <a:sym typeface="Avenir Next Medium"/>
              </a:rPr>
              <a:t>„ A modern fogorvostudomány legfőbb feladata az ép, egészséges fogazat megőrzése” </a:t>
            </a:r>
          </a:p>
          <a:p>
            <a:pPr marL="546100" defTabSz="230021">
              <a:spcBef>
                <a:spcPts val="1195"/>
              </a:spcBef>
              <a:buSzPct val="100000"/>
              <a:defRPr sz="2016">
                <a:solidFill>
                  <a:srgbClr val="5E524C"/>
                </a:solidFill>
                <a:effectLst>
                  <a:outerShdw blurRad="14224" dist="14224" dir="5520000" rotWithShape="0">
                    <a:srgbClr val="FFFFFF">
                      <a:alpha val="71999"/>
                    </a:srgbClr>
                  </a:outerShdw>
                </a:effectLst>
                <a:latin typeface="Avenir Next Medium"/>
                <a:ea typeface="Avenir Next Medium"/>
                <a:cs typeface="Avenir Next Medium"/>
                <a:sym typeface="Avenir Next Medium"/>
              </a:defRPr>
            </a:pPr>
            <a:r>
              <a:rPr lang="hu-HU" sz="1400" b="1" dirty="0">
                <a:solidFill>
                  <a:srgbClr val="5E524C"/>
                </a:solidFill>
                <a:effectLst>
                  <a:outerShdw blurRad="14224" dist="14224" dir="5520000" rotWithShape="0">
                    <a:srgbClr val="FFFFFF">
                      <a:alpha val="71999"/>
                    </a:srgbClr>
                  </a:outerShdw>
                </a:effectLst>
                <a:latin typeface="+mj-lt"/>
                <a:ea typeface="Avenir Next Medium"/>
                <a:cs typeface="Avenir Next Medium"/>
                <a:sym typeface="Avenir Next Medium"/>
              </a:rPr>
              <a:t>„ Akár a legcsekélyebb kemény fogszövet veszteség súlyos sérülésnek tekintendő”</a:t>
            </a:r>
            <a:endParaRPr lang="hu-HU" sz="1400" dirty="0">
              <a:solidFill>
                <a:srgbClr val="5E524C"/>
              </a:solidFill>
              <a:effectLst>
                <a:outerShdw blurRad="14224" dist="14224" dir="5520000" rotWithShape="0">
                  <a:srgbClr val="FFFFFF">
                    <a:alpha val="71999"/>
                  </a:srgbClr>
                </a:outerShdw>
              </a:effectLst>
              <a:latin typeface="+mj-lt"/>
              <a:ea typeface="Avenir Next Medium"/>
              <a:cs typeface="Avenir Next Medium"/>
              <a:sym typeface="Avenir Next Medium"/>
            </a:endParaRPr>
          </a:p>
        </p:txBody>
      </p:sp>
    </p:spTree>
    <p:extLst>
      <p:ext uri="{BB962C8B-B14F-4D97-AF65-F5344CB8AC3E}">
        <p14:creationId xmlns:p14="http://schemas.microsoft.com/office/powerpoint/2010/main" val="14601006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/>
          </p:cNvSpPr>
          <p:nvPr>
            <p:ph type="title"/>
          </p:nvPr>
        </p:nvSpPr>
        <p:spPr>
          <a:xfrm>
            <a:off x="0" y="0"/>
            <a:ext cx="9865895" cy="803672"/>
          </a:xfrm>
          <a:solidFill>
            <a:srgbClr val="FFFFFF"/>
          </a:solidFill>
        </p:spPr>
        <p:txBody>
          <a:bodyPr>
            <a:noAutofit/>
          </a:bodyPr>
          <a:lstStyle>
            <a:lvl1pPr defTabSz="356362">
              <a:spcBef>
                <a:spcPts val="1400"/>
              </a:spcBef>
              <a:defRPr sz="3172"/>
            </a:lvl1pPr>
          </a:lstStyle>
          <a:p>
            <a:pPr algn="l">
              <a:defRPr/>
            </a:pPr>
            <a:r>
              <a:rPr lang="hu-HU" sz="2250" b="1" dirty="0" err="1">
                <a:solidFill>
                  <a:schemeClr val="tx1"/>
                </a:solidFill>
              </a:rPr>
              <a:t>Caries</a:t>
            </a:r>
            <a:r>
              <a:rPr lang="hu-HU" sz="2250" b="1" dirty="0">
                <a:solidFill>
                  <a:schemeClr val="tx1"/>
                </a:solidFill>
              </a:rPr>
              <a:t> profilaxis – 2 cél</a:t>
            </a:r>
            <a:endParaRPr sz="2250" b="1" dirty="0">
              <a:solidFill>
                <a:schemeClr val="tx1"/>
              </a:solidFill>
            </a:endParaRPr>
          </a:p>
        </p:txBody>
      </p:sp>
      <p:pic>
        <p:nvPicPr>
          <p:cNvPr id="28" name="Picture 2" descr="E:\Könyv\eXP ÉS disp profilaxis.JPG">
            <a:extLst>
              <a:ext uri="{FF2B5EF4-FFF2-40B4-BE49-F238E27FC236}">
                <a16:creationId xmlns:a16="http://schemas.microsoft.com/office/drawing/2014/main" id="{4B8F0532-6BF8-C730-4393-6187AC8FD6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3013" y="1155012"/>
            <a:ext cx="9467271" cy="40747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32575244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Kép 23">
            <a:extLst>
              <a:ext uri="{FF2B5EF4-FFF2-40B4-BE49-F238E27FC236}">
                <a16:creationId xmlns:a16="http://schemas.microsoft.com/office/drawing/2014/main" id="{B77FB7A3-84EF-721E-9768-DF89BE12F8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250" t="24343" r="9924" b="33803"/>
          <a:stretch/>
        </p:blipFill>
        <p:spPr>
          <a:xfrm>
            <a:off x="9526410" y="951673"/>
            <a:ext cx="2194805" cy="2000774"/>
          </a:xfrm>
          <a:prstGeom prst="rect">
            <a:avLst/>
          </a:prstGeom>
        </p:spPr>
      </p:pic>
      <p:pic>
        <p:nvPicPr>
          <p:cNvPr id="22" name="Picture 21" descr="Untitled-25 copy">
            <a:extLst>
              <a:ext uri="{FF2B5EF4-FFF2-40B4-BE49-F238E27FC236}">
                <a16:creationId xmlns:a16="http://schemas.microsoft.com/office/drawing/2014/main" id="{6D498F91-2FCA-501A-6D53-093FD5508A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0362" y="3901662"/>
            <a:ext cx="2142386" cy="1554918"/>
          </a:xfrm>
          <a:prstGeom prst="rect">
            <a:avLst/>
          </a:prstGeom>
          <a:noFill/>
        </p:spPr>
      </p:pic>
      <p:pic>
        <p:nvPicPr>
          <p:cNvPr id="21" name="Kép 20">
            <a:extLst>
              <a:ext uri="{FF2B5EF4-FFF2-40B4-BE49-F238E27FC236}">
                <a16:creationId xmlns:a16="http://schemas.microsoft.com/office/drawing/2014/main" id="{D844107B-BF19-DCD4-42CC-F0D2D4281C5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2160" t="24129" r="9545" b="24344"/>
          <a:stretch/>
        </p:blipFill>
        <p:spPr>
          <a:xfrm>
            <a:off x="630035" y="985443"/>
            <a:ext cx="1924020" cy="1970896"/>
          </a:xfrm>
          <a:prstGeom prst="rect">
            <a:avLst/>
          </a:prstGeom>
        </p:spPr>
      </p:pic>
      <p:sp>
        <p:nvSpPr>
          <p:cNvPr id="148" name="Shape 148"/>
          <p:cNvSpPr>
            <a:spLocks noGrp="1"/>
          </p:cNvSpPr>
          <p:nvPr>
            <p:ph type="title"/>
          </p:nvPr>
        </p:nvSpPr>
        <p:spPr>
          <a:xfrm>
            <a:off x="0" y="0"/>
            <a:ext cx="9865895" cy="803672"/>
          </a:xfrm>
          <a:solidFill>
            <a:srgbClr val="FFFFFF"/>
          </a:solidFill>
        </p:spPr>
        <p:txBody>
          <a:bodyPr>
            <a:noAutofit/>
          </a:bodyPr>
          <a:lstStyle>
            <a:lvl1pPr defTabSz="356362">
              <a:spcBef>
                <a:spcPts val="1400"/>
              </a:spcBef>
              <a:defRPr sz="3172"/>
            </a:lvl1pPr>
          </a:lstStyle>
          <a:p>
            <a:pPr algn="l">
              <a:defRPr/>
            </a:pPr>
            <a:r>
              <a:rPr lang="hu-HU" sz="2250" b="1" dirty="0">
                <a:solidFill>
                  <a:schemeClr val="tx1"/>
                </a:solidFill>
              </a:rPr>
              <a:t>Gyermekfogászati komplex prevenció – 4 alappillér </a:t>
            </a:r>
            <a:endParaRPr sz="2250" b="1" dirty="0">
              <a:solidFill>
                <a:schemeClr val="tx1"/>
              </a:solidFill>
            </a:endParaRPr>
          </a:p>
        </p:txBody>
      </p:sp>
      <p:sp>
        <p:nvSpPr>
          <p:cNvPr id="3" name="Téglalap: lekerekített 2">
            <a:extLst>
              <a:ext uri="{FF2B5EF4-FFF2-40B4-BE49-F238E27FC236}">
                <a16:creationId xmlns:a16="http://schemas.microsoft.com/office/drawing/2014/main" id="{3132B300-735E-7DAC-F083-577C3CD688EF}"/>
              </a:ext>
            </a:extLst>
          </p:cNvPr>
          <p:cNvSpPr/>
          <p:nvPr/>
        </p:nvSpPr>
        <p:spPr>
          <a:xfrm>
            <a:off x="2743199" y="1669473"/>
            <a:ext cx="2004291" cy="80367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/>
              <a:t>helyes táplálkozás</a:t>
            </a:r>
          </a:p>
        </p:txBody>
      </p:sp>
      <p:sp>
        <p:nvSpPr>
          <p:cNvPr id="5" name="Téglalap: lekerekített 4">
            <a:extLst>
              <a:ext uri="{FF2B5EF4-FFF2-40B4-BE49-F238E27FC236}">
                <a16:creationId xmlns:a16="http://schemas.microsoft.com/office/drawing/2014/main" id="{FD21742B-FA31-A9A0-3D3E-067E802ED497}"/>
              </a:ext>
            </a:extLst>
          </p:cNvPr>
          <p:cNvSpPr/>
          <p:nvPr/>
        </p:nvSpPr>
        <p:spPr>
          <a:xfrm>
            <a:off x="2806153" y="4539781"/>
            <a:ext cx="2004291" cy="803672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/>
              <a:t>fluoridok</a:t>
            </a:r>
          </a:p>
        </p:txBody>
      </p:sp>
      <p:sp>
        <p:nvSpPr>
          <p:cNvPr id="8" name="Téglalap: lekerekített 7">
            <a:extLst>
              <a:ext uri="{FF2B5EF4-FFF2-40B4-BE49-F238E27FC236}">
                <a16:creationId xmlns:a16="http://schemas.microsoft.com/office/drawing/2014/main" id="{DF7904F0-3628-0062-E52D-0A3B5743C9BC}"/>
              </a:ext>
            </a:extLst>
          </p:cNvPr>
          <p:cNvSpPr/>
          <p:nvPr/>
        </p:nvSpPr>
        <p:spPr>
          <a:xfrm>
            <a:off x="7444510" y="1669473"/>
            <a:ext cx="2004291" cy="803672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/>
              <a:t>szájhigiéné, fogápolás</a:t>
            </a:r>
          </a:p>
        </p:txBody>
      </p:sp>
      <p:sp>
        <p:nvSpPr>
          <p:cNvPr id="9" name="Téglalap: lekerekített 8">
            <a:extLst>
              <a:ext uri="{FF2B5EF4-FFF2-40B4-BE49-F238E27FC236}">
                <a16:creationId xmlns:a16="http://schemas.microsoft.com/office/drawing/2014/main" id="{DA2BFC8D-C77A-E0BB-C3C9-918E81F70766}"/>
              </a:ext>
            </a:extLst>
          </p:cNvPr>
          <p:cNvSpPr/>
          <p:nvPr/>
        </p:nvSpPr>
        <p:spPr>
          <a:xfrm>
            <a:off x="7444510" y="4539781"/>
            <a:ext cx="2004291" cy="803672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/>
              <a:t>korai kezelés, gondozás</a:t>
            </a:r>
          </a:p>
        </p:txBody>
      </p:sp>
      <p:sp>
        <p:nvSpPr>
          <p:cNvPr id="10" name="Téglalap: lekerekített 9">
            <a:extLst>
              <a:ext uri="{FF2B5EF4-FFF2-40B4-BE49-F238E27FC236}">
                <a16:creationId xmlns:a16="http://schemas.microsoft.com/office/drawing/2014/main" id="{D65B7191-B792-21F8-57E9-924C0299CC89}"/>
              </a:ext>
            </a:extLst>
          </p:cNvPr>
          <p:cNvSpPr/>
          <p:nvPr/>
        </p:nvSpPr>
        <p:spPr>
          <a:xfrm>
            <a:off x="4810444" y="2887176"/>
            <a:ext cx="2571112" cy="1117600"/>
          </a:xfrm>
          <a:prstGeom prst="round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err="1"/>
              <a:t>caries</a:t>
            </a:r>
            <a:endParaRPr lang="hu-HU" dirty="0"/>
          </a:p>
          <a:p>
            <a:pPr algn="ctr"/>
            <a:r>
              <a:rPr lang="hu-HU" dirty="0" err="1"/>
              <a:t>parodontopathia</a:t>
            </a:r>
            <a:endParaRPr lang="hu-HU" dirty="0"/>
          </a:p>
          <a:p>
            <a:pPr algn="ctr"/>
            <a:r>
              <a:rPr lang="hu-HU" dirty="0"/>
              <a:t>fogazati anomália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D4885F9-19B5-C5DC-CF1D-A8EDAA63B7E4}"/>
              </a:ext>
            </a:extLst>
          </p:cNvPr>
          <p:cNvGrpSpPr>
            <a:grpSpLocks/>
          </p:cNvGrpSpPr>
          <p:nvPr/>
        </p:nvGrpSpPr>
        <p:grpSpPr bwMode="auto">
          <a:xfrm>
            <a:off x="3468455" y="1654752"/>
            <a:ext cx="5254625" cy="3533775"/>
            <a:chOff x="1056" y="1392"/>
            <a:chExt cx="3310" cy="2226"/>
          </a:xfrm>
        </p:grpSpPr>
        <p:sp>
          <p:nvSpPr>
            <p:cNvPr id="12" name="AutoShape 11">
              <a:extLst>
                <a:ext uri="{FF2B5EF4-FFF2-40B4-BE49-F238E27FC236}">
                  <a16:creationId xmlns:a16="http://schemas.microsoft.com/office/drawing/2014/main" id="{6AC83952-3162-50F8-2D8E-0EA399C151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52" y="1392"/>
              <a:ext cx="765" cy="306"/>
            </a:xfrm>
            <a:prstGeom prst="leftRightArrow">
              <a:avLst>
                <a:gd name="adj1" fmla="val 50000"/>
                <a:gd name="adj2" fmla="val 50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/>
              <a:endParaRPr lang="hu-HU" sz="2400" dirty="0">
                <a:solidFill>
                  <a:schemeClr val="folHlink"/>
                </a:solidFill>
                <a:latin typeface="Times New Roman" pitchFamily="18" charset="0"/>
              </a:endParaRPr>
            </a:p>
          </p:txBody>
        </p:sp>
        <p:sp>
          <p:nvSpPr>
            <p:cNvPr id="13" name="AutoShape 12">
              <a:extLst>
                <a:ext uri="{FF2B5EF4-FFF2-40B4-BE49-F238E27FC236}">
                  <a16:creationId xmlns:a16="http://schemas.microsoft.com/office/drawing/2014/main" id="{68E9C37F-E765-0BF7-4634-C5F410F11D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6" y="2045"/>
              <a:ext cx="306" cy="861"/>
            </a:xfrm>
            <a:prstGeom prst="upDownArrow">
              <a:avLst>
                <a:gd name="adj1" fmla="val 50000"/>
                <a:gd name="adj2" fmla="val 56275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4" name="AutoShape 13">
              <a:extLst>
                <a:ext uri="{FF2B5EF4-FFF2-40B4-BE49-F238E27FC236}">
                  <a16:creationId xmlns:a16="http://schemas.microsoft.com/office/drawing/2014/main" id="{F00DF931-66F2-9582-6FD5-72BB45EF80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52" y="3312"/>
              <a:ext cx="765" cy="306"/>
            </a:xfrm>
            <a:prstGeom prst="leftRightArrow">
              <a:avLst>
                <a:gd name="adj1" fmla="val 50000"/>
                <a:gd name="adj2" fmla="val 50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/>
              <a:endParaRPr lang="hu-HU" sz="2400">
                <a:solidFill>
                  <a:schemeClr val="folHlink"/>
                </a:solidFill>
                <a:latin typeface="Times New Roman" pitchFamily="18" charset="0"/>
              </a:endParaRPr>
            </a:p>
          </p:txBody>
        </p:sp>
        <p:sp>
          <p:nvSpPr>
            <p:cNvPr id="15" name="AutoShape 14">
              <a:extLst>
                <a:ext uri="{FF2B5EF4-FFF2-40B4-BE49-F238E27FC236}">
                  <a16:creationId xmlns:a16="http://schemas.microsoft.com/office/drawing/2014/main" id="{63DB4100-F7BB-DA0A-37E9-15CE88AA5A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60" y="2128"/>
              <a:ext cx="306" cy="861"/>
            </a:xfrm>
            <a:prstGeom prst="upDownArrow">
              <a:avLst>
                <a:gd name="adj1" fmla="val 50000"/>
                <a:gd name="adj2" fmla="val 56275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hu-HU" dirty="0"/>
            </a:p>
          </p:txBody>
        </p:sp>
        <p:sp>
          <p:nvSpPr>
            <p:cNvPr id="16" name="Line 15">
              <a:extLst>
                <a:ext uri="{FF2B5EF4-FFF2-40B4-BE49-F238E27FC236}">
                  <a16:creationId xmlns:a16="http://schemas.microsoft.com/office/drawing/2014/main" id="{FA93D297-C690-7DD1-56DA-371D0E5B46D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60" y="1632"/>
              <a:ext cx="288" cy="336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 type="triangle" w="med" len="med"/>
            </a:ln>
            <a:effectLst/>
          </p:spPr>
          <p:txBody>
            <a:bodyPr wrap="none"/>
            <a:lstStyle/>
            <a:p>
              <a:endParaRPr lang="hu-HU"/>
            </a:p>
          </p:txBody>
        </p:sp>
        <p:sp>
          <p:nvSpPr>
            <p:cNvPr id="17" name="Line 16">
              <a:extLst>
                <a:ext uri="{FF2B5EF4-FFF2-40B4-BE49-F238E27FC236}">
                  <a16:creationId xmlns:a16="http://schemas.microsoft.com/office/drawing/2014/main" id="{550587D1-A6DE-52CC-CC86-D2B3231DF46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024" y="1632"/>
              <a:ext cx="288" cy="336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 type="triangle" w="med" len="med"/>
            </a:ln>
            <a:effectLst/>
          </p:spPr>
          <p:txBody>
            <a:bodyPr wrap="none"/>
            <a:lstStyle/>
            <a:p>
              <a:endParaRPr lang="hu-HU"/>
            </a:p>
          </p:txBody>
        </p:sp>
        <p:sp>
          <p:nvSpPr>
            <p:cNvPr id="18" name="Line 17">
              <a:extLst>
                <a:ext uri="{FF2B5EF4-FFF2-40B4-BE49-F238E27FC236}">
                  <a16:creationId xmlns:a16="http://schemas.microsoft.com/office/drawing/2014/main" id="{B637501B-7BAB-C31C-571D-2905DC5EE3A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08" y="3024"/>
              <a:ext cx="288" cy="384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 type="triangle" w="med" len="med"/>
            </a:ln>
            <a:effectLst/>
          </p:spPr>
          <p:txBody>
            <a:bodyPr wrap="none"/>
            <a:lstStyle/>
            <a:p>
              <a:endParaRPr lang="hu-HU"/>
            </a:p>
          </p:txBody>
        </p:sp>
        <p:sp>
          <p:nvSpPr>
            <p:cNvPr id="19" name="Line 18">
              <a:extLst>
                <a:ext uri="{FF2B5EF4-FFF2-40B4-BE49-F238E27FC236}">
                  <a16:creationId xmlns:a16="http://schemas.microsoft.com/office/drawing/2014/main" id="{E1AB1026-555E-AAD9-C0A5-0AA00AA4F3F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024" y="3072"/>
              <a:ext cx="288" cy="336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 type="triangle" w="med" len="med"/>
            </a:ln>
            <a:effectLst/>
          </p:spPr>
          <p:txBody>
            <a:bodyPr wrap="none"/>
            <a:lstStyle/>
            <a:p>
              <a:endParaRPr lang="hu-HU"/>
            </a:p>
          </p:txBody>
        </p:sp>
      </p:grpSp>
      <p:sp>
        <p:nvSpPr>
          <p:cNvPr id="25" name="Szövegdoboz 24">
            <a:extLst>
              <a:ext uri="{FF2B5EF4-FFF2-40B4-BE49-F238E27FC236}">
                <a16:creationId xmlns:a16="http://schemas.microsoft.com/office/drawing/2014/main" id="{438A9137-1CD1-820D-4ABA-557A65015A51}"/>
              </a:ext>
            </a:extLst>
          </p:cNvPr>
          <p:cNvSpPr txBox="1"/>
          <p:nvPr/>
        </p:nvSpPr>
        <p:spPr>
          <a:xfrm>
            <a:off x="0" y="5611441"/>
            <a:ext cx="885698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900" i="1" dirty="0">
                <a:latin typeface="Times New Roman" pitchFamily="18" charset="0"/>
                <a:cs typeface="Times New Roman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https://www.cohlbruins.com/eating-oral-health</a:t>
            </a:r>
            <a:endParaRPr lang="hu-HU" sz="900" i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hu-HU" sz="900" i="1" dirty="0">
                <a:latin typeface="Times New Roman" pitchFamily="18" charset="0"/>
                <a:cs typeface="Times New Roman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https://ppdsmile.com/</a:t>
            </a:r>
            <a:endParaRPr lang="hu-HU" sz="900" i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hu-HU" sz="900" i="1" dirty="0">
                <a:latin typeface="Times New Roman" pitchFamily="18" charset="0"/>
                <a:cs typeface="Times New Roman" pitchFamily="18" charset="0"/>
              </a:rPr>
              <a:t>https://www.thedentalcenterofhercules.com/blog/dental-care-and-covid-19-what-you-should-know</a:t>
            </a:r>
          </a:p>
        </p:txBody>
      </p:sp>
      <p:pic>
        <p:nvPicPr>
          <p:cNvPr id="27" name="Kép 26">
            <a:extLst>
              <a:ext uri="{FF2B5EF4-FFF2-40B4-BE49-F238E27FC236}">
                <a16:creationId xmlns:a16="http://schemas.microsoft.com/office/drawing/2014/main" id="{42AECEEF-43CC-EBBE-73ED-05BAF2E648E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4429" t="24343" r="7463" b="34293"/>
          <a:stretch/>
        </p:blipFill>
        <p:spPr>
          <a:xfrm>
            <a:off x="9578829" y="3905553"/>
            <a:ext cx="2142386" cy="1773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026500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35A0A2F-710F-9E72-FF10-FE69AFC461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Helyes táplálkozás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31637896-3901-607E-AED4-B6CDAF31CA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cukorpótlók, édesítőszerek</a:t>
            </a:r>
          </a:p>
        </p:txBody>
      </p:sp>
    </p:spTree>
    <p:extLst>
      <p:ext uri="{BB962C8B-B14F-4D97-AF65-F5344CB8AC3E}">
        <p14:creationId xmlns:p14="http://schemas.microsoft.com/office/powerpoint/2010/main" val="23389920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/>
          </p:cNvSpPr>
          <p:nvPr>
            <p:ph type="title"/>
          </p:nvPr>
        </p:nvSpPr>
        <p:spPr>
          <a:xfrm>
            <a:off x="0" y="0"/>
            <a:ext cx="9865895" cy="803672"/>
          </a:xfrm>
          <a:solidFill>
            <a:srgbClr val="FFFFFF"/>
          </a:solidFill>
        </p:spPr>
        <p:txBody>
          <a:bodyPr>
            <a:noAutofit/>
          </a:bodyPr>
          <a:lstStyle>
            <a:lvl1pPr defTabSz="356362">
              <a:spcBef>
                <a:spcPts val="1400"/>
              </a:spcBef>
              <a:defRPr sz="3172"/>
            </a:lvl1pPr>
          </a:lstStyle>
          <a:p>
            <a:pPr algn="l">
              <a:defRPr/>
            </a:pPr>
            <a:r>
              <a:rPr lang="hu-HU" sz="2250" b="1" dirty="0">
                <a:solidFill>
                  <a:schemeClr val="tx1"/>
                </a:solidFill>
              </a:rPr>
              <a:t>Táplálék hatása</a:t>
            </a:r>
            <a:endParaRPr sz="2250" b="1" dirty="0">
              <a:solidFill>
                <a:schemeClr val="tx1"/>
              </a:solidFill>
            </a:endParaRPr>
          </a:p>
        </p:txBody>
      </p:sp>
      <p:sp>
        <p:nvSpPr>
          <p:cNvPr id="2" name="Text Box 4">
            <a:extLst>
              <a:ext uri="{FF2B5EF4-FFF2-40B4-BE49-F238E27FC236}">
                <a16:creationId xmlns:a16="http://schemas.microsoft.com/office/drawing/2014/main" id="{AAC37DA4-81ED-A93E-74FF-08FD4F9416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746" y="1289953"/>
            <a:ext cx="9648825" cy="3431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rtlCol="0">
            <a:spAutoFit/>
          </a:bodyPr>
          <a:lstStyle>
            <a:lvl1pPr marL="0" indent="0" algn="r" defTabSz="914400" rtl="0" eaLnBrk="1" latinLnBrk="0" hangingPunct="1">
              <a:lnSpc>
                <a:spcPct val="70000"/>
              </a:lnSpc>
              <a:spcBef>
                <a:spcPts val="422"/>
              </a:spcBef>
              <a:buSzTx/>
              <a:buFontTx/>
              <a:buNone/>
              <a:defRPr sz="3375" kern="1200">
                <a:solidFill>
                  <a:srgbClr val="747676"/>
                </a:solidFill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1pPr>
            <a:lvl2pPr marL="0" indent="160729" algn="r" defTabSz="914400" rtl="0" eaLnBrk="1" latinLnBrk="0" hangingPunct="1">
              <a:lnSpc>
                <a:spcPct val="70000"/>
              </a:lnSpc>
              <a:spcBef>
                <a:spcPts val="422"/>
              </a:spcBef>
              <a:buSzTx/>
              <a:buFontTx/>
              <a:buNone/>
              <a:defRPr sz="3375" kern="1200">
                <a:solidFill>
                  <a:srgbClr val="747676"/>
                </a:solidFill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2pPr>
            <a:lvl3pPr marL="0" indent="321457" algn="r" defTabSz="914400" rtl="0" eaLnBrk="1" latinLnBrk="0" hangingPunct="1">
              <a:lnSpc>
                <a:spcPct val="70000"/>
              </a:lnSpc>
              <a:spcBef>
                <a:spcPts val="422"/>
              </a:spcBef>
              <a:buSzTx/>
              <a:buFontTx/>
              <a:buNone/>
              <a:defRPr sz="3375" kern="1200">
                <a:solidFill>
                  <a:srgbClr val="747676"/>
                </a:solidFill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3pPr>
            <a:lvl4pPr marL="0" indent="482186" algn="r" defTabSz="914400" rtl="0" eaLnBrk="1" latinLnBrk="0" hangingPunct="1">
              <a:lnSpc>
                <a:spcPct val="70000"/>
              </a:lnSpc>
              <a:spcBef>
                <a:spcPts val="422"/>
              </a:spcBef>
              <a:buSzTx/>
              <a:buFontTx/>
              <a:buNone/>
              <a:defRPr sz="3375" kern="1200">
                <a:solidFill>
                  <a:srgbClr val="747676"/>
                </a:solidFill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4pPr>
            <a:lvl5pPr marL="0" indent="642915" algn="r" defTabSz="914400" rtl="0" eaLnBrk="1" latinLnBrk="0" hangingPunct="1">
              <a:lnSpc>
                <a:spcPct val="70000"/>
              </a:lnSpc>
              <a:spcBef>
                <a:spcPts val="422"/>
              </a:spcBef>
              <a:buSzTx/>
              <a:buFontTx/>
              <a:buNone/>
              <a:defRPr sz="3375" kern="1200">
                <a:solidFill>
                  <a:srgbClr val="747676"/>
                </a:solidFill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ct val="50000"/>
              </a:spcBef>
            </a:pPr>
            <a:r>
              <a:rPr lang="hu-HU" sz="1400" b="1" dirty="0">
                <a:solidFill>
                  <a:schemeClr val="tx1"/>
                </a:solidFill>
                <a:latin typeface="+mn-lt"/>
              </a:rPr>
              <a:t>POST-RESORPTÍV:</a:t>
            </a:r>
          </a:p>
          <a:p>
            <a:pPr marL="442913" algn="l">
              <a:lnSpc>
                <a:spcPct val="100000"/>
              </a:lnSpc>
              <a:spcBef>
                <a:spcPct val="50000"/>
              </a:spcBef>
              <a:buFontTx/>
              <a:buChar char="•"/>
            </a:pPr>
            <a:r>
              <a:rPr lang="hu-HU" sz="1400" dirty="0">
                <a:latin typeface="+mn-lt"/>
              </a:rPr>
              <a:t> </a:t>
            </a:r>
            <a:r>
              <a:rPr lang="hu-HU" sz="1400" dirty="0" err="1">
                <a:latin typeface="+mn-lt"/>
              </a:rPr>
              <a:t>pre</a:t>
            </a:r>
            <a:r>
              <a:rPr lang="hu-HU" sz="1400" dirty="0">
                <a:latin typeface="+mn-lt"/>
              </a:rPr>
              <a:t>-eruptív – fogak áttörése előtt</a:t>
            </a:r>
          </a:p>
          <a:p>
            <a:pPr marL="442913" algn="l">
              <a:lnSpc>
                <a:spcPct val="100000"/>
              </a:lnSpc>
              <a:spcBef>
                <a:spcPct val="50000"/>
              </a:spcBef>
              <a:buFontTx/>
              <a:buChar char="•"/>
            </a:pPr>
            <a:r>
              <a:rPr lang="hu-HU" sz="1400" dirty="0">
                <a:latin typeface="+mn-lt"/>
              </a:rPr>
              <a:t> szisztémás hatás</a:t>
            </a:r>
          </a:p>
          <a:p>
            <a:pPr marL="442913" algn="l">
              <a:lnSpc>
                <a:spcPct val="100000"/>
              </a:lnSpc>
              <a:spcBef>
                <a:spcPct val="50000"/>
              </a:spcBef>
              <a:buFontTx/>
              <a:buChar char="•"/>
            </a:pPr>
            <a:r>
              <a:rPr lang="hu-HU" sz="1400" dirty="0">
                <a:latin typeface="+mn-lt"/>
              </a:rPr>
              <a:t> fehérjék, vitaminok (A, B, C, D), ásványi anyagok (</a:t>
            </a:r>
            <a:r>
              <a:rPr lang="hu-HU" sz="1400" dirty="0" err="1">
                <a:latin typeface="+mn-lt"/>
              </a:rPr>
              <a:t>Ca</a:t>
            </a:r>
            <a:r>
              <a:rPr lang="hu-HU" sz="1400" dirty="0">
                <a:latin typeface="+mn-lt"/>
              </a:rPr>
              <a:t>, P, Mg), nyomelemek (F, </a:t>
            </a:r>
            <a:r>
              <a:rPr lang="hu-HU" sz="1400" dirty="0" err="1">
                <a:latin typeface="+mn-lt"/>
              </a:rPr>
              <a:t>Mo</a:t>
            </a:r>
            <a:r>
              <a:rPr lang="hu-HU" sz="1400" dirty="0">
                <a:latin typeface="+mn-lt"/>
              </a:rPr>
              <a:t>, V);</a:t>
            </a:r>
          </a:p>
          <a:p>
            <a:pPr marL="442913" algn="l">
              <a:lnSpc>
                <a:spcPct val="100000"/>
              </a:lnSpc>
              <a:spcBef>
                <a:spcPct val="50000"/>
              </a:spcBef>
              <a:buFontTx/>
              <a:buChar char="•"/>
            </a:pPr>
            <a:r>
              <a:rPr lang="hu-HU" sz="1400" dirty="0">
                <a:latin typeface="+mn-lt"/>
              </a:rPr>
              <a:t> mennyiségek és arányok</a:t>
            </a:r>
          </a:p>
          <a:p>
            <a:pPr marL="442913" algn="l">
              <a:lnSpc>
                <a:spcPct val="100000"/>
              </a:lnSpc>
              <a:spcBef>
                <a:spcPct val="50000"/>
              </a:spcBef>
              <a:buFontTx/>
              <a:buChar char="•"/>
            </a:pPr>
            <a:r>
              <a:rPr lang="hu-HU" sz="1400" b="1" i="1" dirty="0">
                <a:solidFill>
                  <a:schemeClr val="tx1"/>
                </a:solidFill>
                <a:latin typeface="+mn-lt"/>
              </a:rPr>
              <a:t> diszpozíciós profilaxis</a:t>
            </a:r>
          </a:p>
          <a:p>
            <a:pPr algn="l">
              <a:lnSpc>
                <a:spcPct val="200000"/>
              </a:lnSpc>
              <a:spcBef>
                <a:spcPct val="50000"/>
              </a:spcBef>
            </a:pPr>
            <a:r>
              <a:rPr lang="hu-HU" sz="1400" b="1" dirty="0">
                <a:solidFill>
                  <a:schemeClr val="tx1"/>
                </a:solidFill>
                <a:latin typeface="+mn-lt"/>
              </a:rPr>
              <a:t>PRE-RESORPTÍV</a:t>
            </a:r>
            <a:r>
              <a:rPr lang="hu-HU" sz="1400" dirty="0">
                <a:latin typeface="+mn-lt"/>
              </a:rPr>
              <a:t>:</a:t>
            </a:r>
          </a:p>
          <a:p>
            <a:pPr marL="442913" algn="l">
              <a:lnSpc>
                <a:spcPct val="100000"/>
              </a:lnSpc>
              <a:spcBef>
                <a:spcPct val="50000"/>
              </a:spcBef>
              <a:buFontTx/>
              <a:buChar char="•"/>
            </a:pPr>
            <a:r>
              <a:rPr lang="hu-HU" sz="1400" dirty="0">
                <a:latin typeface="+mn-lt"/>
              </a:rPr>
              <a:t> post-eruptív – fogak áttörése után </a:t>
            </a:r>
          </a:p>
          <a:p>
            <a:pPr marL="442913" algn="l">
              <a:lnSpc>
                <a:spcPct val="100000"/>
              </a:lnSpc>
              <a:spcBef>
                <a:spcPct val="50000"/>
              </a:spcBef>
              <a:buFontTx/>
              <a:buChar char="•"/>
            </a:pPr>
            <a:r>
              <a:rPr lang="hu-HU" sz="1400" dirty="0">
                <a:latin typeface="+mn-lt"/>
              </a:rPr>
              <a:t> lokális hatás: mennyiség, minőség, gyakoriság.</a:t>
            </a:r>
          </a:p>
          <a:p>
            <a:pPr marL="442913" algn="l">
              <a:lnSpc>
                <a:spcPct val="100000"/>
              </a:lnSpc>
              <a:spcBef>
                <a:spcPct val="50000"/>
              </a:spcBef>
              <a:buFontTx/>
              <a:buChar char="•"/>
            </a:pPr>
            <a:r>
              <a:rPr lang="hu-HU" sz="1400" dirty="0">
                <a:solidFill>
                  <a:schemeClr val="tx1"/>
                </a:solidFill>
                <a:latin typeface="+mn-lt"/>
              </a:rPr>
              <a:t> </a:t>
            </a:r>
            <a:r>
              <a:rPr lang="hu-HU" sz="1400" b="1" i="1" dirty="0">
                <a:solidFill>
                  <a:schemeClr val="tx1"/>
                </a:solidFill>
                <a:latin typeface="+mn-lt"/>
              </a:rPr>
              <a:t>expozíciós profilaxis</a:t>
            </a:r>
          </a:p>
        </p:txBody>
      </p:sp>
      <p:pic>
        <p:nvPicPr>
          <p:cNvPr id="3" name="Picture 2" descr="E:\Könyv\eXP ÉS disp profilaxis.JPG">
            <a:extLst>
              <a:ext uri="{FF2B5EF4-FFF2-40B4-BE49-F238E27FC236}">
                <a16:creationId xmlns:a16="http://schemas.microsoft.com/office/drawing/2014/main" id="{AEE84D90-26CD-8BDD-EF26-67BFC2C9F2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56911" y="3716029"/>
            <a:ext cx="3466343" cy="1491914"/>
          </a:xfrm>
          <a:prstGeom prst="rect">
            <a:avLst/>
          </a:prstGeom>
          <a:noFill/>
        </p:spPr>
      </p:pic>
      <p:pic>
        <p:nvPicPr>
          <p:cNvPr id="4" name="Picture 3" descr="Nahrung">
            <a:extLst>
              <a:ext uri="{FF2B5EF4-FFF2-40B4-BE49-F238E27FC236}">
                <a16:creationId xmlns:a16="http://schemas.microsoft.com/office/drawing/2014/main" id="{8F39C0DE-33AD-BB67-D558-95DF51A2A2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04160" y="136128"/>
            <a:ext cx="1884363" cy="133508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58036226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Office-téma">
  <a:themeElements>
    <a:clrScheme name="Semmelweis Egyetem">
      <a:dk1>
        <a:srgbClr val="242F62"/>
      </a:dk1>
      <a:lt1>
        <a:sysClr val="window" lastClr="FFFFFF"/>
      </a:lt1>
      <a:dk2>
        <a:srgbClr val="242F62"/>
      </a:dk2>
      <a:lt2>
        <a:srgbClr val="E3D496"/>
      </a:lt2>
      <a:accent1>
        <a:srgbClr val="B3A16E"/>
      </a:accent1>
      <a:accent2>
        <a:srgbClr val="E3D496"/>
      </a:accent2>
      <a:accent3>
        <a:srgbClr val="B3A16E"/>
      </a:accent3>
      <a:accent4>
        <a:srgbClr val="E3D496"/>
      </a:accent4>
      <a:accent5>
        <a:srgbClr val="B3A16E"/>
      </a:accent5>
      <a:accent6>
        <a:srgbClr val="E3D496"/>
      </a:accent6>
      <a:hlink>
        <a:srgbClr val="B3A16E"/>
      </a:hlink>
      <a:folHlink>
        <a:srgbClr val="B3A16E"/>
      </a:folHlink>
    </a:clrScheme>
    <a:fontScheme name="Long reformation">
      <a:majorFont>
        <a:latin typeface="Montserrat"/>
        <a:ea typeface=""/>
        <a:cs typeface=""/>
      </a:majorFont>
      <a:minorFont>
        <a:latin typeface="Montserrat"/>
        <a:ea typeface=""/>
        <a:cs typeface="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mutató1" id="{DDB0DDBD-6287-4501-BD40-D641BDBF5C6F}" vid="{15285A77-5A02-4D46-8F1F-1AC551FF6B67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HUN_PPT_sablon_1108</Template>
  <TotalTime>997</TotalTime>
  <Words>1731</Words>
  <Application>Microsoft Office PowerPoint</Application>
  <PresentationFormat>Szélesvásznú</PresentationFormat>
  <Paragraphs>334</Paragraphs>
  <Slides>42</Slides>
  <Notes>1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7</vt:i4>
      </vt:variant>
      <vt:variant>
        <vt:lpstr>Téma</vt:lpstr>
      </vt:variant>
      <vt:variant>
        <vt:i4>1</vt:i4>
      </vt:variant>
      <vt:variant>
        <vt:lpstr>Diacímek</vt:lpstr>
      </vt:variant>
      <vt:variant>
        <vt:i4>42</vt:i4>
      </vt:variant>
    </vt:vector>
  </HeadingPairs>
  <TitlesOfParts>
    <vt:vector size="50" baseType="lpstr">
      <vt:lpstr>Yu Gothic</vt:lpstr>
      <vt:lpstr>Arial</vt:lpstr>
      <vt:lpstr>Calibri</vt:lpstr>
      <vt:lpstr>Iowan Old Style Italic</vt:lpstr>
      <vt:lpstr>Montserrat</vt:lpstr>
      <vt:lpstr>Times New Roman</vt:lpstr>
      <vt:lpstr>Wingdings</vt:lpstr>
      <vt:lpstr>Office-téma</vt:lpstr>
      <vt:lpstr>PowerPoint-bemutató</vt:lpstr>
      <vt:lpstr>Egészség és prevenció</vt:lpstr>
      <vt:lpstr>Egészségügyi Világszervezet (WHO)</vt:lpstr>
      <vt:lpstr>Fogászati prevenció szintjei</vt:lpstr>
      <vt:lpstr>PowerPoint-bemutató</vt:lpstr>
      <vt:lpstr>Caries profilaxis – 2 cél</vt:lpstr>
      <vt:lpstr>Gyermekfogászati komplex prevenció – 4 alappillér </vt:lpstr>
      <vt:lpstr>Helyes táplálkozás</vt:lpstr>
      <vt:lpstr>Táplálék hatása</vt:lpstr>
      <vt:lpstr>PowerPoint-bemutató</vt:lpstr>
      <vt:lpstr>PowerPoint-bemutató</vt:lpstr>
      <vt:lpstr>Cukorpótlók, édesítőszerek</vt:lpstr>
      <vt:lpstr>Cukorpótlók</vt:lpstr>
      <vt:lpstr>Szorbit  E 420</vt:lpstr>
      <vt:lpstr>Mannit E 421</vt:lpstr>
      <vt:lpstr>Mannit E 421</vt:lpstr>
      <vt:lpstr>Xilit  E 967</vt:lpstr>
      <vt:lpstr>Édesítőszerek</vt:lpstr>
      <vt:lpstr>Aszpartám  E 951</vt:lpstr>
      <vt:lpstr>Aszpartám  E 951</vt:lpstr>
      <vt:lpstr>Szacharin  E 954</vt:lpstr>
      <vt:lpstr>Fluoridok</vt:lpstr>
      <vt:lpstr>Fluorid hatásmechanizmus - szisztémás</vt:lpstr>
      <vt:lpstr>Fluorid hatásmechanizmus - lokális</vt:lpstr>
      <vt:lpstr>Fluoridok alkalmazása - szisztémás</vt:lpstr>
      <vt:lpstr>Fluoridok alkalmazása lokálisan – otthoni módszerek</vt:lpstr>
      <vt:lpstr>Fluoridok alkalmazása lokálisan – otthoni módszerek</vt:lpstr>
      <vt:lpstr>PowerPoint-bemutató</vt:lpstr>
      <vt:lpstr>Fluoridok alkalmazása lokálisan – otthoni módszerek</vt:lpstr>
      <vt:lpstr>Fluoridok alkalmazása lokálisan – rendelői módszerek</vt:lpstr>
      <vt:lpstr>Szájhigiéné, fogápolás</vt:lpstr>
      <vt:lpstr>Helyes fogmosási technika</vt:lpstr>
      <vt:lpstr>Szájhigiéné kontrollja - plakkfestés</vt:lpstr>
      <vt:lpstr>Szájhigiéné kontrollja - plakkfestés</vt:lpstr>
      <vt:lpstr>Korai kezelés</vt:lpstr>
      <vt:lpstr>Korai kezelés</vt:lpstr>
      <vt:lpstr>Korai kezelés - barázdazárás</vt:lpstr>
      <vt:lpstr>Barázdazárás lépései</vt:lpstr>
      <vt:lpstr>Barázdazárás lépései</vt:lpstr>
      <vt:lpstr>Barázdazárás lépései</vt:lpstr>
      <vt:lpstr>Barázdazárás lépései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Prezentáció címe</dc:title>
  <dc:creator>Pátrovics András Rodrigó</dc:creator>
  <cp:lastModifiedBy>Réka Sklánitz</cp:lastModifiedBy>
  <cp:revision>74</cp:revision>
  <dcterms:created xsi:type="dcterms:W3CDTF">2021-11-08T12:50:52Z</dcterms:created>
  <dcterms:modified xsi:type="dcterms:W3CDTF">2023-10-16T08:39:09Z</dcterms:modified>
</cp:coreProperties>
</file>